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60" r:id="rId3"/>
    <p:sldId id="290" r:id="rId4"/>
    <p:sldId id="295" r:id="rId5"/>
    <p:sldId id="297" r:id="rId6"/>
    <p:sldId id="301" r:id="rId7"/>
    <p:sldId id="300" r:id="rId8"/>
    <p:sldId id="302" r:id="rId9"/>
    <p:sldId id="284" r:id="rId10"/>
    <p:sldId id="304" r:id="rId11"/>
    <p:sldId id="303" r:id="rId12"/>
    <p:sldId id="305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081DE0B-0956-47E1-9151-87729486E129}">
          <p14:sldIdLst>
            <p14:sldId id="256"/>
            <p14:sldId id="260"/>
            <p14:sldId id="290"/>
            <p14:sldId id="295"/>
            <p14:sldId id="297"/>
            <p14:sldId id="301"/>
            <p14:sldId id="300"/>
            <p14:sldId id="302"/>
          </p14:sldIdLst>
        </p14:section>
        <p14:section name="Sección sin título" id="{2A85F42B-701A-4BED-BCAC-30D0F609A791}">
          <p14:sldIdLst>
            <p14:sldId id="284"/>
            <p14:sldId id="304"/>
            <p14:sldId id="303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BD2"/>
    <a:srgbClr val="0E151B"/>
    <a:srgbClr val="001642"/>
    <a:srgbClr val="13223D"/>
    <a:srgbClr val="05010F"/>
    <a:srgbClr val="020E0C"/>
    <a:srgbClr val="09011D"/>
    <a:srgbClr val="100135"/>
    <a:srgbClr val="1C1A3A"/>
    <a:srgbClr val="00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D745-EC50-F352-55FD-3DC3570E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8D3E58-DD47-9419-7D01-3CB89C59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D458A-1470-9123-DF51-F9A021C5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AC467-1386-D6A4-9672-E1F75333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4C838-E68C-8C90-95FB-077ABBF4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39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0408-65FB-4B7F-0B47-4ABEBF01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94CE4D-EF46-54B9-2894-BC7086AF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5E553-3C02-D821-94E7-A45BBEDD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A9837-31C4-8A1B-D12B-DAF89E93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0F382-40D4-2D02-36DE-1E6B0405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640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8C86-4149-3C0D-EBF9-158F502E8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C5D22A-8810-C746-91E1-97F4E17FB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E6FB6-46A3-4A0E-621F-4A8281B7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7A5E3-D30D-653B-DA70-BE1EEA06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F38F3-000E-5E33-1B91-EDE212B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425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C28C2-3431-D790-5465-D70D8101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A1056-B724-5387-1095-1B3EC172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B7420-5A71-1C8F-3027-E2C5ACA1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94C2E-3DCD-9FE4-C41B-D277E999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72899-3848-EB8B-F50B-84CAB1B5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444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55637-CCC1-62FF-5273-D1B16F03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EBA6E-BB9E-9855-3F49-61BBAAD8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1D48E-4779-9C34-FF58-1052EC52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EEDDB-0893-30D9-D76F-B7BCBB18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4985FE-D189-E674-277A-BDA58A17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83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493D3-644E-B0D4-96E1-3D199DED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E05E7-D541-9EB7-C747-F54143A78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B0EB06-8108-ABC5-7FC1-E28F05F1F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581F9-D00D-3B57-8C3C-07727C51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341E9B-FCFA-FA29-B2B4-34FACC51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80E53-B4DE-EB46-87A5-957E6701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23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6FC8A-4F2F-8B3E-5103-CE9E8B55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FA999-DA15-DF8F-D7A9-70EF980F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3B001-AA04-F8AC-B961-202A4BFC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5A3FCA-BB23-6475-D53F-DF3F00E3C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1F8EA9-E808-8224-DAAF-A76D231F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466773-1F36-C9F9-11C1-B7144FD4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9DF4D4-26FD-2293-A86C-75D1FFAF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703822-95E4-5B33-89B9-FE22C51A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976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9B4D7-E757-8A98-EB2D-DFA3F49E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D1B97E-75B0-B16F-880F-63B16503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69F4F0-5482-830B-763A-9CEA6247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8A09BB-AF30-63C7-34A9-B3E4D36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71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EB558F-A1D5-7FF2-00FA-03D85D43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5222F2-C1F1-90BD-261D-F1301B73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284176-6078-DF2F-39B5-93FF42DD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296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F0F2D-10C5-2675-C846-D0A57F07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3ED43-8911-A917-2848-87D6EBB5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33AC1-9094-3B36-EC06-72FEC36B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38E9AC-24E2-1C48-D471-56D74090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672FDD-47BF-BFB3-9548-4026628D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EECB1C-3715-FABD-B948-086BAB53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12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5E112-5DED-DB77-A426-DBD36431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44051D-AC2F-AC71-DEB9-E76384497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871BBE-7684-378C-39CD-7926B719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A8109F-2DEA-906A-D9B7-2206DB54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46FE17-E0D6-6C2C-99AF-FC2EDA2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632DA-17B2-C64B-5CD6-BE26D9B6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6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6A2884-4077-7F96-E60C-4E1CDE2C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DBFAE-3AB0-BE19-2378-49C636F6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A666E4-1112-6708-AB26-27146B5EA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06B9-5360-4987-9927-67D54962EC40}" type="datetimeFigureOut">
              <a:rPr lang="es-PE" smtClean="0"/>
              <a:t>23/12/2022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74D36-5D32-974C-291E-E8F62A735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7C313D-B36B-5459-A084-F724ACB63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988D-DFDE-4E1B-B458-F1B7AFEF0D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71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DEFA6FE4-DDD9-A1E6-8458-759C5DDA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B76ED2-18BE-E64E-CE07-96F8C549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232" y="159128"/>
            <a:ext cx="9724590" cy="193627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F71E9D-E61D-DB31-0C93-2A72A8491A84}"/>
              </a:ext>
            </a:extLst>
          </p:cNvPr>
          <p:cNvSpPr txBox="1"/>
          <p:nvPr/>
        </p:nvSpPr>
        <p:spPr>
          <a:xfrm>
            <a:off x="6659026" y="4157973"/>
            <a:ext cx="6192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Leiva Mora, Constanza</a:t>
            </a:r>
            <a:endParaRPr kumimoji="0" lang="es-P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Imagen 3" descr="La cara de un hombre con traje y corbata&#10;&#10;Descripción generada automáticamente">
            <a:extLst>
              <a:ext uri="{FF2B5EF4-FFF2-40B4-BE49-F238E27FC236}">
                <a16:creationId xmlns:a16="http://schemas.microsoft.com/office/drawing/2014/main" id="{9DC9F728-40BC-9C10-FD6E-2826FC6BD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44" y="2351414"/>
            <a:ext cx="1687874" cy="1715213"/>
          </a:xfrm>
          <a:prstGeom prst="rect">
            <a:avLst/>
          </a:prstGeom>
          <a:ln>
            <a:solidFill>
              <a:srgbClr val="36CBD2"/>
            </a:solidFill>
          </a:ln>
        </p:spPr>
      </p:pic>
      <p:pic>
        <p:nvPicPr>
          <p:cNvPr id="13" name="Imagen 12" descr="Una persona con el cabello largo&#10;&#10;Descripción generada automáticamente con confianza media">
            <a:extLst>
              <a:ext uri="{FF2B5EF4-FFF2-40B4-BE49-F238E27FC236}">
                <a16:creationId xmlns:a16="http://schemas.microsoft.com/office/drawing/2014/main" id="{26FEA1EF-E276-0718-2644-95D9925B2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26" y="2364588"/>
            <a:ext cx="1889888" cy="1715213"/>
          </a:xfrm>
          <a:prstGeom prst="rect">
            <a:avLst/>
          </a:prstGeom>
          <a:ln>
            <a:solidFill>
              <a:srgbClr val="36CBD2"/>
            </a:solidFill>
          </a:ln>
        </p:spPr>
      </p:pic>
      <p:pic>
        <p:nvPicPr>
          <p:cNvPr id="19" name="Imagen 18" descr="Un joven sonriendo con un traje de color negro&#10;&#10;Descripción generada automáticamente">
            <a:extLst>
              <a:ext uri="{FF2B5EF4-FFF2-40B4-BE49-F238E27FC236}">
                <a16:creationId xmlns:a16="http://schemas.microsoft.com/office/drawing/2014/main" id="{166A8108-7E17-347B-F34F-3394EC9CC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71" y="2364588"/>
            <a:ext cx="1687874" cy="1715213"/>
          </a:xfrm>
          <a:prstGeom prst="rect">
            <a:avLst/>
          </a:prstGeom>
          <a:ln>
            <a:solidFill>
              <a:srgbClr val="36CBD2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A052BE83-E88D-C7B8-8617-A4955DA5511C}"/>
              </a:ext>
            </a:extLst>
          </p:cNvPr>
          <p:cNvSpPr txBox="1"/>
          <p:nvPr/>
        </p:nvSpPr>
        <p:spPr>
          <a:xfrm>
            <a:off x="4259959" y="4167569"/>
            <a:ext cx="2399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Huertas Núñez, Clark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161A8DB-775D-40A9-D5E2-FFA139C1DCE1}"/>
              </a:ext>
            </a:extLst>
          </p:cNvPr>
          <p:cNvSpPr txBox="1"/>
          <p:nvPr/>
        </p:nvSpPr>
        <p:spPr>
          <a:xfrm>
            <a:off x="1860271" y="4154395"/>
            <a:ext cx="6458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Huayhua Eufracio, Steve</a:t>
            </a:r>
          </a:p>
        </p:txBody>
      </p:sp>
    </p:spTree>
    <p:extLst>
      <p:ext uri="{BB962C8B-B14F-4D97-AF65-F5344CB8AC3E}">
        <p14:creationId xmlns:p14="http://schemas.microsoft.com/office/powerpoint/2010/main" val="12180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2AB8B3-4252-8311-E92F-0FC634C1076B}"/>
              </a:ext>
            </a:extLst>
          </p:cNvPr>
          <p:cNvSpPr/>
          <p:nvPr/>
        </p:nvSpPr>
        <p:spPr>
          <a:xfrm>
            <a:off x="7203548" y="5927863"/>
            <a:ext cx="1344705" cy="3550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  <a:hlinkClick r:id="rId3" action="ppaction://hlinksldjump"/>
              </a:rPr>
              <a:t>Regresar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8B204B-7E5C-7DA9-974A-04774A3A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9" y="775620"/>
            <a:ext cx="4635419" cy="56171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65BFC4-E400-EC25-C7E0-D51F5E825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822" y="2379446"/>
            <a:ext cx="5297433" cy="24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AD1BD4-4F99-D1B5-A5C7-A0A3B56D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60" y="256945"/>
            <a:ext cx="7688822" cy="6344109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2AB8B3-4252-8311-E92F-0FC634C1076B}"/>
              </a:ext>
            </a:extLst>
          </p:cNvPr>
          <p:cNvSpPr/>
          <p:nvPr/>
        </p:nvSpPr>
        <p:spPr>
          <a:xfrm>
            <a:off x="10162568" y="3073997"/>
            <a:ext cx="1344705" cy="3550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  <a:hlinkClick r:id="rId4" action="ppaction://hlinksldjump"/>
              </a:rPr>
              <a:t>Regresar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2AB8B3-4252-8311-E92F-0FC634C1076B}"/>
              </a:ext>
            </a:extLst>
          </p:cNvPr>
          <p:cNvSpPr/>
          <p:nvPr/>
        </p:nvSpPr>
        <p:spPr>
          <a:xfrm>
            <a:off x="5790385" y="5491299"/>
            <a:ext cx="1344705" cy="3550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  <a:hlinkClick r:id="rId3" action="ppaction://hlinksldjump"/>
              </a:rPr>
              <a:t>Regresar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8157AC-7C1A-E681-335A-A0537C9BE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6925"/>
            <a:ext cx="12192000" cy="216414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BA21B3-AD4D-CB51-CF4C-0E0F3F04B574}"/>
              </a:ext>
            </a:extLst>
          </p:cNvPr>
          <p:cNvSpPr txBox="1"/>
          <p:nvPr/>
        </p:nvSpPr>
        <p:spPr>
          <a:xfrm>
            <a:off x="2189079" y="697400"/>
            <a:ext cx="7813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</a:p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AD0E3DC-7B28-2F07-7CB1-1F0B1D3F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041690D-65FE-5D1B-12C8-34A018FE00B6}"/>
              </a:ext>
            </a:extLst>
          </p:cNvPr>
          <p:cNvSpPr txBox="1"/>
          <p:nvPr/>
        </p:nvSpPr>
        <p:spPr>
          <a:xfrm>
            <a:off x="421059" y="132613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</a:p>
        </p:txBody>
      </p:sp>
      <p:pic>
        <p:nvPicPr>
          <p:cNvPr id="23" name="Gráfico 22" descr="Flechas de cheurón con relleno sólido">
            <a:extLst>
              <a:ext uri="{FF2B5EF4-FFF2-40B4-BE49-F238E27FC236}">
                <a16:creationId xmlns:a16="http://schemas.microsoft.com/office/drawing/2014/main" id="{CDD3F3CC-D749-049B-F407-EE9D42222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1059" y="29286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94534A-4644-B2B0-2F9B-3DD9C23E3C8E}"/>
              </a:ext>
            </a:extLst>
          </p:cNvPr>
          <p:cNvSpPr txBox="1"/>
          <p:nvPr/>
        </p:nvSpPr>
        <p:spPr>
          <a:xfrm>
            <a:off x="5082778" y="1026321"/>
            <a:ext cx="6193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hospital José Agurto Tello es un centro de salud que  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</a:rPr>
              <a:t>brinda atención integral de salud con énfasis en la atención recuperativa, para contribuir a una mejor calidad de vida de la comunidad. </a:t>
            </a:r>
            <a:endParaRPr lang="es-419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Foto">
            <a:extLst>
              <a:ext uri="{FF2B5EF4-FFF2-40B4-BE49-F238E27FC236}">
                <a16:creationId xmlns:a16="http://schemas.microsoft.com/office/drawing/2014/main" id="{ACF20F09-5112-4FF7-89A8-DEB811AF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2073"/>
            <a:ext cx="9365673" cy="44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CB91A24-37B9-D487-40EA-DF2A2E8ED6ED}"/>
              </a:ext>
            </a:extLst>
          </p:cNvPr>
          <p:cNvSpPr/>
          <p:nvPr/>
        </p:nvSpPr>
        <p:spPr>
          <a:xfrm>
            <a:off x="0" y="3613728"/>
            <a:ext cx="6426629" cy="1946526"/>
          </a:xfrm>
          <a:prstGeom prst="rect">
            <a:avLst/>
          </a:prstGeom>
          <a:solidFill>
            <a:srgbClr val="0E151B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A937BC-4820-B968-F326-69DB3B6E83BE}"/>
              </a:ext>
            </a:extLst>
          </p:cNvPr>
          <p:cNvSpPr txBox="1"/>
          <p:nvPr/>
        </p:nvSpPr>
        <p:spPr>
          <a:xfrm>
            <a:off x="94537" y="3615558"/>
            <a:ext cx="61929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s-419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Dentro de su estructura interna cuenta con un área de salud ambiental encargada  de gestionar e implementar una adecuada segregación y eliminación de los residuos sólidos hospitalarios.</a:t>
            </a:r>
          </a:p>
          <a:p>
            <a:pPr algn="just"/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419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8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58E51-5588-9303-3BBA-F8F782A70AC2}"/>
              </a:ext>
            </a:extLst>
          </p:cNvPr>
          <p:cNvSpPr txBox="1"/>
          <p:nvPr/>
        </p:nvSpPr>
        <p:spPr>
          <a:xfrm>
            <a:off x="268470" y="-39636"/>
            <a:ext cx="8261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P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NECESIDAD / PROBLEMÁTICA</a:t>
            </a:r>
          </a:p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 descr="Flechas de cheurón con relleno sólido">
            <a:extLst>
              <a:ext uri="{FF2B5EF4-FFF2-40B4-BE49-F238E27FC236}">
                <a16:creationId xmlns:a16="http://schemas.microsoft.com/office/drawing/2014/main" id="{0EB411C4-BF21-9A8A-5E94-78A6E860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325" y="0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8F58EF-EFDA-88C2-F313-B3D038B2C7FC}"/>
              </a:ext>
            </a:extLst>
          </p:cNvPr>
          <p:cNvSpPr txBox="1"/>
          <p:nvPr/>
        </p:nvSpPr>
        <p:spPr>
          <a:xfrm>
            <a:off x="1182869" y="1134344"/>
            <a:ext cx="99700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reporte correspondiente al registro diario de residuo sólidos ingresado por el personal de limpieza contiene errores.</a:t>
            </a:r>
          </a:p>
          <a:p>
            <a:endParaRPr lang="es-ES_tradnl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información del registro diario en físico es ilegible.</a:t>
            </a:r>
          </a:p>
          <a:p>
            <a:pPr algn="just">
              <a:lnSpc>
                <a:spcPts val="1200"/>
              </a:lnSpc>
            </a:pPr>
            <a:endParaRPr lang="es-PE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</a:pPr>
            <a:endParaRPr lang="es-ES_tradnl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área de salud ambiental no tiene a la mano información de contacto del personal de 		</a:t>
            </a:r>
          </a:p>
          <a:p>
            <a:pPr algn="just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_tradnl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limpieza.</a:t>
            </a:r>
          </a:p>
          <a:p>
            <a:pPr algn="just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</a:pPr>
            <a:endParaRPr lang="es-PE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</a:pPr>
            <a:endParaRPr lang="es-ES_tradnl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procesamiento de datos no es automático.</a:t>
            </a:r>
            <a:endParaRPr lang="es-PE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D121F8F-FA01-AC44-6DC3-0042A8B3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61730"/>
              </p:ext>
            </p:extLst>
          </p:nvPr>
        </p:nvGraphicFramePr>
        <p:xfrm>
          <a:off x="2130697" y="4437179"/>
          <a:ext cx="7642634" cy="22861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37995">
                  <a:extLst>
                    <a:ext uri="{9D8B030D-6E8A-4147-A177-3AD203B41FA5}">
                      <a16:colId xmlns:a16="http://schemas.microsoft.com/office/drawing/2014/main" val="2973854422"/>
                    </a:ext>
                  </a:extLst>
                </a:gridCol>
                <a:gridCol w="3571856">
                  <a:extLst>
                    <a:ext uri="{9D8B030D-6E8A-4147-A177-3AD203B41FA5}">
                      <a16:colId xmlns:a16="http://schemas.microsoft.com/office/drawing/2014/main" val="1162531327"/>
                    </a:ext>
                  </a:extLst>
                </a:gridCol>
                <a:gridCol w="2832783">
                  <a:extLst>
                    <a:ext uri="{9D8B030D-6E8A-4147-A177-3AD203B41FA5}">
                      <a16:colId xmlns:a16="http://schemas.microsoft.com/office/drawing/2014/main" val="1493731878"/>
                    </a:ext>
                  </a:extLst>
                </a:gridCol>
              </a:tblGrid>
              <a:tr h="457367"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4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Ítem</a:t>
                      </a:r>
                      <a:endParaRPr lang="es-PE" sz="14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4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Descripción- de la Necesidad</a:t>
                      </a:r>
                      <a:endParaRPr lang="es-PE" sz="14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Procedencia</a:t>
                      </a:r>
                      <a:endParaRPr lang="es-PE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136908"/>
                  </a:ext>
                </a:extLst>
              </a:tr>
              <a:tr h="688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342900" algn="l"/>
                        </a:tabLst>
                      </a:pPr>
                      <a:r>
                        <a:rPr lang="es-ES_tradnl" sz="105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3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área de salud ambiental necesita un sistema para registrar los residuos sólidos hospitalarios </a:t>
                      </a:r>
                      <a:endParaRPr lang="es-PE" sz="1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342900" algn="l"/>
                        </a:tabLst>
                      </a:pPr>
                      <a:r>
                        <a:rPr lang="es-ES_tradnl" sz="110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3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Área de salud ambiental.</a:t>
                      </a:r>
                      <a:endParaRPr lang="es-PE" sz="3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54467"/>
                  </a:ext>
                </a:extLst>
              </a:tr>
              <a:tr h="917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342900" algn="l"/>
                        </a:tabLst>
                      </a:pPr>
                      <a:r>
                        <a:rPr lang="es-ES_tradnl" sz="105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3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área de salud ambiental necesita de la generación de reportes diarios, semanales y mensuales de los residuos sólidos hospitalarios </a:t>
                      </a:r>
                      <a:endParaRPr lang="es-PE" sz="1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342900" algn="l"/>
                        </a:tabLst>
                      </a:pPr>
                      <a:r>
                        <a:rPr lang="es-ES_tradnl" sz="1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3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Ingeniero ambiental.</a:t>
                      </a:r>
                      <a:endParaRPr lang="es-PE" sz="3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CB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3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58E51-5588-9303-3BBA-F8F782A70AC2}"/>
              </a:ext>
            </a:extLst>
          </p:cNvPr>
          <p:cNvSpPr txBox="1"/>
          <p:nvPr/>
        </p:nvSpPr>
        <p:spPr>
          <a:xfrm>
            <a:off x="268470" y="90380"/>
            <a:ext cx="79611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P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SOLUCIÓN</a:t>
            </a:r>
          </a:p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 descr="Flechas de cheurón con relleno sólido">
            <a:extLst>
              <a:ext uri="{FF2B5EF4-FFF2-40B4-BE49-F238E27FC236}">
                <a16:creationId xmlns:a16="http://schemas.microsoft.com/office/drawing/2014/main" id="{0EB411C4-BF21-9A8A-5E94-78A6E860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468" y="219944"/>
            <a:ext cx="914400" cy="914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5D9F65-3CB0-A269-BC4F-D3573FAC6295}"/>
              </a:ext>
            </a:extLst>
          </p:cNvPr>
          <p:cNvSpPr txBox="1"/>
          <p:nvPr/>
        </p:nvSpPr>
        <p:spPr>
          <a:xfrm>
            <a:off x="1123858" y="2268688"/>
            <a:ext cx="9379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 propone un sistema de gestión  y registro diario de residuos solidos hospitalarios   que permita automatizar las funciones actualmente realizadas por los diferentes encargados y trabajadores.</a:t>
            </a: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E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sistema propuesto a implementar promueve una óptima gestión que contribuirá en el proceso de identificación y cuantificación de los residuos sólidos generados, agilizando y automatizando el registro actual.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58E51-5588-9303-3BBA-F8F782A70AC2}"/>
              </a:ext>
            </a:extLst>
          </p:cNvPr>
          <p:cNvSpPr txBox="1"/>
          <p:nvPr/>
        </p:nvSpPr>
        <p:spPr>
          <a:xfrm>
            <a:off x="-1508661" y="198637"/>
            <a:ext cx="7813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1</a:t>
            </a:r>
          </a:p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 descr="Flechas de cheurón con relleno sólido">
            <a:extLst>
              <a:ext uri="{FF2B5EF4-FFF2-40B4-BE49-F238E27FC236}">
                <a16:creationId xmlns:a16="http://schemas.microsoft.com/office/drawing/2014/main" id="{0EB411C4-BF21-9A8A-5E94-78A6E860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014" y="0"/>
            <a:ext cx="914400" cy="914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835270-36E8-2214-0C3E-991A153B5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746" y="914400"/>
            <a:ext cx="3546618" cy="5506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1224FE-0397-05E2-458F-5936F2333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34998"/>
            <a:ext cx="4100474" cy="24884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3B365A-0133-0E12-91BB-5CEDF1E03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1289" y="1578767"/>
            <a:ext cx="4100473" cy="226868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7EC4042-658A-B589-A994-BD5E3F998D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2151" y="77002"/>
            <a:ext cx="638264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58E51-5588-9303-3BBA-F8F782A70AC2}"/>
              </a:ext>
            </a:extLst>
          </p:cNvPr>
          <p:cNvSpPr txBox="1"/>
          <p:nvPr/>
        </p:nvSpPr>
        <p:spPr>
          <a:xfrm>
            <a:off x="-1508661" y="198637"/>
            <a:ext cx="7813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2</a:t>
            </a:r>
          </a:p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 descr="Flechas de cheurón con relleno sólido">
            <a:extLst>
              <a:ext uri="{FF2B5EF4-FFF2-40B4-BE49-F238E27FC236}">
                <a16:creationId xmlns:a16="http://schemas.microsoft.com/office/drawing/2014/main" id="{0EB411C4-BF21-9A8A-5E94-78A6E860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014" y="0"/>
            <a:ext cx="914400" cy="9144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CED3386-2F73-4851-969B-D2CFF659E692}"/>
              </a:ext>
            </a:extLst>
          </p:cNvPr>
          <p:cNvSpPr/>
          <p:nvPr/>
        </p:nvSpPr>
        <p:spPr>
          <a:xfrm>
            <a:off x="5765369" y="1508408"/>
            <a:ext cx="6426629" cy="3647427"/>
          </a:xfrm>
          <a:prstGeom prst="rect">
            <a:avLst/>
          </a:prstGeom>
          <a:solidFill>
            <a:srgbClr val="0E151B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69D9BF-7717-BE64-5FA2-395F4D211D6B}"/>
              </a:ext>
            </a:extLst>
          </p:cNvPr>
          <p:cNvSpPr txBox="1"/>
          <p:nvPr/>
        </p:nvSpPr>
        <p:spPr>
          <a:xfrm>
            <a:off x="7135139" y="2017443"/>
            <a:ext cx="4791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 personal de limpieza dentro de sus únicos permisos estará el del registro de residuos solidos.</a:t>
            </a:r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419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AF6F61-3BA2-9522-541C-E0A86CFDC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69" y="914400"/>
            <a:ext cx="6443149" cy="5677937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2A7E57-D716-1FC9-CD04-58C4B3A3BBF4}"/>
              </a:ext>
            </a:extLst>
          </p:cNvPr>
          <p:cNvSpPr/>
          <p:nvPr/>
        </p:nvSpPr>
        <p:spPr>
          <a:xfrm>
            <a:off x="8686801" y="5537119"/>
            <a:ext cx="1636588" cy="51950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  <a:hlinkClick r:id="rId6" action="ppaction://hlinksldjump"/>
              </a:rPr>
              <a:t>BDD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0831FC8-A720-AAFB-E627-EA26058D9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087" y="364924"/>
            <a:ext cx="468748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58E51-5588-9303-3BBA-F8F782A70AC2}"/>
              </a:ext>
            </a:extLst>
          </p:cNvPr>
          <p:cNvSpPr txBox="1"/>
          <p:nvPr/>
        </p:nvSpPr>
        <p:spPr>
          <a:xfrm>
            <a:off x="-1508661" y="198637"/>
            <a:ext cx="7813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3</a:t>
            </a:r>
          </a:p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 descr="Flechas de cheurón con relleno sólido">
            <a:extLst>
              <a:ext uri="{FF2B5EF4-FFF2-40B4-BE49-F238E27FC236}">
                <a16:creationId xmlns:a16="http://schemas.microsoft.com/office/drawing/2014/main" id="{0EB411C4-BF21-9A8A-5E94-78A6E860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014" y="0"/>
            <a:ext cx="914400" cy="9144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CED3386-2F73-4851-969B-D2CFF659E692}"/>
              </a:ext>
            </a:extLst>
          </p:cNvPr>
          <p:cNvSpPr/>
          <p:nvPr/>
        </p:nvSpPr>
        <p:spPr>
          <a:xfrm>
            <a:off x="5765369" y="1508408"/>
            <a:ext cx="6426629" cy="3647427"/>
          </a:xfrm>
          <a:prstGeom prst="rect">
            <a:avLst/>
          </a:prstGeom>
          <a:solidFill>
            <a:srgbClr val="0E151B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69D9BF-7717-BE64-5FA2-395F4D211D6B}"/>
              </a:ext>
            </a:extLst>
          </p:cNvPr>
          <p:cNvSpPr txBox="1"/>
          <p:nvPr/>
        </p:nvSpPr>
        <p:spPr>
          <a:xfrm>
            <a:off x="7001344" y="2909066"/>
            <a:ext cx="4791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419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Jefe de limpieza, tendrán acceso a registrar al personal así como también a la modificación de la data.</a:t>
            </a:r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419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4452A-308E-B726-E6BC-033AB2DF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11" y="900525"/>
            <a:ext cx="6199984" cy="5468113"/>
          </a:xfrm>
          <a:prstGeom prst="rect">
            <a:avLst/>
          </a:prstGeom>
        </p:spPr>
      </p:pic>
      <p:sp>
        <p:nvSpPr>
          <p:cNvPr id="13" name="Rectángulo: esquinas redondeadas 12">
            <a:hlinkClick r:id="rId6" action="ppaction://hlinksldjump"/>
            <a:extLst>
              <a:ext uri="{FF2B5EF4-FFF2-40B4-BE49-F238E27FC236}">
                <a16:creationId xmlns:a16="http://schemas.microsoft.com/office/drawing/2014/main" id="{D5F24369-1F60-4F72-23F3-4BD04015115C}"/>
              </a:ext>
            </a:extLst>
          </p:cNvPr>
          <p:cNvSpPr/>
          <p:nvPr/>
        </p:nvSpPr>
        <p:spPr>
          <a:xfrm>
            <a:off x="8978683" y="5537119"/>
            <a:ext cx="1344705" cy="3550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BDD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4B498B4-47CE-AAC2-D370-9158FA00B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464" y="1475100"/>
            <a:ext cx="492114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58E51-5588-9303-3BBA-F8F782A70AC2}"/>
              </a:ext>
            </a:extLst>
          </p:cNvPr>
          <p:cNvSpPr txBox="1"/>
          <p:nvPr/>
        </p:nvSpPr>
        <p:spPr>
          <a:xfrm>
            <a:off x="-1508661" y="198637"/>
            <a:ext cx="7813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4</a:t>
            </a:r>
          </a:p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 descr="Flechas de cheurón con relleno sólido">
            <a:extLst>
              <a:ext uri="{FF2B5EF4-FFF2-40B4-BE49-F238E27FC236}">
                <a16:creationId xmlns:a16="http://schemas.microsoft.com/office/drawing/2014/main" id="{0EB411C4-BF21-9A8A-5E94-78A6E860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014" y="0"/>
            <a:ext cx="914400" cy="9144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CED3386-2F73-4851-969B-D2CFF659E692}"/>
              </a:ext>
            </a:extLst>
          </p:cNvPr>
          <p:cNvSpPr/>
          <p:nvPr/>
        </p:nvSpPr>
        <p:spPr>
          <a:xfrm>
            <a:off x="5765369" y="720713"/>
            <a:ext cx="6426629" cy="3243606"/>
          </a:xfrm>
          <a:prstGeom prst="rect">
            <a:avLst/>
          </a:prstGeom>
          <a:solidFill>
            <a:srgbClr val="0E151B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69D9BF-7717-BE64-5FA2-395F4D211D6B}"/>
              </a:ext>
            </a:extLst>
          </p:cNvPr>
          <p:cNvSpPr txBox="1"/>
          <p:nvPr/>
        </p:nvSpPr>
        <p:spPr>
          <a:xfrm>
            <a:off x="5712376" y="786827"/>
            <a:ext cx="63581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personal encargado compuesto por In</a:t>
            </a:r>
            <a:r>
              <a:rPr lang="es-419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geniero ambiental, Soporte Técnico, podrá extraer reportes del sistema, según diferentes criterios de búsqueda,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419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419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6B2D2C-4753-3BC7-4D6F-2FE931F5C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12" y="968750"/>
            <a:ext cx="5340559" cy="5458587"/>
          </a:xfrm>
          <a:prstGeom prst="rect">
            <a:avLst/>
          </a:prstGeom>
        </p:spPr>
      </p:pic>
      <p:sp>
        <p:nvSpPr>
          <p:cNvPr id="7" name="Rectángulo: esquinas redondeadas 6">
            <a:hlinkClick r:id="rId6" action="ppaction://hlinksldjump"/>
            <a:extLst>
              <a:ext uri="{FF2B5EF4-FFF2-40B4-BE49-F238E27FC236}">
                <a16:creationId xmlns:a16="http://schemas.microsoft.com/office/drawing/2014/main" id="{BC59FFCA-0E5B-CEBD-3317-8E93287F2D7D}"/>
              </a:ext>
            </a:extLst>
          </p:cNvPr>
          <p:cNvSpPr/>
          <p:nvPr/>
        </p:nvSpPr>
        <p:spPr>
          <a:xfrm>
            <a:off x="8760722" y="5365486"/>
            <a:ext cx="1344705" cy="3550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  <a:hlinkClick r:id="rId6" action="ppaction://hlinksldjump"/>
              </a:rPr>
              <a:t>REPORTES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FE060C6-1722-390C-C758-A19D8E10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823" y="2497292"/>
            <a:ext cx="635817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uz, estrella&#10;&#10;Descripción generada automáticamente">
            <a:extLst>
              <a:ext uri="{FF2B5EF4-FFF2-40B4-BE49-F238E27FC236}">
                <a16:creationId xmlns:a16="http://schemas.microsoft.com/office/drawing/2014/main" id="{C25308ED-4BBE-0C95-64B7-6A660D88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3F09EA2-91DA-9E9B-E32E-24EA14F9DA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53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03759" y="5352728"/>
            <a:ext cx="2007029" cy="1505272"/>
          </a:xfrm>
          <a:prstGeom prst="rect">
            <a:avLst/>
          </a:prstGeom>
        </p:spPr>
      </p:pic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86E223BC-79E6-DD32-8210-8BFC22D586B2}"/>
              </a:ext>
            </a:extLst>
          </p:cNvPr>
          <p:cNvSpPr/>
          <p:nvPr/>
        </p:nvSpPr>
        <p:spPr>
          <a:xfrm>
            <a:off x="11308687" y="0"/>
            <a:ext cx="883311" cy="22686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0 w 10000"/>
              <a:gd name="connsiteY3" fmla="*/ 10000 h 18913"/>
              <a:gd name="connsiteX4" fmla="*/ 0 w 10000"/>
              <a:gd name="connsiteY4" fmla="*/ 2000 h 18913"/>
              <a:gd name="connsiteX0" fmla="*/ 0 w 10000"/>
              <a:gd name="connsiteY0" fmla="*/ 2000 h 18913"/>
              <a:gd name="connsiteX1" fmla="*/ 10000 w 10000"/>
              <a:gd name="connsiteY1" fmla="*/ 0 h 18913"/>
              <a:gd name="connsiteX2" fmla="*/ 9687 w 10000"/>
              <a:gd name="connsiteY2" fmla="*/ 18913 h 18913"/>
              <a:gd name="connsiteX3" fmla="*/ 1407 w 10000"/>
              <a:gd name="connsiteY3" fmla="*/ 10235 h 18913"/>
              <a:gd name="connsiteX4" fmla="*/ 0 w 10000"/>
              <a:gd name="connsiteY4" fmla="*/ 2000 h 1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8913">
                <a:moveTo>
                  <a:pt x="0" y="2000"/>
                </a:moveTo>
                <a:lnTo>
                  <a:pt x="10000" y="0"/>
                </a:lnTo>
                <a:cubicBezTo>
                  <a:pt x="9896" y="6304"/>
                  <a:pt x="9791" y="12609"/>
                  <a:pt x="9687" y="18913"/>
                </a:cubicBezTo>
                <a:lnTo>
                  <a:pt x="1407" y="10235"/>
                </a:lnTo>
                <a:lnTo>
                  <a:pt x="0" y="2000"/>
                </a:lnTo>
                <a:close/>
              </a:path>
            </a:pathLst>
          </a:custGeom>
          <a:solidFill>
            <a:srgbClr val="36C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04B999-F572-1C1B-FBAE-FBF214BFFC2B}"/>
              </a:ext>
            </a:extLst>
          </p:cNvPr>
          <p:cNvSpPr txBox="1"/>
          <p:nvPr/>
        </p:nvSpPr>
        <p:spPr>
          <a:xfrm>
            <a:off x="2927685" y="1292435"/>
            <a:ext cx="633663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P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s-PE" sz="20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b="1" dirty="0">
              <a:solidFill>
                <a:srgbClr val="36CB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GRACIAS</a:t>
            </a:r>
          </a:p>
        </p:txBody>
      </p:sp>
      <p:pic>
        <p:nvPicPr>
          <p:cNvPr id="6" name="Gráfico 5" descr="Presentación con lista de comprobación con relleno sólido">
            <a:extLst>
              <a:ext uri="{FF2B5EF4-FFF2-40B4-BE49-F238E27FC236}">
                <a16:creationId xmlns:a16="http://schemas.microsoft.com/office/drawing/2014/main" id="{47074F4C-951D-8EE9-9983-A3ECE2EEA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339" y="1720840"/>
            <a:ext cx="2698068" cy="26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336</Words>
  <Application>Microsoft Office PowerPoint</Application>
  <PresentationFormat>Panorámica</PresentationFormat>
  <Paragraphs>87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PT005329266 (Leiva Mora, Constanza Leonor)</dc:creator>
  <cp:lastModifiedBy>PT005329266 (Leiva Mora, Constanza Leonor)</cp:lastModifiedBy>
  <cp:revision>21</cp:revision>
  <dcterms:created xsi:type="dcterms:W3CDTF">2022-10-15T21:29:11Z</dcterms:created>
  <dcterms:modified xsi:type="dcterms:W3CDTF">2022-12-23T21:09:10Z</dcterms:modified>
</cp:coreProperties>
</file>