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69D508E-3D1B-4FF5-8E2D-1D6FEF2683BC}">
  <a:tblStyle styleId="{569D508E-3D1B-4FF5-8E2D-1D6FEF2683B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38E3234-BDF6-46F1-872C-A365619DE11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5.xml"/><Relationship Id="rId22" Type="http://schemas.openxmlformats.org/officeDocument/2006/relationships/font" Target="fonts/Oswald-bold.fntdata"/><Relationship Id="rId10" Type="http://schemas.openxmlformats.org/officeDocument/2006/relationships/slide" Target="slides/slide4.xml"/><Relationship Id="rId21" Type="http://schemas.openxmlformats.org/officeDocument/2006/relationships/font" Target="fonts/Oswa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db35693e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2db35693e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db35693e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db35693e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db35693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db35693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dc7b49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dc7b49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f7eb1fd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f7eb1fd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f7eb1fd7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f7eb1fd7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f7eb1fd7e_0_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f7eb1fd7e_0_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f7eb1fd7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f7eb1fd7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f7eb1fd7e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af7eb1fd7e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f7eb1fd7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f7eb1fd7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f7eb1fd7e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f7eb1fd7e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f7eb1fd7e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f7eb1fd7e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Locally Optimized Feature Weighted Ball Tree kNN - LOFWBT-kNN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 Tallis and Anna Wisniewski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Accuracies</a:t>
            </a:r>
            <a:endParaRPr/>
          </a:p>
        </p:txBody>
      </p:sp>
      <p:graphicFrame>
        <p:nvGraphicFramePr>
          <p:cNvPr id="124" name="Google Shape;124;p22"/>
          <p:cNvGraphicFramePr/>
          <p:nvPr/>
        </p:nvGraphicFramePr>
        <p:xfrm>
          <a:off x="612213" y="204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{569D508E-3D1B-4FF5-8E2D-1D6FEF2683BC}</a:tableStyleId>
              </a:tblPr>
              <a:tblGrid>
                <a:gridCol w="1585875"/>
                <a:gridCol w="1605850"/>
                <a:gridCol w="882075"/>
                <a:gridCol w="1986125"/>
                <a:gridCol w="18596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LOFWB-KNN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KNN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FWM-LMFKNN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FKNN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Mammogram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80.83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79.79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77.31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77.2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9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Blood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78.67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77.65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74.67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73.33</a:t>
                      </a:r>
                      <a:endParaRPr sz="1800">
                        <a:solidFill>
                          <a:schemeClr val="dk1"/>
                        </a:solidFill>
                        <a:latin typeface="Average"/>
                        <a:ea typeface="Average"/>
                        <a:cs typeface="Average"/>
                        <a:sym typeface="Average"/>
                      </a:endParaRPr>
                    </a:p>
                  </a:txBody>
                  <a:tcPr marT="19050" marB="19050" marR="28575" marL="28575" anchor="b">
                    <a:lnL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3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aphicFrame>
        <p:nvGraphicFramePr>
          <p:cNvPr id="130" name="Google Shape;130;p23"/>
          <p:cNvGraphicFramePr/>
          <p:nvPr/>
        </p:nvGraphicFramePr>
        <p:xfrm>
          <a:off x="341975" y="176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{538E3234-BDF6-46F1-872C-A365619DE118}</a:tableStyleId>
              </a:tblPr>
              <a:tblGrid>
                <a:gridCol w="1835200"/>
                <a:gridCol w="1352250"/>
                <a:gridCol w="1062500"/>
              </a:tblGrid>
              <a:tr h="56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LOFWB-KNN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0.833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0.773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0.830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0.753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FKNN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0.791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0.742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1" name="Google Shape;131;p23"/>
          <p:cNvGraphicFramePr/>
          <p:nvPr/>
        </p:nvGraphicFramePr>
        <p:xfrm>
          <a:off x="4916750" y="176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{538E3234-BDF6-46F1-872C-A365619DE118}</a:tableStyleId>
              </a:tblPr>
              <a:tblGrid>
                <a:gridCol w="1690825"/>
                <a:gridCol w="1245850"/>
                <a:gridCol w="978875"/>
              </a:tblGrid>
              <a:tr h="57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LOFWB-KNN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0.467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0.226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KNN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0.348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0.258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FKNN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0.320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0.258</a:t>
                      </a:r>
                      <a:endParaRPr sz="19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39999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Mammogram</a:t>
            </a:r>
            <a:endParaRPr sz="2000"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908600" y="1152475"/>
            <a:ext cx="3999900" cy="10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Blood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Localized Naive Bayes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Higher dimensional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Different weighting strategies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Unbalanced data</a:t>
            </a:r>
            <a:endParaRPr sz="20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02775" y="725150"/>
            <a:ext cx="4527600" cy="2987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 Any Questions?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166575" y="870875"/>
            <a:ext cx="3176701" cy="211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25251" y="530575"/>
            <a:ext cx="2117801" cy="2117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- kNN Algorithm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380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Calculate distance from instance to all points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Pick k closest and simple majority vote for predicted class</a:t>
            </a:r>
            <a:endParaRPr sz="1800"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43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James Keller: FKNN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Distance weighing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Kumbure and Luukka: FWM-LMFKNN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Feature weighting (MI)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Minkowski distance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Local means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Vahedifar et al.: IMKNN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MI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Shapley values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Pan et al.: DC-LAKNN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Locally adaptive k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Rajani et al.: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n" sz="2000"/>
              <a:t>Ball Trees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Blood Donor Dataset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368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748 instances, 4 features, predicting future blood donation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UCI ML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Used as a benchmark by several other papers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Numeric data</a:t>
            </a:r>
            <a:endParaRPr sz="1800"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637638"/>
            <a:ext cx="4527600" cy="1868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Mammogram Dataset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91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961 instances, 6 features, class benign/malignant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UCI ML dataset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Mostly categorical (integer encoded)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Missing values</a:t>
            </a:r>
            <a:endParaRPr sz="1800"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75" y="1764413"/>
            <a:ext cx="4533126" cy="16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Shapley Values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395200" cy="19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Naive Bayes trained on dataset, Shapley values used to find feature contribution to classification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Evaluates how much presence of feature improves accuracy compared to absent</a:t>
            </a:r>
            <a:endParaRPr sz="18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7888" y="3825200"/>
            <a:ext cx="48482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9925" y="2377300"/>
            <a:ext cx="2724150" cy="9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Information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81300"/>
            <a:ext cx="4731000" cy="15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Compares probability distribution of feature to joint of feature and class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Compares probability of occuring together to expected if independent</a:t>
            </a:r>
            <a:endParaRPr sz="18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12" y="3774775"/>
            <a:ext cx="5768775" cy="803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ndshake"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5401" y="1229000"/>
            <a:ext cx="3906176" cy="13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Ball Tree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449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Partitions dataset to make searches more efficient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O(logN) vs O(N)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Splits recursively starting at pivot point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Separates points within median distance from pivot and those outside</a:t>
            </a:r>
            <a:endParaRPr sz="1800"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6125" y="950188"/>
            <a:ext cx="38209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k Selection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Based on consistency of classes in neighborhood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Picks smallest k with high consistency</a:t>
            </a:r>
            <a:endParaRPr sz="1800"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438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