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4"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69" autoAdjust="0"/>
  </p:normalViewPr>
  <p:slideViewPr>
    <p:cSldViewPr>
      <p:cViewPr varScale="1">
        <p:scale>
          <a:sx n="81" d="100"/>
          <a:sy n="81" d="100"/>
        </p:scale>
        <p:origin x="1498"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3B0E38-C019-49A6-8222-E9A166E82F40}" type="datetimeFigureOut">
              <a:rPr lang="en-US" smtClean="0"/>
              <a:t>8/20/2022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B7F7C9-A84A-416C-B29F-4DD23AFED874}" type="slidenum">
              <a:rPr lang="en-US" smtClean="0"/>
              <a:t>‹#›</a:t>
            </a:fld>
            <a:endParaRPr lang="en-US"/>
          </a:p>
        </p:txBody>
      </p:sp>
    </p:spTree>
    <p:extLst>
      <p:ext uri="{BB962C8B-B14F-4D97-AF65-F5344CB8AC3E}">
        <p14:creationId xmlns:p14="http://schemas.microsoft.com/office/powerpoint/2010/main" val="3434378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038A81-D706-4435-A21B-C87E2245624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157660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38A81-D706-4435-A21B-C87E2245624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124098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38A81-D706-4435-A21B-C87E2245624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263864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038A81-D706-4435-A21B-C87E2245624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148553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38A81-D706-4435-A21B-C87E22456248}"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111678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038A81-D706-4435-A21B-C87E22456248}"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348303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038A81-D706-4435-A21B-C87E22456248}" type="datetimeFigureOut">
              <a:rPr lang="en-US" smtClean="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426002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038A81-D706-4435-A21B-C87E22456248}"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38411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38A81-D706-4435-A21B-C87E22456248}" type="datetimeFigureOut">
              <a:rPr lang="en-US" smtClean="0"/>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29201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38A81-D706-4435-A21B-C87E22456248}"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200702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38A81-D706-4435-A21B-C87E22456248}"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31A4E-D3C0-4F20-BF58-ED49853AB65B}" type="slidenum">
              <a:rPr lang="en-US" smtClean="0"/>
              <a:t>‹#›</a:t>
            </a:fld>
            <a:endParaRPr lang="en-US"/>
          </a:p>
        </p:txBody>
      </p:sp>
    </p:spTree>
    <p:extLst>
      <p:ext uri="{BB962C8B-B14F-4D97-AF65-F5344CB8AC3E}">
        <p14:creationId xmlns:p14="http://schemas.microsoft.com/office/powerpoint/2010/main" val="204534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38A81-D706-4435-A21B-C87E22456248}" type="datetimeFigureOut">
              <a:rPr lang="en-US" smtClean="0"/>
              <a:t>8/20/2022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31A4E-D3C0-4F20-BF58-ED49853AB65B}" type="slidenum">
              <a:rPr lang="en-US" smtClean="0"/>
              <a:t>‹#›</a:t>
            </a:fld>
            <a:endParaRPr lang="en-US"/>
          </a:p>
        </p:txBody>
      </p:sp>
    </p:spTree>
    <p:extLst>
      <p:ext uri="{BB962C8B-B14F-4D97-AF65-F5344CB8AC3E}">
        <p14:creationId xmlns:p14="http://schemas.microsoft.com/office/powerpoint/2010/main" val="1578930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3" Type="http://schemas.openxmlformats.org/officeDocument/2006/relationships/image" Target="../media/image4.png"/><Relationship Id="rId7" Type="http://schemas.openxmlformats.org/officeDocument/2006/relationships/image" Target="../media/image29.jpeg"/><Relationship Id="rId12" Type="http://schemas.openxmlformats.org/officeDocument/2006/relationships/image" Target="../media/image34.jpeg"/><Relationship Id="rId2" Type="http://schemas.openxmlformats.org/officeDocument/2006/relationships/image" Target="../media/image3.png"/><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5" Type="http://schemas.openxmlformats.org/officeDocument/2006/relationships/image" Target="../media/image37.png"/><Relationship Id="rId10" Type="http://schemas.openxmlformats.org/officeDocument/2006/relationships/image" Target="../media/image32.jpeg"/><Relationship Id="rId4" Type="http://schemas.openxmlformats.org/officeDocument/2006/relationships/image" Target="../media/image26.jpeg"/><Relationship Id="rId9" Type="http://schemas.openxmlformats.org/officeDocument/2006/relationships/image" Target="../media/image31.png"/><Relationship Id="rId1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4.png"/><Relationship Id="rId7"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
            <a:ext cx="9296400" cy="6934201"/>
          </a:xfrm>
          <a:prstGeom prst="rect">
            <a:avLst/>
          </a:prstGeom>
        </p:spPr>
      </p:pic>
      <p:sp>
        <p:nvSpPr>
          <p:cNvPr id="7" name="TextBox 6"/>
          <p:cNvSpPr txBox="1"/>
          <p:nvPr/>
        </p:nvSpPr>
        <p:spPr>
          <a:xfrm>
            <a:off x="1752600" y="5486400"/>
            <a:ext cx="5715000" cy="800219"/>
          </a:xfrm>
          <a:prstGeom prst="rect">
            <a:avLst/>
          </a:prstGeom>
          <a:noFill/>
        </p:spPr>
        <p:txBody>
          <a:bodyPr wrap="square" rtlCol="0" anchor="ctr">
            <a:spAutoFit/>
          </a:bodyPr>
          <a:lstStyle/>
          <a:p>
            <a:r>
              <a:rPr lang="en-US" sz="2800" b="1" dirty="0">
                <a:solidFill>
                  <a:schemeClr val="bg1"/>
                </a:solidFill>
                <a:latin typeface="Calibri" pitchFamily="34" charset="0"/>
                <a:ea typeface="Calibri" pitchFamily="34" charset="0"/>
                <a:cs typeface="Calibri" pitchFamily="34" charset="0"/>
              </a:rPr>
              <a:t>RT NETWORK SOLUTIONS PVT. LTD.</a:t>
            </a:r>
            <a:br>
              <a:rPr lang="en-US" sz="2800" b="1" dirty="0">
                <a:solidFill>
                  <a:schemeClr val="bg1"/>
                </a:solidFill>
                <a:latin typeface="Calibri" pitchFamily="34" charset="0"/>
                <a:ea typeface="Calibri" pitchFamily="34" charset="0"/>
                <a:cs typeface="Calibri" pitchFamily="34" charset="0"/>
              </a:rPr>
            </a:br>
            <a:endParaRPr lang="en-US" dirty="0"/>
          </a:p>
        </p:txBody>
      </p:sp>
      <p:sp>
        <p:nvSpPr>
          <p:cNvPr id="8" name="TextBox 7"/>
          <p:cNvSpPr txBox="1"/>
          <p:nvPr/>
        </p:nvSpPr>
        <p:spPr>
          <a:xfrm>
            <a:off x="2286000" y="5906869"/>
            <a:ext cx="4129336" cy="646331"/>
          </a:xfrm>
          <a:prstGeom prst="rect">
            <a:avLst/>
          </a:prstGeom>
          <a:noFill/>
        </p:spPr>
        <p:txBody>
          <a:bodyPr wrap="none" rtlCol="0" anchor="ctr">
            <a:spAutoFit/>
          </a:bodyPr>
          <a:lstStyle/>
          <a:p>
            <a:r>
              <a:rPr lang="en-US" b="1" dirty="0">
                <a:solidFill>
                  <a:schemeClr val="bg1"/>
                </a:solidFill>
                <a:latin typeface="Calibri" pitchFamily="34" charset="0"/>
                <a:ea typeface="Calibri" pitchFamily="34" charset="0"/>
                <a:cs typeface="Calibri" pitchFamily="34" charset="0"/>
              </a:rPr>
              <a:t>AN ISO 9001 – 2015 CERTIFIED COMPANY</a:t>
            </a:r>
            <a:endParaRPr lang="en-US" dirty="0"/>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540" y="809128"/>
            <a:ext cx="2974520" cy="791072"/>
          </a:xfrm>
          <a:prstGeom prst="rect">
            <a:avLst/>
          </a:prstGeom>
        </p:spPr>
      </p:pic>
    </p:spTree>
    <p:extLst>
      <p:ext uri="{BB962C8B-B14F-4D97-AF65-F5344CB8AC3E}">
        <p14:creationId xmlns:p14="http://schemas.microsoft.com/office/powerpoint/2010/main" val="3721085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342900" y="935534"/>
            <a:ext cx="8420100" cy="5693866"/>
          </a:xfrm>
          <a:prstGeom prst="rect">
            <a:avLst/>
          </a:prstGeom>
          <a:noFill/>
        </p:spPr>
        <p:txBody>
          <a:bodyPr wrap="square" rtlCol="0">
            <a:spAutoFit/>
          </a:bodyPr>
          <a:lstStyle/>
          <a:p>
            <a:pPr algn="just"/>
            <a:r>
              <a:rPr lang="en-US" altLang="en-US" sz="1400" b="1" u="sng" dirty="0">
                <a:solidFill>
                  <a:schemeClr val="bg1"/>
                </a:solidFill>
                <a:latin typeface="Calibri" pitchFamily="34" charset="0"/>
                <a:ea typeface="Calibri" pitchFamily="34" charset="0"/>
                <a:cs typeface="Calibri" pitchFamily="34" charset="0"/>
              </a:rPr>
              <a:t>Experience of Manpower &amp; Roll Out Services</a:t>
            </a:r>
          </a:p>
          <a:p>
            <a:pPr algn="just"/>
            <a:endParaRPr lang="en-US" altLang="en-US" sz="1400" dirty="0">
              <a:solidFill>
                <a:schemeClr val="bg1"/>
              </a:solidFill>
              <a:latin typeface="Calibri" pitchFamily="34" charset="0"/>
              <a:ea typeface="Calibri" pitchFamily="34" charset="0"/>
              <a:cs typeface="Calibri" pitchFamily="34" charset="0"/>
            </a:endParaRPr>
          </a:p>
          <a:p>
            <a:pPr algn="just"/>
            <a:r>
              <a:rPr lang="en-US" altLang="en-US" sz="1400" dirty="0">
                <a:solidFill>
                  <a:schemeClr val="bg1"/>
                </a:solidFill>
                <a:latin typeface="Calibri" pitchFamily="34" charset="0"/>
                <a:ea typeface="Calibri" pitchFamily="34" charset="0"/>
                <a:cs typeface="Calibri" pitchFamily="34" charset="0"/>
              </a:rPr>
              <a:t>All engineers of RTNS have vast experience and exposure in installing and maintaining </a:t>
            </a:r>
            <a:r>
              <a:rPr lang="en-US" altLang="en-US" sz="1400" dirty="0" err="1">
                <a:solidFill>
                  <a:schemeClr val="bg1"/>
                </a:solidFill>
                <a:latin typeface="Calibri" pitchFamily="34" charset="0"/>
                <a:ea typeface="Calibri" pitchFamily="34" charset="0"/>
                <a:cs typeface="Calibri" pitchFamily="34" charset="0"/>
              </a:rPr>
              <a:t>vsat</a:t>
            </a:r>
            <a:r>
              <a:rPr lang="en-US" altLang="en-US" sz="1400" dirty="0">
                <a:solidFill>
                  <a:schemeClr val="bg1"/>
                </a:solidFill>
                <a:latin typeface="Calibri" pitchFamily="34" charset="0"/>
                <a:ea typeface="Calibri" pitchFamily="34" charset="0"/>
                <a:cs typeface="Calibri" pitchFamily="34" charset="0"/>
              </a:rPr>
              <a:t> networks and terrestrial networks as well as Application development. Apart from the field force that we have to support </a:t>
            </a:r>
            <a:r>
              <a:rPr lang="en-US" altLang="en-US" sz="1400" dirty="0" err="1">
                <a:solidFill>
                  <a:schemeClr val="bg1"/>
                </a:solidFill>
                <a:latin typeface="Calibri" pitchFamily="34" charset="0"/>
                <a:ea typeface="Calibri" pitchFamily="34" charset="0"/>
                <a:cs typeface="Calibri" pitchFamily="34" charset="0"/>
              </a:rPr>
              <a:t>vsat</a:t>
            </a:r>
            <a:r>
              <a:rPr lang="en-US" altLang="en-US" sz="1400" dirty="0">
                <a:solidFill>
                  <a:schemeClr val="bg1"/>
                </a:solidFill>
                <a:latin typeface="Calibri" pitchFamily="34" charset="0"/>
                <a:ea typeface="Calibri" pitchFamily="34" charset="0"/>
                <a:cs typeface="Calibri" pitchFamily="34" charset="0"/>
              </a:rPr>
              <a:t> and terrestrial networks, we have a huge pool of engineers across various pockets in most of the states of India who are well trained to take up major Government projects of Data Entry, Bio Metrics and Data Digitization.</a:t>
            </a:r>
          </a:p>
          <a:p>
            <a:pPr algn="just"/>
            <a:endParaRPr lang="en-US" altLang="en-US" sz="1400" dirty="0">
              <a:solidFill>
                <a:schemeClr val="bg1"/>
              </a:solidFill>
              <a:latin typeface="Calibri" pitchFamily="34" charset="0"/>
              <a:ea typeface="Calibri" pitchFamily="34" charset="0"/>
              <a:cs typeface="Calibri" pitchFamily="34" charset="0"/>
            </a:endParaRPr>
          </a:p>
          <a:p>
            <a:pPr algn="just"/>
            <a:endParaRPr lang="en-US" altLang="en-US" sz="1400" dirty="0">
              <a:solidFill>
                <a:schemeClr val="bg1"/>
              </a:solidFill>
              <a:latin typeface="Calibri" pitchFamily="34" charset="0"/>
              <a:ea typeface="Calibri" pitchFamily="34" charset="0"/>
              <a:cs typeface="Calibri" pitchFamily="34" charset="0"/>
            </a:endParaRPr>
          </a:p>
          <a:p>
            <a:pPr algn="just"/>
            <a:r>
              <a:rPr lang="en-US" altLang="en-US" sz="1400" b="1" u="sng" dirty="0">
                <a:solidFill>
                  <a:schemeClr val="bg1"/>
                </a:solidFill>
                <a:latin typeface="Calibri" pitchFamily="34" charset="0"/>
                <a:ea typeface="Calibri" pitchFamily="34" charset="0"/>
                <a:cs typeface="Calibri" pitchFamily="34" charset="0"/>
              </a:rPr>
              <a:t>Experience in Project Management</a:t>
            </a:r>
          </a:p>
          <a:p>
            <a:pPr algn="just"/>
            <a:endParaRPr lang="en-US" altLang="en-US" sz="1400" u="sng" dirty="0">
              <a:solidFill>
                <a:schemeClr val="bg1"/>
              </a:solidFill>
              <a:latin typeface="Calibri" pitchFamily="34" charset="0"/>
              <a:ea typeface="Calibri" pitchFamily="34" charset="0"/>
              <a:cs typeface="Calibri" pitchFamily="34" charset="0"/>
            </a:endParaRPr>
          </a:p>
          <a:p>
            <a:pPr algn="just"/>
            <a:r>
              <a:rPr lang="en-US" altLang="en-US" sz="1400" dirty="0">
                <a:solidFill>
                  <a:schemeClr val="bg1"/>
                </a:solidFill>
                <a:latin typeface="Calibri" pitchFamily="34" charset="0"/>
                <a:ea typeface="Calibri" pitchFamily="34" charset="0"/>
                <a:cs typeface="Calibri" pitchFamily="34" charset="0"/>
              </a:rPr>
              <a:t>All Program Managers have dealt with live projects and have experience in delivering projects on time.  Projects are implemented under the supervision of an experienced Program Manager, who plans and interacts with the clients. </a:t>
            </a:r>
          </a:p>
          <a:p>
            <a:pPr algn="just"/>
            <a:endParaRPr lang="en-US" altLang="en-US" sz="1400" dirty="0">
              <a:solidFill>
                <a:schemeClr val="bg1"/>
              </a:solidFill>
              <a:latin typeface="Calibri" pitchFamily="34" charset="0"/>
              <a:ea typeface="Calibri" pitchFamily="34" charset="0"/>
              <a:cs typeface="Calibri" pitchFamily="34" charset="0"/>
            </a:endParaRPr>
          </a:p>
          <a:p>
            <a:pPr algn="just"/>
            <a:r>
              <a:rPr lang="en-US" altLang="en-US" sz="1400" b="1" u="sng" dirty="0">
                <a:solidFill>
                  <a:schemeClr val="bg1"/>
                </a:solidFill>
                <a:latin typeface="Calibri" pitchFamily="34" charset="0"/>
                <a:ea typeface="Calibri" pitchFamily="34" charset="0"/>
                <a:cs typeface="Calibri" pitchFamily="34" charset="0"/>
              </a:rPr>
              <a:t>Cisco /HPN/ Microsoft Experience</a:t>
            </a:r>
          </a:p>
          <a:p>
            <a:pPr algn="just"/>
            <a:endParaRPr lang="en-US" altLang="en-US" sz="1400" b="1" u="sng" dirty="0">
              <a:solidFill>
                <a:schemeClr val="bg1"/>
              </a:solidFill>
              <a:latin typeface="Calibri" pitchFamily="34" charset="0"/>
              <a:ea typeface="Calibri" pitchFamily="34" charset="0"/>
              <a:cs typeface="Calibri" pitchFamily="34" charset="0"/>
            </a:endParaRPr>
          </a:p>
          <a:p>
            <a:pPr algn="just"/>
            <a:r>
              <a:rPr lang="en-US" altLang="en-US" sz="1400" dirty="0">
                <a:solidFill>
                  <a:schemeClr val="bg1"/>
                </a:solidFill>
                <a:latin typeface="Calibri" pitchFamily="34" charset="0"/>
                <a:ea typeface="Calibri" pitchFamily="34" charset="0"/>
                <a:cs typeface="Calibri" pitchFamily="34" charset="0"/>
              </a:rPr>
              <a:t>All our field engineers have basic knowledge of Cisco routers &amp; HPN Routers (configuration and 1</a:t>
            </a:r>
            <a:r>
              <a:rPr lang="en-US" altLang="en-US" sz="1400" baseline="30000" dirty="0">
                <a:solidFill>
                  <a:schemeClr val="bg1"/>
                </a:solidFill>
                <a:latin typeface="Calibri" pitchFamily="34" charset="0"/>
                <a:ea typeface="Calibri" pitchFamily="34" charset="0"/>
                <a:cs typeface="Calibri" pitchFamily="34" charset="0"/>
              </a:rPr>
              <a:t>st</a:t>
            </a:r>
            <a:r>
              <a:rPr lang="en-US" altLang="en-US" sz="1400" dirty="0">
                <a:solidFill>
                  <a:schemeClr val="bg1"/>
                </a:solidFill>
                <a:latin typeface="Calibri" pitchFamily="34" charset="0"/>
                <a:ea typeface="Calibri" pitchFamily="34" charset="0"/>
                <a:cs typeface="Calibri" pitchFamily="34" charset="0"/>
              </a:rPr>
              <a:t> level trouble shooting) and Microsoft Products in Windows PC’s.  Experienced and senior engineers are deployed for high end jobs. We have implemented large number of sites in SBI roll Out through Cisco Routers and a large number of sites in DOP Roll Out with HPN routers.</a:t>
            </a:r>
          </a:p>
          <a:p>
            <a:pPr algn="just"/>
            <a:endParaRPr lang="en-US" altLang="en-US" sz="1400" dirty="0">
              <a:solidFill>
                <a:schemeClr val="bg1"/>
              </a:solidFill>
              <a:latin typeface="Calibri" pitchFamily="34" charset="0"/>
              <a:ea typeface="Calibri" pitchFamily="34" charset="0"/>
              <a:cs typeface="Calibri" pitchFamily="34" charset="0"/>
            </a:endParaRPr>
          </a:p>
          <a:p>
            <a:pPr algn="just"/>
            <a:r>
              <a:rPr lang="en-US" altLang="en-US" sz="1400" b="1" u="sng" dirty="0">
                <a:solidFill>
                  <a:schemeClr val="bg1"/>
                </a:solidFill>
                <a:latin typeface="Calibri" pitchFamily="34" charset="0"/>
                <a:ea typeface="Calibri" pitchFamily="34" charset="0"/>
                <a:cs typeface="Calibri" pitchFamily="34" charset="0"/>
              </a:rPr>
              <a:t>Application Experience</a:t>
            </a:r>
          </a:p>
          <a:p>
            <a:pPr algn="just"/>
            <a:endParaRPr lang="en-US" altLang="en-US" sz="1400" b="1" u="sng" dirty="0">
              <a:solidFill>
                <a:schemeClr val="bg1"/>
              </a:solidFill>
              <a:latin typeface="Calibri" pitchFamily="34" charset="0"/>
              <a:ea typeface="Calibri" pitchFamily="34" charset="0"/>
              <a:cs typeface="Calibri" pitchFamily="34" charset="0"/>
            </a:endParaRPr>
          </a:p>
          <a:p>
            <a:pPr algn="just"/>
            <a:r>
              <a:rPr lang="en-US" altLang="en-US" sz="1400" dirty="0">
                <a:solidFill>
                  <a:schemeClr val="bg1"/>
                </a:solidFill>
                <a:latin typeface="Calibri" pitchFamily="34" charset="0"/>
                <a:ea typeface="Calibri" pitchFamily="34" charset="0"/>
                <a:cs typeface="Calibri" pitchFamily="34" charset="0"/>
              </a:rPr>
              <a:t>We also do Application integration in various networks. Experienced in Video, voice and  Data applications. Data applications include stock trading, ATM, SCADA , ERP, etc. RF planning and network optimization are also undertaken. We undertake SAP roll Outs and Oracle roll outs at different customer premises as well. </a:t>
            </a:r>
          </a:p>
        </p:txBody>
      </p:sp>
      <p:sp>
        <p:nvSpPr>
          <p:cNvPr id="10" name="TextBox 9"/>
          <p:cNvSpPr txBox="1"/>
          <p:nvPr/>
        </p:nvSpPr>
        <p:spPr>
          <a:xfrm>
            <a:off x="304800" y="304800"/>
            <a:ext cx="2249077" cy="523220"/>
          </a:xfrm>
          <a:prstGeom prst="rect">
            <a:avLst/>
          </a:prstGeom>
          <a:noFill/>
        </p:spPr>
        <p:txBody>
          <a:bodyPr wrap="none" rtlCol="0">
            <a:spAutoFit/>
          </a:bodyPr>
          <a:lstStyle/>
          <a:p>
            <a:r>
              <a:rPr lang="en-US" altLang="en-US" sz="2800" b="1" dirty="0">
                <a:solidFill>
                  <a:schemeClr val="bg1"/>
                </a:solidFill>
                <a:latin typeface="Calibri" pitchFamily="34" charset="0"/>
                <a:ea typeface="Calibri" pitchFamily="34" charset="0"/>
                <a:cs typeface="Calibri" pitchFamily="34" charset="0"/>
              </a:rPr>
              <a:t>Our Strengths</a:t>
            </a:r>
            <a:endParaRPr lang="en-US" sz="2800" dirty="0">
              <a:solidFill>
                <a:schemeClr val="bg1"/>
              </a:solidFill>
            </a:endParaRPr>
          </a:p>
        </p:txBody>
      </p:sp>
      <p:sp>
        <p:nvSpPr>
          <p:cNvPr id="13" name="Rectangle 12"/>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72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339678" y="1143000"/>
            <a:ext cx="4381500" cy="2800767"/>
          </a:xfrm>
          <a:prstGeom prst="rect">
            <a:avLst/>
          </a:prstGeom>
          <a:noFill/>
        </p:spPr>
        <p:txBody>
          <a:bodyPr wrap="square" rtlCol="0">
            <a:spAutoFit/>
          </a:bodyPr>
          <a:lstStyle/>
          <a:p>
            <a:pPr algn="just"/>
            <a:r>
              <a:rPr lang="en-US" altLang="en-US" sz="1600" b="1" u="sng" dirty="0">
                <a:solidFill>
                  <a:schemeClr val="bg1"/>
                </a:solidFill>
                <a:latin typeface="Calibri" pitchFamily="34" charset="0"/>
                <a:ea typeface="Calibri" pitchFamily="34" charset="0"/>
                <a:cs typeface="Calibri" pitchFamily="34" charset="0"/>
              </a:rPr>
              <a:t>Network Audit </a:t>
            </a:r>
          </a:p>
          <a:p>
            <a:pPr algn="just"/>
            <a:endParaRPr lang="en-US" altLang="en-US" sz="1600" b="1" u="sng" dirty="0">
              <a:solidFill>
                <a:schemeClr val="bg1"/>
              </a:solidFill>
              <a:latin typeface="Calibri" pitchFamily="34" charset="0"/>
              <a:ea typeface="Calibri" pitchFamily="34" charset="0"/>
              <a:cs typeface="Calibri" pitchFamily="34" charset="0"/>
            </a:endParaRPr>
          </a:p>
          <a:p>
            <a:pPr algn="just"/>
            <a:r>
              <a:rPr lang="en-US" altLang="en-US" sz="1600" dirty="0">
                <a:solidFill>
                  <a:schemeClr val="bg1"/>
                </a:solidFill>
                <a:latin typeface="Calibri" pitchFamily="34" charset="0"/>
                <a:ea typeface="Calibri" pitchFamily="34" charset="0"/>
                <a:cs typeface="Calibri" pitchFamily="34" charset="0"/>
              </a:rPr>
              <a:t>RTNS engineers are experienced in using audit tools likes Sniffer and analyzing the data to solve critical problems.</a:t>
            </a:r>
          </a:p>
          <a:p>
            <a:pPr algn="just"/>
            <a:r>
              <a:rPr lang="en-US" altLang="en-US" sz="1600" dirty="0">
                <a:solidFill>
                  <a:schemeClr val="bg1"/>
                </a:solidFill>
                <a:latin typeface="Calibri" pitchFamily="34" charset="0"/>
                <a:ea typeface="Calibri" pitchFamily="34" charset="0"/>
                <a:cs typeface="Calibri" pitchFamily="34" charset="0"/>
              </a:rPr>
              <a:t>Engineers have worked on visibility products like Smart Manage, which give a complete insight into a network generating graphical charts representing Network Utilization, Application Utilization, TCP/IP sessions etc.</a:t>
            </a:r>
          </a:p>
          <a:p>
            <a:pPr algn="just"/>
            <a:r>
              <a:rPr lang="en-US" altLang="en-US" sz="1600" dirty="0">
                <a:solidFill>
                  <a:schemeClr val="bg1"/>
                </a:solidFill>
                <a:latin typeface="Calibri" pitchFamily="34" charset="0"/>
                <a:ea typeface="Calibri" pitchFamily="34" charset="0"/>
                <a:cs typeface="Calibri" pitchFamily="34" charset="0"/>
              </a:rPr>
              <a:t> </a:t>
            </a:r>
          </a:p>
        </p:txBody>
      </p:sp>
      <p:sp>
        <p:nvSpPr>
          <p:cNvPr id="10" name="TextBox 9"/>
          <p:cNvSpPr txBox="1"/>
          <p:nvPr/>
        </p:nvSpPr>
        <p:spPr>
          <a:xfrm>
            <a:off x="304800" y="304800"/>
            <a:ext cx="2249077" cy="523220"/>
          </a:xfrm>
          <a:prstGeom prst="rect">
            <a:avLst/>
          </a:prstGeom>
          <a:noFill/>
        </p:spPr>
        <p:txBody>
          <a:bodyPr wrap="none" rtlCol="0">
            <a:spAutoFit/>
          </a:bodyPr>
          <a:lstStyle/>
          <a:p>
            <a:r>
              <a:rPr lang="en-US" altLang="en-US" sz="2800" b="1" dirty="0">
                <a:solidFill>
                  <a:schemeClr val="bg1"/>
                </a:solidFill>
                <a:latin typeface="Calibri" pitchFamily="34" charset="0"/>
                <a:ea typeface="Calibri" pitchFamily="34" charset="0"/>
                <a:cs typeface="Calibri" pitchFamily="34" charset="0"/>
              </a:rPr>
              <a:t>Our Strengths</a:t>
            </a:r>
            <a:endParaRPr lang="en-US" sz="2800" dirty="0">
              <a:solidFill>
                <a:schemeClr val="bg1"/>
              </a:solidFill>
            </a:endParaRPr>
          </a:p>
        </p:txBody>
      </p:sp>
      <p:sp>
        <p:nvSpPr>
          <p:cNvPr id="13" name="Rectangle 12"/>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96240" y="4495800"/>
            <a:ext cx="4210050" cy="1815882"/>
          </a:xfrm>
          <a:prstGeom prst="rect">
            <a:avLst/>
          </a:prstGeom>
          <a:noFill/>
        </p:spPr>
        <p:txBody>
          <a:bodyPr wrap="square" rtlCol="0">
            <a:spAutoFit/>
          </a:bodyPr>
          <a:lstStyle/>
          <a:p>
            <a:pPr algn="just"/>
            <a:r>
              <a:rPr lang="en-US" altLang="en-US" sz="1600" b="1" u="sng" dirty="0">
                <a:solidFill>
                  <a:schemeClr val="bg1"/>
                </a:solidFill>
                <a:latin typeface="Calibri" pitchFamily="34" charset="0"/>
                <a:ea typeface="Calibri" pitchFamily="34" charset="0"/>
                <a:cs typeface="Calibri" pitchFamily="34" charset="0"/>
              </a:rPr>
              <a:t>Customer Relations</a:t>
            </a:r>
          </a:p>
          <a:p>
            <a:pPr algn="just"/>
            <a:endParaRPr lang="en-US" altLang="en-US" sz="1600" b="1" u="sng" dirty="0">
              <a:solidFill>
                <a:schemeClr val="bg1"/>
              </a:solidFill>
              <a:latin typeface="Calibri" pitchFamily="34" charset="0"/>
              <a:ea typeface="Calibri" pitchFamily="34" charset="0"/>
              <a:cs typeface="Calibri" pitchFamily="34" charset="0"/>
            </a:endParaRPr>
          </a:p>
          <a:p>
            <a:pPr algn="just"/>
            <a:r>
              <a:rPr lang="en-GB" altLang="en-US" sz="1600" dirty="0">
                <a:solidFill>
                  <a:schemeClr val="bg1"/>
                </a:solidFill>
                <a:latin typeface="Calibri" pitchFamily="34" charset="0"/>
                <a:ea typeface="Calibri" pitchFamily="34" charset="0"/>
                <a:cs typeface="Calibri" pitchFamily="34" charset="0"/>
              </a:rPr>
              <a:t>We are well known for our Technical execution skills and  organisational attitude. We believe in long term relation with customers and contribute to our customers through continuous value addition</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3098" y="1253470"/>
            <a:ext cx="2624092" cy="217552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3489" y="4470291"/>
            <a:ext cx="3623310" cy="1787499"/>
          </a:xfrm>
          <a:prstGeom prst="rect">
            <a:avLst/>
          </a:prstGeom>
        </p:spPr>
      </p:pic>
    </p:spTree>
    <p:extLst>
      <p:ext uri="{BB962C8B-B14F-4D97-AF65-F5344CB8AC3E}">
        <p14:creationId xmlns:p14="http://schemas.microsoft.com/office/powerpoint/2010/main" val="236844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339678" y="1066800"/>
            <a:ext cx="4381500" cy="707886"/>
          </a:xfrm>
          <a:prstGeom prst="rect">
            <a:avLst/>
          </a:prstGeom>
          <a:noFill/>
        </p:spPr>
        <p:txBody>
          <a:bodyPr wrap="square" rtlCol="0">
            <a:spAutoFit/>
          </a:bodyPr>
          <a:lstStyle/>
          <a:p>
            <a:pPr algn="just">
              <a:spcBef>
                <a:spcPct val="50000"/>
              </a:spcBef>
              <a:defRPr/>
            </a:pPr>
            <a:r>
              <a:rPr lang="en-US" sz="1600" b="1" dirty="0">
                <a:solidFill>
                  <a:schemeClr val="bg1"/>
                </a:solidFill>
                <a:latin typeface="Calibri" panose="020F0502020204030204" pitchFamily="34" charset="0"/>
                <a:cs typeface="Calibri" panose="020F0502020204030204" pitchFamily="34" charset="0"/>
              </a:rPr>
              <a:t>Head office is at Kolkata</a:t>
            </a:r>
          </a:p>
          <a:p>
            <a:pPr algn="just">
              <a:spcBef>
                <a:spcPct val="50000"/>
              </a:spcBef>
              <a:defRPr/>
            </a:pPr>
            <a:r>
              <a:rPr lang="en-US" sz="1600" b="1" dirty="0">
                <a:solidFill>
                  <a:schemeClr val="bg1"/>
                </a:solidFill>
                <a:latin typeface="Calibri" panose="020F0502020204030204" pitchFamily="34" charset="0"/>
                <a:cs typeface="Calibri" panose="020F0502020204030204" pitchFamily="34" charset="0"/>
              </a:rPr>
              <a:t>We have Area Offices at the following locations : </a:t>
            </a:r>
          </a:p>
        </p:txBody>
      </p:sp>
      <p:sp>
        <p:nvSpPr>
          <p:cNvPr id="10" name="TextBox 9"/>
          <p:cNvSpPr txBox="1"/>
          <p:nvPr/>
        </p:nvSpPr>
        <p:spPr>
          <a:xfrm>
            <a:off x="304800" y="304800"/>
            <a:ext cx="1727909" cy="523220"/>
          </a:xfrm>
          <a:prstGeom prst="rect">
            <a:avLst/>
          </a:prstGeom>
          <a:noFill/>
        </p:spPr>
        <p:txBody>
          <a:bodyPr wrap="none" rtlCol="0">
            <a:spAutoFit/>
          </a:bodyPr>
          <a:lstStyle/>
          <a:p>
            <a:r>
              <a:rPr lang="en-US" sz="2800" b="1" dirty="0">
                <a:solidFill>
                  <a:schemeClr val="bg1"/>
                </a:solidFill>
                <a:latin typeface="Calibri" pitchFamily="34" charset="0"/>
                <a:ea typeface="Calibri" pitchFamily="34" charset="0"/>
                <a:cs typeface="Calibri" pitchFamily="34" charset="0"/>
              </a:rPr>
              <a:t>Our Reach</a:t>
            </a:r>
            <a:endParaRPr lang="en-US" sz="2800" dirty="0">
              <a:solidFill>
                <a:schemeClr val="bg1"/>
              </a:solidFill>
            </a:endParaRPr>
          </a:p>
        </p:txBody>
      </p:sp>
      <p:sp>
        <p:nvSpPr>
          <p:cNvPr id="13" name="Rectangle 12"/>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19699811"/>
              </p:ext>
            </p:extLst>
          </p:nvPr>
        </p:nvGraphicFramePr>
        <p:xfrm>
          <a:off x="457200" y="1905000"/>
          <a:ext cx="8099424" cy="2347914"/>
        </p:xfrm>
        <a:graphic>
          <a:graphicData uri="http://schemas.openxmlformats.org/drawingml/2006/table">
            <a:tbl>
              <a:tblPr firstRow="1" bandRow="1">
                <a:tableStyleId>{5C22544A-7EE6-4342-B048-85BDC9FD1C3A}</a:tableStyleId>
              </a:tblPr>
              <a:tblGrid>
                <a:gridCol w="2024856">
                  <a:extLst>
                    <a:ext uri="{9D8B030D-6E8A-4147-A177-3AD203B41FA5}">
                      <a16:colId xmlns:a16="http://schemas.microsoft.com/office/drawing/2014/main" val="20000"/>
                    </a:ext>
                  </a:extLst>
                </a:gridCol>
                <a:gridCol w="2024856">
                  <a:extLst>
                    <a:ext uri="{9D8B030D-6E8A-4147-A177-3AD203B41FA5}">
                      <a16:colId xmlns:a16="http://schemas.microsoft.com/office/drawing/2014/main" val="20001"/>
                    </a:ext>
                  </a:extLst>
                </a:gridCol>
                <a:gridCol w="2024856">
                  <a:extLst>
                    <a:ext uri="{9D8B030D-6E8A-4147-A177-3AD203B41FA5}">
                      <a16:colId xmlns:a16="http://schemas.microsoft.com/office/drawing/2014/main" val="20002"/>
                    </a:ext>
                  </a:extLst>
                </a:gridCol>
                <a:gridCol w="2024856">
                  <a:extLst>
                    <a:ext uri="{9D8B030D-6E8A-4147-A177-3AD203B41FA5}">
                      <a16:colId xmlns:a16="http://schemas.microsoft.com/office/drawing/2014/main" val="20003"/>
                    </a:ext>
                  </a:extLst>
                </a:gridCol>
              </a:tblGrid>
              <a:tr h="391319">
                <a:tc>
                  <a:txBody>
                    <a:bodyPr/>
                    <a:lstStyle/>
                    <a:p>
                      <a:r>
                        <a:rPr lang="en-US" sz="1600" b="1" dirty="0" err="1">
                          <a:solidFill>
                            <a:schemeClr val="bg1"/>
                          </a:solidFill>
                          <a:latin typeface="Calibri" panose="020F0502020204030204" pitchFamily="34" charset="0"/>
                          <a:cs typeface="Calibri" panose="020F0502020204030204" pitchFamily="34" charset="0"/>
                        </a:rPr>
                        <a:t>Bhubaneshwar</a:t>
                      </a:r>
                      <a:endParaRPr lang="en-US" sz="1600" b="1" dirty="0">
                        <a:solidFill>
                          <a:schemeClr val="bg1"/>
                        </a:solidFill>
                      </a:endParaRPr>
                    </a:p>
                  </a:txBody>
                  <a:tcPr marL="91449" marR="91449" marT="45714" marB="4571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Sambalpur</a:t>
                      </a:r>
                      <a:endParaRPr lang="en-US" sz="1600" b="1" dirty="0">
                        <a:solidFill>
                          <a:schemeClr val="bg1"/>
                        </a:solidFill>
                      </a:endParaRPr>
                    </a:p>
                  </a:txBody>
                  <a:tcPr marL="91449" marR="91449" marT="45714" marB="4571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Behrampore</a:t>
                      </a:r>
                      <a:endParaRPr lang="en-US" sz="1600" b="1" dirty="0">
                        <a:solidFill>
                          <a:schemeClr val="bg1"/>
                        </a:solidFill>
                      </a:endParaRPr>
                    </a:p>
                  </a:txBody>
                  <a:tcPr marL="91449" marR="91449" marT="45714" marB="4571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Balasore</a:t>
                      </a:r>
                      <a:endParaRPr lang="en-US" sz="1600" b="1" dirty="0">
                        <a:solidFill>
                          <a:schemeClr val="bg1"/>
                        </a:solidFill>
                      </a:endParaRPr>
                    </a:p>
                  </a:txBody>
                  <a:tcPr marL="91449" marR="91449" marT="45714" marB="45714">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1319">
                <a:tc>
                  <a:txBody>
                    <a:bodyPr/>
                    <a:lstStyle/>
                    <a:p>
                      <a:r>
                        <a:rPr lang="en-US" sz="1600" b="1" dirty="0">
                          <a:solidFill>
                            <a:schemeClr val="bg1"/>
                          </a:solidFill>
                          <a:latin typeface="Calibri" panose="020F0502020204030204" pitchFamily="34" charset="0"/>
                          <a:cs typeface="Calibri" panose="020F0502020204030204" pitchFamily="34" charset="0"/>
                        </a:rPr>
                        <a:t>Ranchi</a:t>
                      </a:r>
                      <a:endParaRPr lang="en-US" sz="1600" b="1" dirty="0">
                        <a:solidFill>
                          <a:schemeClr val="bg1"/>
                        </a:solidFill>
                      </a:endParaRPr>
                    </a:p>
                  </a:txBody>
                  <a:tcPr marL="91449" marR="91449" marT="45714" marB="45714">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Dhanbad</a:t>
                      </a:r>
                      <a:endParaRPr lang="en-US" sz="1600" b="1" dirty="0">
                        <a:solidFill>
                          <a:schemeClr val="bg1"/>
                        </a:solidFill>
                      </a:endParaRPr>
                    </a:p>
                  </a:txBody>
                  <a:tcPr marL="91449" marR="91449" marT="45714" marB="45714">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600" b="1" dirty="0">
                          <a:solidFill>
                            <a:schemeClr val="bg1"/>
                          </a:solidFill>
                          <a:latin typeface="Calibri" panose="020F0502020204030204" pitchFamily="34" charset="0"/>
                          <a:cs typeface="Calibri" panose="020F0502020204030204" pitchFamily="34" charset="0"/>
                        </a:rPr>
                        <a:t>Jamshedpur</a:t>
                      </a:r>
                      <a:endParaRPr lang="en-US" sz="1600" b="1" dirty="0">
                        <a:solidFill>
                          <a:schemeClr val="bg1"/>
                        </a:solidFill>
                      </a:endParaRPr>
                    </a:p>
                  </a:txBody>
                  <a:tcPr marL="91449" marR="91449" marT="45714" marB="45714">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Muzaffarpur</a:t>
                      </a:r>
                      <a:endParaRPr lang="en-US" sz="1600" b="1" dirty="0">
                        <a:solidFill>
                          <a:schemeClr val="bg1"/>
                        </a:solidFill>
                      </a:endParaRPr>
                    </a:p>
                  </a:txBody>
                  <a:tcPr marL="91449" marR="91449" marT="45714" marB="45714">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1319">
                <a:tc>
                  <a:txBody>
                    <a:bodyPr/>
                    <a:lstStyle/>
                    <a:p>
                      <a:r>
                        <a:rPr lang="en-US" sz="1600" b="1" dirty="0">
                          <a:solidFill>
                            <a:schemeClr val="bg1"/>
                          </a:solidFill>
                          <a:latin typeface="Calibri" panose="020F0502020204030204" pitchFamily="34" charset="0"/>
                          <a:cs typeface="Calibri" panose="020F0502020204030204" pitchFamily="34" charset="0"/>
                        </a:rPr>
                        <a:t>Patna</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Siliguri</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a:solidFill>
                            <a:schemeClr val="bg1"/>
                          </a:solidFill>
                          <a:latin typeface="Calibri" panose="020F0502020204030204" pitchFamily="34" charset="0"/>
                          <a:cs typeface="Calibri" panose="020F0502020204030204" pitchFamily="34" charset="0"/>
                        </a:rPr>
                        <a:t>Guwahati</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Tinsukia</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1319">
                <a:tc>
                  <a:txBody>
                    <a:bodyPr/>
                    <a:lstStyle/>
                    <a:p>
                      <a:r>
                        <a:rPr lang="en-US" sz="1600" b="1" dirty="0" err="1">
                          <a:solidFill>
                            <a:schemeClr val="bg1"/>
                          </a:solidFill>
                          <a:latin typeface="Calibri" panose="020F0502020204030204" pitchFamily="34" charset="0"/>
                          <a:cs typeface="Calibri" panose="020F0502020204030204" pitchFamily="34" charset="0"/>
                        </a:rPr>
                        <a:t>Agartala</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Imphal</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Itanagar</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Silchar</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1319">
                <a:tc>
                  <a:txBody>
                    <a:bodyPr/>
                    <a:lstStyle/>
                    <a:p>
                      <a:r>
                        <a:rPr lang="en-US" sz="1600" b="1" dirty="0" err="1">
                          <a:solidFill>
                            <a:schemeClr val="bg1"/>
                          </a:solidFill>
                          <a:latin typeface="Calibri" panose="020F0502020204030204" pitchFamily="34" charset="0"/>
                          <a:cs typeface="Calibri" panose="020F0502020204030204" pitchFamily="34" charset="0"/>
                        </a:rPr>
                        <a:t>Kharagpur</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Bankura</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a:solidFill>
                            <a:schemeClr val="bg1"/>
                          </a:solidFill>
                          <a:latin typeface="Calibri" panose="020F0502020204030204" pitchFamily="34" charset="0"/>
                          <a:cs typeface="Calibri" panose="020F0502020204030204" pitchFamily="34" charset="0"/>
                        </a:rPr>
                        <a:t>Bangalore</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err="1">
                          <a:solidFill>
                            <a:schemeClr val="bg1"/>
                          </a:solidFill>
                          <a:latin typeface="Calibri" panose="020F0502020204030204" pitchFamily="34" charset="0"/>
                          <a:cs typeface="Calibri" panose="020F0502020204030204" pitchFamily="34" charset="0"/>
                        </a:rPr>
                        <a:t>Lucknow</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1319">
                <a:tc>
                  <a:txBody>
                    <a:bodyPr/>
                    <a:lstStyle/>
                    <a:p>
                      <a:r>
                        <a:rPr lang="en-US" sz="1600" b="1" dirty="0">
                          <a:solidFill>
                            <a:schemeClr val="bg1"/>
                          </a:solidFill>
                          <a:latin typeface="Calibri" panose="020F0502020204030204" pitchFamily="34" charset="0"/>
                          <a:cs typeface="Calibri" panose="020F0502020204030204" pitchFamily="34" charset="0"/>
                        </a:rPr>
                        <a:t>Raipur</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a:solidFill>
                            <a:schemeClr val="bg1"/>
                          </a:solidFill>
                          <a:latin typeface="Calibri" panose="020F0502020204030204" pitchFamily="34" charset="0"/>
                          <a:cs typeface="Calibri" panose="020F0502020204030204" pitchFamily="34" charset="0"/>
                        </a:rPr>
                        <a:t>Jaipur</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a:solidFill>
                            <a:schemeClr val="bg1"/>
                          </a:solidFill>
                          <a:latin typeface="Calibri" panose="020F0502020204030204" pitchFamily="34" charset="0"/>
                          <a:cs typeface="Calibri" panose="020F0502020204030204" pitchFamily="34" charset="0"/>
                        </a:rPr>
                        <a:t>Mumbai</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b="1" dirty="0">
                          <a:solidFill>
                            <a:schemeClr val="bg1"/>
                          </a:solidFill>
                          <a:latin typeface="Calibri" panose="020F0502020204030204" pitchFamily="34" charset="0"/>
                          <a:cs typeface="Calibri" panose="020F0502020204030204" pitchFamily="34" charset="0"/>
                        </a:rPr>
                        <a:t>Delhi</a:t>
                      </a:r>
                      <a:endParaRPr lang="en-US" sz="1600" b="1" dirty="0">
                        <a:solidFill>
                          <a:schemeClr val="bg1"/>
                        </a:solidFill>
                      </a:endParaRPr>
                    </a:p>
                  </a:txBody>
                  <a:tcPr marL="91449" marR="91449" marT="45714" marB="45714">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9" name="TextBox 8"/>
          <p:cNvSpPr txBox="1"/>
          <p:nvPr/>
        </p:nvSpPr>
        <p:spPr>
          <a:xfrm>
            <a:off x="457200" y="4258270"/>
            <a:ext cx="7239000" cy="923330"/>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We have a manpower strength of over 1000 resources spread across the geography of India.</a:t>
            </a:r>
          </a:p>
          <a:p>
            <a:endParaRPr lang="en-US" dirty="0">
              <a:solidFill>
                <a:schemeClr val="bg1"/>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40" y="4593905"/>
            <a:ext cx="8228919" cy="2273620"/>
          </a:xfrm>
          <a:prstGeom prst="rect">
            <a:avLst/>
          </a:prstGeom>
        </p:spPr>
      </p:pic>
    </p:spTree>
    <p:extLst>
      <p:ext uri="{BB962C8B-B14F-4D97-AF65-F5344CB8AC3E}">
        <p14:creationId xmlns:p14="http://schemas.microsoft.com/office/powerpoint/2010/main" val="286778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358728" y="1596747"/>
            <a:ext cx="8080422" cy="3508653"/>
          </a:xfrm>
          <a:prstGeom prst="rect">
            <a:avLst/>
          </a:prstGeom>
          <a:noFill/>
        </p:spPr>
        <p:txBody>
          <a:bodyPr wrap="square" rtlCol="0">
            <a:spAutoFit/>
          </a:bodyPr>
          <a:lstStyle/>
          <a:p>
            <a:pPr algn="just">
              <a:spcBef>
                <a:spcPct val="50000"/>
              </a:spcBef>
            </a:pPr>
            <a:endParaRPr lang="en-US" altLang="en-US" sz="1400" dirty="0">
              <a:solidFill>
                <a:schemeClr val="bg1"/>
              </a:solidFill>
              <a:cs typeface="Times New Roman" charset="0"/>
            </a:endParaRPr>
          </a:p>
          <a:p>
            <a:pPr algn="just">
              <a:spcBef>
                <a:spcPct val="50000"/>
              </a:spcBef>
            </a:pPr>
            <a:r>
              <a:rPr lang="en-US" altLang="en-US" sz="1600" b="1" u="sng" dirty="0">
                <a:solidFill>
                  <a:schemeClr val="bg1"/>
                </a:solidFill>
                <a:latin typeface="Calibri" pitchFamily="34" charset="0"/>
                <a:ea typeface="Calibri" pitchFamily="34" charset="0"/>
                <a:cs typeface="Calibri" pitchFamily="34" charset="0"/>
              </a:rPr>
              <a:t>Call Tracking</a:t>
            </a:r>
            <a:r>
              <a:rPr lang="en-US" altLang="en-US" sz="1600" b="1" dirty="0">
                <a:solidFill>
                  <a:schemeClr val="bg1"/>
                </a:solidFill>
                <a:latin typeface="Calibri" pitchFamily="34" charset="0"/>
                <a:ea typeface="Calibri" pitchFamily="34" charset="0"/>
                <a:cs typeface="Calibri" pitchFamily="34" charset="0"/>
              </a:rPr>
              <a:t> </a:t>
            </a:r>
          </a:p>
          <a:p>
            <a:pPr algn="just">
              <a:spcBef>
                <a:spcPct val="50000"/>
              </a:spcBef>
            </a:pPr>
            <a:r>
              <a:rPr lang="en-US" altLang="en-US" sz="1600" dirty="0">
                <a:solidFill>
                  <a:schemeClr val="bg1"/>
                </a:solidFill>
                <a:latin typeface="Calibri" pitchFamily="34" charset="0"/>
                <a:ea typeface="Calibri" pitchFamily="34" charset="0"/>
                <a:cs typeface="Calibri" pitchFamily="34" charset="0"/>
              </a:rPr>
              <a:t>A dedicated Program Manager who will act as the single window from RTNS to the client  will track all requests and incidents logged with RTNS till closure .</a:t>
            </a:r>
          </a:p>
          <a:p>
            <a:pPr algn="just">
              <a:spcBef>
                <a:spcPct val="50000"/>
              </a:spcBef>
            </a:pPr>
            <a:r>
              <a:rPr lang="en-US" altLang="en-US" sz="1600" dirty="0">
                <a:solidFill>
                  <a:schemeClr val="bg1"/>
                </a:solidFill>
                <a:latin typeface="Calibri" pitchFamily="34" charset="0"/>
                <a:ea typeface="Calibri" pitchFamily="34" charset="0"/>
                <a:cs typeface="Calibri" pitchFamily="34" charset="0"/>
              </a:rPr>
              <a:t> </a:t>
            </a:r>
          </a:p>
          <a:p>
            <a:pPr algn="just">
              <a:spcBef>
                <a:spcPct val="50000"/>
              </a:spcBef>
            </a:pPr>
            <a:r>
              <a:rPr lang="en-US" altLang="en-US" sz="1600" b="1" u="sng" dirty="0">
                <a:solidFill>
                  <a:schemeClr val="bg1"/>
                </a:solidFill>
                <a:latin typeface="Calibri" pitchFamily="34" charset="0"/>
                <a:ea typeface="Calibri" pitchFamily="34" charset="0"/>
                <a:cs typeface="Calibri" pitchFamily="34" charset="0"/>
              </a:rPr>
              <a:t>Escalation Matrix</a:t>
            </a:r>
          </a:p>
          <a:p>
            <a:pPr algn="just">
              <a:spcBef>
                <a:spcPct val="50000"/>
              </a:spcBef>
            </a:pPr>
            <a:r>
              <a:rPr lang="en-US" altLang="en-US" sz="1600" dirty="0">
                <a:solidFill>
                  <a:schemeClr val="bg1"/>
                </a:solidFill>
                <a:latin typeface="Calibri" pitchFamily="34" charset="0"/>
                <a:ea typeface="Calibri" pitchFamily="34" charset="0"/>
                <a:cs typeface="Calibri" pitchFamily="34" charset="0"/>
              </a:rPr>
              <a:t>A clear escalation matrix will be handed over to ensure quality service.</a:t>
            </a:r>
          </a:p>
          <a:p>
            <a:pPr algn="just">
              <a:spcBef>
                <a:spcPct val="50000"/>
              </a:spcBef>
            </a:pPr>
            <a:r>
              <a:rPr lang="en-US" altLang="en-US" sz="1600" b="1" dirty="0">
                <a:solidFill>
                  <a:schemeClr val="bg1"/>
                </a:solidFill>
                <a:latin typeface="Calibri" pitchFamily="34" charset="0"/>
                <a:ea typeface="Calibri" pitchFamily="34" charset="0"/>
                <a:cs typeface="Calibri" pitchFamily="34" charset="0"/>
              </a:rPr>
              <a:t> </a:t>
            </a:r>
            <a:endParaRPr lang="en-US" altLang="en-US" sz="1600" dirty="0">
              <a:solidFill>
                <a:schemeClr val="bg1"/>
              </a:solidFill>
              <a:latin typeface="Calibri" pitchFamily="34" charset="0"/>
              <a:ea typeface="Calibri" pitchFamily="34" charset="0"/>
              <a:cs typeface="Calibri" pitchFamily="34" charset="0"/>
            </a:endParaRPr>
          </a:p>
          <a:p>
            <a:pPr algn="just">
              <a:spcBef>
                <a:spcPct val="50000"/>
              </a:spcBef>
            </a:pPr>
            <a:r>
              <a:rPr lang="en-US" altLang="en-US" sz="1600" b="1" u="sng" dirty="0">
                <a:solidFill>
                  <a:schemeClr val="bg1"/>
                </a:solidFill>
                <a:latin typeface="Calibri" pitchFamily="34" charset="0"/>
                <a:ea typeface="Calibri" pitchFamily="34" charset="0"/>
                <a:cs typeface="Calibri" pitchFamily="34" charset="0"/>
              </a:rPr>
              <a:t>Help Line</a:t>
            </a:r>
          </a:p>
          <a:p>
            <a:pPr algn="just">
              <a:spcBef>
                <a:spcPct val="50000"/>
              </a:spcBef>
            </a:pPr>
            <a:r>
              <a:rPr lang="en-US" altLang="en-US" sz="1600" dirty="0">
                <a:solidFill>
                  <a:schemeClr val="bg1"/>
                </a:solidFill>
                <a:latin typeface="Calibri" pitchFamily="34" charset="0"/>
                <a:ea typeface="Calibri" pitchFamily="34" charset="0"/>
                <a:cs typeface="Calibri" pitchFamily="34" charset="0"/>
              </a:rPr>
              <a:t>A 24x7 help line number will be provided to ensure support even at odd hours. </a:t>
            </a:r>
          </a:p>
        </p:txBody>
      </p:sp>
      <p:sp>
        <p:nvSpPr>
          <p:cNvPr id="10" name="TextBox 9"/>
          <p:cNvSpPr txBox="1"/>
          <p:nvPr/>
        </p:nvSpPr>
        <p:spPr>
          <a:xfrm>
            <a:off x="304800" y="304800"/>
            <a:ext cx="2670026" cy="523220"/>
          </a:xfrm>
          <a:prstGeom prst="rect">
            <a:avLst/>
          </a:prstGeom>
          <a:noFill/>
        </p:spPr>
        <p:txBody>
          <a:bodyPr wrap="none" rtlCol="0">
            <a:spAutoFit/>
          </a:bodyPr>
          <a:lstStyle/>
          <a:p>
            <a:r>
              <a:rPr lang="en-US" altLang="en-US" sz="2800" b="1" dirty="0">
                <a:solidFill>
                  <a:schemeClr val="bg1"/>
                </a:solidFill>
                <a:latin typeface="Calibri" pitchFamily="34" charset="0"/>
                <a:ea typeface="Calibri" pitchFamily="34" charset="0"/>
                <a:cs typeface="Calibri" pitchFamily="34" charset="0"/>
              </a:rPr>
              <a:t>Process/Systems</a:t>
            </a:r>
            <a:endParaRPr lang="en-US" sz="2800" dirty="0">
              <a:solidFill>
                <a:schemeClr val="bg1"/>
              </a:solidFill>
            </a:endParaRPr>
          </a:p>
        </p:txBody>
      </p:sp>
      <p:sp>
        <p:nvSpPr>
          <p:cNvPr id="13" name="Rectangle 12"/>
          <p:cNvSpPr/>
          <p:nvPr/>
        </p:nvSpPr>
        <p:spPr>
          <a:xfrm>
            <a:off x="419100" y="838200"/>
            <a:ext cx="24003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89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10" name="TextBox 9"/>
          <p:cNvSpPr txBox="1"/>
          <p:nvPr/>
        </p:nvSpPr>
        <p:spPr>
          <a:xfrm>
            <a:off x="282614" y="304800"/>
            <a:ext cx="3081293" cy="523220"/>
          </a:xfrm>
          <a:prstGeom prst="rect">
            <a:avLst/>
          </a:prstGeom>
          <a:noFill/>
        </p:spPr>
        <p:txBody>
          <a:bodyPr wrap="none" rtlCol="0">
            <a:spAutoFit/>
          </a:bodyPr>
          <a:lstStyle/>
          <a:p>
            <a:r>
              <a:rPr lang="en-US" altLang="en-US" sz="2800" b="1" dirty="0">
                <a:solidFill>
                  <a:schemeClr val="bg1"/>
                </a:solidFill>
                <a:latin typeface="Calibri" pitchFamily="34" charset="0"/>
                <a:ea typeface="Calibri" pitchFamily="34" charset="0"/>
                <a:cs typeface="Calibri" pitchFamily="34" charset="0"/>
              </a:rPr>
              <a:t>Our Support Chart  </a:t>
            </a:r>
            <a:endParaRPr lang="en-US" sz="2800" dirty="0">
              <a:solidFill>
                <a:schemeClr val="bg1"/>
              </a:solidFill>
            </a:endParaRPr>
          </a:p>
        </p:txBody>
      </p:sp>
      <p:sp>
        <p:nvSpPr>
          <p:cNvPr id="13" name="Rectangle 12"/>
          <p:cNvSpPr/>
          <p:nvPr/>
        </p:nvSpPr>
        <p:spPr>
          <a:xfrm>
            <a:off x="419100" y="838200"/>
            <a:ext cx="24003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81" y="1492331"/>
            <a:ext cx="8830919" cy="4191000"/>
          </a:xfrm>
          <a:prstGeom prst="rect">
            <a:avLst/>
          </a:prstGeom>
        </p:spPr>
      </p:pic>
    </p:spTree>
    <p:extLst>
      <p:ext uri="{BB962C8B-B14F-4D97-AF65-F5344CB8AC3E}">
        <p14:creationId xmlns:p14="http://schemas.microsoft.com/office/powerpoint/2010/main" val="263854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10" name="TextBox 9"/>
          <p:cNvSpPr txBox="1"/>
          <p:nvPr/>
        </p:nvSpPr>
        <p:spPr>
          <a:xfrm>
            <a:off x="304800" y="304800"/>
            <a:ext cx="2368405" cy="523220"/>
          </a:xfrm>
          <a:prstGeom prst="rect">
            <a:avLst/>
          </a:prstGeom>
          <a:noFill/>
        </p:spPr>
        <p:txBody>
          <a:bodyPr wrap="none" rtlCol="0">
            <a:spAutoFit/>
          </a:bodyPr>
          <a:lstStyle/>
          <a:p>
            <a:r>
              <a:rPr lang="en-US" altLang="en-US" sz="2800" b="1" dirty="0">
                <a:solidFill>
                  <a:schemeClr val="bg1"/>
                </a:solidFill>
                <a:latin typeface="Calibri" pitchFamily="34" charset="0"/>
                <a:ea typeface="Calibri" pitchFamily="34" charset="0"/>
                <a:cs typeface="Calibri" pitchFamily="34" charset="0"/>
              </a:rPr>
              <a:t>Major Projects</a:t>
            </a:r>
            <a:endParaRPr lang="en-US" sz="2800" dirty="0">
              <a:solidFill>
                <a:schemeClr val="bg1"/>
              </a:solidFill>
            </a:endParaRPr>
          </a:p>
        </p:txBody>
      </p:sp>
      <p:sp>
        <p:nvSpPr>
          <p:cNvPr id="13" name="Rectangle 12"/>
          <p:cNvSpPr/>
          <p:nvPr/>
        </p:nvSpPr>
        <p:spPr>
          <a:xfrm>
            <a:off x="419100" y="838200"/>
            <a:ext cx="24003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9600" y="1219200"/>
            <a:ext cx="7810500" cy="6001643"/>
          </a:xfrm>
          <a:prstGeom prst="rect">
            <a:avLst/>
          </a:prstGeom>
          <a:noFill/>
        </p:spPr>
        <p:txBody>
          <a:bodyPr wrap="square" rtlCol="0">
            <a:spAutoFit/>
          </a:bodyPr>
          <a:lstStyle/>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CISCO router integration for Reliance </a:t>
            </a:r>
            <a:r>
              <a:rPr lang="en-US" altLang="en-US" sz="1600" dirty="0" err="1">
                <a:solidFill>
                  <a:schemeClr val="bg1"/>
                </a:solidFill>
                <a:latin typeface="Calibri" pitchFamily="34" charset="0"/>
                <a:ea typeface="Calibri" pitchFamily="34" charset="0"/>
                <a:cs typeface="Calibri" pitchFamily="34" charset="0"/>
              </a:rPr>
              <a:t>Jio</a:t>
            </a:r>
            <a:r>
              <a:rPr lang="en-US" altLang="en-US" sz="1600" dirty="0">
                <a:solidFill>
                  <a:schemeClr val="bg1"/>
                </a:solidFill>
                <a:latin typeface="Calibri" pitchFamily="34" charset="0"/>
                <a:ea typeface="Calibri" pitchFamily="34" charset="0"/>
                <a:cs typeface="Calibri" pitchFamily="34" charset="0"/>
              </a:rPr>
              <a:t> and </a:t>
            </a:r>
            <a:r>
              <a:rPr lang="en-US" altLang="en-US" sz="1600" dirty="0" err="1">
                <a:solidFill>
                  <a:schemeClr val="bg1"/>
                </a:solidFill>
                <a:latin typeface="Calibri" pitchFamily="34" charset="0"/>
                <a:ea typeface="Calibri" pitchFamily="34" charset="0"/>
                <a:cs typeface="Calibri" pitchFamily="34" charset="0"/>
              </a:rPr>
              <a:t>Airtel</a:t>
            </a:r>
            <a:endParaRPr lang="en-US" altLang="en-US" sz="1600" dirty="0">
              <a:solidFill>
                <a:schemeClr val="bg1"/>
              </a:solidFill>
              <a:latin typeface="Calibri" pitchFamily="34" charset="0"/>
              <a:ea typeface="Calibri" pitchFamily="34" charset="0"/>
              <a:cs typeface="Calibri" pitchFamily="34" charset="0"/>
            </a:endParaRP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Microwave installations for Reliance </a:t>
            </a:r>
            <a:r>
              <a:rPr lang="en-US" altLang="en-US" sz="1600" dirty="0" err="1">
                <a:solidFill>
                  <a:schemeClr val="bg1"/>
                </a:solidFill>
                <a:latin typeface="Calibri" pitchFamily="34" charset="0"/>
                <a:ea typeface="Calibri" pitchFamily="34" charset="0"/>
                <a:cs typeface="Calibri" pitchFamily="34" charset="0"/>
              </a:rPr>
              <a:t>Jio</a:t>
            </a:r>
            <a:endParaRPr lang="en-US" altLang="en-US" sz="1600" dirty="0">
              <a:solidFill>
                <a:schemeClr val="bg1"/>
              </a:solidFill>
              <a:latin typeface="Calibri" pitchFamily="34" charset="0"/>
              <a:ea typeface="Calibri" pitchFamily="34" charset="0"/>
              <a:cs typeface="Calibri" pitchFamily="34" charset="0"/>
            </a:endParaRP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IBS &amp; College </a:t>
            </a:r>
            <a:r>
              <a:rPr lang="en-US" altLang="en-US" sz="1600" dirty="0" err="1">
                <a:solidFill>
                  <a:schemeClr val="bg1"/>
                </a:solidFill>
                <a:latin typeface="Calibri" pitchFamily="34" charset="0"/>
                <a:ea typeface="Calibri" pitchFamily="34" charset="0"/>
                <a:cs typeface="Calibri" pitchFamily="34" charset="0"/>
              </a:rPr>
              <a:t>Wifi</a:t>
            </a:r>
            <a:r>
              <a:rPr lang="en-US" altLang="en-US" sz="1600" dirty="0">
                <a:solidFill>
                  <a:schemeClr val="bg1"/>
                </a:solidFill>
                <a:latin typeface="Calibri" pitchFamily="34" charset="0"/>
                <a:ea typeface="Calibri" pitchFamily="34" charset="0"/>
                <a:cs typeface="Calibri" pitchFamily="34" charset="0"/>
              </a:rPr>
              <a:t> implementation with Reliance </a:t>
            </a:r>
            <a:r>
              <a:rPr lang="en-US" altLang="en-US" sz="1600" dirty="0" err="1">
                <a:solidFill>
                  <a:schemeClr val="bg1"/>
                </a:solidFill>
                <a:latin typeface="Calibri" pitchFamily="34" charset="0"/>
                <a:ea typeface="Calibri" pitchFamily="34" charset="0"/>
                <a:cs typeface="Calibri" pitchFamily="34" charset="0"/>
              </a:rPr>
              <a:t>Jio</a:t>
            </a:r>
            <a:endParaRPr lang="en-US" altLang="en-US" sz="1600" dirty="0">
              <a:solidFill>
                <a:schemeClr val="bg1"/>
              </a:solidFill>
              <a:latin typeface="Calibri" pitchFamily="34" charset="0"/>
              <a:ea typeface="Calibri" pitchFamily="34" charset="0"/>
              <a:cs typeface="Calibri" pitchFamily="34" charset="0"/>
            </a:endParaRP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FSA wise </a:t>
            </a:r>
            <a:r>
              <a:rPr lang="en-US" altLang="en-US" sz="1600" dirty="0" err="1">
                <a:solidFill>
                  <a:schemeClr val="bg1"/>
                </a:solidFill>
                <a:latin typeface="Calibri" pitchFamily="34" charset="0"/>
                <a:ea typeface="Calibri" pitchFamily="34" charset="0"/>
                <a:cs typeface="Calibri" pitchFamily="34" charset="0"/>
              </a:rPr>
              <a:t>FTTx</a:t>
            </a:r>
            <a:r>
              <a:rPr lang="en-US" altLang="en-US" sz="1600" dirty="0">
                <a:solidFill>
                  <a:schemeClr val="bg1"/>
                </a:solidFill>
                <a:latin typeface="Calibri" pitchFamily="34" charset="0"/>
                <a:ea typeface="Calibri" pitchFamily="34" charset="0"/>
                <a:cs typeface="Calibri" pitchFamily="34" charset="0"/>
              </a:rPr>
              <a:t> implementation with Reliance </a:t>
            </a:r>
            <a:r>
              <a:rPr lang="en-US" altLang="en-US" sz="1600" dirty="0" err="1">
                <a:solidFill>
                  <a:schemeClr val="bg1"/>
                </a:solidFill>
                <a:latin typeface="Calibri" pitchFamily="34" charset="0"/>
                <a:ea typeface="Calibri" pitchFamily="34" charset="0"/>
                <a:cs typeface="Calibri" pitchFamily="34" charset="0"/>
              </a:rPr>
              <a:t>Jio</a:t>
            </a:r>
            <a:endParaRPr lang="en-US" altLang="en-US" sz="1600" dirty="0">
              <a:solidFill>
                <a:schemeClr val="bg1"/>
              </a:solidFill>
              <a:latin typeface="Calibri" pitchFamily="34" charset="0"/>
              <a:ea typeface="Calibri" pitchFamily="34" charset="0"/>
              <a:cs typeface="Calibri" pitchFamily="34" charset="0"/>
            </a:endParaRP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Providing invigilators to TCS </a:t>
            </a:r>
            <a:r>
              <a:rPr lang="en-US" altLang="en-US" sz="1600" dirty="0" err="1">
                <a:solidFill>
                  <a:schemeClr val="bg1"/>
                </a:solidFill>
                <a:latin typeface="Calibri" pitchFamily="34" charset="0"/>
                <a:ea typeface="Calibri" pitchFamily="34" charset="0"/>
                <a:cs typeface="Calibri" pitchFamily="34" charset="0"/>
              </a:rPr>
              <a:t>iON</a:t>
            </a:r>
            <a:r>
              <a:rPr lang="en-US" altLang="en-US" sz="1600" dirty="0">
                <a:solidFill>
                  <a:schemeClr val="bg1"/>
                </a:solidFill>
                <a:latin typeface="Calibri" pitchFamily="34" charset="0"/>
                <a:ea typeface="Calibri" pitchFamily="34" charset="0"/>
                <a:cs typeface="Calibri" pitchFamily="34" charset="0"/>
              </a:rPr>
              <a:t> for conducting various online examinations</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Documents digitization project at Patna High Court</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Digitization of Service Books for </a:t>
            </a:r>
            <a:r>
              <a:rPr lang="en-US" altLang="en-US" sz="1600" dirty="0" err="1">
                <a:solidFill>
                  <a:schemeClr val="bg1"/>
                </a:solidFill>
                <a:latin typeface="Calibri" pitchFamily="34" charset="0"/>
                <a:ea typeface="Calibri" pitchFamily="34" charset="0"/>
                <a:cs typeface="Calibri" pitchFamily="34" charset="0"/>
              </a:rPr>
              <a:t>DoP</a:t>
            </a:r>
            <a:endParaRPr lang="en-US" altLang="en-US" sz="1600" dirty="0">
              <a:solidFill>
                <a:schemeClr val="bg1"/>
              </a:solidFill>
              <a:latin typeface="Calibri" pitchFamily="34" charset="0"/>
              <a:ea typeface="Calibri" pitchFamily="34" charset="0"/>
              <a:cs typeface="Calibri" pitchFamily="34" charset="0"/>
            </a:endParaRP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Implementation and Maintenance of Meter Data Acquisition System for NE APDRP project along with TCS.</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Implementation and Maintenance of MDAS for  WB R-APDRP project along with TCS.</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GIS Survey (DGPS) and Mapping  in the Satellite Map for WBSEDCL along with TCS.</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Creation of GIS Base Map through Satellite Image Interpretation.</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NPR ( National Population Register ) Project</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SECC ( Socio Economic Caste Census ) Project </a:t>
            </a:r>
          </a:p>
          <a:p>
            <a:pPr marL="285750" indent="-285750" algn="just">
              <a:buFont typeface="Arial" pitchFamily="34" charset="0"/>
              <a:buChar char="•"/>
            </a:pPr>
            <a:r>
              <a:rPr lang="en-US" altLang="en-US" sz="1600" dirty="0" err="1">
                <a:solidFill>
                  <a:schemeClr val="bg1"/>
                </a:solidFill>
                <a:latin typeface="Calibri" pitchFamily="34" charset="0"/>
                <a:ea typeface="Calibri" pitchFamily="34" charset="0"/>
                <a:cs typeface="Calibri" pitchFamily="34" charset="0"/>
              </a:rPr>
              <a:t>DoP</a:t>
            </a:r>
            <a:r>
              <a:rPr lang="en-US" altLang="en-US" sz="1600" dirty="0">
                <a:solidFill>
                  <a:schemeClr val="bg1"/>
                </a:solidFill>
                <a:latin typeface="Calibri" pitchFamily="34" charset="0"/>
                <a:ea typeface="Calibri" pitchFamily="34" charset="0"/>
                <a:cs typeface="Calibri" pitchFamily="34" charset="0"/>
              </a:rPr>
              <a:t> ( Network Rollout of Post Offices ) along with SIFY Technologies </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Rollout of SBI MS Project along with Hughes Communication</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Rollout of UBI Banking Project along with HCL </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Rollout of NE VAT Project across NE along with </a:t>
            </a:r>
            <a:r>
              <a:rPr lang="en-US" altLang="en-US" sz="1600" dirty="0" err="1">
                <a:solidFill>
                  <a:schemeClr val="bg1"/>
                </a:solidFill>
                <a:latin typeface="Calibri" pitchFamily="34" charset="0"/>
                <a:ea typeface="Calibri" pitchFamily="34" charset="0"/>
                <a:cs typeface="Calibri" pitchFamily="34" charset="0"/>
              </a:rPr>
              <a:t>Bharti</a:t>
            </a:r>
            <a:r>
              <a:rPr lang="en-US" altLang="en-US" sz="1600" dirty="0">
                <a:solidFill>
                  <a:schemeClr val="bg1"/>
                </a:solidFill>
                <a:latin typeface="Calibri" pitchFamily="34" charset="0"/>
                <a:ea typeface="Calibri" pitchFamily="34" charset="0"/>
                <a:cs typeface="Calibri" pitchFamily="34" charset="0"/>
              </a:rPr>
              <a:t> </a:t>
            </a:r>
            <a:r>
              <a:rPr lang="en-US" altLang="en-US" sz="1600" dirty="0" err="1">
                <a:solidFill>
                  <a:schemeClr val="bg1"/>
                </a:solidFill>
                <a:latin typeface="Calibri" pitchFamily="34" charset="0"/>
                <a:ea typeface="Calibri" pitchFamily="34" charset="0"/>
                <a:cs typeface="Calibri" pitchFamily="34" charset="0"/>
              </a:rPr>
              <a:t>Airtel</a:t>
            </a:r>
            <a:endParaRPr lang="en-US" altLang="en-US" sz="1600" dirty="0">
              <a:solidFill>
                <a:schemeClr val="bg1"/>
              </a:solidFill>
              <a:latin typeface="Calibri" pitchFamily="34" charset="0"/>
              <a:ea typeface="Calibri" pitchFamily="34" charset="0"/>
              <a:cs typeface="Calibri" pitchFamily="34" charset="0"/>
            </a:endParaRP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Arunachal Pradesh SWAN Project along with HCL</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Wide Area Network for Indian Army along with HCL and </a:t>
            </a:r>
            <a:r>
              <a:rPr lang="en-US" altLang="en-US" sz="1600" dirty="0" err="1">
                <a:solidFill>
                  <a:schemeClr val="bg1"/>
                </a:solidFill>
                <a:latin typeface="Calibri" pitchFamily="34" charset="0"/>
                <a:ea typeface="Calibri" pitchFamily="34" charset="0"/>
                <a:cs typeface="Calibri" pitchFamily="34" charset="0"/>
              </a:rPr>
              <a:t>Bharti</a:t>
            </a:r>
            <a:r>
              <a:rPr lang="en-US" altLang="en-US" sz="1600" dirty="0">
                <a:solidFill>
                  <a:schemeClr val="bg1"/>
                </a:solidFill>
                <a:latin typeface="Calibri" pitchFamily="34" charset="0"/>
                <a:ea typeface="Calibri" pitchFamily="34" charset="0"/>
                <a:cs typeface="Calibri" pitchFamily="34" charset="0"/>
              </a:rPr>
              <a:t> </a:t>
            </a:r>
            <a:r>
              <a:rPr lang="en-US" altLang="en-US" sz="1600" dirty="0" err="1">
                <a:solidFill>
                  <a:schemeClr val="bg1"/>
                </a:solidFill>
                <a:latin typeface="Calibri" pitchFamily="34" charset="0"/>
                <a:ea typeface="Calibri" pitchFamily="34" charset="0"/>
                <a:cs typeface="Calibri" pitchFamily="34" charset="0"/>
              </a:rPr>
              <a:t>Airtel</a:t>
            </a:r>
            <a:r>
              <a:rPr lang="en-US" altLang="en-US" sz="1600" dirty="0">
                <a:solidFill>
                  <a:schemeClr val="bg1"/>
                </a:solidFill>
                <a:latin typeface="Calibri" pitchFamily="34" charset="0"/>
                <a:ea typeface="Calibri" pitchFamily="34" charset="0"/>
                <a:cs typeface="Calibri" pitchFamily="34" charset="0"/>
              </a:rPr>
              <a:t> Ltd.</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GIS Survey for identification of shortest route for laying of Optical Fiber Network for BBNL with WBSEDCL Govt. of WB</a:t>
            </a:r>
          </a:p>
          <a:p>
            <a:pPr marL="285750" indent="-285750" algn="just">
              <a:buFont typeface="Arial" pitchFamily="34" charset="0"/>
              <a:buChar char="•"/>
            </a:pPr>
            <a:r>
              <a:rPr lang="en-US" altLang="en-US" sz="1600" dirty="0">
                <a:solidFill>
                  <a:schemeClr val="bg1"/>
                </a:solidFill>
                <a:latin typeface="Calibri" pitchFamily="34" charset="0"/>
                <a:ea typeface="Calibri" pitchFamily="34" charset="0"/>
                <a:cs typeface="Calibri" pitchFamily="34" charset="0"/>
              </a:rPr>
              <a:t>GIS Survey for ABD Mapping for Reliance JIO.</a:t>
            </a:r>
          </a:p>
          <a:p>
            <a:pPr marL="285750" indent="-285750">
              <a:buFont typeface="Arial" pitchFamily="34" charset="0"/>
              <a:buChar char="•"/>
            </a:pPr>
            <a:endParaRPr lang="en-US" sz="1600" dirty="0">
              <a:solidFill>
                <a:schemeClr val="bg1"/>
              </a:solidFill>
            </a:endParaRPr>
          </a:p>
        </p:txBody>
      </p:sp>
    </p:spTree>
    <p:extLst>
      <p:ext uri="{BB962C8B-B14F-4D97-AF65-F5344CB8AC3E}">
        <p14:creationId xmlns:p14="http://schemas.microsoft.com/office/powerpoint/2010/main" val="312472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4"/>
            <a:ext cx="9144000" cy="6854830"/>
          </a:xfrm>
          <a:prstGeom prst="rect">
            <a:avLst/>
          </a:prstGeom>
        </p:spPr>
      </p:pic>
      <p:sp>
        <p:nvSpPr>
          <p:cNvPr id="21" name="Rectangle 20"/>
          <p:cNvSpPr/>
          <p:nvPr/>
        </p:nvSpPr>
        <p:spPr>
          <a:xfrm>
            <a:off x="2263050" y="1550194"/>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03325" y="1555751"/>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91850" y="2655094"/>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274525" y="2675730"/>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9099" y="2675731"/>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19100" y="3830637"/>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932125" y="1546225"/>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258287" y="3828079"/>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103324" y="3828078"/>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932125" y="2675731"/>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932125" y="3798094"/>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19100" y="1550194"/>
            <a:ext cx="15354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10" name="TextBox 9"/>
          <p:cNvSpPr txBox="1"/>
          <p:nvPr/>
        </p:nvSpPr>
        <p:spPr>
          <a:xfrm>
            <a:off x="304800" y="304800"/>
            <a:ext cx="3174139" cy="523220"/>
          </a:xfrm>
          <a:prstGeom prst="rect">
            <a:avLst/>
          </a:prstGeom>
          <a:noFill/>
        </p:spPr>
        <p:txBody>
          <a:bodyPr wrap="none" rtlCol="0">
            <a:spAutoFit/>
          </a:bodyPr>
          <a:lstStyle/>
          <a:p>
            <a:r>
              <a:rPr lang="en-US" altLang="en-US" sz="2800" b="1" dirty="0">
                <a:solidFill>
                  <a:schemeClr val="bg1"/>
                </a:solidFill>
                <a:latin typeface="Calibri" pitchFamily="34" charset="0"/>
                <a:ea typeface="Calibri" pitchFamily="34" charset="0"/>
                <a:cs typeface="Calibri" pitchFamily="34" charset="0"/>
              </a:rPr>
              <a:t> Some Major Clients</a:t>
            </a:r>
            <a:endParaRPr lang="en-US" sz="2800" dirty="0">
              <a:solidFill>
                <a:schemeClr val="bg1"/>
              </a:solidFill>
            </a:endParaRPr>
          </a:p>
        </p:txBody>
      </p:sp>
      <p:sp>
        <p:nvSpPr>
          <p:cNvPr id="13" name="Rectangle 12"/>
          <p:cNvSpPr/>
          <p:nvPr/>
        </p:nvSpPr>
        <p:spPr>
          <a:xfrm>
            <a:off x="457200" y="838200"/>
            <a:ext cx="28575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36739"/>
            <a:ext cx="1116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925" y="1782764"/>
            <a:ext cx="12112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4812" y="1555751"/>
            <a:ext cx="1347788"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145" y="1588294"/>
            <a:ext cx="1190625" cy="75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793" y="2801143"/>
            <a:ext cx="8096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61418" y="2731294"/>
            <a:ext cx="1139032" cy="60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9275" y="2869404"/>
            <a:ext cx="9747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9317" y="3889507"/>
            <a:ext cx="853101" cy="69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7014" y="4110832"/>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4107" y="2736056"/>
            <a:ext cx="67151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364107" y="3853657"/>
            <a:ext cx="671512" cy="67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19612" y="3853657"/>
            <a:ext cx="7381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WBSEDC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9824" y="4876800"/>
            <a:ext cx="1494749" cy="99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59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4"/>
            <a:ext cx="9144000"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10" name="TextBox 9"/>
          <p:cNvSpPr txBox="1"/>
          <p:nvPr/>
        </p:nvSpPr>
        <p:spPr>
          <a:xfrm>
            <a:off x="304800" y="304800"/>
            <a:ext cx="3122137" cy="523220"/>
          </a:xfrm>
          <a:prstGeom prst="rect">
            <a:avLst/>
          </a:prstGeom>
          <a:noFill/>
        </p:spPr>
        <p:txBody>
          <a:bodyPr wrap="none" rtlCol="0">
            <a:spAutoFit/>
          </a:bodyPr>
          <a:lstStyle/>
          <a:p>
            <a:r>
              <a:rPr lang="en-US" altLang="en-US" sz="2800" b="1" dirty="0">
                <a:solidFill>
                  <a:schemeClr val="bg1"/>
                </a:solidFill>
                <a:latin typeface="Calibri" pitchFamily="34" charset="0"/>
                <a:ea typeface="Calibri" pitchFamily="34" charset="0"/>
                <a:cs typeface="Calibri" pitchFamily="34" charset="0"/>
              </a:rPr>
              <a:t>We Are Located At :</a:t>
            </a:r>
            <a:endParaRPr lang="en-US" sz="2800" dirty="0">
              <a:solidFill>
                <a:schemeClr val="bg1"/>
              </a:solidFill>
            </a:endParaRPr>
          </a:p>
        </p:txBody>
      </p:sp>
      <p:sp>
        <p:nvSpPr>
          <p:cNvPr id="13" name="Rectangle 12"/>
          <p:cNvSpPr/>
          <p:nvPr/>
        </p:nvSpPr>
        <p:spPr>
          <a:xfrm>
            <a:off x="457200" y="838200"/>
            <a:ext cx="17526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676400"/>
            <a:ext cx="3986454" cy="2877074"/>
          </a:xfrm>
          <a:prstGeom prst="rect">
            <a:avLst/>
          </a:prstGeom>
        </p:spPr>
      </p:pic>
      <p:sp>
        <p:nvSpPr>
          <p:cNvPr id="7" name="TextBox 6"/>
          <p:cNvSpPr txBox="1"/>
          <p:nvPr/>
        </p:nvSpPr>
        <p:spPr>
          <a:xfrm>
            <a:off x="4648200" y="1905001"/>
            <a:ext cx="3733800" cy="400110"/>
          </a:xfrm>
          <a:prstGeom prst="rect">
            <a:avLst/>
          </a:prstGeom>
          <a:noFill/>
        </p:spPr>
        <p:txBody>
          <a:bodyPr wrap="square" rtlCol="0">
            <a:spAutoFit/>
          </a:bodyPr>
          <a:lstStyle/>
          <a:p>
            <a:r>
              <a:rPr lang="en-US" sz="2000" b="1" dirty="0">
                <a:solidFill>
                  <a:schemeClr val="bg1"/>
                </a:solidFill>
              </a:rPr>
              <a:t>RT Network Solutions Pvt. Ltd.</a:t>
            </a:r>
          </a:p>
        </p:txBody>
      </p:sp>
      <p:sp>
        <p:nvSpPr>
          <p:cNvPr id="8" name="TextBox 7"/>
          <p:cNvSpPr txBox="1"/>
          <p:nvPr/>
        </p:nvSpPr>
        <p:spPr>
          <a:xfrm>
            <a:off x="4648200" y="2590800"/>
            <a:ext cx="3200400" cy="1200329"/>
          </a:xfrm>
          <a:prstGeom prst="rect">
            <a:avLst/>
          </a:prstGeom>
          <a:noFill/>
        </p:spPr>
        <p:txBody>
          <a:bodyPr wrap="square" rtlCol="0">
            <a:spAutoFit/>
          </a:bodyPr>
          <a:lstStyle/>
          <a:p>
            <a:r>
              <a:rPr lang="en-US" dirty="0">
                <a:solidFill>
                  <a:schemeClr val="bg1"/>
                </a:solidFill>
              </a:rPr>
              <a:t>Eco Centre, Suit No. 0614, </a:t>
            </a:r>
          </a:p>
          <a:p>
            <a:r>
              <a:rPr lang="en-US" dirty="0">
                <a:solidFill>
                  <a:schemeClr val="bg1"/>
                </a:solidFill>
              </a:rPr>
              <a:t>Block EM, Plot No. 4, </a:t>
            </a:r>
          </a:p>
          <a:p>
            <a:r>
              <a:rPr lang="en-US" dirty="0">
                <a:solidFill>
                  <a:schemeClr val="bg1"/>
                </a:solidFill>
              </a:rPr>
              <a:t>Sector V, Salt Lake City, </a:t>
            </a:r>
          </a:p>
          <a:p>
            <a:r>
              <a:rPr lang="en-US" dirty="0">
                <a:solidFill>
                  <a:schemeClr val="bg1"/>
                </a:solidFill>
              </a:rPr>
              <a:t>Kolkata-700091.</a:t>
            </a:r>
          </a:p>
        </p:txBody>
      </p:sp>
      <p:sp>
        <p:nvSpPr>
          <p:cNvPr id="9" name="TextBox 8"/>
          <p:cNvSpPr txBox="1"/>
          <p:nvPr/>
        </p:nvSpPr>
        <p:spPr>
          <a:xfrm>
            <a:off x="4648200" y="3962400"/>
            <a:ext cx="2895600" cy="1477328"/>
          </a:xfrm>
          <a:prstGeom prst="rect">
            <a:avLst/>
          </a:prstGeom>
          <a:noFill/>
        </p:spPr>
        <p:txBody>
          <a:bodyPr wrap="square" rtlCol="0">
            <a:spAutoFit/>
          </a:bodyPr>
          <a:lstStyle/>
          <a:p>
            <a:r>
              <a:rPr lang="en-US" dirty="0">
                <a:solidFill>
                  <a:schemeClr val="bg1"/>
                </a:solidFill>
              </a:rPr>
              <a:t>Martin Burn Business Park, 17th Floor,</a:t>
            </a:r>
          </a:p>
          <a:p>
            <a:r>
              <a:rPr lang="en-US" dirty="0">
                <a:solidFill>
                  <a:schemeClr val="bg1"/>
                </a:solidFill>
              </a:rPr>
              <a:t>BP Block, Sector V, 3, Kolkata, </a:t>
            </a:r>
          </a:p>
          <a:p>
            <a:r>
              <a:rPr lang="en-US" dirty="0">
                <a:solidFill>
                  <a:schemeClr val="bg1"/>
                </a:solidFill>
              </a:rPr>
              <a:t>West Bengal 700091</a:t>
            </a:r>
          </a:p>
        </p:txBody>
      </p:sp>
    </p:spTree>
    <p:extLst>
      <p:ext uri="{BB962C8B-B14F-4D97-AF65-F5344CB8AC3E}">
        <p14:creationId xmlns:p14="http://schemas.microsoft.com/office/powerpoint/2010/main" val="189597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342900" y="1335643"/>
            <a:ext cx="5219700" cy="5539978"/>
          </a:xfrm>
          <a:prstGeom prst="rect">
            <a:avLst/>
          </a:prstGeom>
          <a:noFill/>
        </p:spPr>
        <p:txBody>
          <a:bodyPr wrap="square" rtlCol="0">
            <a:spAutoFit/>
          </a:bodyPr>
          <a:lstStyle/>
          <a:p>
            <a:pPr algn="just"/>
            <a:r>
              <a:rPr lang="en-US" altLang="en-US" sz="1600" b="1" dirty="0">
                <a:solidFill>
                  <a:schemeClr val="bg1"/>
                </a:solidFill>
                <a:latin typeface="Calibri" pitchFamily="34" charset="0"/>
                <a:ea typeface="Calibri" pitchFamily="34" charset="0"/>
                <a:cs typeface="Calibri" pitchFamily="34" charset="0"/>
              </a:rPr>
              <a:t>RT NETWORK SOLUTIONS PVT LTD </a:t>
            </a:r>
            <a:r>
              <a:rPr lang="en-US" altLang="en-US" sz="1600" dirty="0">
                <a:solidFill>
                  <a:schemeClr val="bg1"/>
                </a:solidFill>
                <a:latin typeface="Calibri" pitchFamily="34" charset="0"/>
                <a:ea typeface="Calibri" pitchFamily="34" charset="0"/>
                <a:cs typeface="Calibri" pitchFamily="34" charset="0"/>
              </a:rPr>
              <a:t>is an IT  Enabled Services company with the vision to be a successful service enterprise which encourages leadership and commands the admiration of our customers and employees. We offer various types of roll out services and data digitization services across various technical domains. </a:t>
            </a:r>
          </a:p>
          <a:p>
            <a:pPr algn="just"/>
            <a:endParaRPr lang="en-US" altLang="en-US" sz="1600" dirty="0">
              <a:solidFill>
                <a:schemeClr val="bg1"/>
              </a:solidFill>
              <a:latin typeface="Calibri" pitchFamily="34" charset="0"/>
              <a:ea typeface="Calibri" pitchFamily="34" charset="0"/>
              <a:cs typeface="Calibri" pitchFamily="34" charset="0"/>
            </a:endParaRPr>
          </a:p>
          <a:p>
            <a:pPr algn="just"/>
            <a:endParaRPr lang="en-US" altLang="en-US" sz="1600" dirty="0">
              <a:solidFill>
                <a:schemeClr val="bg1"/>
              </a:solidFill>
              <a:latin typeface="Calibri" pitchFamily="34" charset="0"/>
              <a:ea typeface="Calibri" pitchFamily="34" charset="0"/>
              <a:cs typeface="Calibri" pitchFamily="34" charset="0"/>
            </a:endParaRPr>
          </a:p>
          <a:p>
            <a:pPr algn="just"/>
            <a:r>
              <a:rPr lang="en-US" altLang="en-US" sz="1600" dirty="0">
                <a:solidFill>
                  <a:schemeClr val="bg1"/>
                </a:solidFill>
                <a:latin typeface="Calibri" pitchFamily="34" charset="0"/>
                <a:ea typeface="Calibri" pitchFamily="34" charset="0"/>
                <a:cs typeface="Calibri" pitchFamily="34" charset="0"/>
              </a:rPr>
              <a:t>The core philosophy at RTNS is to meet customer requirements accurately within exacting deadlines. Committed to this belief, we offer you the best industry standards and dependable support. </a:t>
            </a:r>
          </a:p>
          <a:p>
            <a:pPr algn="just"/>
            <a:endParaRPr lang="en-US" altLang="en-US" sz="1600" dirty="0">
              <a:solidFill>
                <a:schemeClr val="bg1"/>
              </a:solidFill>
              <a:latin typeface="Calibri" pitchFamily="34" charset="0"/>
              <a:ea typeface="Calibri" pitchFamily="34" charset="0"/>
              <a:cs typeface="Calibri" pitchFamily="34" charset="0"/>
            </a:endParaRPr>
          </a:p>
          <a:p>
            <a:pPr algn="just"/>
            <a:endParaRPr lang="en-US" altLang="en-US" sz="1600" dirty="0">
              <a:solidFill>
                <a:schemeClr val="bg1"/>
              </a:solidFill>
              <a:latin typeface="Calibri" pitchFamily="34" charset="0"/>
              <a:ea typeface="Calibri" pitchFamily="34" charset="0"/>
              <a:cs typeface="Calibri" pitchFamily="34" charset="0"/>
            </a:endParaRPr>
          </a:p>
          <a:p>
            <a:pPr algn="just"/>
            <a:r>
              <a:rPr lang="en-US" altLang="en-US" sz="1600" dirty="0">
                <a:solidFill>
                  <a:schemeClr val="bg1"/>
                </a:solidFill>
                <a:latin typeface="Calibri" pitchFamily="34" charset="0"/>
                <a:ea typeface="Calibri" pitchFamily="34" charset="0"/>
                <a:cs typeface="Calibri" pitchFamily="34" charset="0"/>
              </a:rPr>
              <a:t>Our work has been highly appreciated by a number of large and small clients, both international and national, in various industries for exceptional performance and quality services in the fields of Networking, Telecommunications , Applications, IT Security, GIS, Customer Service &amp; Data Digitization. </a:t>
            </a:r>
          </a:p>
          <a:p>
            <a:pPr algn="just"/>
            <a:endParaRPr lang="en-US" altLang="en-US" sz="1600" dirty="0">
              <a:solidFill>
                <a:schemeClr val="bg1"/>
              </a:solidFill>
              <a:latin typeface="Calibri" pitchFamily="34" charset="0"/>
              <a:ea typeface="Calibri" pitchFamily="34" charset="0"/>
              <a:cs typeface="Calibri" pitchFamily="34" charset="0"/>
            </a:endParaRPr>
          </a:p>
          <a:p>
            <a:pPr algn="just"/>
            <a:endParaRPr lang="en-US" dirty="0">
              <a:solidFill>
                <a:schemeClr val="bg1"/>
              </a:solidFill>
            </a:endParaRPr>
          </a:p>
        </p:txBody>
      </p:sp>
      <p:sp>
        <p:nvSpPr>
          <p:cNvPr id="10" name="TextBox 9"/>
          <p:cNvSpPr txBox="1"/>
          <p:nvPr/>
        </p:nvSpPr>
        <p:spPr>
          <a:xfrm>
            <a:off x="381000" y="304800"/>
            <a:ext cx="1563248" cy="523220"/>
          </a:xfrm>
          <a:prstGeom prst="rect">
            <a:avLst/>
          </a:prstGeom>
          <a:noFill/>
        </p:spPr>
        <p:txBody>
          <a:bodyPr wrap="none" rtlCol="0">
            <a:spAutoFit/>
          </a:bodyPr>
          <a:lstStyle/>
          <a:p>
            <a:r>
              <a:rPr lang="en-US" altLang="en-US" sz="2800" b="1" dirty="0">
                <a:solidFill>
                  <a:schemeClr val="bg1"/>
                </a:solidFill>
              </a:rPr>
              <a:t>About Us</a:t>
            </a:r>
            <a:endParaRPr lang="en-US" sz="2800" dirty="0">
              <a:solidFill>
                <a:schemeClr val="bg1"/>
              </a:solidFill>
            </a:endParaRPr>
          </a:p>
        </p:txBody>
      </p:sp>
      <p:sp>
        <p:nvSpPr>
          <p:cNvPr id="13" name="Rectangle 12"/>
          <p:cNvSpPr/>
          <p:nvPr/>
        </p:nvSpPr>
        <p:spPr>
          <a:xfrm>
            <a:off x="419100" y="868681"/>
            <a:ext cx="1485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9763" y="1447800"/>
            <a:ext cx="2519437" cy="22098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24600" y="3999016"/>
            <a:ext cx="2519437" cy="2209800"/>
          </a:xfrm>
          <a:prstGeom prst="rect">
            <a:avLst/>
          </a:prstGeom>
        </p:spPr>
      </p:pic>
    </p:spTree>
    <p:extLst>
      <p:ext uri="{BB962C8B-B14F-4D97-AF65-F5344CB8AC3E}">
        <p14:creationId xmlns:p14="http://schemas.microsoft.com/office/powerpoint/2010/main" val="363086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342900" y="1335643"/>
            <a:ext cx="8496300" cy="5509200"/>
          </a:xfrm>
          <a:prstGeom prst="rect">
            <a:avLst/>
          </a:prstGeom>
          <a:noFill/>
        </p:spPr>
        <p:txBody>
          <a:bodyPr wrap="square" rtlCol="0">
            <a:spAutoFit/>
          </a:bodyPr>
          <a:lstStyle/>
          <a:p>
            <a:pPr algn="just"/>
            <a:r>
              <a:rPr lang="en-US" altLang="en-US" sz="1600" dirty="0">
                <a:solidFill>
                  <a:schemeClr val="bg1"/>
                </a:solidFill>
                <a:latin typeface="Calibri" pitchFamily="34" charset="0"/>
                <a:ea typeface="Calibri" pitchFamily="34" charset="0"/>
                <a:cs typeface="Calibri" pitchFamily="34" charset="0"/>
              </a:rPr>
              <a:t>In today’s business environment, distinguishing yourself from your competition is paramount. Be it by appealing to individual attitudes, lifestyle or desires, it is all about effective communication that uses the combination and uniqueness of different media to deliver impact.</a:t>
            </a:r>
            <a:br>
              <a:rPr lang="en-US" altLang="en-US" sz="1600" dirty="0">
                <a:solidFill>
                  <a:schemeClr val="bg1"/>
                </a:solidFill>
                <a:latin typeface="Calibri" pitchFamily="34" charset="0"/>
                <a:ea typeface="Calibri" pitchFamily="34" charset="0"/>
                <a:cs typeface="Calibri" pitchFamily="34" charset="0"/>
              </a:rPr>
            </a:br>
            <a:br>
              <a:rPr lang="en-US" altLang="en-US" sz="1600" dirty="0">
                <a:solidFill>
                  <a:schemeClr val="bg1"/>
                </a:solidFill>
                <a:latin typeface="Calibri" pitchFamily="34" charset="0"/>
                <a:ea typeface="Calibri" pitchFamily="34" charset="0"/>
                <a:cs typeface="Calibri" pitchFamily="34" charset="0"/>
              </a:rPr>
            </a:br>
            <a:r>
              <a:rPr lang="en-US" altLang="en-US" sz="1600" dirty="0">
                <a:solidFill>
                  <a:schemeClr val="bg1"/>
                </a:solidFill>
                <a:latin typeface="Calibri" pitchFamily="34" charset="0"/>
                <a:ea typeface="Calibri" pitchFamily="34" charset="0"/>
                <a:cs typeface="Calibri" pitchFamily="34" charset="0"/>
              </a:rPr>
              <a:t>Described below are our main areas of focus and expertise.</a:t>
            </a:r>
          </a:p>
          <a:p>
            <a:pPr algn="just"/>
            <a:r>
              <a:rPr lang="en-US" altLang="en-US" sz="1600" dirty="0">
                <a:solidFill>
                  <a:schemeClr val="bg1"/>
                </a:solidFill>
                <a:latin typeface="Calibri" pitchFamily="34" charset="0"/>
                <a:ea typeface="Calibri" pitchFamily="34" charset="0"/>
                <a:cs typeface="Calibri" pitchFamily="34" charset="0"/>
              </a:rPr>
              <a:t> </a:t>
            </a:r>
            <a:endParaRPr lang="en-US" altLang="en-US" sz="1600" dirty="0">
              <a:solidFill>
                <a:srgbClr val="00B050"/>
              </a:solidFill>
              <a:latin typeface="Calibri" pitchFamily="34" charset="0"/>
              <a:ea typeface="Calibri" pitchFamily="34" charset="0"/>
              <a:cs typeface="Calibri" pitchFamily="34" charset="0"/>
            </a:endParaRPr>
          </a:p>
          <a:p>
            <a:pPr algn="just"/>
            <a:r>
              <a:rPr lang="en-US" altLang="en-US" sz="1600" b="1" dirty="0">
                <a:solidFill>
                  <a:srgbClr val="92D050"/>
                </a:solidFill>
                <a:latin typeface="Calibri" pitchFamily="34" charset="0"/>
                <a:ea typeface="Calibri" pitchFamily="34" charset="0"/>
                <a:cs typeface="Calibri" pitchFamily="34" charset="0"/>
              </a:rPr>
              <a:t>Network , Telecom ,GIS , Physical Survey, Application &amp; Data Digitization</a:t>
            </a:r>
          </a:p>
          <a:p>
            <a:pPr algn="just"/>
            <a:r>
              <a:rPr lang="en-US" altLang="en-US" sz="1600" dirty="0">
                <a:solidFill>
                  <a:schemeClr val="bg1"/>
                </a:solidFill>
                <a:latin typeface="Calibri" pitchFamily="34" charset="0"/>
                <a:ea typeface="Calibri" pitchFamily="34" charset="0"/>
                <a:cs typeface="Calibri" pitchFamily="34" charset="0"/>
              </a:rPr>
              <a:t> </a:t>
            </a:r>
          </a:p>
          <a:p>
            <a:pPr algn="just"/>
            <a:r>
              <a:rPr lang="en-US" altLang="en-US" sz="1600" dirty="0">
                <a:solidFill>
                  <a:schemeClr val="bg1"/>
                </a:solidFill>
                <a:latin typeface="Calibri" pitchFamily="34" charset="0"/>
                <a:ea typeface="Calibri" pitchFamily="34" charset="0"/>
                <a:cs typeface="Calibri" pitchFamily="34" charset="0"/>
              </a:rPr>
              <a:t>At RTNS, we specialize in procurement of satellite image (authorized dealer of Planet), Creation of base map, Physical survey with GPS, DGPS, Door to door Survey, mapping, designing and installing </a:t>
            </a:r>
            <a:r>
              <a:rPr lang="en-US" altLang="en-US" sz="1600" dirty="0" err="1">
                <a:solidFill>
                  <a:schemeClr val="bg1"/>
                </a:solidFill>
                <a:latin typeface="Calibri" pitchFamily="34" charset="0"/>
                <a:ea typeface="Calibri" pitchFamily="34" charset="0"/>
                <a:cs typeface="Calibri" pitchFamily="34" charset="0"/>
              </a:rPr>
              <a:t>vsat</a:t>
            </a:r>
            <a:r>
              <a:rPr lang="en-US" altLang="en-US" sz="1600" dirty="0">
                <a:solidFill>
                  <a:schemeClr val="bg1"/>
                </a:solidFill>
                <a:latin typeface="Calibri" pitchFamily="34" charset="0"/>
                <a:ea typeface="Calibri" pitchFamily="34" charset="0"/>
                <a:cs typeface="Calibri" pitchFamily="34" charset="0"/>
              </a:rPr>
              <a:t>/LL networks , Microwave Networks , IP Based Router Networks , In-Building </a:t>
            </a:r>
            <a:r>
              <a:rPr lang="en-US" altLang="en-US" sz="1600" dirty="0" err="1">
                <a:solidFill>
                  <a:schemeClr val="bg1"/>
                </a:solidFill>
                <a:latin typeface="Calibri" pitchFamily="34" charset="0"/>
                <a:ea typeface="Calibri" pitchFamily="34" charset="0"/>
                <a:cs typeface="Calibri" pitchFamily="34" charset="0"/>
              </a:rPr>
              <a:t>WiFi</a:t>
            </a:r>
            <a:r>
              <a:rPr lang="en-US" altLang="en-US" sz="1600" dirty="0">
                <a:solidFill>
                  <a:schemeClr val="bg1"/>
                </a:solidFill>
                <a:latin typeface="Calibri" pitchFamily="34" charset="0"/>
                <a:ea typeface="Calibri" pitchFamily="34" charset="0"/>
                <a:cs typeface="Calibri" pitchFamily="34" charset="0"/>
              </a:rPr>
              <a:t> networks across diverse locations. We are the Authorized Service Providers of HCL , Bharti Airtel, Wipro , Hughes Communications, Tata Net , HP, SIFY Technologies , Reliance </a:t>
            </a:r>
            <a:r>
              <a:rPr lang="en-US" altLang="en-US" sz="1600" dirty="0" err="1">
                <a:solidFill>
                  <a:schemeClr val="bg1"/>
                </a:solidFill>
                <a:latin typeface="Calibri" pitchFamily="34" charset="0"/>
                <a:ea typeface="Calibri" pitchFamily="34" charset="0"/>
                <a:cs typeface="Calibri" pitchFamily="34" charset="0"/>
              </a:rPr>
              <a:t>Jio</a:t>
            </a:r>
            <a:r>
              <a:rPr lang="en-US" altLang="en-US" sz="1600" dirty="0">
                <a:solidFill>
                  <a:schemeClr val="bg1"/>
                </a:solidFill>
                <a:latin typeface="Calibri" pitchFamily="34" charset="0"/>
                <a:ea typeface="Calibri" pitchFamily="34" charset="0"/>
                <a:cs typeface="Calibri" pitchFamily="34" charset="0"/>
              </a:rPr>
              <a:t>, CISCO, TCS and other System Integrators for installing and maintaining the Networks and Applications at their various customer premises across various parts of India. </a:t>
            </a:r>
          </a:p>
          <a:p>
            <a:pPr algn="just"/>
            <a:endParaRPr lang="en-US" altLang="en-US" sz="1600" dirty="0">
              <a:solidFill>
                <a:schemeClr val="bg1"/>
              </a:solidFill>
              <a:latin typeface="Calibri" pitchFamily="34" charset="0"/>
              <a:ea typeface="Calibri" pitchFamily="34" charset="0"/>
              <a:cs typeface="Calibri" pitchFamily="34" charset="0"/>
            </a:endParaRPr>
          </a:p>
          <a:p>
            <a:pPr algn="just"/>
            <a:r>
              <a:rPr lang="en-US" altLang="en-US" sz="1600" dirty="0">
                <a:solidFill>
                  <a:schemeClr val="bg1"/>
                </a:solidFill>
                <a:latin typeface="Calibri" pitchFamily="34" charset="0"/>
                <a:ea typeface="Calibri" pitchFamily="34" charset="0"/>
                <a:cs typeface="Calibri" pitchFamily="34" charset="0"/>
              </a:rPr>
              <a:t>We have implemented major projects for all these clients in East and North-East states. </a:t>
            </a:r>
          </a:p>
          <a:p>
            <a:pPr algn="just"/>
            <a:r>
              <a:rPr lang="en-US" altLang="en-US" sz="1600" dirty="0">
                <a:solidFill>
                  <a:schemeClr val="bg1"/>
                </a:solidFill>
                <a:latin typeface="Calibri" pitchFamily="34" charset="0"/>
                <a:ea typeface="Calibri" pitchFamily="34" charset="0"/>
                <a:cs typeface="Calibri" pitchFamily="34" charset="0"/>
              </a:rPr>
              <a:t>We have been part of Planet.com. From where we provide 5mt to 72cm high resolution map in daily basis. </a:t>
            </a:r>
          </a:p>
          <a:p>
            <a:pPr algn="just"/>
            <a:r>
              <a:rPr lang="en-US" altLang="en-US" sz="1600" dirty="0">
                <a:solidFill>
                  <a:schemeClr val="bg1"/>
                </a:solidFill>
                <a:latin typeface="Calibri" pitchFamily="34" charset="0"/>
                <a:ea typeface="Calibri" pitchFamily="34" charset="0"/>
                <a:cs typeface="Calibri" pitchFamily="34" charset="0"/>
              </a:rPr>
              <a:t>We had implement RAPDRP Asset survey where we create base map, HT &amp; LT Networking, DTR Survey, Door to door consumer meter survey and finally upload this data to client survey through </a:t>
            </a:r>
            <a:r>
              <a:rPr lang="en-US" altLang="en-US" sz="1600" dirty="0" err="1">
                <a:solidFill>
                  <a:schemeClr val="bg1"/>
                </a:solidFill>
                <a:latin typeface="Calibri" pitchFamily="34" charset="0"/>
                <a:ea typeface="Calibri" pitchFamily="34" charset="0"/>
                <a:cs typeface="Calibri" pitchFamily="34" charset="0"/>
              </a:rPr>
              <a:t>ARCFm</a:t>
            </a:r>
            <a:r>
              <a:rPr lang="en-US" altLang="en-US" sz="1600" dirty="0">
                <a:solidFill>
                  <a:schemeClr val="bg1"/>
                </a:solidFill>
                <a:latin typeface="Calibri" pitchFamily="34" charset="0"/>
                <a:ea typeface="Calibri" pitchFamily="34" charset="0"/>
                <a:cs typeface="Calibri" pitchFamily="34" charset="0"/>
              </a:rPr>
              <a:t> platform. We did this for 26 towns of West Bengal</a:t>
            </a:r>
          </a:p>
        </p:txBody>
      </p:sp>
      <p:sp>
        <p:nvSpPr>
          <p:cNvPr id="10" name="TextBox 9"/>
          <p:cNvSpPr txBox="1"/>
          <p:nvPr/>
        </p:nvSpPr>
        <p:spPr>
          <a:xfrm>
            <a:off x="304800" y="304800"/>
            <a:ext cx="2180405" cy="523220"/>
          </a:xfrm>
          <a:prstGeom prst="rect">
            <a:avLst/>
          </a:prstGeom>
          <a:noFill/>
        </p:spPr>
        <p:txBody>
          <a:bodyPr wrap="none" rtlCol="0">
            <a:spAutoFit/>
          </a:bodyPr>
          <a:lstStyle/>
          <a:p>
            <a:r>
              <a:rPr lang="en-US" altLang="en-US" sz="2800" b="1" dirty="0">
                <a:solidFill>
                  <a:schemeClr val="bg1"/>
                </a:solidFill>
                <a:latin typeface="Arial" charset="0"/>
              </a:rPr>
              <a:t>What we do</a:t>
            </a:r>
            <a:endParaRPr lang="en-US" sz="2800" dirty="0">
              <a:solidFill>
                <a:schemeClr val="bg1"/>
              </a:solidFill>
            </a:endParaRPr>
          </a:p>
        </p:txBody>
      </p:sp>
      <p:sp>
        <p:nvSpPr>
          <p:cNvPr id="13" name="Rectangle 12"/>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33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4" name="TextBox 3"/>
          <p:cNvSpPr txBox="1"/>
          <p:nvPr/>
        </p:nvSpPr>
        <p:spPr>
          <a:xfrm>
            <a:off x="304800" y="304800"/>
            <a:ext cx="2180405" cy="523220"/>
          </a:xfrm>
          <a:prstGeom prst="rect">
            <a:avLst/>
          </a:prstGeom>
          <a:noFill/>
        </p:spPr>
        <p:txBody>
          <a:bodyPr wrap="none" rtlCol="0">
            <a:spAutoFit/>
          </a:bodyPr>
          <a:lstStyle/>
          <a:p>
            <a:r>
              <a:rPr lang="en-US" altLang="en-US" sz="2800" b="1" dirty="0">
                <a:solidFill>
                  <a:schemeClr val="bg1"/>
                </a:solidFill>
                <a:latin typeface="Arial" charset="0"/>
              </a:rPr>
              <a:t>What we do</a:t>
            </a:r>
            <a:endParaRPr lang="en-US" sz="2800" dirty="0">
              <a:solidFill>
                <a:schemeClr val="bg1"/>
              </a:solidFill>
            </a:endParaRPr>
          </a:p>
        </p:txBody>
      </p:sp>
      <p:sp>
        <p:nvSpPr>
          <p:cNvPr id="5" name="Rectangle 4"/>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 y="1366896"/>
            <a:ext cx="8496300" cy="2800767"/>
          </a:xfrm>
          <a:prstGeom prst="rect">
            <a:avLst/>
          </a:prstGeom>
          <a:noFill/>
        </p:spPr>
        <p:txBody>
          <a:bodyPr wrap="square" rtlCol="0">
            <a:spAutoFit/>
          </a:bodyPr>
          <a:lstStyle/>
          <a:p>
            <a:pPr marL="285750" indent="-285750" algn="just">
              <a:buFont typeface="Wingdings" panose="05000000000000000000" pitchFamily="2" charset="2"/>
              <a:buChar char="v"/>
            </a:pPr>
            <a:r>
              <a:rPr lang="en-US" altLang="en-US" sz="1600" dirty="0">
                <a:solidFill>
                  <a:schemeClr val="bg1"/>
                </a:solidFill>
                <a:latin typeface="Calibri" pitchFamily="34" charset="0"/>
                <a:ea typeface="Calibri" pitchFamily="34" charset="0"/>
                <a:cs typeface="Calibri" pitchFamily="34" charset="0"/>
              </a:rPr>
              <a:t>We had implement RAPDRP Asset survey maintained for 26 towns where we update existing network in daily basis .</a:t>
            </a:r>
          </a:p>
          <a:p>
            <a:pPr marL="285750" indent="-285750" algn="just">
              <a:buFont typeface="Wingdings" panose="05000000000000000000" pitchFamily="2" charset="2"/>
              <a:buChar char="v"/>
            </a:pPr>
            <a:r>
              <a:rPr lang="en-US" altLang="en-US" sz="1600" dirty="0">
                <a:solidFill>
                  <a:schemeClr val="bg1"/>
                </a:solidFill>
                <a:latin typeface="Calibri" pitchFamily="34" charset="0"/>
                <a:ea typeface="Calibri" pitchFamily="34" charset="0"/>
                <a:cs typeface="Calibri" pitchFamily="34" charset="0"/>
              </a:rPr>
              <a:t>We did </a:t>
            </a:r>
            <a:r>
              <a:rPr lang="en-US" altLang="en-US" sz="1600" dirty="0" err="1">
                <a:solidFill>
                  <a:schemeClr val="bg1"/>
                </a:solidFill>
                <a:latin typeface="Calibri" pitchFamily="34" charset="0"/>
                <a:ea typeface="Calibri" pitchFamily="34" charset="0"/>
                <a:cs typeface="Calibri" pitchFamily="34" charset="0"/>
              </a:rPr>
              <a:t>Relaince</a:t>
            </a:r>
            <a:r>
              <a:rPr lang="en-US" altLang="en-US" sz="1600" dirty="0">
                <a:solidFill>
                  <a:schemeClr val="bg1"/>
                </a:solidFill>
                <a:latin typeface="Calibri" pitchFamily="34" charset="0"/>
                <a:ea typeface="Calibri" pitchFamily="34" charset="0"/>
                <a:cs typeface="Calibri" pitchFamily="34" charset="0"/>
              </a:rPr>
              <a:t> Jio Fiber Optical Networking and made ABD drawing for West Bengal &amp; Jharkhand.</a:t>
            </a:r>
          </a:p>
          <a:p>
            <a:pPr marL="285750" indent="-285750" algn="just">
              <a:buFont typeface="Wingdings" panose="05000000000000000000" pitchFamily="2" charset="2"/>
              <a:buChar char="v"/>
            </a:pPr>
            <a:r>
              <a:rPr lang="en-US" altLang="en-US" sz="1600" dirty="0">
                <a:solidFill>
                  <a:schemeClr val="bg1"/>
                </a:solidFill>
                <a:latin typeface="Calibri" pitchFamily="34" charset="0"/>
                <a:ea typeface="Calibri" pitchFamily="34" charset="0"/>
                <a:cs typeface="Calibri" pitchFamily="34" charset="0"/>
              </a:rPr>
              <a:t>We did GIS Survey for identification of shortest route for laying of Optical Fiber Network for BBNL with WBSEDCL Govt. of WB</a:t>
            </a:r>
          </a:p>
          <a:p>
            <a:pPr marL="285750" indent="-285750" algn="just">
              <a:buFont typeface="Wingdings" panose="05000000000000000000" pitchFamily="2" charset="2"/>
              <a:buChar char="v"/>
            </a:pPr>
            <a:r>
              <a:rPr lang="en-US" altLang="en-US" sz="1600" dirty="0">
                <a:solidFill>
                  <a:schemeClr val="bg1"/>
                </a:solidFill>
                <a:latin typeface="Calibri" pitchFamily="34" charset="0"/>
                <a:ea typeface="Calibri" pitchFamily="34" charset="0"/>
                <a:cs typeface="Calibri" pitchFamily="34" charset="0"/>
              </a:rPr>
              <a:t>Providing skilled Manpower to HCL for Uttar Pradesh &amp; Haryana RAPDRP.</a:t>
            </a:r>
          </a:p>
          <a:p>
            <a:pPr marL="285750" indent="-285750" algn="just">
              <a:buFont typeface="Wingdings" panose="05000000000000000000" pitchFamily="2" charset="2"/>
              <a:buChar char="v"/>
            </a:pPr>
            <a:r>
              <a:rPr lang="en-US" altLang="en-US" sz="1600" dirty="0">
                <a:solidFill>
                  <a:schemeClr val="bg1"/>
                </a:solidFill>
                <a:latin typeface="Calibri" pitchFamily="34" charset="0"/>
                <a:ea typeface="Calibri" pitchFamily="34" charset="0"/>
                <a:cs typeface="Calibri" pitchFamily="34" charset="0"/>
              </a:rPr>
              <a:t>Providing skilled Manpower for TCS North-East RAPDRP.</a:t>
            </a:r>
          </a:p>
          <a:p>
            <a:pPr marL="285750" indent="-285750" algn="just">
              <a:buFont typeface="Wingdings" panose="05000000000000000000" pitchFamily="2" charset="2"/>
              <a:buChar char="v"/>
            </a:pPr>
            <a:r>
              <a:rPr lang="en-US" altLang="en-US" sz="1600" dirty="0">
                <a:solidFill>
                  <a:schemeClr val="bg1"/>
                </a:solidFill>
                <a:latin typeface="Calibri" pitchFamily="34" charset="0"/>
                <a:ea typeface="Calibri" pitchFamily="34" charset="0"/>
                <a:cs typeface="Calibri" pitchFamily="34" charset="0"/>
              </a:rPr>
              <a:t>Providing skilled Manpower for </a:t>
            </a:r>
            <a:r>
              <a:rPr lang="en-US" altLang="en-US" sz="1600" dirty="0" err="1">
                <a:solidFill>
                  <a:schemeClr val="bg1"/>
                </a:solidFill>
                <a:latin typeface="Calibri" pitchFamily="34" charset="0"/>
                <a:ea typeface="Calibri" pitchFamily="34" charset="0"/>
                <a:cs typeface="Calibri" pitchFamily="34" charset="0"/>
              </a:rPr>
              <a:t>Relaince</a:t>
            </a:r>
            <a:r>
              <a:rPr lang="en-US" altLang="en-US" sz="1600" dirty="0">
                <a:solidFill>
                  <a:schemeClr val="bg1"/>
                </a:solidFill>
                <a:latin typeface="Calibri" pitchFamily="34" charset="0"/>
                <a:ea typeface="Calibri" pitchFamily="34" charset="0"/>
                <a:cs typeface="Calibri" pitchFamily="34" charset="0"/>
              </a:rPr>
              <a:t> Jio GIS Department.</a:t>
            </a:r>
          </a:p>
          <a:p>
            <a:pPr marL="285750" indent="-285750" algn="just">
              <a:buFont typeface="Wingdings" panose="05000000000000000000" pitchFamily="2" charset="2"/>
              <a:buChar char="v"/>
            </a:pPr>
            <a:r>
              <a:rPr lang="en-US" altLang="en-US" sz="1600" dirty="0">
                <a:solidFill>
                  <a:schemeClr val="bg1"/>
                </a:solidFill>
                <a:latin typeface="Calibri" pitchFamily="34" charset="0"/>
                <a:ea typeface="Calibri" pitchFamily="34" charset="0"/>
                <a:cs typeface="Calibri" pitchFamily="34" charset="0"/>
              </a:rPr>
              <a:t>Working with Torrent Power GIS Mapping Project.</a:t>
            </a:r>
          </a:p>
          <a:p>
            <a:pPr marL="285750" indent="-285750" algn="just">
              <a:buFont typeface="Wingdings" panose="05000000000000000000" pitchFamily="2" charset="2"/>
              <a:buChar char="v"/>
            </a:pPr>
            <a:r>
              <a:rPr lang="en-US" altLang="en-US" sz="1600" dirty="0">
                <a:solidFill>
                  <a:schemeClr val="bg1"/>
                </a:solidFill>
                <a:latin typeface="Calibri" pitchFamily="34" charset="0"/>
                <a:ea typeface="Calibri" pitchFamily="34" charset="0"/>
                <a:cs typeface="Calibri" pitchFamily="34" charset="0"/>
              </a:rPr>
              <a:t>Working with Torrent GAS GIS Mapping Project.</a:t>
            </a:r>
          </a:p>
        </p:txBody>
      </p:sp>
    </p:spTree>
    <p:extLst>
      <p:ext uri="{BB962C8B-B14F-4D97-AF65-F5344CB8AC3E}">
        <p14:creationId xmlns:p14="http://schemas.microsoft.com/office/powerpoint/2010/main" val="250282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419100" y="2275106"/>
            <a:ext cx="8267700" cy="4278094"/>
          </a:xfrm>
          <a:prstGeom prst="rect">
            <a:avLst/>
          </a:prstGeom>
          <a:noFill/>
        </p:spPr>
        <p:txBody>
          <a:bodyPr wrap="square" rtlCol="0">
            <a:spAutoFit/>
          </a:bodyPr>
          <a:lstStyle/>
          <a:p>
            <a:pPr algn="just"/>
            <a:endParaRPr lang="en-US" altLang="en-US" sz="1600" dirty="0">
              <a:solidFill>
                <a:schemeClr val="bg1"/>
              </a:solidFill>
              <a:latin typeface="Calibri" pitchFamily="34" charset="0"/>
              <a:ea typeface="Calibri" pitchFamily="34" charset="0"/>
              <a:cs typeface="Calibri" pitchFamily="34" charset="0"/>
            </a:endParaRPr>
          </a:p>
          <a:p>
            <a:pPr algn="just"/>
            <a:endParaRPr lang="en-US" altLang="en-US" sz="1600" dirty="0">
              <a:solidFill>
                <a:schemeClr val="bg1"/>
              </a:solidFill>
              <a:latin typeface="Calibri" pitchFamily="34" charset="0"/>
              <a:ea typeface="Calibri" pitchFamily="34" charset="0"/>
              <a:cs typeface="Calibri" pitchFamily="34" charset="0"/>
            </a:endParaRPr>
          </a:p>
          <a:p>
            <a:pPr algn="just"/>
            <a:endParaRPr lang="en-US" altLang="en-US" sz="1600" dirty="0">
              <a:solidFill>
                <a:schemeClr val="bg1"/>
              </a:solidFill>
              <a:latin typeface="Calibri" pitchFamily="34" charset="0"/>
              <a:ea typeface="Calibri" pitchFamily="34" charset="0"/>
              <a:cs typeface="Calibri" pitchFamily="34" charset="0"/>
            </a:endParaRPr>
          </a:p>
          <a:p>
            <a:pPr algn="just"/>
            <a:endParaRPr lang="en-US" altLang="en-US" sz="1600" dirty="0">
              <a:solidFill>
                <a:schemeClr val="bg1"/>
              </a:solidFill>
              <a:latin typeface="Calibri" pitchFamily="34" charset="0"/>
              <a:ea typeface="Calibri" pitchFamily="34" charset="0"/>
              <a:cs typeface="Calibri" pitchFamily="34" charset="0"/>
            </a:endParaRPr>
          </a:p>
          <a:p>
            <a:pPr algn="just"/>
            <a:r>
              <a:rPr lang="en-US" altLang="en-US" sz="1600" b="1" dirty="0">
                <a:solidFill>
                  <a:srgbClr val="92D050"/>
                </a:solidFill>
                <a:latin typeface="Calibri" pitchFamily="34" charset="0"/>
                <a:ea typeface="Calibri" pitchFamily="34" charset="0"/>
                <a:cs typeface="Calibri" pitchFamily="34" charset="0"/>
              </a:rPr>
              <a:t>Terrestrial Networks</a:t>
            </a:r>
            <a:endParaRPr lang="en-US" altLang="en-US" sz="1600" dirty="0">
              <a:solidFill>
                <a:srgbClr val="92D050"/>
              </a:solidFill>
              <a:latin typeface="Calibri" pitchFamily="34" charset="0"/>
              <a:ea typeface="Calibri" pitchFamily="34" charset="0"/>
              <a:cs typeface="Calibri" pitchFamily="34" charset="0"/>
            </a:endParaRPr>
          </a:p>
          <a:p>
            <a:pPr algn="just"/>
            <a:r>
              <a:rPr lang="en-US" altLang="en-US" sz="1600" dirty="0">
                <a:solidFill>
                  <a:schemeClr val="bg1"/>
                </a:solidFill>
                <a:latin typeface="Calibri" pitchFamily="34" charset="0"/>
                <a:ea typeface="Calibri" pitchFamily="34" charset="0"/>
                <a:cs typeface="Calibri" pitchFamily="34" charset="0"/>
              </a:rPr>
              <a:t>We integrate LL/ISDN networks for data and voice connectivity.  We take care of end to end connectivity -  supplying, commissioning , router configuration , application testing and integration with other Networks </a:t>
            </a:r>
          </a:p>
          <a:p>
            <a:pPr algn="just"/>
            <a:r>
              <a:rPr lang="en-US" altLang="en-US" sz="1600" dirty="0">
                <a:solidFill>
                  <a:schemeClr val="bg1"/>
                </a:solidFill>
                <a:latin typeface="Calibri" pitchFamily="34" charset="0"/>
                <a:ea typeface="Calibri" pitchFamily="34" charset="0"/>
                <a:cs typeface="Calibri" pitchFamily="34" charset="0"/>
              </a:rPr>
              <a:t> </a:t>
            </a:r>
            <a:endParaRPr lang="en-US" altLang="en-US" sz="1600" dirty="0">
              <a:solidFill>
                <a:srgbClr val="92D050"/>
              </a:solidFill>
              <a:latin typeface="Calibri" pitchFamily="34" charset="0"/>
              <a:ea typeface="Calibri" pitchFamily="34" charset="0"/>
              <a:cs typeface="Calibri" pitchFamily="34" charset="0"/>
            </a:endParaRPr>
          </a:p>
          <a:p>
            <a:pPr algn="just"/>
            <a:r>
              <a:rPr lang="en-US" altLang="en-US" sz="1600" b="1" dirty="0">
                <a:solidFill>
                  <a:srgbClr val="92D050"/>
                </a:solidFill>
                <a:latin typeface="Calibri" pitchFamily="34" charset="0"/>
                <a:ea typeface="Calibri" pitchFamily="34" charset="0"/>
                <a:cs typeface="Calibri" pitchFamily="34" charset="0"/>
              </a:rPr>
              <a:t>IT Security &amp; Application Roll Out</a:t>
            </a:r>
            <a:endParaRPr lang="en-US" altLang="en-US" sz="1600" dirty="0">
              <a:solidFill>
                <a:srgbClr val="92D050"/>
              </a:solidFill>
              <a:latin typeface="Calibri" pitchFamily="34" charset="0"/>
              <a:ea typeface="Calibri" pitchFamily="34" charset="0"/>
              <a:cs typeface="Calibri" pitchFamily="34" charset="0"/>
            </a:endParaRPr>
          </a:p>
          <a:p>
            <a:pPr algn="just"/>
            <a:r>
              <a:rPr lang="en-US" altLang="en-US" sz="1600" dirty="0">
                <a:solidFill>
                  <a:schemeClr val="bg1"/>
                </a:solidFill>
                <a:latin typeface="Calibri" pitchFamily="34" charset="0"/>
                <a:ea typeface="Calibri" pitchFamily="34" charset="0"/>
                <a:cs typeface="Calibri" pitchFamily="34" charset="0"/>
              </a:rPr>
              <a:t>Our team of networking , application and security specialists are experienced in  implementing large scale desktop application roll out, security roll out and anti virus roll out projects for major clients.</a:t>
            </a:r>
          </a:p>
          <a:p>
            <a:pPr algn="just"/>
            <a:endParaRPr lang="en-US" altLang="en-US" sz="1600" dirty="0">
              <a:solidFill>
                <a:schemeClr val="bg1"/>
              </a:solidFill>
              <a:latin typeface="Calibri" pitchFamily="34" charset="0"/>
              <a:ea typeface="Calibri" pitchFamily="34" charset="0"/>
              <a:cs typeface="Calibri" pitchFamily="34" charset="0"/>
            </a:endParaRPr>
          </a:p>
          <a:p>
            <a:pPr algn="just"/>
            <a:r>
              <a:rPr lang="en-US" altLang="en-US" sz="1600" b="1" dirty="0">
                <a:solidFill>
                  <a:schemeClr val="bg1"/>
                </a:solidFill>
                <a:latin typeface="Calibri" pitchFamily="34" charset="0"/>
                <a:ea typeface="Calibri" pitchFamily="34" charset="0"/>
                <a:cs typeface="Calibri" pitchFamily="34" charset="0"/>
              </a:rPr>
              <a:t> </a:t>
            </a:r>
            <a:r>
              <a:rPr lang="en-US" altLang="en-US" sz="1600" dirty="0">
                <a:solidFill>
                  <a:schemeClr val="bg1"/>
                </a:solidFill>
                <a:latin typeface="Calibri" pitchFamily="34" charset="0"/>
                <a:ea typeface="Calibri" pitchFamily="34" charset="0"/>
                <a:cs typeface="Calibri" pitchFamily="34" charset="0"/>
              </a:rPr>
              <a:t>We also provide Facility Management Services by placing FM engineers at the client’s premises to cater to the IT needs of the client on-site. We have over 500 FM engineers placed at various customer premises</a:t>
            </a:r>
          </a:p>
        </p:txBody>
      </p:sp>
      <p:sp>
        <p:nvSpPr>
          <p:cNvPr id="10" name="TextBox 9"/>
          <p:cNvSpPr txBox="1"/>
          <p:nvPr/>
        </p:nvSpPr>
        <p:spPr>
          <a:xfrm>
            <a:off x="304800" y="304800"/>
            <a:ext cx="2180405" cy="523220"/>
          </a:xfrm>
          <a:prstGeom prst="rect">
            <a:avLst/>
          </a:prstGeom>
          <a:noFill/>
        </p:spPr>
        <p:txBody>
          <a:bodyPr wrap="none" rtlCol="0">
            <a:spAutoFit/>
          </a:bodyPr>
          <a:lstStyle/>
          <a:p>
            <a:r>
              <a:rPr lang="en-US" altLang="en-US" sz="2800" b="1" dirty="0">
                <a:solidFill>
                  <a:schemeClr val="bg1"/>
                </a:solidFill>
                <a:latin typeface="Arial" charset="0"/>
              </a:rPr>
              <a:t>What we do</a:t>
            </a:r>
            <a:endParaRPr lang="en-US" sz="2800" dirty="0">
              <a:solidFill>
                <a:schemeClr val="bg1"/>
              </a:solidFill>
            </a:endParaRPr>
          </a:p>
        </p:txBody>
      </p:sp>
      <p:sp>
        <p:nvSpPr>
          <p:cNvPr id="13" name="Rectangle 12"/>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378173"/>
            <a:ext cx="2964601" cy="2898427"/>
          </a:xfrm>
          <a:prstGeom prst="rect">
            <a:avLst/>
          </a:prstGeom>
        </p:spPr>
      </p:pic>
      <p:sp>
        <p:nvSpPr>
          <p:cNvPr id="8" name="TextBox 7"/>
          <p:cNvSpPr txBox="1"/>
          <p:nvPr/>
        </p:nvSpPr>
        <p:spPr>
          <a:xfrm>
            <a:off x="381000" y="968276"/>
            <a:ext cx="4191000" cy="2308324"/>
          </a:xfrm>
          <a:prstGeom prst="rect">
            <a:avLst/>
          </a:prstGeom>
          <a:noFill/>
        </p:spPr>
        <p:txBody>
          <a:bodyPr wrap="square" rtlCol="0">
            <a:spAutoFit/>
          </a:bodyPr>
          <a:lstStyle/>
          <a:p>
            <a:pPr algn="just"/>
            <a:r>
              <a:rPr lang="en-US" altLang="en-US" dirty="0">
                <a:solidFill>
                  <a:schemeClr val="bg1"/>
                </a:solidFill>
                <a:latin typeface="Calibri" pitchFamily="34" charset="0"/>
                <a:ea typeface="Calibri" pitchFamily="34" charset="0"/>
                <a:cs typeface="Calibri" pitchFamily="34" charset="0"/>
              </a:rPr>
              <a:t>We serve customers in the </a:t>
            </a:r>
          </a:p>
          <a:p>
            <a:pPr algn="just"/>
            <a:r>
              <a:rPr lang="en-US" altLang="en-US" dirty="0">
                <a:solidFill>
                  <a:schemeClr val="bg1"/>
                </a:solidFill>
                <a:latin typeface="Calibri" pitchFamily="34" charset="0"/>
                <a:ea typeface="Calibri" pitchFamily="34" charset="0"/>
                <a:cs typeface="Calibri" pitchFamily="34" charset="0"/>
              </a:rPr>
              <a:t>following segments:</a:t>
            </a:r>
          </a:p>
          <a:p>
            <a:pPr algn="just"/>
            <a:endParaRPr lang="en-US" altLang="en-US" dirty="0">
              <a:solidFill>
                <a:schemeClr val="bg1"/>
              </a:solidFill>
              <a:latin typeface="Calibri" pitchFamily="34" charset="0"/>
              <a:ea typeface="Calibri" pitchFamily="34" charset="0"/>
              <a:cs typeface="Calibri" pitchFamily="34" charset="0"/>
            </a:endParaRPr>
          </a:p>
          <a:p>
            <a:pPr marL="285750" indent="-285750" algn="just">
              <a:buFont typeface="Arial" pitchFamily="34" charset="0"/>
              <a:buChar char="•"/>
            </a:pPr>
            <a:r>
              <a:rPr lang="en-US" altLang="en-US" dirty="0">
                <a:solidFill>
                  <a:schemeClr val="bg1"/>
                </a:solidFill>
                <a:latin typeface="Calibri" pitchFamily="34" charset="0"/>
                <a:ea typeface="Calibri" pitchFamily="34" charset="0"/>
                <a:cs typeface="Calibri" pitchFamily="34" charset="0"/>
              </a:rPr>
              <a:t>         Corporate</a:t>
            </a:r>
          </a:p>
          <a:p>
            <a:pPr marL="285750" indent="-285750" algn="just">
              <a:buFont typeface="Arial" pitchFamily="34" charset="0"/>
              <a:buChar char="•"/>
            </a:pPr>
            <a:r>
              <a:rPr lang="en-US" altLang="en-US" dirty="0">
                <a:solidFill>
                  <a:schemeClr val="bg1"/>
                </a:solidFill>
                <a:latin typeface="Calibri" pitchFamily="34" charset="0"/>
                <a:ea typeface="Calibri" pitchFamily="34" charset="0"/>
                <a:cs typeface="Calibri" pitchFamily="34" charset="0"/>
              </a:rPr>
              <a:t>         Government </a:t>
            </a:r>
          </a:p>
          <a:p>
            <a:pPr marL="285750" indent="-285750" algn="just">
              <a:buFont typeface="Arial" pitchFamily="34" charset="0"/>
              <a:buChar char="•"/>
            </a:pPr>
            <a:r>
              <a:rPr lang="en-US" altLang="en-US" dirty="0">
                <a:solidFill>
                  <a:schemeClr val="bg1"/>
                </a:solidFill>
                <a:latin typeface="Calibri" pitchFamily="34" charset="0"/>
                <a:ea typeface="Calibri" pitchFamily="34" charset="0"/>
                <a:cs typeface="Calibri" pitchFamily="34" charset="0"/>
              </a:rPr>
              <a:t>         Defense </a:t>
            </a:r>
          </a:p>
          <a:p>
            <a:pPr marL="285750" indent="-285750" algn="just">
              <a:buFont typeface="Arial" pitchFamily="34" charset="0"/>
              <a:buChar char="•"/>
            </a:pPr>
            <a:r>
              <a:rPr lang="en-US" altLang="en-US" dirty="0">
                <a:solidFill>
                  <a:schemeClr val="bg1"/>
                </a:solidFill>
                <a:latin typeface="Calibri" pitchFamily="34" charset="0"/>
                <a:ea typeface="Calibri" pitchFamily="34" charset="0"/>
                <a:cs typeface="Calibri" pitchFamily="34" charset="0"/>
              </a:rPr>
              <a:t>         Banking &amp; Finance.</a:t>
            </a:r>
          </a:p>
          <a:p>
            <a:pPr marL="285750" indent="-285750">
              <a:buFont typeface="Arial" pitchFamily="34" charset="0"/>
              <a:buChar char="•"/>
            </a:pPr>
            <a:endParaRPr lang="en-US" dirty="0"/>
          </a:p>
        </p:txBody>
      </p:sp>
    </p:spTree>
    <p:extLst>
      <p:ext uri="{BB962C8B-B14F-4D97-AF65-F5344CB8AC3E}">
        <p14:creationId xmlns:p14="http://schemas.microsoft.com/office/powerpoint/2010/main" val="136855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3314700" y="1090642"/>
            <a:ext cx="5143500" cy="2262158"/>
          </a:xfrm>
          <a:prstGeom prst="rect">
            <a:avLst/>
          </a:prstGeom>
          <a:noFill/>
        </p:spPr>
        <p:txBody>
          <a:bodyPr wrap="square" rtlCol="0">
            <a:spAutoFit/>
          </a:bodyPr>
          <a:lstStyle/>
          <a:p>
            <a:pPr algn="r">
              <a:buFontTx/>
              <a:buNone/>
              <a:defRPr/>
            </a:pPr>
            <a:r>
              <a:rPr lang="en-US" sz="2000" b="1" dirty="0" err="1">
                <a:solidFill>
                  <a:srgbClr val="92D050"/>
                </a:solidFill>
                <a:latin typeface="Calibri" panose="020F0502020204030204" pitchFamily="34" charset="0"/>
                <a:cs typeface="Calibri" panose="020F0502020204030204" pitchFamily="34" charset="0"/>
              </a:rPr>
              <a:t>Geomatics</a:t>
            </a:r>
            <a:r>
              <a:rPr lang="en-US" sz="2000" b="1" dirty="0">
                <a:solidFill>
                  <a:srgbClr val="92D050"/>
                </a:solidFill>
                <a:latin typeface="Calibri" panose="020F0502020204030204" pitchFamily="34" charset="0"/>
                <a:cs typeface="Calibri" panose="020F0502020204030204" pitchFamily="34" charset="0"/>
              </a:rPr>
              <a:t> Services</a:t>
            </a:r>
            <a:endParaRPr lang="en-IN" sz="1600" dirty="0">
              <a:solidFill>
                <a:schemeClr val="bg1"/>
              </a:solidFill>
              <a:latin typeface="Calibri" panose="020F0502020204030204" pitchFamily="34" charset="0"/>
              <a:cs typeface="Calibri" panose="020F0502020204030204" pitchFamily="34" charset="0"/>
            </a:endParaRPr>
          </a:p>
          <a:p>
            <a:pPr algn="r">
              <a:buFontTx/>
              <a:buNone/>
              <a:defRPr/>
            </a:pPr>
            <a:r>
              <a:rPr lang="en-US" sz="1500" dirty="0">
                <a:solidFill>
                  <a:schemeClr val="bg1"/>
                </a:solidFill>
                <a:latin typeface="Calibri" panose="020F0502020204030204" pitchFamily="34" charset="0"/>
                <a:cs typeface="Calibri" panose="020F0502020204030204" pitchFamily="34" charset="0"/>
              </a:rPr>
              <a:t>We offer a full spectrum of GIS/RS services and solutions, ranging from Spatial Data Mapping &amp; Analysis to Document management /archiving &amp; Physical Survey. Our Credential encompasses around satisfying esteemed clients with solution varying from Utility/Facility/Social Mapping, Web GIS Based MIS generation Suitable Site Selection, Problem Area Identification to Data Archiving and retrieval.</a:t>
            </a:r>
          </a:p>
          <a:p>
            <a:pPr algn="r">
              <a:buFontTx/>
              <a:buNone/>
            </a:pPr>
            <a:r>
              <a:rPr lang="en-US" sz="1600" dirty="0">
                <a:solidFill>
                  <a:schemeClr val="bg1"/>
                </a:solidFill>
                <a:latin typeface="Calibri" pitchFamily="34" charset="0"/>
                <a:ea typeface="Calibri" pitchFamily="34" charset="0"/>
                <a:cs typeface="Calibri" pitchFamily="34" charset="0"/>
              </a:rPr>
              <a:t>	</a:t>
            </a:r>
            <a:endParaRPr lang="en-IN" sz="1600" dirty="0">
              <a:solidFill>
                <a:schemeClr val="bg1"/>
              </a:solidFill>
              <a:latin typeface="Calibri" pitchFamily="34" charset="0"/>
              <a:ea typeface="Calibri" pitchFamily="34" charset="0"/>
              <a:cs typeface="Calibri" pitchFamily="34" charset="0"/>
            </a:endParaRPr>
          </a:p>
        </p:txBody>
      </p:sp>
      <p:sp>
        <p:nvSpPr>
          <p:cNvPr id="10" name="TextBox 9"/>
          <p:cNvSpPr txBox="1"/>
          <p:nvPr/>
        </p:nvSpPr>
        <p:spPr>
          <a:xfrm>
            <a:off x="304800" y="304800"/>
            <a:ext cx="2180405" cy="523220"/>
          </a:xfrm>
          <a:prstGeom prst="rect">
            <a:avLst/>
          </a:prstGeom>
          <a:noFill/>
        </p:spPr>
        <p:txBody>
          <a:bodyPr wrap="none" rtlCol="0">
            <a:spAutoFit/>
          </a:bodyPr>
          <a:lstStyle/>
          <a:p>
            <a:r>
              <a:rPr lang="en-US" altLang="en-US" sz="2800" b="1" dirty="0">
                <a:solidFill>
                  <a:schemeClr val="bg1"/>
                </a:solidFill>
                <a:latin typeface="Arial" charset="0"/>
              </a:rPr>
              <a:t>What we do</a:t>
            </a:r>
            <a:endParaRPr lang="en-US" sz="2800" dirty="0">
              <a:solidFill>
                <a:schemeClr val="bg1"/>
              </a:solidFill>
            </a:endParaRPr>
          </a:p>
        </p:txBody>
      </p:sp>
      <p:sp>
        <p:nvSpPr>
          <p:cNvPr id="13" name="Rectangle 12"/>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 y="2999363"/>
            <a:ext cx="4991100" cy="1877437"/>
          </a:xfrm>
          <a:prstGeom prst="rect">
            <a:avLst/>
          </a:prstGeom>
          <a:noFill/>
        </p:spPr>
        <p:txBody>
          <a:bodyPr wrap="square" rtlCol="0">
            <a:spAutoFit/>
          </a:bodyPr>
          <a:lstStyle/>
          <a:p>
            <a:pPr>
              <a:defRPr/>
            </a:pPr>
            <a:r>
              <a:rPr lang="en-US" sz="2000" b="1" dirty="0">
                <a:solidFill>
                  <a:srgbClr val="92D050"/>
                </a:solidFill>
                <a:latin typeface="Calibri" panose="020F0502020204030204" pitchFamily="34" charset="0"/>
                <a:cs typeface="Calibri" panose="020F0502020204030204" pitchFamily="34" charset="0"/>
              </a:rPr>
              <a:t>Data Conversion</a:t>
            </a:r>
            <a:endParaRPr lang="en-IN" sz="2000" b="1" dirty="0">
              <a:solidFill>
                <a:srgbClr val="92D050"/>
              </a:solidFill>
              <a:latin typeface="Calibri" panose="020F0502020204030204" pitchFamily="34" charset="0"/>
              <a:cs typeface="Calibri" panose="020F0502020204030204" pitchFamily="34" charset="0"/>
            </a:endParaRPr>
          </a:p>
          <a:p>
            <a:pPr>
              <a:buFontTx/>
              <a:buNone/>
              <a:defRPr/>
            </a:pPr>
            <a:r>
              <a:rPr lang="en-US" sz="1600" dirty="0">
                <a:solidFill>
                  <a:schemeClr val="bg1"/>
                </a:solidFill>
                <a:latin typeface="Calibri" panose="020F0502020204030204" pitchFamily="34" charset="0"/>
                <a:cs typeface="Calibri" panose="020F0502020204030204" pitchFamily="34" charset="0"/>
              </a:rPr>
              <a:t>Scanning / Digitizing / Vectorization.</a:t>
            </a:r>
            <a:endParaRPr lang="en-IN" sz="1600" dirty="0">
              <a:solidFill>
                <a:schemeClr val="bg1"/>
              </a:solidFill>
              <a:latin typeface="Calibri" panose="020F0502020204030204" pitchFamily="34" charset="0"/>
              <a:cs typeface="Calibri" panose="020F0502020204030204" pitchFamily="34" charset="0"/>
            </a:endParaRPr>
          </a:p>
          <a:p>
            <a:pPr>
              <a:buFontTx/>
              <a:buNone/>
              <a:defRPr/>
            </a:pPr>
            <a:r>
              <a:rPr lang="en-US" sz="1600" dirty="0">
                <a:solidFill>
                  <a:schemeClr val="bg1"/>
                </a:solidFill>
                <a:latin typeface="Calibri" panose="020F0502020204030204" pitchFamily="34" charset="0"/>
                <a:cs typeface="Calibri" panose="020F0502020204030204" pitchFamily="34" charset="0"/>
              </a:rPr>
              <a:t>Cartographic &amp; Map Layout Generation.</a:t>
            </a:r>
            <a:endParaRPr lang="en-IN" sz="1600" dirty="0">
              <a:solidFill>
                <a:schemeClr val="bg1"/>
              </a:solidFill>
              <a:latin typeface="Calibri" panose="020F0502020204030204" pitchFamily="34" charset="0"/>
              <a:cs typeface="Calibri" panose="020F0502020204030204" pitchFamily="34" charset="0"/>
            </a:endParaRPr>
          </a:p>
          <a:p>
            <a:pPr>
              <a:buFontTx/>
              <a:buNone/>
              <a:defRPr/>
            </a:pPr>
            <a:r>
              <a:rPr lang="en-US" sz="1600" dirty="0">
                <a:solidFill>
                  <a:schemeClr val="bg1"/>
                </a:solidFill>
                <a:latin typeface="Calibri" panose="020F0502020204030204" pitchFamily="34" charset="0"/>
                <a:cs typeface="Calibri" panose="020F0502020204030204" pitchFamily="34" charset="0"/>
              </a:rPr>
              <a:t>E-Book Creation.</a:t>
            </a:r>
            <a:endParaRPr lang="en-IN" sz="1600" dirty="0">
              <a:solidFill>
                <a:schemeClr val="bg1"/>
              </a:solidFill>
              <a:latin typeface="Calibri" panose="020F0502020204030204" pitchFamily="34" charset="0"/>
              <a:cs typeface="Calibri" panose="020F0502020204030204" pitchFamily="34" charset="0"/>
            </a:endParaRPr>
          </a:p>
          <a:p>
            <a:pPr>
              <a:buFontTx/>
              <a:buNone/>
              <a:defRPr/>
            </a:pPr>
            <a:r>
              <a:rPr lang="en-US" sz="1600" dirty="0">
                <a:solidFill>
                  <a:schemeClr val="bg1"/>
                </a:solidFill>
                <a:latin typeface="Calibri" panose="020F0502020204030204" pitchFamily="34" charset="0"/>
                <a:cs typeface="Calibri" panose="020F0502020204030204" pitchFamily="34" charset="0"/>
              </a:rPr>
              <a:t>Data Entry and Tabulation.</a:t>
            </a:r>
            <a:endParaRPr lang="en-IN" sz="1600" dirty="0">
              <a:solidFill>
                <a:schemeClr val="bg1"/>
              </a:solidFill>
              <a:latin typeface="Calibri" panose="020F0502020204030204" pitchFamily="34" charset="0"/>
              <a:cs typeface="Calibri" panose="020F0502020204030204" pitchFamily="34" charset="0"/>
            </a:endParaRPr>
          </a:p>
          <a:p>
            <a:pPr>
              <a:buFontTx/>
              <a:buNone/>
              <a:defRPr/>
            </a:pPr>
            <a:r>
              <a:rPr lang="en-US" sz="1600" dirty="0">
                <a:solidFill>
                  <a:schemeClr val="bg1"/>
                </a:solidFill>
                <a:latin typeface="Calibri" panose="020F0502020204030204" pitchFamily="34" charset="0"/>
                <a:cs typeface="Calibri" panose="020F0502020204030204" pitchFamily="34" charset="0"/>
              </a:rPr>
              <a:t>Image Conversion through OCR.(Optical Character recognition)</a:t>
            </a:r>
          </a:p>
        </p:txBody>
      </p:sp>
      <p:sp>
        <p:nvSpPr>
          <p:cNvPr id="12" name="TextBox 11"/>
          <p:cNvSpPr txBox="1"/>
          <p:nvPr/>
        </p:nvSpPr>
        <p:spPr>
          <a:xfrm>
            <a:off x="3467100" y="5410200"/>
            <a:ext cx="4991100" cy="1138773"/>
          </a:xfrm>
          <a:prstGeom prst="rect">
            <a:avLst/>
          </a:prstGeom>
          <a:noFill/>
        </p:spPr>
        <p:txBody>
          <a:bodyPr wrap="square" rtlCol="0">
            <a:spAutoFit/>
          </a:bodyPr>
          <a:lstStyle/>
          <a:p>
            <a:pPr algn="r">
              <a:defRPr/>
            </a:pPr>
            <a:r>
              <a:rPr lang="en-US" sz="2000" b="1" dirty="0">
                <a:solidFill>
                  <a:srgbClr val="92D050"/>
                </a:solidFill>
                <a:latin typeface="Calibri" panose="020F0502020204030204" pitchFamily="34" charset="0"/>
                <a:cs typeface="Calibri" panose="020F0502020204030204" pitchFamily="34" charset="0"/>
              </a:rPr>
              <a:t>Data Management</a:t>
            </a:r>
            <a:r>
              <a:rPr lang="en-US" sz="2000" dirty="0">
                <a:solidFill>
                  <a:srgbClr val="92D050"/>
                </a:solidFill>
                <a:latin typeface="Calibri" panose="020F0502020204030204" pitchFamily="34" charset="0"/>
                <a:cs typeface="Calibri" panose="020F0502020204030204" pitchFamily="34" charset="0"/>
              </a:rPr>
              <a:t>.</a:t>
            </a:r>
            <a:endParaRPr lang="en-IN" sz="2000" dirty="0">
              <a:solidFill>
                <a:srgbClr val="92D050"/>
              </a:solidFill>
              <a:latin typeface="Calibri" panose="020F0502020204030204" pitchFamily="34" charset="0"/>
              <a:cs typeface="Calibri" panose="020F0502020204030204" pitchFamily="34" charset="0"/>
            </a:endParaRPr>
          </a:p>
          <a:p>
            <a:pPr algn="r">
              <a:buFontTx/>
              <a:buNone/>
              <a:defRPr/>
            </a:pPr>
            <a:r>
              <a:rPr lang="en-US" sz="1600" dirty="0">
                <a:solidFill>
                  <a:schemeClr val="bg1"/>
                </a:solidFill>
                <a:latin typeface="Calibri" panose="020F0502020204030204" pitchFamily="34" charset="0"/>
                <a:cs typeface="Calibri" panose="020F0502020204030204" pitchFamily="34" charset="0"/>
              </a:rPr>
              <a:t>Geo-database creation &amp; Management.</a:t>
            </a:r>
            <a:endParaRPr lang="en-IN" sz="1600" dirty="0">
              <a:solidFill>
                <a:schemeClr val="bg1"/>
              </a:solidFill>
              <a:latin typeface="Calibri" panose="020F0502020204030204" pitchFamily="34" charset="0"/>
              <a:cs typeface="Calibri" panose="020F0502020204030204" pitchFamily="34" charset="0"/>
            </a:endParaRPr>
          </a:p>
          <a:p>
            <a:pPr algn="r">
              <a:buFontTx/>
              <a:buNone/>
              <a:defRPr/>
            </a:pPr>
            <a:r>
              <a:rPr lang="en-US" sz="1600" dirty="0">
                <a:solidFill>
                  <a:schemeClr val="bg1"/>
                </a:solidFill>
                <a:latin typeface="Calibri" panose="020F0502020204030204" pitchFamily="34" charset="0"/>
                <a:cs typeface="Calibri" panose="020F0502020204030204" pitchFamily="34" charset="0"/>
              </a:rPr>
              <a:t>Document Management System (DMS).</a:t>
            </a:r>
            <a:endParaRPr lang="en-IN" sz="1600" dirty="0">
              <a:solidFill>
                <a:schemeClr val="bg1"/>
              </a:solidFill>
              <a:latin typeface="Calibri" panose="020F0502020204030204" pitchFamily="34" charset="0"/>
              <a:cs typeface="Calibri" panose="020F0502020204030204" pitchFamily="34" charset="0"/>
            </a:endParaRPr>
          </a:p>
          <a:p>
            <a:pPr algn="r">
              <a:buFontTx/>
              <a:buNone/>
              <a:defRPr/>
            </a:pPr>
            <a:r>
              <a:rPr lang="en-US" sz="1600" dirty="0">
                <a:solidFill>
                  <a:schemeClr val="bg1"/>
                </a:solidFill>
                <a:latin typeface="Calibri" panose="020F0502020204030204" pitchFamily="34" charset="0"/>
                <a:cs typeface="Calibri" panose="020F0502020204030204" pitchFamily="34" charset="0"/>
              </a:rPr>
              <a:t>Database Update service.</a:t>
            </a:r>
            <a:endParaRPr lang="en-IN" sz="1600" dirty="0">
              <a:solidFill>
                <a:schemeClr val="bg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26" y="1143000"/>
            <a:ext cx="2128474" cy="162132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3487320"/>
            <a:ext cx="2114189" cy="161808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395" y="5105400"/>
            <a:ext cx="1951805" cy="1486754"/>
          </a:xfrm>
          <a:prstGeom prst="rect">
            <a:avLst/>
          </a:prstGeom>
        </p:spPr>
      </p:pic>
    </p:spTree>
    <p:extLst>
      <p:ext uri="{BB962C8B-B14F-4D97-AF65-F5344CB8AC3E}">
        <p14:creationId xmlns:p14="http://schemas.microsoft.com/office/powerpoint/2010/main" val="68657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419100" y="1170652"/>
            <a:ext cx="5143500" cy="2369880"/>
          </a:xfrm>
          <a:prstGeom prst="rect">
            <a:avLst/>
          </a:prstGeom>
          <a:noFill/>
        </p:spPr>
        <p:txBody>
          <a:bodyPr wrap="square" rtlCol="0">
            <a:spAutoFit/>
          </a:bodyPr>
          <a:lstStyle/>
          <a:p>
            <a:pPr>
              <a:buFontTx/>
              <a:buNone/>
              <a:defRPr/>
            </a:pPr>
            <a:r>
              <a:rPr lang="en-US" sz="2000" dirty="0">
                <a:solidFill>
                  <a:srgbClr val="92D050"/>
                </a:solidFill>
                <a:latin typeface="Calibri" panose="020F0502020204030204" pitchFamily="34" charset="0"/>
                <a:cs typeface="Calibri" panose="020F0502020204030204" pitchFamily="34" charset="0"/>
              </a:rPr>
              <a:t> </a:t>
            </a:r>
            <a:r>
              <a:rPr lang="en-US" sz="2000" b="1" dirty="0">
                <a:solidFill>
                  <a:srgbClr val="92D050"/>
                </a:solidFill>
                <a:latin typeface="Calibri" panose="020F0502020204030204" pitchFamily="34" charset="0"/>
                <a:cs typeface="Calibri" panose="020F0502020204030204" pitchFamily="34" charset="0"/>
              </a:rPr>
              <a:t>Image Processing</a:t>
            </a:r>
            <a:endParaRPr lang="en-IN" sz="2000" dirty="0">
              <a:solidFill>
                <a:srgbClr val="92D050"/>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Seamless data creation.</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Resolution Improvement &amp; Merging/ Noise Reduction.</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Cloud removal / Geo-positioning.</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Image Fitting.</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Change Detection from multi-temporal imagery.</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Retrieving old brittle maps.</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Image cleaning and Editing.</a:t>
            </a:r>
          </a:p>
          <a:p>
            <a:pPr>
              <a:buFontTx/>
              <a:buNone/>
            </a:pPr>
            <a:r>
              <a:rPr lang="en-US" sz="1600" dirty="0">
                <a:solidFill>
                  <a:schemeClr val="bg1"/>
                </a:solidFill>
                <a:latin typeface="Calibri" pitchFamily="34" charset="0"/>
                <a:ea typeface="Calibri" pitchFamily="34" charset="0"/>
                <a:cs typeface="Calibri" pitchFamily="34" charset="0"/>
              </a:rPr>
              <a:t>	</a:t>
            </a:r>
            <a:endParaRPr lang="en-IN" sz="1600" dirty="0">
              <a:solidFill>
                <a:schemeClr val="bg1"/>
              </a:solidFill>
              <a:latin typeface="Calibri" pitchFamily="34" charset="0"/>
              <a:ea typeface="Calibri" pitchFamily="34" charset="0"/>
              <a:cs typeface="Calibri" pitchFamily="34" charset="0"/>
            </a:endParaRPr>
          </a:p>
        </p:txBody>
      </p:sp>
      <p:sp>
        <p:nvSpPr>
          <p:cNvPr id="10" name="TextBox 9"/>
          <p:cNvSpPr txBox="1"/>
          <p:nvPr/>
        </p:nvSpPr>
        <p:spPr>
          <a:xfrm>
            <a:off x="304800" y="304800"/>
            <a:ext cx="2180405" cy="523220"/>
          </a:xfrm>
          <a:prstGeom prst="rect">
            <a:avLst/>
          </a:prstGeom>
          <a:noFill/>
        </p:spPr>
        <p:txBody>
          <a:bodyPr wrap="none" rtlCol="0">
            <a:spAutoFit/>
          </a:bodyPr>
          <a:lstStyle/>
          <a:p>
            <a:r>
              <a:rPr lang="en-US" altLang="en-US" sz="2800" b="1" dirty="0">
                <a:solidFill>
                  <a:schemeClr val="bg1"/>
                </a:solidFill>
                <a:latin typeface="Arial" charset="0"/>
              </a:rPr>
              <a:t>What we do</a:t>
            </a:r>
            <a:endParaRPr lang="en-US" sz="2800" dirty="0">
              <a:solidFill>
                <a:schemeClr val="bg1"/>
              </a:solidFill>
            </a:endParaRPr>
          </a:p>
        </p:txBody>
      </p:sp>
      <p:sp>
        <p:nvSpPr>
          <p:cNvPr id="13" name="Rectangle 12"/>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9580" y="4038600"/>
            <a:ext cx="5143500" cy="2369880"/>
          </a:xfrm>
          <a:prstGeom prst="rect">
            <a:avLst/>
          </a:prstGeom>
          <a:noFill/>
        </p:spPr>
        <p:txBody>
          <a:bodyPr wrap="square" rtlCol="0">
            <a:spAutoFit/>
          </a:bodyPr>
          <a:lstStyle/>
          <a:p>
            <a:pPr>
              <a:defRPr/>
            </a:pPr>
            <a:r>
              <a:rPr lang="en-US" sz="2000" b="1" dirty="0">
                <a:solidFill>
                  <a:srgbClr val="92D050"/>
                </a:solidFill>
                <a:latin typeface="Calibri" panose="020F0502020204030204" pitchFamily="34" charset="0"/>
                <a:cs typeface="Calibri" panose="020F0502020204030204" pitchFamily="34" charset="0"/>
              </a:rPr>
              <a:t>Remote Sensing &amp; GIS based Solution</a:t>
            </a:r>
            <a:endParaRPr lang="en-IN" sz="2000" dirty="0">
              <a:solidFill>
                <a:srgbClr val="92D050"/>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Land use / Land cover Mapping</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Vector updates (Transport Network Mapping).</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High-resolution Urban Mapping.</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Forest Density Mapping.</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Water turbidity mapping.</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Crop Pattern and Crop Health Mapping.</a:t>
            </a:r>
            <a:endParaRPr lang="en-IN" sz="1600" dirty="0">
              <a:solidFill>
                <a:schemeClr val="bg1"/>
              </a:solidFill>
              <a:latin typeface="Calibri" panose="020F0502020204030204" pitchFamily="34" charset="0"/>
              <a:cs typeface="Calibri" panose="020F0502020204030204" pitchFamily="34" charset="0"/>
            </a:endParaRPr>
          </a:p>
          <a:p>
            <a:pPr marL="285750" indent="-285750">
              <a:buFont typeface="Arial" pitchFamily="34" charset="0"/>
              <a:buChar char="•"/>
              <a:defRPr/>
            </a:pPr>
            <a:r>
              <a:rPr lang="en-US" sz="1600" dirty="0">
                <a:solidFill>
                  <a:schemeClr val="bg1"/>
                </a:solidFill>
                <a:latin typeface="Calibri" panose="020F0502020204030204" pitchFamily="34" charset="0"/>
                <a:cs typeface="Calibri" panose="020F0502020204030204" pitchFamily="34" charset="0"/>
              </a:rPr>
              <a:t>Utility Mapping / Multi-Level.</a:t>
            </a:r>
            <a:endParaRPr lang="en-IN" sz="1600" dirty="0">
              <a:solidFill>
                <a:schemeClr val="bg1"/>
              </a:solidFill>
              <a:latin typeface="Calibri" panose="020F0502020204030204" pitchFamily="34" charset="0"/>
              <a:cs typeface="Calibri" panose="020F0502020204030204" pitchFamily="34" charset="0"/>
            </a:endParaRPr>
          </a:p>
          <a:p>
            <a:pPr>
              <a:buFontTx/>
              <a:buNone/>
            </a:pPr>
            <a:r>
              <a:rPr lang="en-US" sz="1600" dirty="0">
                <a:solidFill>
                  <a:srgbClr val="92D050"/>
                </a:solidFill>
                <a:latin typeface="Calibri" pitchFamily="34" charset="0"/>
                <a:ea typeface="Calibri" pitchFamily="34" charset="0"/>
                <a:cs typeface="Calibri" pitchFamily="34" charset="0"/>
              </a:rPr>
              <a:t>	</a:t>
            </a:r>
            <a:endParaRPr lang="en-IN" sz="1600" dirty="0">
              <a:solidFill>
                <a:srgbClr val="92D050"/>
              </a:solidFill>
              <a:latin typeface="Calibri" pitchFamily="34" charset="0"/>
              <a:ea typeface="Calibri" pitchFamily="34" charset="0"/>
              <a:cs typeface="Calibri"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200" y="4061724"/>
            <a:ext cx="3124200" cy="218667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1143000"/>
            <a:ext cx="2438400" cy="2347545"/>
          </a:xfrm>
          <a:prstGeom prst="rect">
            <a:avLst/>
          </a:prstGeom>
        </p:spPr>
      </p:pic>
    </p:spTree>
    <p:extLst>
      <p:ext uri="{BB962C8B-B14F-4D97-AF65-F5344CB8AC3E}">
        <p14:creationId xmlns:p14="http://schemas.microsoft.com/office/powerpoint/2010/main" val="128044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419100" y="1170652"/>
            <a:ext cx="8001000" cy="2123658"/>
          </a:xfrm>
          <a:prstGeom prst="rect">
            <a:avLst/>
          </a:prstGeom>
          <a:noFill/>
        </p:spPr>
        <p:txBody>
          <a:bodyPr wrap="square" rtlCol="0">
            <a:spAutoFit/>
          </a:bodyPr>
          <a:lstStyle/>
          <a:p>
            <a:pPr algn="just">
              <a:defRPr/>
            </a:pPr>
            <a:r>
              <a:rPr lang="en-US" sz="2000" b="1" dirty="0">
                <a:solidFill>
                  <a:srgbClr val="92D050"/>
                </a:solidFill>
                <a:latin typeface="Calibri" panose="020F0502020204030204" pitchFamily="34" charset="0"/>
                <a:cs typeface="Calibri" panose="020F0502020204030204" pitchFamily="34" charset="0"/>
              </a:rPr>
              <a:t>Digital Marketing</a:t>
            </a:r>
          </a:p>
          <a:p>
            <a:pPr algn="just">
              <a:defRPr/>
            </a:pPr>
            <a:r>
              <a:rPr lang="en-US" sz="1600" dirty="0">
                <a:solidFill>
                  <a:schemeClr val="bg1"/>
                </a:solidFill>
                <a:latin typeface="Calibri" panose="020F0502020204030204" pitchFamily="34" charset="0"/>
                <a:cs typeface="Calibri" panose="020F0502020204030204" pitchFamily="34" charset="0"/>
              </a:rPr>
              <a:t>Digital marketing is perhaps the best way to promote your business and take it to the next level at the present moment. With digital marketing, you can get access to clients quite easily and worldwide.</a:t>
            </a:r>
          </a:p>
          <a:p>
            <a:pPr algn="just">
              <a:buFont typeface="Arial" panose="020B0604020202020204" pitchFamily="34" charset="0"/>
              <a:buChar char="•"/>
              <a:defRPr/>
            </a:pPr>
            <a:endParaRPr lang="en-US" sz="1600" dirty="0">
              <a:solidFill>
                <a:schemeClr val="bg1"/>
              </a:solidFill>
              <a:latin typeface="Calibri" panose="020F0502020204030204" pitchFamily="34" charset="0"/>
              <a:cs typeface="Calibri" panose="020F0502020204030204" pitchFamily="34" charset="0"/>
            </a:endParaRPr>
          </a:p>
          <a:p>
            <a:pPr algn="just">
              <a:defRPr/>
            </a:pPr>
            <a:r>
              <a:rPr lang="en-US" sz="1600" dirty="0">
                <a:solidFill>
                  <a:schemeClr val="bg1"/>
                </a:solidFill>
                <a:latin typeface="Calibri" panose="020F0502020204030204" pitchFamily="34" charset="0"/>
                <a:cs typeface="Calibri" panose="020F0502020204030204" pitchFamily="34" charset="0"/>
              </a:rPr>
              <a:t>At RT Network Solutions Pvt. Ltd. we have a team of efficient and competent digital marketers who can deliver the kind of result you want. They will help you to convert the traffic to actual sales. That is why RT Network Solutions has a huge number of  contented clients. </a:t>
            </a:r>
          </a:p>
        </p:txBody>
      </p:sp>
      <p:sp>
        <p:nvSpPr>
          <p:cNvPr id="10" name="TextBox 9"/>
          <p:cNvSpPr txBox="1"/>
          <p:nvPr/>
        </p:nvSpPr>
        <p:spPr>
          <a:xfrm>
            <a:off x="304800" y="304800"/>
            <a:ext cx="2180405" cy="523220"/>
          </a:xfrm>
          <a:prstGeom prst="rect">
            <a:avLst/>
          </a:prstGeom>
          <a:noFill/>
        </p:spPr>
        <p:txBody>
          <a:bodyPr wrap="none" rtlCol="0">
            <a:spAutoFit/>
          </a:bodyPr>
          <a:lstStyle/>
          <a:p>
            <a:r>
              <a:rPr lang="en-US" altLang="en-US" sz="2800" b="1" dirty="0">
                <a:solidFill>
                  <a:schemeClr val="bg1"/>
                </a:solidFill>
                <a:latin typeface="Arial" charset="0"/>
              </a:rPr>
              <a:t>What we do</a:t>
            </a:r>
            <a:endParaRPr lang="en-US" sz="2800" dirty="0">
              <a:solidFill>
                <a:schemeClr val="bg1"/>
              </a:solidFill>
            </a:endParaRPr>
          </a:p>
        </p:txBody>
      </p:sp>
      <p:sp>
        <p:nvSpPr>
          <p:cNvPr id="13" name="Rectangle 12"/>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4114800"/>
            <a:ext cx="2819400" cy="24817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4169392"/>
            <a:ext cx="3337560" cy="2612408"/>
          </a:xfrm>
          <a:prstGeom prst="rect">
            <a:avLst/>
          </a:prstGeom>
        </p:spPr>
      </p:pic>
      <p:sp>
        <p:nvSpPr>
          <p:cNvPr id="7" name="TextBox 6"/>
          <p:cNvSpPr txBox="1"/>
          <p:nvPr/>
        </p:nvSpPr>
        <p:spPr>
          <a:xfrm>
            <a:off x="5486400" y="3505200"/>
            <a:ext cx="2971800" cy="830997"/>
          </a:xfrm>
          <a:prstGeom prst="rect">
            <a:avLst/>
          </a:prstGeom>
          <a:noFill/>
        </p:spPr>
        <p:txBody>
          <a:bodyPr wrap="square" rtlCol="0">
            <a:spAutoFit/>
          </a:bodyPr>
          <a:lstStyle/>
          <a:p>
            <a:pPr algn="ctr"/>
            <a:r>
              <a:rPr lang="en-US" sz="1600" b="1" spc="20" dirty="0">
                <a:solidFill>
                  <a:srgbClr val="92D050"/>
                </a:solidFill>
                <a:latin typeface="Calibri" panose="020F0502020204030204" pitchFamily="34" charset="0"/>
                <a:ea typeface="Trebuchet MS" panose="020B0603020202020204" pitchFamily="34" charset="0"/>
                <a:cs typeface="Calibri" panose="020F0502020204030204" pitchFamily="34" charset="0"/>
              </a:rPr>
              <a:t>WE </a:t>
            </a:r>
            <a:r>
              <a:rPr lang="en-US" sz="1600" b="1" spc="10" dirty="0">
                <a:solidFill>
                  <a:srgbClr val="92D050"/>
                </a:solidFill>
                <a:latin typeface="Calibri" panose="020F0502020204030204" pitchFamily="34" charset="0"/>
                <a:ea typeface="Trebuchet MS" panose="020B0603020202020204" pitchFamily="34" charset="0"/>
                <a:cs typeface="Calibri" panose="020F0502020204030204" pitchFamily="34" charset="0"/>
              </a:rPr>
              <a:t>CREATE </a:t>
            </a:r>
            <a:r>
              <a:rPr lang="en-US" sz="1600" b="1" spc="30" dirty="0">
                <a:solidFill>
                  <a:srgbClr val="92D050"/>
                </a:solidFill>
                <a:latin typeface="Calibri" panose="020F0502020204030204" pitchFamily="34" charset="0"/>
                <a:ea typeface="Trebuchet MS" panose="020B0603020202020204" pitchFamily="34" charset="0"/>
                <a:cs typeface="Calibri" panose="020F0502020204030204" pitchFamily="34" charset="0"/>
              </a:rPr>
              <a:t>BRAND</a:t>
            </a:r>
            <a:r>
              <a:rPr lang="en-US" sz="1600" b="1" spc="-360" dirty="0">
                <a:solidFill>
                  <a:srgbClr val="92D050"/>
                </a:solidFill>
                <a:latin typeface="Calibri" panose="020F0502020204030204" pitchFamily="34" charset="0"/>
                <a:ea typeface="Trebuchet MS" panose="020B0603020202020204" pitchFamily="34" charset="0"/>
                <a:cs typeface="Calibri" panose="020F0502020204030204" pitchFamily="34" charset="0"/>
              </a:rPr>
              <a:t> </a:t>
            </a:r>
            <a:r>
              <a:rPr lang="en-US" sz="1600" b="1" spc="20" dirty="0">
                <a:solidFill>
                  <a:srgbClr val="92D050"/>
                </a:solidFill>
                <a:latin typeface="Calibri" panose="020F0502020204030204" pitchFamily="34" charset="0"/>
                <a:ea typeface="Trebuchet MS" panose="020B0603020202020204" pitchFamily="34" charset="0"/>
                <a:cs typeface="Calibri" panose="020F0502020204030204" pitchFamily="34" charset="0"/>
              </a:rPr>
              <a:t>STORIES </a:t>
            </a:r>
            <a:r>
              <a:rPr lang="en-US" sz="1600" b="1" dirty="0">
                <a:solidFill>
                  <a:srgbClr val="92D050"/>
                </a:solidFill>
                <a:latin typeface="Calibri" panose="020F0502020204030204" pitchFamily="34" charset="0"/>
                <a:ea typeface="Trebuchet MS" panose="020B0603020202020204" pitchFamily="34" charset="0"/>
                <a:cs typeface="Calibri" panose="020F0502020204030204" pitchFamily="34" charset="0"/>
              </a:rPr>
              <a:t>THAT </a:t>
            </a:r>
            <a:r>
              <a:rPr lang="en-US" sz="1600" b="1" spc="30" dirty="0">
                <a:solidFill>
                  <a:srgbClr val="92D050"/>
                </a:solidFill>
                <a:latin typeface="Calibri" panose="020F0502020204030204" pitchFamily="34" charset="0"/>
                <a:ea typeface="Trebuchet MS" panose="020B0603020202020204" pitchFamily="34" charset="0"/>
                <a:cs typeface="Calibri" panose="020F0502020204030204" pitchFamily="34" charset="0"/>
              </a:rPr>
              <a:t>MAKES </a:t>
            </a:r>
            <a:r>
              <a:rPr lang="en-US" sz="1600" b="1" spc="20" dirty="0">
                <a:solidFill>
                  <a:srgbClr val="92D050"/>
                </a:solidFill>
                <a:latin typeface="Calibri" panose="020F0502020204030204" pitchFamily="34" charset="0"/>
                <a:ea typeface="Trebuchet MS" panose="020B0603020202020204" pitchFamily="34" charset="0"/>
                <a:cs typeface="Calibri" panose="020F0502020204030204" pitchFamily="34" charset="0"/>
              </a:rPr>
              <a:t>EVERYONE </a:t>
            </a:r>
            <a:r>
              <a:rPr lang="en-US" sz="1600" b="1" spc="30" dirty="0">
                <a:solidFill>
                  <a:srgbClr val="92D050"/>
                </a:solidFill>
                <a:latin typeface="Calibri" panose="020F0502020204030204" pitchFamily="34" charset="0"/>
                <a:ea typeface="Trebuchet MS" panose="020B0603020202020204" pitchFamily="34" charset="0"/>
                <a:cs typeface="Calibri" panose="020F0502020204030204" pitchFamily="34" charset="0"/>
              </a:rPr>
              <a:t>HAPPY</a:t>
            </a:r>
            <a:endParaRPr lang="en-US" sz="1600" dirty="0">
              <a:solidFill>
                <a:srgbClr val="92D050"/>
              </a:solidFill>
              <a:latin typeface="Calibri" panose="020F0502020204030204" pitchFamily="34" charset="0"/>
              <a:cs typeface="Calibri" panose="020F0502020204030204" pitchFamily="34" charset="0"/>
            </a:endParaRPr>
          </a:p>
          <a:p>
            <a:pPr algn="ctr"/>
            <a:endParaRPr lang="en-US" sz="1600" dirty="0">
              <a:solidFill>
                <a:srgbClr val="92D050"/>
              </a:solidFill>
            </a:endParaRPr>
          </a:p>
        </p:txBody>
      </p:sp>
      <p:sp>
        <p:nvSpPr>
          <p:cNvPr id="14" name="TextBox 13"/>
          <p:cNvSpPr txBox="1"/>
          <p:nvPr/>
        </p:nvSpPr>
        <p:spPr>
          <a:xfrm>
            <a:off x="838200" y="3606225"/>
            <a:ext cx="2971800" cy="584775"/>
          </a:xfrm>
          <a:prstGeom prst="rect">
            <a:avLst/>
          </a:prstGeom>
          <a:noFill/>
        </p:spPr>
        <p:txBody>
          <a:bodyPr wrap="square" rtlCol="0">
            <a:spAutoFit/>
          </a:bodyPr>
          <a:lstStyle/>
          <a:p>
            <a:pPr algn="ctr"/>
            <a:r>
              <a:rPr lang="en-US" sz="1600" b="1" dirty="0">
                <a:solidFill>
                  <a:srgbClr val="92D050"/>
                </a:solidFill>
                <a:latin typeface="Calibri" pitchFamily="34" charset="0"/>
                <a:ea typeface="Calibri" pitchFamily="34" charset="0"/>
                <a:cs typeface="Calibri" pitchFamily="34" charset="0"/>
              </a:rPr>
              <a:t>24/7 CUSTOMER SERVICE GUARANTEED</a:t>
            </a:r>
            <a:endParaRPr lang="en-US" sz="1600" dirty="0">
              <a:solidFill>
                <a:srgbClr val="92D050"/>
              </a:solidFill>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73194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 y="1584"/>
            <a:ext cx="9139774" cy="685483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0" y="256097"/>
            <a:ext cx="838200" cy="886903"/>
          </a:xfrm>
          <a:prstGeom prst="rect">
            <a:avLst/>
          </a:prstGeom>
        </p:spPr>
      </p:pic>
      <p:sp>
        <p:nvSpPr>
          <p:cNvPr id="3" name="TextBox 2"/>
          <p:cNvSpPr txBox="1"/>
          <p:nvPr/>
        </p:nvSpPr>
        <p:spPr>
          <a:xfrm>
            <a:off x="419100" y="1170652"/>
            <a:ext cx="8001000" cy="3293209"/>
          </a:xfrm>
          <a:prstGeom prst="rect">
            <a:avLst/>
          </a:prstGeom>
          <a:noFill/>
        </p:spPr>
        <p:txBody>
          <a:bodyPr wrap="square" rtlCol="0">
            <a:spAutoFit/>
          </a:bodyPr>
          <a:lstStyle/>
          <a:p>
            <a:pPr marL="285750" indent="-285750">
              <a:buFont typeface="Arial" pitchFamily="34" charset="0"/>
              <a:buChar char="•"/>
            </a:pPr>
            <a:r>
              <a:rPr lang="en-US" sz="1600" dirty="0">
                <a:solidFill>
                  <a:schemeClr val="bg1"/>
                </a:solidFill>
                <a:latin typeface="Calibri" pitchFamily="34" charset="0"/>
                <a:ea typeface="Calibri" pitchFamily="34" charset="0"/>
                <a:cs typeface="Calibri" pitchFamily="34" charset="0"/>
              </a:rPr>
              <a:t>Digital Marketing</a:t>
            </a:r>
          </a:p>
          <a:p>
            <a:pPr marL="285750" indent="-285750">
              <a:buFont typeface="Arial" pitchFamily="34" charset="0"/>
              <a:buChar char="•"/>
            </a:pPr>
            <a:endParaRPr lang="en-US" sz="1600" dirty="0">
              <a:solidFill>
                <a:schemeClr val="bg1"/>
              </a:solidFill>
              <a:latin typeface="Calibri" pitchFamily="34" charset="0"/>
              <a:ea typeface="Calibri" pitchFamily="34" charset="0"/>
              <a:cs typeface="Calibri" pitchFamily="34" charset="0"/>
            </a:endParaRPr>
          </a:p>
          <a:p>
            <a:pPr marL="285750" indent="-285750">
              <a:buFont typeface="Arial" pitchFamily="34" charset="0"/>
              <a:buChar char="•"/>
            </a:pPr>
            <a:r>
              <a:rPr lang="en-US" sz="1600" dirty="0">
                <a:solidFill>
                  <a:schemeClr val="bg1"/>
                </a:solidFill>
                <a:latin typeface="Calibri" pitchFamily="34" charset="0"/>
                <a:ea typeface="Calibri" pitchFamily="34" charset="0"/>
                <a:cs typeface="Calibri" pitchFamily="34" charset="0"/>
              </a:rPr>
              <a:t>Search Engine Optimization (SEO)</a:t>
            </a:r>
          </a:p>
          <a:p>
            <a:pPr marL="285750" indent="-285750">
              <a:buFont typeface="Arial" pitchFamily="34" charset="0"/>
              <a:buChar char="•"/>
            </a:pPr>
            <a:endParaRPr lang="en-US" sz="1600" dirty="0">
              <a:solidFill>
                <a:schemeClr val="bg1"/>
              </a:solidFill>
              <a:latin typeface="Calibri" pitchFamily="34" charset="0"/>
              <a:ea typeface="Calibri" pitchFamily="34" charset="0"/>
              <a:cs typeface="Calibri" pitchFamily="34" charset="0"/>
            </a:endParaRPr>
          </a:p>
          <a:p>
            <a:pPr marL="285750" indent="-285750">
              <a:buFont typeface="Arial" pitchFamily="34" charset="0"/>
              <a:buChar char="•"/>
            </a:pPr>
            <a:r>
              <a:rPr lang="en-US" sz="1600" dirty="0">
                <a:solidFill>
                  <a:schemeClr val="bg1"/>
                </a:solidFill>
                <a:latin typeface="Calibri" pitchFamily="34" charset="0"/>
                <a:ea typeface="Calibri" pitchFamily="34" charset="0"/>
                <a:cs typeface="Calibri" pitchFamily="34" charset="0"/>
              </a:rPr>
              <a:t>Social Media Marketing (SMM)</a:t>
            </a:r>
          </a:p>
          <a:p>
            <a:pPr marL="285750" indent="-285750">
              <a:buFont typeface="Arial" pitchFamily="34" charset="0"/>
              <a:buChar char="•"/>
            </a:pPr>
            <a:endParaRPr lang="en-US" sz="1600" dirty="0">
              <a:solidFill>
                <a:schemeClr val="bg1"/>
              </a:solidFill>
              <a:latin typeface="Calibri" pitchFamily="34" charset="0"/>
              <a:ea typeface="Calibri" pitchFamily="34" charset="0"/>
              <a:cs typeface="Calibri" pitchFamily="34" charset="0"/>
            </a:endParaRPr>
          </a:p>
          <a:p>
            <a:pPr marL="285750" indent="-285750">
              <a:buFont typeface="Arial" pitchFamily="34" charset="0"/>
              <a:buChar char="•"/>
            </a:pPr>
            <a:r>
              <a:rPr lang="en-US" sz="1600" dirty="0">
                <a:solidFill>
                  <a:schemeClr val="bg1"/>
                </a:solidFill>
                <a:latin typeface="Calibri" pitchFamily="34" charset="0"/>
                <a:ea typeface="Calibri" pitchFamily="34" charset="0"/>
                <a:cs typeface="Calibri" pitchFamily="34" charset="0"/>
              </a:rPr>
              <a:t>PPC Campaign </a:t>
            </a:r>
          </a:p>
          <a:p>
            <a:pPr marL="285750" indent="-285750">
              <a:buFont typeface="Arial" pitchFamily="34" charset="0"/>
              <a:buChar char="•"/>
            </a:pPr>
            <a:endParaRPr lang="en-US" sz="1600" dirty="0">
              <a:solidFill>
                <a:schemeClr val="bg1"/>
              </a:solidFill>
              <a:latin typeface="Calibri" pitchFamily="34" charset="0"/>
              <a:ea typeface="Calibri" pitchFamily="34" charset="0"/>
              <a:cs typeface="Calibri" pitchFamily="34" charset="0"/>
            </a:endParaRPr>
          </a:p>
          <a:p>
            <a:pPr marL="285750" indent="-285750">
              <a:buFont typeface="Arial" pitchFamily="34" charset="0"/>
              <a:buChar char="•"/>
            </a:pPr>
            <a:r>
              <a:rPr lang="en-US" sz="1600" dirty="0">
                <a:solidFill>
                  <a:schemeClr val="bg1"/>
                </a:solidFill>
                <a:latin typeface="Calibri" pitchFamily="34" charset="0"/>
                <a:ea typeface="Calibri" pitchFamily="34" charset="0"/>
                <a:cs typeface="Calibri" pitchFamily="34" charset="0"/>
              </a:rPr>
              <a:t>Website Design &amp; Development </a:t>
            </a:r>
          </a:p>
          <a:p>
            <a:pPr marL="285750" indent="-285750">
              <a:buFont typeface="Arial" pitchFamily="34" charset="0"/>
              <a:buChar char="•"/>
            </a:pPr>
            <a:endParaRPr lang="en-US" sz="1600" dirty="0">
              <a:solidFill>
                <a:schemeClr val="bg1"/>
              </a:solidFill>
              <a:latin typeface="Calibri" pitchFamily="34" charset="0"/>
              <a:ea typeface="Calibri" pitchFamily="34" charset="0"/>
              <a:cs typeface="Calibri" pitchFamily="34" charset="0"/>
            </a:endParaRPr>
          </a:p>
          <a:p>
            <a:pPr marL="285750" indent="-285750">
              <a:buFont typeface="Arial" pitchFamily="34" charset="0"/>
              <a:buChar char="•"/>
            </a:pPr>
            <a:r>
              <a:rPr lang="en-US" sz="1600" dirty="0" err="1">
                <a:solidFill>
                  <a:schemeClr val="bg1"/>
                </a:solidFill>
                <a:latin typeface="Calibri" pitchFamily="34" charset="0"/>
                <a:ea typeface="Calibri" pitchFamily="34" charset="0"/>
                <a:cs typeface="Calibri" pitchFamily="34" charset="0"/>
              </a:rPr>
              <a:t>eCommerce</a:t>
            </a:r>
            <a:r>
              <a:rPr lang="en-US" sz="1600" dirty="0">
                <a:solidFill>
                  <a:schemeClr val="bg1"/>
                </a:solidFill>
                <a:latin typeface="Calibri" pitchFamily="34" charset="0"/>
                <a:ea typeface="Calibri" pitchFamily="34" charset="0"/>
                <a:cs typeface="Calibri" pitchFamily="34" charset="0"/>
              </a:rPr>
              <a:t> Design &amp; Development </a:t>
            </a:r>
          </a:p>
          <a:p>
            <a:pPr marL="285750" indent="-285750">
              <a:buFont typeface="Arial" pitchFamily="34" charset="0"/>
              <a:buChar char="•"/>
            </a:pPr>
            <a:endParaRPr lang="en-US" sz="1600" dirty="0">
              <a:solidFill>
                <a:schemeClr val="bg1"/>
              </a:solidFill>
              <a:latin typeface="Calibri" pitchFamily="34" charset="0"/>
              <a:ea typeface="Calibri" pitchFamily="34" charset="0"/>
              <a:cs typeface="Calibri" pitchFamily="34" charset="0"/>
            </a:endParaRPr>
          </a:p>
          <a:p>
            <a:pPr marL="285750" indent="-285750">
              <a:buFont typeface="Arial" pitchFamily="34" charset="0"/>
              <a:buChar char="•"/>
            </a:pPr>
            <a:r>
              <a:rPr lang="en-US" sz="1600" dirty="0" err="1">
                <a:solidFill>
                  <a:schemeClr val="bg1"/>
                </a:solidFill>
                <a:latin typeface="Calibri" pitchFamily="34" charset="0"/>
                <a:ea typeface="Calibri" pitchFamily="34" charset="0"/>
                <a:cs typeface="Calibri" pitchFamily="34" charset="0"/>
              </a:rPr>
              <a:t>WordPress</a:t>
            </a:r>
            <a:r>
              <a:rPr lang="en-US" sz="1600" dirty="0">
                <a:solidFill>
                  <a:schemeClr val="bg1"/>
                </a:solidFill>
                <a:latin typeface="Calibri" pitchFamily="34" charset="0"/>
                <a:ea typeface="Calibri" pitchFamily="34" charset="0"/>
                <a:cs typeface="Calibri" pitchFamily="34" charset="0"/>
              </a:rPr>
              <a:t>, </a:t>
            </a:r>
            <a:r>
              <a:rPr lang="en-US" sz="1600" dirty="0" err="1">
                <a:solidFill>
                  <a:schemeClr val="bg1"/>
                </a:solidFill>
                <a:latin typeface="Calibri" pitchFamily="34" charset="0"/>
                <a:ea typeface="Calibri" pitchFamily="34" charset="0"/>
                <a:cs typeface="Calibri" pitchFamily="34" charset="0"/>
              </a:rPr>
              <a:t>Magento</a:t>
            </a:r>
            <a:r>
              <a:rPr lang="en-US" sz="1600" dirty="0">
                <a:solidFill>
                  <a:schemeClr val="bg1"/>
                </a:solidFill>
                <a:latin typeface="Calibri" pitchFamily="34" charset="0"/>
                <a:ea typeface="Calibri" pitchFamily="34" charset="0"/>
                <a:cs typeface="Calibri" pitchFamily="34" charset="0"/>
              </a:rPr>
              <a:t> 2, </a:t>
            </a:r>
            <a:r>
              <a:rPr lang="en-US" sz="1600" dirty="0" err="1">
                <a:solidFill>
                  <a:schemeClr val="bg1"/>
                </a:solidFill>
                <a:latin typeface="Calibri" pitchFamily="34" charset="0"/>
                <a:ea typeface="Calibri" pitchFamily="34" charset="0"/>
                <a:cs typeface="Calibri" pitchFamily="34" charset="0"/>
              </a:rPr>
              <a:t>Shopify</a:t>
            </a:r>
            <a:r>
              <a:rPr lang="en-US" sz="1600" dirty="0">
                <a:solidFill>
                  <a:schemeClr val="bg1"/>
                </a:solidFill>
                <a:latin typeface="Calibri" pitchFamily="34" charset="0"/>
                <a:ea typeface="Calibri" pitchFamily="34" charset="0"/>
                <a:cs typeface="Calibri" pitchFamily="34" charset="0"/>
              </a:rPr>
              <a:t> Development </a:t>
            </a:r>
            <a:endParaRPr lang="en-IN" sz="1600" dirty="0">
              <a:solidFill>
                <a:schemeClr val="bg1"/>
              </a:solidFill>
              <a:latin typeface="Calibri" pitchFamily="34" charset="0"/>
              <a:ea typeface="Calibri" pitchFamily="34" charset="0"/>
              <a:cs typeface="Calibri" pitchFamily="34" charset="0"/>
            </a:endParaRPr>
          </a:p>
        </p:txBody>
      </p:sp>
      <p:sp>
        <p:nvSpPr>
          <p:cNvPr id="10" name="TextBox 9"/>
          <p:cNvSpPr txBox="1"/>
          <p:nvPr/>
        </p:nvSpPr>
        <p:spPr>
          <a:xfrm>
            <a:off x="304800" y="304800"/>
            <a:ext cx="2180405" cy="523220"/>
          </a:xfrm>
          <a:prstGeom prst="rect">
            <a:avLst/>
          </a:prstGeom>
          <a:noFill/>
        </p:spPr>
        <p:txBody>
          <a:bodyPr wrap="none" rtlCol="0">
            <a:spAutoFit/>
          </a:bodyPr>
          <a:lstStyle/>
          <a:p>
            <a:r>
              <a:rPr lang="en-US" altLang="en-US" sz="2800" b="1" dirty="0">
                <a:solidFill>
                  <a:schemeClr val="bg1"/>
                </a:solidFill>
                <a:latin typeface="Arial" charset="0"/>
              </a:rPr>
              <a:t>What we do</a:t>
            </a:r>
            <a:endParaRPr lang="en-US" sz="2800" dirty="0">
              <a:solidFill>
                <a:schemeClr val="bg1"/>
              </a:solidFill>
            </a:endParaRPr>
          </a:p>
        </p:txBody>
      </p:sp>
      <p:sp>
        <p:nvSpPr>
          <p:cNvPr id="13" name="Rectangle 12"/>
          <p:cNvSpPr/>
          <p:nvPr/>
        </p:nvSpPr>
        <p:spPr>
          <a:xfrm>
            <a:off x="419100" y="838200"/>
            <a:ext cx="1866900"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4935838"/>
            <a:ext cx="951242" cy="154742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5648" y="4929477"/>
            <a:ext cx="955152" cy="155378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 y="4929477"/>
            <a:ext cx="955152" cy="1553785"/>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4928380"/>
            <a:ext cx="955225" cy="1553905"/>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07606" y="4913140"/>
            <a:ext cx="964594" cy="1569145"/>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6806" y="4913139"/>
            <a:ext cx="964594" cy="1569145"/>
          </a:xfrm>
          <a:prstGeom prst="rect">
            <a:avLst/>
          </a:prstGeom>
        </p:spPr>
      </p:pic>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77529" y="4876800"/>
            <a:ext cx="1009271" cy="1641823"/>
          </a:xfrm>
          <a:prstGeom prst="rect">
            <a:avLst/>
          </a:prstGeom>
        </p:spPr>
      </p:pic>
    </p:spTree>
    <p:extLst>
      <p:ext uri="{BB962C8B-B14F-4D97-AF65-F5344CB8AC3E}">
        <p14:creationId xmlns:p14="http://schemas.microsoft.com/office/powerpoint/2010/main" val="1228819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356</TotalTime>
  <Words>1765</Words>
  <Application>Microsoft Office PowerPoint</Application>
  <PresentationFormat>On-screen Show (4:3)</PresentationFormat>
  <Paragraphs>199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kumar (RT Network solutions pvt ltd)</dc:creator>
  <cp:lastModifiedBy>Ashish kr Singh</cp:lastModifiedBy>
  <cp:revision>60</cp:revision>
  <dcterms:created xsi:type="dcterms:W3CDTF">2019-07-10T05:58:11Z</dcterms:created>
  <dcterms:modified xsi:type="dcterms:W3CDTF">2022-08-20T05:24:48Z</dcterms:modified>
</cp:coreProperties>
</file>