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319" r:id="rId3"/>
    <p:sldId id="320" r:id="rId4"/>
    <p:sldId id="321" r:id="rId5"/>
    <p:sldId id="390" r:id="rId6"/>
    <p:sldId id="343" r:id="rId7"/>
    <p:sldId id="344" r:id="rId8"/>
    <p:sldId id="345" r:id="rId9"/>
    <p:sldId id="388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370" r:id="rId34"/>
    <p:sldId id="371" r:id="rId35"/>
    <p:sldId id="410" r:id="rId36"/>
    <p:sldId id="412" r:id="rId37"/>
    <p:sldId id="419" r:id="rId38"/>
    <p:sldId id="420" r:id="rId39"/>
    <p:sldId id="418" r:id="rId40"/>
    <p:sldId id="417" r:id="rId41"/>
    <p:sldId id="415" r:id="rId42"/>
    <p:sldId id="416" r:id="rId43"/>
    <p:sldId id="428" r:id="rId44"/>
    <p:sldId id="404" r:id="rId45"/>
    <p:sldId id="421" r:id="rId46"/>
    <p:sldId id="422" r:id="rId47"/>
    <p:sldId id="423" r:id="rId48"/>
    <p:sldId id="424" r:id="rId49"/>
    <p:sldId id="429" r:id="rId50"/>
    <p:sldId id="261" r:id="rId51"/>
    <p:sldId id="425" r:id="rId52"/>
    <p:sldId id="431" r:id="rId53"/>
    <p:sldId id="426" r:id="rId54"/>
    <p:sldId id="262" r:id="rId55"/>
    <p:sldId id="270" r:id="rId56"/>
    <p:sldId id="271" r:id="rId57"/>
    <p:sldId id="272" r:id="rId58"/>
    <p:sldId id="273" r:id="rId59"/>
    <p:sldId id="275" r:id="rId60"/>
    <p:sldId id="276" r:id="rId61"/>
    <p:sldId id="277" r:id="rId62"/>
    <p:sldId id="274" r:id="rId63"/>
    <p:sldId id="263" r:id="rId64"/>
    <p:sldId id="436" r:id="rId65"/>
    <p:sldId id="285" r:id="rId66"/>
    <p:sldId id="432" r:id="rId67"/>
    <p:sldId id="433" r:id="rId68"/>
    <p:sldId id="434" r:id="rId69"/>
    <p:sldId id="435" r:id="rId70"/>
    <p:sldId id="437" r:id="rId71"/>
    <p:sldId id="430" r:id="rId7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9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33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33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30.wmf"/><Relationship Id="rId7" Type="http://schemas.openxmlformats.org/officeDocument/2006/relationships/image" Target="../media/image32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30.wmf"/><Relationship Id="rId7" Type="http://schemas.openxmlformats.org/officeDocument/2006/relationships/image" Target="../media/image32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30.wmf"/><Relationship Id="rId7" Type="http://schemas.openxmlformats.org/officeDocument/2006/relationships/image" Target="../media/image32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Relationship Id="rId9" Type="http://schemas.openxmlformats.org/officeDocument/2006/relationships/image" Target="../media/image36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0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5" Type="http://schemas.openxmlformats.org/officeDocument/2006/relationships/image" Target="../media/image40.wmf"/><Relationship Id="rId4" Type="http://schemas.openxmlformats.org/officeDocument/2006/relationships/image" Target="../media/image42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5" Type="http://schemas.openxmlformats.org/officeDocument/2006/relationships/image" Target="../media/image43.emf"/><Relationship Id="rId4" Type="http://schemas.openxmlformats.org/officeDocument/2006/relationships/image" Target="../media/image4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2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2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78BB8-12F5-41FE-9FE1-3E9EE871AC0F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B19F4-8463-4901-A4AE-6DD5E966D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61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5E3BBC3-CB7D-49BF-819B-0D7A4DF49437}" type="slidenum">
              <a:rPr lang="ru-RU" altLang="ru-RU"/>
              <a:pPr/>
              <a:t>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01561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CA721-9B38-4E05-944D-A3D28B4EB62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318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CA721-9B38-4E05-944D-A3D28B4EB62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031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CA721-9B38-4E05-944D-A3D28B4EB62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42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CA721-9B38-4E05-944D-A3D28B4EB62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707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CA721-9B38-4E05-944D-A3D28B4EB62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128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CA721-9B38-4E05-944D-A3D28B4EB62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706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CA721-9B38-4E05-944D-A3D28B4EB62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093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CA721-9B38-4E05-944D-A3D28B4EB62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063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CDC3-4F2F-435B-B3E2-C0A0CBB50C4D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4CBAC-1C0F-4051-8B23-EDD3D89579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01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CDC3-4F2F-435B-B3E2-C0A0CBB50C4D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4CBAC-1C0F-4051-8B23-EDD3D89579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61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CDC3-4F2F-435B-B3E2-C0A0CBB50C4D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4CBAC-1C0F-4051-8B23-EDD3D89579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05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CDC3-4F2F-435B-B3E2-C0A0CBB50C4D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4CBAC-1C0F-4051-8B23-EDD3D89579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69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CDC3-4F2F-435B-B3E2-C0A0CBB50C4D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4CBAC-1C0F-4051-8B23-EDD3D89579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94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CDC3-4F2F-435B-B3E2-C0A0CBB50C4D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4CBAC-1C0F-4051-8B23-EDD3D89579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071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CDC3-4F2F-435B-B3E2-C0A0CBB50C4D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4CBAC-1C0F-4051-8B23-EDD3D89579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76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CDC3-4F2F-435B-B3E2-C0A0CBB50C4D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4CBAC-1C0F-4051-8B23-EDD3D89579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74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CDC3-4F2F-435B-B3E2-C0A0CBB50C4D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4CBAC-1C0F-4051-8B23-EDD3D89579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50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CDC3-4F2F-435B-B3E2-C0A0CBB50C4D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4CBAC-1C0F-4051-8B23-EDD3D89579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324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CDC3-4F2F-435B-B3E2-C0A0CBB50C4D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4CBAC-1C0F-4051-8B23-EDD3D89579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80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 err="1"/>
              <a:t>Четвертый</a:t>
            </a:r>
            <a:r>
              <a:rPr lang="ru-RU" dirty="0"/>
              <a:t>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8CDC3-4F2F-435B-B3E2-C0A0CBB50C4D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A94CBAC-1C0F-4051-8B23-EDD3D89579B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11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gif"/><Relationship Id="rId5" Type="http://schemas.openxmlformats.org/officeDocument/2006/relationships/image" Target="../media/image9.png"/><Relationship Id="rId10" Type="http://schemas.openxmlformats.org/officeDocument/2006/relationships/image" Target="../media/image13.wmf"/><Relationship Id="rId4" Type="http://schemas.openxmlformats.org/officeDocument/2006/relationships/image" Target="../media/image12.png"/><Relationship Id="rId9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gif"/><Relationship Id="rId11" Type="http://schemas.openxmlformats.org/officeDocument/2006/relationships/oleObject" Target="../embeddings/oleObject10.bin"/><Relationship Id="rId5" Type="http://schemas.openxmlformats.org/officeDocument/2006/relationships/image" Target="../media/image9.png"/><Relationship Id="rId10" Type="http://schemas.openxmlformats.org/officeDocument/2006/relationships/image" Target="../media/image15.wmf"/><Relationship Id="rId4" Type="http://schemas.openxmlformats.org/officeDocument/2006/relationships/image" Target="../media/image12.png"/><Relationship Id="rId9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gif"/><Relationship Id="rId11" Type="http://schemas.openxmlformats.org/officeDocument/2006/relationships/oleObject" Target="../embeddings/oleObject13.bin"/><Relationship Id="rId5" Type="http://schemas.openxmlformats.org/officeDocument/2006/relationships/image" Target="../media/image9.png"/><Relationship Id="rId10" Type="http://schemas.openxmlformats.org/officeDocument/2006/relationships/image" Target="../media/image15.wmf"/><Relationship Id="rId4" Type="http://schemas.openxmlformats.org/officeDocument/2006/relationships/image" Target="../media/image12.png"/><Relationship Id="rId9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alstad.com/circuit/e-peak-detect.html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1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1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0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1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1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7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8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8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6.png"/><Relationship Id="rId11" Type="http://schemas.openxmlformats.org/officeDocument/2006/relationships/oleObject" Target="../embeddings/oleObject29.bin"/><Relationship Id="rId5" Type="http://schemas.openxmlformats.org/officeDocument/2006/relationships/image" Target="../media/image25.png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30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2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33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6.png"/><Relationship Id="rId11" Type="http://schemas.openxmlformats.org/officeDocument/2006/relationships/oleObject" Target="../embeddings/oleObject35.bin"/><Relationship Id="rId5" Type="http://schemas.openxmlformats.org/officeDocument/2006/relationships/image" Target="../media/image25.png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30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1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33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6.png"/><Relationship Id="rId11" Type="http://schemas.openxmlformats.org/officeDocument/2006/relationships/oleObject" Target="../embeddings/oleObject42.bin"/><Relationship Id="rId5" Type="http://schemas.openxmlformats.org/officeDocument/2006/relationships/image" Target="../media/image25.png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30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3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32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.wmf"/><Relationship Id="rId20" Type="http://schemas.openxmlformats.org/officeDocument/2006/relationships/image" Target="../media/image33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6.png"/><Relationship Id="rId11" Type="http://schemas.openxmlformats.org/officeDocument/2006/relationships/oleObject" Target="../embeddings/oleObject49.bin"/><Relationship Id="rId5" Type="http://schemas.openxmlformats.org/officeDocument/2006/relationships/image" Target="../media/image25.png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53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35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32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.wmf"/><Relationship Id="rId20" Type="http://schemas.openxmlformats.org/officeDocument/2006/relationships/image" Target="../media/image33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6.png"/><Relationship Id="rId11" Type="http://schemas.openxmlformats.org/officeDocument/2006/relationships/oleObject" Target="../embeddings/oleObject57.bin"/><Relationship Id="rId5" Type="http://schemas.openxmlformats.org/officeDocument/2006/relationships/image" Target="../media/image25.png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61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35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32.wmf"/><Relationship Id="rId3" Type="http://schemas.openxmlformats.org/officeDocument/2006/relationships/oleObject" Target="../embeddings/oleObject62.bin"/><Relationship Id="rId21" Type="http://schemas.openxmlformats.org/officeDocument/2006/relationships/oleObject" Target="../embeddings/oleObject70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.wmf"/><Relationship Id="rId20" Type="http://schemas.openxmlformats.org/officeDocument/2006/relationships/image" Target="../media/image33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6.png"/><Relationship Id="rId11" Type="http://schemas.openxmlformats.org/officeDocument/2006/relationships/oleObject" Target="../embeddings/oleObject65.bin"/><Relationship Id="rId5" Type="http://schemas.openxmlformats.org/officeDocument/2006/relationships/image" Target="../media/image25.png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69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35.wmf"/><Relationship Id="rId22" Type="http://schemas.openxmlformats.org/officeDocument/2006/relationships/image" Target="../media/image36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25.png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40.wmf"/><Relationship Id="rId4" Type="http://schemas.openxmlformats.org/officeDocument/2006/relationships/image" Target="../media/image26.png"/><Relationship Id="rId9" Type="http://schemas.openxmlformats.org/officeDocument/2006/relationships/oleObject" Target="../embeddings/oleObject73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25.png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40.wmf"/><Relationship Id="rId4" Type="http://schemas.openxmlformats.org/officeDocument/2006/relationships/image" Target="../media/image26.png"/><Relationship Id="rId9" Type="http://schemas.openxmlformats.org/officeDocument/2006/relationships/oleObject" Target="../embeddings/oleObject76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25.png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41.wmf"/><Relationship Id="rId4" Type="http://schemas.openxmlformats.org/officeDocument/2006/relationships/image" Target="../media/image26.png"/><Relationship Id="rId9" Type="http://schemas.openxmlformats.org/officeDocument/2006/relationships/oleObject" Target="../embeddings/oleObject79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85.bin"/><Relationship Id="rId3" Type="http://schemas.openxmlformats.org/officeDocument/2006/relationships/image" Target="../media/image25.png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41.wmf"/><Relationship Id="rId4" Type="http://schemas.openxmlformats.org/officeDocument/2006/relationships/image" Target="../media/image26.png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40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90.bin"/><Relationship Id="rId3" Type="http://schemas.openxmlformats.org/officeDocument/2006/relationships/image" Target="../media/image25.png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41.wmf"/><Relationship Id="rId4" Type="http://schemas.openxmlformats.org/officeDocument/2006/relationships/image" Target="../media/image26.png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43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3" Type="http://schemas.openxmlformats.org/officeDocument/2006/relationships/image" Target="../media/image48.png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92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0" Type="http://schemas.openxmlformats.org/officeDocument/2006/relationships/oleObject" Target="../embeddings/oleObject94.bin"/><Relationship Id="rId4" Type="http://schemas.openxmlformats.org/officeDocument/2006/relationships/oleObject" Target="../embeddings/oleObject91.bin"/><Relationship Id="rId9" Type="http://schemas.openxmlformats.org/officeDocument/2006/relationships/image" Target="../media/image4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6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11" Type="http://schemas.openxmlformats.org/officeDocument/2006/relationships/image" Target="../media/image5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3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1.gi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54.wmf"/><Relationship Id="rId4" Type="http://schemas.openxmlformats.org/officeDocument/2006/relationships/oleObject" Target="../embeddings/oleObject95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lstad.com/circuit/e-opamp-regulator.html" TargetMode="Externa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62.wmf"/><Relationship Id="rId4" Type="http://schemas.openxmlformats.org/officeDocument/2006/relationships/oleObject" Target="../embeddings/oleObject96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lstad.com/circuit/e-amp-diff.html" TargetMode="External"/><Relationship Id="rId3" Type="http://schemas.openxmlformats.org/officeDocument/2006/relationships/image" Target="../media/image63.png"/><Relationship Id="rId7" Type="http://schemas.openxmlformats.org/officeDocument/2006/relationships/image" Target="../media/image6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98.bin"/><Relationship Id="rId5" Type="http://schemas.openxmlformats.org/officeDocument/2006/relationships/image" Target="../media/image62.wmf"/><Relationship Id="rId4" Type="http://schemas.openxmlformats.org/officeDocument/2006/relationships/oleObject" Target="../embeddings/oleObject97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lstad.com/circuit/e-amp-diff.html" TargetMode="External"/><Relationship Id="rId3" Type="http://schemas.openxmlformats.org/officeDocument/2006/relationships/image" Target="../media/image63.png"/><Relationship Id="rId7" Type="http://schemas.openxmlformats.org/officeDocument/2006/relationships/image" Target="../media/image6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98.bin"/><Relationship Id="rId5" Type="http://schemas.openxmlformats.org/officeDocument/2006/relationships/image" Target="../media/image62.wmf"/><Relationship Id="rId4" Type="http://schemas.openxmlformats.org/officeDocument/2006/relationships/oleObject" Target="../embeddings/oleObject99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lstad.com/circuit/e-amp-diff.html" TargetMode="External"/><Relationship Id="rId3" Type="http://schemas.openxmlformats.org/officeDocument/2006/relationships/image" Target="../media/image63.png"/><Relationship Id="rId7" Type="http://schemas.openxmlformats.org/officeDocument/2006/relationships/image" Target="../media/image6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98.bin"/><Relationship Id="rId11" Type="http://schemas.openxmlformats.org/officeDocument/2006/relationships/image" Target="../media/image65.wmf"/><Relationship Id="rId5" Type="http://schemas.openxmlformats.org/officeDocument/2006/relationships/image" Target="../media/image62.wmf"/><Relationship Id="rId10" Type="http://schemas.openxmlformats.org/officeDocument/2006/relationships/oleObject" Target="../embeddings/oleObject101.bin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6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gi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1412080" y="256626"/>
            <a:ext cx="6553200" cy="307975"/>
          </a:xfrm>
          <a:prstGeom prst="rect">
            <a:avLst/>
          </a:prstGeom>
          <a:noFill/>
          <a:ln>
            <a:noFill/>
          </a:ln>
        </p:spPr>
        <p:txBody>
          <a:bodyPr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ru-RU" sz="1400" cap="all" dirty="0" err="1">
                <a:latin typeface="Times New Roman" pitchFamily="18" charset="0"/>
                <a:cs typeface="Times New Roman" pitchFamily="18" charset="0"/>
              </a:rPr>
              <a:t>Минобрнауки</a:t>
            </a:r>
            <a:r>
              <a:rPr lang="ru-RU" sz="1400" cap="all" dirty="0">
                <a:latin typeface="Times New Roman" pitchFamily="18" charset="0"/>
                <a:cs typeface="Times New Roman" pitchFamily="18" charset="0"/>
              </a:rPr>
              <a:t> России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5" name="TextBox 1"/>
          <p:cNvSpPr txBox="1">
            <a:spLocks noChangeArrowheads="1"/>
          </p:cNvSpPr>
          <p:nvPr/>
        </p:nvSpPr>
        <p:spPr bwMode="auto">
          <a:xfrm>
            <a:off x="476249" y="529758"/>
            <a:ext cx="8424863" cy="738188"/>
          </a:xfrm>
          <a:prstGeom prst="rect">
            <a:avLst/>
          </a:prstGeom>
          <a:noFill/>
          <a:ln>
            <a:noFill/>
          </a:ln>
        </p:spPr>
        <p:txBody>
          <a:bodyPr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Федеральное государственное автономное образовательное учреждение высшего образования </a:t>
            </a:r>
            <a:br>
              <a:rPr lang="ru-RU" sz="1400" dirty="0">
                <a:latin typeface="Times New Roman" pitchFamily="18" charset="0"/>
                <a:cs typeface="Times New Roman" pitchFamily="18" charset="0"/>
              </a:rPr>
            </a:b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«Национальный исследовательский университет </a:t>
            </a:r>
            <a:br>
              <a:rPr lang="ru-RU" sz="1400" dirty="0">
                <a:latin typeface="Times New Roman" pitchFamily="18" charset="0"/>
                <a:cs typeface="Times New Roman" pitchFamily="18" charset="0"/>
              </a:rPr>
            </a:b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«Московский институт электронной техники»</a:t>
            </a:r>
            <a:endParaRPr lang="ru-RU" sz="1400" cap="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6" name="TextBox 2"/>
          <p:cNvSpPr txBox="1">
            <a:spLocks noChangeArrowheads="1"/>
          </p:cNvSpPr>
          <p:nvPr/>
        </p:nvSpPr>
        <p:spPr bwMode="auto">
          <a:xfrm>
            <a:off x="1317625" y="1384791"/>
            <a:ext cx="6985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Институт биомедицинских систем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5724345" y="5257463"/>
            <a:ext cx="32701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err="1">
                <a:latin typeface="Times New Roman" pitchFamily="18" charset="0"/>
                <a:cs typeface="Times New Roman" pitchFamily="18" charset="0"/>
              </a:rPr>
              <a:t>Литинская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Евгения Львовна</a:t>
            </a: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571498" y="3323013"/>
            <a:ext cx="823436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 anchorCtr="1"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Лекция № ? </a:t>
            </a:r>
            <a:br>
              <a:rPr lang="ru-RU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Базовые схемы на операционных усилителях</a:t>
            </a: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1317625" y="2088135"/>
            <a:ext cx="6985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ru-RU" altLang="ru-RU" sz="1600" b="1" dirty="0">
                <a:latin typeface="Times New Roman" pitchFamily="18" charset="0"/>
                <a:cs typeface="Times New Roman" pitchFamily="18" charset="0"/>
              </a:rPr>
              <a:t>Дисциплина: «Проектирование медицинских электронных устройств»</a:t>
            </a:r>
          </a:p>
          <a:p>
            <a:pPr algn="ctr" eaLnBrk="1" hangingPunct="1"/>
            <a:r>
              <a:rPr lang="ru-RU" altLang="ru-RU" sz="1600" dirty="0">
                <a:latin typeface="Times New Roman" pitchFamily="18" charset="0"/>
                <a:cs typeface="Times New Roman" pitchFamily="18" charset="0"/>
              </a:rPr>
              <a:t>Семестр 1. Схемотехника</a:t>
            </a:r>
          </a:p>
        </p:txBody>
      </p:sp>
    </p:spTree>
    <p:extLst>
      <p:ext uri="{BB962C8B-B14F-4D97-AF65-F5344CB8AC3E}">
        <p14:creationId xmlns:p14="http://schemas.microsoft.com/office/powerpoint/2010/main" val="45881939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8690" y="1"/>
            <a:ext cx="7886700" cy="6949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 схему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4820-7F35-4BF7-9FFC-D862424A236F}" type="slidenum">
              <a:rPr lang="ru-RU" smtClean="0"/>
              <a:t>10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753" y="588050"/>
            <a:ext cx="2597373" cy="161574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541535" y="2203795"/>
            <a:ext cx="30358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>
                <a:latin typeface="Times New Roman" panose="02020603050405020304" pitchFamily="18" charset="0"/>
                <a:ea typeface="Calibri" panose="020F0502020204030204" pitchFamily="34" charset="0"/>
              </a:rPr>
              <a:t>Схема однополупериодного выпрямителя</a:t>
            </a:r>
            <a:endParaRPr lang="ru-RU" sz="1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294690" y="2308603"/>
            <a:ext cx="2540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Сигнал на входе и на выходе</a:t>
            </a:r>
            <a:endParaRPr lang="ru-RU" sz="1400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6789420" y="666094"/>
            <a:ext cx="1725930" cy="1670902"/>
            <a:chOff x="6789420" y="666094"/>
            <a:chExt cx="1725930" cy="1670902"/>
          </a:xfrm>
        </p:grpSpPr>
        <p:pic>
          <p:nvPicPr>
            <p:cNvPr id="29698" name="Picture 2" descr="Полупроводниковые выпрямители блоков питания, схемы, онлайн расчёт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9420" y="820441"/>
              <a:ext cx="1725930" cy="1516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857116" y="666094"/>
              <a:ext cx="42030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cs typeface="Times New Roman" panose="02020603050405020304" pitchFamily="18" charset="0"/>
                </a:rPr>
                <a:t>U</a:t>
              </a:r>
              <a:r>
                <a:rPr lang="ru-RU" sz="1100" b="1" i="1" dirty="0" err="1">
                  <a:cs typeface="Times New Roman" panose="02020603050405020304" pitchFamily="18" charset="0"/>
                </a:rPr>
                <a:t>вх</a:t>
              </a:r>
              <a:endParaRPr lang="ru-RU" sz="1100" b="1" i="1" dirty="0"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Прямоугольник 11"/>
          <p:cNvSpPr/>
          <p:nvPr/>
        </p:nvSpPr>
        <p:spPr>
          <a:xfrm>
            <a:off x="256032" y="2770659"/>
            <a:ext cx="34198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 Какими надо выбрать номиналы резисторов, чтобы усилитель работал как повторитель? 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Стрелка углом вверх 15"/>
          <p:cNvSpPr/>
          <p:nvPr/>
        </p:nvSpPr>
        <p:spPr>
          <a:xfrm rot="5400000">
            <a:off x="785269" y="3582998"/>
            <a:ext cx="363474" cy="43573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237505" y="4366994"/>
            <a:ext cx="318844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2) На вход нам подаётся переменный сигнал с частотой 1 </a:t>
            </a:r>
            <a:r>
              <a:rPr lang="ru-RU" sz="1400" i="1" dirty="0">
                <a:latin typeface="Times New Roman" panose="02020603050405020304" pitchFamily="18" charset="0"/>
                <a:ea typeface="Calibri" panose="020F0502020204030204" pitchFamily="34" charset="0"/>
              </a:rPr>
              <a:t>кГц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.      </a:t>
            </a:r>
            <a:r>
              <a:rPr lang="ru-RU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С?</a:t>
            </a:r>
            <a:endParaRPr lang="ru-RU" sz="1600" b="1" dirty="0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813015" y="49394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3771335" y="2829226"/>
          <a:ext cx="10160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Equation" r:id="rId6" imgW="1015920" imgH="469800" progId="Equation.DSMT4">
                  <p:embed/>
                </p:oleObj>
              </mc:Choice>
              <mc:Fallback>
                <p:oleObj name="Equation" r:id="rId6" imgW="1015920" imgH="469800" progId="Equation.DSMT4">
                  <p:embed/>
                  <p:pic>
                    <p:nvPicPr>
                      <p:cNvPr id="25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335" y="2829226"/>
                        <a:ext cx="101600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Прямоугольник 19"/>
          <p:cNvSpPr/>
          <p:nvPr/>
        </p:nvSpPr>
        <p:spPr>
          <a:xfrm>
            <a:off x="850392" y="1057028"/>
            <a:ext cx="2691143" cy="108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15000"/>
              </a:lnSpc>
              <a:spcAft>
                <a:spcPts val="0"/>
              </a:spcAft>
            </a:pPr>
            <a:r>
              <a:rPr lang="ru-RU" sz="1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Недостаток: </a:t>
            </a:r>
            <a:br>
              <a:rPr lang="ru-RU" sz="1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есть падение напряжение на диоде, что снижает выходной выпрямленный сигнал. 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4308277" y="3471881"/>
            <a:ext cx="4538132" cy="2361250"/>
            <a:chOff x="4308277" y="3471881"/>
            <a:chExt cx="4538132" cy="2361250"/>
          </a:xfrm>
        </p:grpSpPr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08277" y="3475836"/>
              <a:ext cx="4538132" cy="2357295"/>
            </a:xfrm>
            <a:prstGeom prst="rect">
              <a:avLst/>
            </a:prstGeom>
          </p:spPr>
        </p:pic>
        <p:pic>
          <p:nvPicPr>
            <p:cNvPr id="27" name="Рисунок 26"/>
            <p:cNvPicPr>
              <a:picLocks noChangeAspect="1"/>
            </p:cNvPicPr>
            <p:nvPr/>
          </p:nvPicPr>
          <p:blipFill rotWithShape="1">
            <a:blip r:embed="rId8"/>
            <a:srcRect t="78018" r="83904"/>
            <a:stretch/>
          </p:blipFill>
          <p:spPr>
            <a:xfrm>
              <a:off x="7549585" y="3471881"/>
              <a:ext cx="730448" cy="518181"/>
            </a:xfrm>
            <a:prstGeom prst="rect">
              <a:avLst/>
            </a:prstGeom>
          </p:spPr>
        </p:pic>
      </p:grpSp>
      <p:sp>
        <p:nvSpPr>
          <p:cNvPr id="28" name="Прямоугольник 27"/>
          <p:cNvSpPr/>
          <p:nvPr/>
        </p:nvSpPr>
        <p:spPr>
          <a:xfrm>
            <a:off x="1268729" y="3619128"/>
            <a:ext cx="25888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Повторитель не имеет резисторов в обратной связи и на инвертирующем входе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256032" y="4972931"/>
            <a:ext cx="36015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Каким необходимо выбрать номинал конденсатора, чтобы на выходе схемы был постоянный выпрямленный сигнал? </a:t>
            </a:r>
            <a:endParaRPr lang="ru-RU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58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4308277" y="3471881"/>
            <a:ext cx="4538132" cy="2361250"/>
            <a:chOff x="4308277" y="3471881"/>
            <a:chExt cx="4538132" cy="2361250"/>
          </a:xfrm>
        </p:grpSpPr>
        <p:pic>
          <p:nvPicPr>
            <p:cNvPr id="27" name="Рисунок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08277" y="3475836"/>
              <a:ext cx="4538132" cy="2357295"/>
            </a:xfrm>
            <a:prstGeom prst="rect">
              <a:avLst/>
            </a:prstGeom>
          </p:spPr>
        </p:pic>
        <p:pic>
          <p:nvPicPr>
            <p:cNvPr id="28" name="Рисунок 27"/>
            <p:cNvPicPr>
              <a:picLocks noChangeAspect="1"/>
            </p:cNvPicPr>
            <p:nvPr/>
          </p:nvPicPr>
          <p:blipFill rotWithShape="1">
            <a:blip r:embed="rId4"/>
            <a:srcRect t="78018" r="83904"/>
            <a:stretch/>
          </p:blipFill>
          <p:spPr>
            <a:xfrm>
              <a:off x="7549585" y="3471881"/>
              <a:ext cx="730448" cy="518181"/>
            </a:xfrm>
            <a:prstGeom prst="rect">
              <a:avLst/>
            </a:prstGeom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8690" y="1"/>
            <a:ext cx="7886700" cy="6949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 схему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4820-7F35-4BF7-9FFC-D862424A236F}" type="slidenum">
              <a:rPr lang="ru-RU" smtClean="0"/>
              <a:t>11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0753" y="588050"/>
            <a:ext cx="2597373" cy="161574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541535" y="2203795"/>
            <a:ext cx="30358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>
                <a:latin typeface="Times New Roman" panose="02020603050405020304" pitchFamily="18" charset="0"/>
                <a:ea typeface="Calibri" panose="020F0502020204030204" pitchFamily="34" charset="0"/>
              </a:rPr>
              <a:t>Схема однополупериодного выпрямителя</a:t>
            </a:r>
            <a:endParaRPr lang="ru-RU" sz="1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294690" y="2308603"/>
            <a:ext cx="2540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Сигнал на входе и на выходе</a:t>
            </a:r>
            <a:endParaRPr lang="ru-RU" sz="1400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6789420" y="666094"/>
            <a:ext cx="1725930" cy="1670902"/>
            <a:chOff x="6789420" y="666094"/>
            <a:chExt cx="1725930" cy="1670902"/>
          </a:xfrm>
        </p:grpSpPr>
        <p:pic>
          <p:nvPicPr>
            <p:cNvPr id="29698" name="Picture 2" descr="Полупроводниковые выпрямители блоков питания, схемы, онлайн расчёт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9420" y="820441"/>
              <a:ext cx="1725930" cy="1516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857116" y="666094"/>
              <a:ext cx="42030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cs typeface="Times New Roman" panose="02020603050405020304" pitchFamily="18" charset="0"/>
                </a:rPr>
                <a:t>U</a:t>
              </a:r>
              <a:r>
                <a:rPr lang="ru-RU" sz="1100" b="1" i="1" dirty="0" err="1">
                  <a:cs typeface="Times New Roman" panose="02020603050405020304" pitchFamily="18" charset="0"/>
                </a:rPr>
                <a:t>вх</a:t>
              </a:r>
              <a:endParaRPr lang="ru-RU" sz="1100" b="1" i="1" dirty="0"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Прямоугольник 11"/>
          <p:cNvSpPr/>
          <p:nvPr/>
        </p:nvSpPr>
        <p:spPr>
          <a:xfrm>
            <a:off x="256032" y="2770659"/>
            <a:ext cx="34198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 Какими надо выбрать номиналы резисторов, чтобы усилитель работал как повторитель? 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Стрелка углом вверх 15"/>
          <p:cNvSpPr/>
          <p:nvPr/>
        </p:nvSpPr>
        <p:spPr>
          <a:xfrm rot="5400000">
            <a:off x="785269" y="3582998"/>
            <a:ext cx="363474" cy="43573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237505" y="4366994"/>
            <a:ext cx="318844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2) На вход нам подаётся переменный сигнал с частотой 1 </a:t>
            </a:r>
            <a:r>
              <a:rPr lang="ru-RU" sz="1400" i="1" dirty="0">
                <a:latin typeface="Times New Roman" panose="02020603050405020304" pitchFamily="18" charset="0"/>
                <a:ea typeface="Calibri" panose="020F0502020204030204" pitchFamily="34" charset="0"/>
              </a:rPr>
              <a:t>кГц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.      </a:t>
            </a:r>
            <a:r>
              <a:rPr lang="ru-RU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С?</a:t>
            </a:r>
            <a:endParaRPr lang="ru-RU" sz="1600" b="1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556262" y="4939444"/>
            <a:ext cx="17279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А) Период сигнала: </a:t>
            </a:r>
            <a:endParaRPr lang="ru-RU" sz="1400" dirty="0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813015" y="49394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/>
        </p:nvGraphicFramePr>
        <p:xfrm>
          <a:off x="2472309" y="4920992"/>
          <a:ext cx="18954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0" name="Equation" r:id="rId7" imgW="2032000" imgH="482600" progId="Equation.DSMT4">
                  <p:embed/>
                </p:oleObj>
              </mc:Choice>
              <mc:Fallback>
                <p:oleObj name="Equation" r:id="rId7" imgW="2032000" imgH="482600" progId="Equation.DSMT4">
                  <p:embed/>
                  <p:pic>
                    <p:nvPicPr>
                      <p:cNvPr id="2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2309" y="4920992"/>
                        <a:ext cx="1895475" cy="447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3771335" y="2829226"/>
          <a:ext cx="10160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1" name="Equation" r:id="rId9" imgW="1015920" imgH="469800" progId="Equation.DSMT4">
                  <p:embed/>
                </p:oleObj>
              </mc:Choice>
              <mc:Fallback>
                <p:oleObj name="Equation" r:id="rId9" imgW="1015920" imgH="469800" progId="Equation.DSMT4">
                  <p:embed/>
                  <p:pic>
                    <p:nvPicPr>
                      <p:cNvPr id="25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335" y="2829226"/>
                        <a:ext cx="101600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Прямоугольник 20"/>
          <p:cNvSpPr/>
          <p:nvPr/>
        </p:nvSpPr>
        <p:spPr>
          <a:xfrm>
            <a:off x="850392" y="1057028"/>
            <a:ext cx="2691143" cy="108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15000"/>
              </a:lnSpc>
              <a:spcAft>
                <a:spcPts val="0"/>
              </a:spcAft>
            </a:pPr>
            <a:r>
              <a:rPr lang="ru-RU" sz="1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Недостаток: </a:t>
            </a:r>
            <a:br>
              <a:rPr lang="ru-RU" sz="1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есть падение напряжение на диоде, что снижает выходной выпрямленный сигнал. 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1268729" y="3619128"/>
            <a:ext cx="25888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Повторитель не имеет резисторов в обратной связи и на инвертирующем входе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373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Группа 27"/>
          <p:cNvGrpSpPr/>
          <p:nvPr/>
        </p:nvGrpSpPr>
        <p:grpSpPr>
          <a:xfrm>
            <a:off x="4308277" y="3471881"/>
            <a:ext cx="4538132" cy="2361250"/>
            <a:chOff x="4308277" y="3471881"/>
            <a:chExt cx="4538132" cy="2361250"/>
          </a:xfrm>
        </p:grpSpPr>
        <p:pic>
          <p:nvPicPr>
            <p:cNvPr id="29" name="Рисунок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08277" y="3475836"/>
              <a:ext cx="4538132" cy="2357295"/>
            </a:xfrm>
            <a:prstGeom prst="rect">
              <a:avLst/>
            </a:prstGeom>
          </p:spPr>
        </p:pic>
        <p:pic>
          <p:nvPicPr>
            <p:cNvPr id="30" name="Рисунок 29"/>
            <p:cNvPicPr>
              <a:picLocks noChangeAspect="1"/>
            </p:cNvPicPr>
            <p:nvPr/>
          </p:nvPicPr>
          <p:blipFill rotWithShape="1">
            <a:blip r:embed="rId4"/>
            <a:srcRect t="78018" r="83904"/>
            <a:stretch/>
          </p:blipFill>
          <p:spPr>
            <a:xfrm>
              <a:off x="7549585" y="3471881"/>
              <a:ext cx="730448" cy="518181"/>
            </a:xfrm>
            <a:prstGeom prst="rect">
              <a:avLst/>
            </a:prstGeom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8690" y="1"/>
            <a:ext cx="7886700" cy="6949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 схему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4820-7F35-4BF7-9FFC-D862424A236F}" type="slidenum">
              <a:rPr lang="ru-RU" smtClean="0"/>
              <a:t>12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0753" y="588050"/>
            <a:ext cx="2597373" cy="161574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541535" y="2203795"/>
            <a:ext cx="30358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>
                <a:latin typeface="Times New Roman" panose="02020603050405020304" pitchFamily="18" charset="0"/>
                <a:ea typeface="Calibri" panose="020F0502020204030204" pitchFamily="34" charset="0"/>
              </a:rPr>
              <a:t>Схема однополупериодного выпрямителя</a:t>
            </a:r>
            <a:endParaRPr lang="ru-RU" sz="1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294690" y="2308603"/>
            <a:ext cx="2540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Сигнал на входе и на выходе</a:t>
            </a:r>
            <a:endParaRPr lang="ru-RU" sz="1400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6789420" y="666094"/>
            <a:ext cx="1725930" cy="1670902"/>
            <a:chOff x="6789420" y="666094"/>
            <a:chExt cx="1725930" cy="1670902"/>
          </a:xfrm>
        </p:grpSpPr>
        <p:pic>
          <p:nvPicPr>
            <p:cNvPr id="29698" name="Picture 2" descr="Полупроводниковые выпрямители блоков питания, схемы, онлайн расчёт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9420" y="820441"/>
              <a:ext cx="1725930" cy="1516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857116" y="666094"/>
              <a:ext cx="42030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cs typeface="Times New Roman" panose="02020603050405020304" pitchFamily="18" charset="0"/>
                </a:rPr>
                <a:t>U</a:t>
              </a:r>
              <a:r>
                <a:rPr lang="ru-RU" sz="1100" b="1" i="1" dirty="0" err="1">
                  <a:cs typeface="Times New Roman" panose="02020603050405020304" pitchFamily="18" charset="0"/>
                </a:rPr>
                <a:t>вх</a:t>
              </a:r>
              <a:endParaRPr lang="ru-RU" sz="1100" b="1" i="1" dirty="0"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Прямоугольник 11"/>
          <p:cNvSpPr/>
          <p:nvPr/>
        </p:nvSpPr>
        <p:spPr>
          <a:xfrm>
            <a:off x="256032" y="2770659"/>
            <a:ext cx="34198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 Какими надо выбрать номиналы резисторов, чтобы усилитель работал как повторитель? 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Стрелка углом вверх 15"/>
          <p:cNvSpPr/>
          <p:nvPr/>
        </p:nvSpPr>
        <p:spPr>
          <a:xfrm rot="5400000">
            <a:off x="785269" y="3582998"/>
            <a:ext cx="363474" cy="43573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237505" y="4366994"/>
            <a:ext cx="318844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2) На вход нам подаётся переменный сигнал с частотой 1 </a:t>
            </a:r>
            <a:r>
              <a:rPr lang="ru-RU" sz="1400" i="1" dirty="0">
                <a:latin typeface="Times New Roman" panose="02020603050405020304" pitchFamily="18" charset="0"/>
                <a:ea typeface="Calibri" panose="020F0502020204030204" pitchFamily="34" charset="0"/>
              </a:rPr>
              <a:t>кГц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.      </a:t>
            </a:r>
            <a:r>
              <a:rPr lang="ru-RU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С?</a:t>
            </a:r>
            <a:endParaRPr lang="ru-RU" sz="1600" b="1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556262" y="4939444"/>
            <a:ext cx="17279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А) Период сигнала: </a:t>
            </a:r>
            <a:endParaRPr lang="ru-RU" sz="1400" dirty="0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813015" y="49394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/>
        </p:nvGraphicFramePr>
        <p:xfrm>
          <a:off x="2472309" y="4920992"/>
          <a:ext cx="18954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7" name="Equation" r:id="rId7" imgW="2032000" imgH="482600" progId="Equation.DSMT4">
                  <p:embed/>
                </p:oleObj>
              </mc:Choice>
              <mc:Fallback>
                <p:oleObj name="Equation" r:id="rId7" imgW="2032000" imgH="482600" progId="Equation.DSMT4">
                  <p:embed/>
                  <p:pic>
                    <p:nvPicPr>
                      <p:cNvPr id="2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2309" y="4920992"/>
                        <a:ext cx="1895475" cy="447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Прямоугольник 20"/>
          <p:cNvSpPr/>
          <p:nvPr/>
        </p:nvSpPr>
        <p:spPr>
          <a:xfrm>
            <a:off x="547117" y="5290058"/>
            <a:ext cx="11716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Б) </a:t>
            </a:r>
            <a:r>
              <a:rPr lang="ru-RU" sz="14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5</a:t>
            </a:r>
            <a:r>
              <a:rPr lang="en-US" sz="14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RC</a:t>
            </a:r>
            <a:r>
              <a:rPr lang="ru-RU" sz="14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&gt;&gt;</a:t>
            </a:r>
            <a:r>
              <a:rPr lang="ru-RU" sz="14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ru-RU" sz="14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ru-RU" sz="1400" b="1" i="1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/>
        </p:nvGraphicFramePr>
        <p:xfrm>
          <a:off x="862662" y="5582795"/>
          <a:ext cx="3219294" cy="466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8" name="Equation" r:id="rId9" imgW="3302000" imgH="469900" progId="Equation.DSMT4">
                  <p:embed/>
                </p:oleObj>
              </mc:Choice>
              <mc:Fallback>
                <p:oleObj name="Equation" r:id="rId9" imgW="3302000" imgH="469900" progId="Equation.DSMT4">
                  <p:embed/>
                  <p:pic>
                    <p:nvPicPr>
                      <p:cNvPr id="23" name="Объект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662" y="5582795"/>
                        <a:ext cx="3219294" cy="4669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3771335" y="2829226"/>
          <a:ext cx="10160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9" name="Equation" r:id="rId11" imgW="1015920" imgH="469800" progId="Equation.DSMT4">
                  <p:embed/>
                </p:oleObj>
              </mc:Choice>
              <mc:Fallback>
                <p:oleObj name="Equation" r:id="rId11" imgW="1015920" imgH="469800" progId="Equation.DSMT4">
                  <p:embed/>
                  <p:pic>
                    <p:nvPicPr>
                      <p:cNvPr id="25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335" y="2829226"/>
                        <a:ext cx="101600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Прямоугольник 23"/>
          <p:cNvSpPr/>
          <p:nvPr/>
        </p:nvSpPr>
        <p:spPr>
          <a:xfrm>
            <a:off x="850392" y="1057028"/>
            <a:ext cx="2691143" cy="108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15000"/>
              </a:lnSpc>
              <a:spcAft>
                <a:spcPts val="0"/>
              </a:spcAft>
            </a:pPr>
            <a:r>
              <a:rPr lang="ru-RU" sz="1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Недостаток: </a:t>
            </a:r>
            <a:br>
              <a:rPr lang="ru-RU" sz="1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есть падение напряжение на диоде, что снижает выходной выпрямленный сигнал. 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1268729" y="3619128"/>
            <a:ext cx="25888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Повторитель не имеет резисторов в обратной связи и на инвертирующем входе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484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Группа 29"/>
          <p:cNvGrpSpPr/>
          <p:nvPr/>
        </p:nvGrpSpPr>
        <p:grpSpPr>
          <a:xfrm>
            <a:off x="4308277" y="3471881"/>
            <a:ext cx="4538132" cy="2361250"/>
            <a:chOff x="4308277" y="3471881"/>
            <a:chExt cx="4538132" cy="2361250"/>
          </a:xfrm>
        </p:grpSpPr>
        <p:pic>
          <p:nvPicPr>
            <p:cNvPr id="31" name="Рисунок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08277" y="3475836"/>
              <a:ext cx="4538132" cy="2357295"/>
            </a:xfrm>
            <a:prstGeom prst="rect">
              <a:avLst/>
            </a:prstGeom>
          </p:spPr>
        </p:pic>
        <p:pic>
          <p:nvPicPr>
            <p:cNvPr id="32" name="Рисунок 31"/>
            <p:cNvPicPr>
              <a:picLocks noChangeAspect="1"/>
            </p:cNvPicPr>
            <p:nvPr/>
          </p:nvPicPr>
          <p:blipFill rotWithShape="1">
            <a:blip r:embed="rId4"/>
            <a:srcRect t="78018" r="83904"/>
            <a:stretch/>
          </p:blipFill>
          <p:spPr>
            <a:xfrm>
              <a:off x="7549585" y="3471881"/>
              <a:ext cx="730448" cy="518181"/>
            </a:xfrm>
            <a:prstGeom prst="rect">
              <a:avLst/>
            </a:prstGeom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8690" y="1"/>
            <a:ext cx="7886700" cy="6949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 схему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4820-7F35-4BF7-9FFC-D862424A236F}" type="slidenum">
              <a:rPr lang="ru-RU" smtClean="0"/>
              <a:t>13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0753" y="588050"/>
            <a:ext cx="2597373" cy="161574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541535" y="2203795"/>
            <a:ext cx="30358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>
                <a:latin typeface="Times New Roman" panose="02020603050405020304" pitchFamily="18" charset="0"/>
                <a:ea typeface="Calibri" panose="020F0502020204030204" pitchFamily="34" charset="0"/>
              </a:rPr>
              <a:t>Схема однополупериодного выпрямителя</a:t>
            </a:r>
            <a:endParaRPr lang="ru-RU" sz="1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294690" y="2308603"/>
            <a:ext cx="2540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Сигнал на входе и на выходе</a:t>
            </a:r>
            <a:endParaRPr lang="ru-RU" sz="1400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6789420" y="666094"/>
            <a:ext cx="1725930" cy="1670902"/>
            <a:chOff x="6789420" y="666094"/>
            <a:chExt cx="1725930" cy="1670902"/>
          </a:xfrm>
        </p:grpSpPr>
        <p:pic>
          <p:nvPicPr>
            <p:cNvPr id="29698" name="Picture 2" descr="Полупроводниковые выпрямители блоков питания, схемы, онлайн расчёт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9420" y="820441"/>
              <a:ext cx="1725930" cy="1516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857116" y="666094"/>
              <a:ext cx="42030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cs typeface="Times New Roman" panose="02020603050405020304" pitchFamily="18" charset="0"/>
                </a:rPr>
                <a:t>U</a:t>
              </a:r>
              <a:r>
                <a:rPr lang="ru-RU" sz="1100" b="1" i="1" dirty="0" err="1">
                  <a:cs typeface="Times New Roman" panose="02020603050405020304" pitchFamily="18" charset="0"/>
                </a:rPr>
                <a:t>вх</a:t>
              </a:r>
              <a:endParaRPr lang="ru-RU" sz="1100" b="1" i="1" dirty="0"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Прямоугольник 11"/>
          <p:cNvSpPr/>
          <p:nvPr/>
        </p:nvSpPr>
        <p:spPr>
          <a:xfrm>
            <a:off x="256032" y="2770659"/>
            <a:ext cx="34198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 Какими надо выбрать номиналы резисторов, чтобы усилитель работал как повторитель? 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Стрелка углом вверх 15"/>
          <p:cNvSpPr/>
          <p:nvPr/>
        </p:nvSpPr>
        <p:spPr>
          <a:xfrm rot="5400000">
            <a:off x="785269" y="3582998"/>
            <a:ext cx="363474" cy="43573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237505" y="4366994"/>
            <a:ext cx="318844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2) На вход нам подаётся переменный сигнал с частотой 1 </a:t>
            </a:r>
            <a:r>
              <a:rPr lang="ru-RU" sz="1400" i="1" dirty="0">
                <a:latin typeface="Times New Roman" panose="02020603050405020304" pitchFamily="18" charset="0"/>
                <a:ea typeface="Calibri" panose="020F0502020204030204" pitchFamily="34" charset="0"/>
              </a:rPr>
              <a:t>кГц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.      </a:t>
            </a:r>
            <a:r>
              <a:rPr lang="ru-RU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С?</a:t>
            </a:r>
            <a:endParaRPr lang="ru-RU" sz="1600" b="1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556262" y="4939444"/>
            <a:ext cx="17279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А) Период сигнала: </a:t>
            </a:r>
            <a:endParaRPr lang="ru-RU" sz="1400" dirty="0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813015" y="49394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/>
        </p:nvGraphicFramePr>
        <p:xfrm>
          <a:off x="2472309" y="4920992"/>
          <a:ext cx="18954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1" name="Equation" r:id="rId7" imgW="2032000" imgH="482600" progId="Equation.DSMT4">
                  <p:embed/>
                </p:oleObj>
              </mc:Choice>
              <mc:Fallback>
                <p:oleObj name="Equation" r:id="rId7" imgW="2032000" imgH="482600" progId="Equation.DSMT4">
                  <p:embed/>
                  <p:pic>
                    <p:nvPicPr>
                      <p:cNvPr id="2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2309" y="4920992"/>
                        <a:ext cx="1895475" cy="447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Прямоугольник 20"/>
          <p:cNvSpPr/>
          <p:nvPr/>
        </p:nvSpPr>
        <p:spPr>
          <a:xfrm>
            <a:off x="547117" y="5290058"/>
            <a:ext cx="11716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Б) </a:t>
            </a:r>
            <a:r>
              <a:rPr lang="ru-RU" sz="14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5</a:t>
            </a:r>
            <a:r>
              <a:rPr lang="en-US" sz="14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RC</a:t>
            </a:r>
            <a:r>
              <a:rPr lang="ru-RU" sz="14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&gt;&gt;</a:t>
            </a:r>
            <a:r>
              <a:rPr lang="ru-RU" sz="14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ru-RU" sz="14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ru-RU" sz="1400" b="1" i="1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/>
        </p:nvGraphicFramePr>
        <p:xfrm>
          <a:off x="862662" y="5582795"/>
          <a:ext cx="3219294" cy="466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2" name="Equation" r:id="rId9" imgW="3302000" imgH="469900" progId="Equation.DSMT4">
                  <p:embed/>
                </p:oleObj>
              </mc:Choice>
              <mc:Fallback>
                <p:oleObj name="Equation" r:id="rId9" imgW="3302000" imgH="469900" progId="Equation.DSMT4">
                  <p:embed/>
                  <p:pic>
                    <p:nvPicPr>
                      <p:cNvPr id="23" name="Объект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662" y="5582795"/>
                        <a:ext cx="3219294" cy="4669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Прямоугольник 23"/>
          <p:cNvSpPr/>
          <p:nvPr/>
        </p:nvSpPr>
        <p:spPr>
          <a:xfrm>
            <a:off x="2081784" y="617123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Электролитического конденсатора стандартного номинала 10мкФ должно хватить. </a:t>
            </a:r>
            <a:endParaRPr lang="ru-RU" sz="1400" dirty="0"/>
          </a:p>
        </p:txBody>
      </p:sp>
      <p:sp>
        <p:nvSpPr>
          <p:cNvPr id="26" name="Стрелка углом вверх 25"/>
          <p:cNvSpPr/>
          <p:nvPr/>
        </p:nvSpPr>
        <p:spPr>
          <a:xfrm rot="5400000">
            <a:off x="1386415" y="6168596"/>
            <a:ext cx="363474" cy="43573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928633" y="27918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3771335" y="2829226"/>
          <a:ext cx="10160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3" name="Equation" r:id="rId11" imgW="1015920" imgH="469800" progId="Equation.DSMT4">
                  <p:embed/>
                </p:oleObj>
              </mc:Choice>
              <mc:Fallback>
                <p:oleObj name="Equation" r:id="rId11" imgW="1015920" imgH="469800" progId="Equation.DSMT4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335" y="2829226"/>
                        <a:ext cx="101600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Прямоугольник 26"/>
          <p:cNvSpPr/>
          <p:nvPr/>
        </p:nvSpPr>
        <p:spPr>
          <a:xfrm>
            <a:off x="850392" y="1057028"/>
            <a:ext cx="2691143" cy="108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15000"/>
              </a:lnSpc>
              <a:spcAft>
                <a:spcPts val="0"/>
              </a:spcAft>
            </a:pPr>
            <a:r>
              <a:rPr lang="ru-RU" sz="1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Недостаток: </a:t>
            </a:r>
            <a:br>
              <a:rPr lang="ru-RU" sz="1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есть падение напряжение на диоде, что снижает выходной выпрямленный сигнал. 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1268729" y="3619128"/>
            <a:ext cx="25888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Повторитель не имеет резисторов в обратной связи и на инвертирующем входе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193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8690" y="1"/>
            <a:ext cx="7886700" cy="6949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Пиковый детектор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4820-7F35-4BF7-9FFC-D862424A236F}" type="slidenum">
              <a:rPr lang="ru-RU" smtClean="0"/>
              <a:t>14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81985" y="2738988"/>
            <a:ext cx="45409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Пиковый детектор </a:t>
            </a:r>
            <a:br>
              <a:rPr lang="ru-RU" sz="1600" b="1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–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предназначен для измерения максимального значения сигнала за некоторый отрезок времени</a:t>
            </a:r>
            <a:endParaRPr lang="ru-RU" sz="1600" dirty="0"/>
          </a:p>
        </p:txBody>
      </p:sp>
      <p:grpSp>
        <p:nvGrpSpPr>
          <p:cNvPr id="35" name="Группа 34"/>
          <p:cNvGrpSpPr/>
          <p:nvPr/>
        </p:nvGrpSpPr>
        <p:grpSpPr>
          <a:xfrm>
            <a:off x="201788" y="3766919"/>
            <a:ext cx="5669273" cy="2516813"/>
            <a:chOff x="324577" y="3759115"/>
            <a:chExt cx="5669273" cy="2516813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324577" y="3957149"/>
              <a:ext cx="4209323" cy="2318779"/>
              <a:chOff x="3071815" y="3776188"/>
              <a:chExt cx="4209323" cy="2318779"/>
            </a:xfrm>
          </p:grpSpPr>
          <p:pic>
            <p:nvPicPr>
              <p:cNvPr id="5" name="Рисунок 4"/>
              <p:cNvPicPr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66768" y="3776188"/>
                <a:ext cx="4030212" cy="1914525"/>
              </a:xfrm>
              <a:prstGeom prst="rect">
                <a:avLst/>
              </a:prstGeom>
            </p:spPr>
          </p:pic>
          <p:sp>
            <p:nvSpPr>
              <p:cNvPr id="3" name="Прямоугольник 2"/>
              <p:cNvSpPr/>
              <p:nvPr/>
            </p:nvSpPr>
            <p:spPr>
              <a:xfrm>
                <a:off x="3071815" y="5756413"/>
                <a:ext cx="420932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16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Осциллограмма сигналов пикового детектора</a:t>
                </a:r>
                <a:endParaRPr lang="ru-RU" sz="1600" dirty="0"/>
              </a:p>
            </p:txBody>
          </p:sp>
        </p:grpSp>
        <p:cxnSp>
          <p:nvCxnSpPr>
            <p:cNvPr id="20" name="Прямая со стрелкой 19"/>
            <p:cNvCxnSpPr/>
            <p:nvPr/>
          </p:nvCxnSpPr>
          <p:spPr>
            <a:xfrm flipV="1">
              <a:off x="3733030" y="5436638"/>
              <a:ext cx="679670" cy="80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12700" y="5171281"/>
              <a:ext cx="1581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Напряжение на выходе ОУ</a:t>
              </a:r>
            </a:p>
          </p:txBody>
        </p:sp>
        <p:cxnSp>
          <p:nvCxnSpPr>
            <p:cNvPr id="23" name="Прямая со стрелкой 22"/>
            <p:cNvCxnSpPr/>
            <p:nvPr/>
          </p:nvCxnSpPr>
          <p:spPr>
            <a:xfrm flipV="1">
              <a:off x="4206812" y="4640257"/>
              <a:ext cx="305103" cy="64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511915" y="4396090"/>
              <a:ext cx="12165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Входное напряжение</a:t>
              </a:r>
            </a:p>
          </p:txBody>
        </p:sp>
        <p:cxnSp>
          <p:nvCxnSpPr>
            <p:cNvPr id="26" name="Прямая со стрелкой 25"/>
            <p:cNvCxnSpPr/>
            <p:nvPr/>
          </p:nvCxnSpPr>
          <p:spPr>
            <a:xfrm flipV="1">
              <a:off x="4309991" y="4041481"/>
              <a:ext cx="331025" cy="1936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688828" y="3759115"/>
              <a:ext cx="12165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Выходное напряжение</a:t>
              </a:r>
            </a:p>
          </p:txBody>
        </p:sp>
      </p:grpSp>
      <p:pic>
        <p:nvPicPr>
          <p:cNvPr id="36" name="Рисунок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147" y="3834839"/>
            <a:ext cx="2805350" cy="2174752"/>
          </a:xfrm>
          <a:prstGeom prst="rect">
            <a:avLst/>
          </a:prstGeom>
        </p:spPr>
      </p:pic>
      <p:cxnSp>
        <p:nvCxnSpPr>
          <p:cNvPr id="46" name="Соединительная линия уступом 45"/>
          <p:cNvCxnSpPr>
            <a:stCxn id="7" idx="3"/>
          </p:cNvCxnSpPr>
          <p:nvPr/>
        </p:nvCxnSpPr>
        <p:spPr>
          <a:xfrm>
            <a:off x="4722891" y="3154487"/>
            <a:ext cx="3147526" cy="670510"/>
          </a:xfrm>
          <a:prstGeom prst="bentConnector3">
            <a:avLst>
              <a:gd name="adj1" fmla="val 99968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Рисунок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486" y="995575"/>
            <a:ext cx="3483146" cy="1455100"/>
          </a:xfrm>
          <a:prstGeom prst="rect">
            <a:avLst/>
          </a:prstGeom>
        </p:spPr>
      </p:pic>
      <p:sp>
        <p:nvSpPr>
          <p:cNvPr id="51" name="Прямоугольник 50"/>
          <p:cNvSpPr/>
          <p:nvPr/>
        </p:nvSpPr>
        <p:spPr>
          <a:xfrm>
            <a:off x="4949190" y="2390831"/>
            <a:ext cx="38634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Двухкаскадный пиковый детектор</a:t>
            </a:r>
            <a:endParaRPr lang="ru-RU" sz="1600" b="1" dirty="0"/>
          </a:p>
        </p:txBody>
      </p:sp>
      <p:grpSp>
        <p:nvGrpSpPr>
          <p:cNvPr id="53" name="Группа 52"/>
          <p:cNvGrpSpPr/>
          <p:nvPr/>
        </p:nvGrpSpPr>
        <p:grpSpPr>
          <a:xfrm>
            <a:off x="396539" y="727620"/>
            <a:ext cx="3790663" cy="1945751"/>
            <a:chOff x="4308277" y="3471881"/>
            <a:chExt cx="4538132" cy="2361250"/>
          </a:xfrm>
        </p:grpSpPr>
        <p:pic>
          <p:nvPicPr>
            <p:cNvPr id="54" name="Рисунок 5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8277" y="3475836"/>
              <a:ext cx="4538132" cy="2357295"/>
            </a:xfrm>
            <a:prstGeom prst="rect">
              <a:avLst/>
            </a:prstGeom>
          </p:spPr>
        </p:pic>
        <p:pic>
          <p:nvPicPr>
            <p:cNvPr id="55" name="Рисунок 54"/>
            <p:cNvPicPr>
              <a:picLocks noChangeAspect="1"/>
            </p:cNvPicPr>
            <p:nvPr/>
          </p:nvPicPr>
          <p:blipFill rotWithShape="1">
            <a:blip r:embed="rId5"/>
            <a:srcRect t="78018" r="83904"/>
            <a:stretch/>
          </p:blipFill>
          <p:spPr>
            <a:xfrm>
              <a:off x="7549585" y="3471881"/>
              <a:ext cx="730448" cy="518181"/>
            </a:xfrm>
            <a:prstGeom prst="rect">
              <a:avLst/>
            </a:prstGeom>
          </p:spPr>
        </p:pic>
      </p:grpSp>
      <p:cxnSp>
        <p:nvCxnSpPr>
          <p:cNvPr id="56" name="Прямая со стрелкой 55"/>
          <p:cNvCxnSpPr/>
          <p:nvPr/>
        </p:nvCxnSpPr>
        <p:spPr>
          <a:xfrm flipV="1">
            <a:off x="7007533" y="3903712"/>
            <a:ext cx="1" cy="744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533465" y="3370650"/>
            <a:ext cx="948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Режим хранения</a:t>
            </a:r>
          </a:p>
        </p:txBody>
      </p:sp>
      <p:cxnSp>
        <p:nvCxnSpPr>
          <p:cNvPr id="62" name="Прямая со стрелкой 61"/>
          <p:cNvCxnSpPr/>
          <p:nvPr/>
        </p:nvCxnSpPr>
        <p:spPr>
          <a:xfrm>
            <a:off x="6533466" y="4930451"/>
            <a:ext cx="474067" cy="1088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/>
          <p:nvPr/>
        </p:nvCxnSpPr>
        <p:spPr>
          <a:xfrm flipH="1" flipV="1">
            <a:off x="7077456" y="3903712"/>
            <a:ext cx="704088" cy="521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/>
          <p:nvPr/>
        </p:nvCxnSpPr>
        <p:spPr>
          <a:xfrm flipH="1">
            <a:off x="7246619" y="4564392"/>
            <a:ext cx="204312" cy="1455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381756" y="6019433"/>
            <a:ext cx="1835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Режим слежения</a:t>
            </a:r>
          </a:p>
        </p:txBody>
      </p:sp>
      <p:cxnSp>
        <p:nvCxnSpPr>
          <p:cNvPr id="75" name="Прямая со стрелкой 74"/>
          <p:cNvCxnSpPr/>
          <p:nvPr/>
        </p:nvCxnSpPr>
        <p:spPr>
          <a:xfrm flipH="1" flipV="1">
            <a:off x="7246619" y="3860988"/>
            <a:ext cx="970795" cy="42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050" name="Левая фигурная скобка 87049"/>
          <p:cNvSpPr/>
          <p:nvPr/>
        </p:nvSpPr>
        <p:spPr>
          <a:xfrm>
            <a:off x="7500301" y="4452020"/>
            <a:ext cx="103110" cy="224744"/>
          </a:xfrm>
          <a:prstGeom prst="leftBrace">
            <a:avLst>
              <a:gd name="adj1" fmla="val 17879"/>
              <a:gd name="adj2" fmla="val 47544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052" name="Прямоугольник 87051"/>
          <p:cNvSpPr/>
          <p:nvPr/>
        </p:nvSpPr>
        <p:spPr>
          <a:xfrm>
            <a:off x="819714" y="6414145"/>
            <a:ext cx="55494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https://www.falstad.com/circuit/e-peak-detect.html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C0549C8E-6097-93A7-1711-8D1F474DF923}"/>
              </a:ext>
            </a:extLst>
          </p:cNvPr>
          <p:cNvSpPr/>
          <p:nvPr/>
        </p:nvSpPr>
        <p:spPr>
          <a:xfrm>
            <a:off x="396539" y="6459545"/>
            <a:ext cx="334353" cy="227718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94EC2B21-E984-4303-BC18-FA0973461408}"/>
              </a:ext>
            </a:extLst>
          </p:cNvPr>
          <p:cNvCxnSpPr>
            <a:cxnSpLocks/>
          </p:cNvCxnSpPr>
          <p:nvPr/>
        </p:nvCxnSpPr>
        <p:spPr>
          <a:xfrm flipH="1" flipV="1">
            <a:off x="7500301" y="1702125"/>
            <a:ext cx="107694" cy="2475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26E1B35-6719-4CCB-987C-49266BAF2AC3}"/>
              </a:ext>
            </a:extLst>
          </p:cNvPr>
          <p:cNvSpPr txBox="1"/>
          <p:nvPr/>
        </p:nvSpPr>
        <p:spPr>
          <a:xfrm>
            <a:off x="7328070" y="1907804"/>
            <a:ext cx="1494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Буфер, </a:t>
            </a:r>
            <a:b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изолирует нагрузку</a:t>
            </a:r>
          </a:p>
        </p:txBody>
      </p:sp>
    </p:spTree>
    <p:extLst>
      <p:ext uri="{BB962C8B-B14F-4D97-AF65-F5344CB8AC3E}">
        <p14:creationId xmlns:p14="http://schemas.microsoft.com/office/powerpoint/2010/main" val="846708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3232" y="1"/>
            <a:ext cx="8122158" cy="69494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 тока, управляемый напряжением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4820-7F35-4BF7-9FFC-D862424A236F}" type="slidenum">
              <a:rPr lang="ru-RU" smtClean="0"/>
              <a:t>15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l="1387" t="3556" r="58676" b="15745"/>
          <a:stretch/>
        </p:blipFill>
        <p:spPr bwMode="auto">
          <a:xfrm>
            <a:off x="3316038" y="1033427"/>
            <a:ext cx="3322506" cy="29362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369596" y="4169702"/>
            <a:ext cx="30883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Источник тока на биполярном транзисторе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582697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3232" y="1"/>
            <a:ext cx="8122158" cy="69494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 тока, управляемый напряжением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4820-7F35-4BF7-9FFC-D862424A236F}" type="slidenum">
              <a:rPr lang="ru-RU" smtClean="0"/>
              <a:t>16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 rotWithShape="1">
          <a:blip r:embed="rId3"/>
          <a:srcRect l="1387" t="3556" r="58676" b="15745"/>
          <a:stretch/>
        </p:blipFill>
        <p:spPr bwMode="auto">
          <a:xfrm>
            <a:off x="3544638" y="676966"/>
            <a:ext cx="2121409" cy="17142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224458" y="802895"/>
          <a:ext cx="2050694" cy="707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Equation" r:id="rId4" imgW="1104900" imgH="381000" progId="Equation.DSMT4">
                  <p:embed/>
                </p:oleObj>
              </mc:Choice>
              <mc:Fallback>
                <p:oleObj name="Equation" r:id="rId4" imgW="1104900" imgH="381000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58" y="802895"/>
                        <a:ext cx="2050694" cy="707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Стрелка влево 9"/>
          <p:cNvSpPr/>
          <p:nvPr/>
        </p:nvSpPr>
        <p:spPr>
          <a:xfrm>
            <a:off x="2365827" y="1002734"/>
            <a:ext cx="1088136" cy="1981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996893" y="2442827"/>
            <a:ext cx="30883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Источник тока на биполярном транзисторе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096351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3232" y="1"/>
            <a:ext cx="8122158" cy="69494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 тока, управляемый напряжением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4820-7F35-4BF7-9FFC-D862424A236F}" type="slidenum">
              <a:rPr lang="ru-RU" smtClean="0"/>
              <a:t>17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 rotWithShape="1">
          <a:blip r:embed="rId3"/>
          <a:srcRect l="1387" t="3556" r="58676" b="15745"/>
          <a:stretch/>
        </p:blipFill>
        <p:spPr bwMode="auto">
          <a:xfrm>
            <a:off x="3544638" y="676966"/>
            <a:ext cx="2121409" cy="17142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224458" y="802895"/>
          <a:ext cx="2050694" cy="707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Equation" r:id="rId4" imgW="1104900" imgH="381000" progId="Equation.DSMT4">
                  <p:embed/>
                </p:oleObj>
              </mc:Choice>
              <mc:Fallback>
                <p:oleObj name="Equation" r:id="rId4" imgW="1104900" imgH="381000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58" y="802895"/>
                        <a:ext cx="2050694" cy="707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Стрелка влево 9"/>
          <p:cNvSpPr/>
          <p:nvPr/>
        </p:nvSpPr>
        <p:spPr>
          <a:xfrm>
            <a:off x="2365827" y="1002734"/>
            <a:ext cx="1088136" cy="1981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Группа 14"/>
          <p:cNvGrpSpPr/>
          <p:nvPr/>
        </p:nvGrpSpPr>
        <p:grpSpPr>
          <a:xfrm>
            <a:off x="2620870" y="3239226"/>
            <a:ext cx="4163978" cy="2676942"/>
            <a:chOff x="5504688" y="3307161"/>
            <a:chExt cx="2907710" cy="1818005"/>
          </a:xfrm>
        </p:grpSpPr>
        <p:pic>
          <p:nvPicPr>
            <p:cNvPr id="11" name="Рисунок 10"/>
            <p:cNvPicPr/>
            <p:nvPr/>
          </p:nvPicPr>
          <p:blipFill rotWithShape="1">
            <a:blip r:embed="rId6"/>
            <a:srcRect l="9677"/>
            <a:stretch/>
          </p:blipFill>
          <p:spPr bwMode="auto">
            <a:xfrm>
              <a:off x="5787943" y="3307161"/>
              <a:ext cx="2624455" cy="181800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5504688" y="4608576"/>
              <a:ext cx="859536" cy="51659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2996893" y="2442827"/>
            <a:ext cx="30883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Источник тока на биполярном транзисторе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34308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3232" y="1"/>
            <a:ext cx="8122158" cy="69494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 тока, управляемый напряжением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4820-7F35-4BF7-9FFC-D862424A236F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 rotWithShape="1">
          <a:blip r:embed="rId3"/>
          <a:srcRect l="1387" t="3556" r="58676" b="15745"/>
          <a:stretch/>
        </p:blipFill>
        <p:spPr bwMode="auto">
          <a:xfrm>
            <a:off x="3544638" y="676966"/>
            <a:ext cx="2121409" cy="17142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224458" y="802895"/>
          <a:ext cx="2050694" cy="707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name="Equation" r:id="rId4" imgW="1104900" imgH="381000" progId="Equation.DSMT4">
                  <p:embed/>
                </p:oleObj>
              </mc:Choice>
              <mc:Fallback>
                <p:oleObj name="Equation" r:id="rId4" imgW="1104900" imgH="381000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58" y="802895"/>
                        <a:ext cx="2050694" cy="707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Стрелка влево 9"/>
          <p:cNvSpPr/>
          <p:nvPr/>
        </p:nvSpPr>
        <p:spPr>
          <a:xfrm>
            <a:off x="2365827" y="1002734"/>
            <a:ext cx="1088136" cy="1981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234180" y="2639383"/>
            <a:ext cx="20583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1) Что это за схема?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996893" y="2442827"/>
            <a:ext cx="30883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Источник тока на биполярном транзисторе</a:t>
            </a:r>
            <a:endParaRPr lang="ru-RU" sz="1200" dirty="0"/>
          </a:p>
        </p:txBody>
      </p:sp>
      <p:grpSp>
        <p:nvGrpSpPr>
          <p:cNvPr id="26" name="Группа 25"/>
          <p:cNvGrpSpPr/>
          <p:nvPr/>
        </p:nvGrpSpPr>
        <p:grpSpPr>
          <a:xfrm>
            <a:off x="2620870" y="3239226"/>
            <a:ext cx="4163978" cy="2676942"/>
            <a:chOff x="5504688" y="3307161"/>
            <a:chExt cx="2907710" cy="1818005"/>
          </a:xfrm>
        </p:grpSpPr>
        <p:pic>
          <p:nvPicPr>
            <p:cNvPr id="27" name="Рисунок 26"/>
            <p:cNvPicPr/>
            <p:nvPr/>
          </p:nvPicPr>
          <p:blipFill rotWithShape="1">
            <a:blip r:embed="rId6"/>
            <a:srcRect l="9677"/>
            <a:stretch/>
          </p:blipFill>
          <p:spPr bwMode="auto">
            <a:xfrm>
              <a:off x="5787943" y="3307161"/>
              <a:ext cx="2624455" cy="181800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5504688" y="4608576"/>
              <a:ext cx="859536" cy="51659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972181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3232" y="1"/>
            <a:ext cx="8122158" cy="69494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 тока, управляемый напряжением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4820-7F35-4BF7-9FFC-D862424A236F}" type="slidenum">
              <a:rPr lang="ru-RU" smtClean="0"/>
              <a:t>19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 rotWithShape="1">
          <a:blip r:embed="rId3"/>
          <a:srcRect l="1387" t="3556" r="58676" b="15745"/>
          <a:stretch/>
        </p:blipFill>
        <p:spPr bwMode="auto">
          <a:xfrm>
            <a:off x="3544638" y="676966"/>
            <a:ext cx="2121409" cy="17142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224458" y="802895"/>
          <a:ext cx="2050694" cy="707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2" name="Equation" r:id="rId4" imgW="1104900" imgH="381000" progId="Equation.DSMT4">
                  <p:embed/>
                </p:oleObj>
              </mc:Choice>
              <mc:Fallback>
                <p:oleObj name="Equation" r:id="rId4" imgW="1104900" imgH="381000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58" y="802895"/>
                        <a:ext cx="2050694" cy="707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Стрелка влево 9"/>
          <p:cNvSpPr/>
          <p:nvPr/>
        </p:nvSpPr>
        <p:spPr>
          <a:xfrm>
            <a:off x="2365827" y="1002734"/>
            <a:ext cx="1088136" cy="1981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Группа 14"/>
          <p:cNvGrpSpPr/>
          <p:nvPr/>
        </p:nvGrpSpPr>
        <p:grpSpPr>
          <a:xfrm>
            <a:off x="5842058" y="669375"/>
            <a:ext cx="2907710" cy="1818005"/>
            <a:chOff x="5504688" y="3307161"/>
            <a:chExt cx="2907710" cy="1818005"/>
          </a:xfrm>
        </p:grpSpPr>
        <p:pic>
          <p:nvPicPr>
            <p:cNvPr id="11" name="Рисунок 10"/>
            <p:cNvPicPr/>
            <p:nvPr/>
          </p:nvPicPr>
          <p:blipFill rotWithShape="1">
            <a:blip r:embed="rId6"/>
            <a:srcRect l="9677"/>
            <a:stretch/>
          </p:blipFill>
          <p:spPr bwMode="auto">
            <a:xfrm>
              <a:off x="5787943" y="3307161"/>
              <a:ext cx="2624455" cy="181800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5504688" y="4608576"/>
              <a:ext cx="859536" cy="51659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</p:grpSp>
      <p:sp>
        <p:nvSpPr>
          <p:cNvPr id="16" name="Прямоугольник 15"/>
          <p:cNvSpPr/>
          <p:nvPr/>
        </p:nvSpPr>
        <p:spPr>
          <a:xfrm>
            <a:off x="234180" y="2639383"/>
            <a:ext cx="20583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1) Что это за схема?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16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065047" y="2428838"/>
            <a:ext cx="30789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Не инвертирующий усилитель как источник тока, управляемый напряжением (плавающая нагрузка)</a:t>
            </a:r>
            <a:endParaRPr lang="ru-RU" sz="12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24458" y="3092328"/>
            <a:ext cx="4572000" cy="6406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Как не инвертирующий усилитель создаёт определённый ток через нагрузку?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996893" y="2442827"/>
            <a:ext cx="30883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Источник тока на биполярном транзисторе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53065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948690" y="1"/>
            <a:ext cx="7886700" cy="6949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Операционный усилитель (ОУ)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65176" y="1046625"/>
            <a:ext cx="3694176" cy="352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6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Свойства «идеального» ОУ</a:t>
            </a:r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t="69134"/>
          <a:stretch/>
        </p:blipFill>
        <p:spPr>
          <a:xfrm>
            <a:off x="265176" y="3941134"/>
            <a:ext cx="3977640" cy="14904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00545" y="5516016"/>
            <a:ext cx="3266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«Идеальный» ОУ без обратной связи (компаратор)</a:t>
            </a:r>
          </a:p>
        </p:txBody>
      </p:sp>
    </p:spTree>
    <p:extLst>
      <p:ext uri="{BB962C8B-B14F-4D97-AF65-F5344CB8AC3E}">
        <p14:creationId xmlns:p14="http://schemas.microsoft.com/office/powerpoint/2010/main" val="1810716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3232" y="1"/>
            <a:ext cx="8122158" cy="69494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 тока, управляемый напряжением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4820-7F35-4BF7-9FFC-D862424A236F}" type="slidenum">
              <a:rPr lang="ru-RU" smtClean="0"/>
              <a:t>20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 rotWithShape="1">
          <a:blip r:embed="rId3"/>
          <a:srcRect l="1387" t="3556" r="58676" b="15745"/>
          <a:stretch/>
        </p:blipFill>
        <p:spPr bwMode="auto">
          <a:xfrm>
            <a:off x="3544638" y="676966"/>
            <a:ext cx="2121409" cy="17142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224458" y="802895"/>
          <a:ext cx="2050694" cy="707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Equation" r:id="rId4" imgW="1104900" imgH="381000" progId="Equation.DSMT4">
                  <p:embed/>
                </p:oleObj>
              </mc:Choice>
              <mc:Fallback>
                <p:oleObj name="Equation" r:id="rId4" imgW="1104900" imgH="381000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58" y="802895"/>
                        <a:ext cx="2050694" cy="707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Стрелка влево 9"/>
          <p:cNvSpPr/>
          <p:nvPr/>
        </p:nvSpPr>
        <p:spPr>
          <a:xfrm>
            <a:off x="2365827" y="1002734"/>
            <a:ext cx="1088136" cy="1981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Группа 14"/>
          <p:cNvGrpSpPr/>
          <p:nvPr/>
        </p:nvGrpSpPr>
        <p:grpSpPr>
          <a:xfrm>
            <a:off x="5842058" y="669375"/>
            <a:ext cx="2907710" cy="1818005"/>
            <a:chOff x="5504688" y="3307161"/>
            <a:chExt cx="2907710" cy="1818005"/>
          </a:xfrm>
        </p:grpSpPr>
        <p:pic>
          <p:nvPicPr>
            <p:cNvPr id="11" name="Рисунок 10"/>
            <p:cNvPicPr/>
            <p:nvPr/>
          </p:nvPicPr>
          <p:blipFill rotWithShape="1">
            <a:blip r:embed="rId6"/>
            <a:srcRect l="9677"/>
            <a:stretch/>
          </p:blipFill>
          <p:spPr bwMode="auto">
            <a:xfrm>
              <a:off x="5787943" y="3307161"/>
              <a:ext cx="2624455" cy="181800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5504688" y="4608576"/>
              <a:ext cx="859536" cy="51659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</p:grpSp>
      <p:sp>
        <p:nvSpPr>
          <p:cNvPr id="16" name="Прямоугольник 15"/>
          <p:cNvSpPr/>
          <p:nvPr/>
        </p:nvSpPr>
        <p:spPr>
          <a:xfrm>
            <a:off x="234180" y="2639383"/>
            <a:ext cx="20583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1) Что это за схема?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16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065047" y="2428838"/>
            <a:ext cx="30789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Не инвертирующий усилитель как источник тока, управляемый напряжением (плавающая нагрузка)</a:t>
            </a:r>
            <a:endParaRPr lang="ru-RU" sz="12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24458" y="3092328"/>
            <a:ext cx="4572000" cy="6406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Как не инвертирующий усилитель создаёт определённый ток через нагрузку?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996893" y="2442827"/>
            <a:ext cx="30883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Источник тока на биполярном транзисторе</a:t>
            </a:r>
            <a:endParaRPr lang="ru-RU" sz="1200" dirty="0"/>
          </a:p>
        </p:txBody>
      </p:sp>
      <p:sp>
        <p:nvSpPr>
          <p:cNvPr id="22" name="Стрелка углом вверх 21"/>
          <p:cNvSpPr/>
          <p:nvPr/>
        </p:nvSpPr>
        <p:spPr>
          <a:xfrm rot="5400000">
            <a:off x="588023" y="3835859"/>
            <a:ext cx="445491" cy="40919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274352" y="4595602"/>
            <a:ext cx="5271086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 помощью такого источника тока нельзя, например, получить пригодный к использованию сигнал, напряжение которого отсчитывалось бы относительно потенциала земли.</a:t>
            </a:r>
            <a:endParaRPr lang="ru-RU" sz="12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1144624" y="3856938"/>
            <a:ext cx="452142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Благодаря отрицательной ОС на инвертирующем входе поддерживается напряжение </a:t>
            </a:r>
            <a:r>
              <a:rPr lang="en-US" sz="1400" i="1" dirty="0">
                <a:latin typeface="Times New Roman" panose="02020603050405020304" pitchFamily="18" charset="0"/>
                <a:ea typeface="Calibri" panose="020F0502020204030204" pitchFamily="34" charset="0"/>
              </a:rPr>
              <a:t>U</a:t>
            </a:r>
            <a:r>
              <a:rPr lang="ru-RU" sz="1400" i="1" baseline="-25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вх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, под действием которого через нагрузку протекает ток </a:t>
            </a:r>
            <a:r>
              <a:rPr lang="ru-RU" sz="1400" i="1" dirty="0">
                <a:latin typeface="Times New Roman" panose="02020603050405020304" pitchFamily="18" charset="0"/>
                <a:ea typeface="Calibri" panose="020F0502020204030204" pitchFamily="34" charset="0"/>
              </a:rPr>
              <a:t>I = </a:t>
            </a:r>
            <a:r>
              <a:rPr lang="ru-RU" sz="14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U</a:t>
            </a:r>
            <a:r>
              <a:rPr lang="ru-RU" sz="1400" i="1" baseline="-25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вx</a:t>
            </a:r>
            <a:r>
              <a:rPr lang="ru-RU" sz="1400" i="1" dirty="0">
                <a:latin typeface="Times New Roman" panose="02020603050405020304" pitchFamily="18" charset="0"/>
                <a:ea typeface="Calibri" panose="020F0502020204030204" pitchFamily="34" charset="0"/>
              </a:rPr>
              <a:t>/R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844126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3232" y="1"/>
            <a:ext cx="8122158" cy="69494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 тока, управляемый напряжением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4820-7F35-4BF7-9FFC-D862424A236F}" type="slidenum">
              <a:rPr lang="ru-RU" smtClean="0"/>
              <a:t>21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 rotWithShape="1">
          <a:blip r:embed="rId3"/>
          <a:srcRect l="1387" t="3556" r="58676" b="15745"/>
          <a:stretch/>
        </p:blipFill>
        <p:spPr bwMode="auto">
          <a:xfrm>
            <a:off x="3544638" y="676966"/>
            <a:ext cx="2121409" cy="17142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224458" y="802895"/>
          <a:ext cx="2050694" cy="707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Equation" r:id="rId4" imgW="1104900" imgH="381000" progId="Equation.DSMT4">
                  <p:embed/>
                </p:oleObj>
              </mc:Choice>
              <mc:Fallback>
                <p:oleObj name="Equation" r:id="rId4" imgW="1104900" imgH="381000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58" y="802895"/>
                        <a:ext cx="2050694" cy="707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Стрелка влево 9"/>
          <p:cNvSpPr/>
          <p:nvPr/>
        </p:nvSpPr>
        <p:spPr>
          <a:xfrm>
            <a:off x="2365827" y="1002734"/>
            <a:ext cx="1088136" cy="1981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Группа 14"/>
          <p:cNvGrpSpPr/>
          <p:nvPr/>
        </p:nvGrpSpPr>
        <p:grpSpPr>
          <a:xfrm>
            <a:off x="5842058" y="669375"/>
            <a:ext cx="2907710" cy="1818005"/>
            <a:chOff x="5504688" y="3307161"/>
            <a:chExt cx="2907710" cy="1818005"/>
          </a:xfrm>
        </p:grpSpPr>
        <p:pic>
          <p:nvPicPr>
            <p:cNvPr id="11" name="Рисунок 10"/>
            <p:cNvPicPr/>
            <p:nvPr/>
          </p:nvPicPr>
          <p:blipFill rotWithShape="1">
            <a:blip r:embed="rId6"/>
            <a:srcRect l="9677"/>
            <a:stretch/>
          </p:blipFill>
          <p:spPr bwMode="auto">
            <a:xfrm>
              <a:off x="5787943" y="3307161"/>
              <a:ext cx="2624455" cy="181800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5504688" y="4608576"/>
              <a:ext cx="859536" cy="51659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</p:grpSp>
      <p:sp>
        <p:nvSpPr>
          <p:cNvPr id="16" name="Прямоугольник 15"/>
          <p:cNvSpPr/>
          <p:nvPr/>
        </p:nvSpPr>
        <p:spPr>
          <a:xfrm>
            <a:off x="234180" y="2639383"/>
            <a:ext cx="20583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1) Что это за схема?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16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065047" y="2428838"/>
            <a:ext cx="30789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Не инвертирующий усилитель как источник тока, управляемый напряжением (плавающая нагрузка)</a:t>
            </a:r>
            <a:endParaRPr lang="ru-RU" sz="12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24458" y="3092328"/>
            <a:ext cx="4572000" cy="6406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Как не инвертирующий усилитель создаёт определённый ток через нагрузку?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996893" y="2442827"/>
            <a:ext cx="30883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Источник тока на биполярном транзисторе</a:t>
            </a:r>
            <a:endParaRPr lang="ru-RU" sz="1200" dirty="0"/>
          </a:p>
        </p:txBody>
      </p:sp>
      <p:pic>
        <p:nvPicPr>
          <p:cNvPr id="26" name="Рисунок 25"/>
          <p:cNvPicPr/>
          <p:nvPr/>
        </p:nvPicPr>
        <p:blipFill rotWithShape="1">
          <a:blip r:embed="rId7"/>
          <a:srcRect b="14659"/>
          <a:stretch/>
        </p:blipFill>
        <p:spPr bwMode="auto">
          <a:xfrm>
            <a:off x="5842058" y="3123782"/>
            <a:ext cx="3098985" cy="25311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5778050" y="5654955"/>
            <a:ext cx="2991046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Источник тока с заземлённой нагрузкой и плавающим источником питания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144624" y="3856938"/>
            <a:ext cx="452142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Благодаря отрицательной ОС на инвертирующем входе поддерживается напряжение </a:t>
            </a:r>
            <a:r>
              <a:rPr lang="en-US" sz="1400" i="1" dirty="0">
                <a:latin typeface="Times New Roman" panose="02020603050405020304" pitchFamily="18" charset="0"/>
                <a:ea typeface="Calibri" panose="020F0502020204030204" pitchFamily="34" charset="0"/>
              </a:rPr>
              <a:t>U</a:t>
            </a:r>
            <a:r>
              <a:rPr lang="ru-RU" sz="1400" i="1" baseline="-25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вх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, под действием которого через нагрузку протекает ток </a:t>
            </a:r>
            <a:r>
              <a:rPr lang="ru-RU" sz="1400" i="1" dirty="0">
                <a:latin typeface="Times New Roman" panose="02020603050405020304" pitchFamily="18" charset="0"/>
                <a:ea typeface="Calibri" panose="020F0502020204030204" pitchFamily="34" charset="0"/>
              </a:rPr>
              <a:t>I = </a:t>
            </a:r>
            <a:r>
              <a:rPr lang="ru-RU" sz="14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U</a:t>
            </a:r>
            <a:r>
              <a:rPr lang="ru-RU" sz="1400" i="1" baseline="-25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вx</a:t>
            </a:r>
            <a:r>
              <a:rPr lang="ru-RU" sz="1400" i="1" dirty="0">
                <a:latin typeface="Times New Roman" panose="02020603050405020304" pitchFamily="18" charset="0"/>
                <a:ea typeface="Calibri" panose="020F0502020204030204" pitchFamily="34" charset="0"/>
              </a:rPr>
              <a:t>/R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ru-RU" sz="1400" dirty="0"/>
          </a:p>
        </p:txBody>
      </p:sp>
      <p:sp>
        <p:nvSpPr>
          <p:cNvPr id="21" name="Стрелка углом вверх 20"/>
          <p:cNvSpPr/>
          <p:nvPr/>
        </p:nvSpPr>
        <p:spPr>
          <a:xfrm rot="5400000">
            <a:off x="588023" y="3835859"/>
            <a:ext cx="445491" cy="40919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274352" y="4595602"/>
            <a:ext cx="5271086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 помощью такого источника тока нельзя, например, получить пригодный к использованию сигнал, напряжение которого отсчитывалось бы относительно потенциала земли.</a:t>
            </a:r>
            <a:endParaRPr lang="ru-RU" sz="12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626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3232" y="1"/>
            <a:ext cx="8122158" cy="69494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 тока, управляемый напряжением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4820-7F35-4BF7-9FFC-D862424A236F}" type="slidenum">
              <a:rPr lang="ru-RU" smtClean="0"/>
              <a:t>22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 rotWithShape="1">
          <a:blip r:embed="rId3"/>
          <a:srcRect l="1387" t="3556" r="58676" b="15745"/>
          <a:stretch/>
        </p:blipFill>
        <p:spPr bwMode="auto">
          <a:xfrm>
            <a:off x="3544638" y="676966"/>
            <a:ext cx="2121409" cy="17142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224458" y="802895"/>
          <a:ext cx="2050694" cy="707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" name="Equation" r:id="rId4" imgW="1104900" imgH="381000" progId="Equation.DSMT4">
                  <p:embed/>
                </p:oleObj>
              </mc:Choice>
              <mc:Fallback>
                <p:oleObj name="Equation" r:id="rId4" imgW="1104900" imgH="381000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58" y="802895"/>
                        <a:ext cx="2050694" cy="707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Стрелка влево 9"/>
          <p:cNvSpPr/>
          <p:nvPr/>
        </p:nvSpPr>
        <p:spPr>
          <a:xfrm>
            <a:off x="2365827" y="1002734"/>
            <a:ext cx="1088136" cy="1981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Группа 14"/>
          <p:cNvGrpSpPr/>
          <p:nvPr/>
        </p:nvGrpSpPr>
        <p:grpSpPr>
          <a:xfrm>
            <a:off x="5842058" y="669375"/>
            <a:ext cx="2907710" cy="1818005"/>
            <a:chOff x="5504688" y="3307161"/>
            <a:chExt cx="2907710" cy="1818005"/>
          </a:xfrm>
        </p:grpSpPr>
        <p:pic>
          <p:nvPicPr>
            <p:cNvPr id="11" name="Рисунок 10"/>
            <p:cNvPicPr/>
            <p:nvPr/>
          </p:nvPicPr>
          <p:blipFill rotWithShape="1">
            <a:blip r:embed="rId6"/>
            <a:srcRect l="9677"/>
            <a:stretch/>
          </p:blipFill>
          <p:spPr bwMode="auto">
            <a:xfrm>
              <a:off x="5787943" y="3307161"/>
              <a:ext cx="2624455" cy="181800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5504688" y="4608576"/>
              <a:ext cx="859536" cy="51659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</p:grpSp>
      <p:sp>
        <p:nvSpPr>
          <p:cNvPr id="16" name="Прямоугольник 15"/>
          <p:cNvSpPr/>
          <p:nvPr/>
        </p:nvSpPr>
        <p:spPr>
          <a:xfrm>
            <a:off x="234180" y="2639383"/>
            <a:ext cx="20583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1) Что это за схема?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16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065047" y="2428838"/>
            <a:ext cx="30789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Не инвертирующий усилитель как источник тока, управляемый напряжением (плавающая нагрузка)</a:t>
            </a:r>
            <a:endParaRPr lang="ru-RU" sz="12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24458" y="3092328"/>
            <a:ext cx="4572000" cy="6406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Как не инвертирующий усилитель создаёт определённый ток через нагрузку?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996893" y="2442827"/>
            <a:ext cx="30883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Источник тока на биполярном транзисторе</a:t>
            </a:r>
            <a:endParaRPr lang="ru-RU" sz="1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36323" y="5316401"/>
            <a:ext cx="33104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3) Что делают резисторы </a:t>
            </a: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R</a:t>
            </a:r>
            <a:r>
              <a:rPr lang="ru-RU" sz="1600" b="1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r>
              <a:rPr lang="ru-RU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и </a:t>
            </a: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R</a:t>
            </a:r>
            <a:r>
              <a:rPr lang="ru-RU" sz="1600" b="1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ru-RU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?</a:t>
            </a:r>
            <a:endParaRPr lang="ru-RU" sz="1600" dirty="0"/>
          </a:p>
        </p:txBody>
      </p:sp>
      <p:sp>
        <p:nvSpPr>
          <p:cNvPr id="23" name="Стрелка углом вверх 22"/>
          <p:cNvSpPr/>
          <p:nvPr/>
        </p:nvSpPr>
        <p:spPr>
          <a:xfrm rot="5400000">
            <a:off x="588023" y="3835859"/>
            <a:ext cx="445491" cy="40919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Рисунок 23"/>
          <p:cNvPicPr/>
          <p:nvPr/>
        </p:nvPicPr>
        <p:blipFill rotWithShape="1">
          <a:blip r:embed="rId7"/>
          <a:srcRect b="14659"/>
          <a:stretch/>
        </p:blipFill>
        <p:spPr bwMode="auto">
          <a:xfrm>
            <a:off x="5842058" y="3123782"/>
            <a:ext cx="3098985" cy="25311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5" name="Прямоугольник 24"/>
          <p:cNvSpPr/>
          <p:nvPr/>
        </p:nvSpPr>
        <p:spPr>
          <a:xfrm>
            <a:off x="5778050" y="5654955"/>
            <a:ext cx="2991046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Источник тока с заземлённой нагрузкой и плавающим источником питания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1144624" y="3856938"/>
            <a:ext cx="452142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Благодаря отрицательной ОС на инвертирующем входе поддерживается напряжение </a:t>
            </a:r>
            <a:r>
              <a:rPr lang="en-US" sz="1400" i="1" dirty="0">
                <a:latin typeface="Times New Roman" panose="02020603050405020304" pitchFamily="18" charset="0"/>
                <a:ea typeface="Calibri" panose="020F0502020204030204" pitchFamily="34" charset="0"/>
              </a:rPr>
              <a:t>U</a:t>
            </a:r>
            <a:r>
              <a:rPr lang="ru-RU" sz="1400" i="1" baseline="-25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вх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, под действием которого через нагрузку протекает ток </a:t>
            </a:r>
            <a:r>
              <a:rPr lang="ru-RU" sz="1400" i="1" dirty="0">
                <a:latin typeface="Times New Roman" panose="02020603050405020304" pitchFamily="18" charset="0"/>
                <a:ea typeface="Calibri" panose="020F0502020204030204" pitchFamily="34" charset="0"/>
              </a:rPr>
              <a:t>I = </a:t>
            </a:r>
            <a:r>
              <a:rPr lang="ru-RU" sz="14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U</a:t>
            </a:r>
            <a:r>
              <a:rPr lang="ru-RU" sz="1400" i="1" baseline="-25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вx</a:t>
            </a:r>
            <a:r>
              <a:rPr lang="ru-RU" sz="1400" i="1" dirty="0">
                <a:latin typeface="Times New Roman" panose="02020603050405020304" pitchFamily="18" charset="0"/>
                <a:ea typeface="Calibri" panose="020F0502020204030204" pitchFamily="34" charset="0"/>
              </a:rPr>
              <a:t>/R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ru-RU" sz="1400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274352" y="4595602"/>
            <a:ext cx="5271086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 помощью такого источника тока нельзя, например, получить пригодный к использованию сигнал, напряжение которого отсчитывалось бы относительно потенциала земли.</a:t>
            </a:r>
            <a:endParaRPr lang="ru-RU" sz="12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441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3232" y="1"/>
            <a:ext cx="8122158" cy="69494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 тока, управляемый напряжением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4820-7F35-4BF7-9FFC-D862424A236F}" type="slidenum">
              <a:rPr lang="ru-RU" smtClean="0"/>
              <a:t>23</a:t>
            </a:fld>
            <a:endParaRPr lang="ru-RU" dirty="0"/>
          </a:p>
        </p:txBody>
      </p:sp>
      <p:pic>
        <p:nvPicPr>
          <p:cNvPr id="5" name="Рисунок 4"/>
          <p:cNvPicPr/>
          <p:nvPr/>
        </p:nvPicPr>
        <p:blipFill rotWithShape="1">
          <a:blip r:embed="rId3"/>
          <a:srcRect l="1387" t="3556" r="58676" b="15745"/>
          <a:stretch/>
        </p:blipFill>
        <p:spPr bwMode="auto">
          <a:xfrm>
            <a:off x="3544638" y="676966"/>
            <a:ext cx="2121409" cy="17142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224458" y="802895"/>
          <a:ext cx="2050694" cy="707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8" name="Equation" r:id="rId4" imgW="1104900" imgH="381000" progId="Equation.DSMT4">
                  <p:embed/>
                </p:oleObj>
              </mc:Choice>
              <mc:Fallback>
                <p:oleObj name="Equation" r:id="rId4" imgW="1104900" imgH="381000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58" y="802895"/>
                        <a:ext cx="2050694" cy="707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Стрелка влево 9"/>
          <p:cNvSpPr/>
          <p:nvPr/>
        </p:nvSpPr>
        <p:spPr>
          <a:xfrm>
            <a:off x="2365827" y="1002734"/>
            <a:ext cx="1088136" cy="1981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Группа 14"/>
          <p:cNvGrpSpPr/>
          <p:nvPr/>
        </p:nvGrpSpPr>
        <p:grpSpPr>
          <a:xfrm>
            <a:off x="5842058" y="669375"/>
            <a:ext cx="2907710" cy="1818005"/>
            <a:chOff x="5504688" y="3307161"/>
            <a:chExt cx="2907710" cy="1818005"/>
          </a:xfrm>
        </p:grpSpPr>
        <p:pic>
          <p:nvPicPr>
            <p:cNvPr id="11" name="Рисунок 10"/>
            <p:cNvPicPr/>
            <p:nvPr/>
          </p:nvPicPr>
          <p:blipFill rotWithShape="1">
            <a:blip r:embed="rId6"/>
            <a:srcRect l="9677"/>
            <a:stretch/>
          </p:blipFill>
          <p:spPr bwMode="auto">
            <a:xfrm>
              <a:off x="5787943" y="3307161"/>
              <a:ext cx="2624455" cy="181800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5504688" y="4608576"/>
              <a:ext cx="859536" cy="51659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</p:grpSp>
      <p:sp>
        <p:nvSpPr>
          <p:cNvPr id="16" name="Прямоугольник 15"/>
          <p:cNvSpPr/>
          <p:nvPr/>
        </p:nvSpPr>
        <p:spPr>
          <a:xfrm>
            <a:off x="234180" y="2639383"/>
            <a:ext cx="20583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1) Что это за схема?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16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065047" y="2428838"/>
            <a:ext cx="30789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Не инвертирующий усилитель как источник тока, управляемый напряжением (плавающая нагрузка)</a:t>
            </a:r>
            <a:endParaRPr lang="ru-RU" sz="12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24458" y="3092328"/>
            <a:ext cx="4572000" cy="6586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Как не инвертирующий усилитель создаёт определённый ток через нагрузку?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Стрелка углом вверх 19"/>
          <p:cNvSpPr/>
          <p:nvPr/>
        </p:nvSpPr>
        <p:spPr>
          <a:xfrm rot="5400000">
            <a:off x="588023" y="3835859"/>
            <a:ext cx="445491" cy="40919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996893" y="2442827"/>
            <a:ext cx="30883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Источник тока на биполярном транзисторе</a:t>
            </a:r>
            <a:endParaRPr lang="ru-RU" sz="1200" dirty="0"/>
          </a:p>
        </p:txBody>
      </p:sp>
      <p:sp>
        <p:nvSpPr>
          <p:cNvPr id="21" name="Стрелка углом вверх 20"/>
          <p:cNvSpPr/>
          <p:nvPr/>
        </p:nvSpPr>
        <p:spPr>
          <a:xfrm rot="5400000">
            <a:off x="588022" y="5703057"/>
            <a:ext cx="445491" cy="40919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184825" y="5673063"/>
            <a:ext cx="4481221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Резисторы </a:t>
            </a:r>
            <a:r>
              <a:rPr lang="en-US" sz="1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ru-RU" sz="1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и </a:t>
            </a:r>
            <a:r>
              <a:rPr lang="ru-RU" sz="1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ru-RU" sz="1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образуют делитель напряжения для установки напряжения на входах и как следствие тока. 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144624" y="3856938"/>
            <a:ext cx="452142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Благодаря отрицательной ОС на инвертирующем входе поддерживается напряжение </a:t>
            </a:r>
            <a:r>
              <a:rPr lang="en-US" sz="1400" i="1" dirty="0">
                <a:latin typeface="Times New Roman" panose="02020603050405020304" pitchFamily="18" charset="0"/>
                <a:ea typeface="Calibri" panose="020F0502020204030204" pitchFamily="34" charset="0"/>
              </a:rPr>
              <a:t>U</a:t>
            </a:r>
            <a:r>
              <a:rPr lang="ru-RU" sz="1400" i="1" baseline="-25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вх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, под действием которого через нагрузку протекает ток </a:t>
            </a:r>
            <a:r>
              <a:rPr lang="ru-RU" sz="1400" i="1" dirty="0">
                <a:latin typeface="Times New Roman" panose="02020603050405020304" pitchFamily="18" charset="0"/>
                <a:ea typeface="Calibri" panose="020F0502020204030204" pitchFamily="34" charset="0"/>
              </a:rPr>
              <a:t>I = </a:t>
            </a:r>
            <a:r>
              <a:rPr lang="ru-RU" sz="14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U</a:t>
            </a:r>
            <a:r>
              <a:rPr lang="ru-RU" sz="1400" i="1" baseline="-25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вx</a:t>
            </a:r>
            <a:r>
              <a:rPr lang="ru-RU" sz="1400" i="1" dirty="0">
                <a:latin typeface="Times New Roman" panose="02020603050405020304" pitchFamily="18" charset="0"/>
                <a:ea typeface="Calibri" panose="020F0502020204030204" pitchFamily="34" charset="0"/>
              </a:rPr>
              <a:t>/R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ru-RU" sz="1400" dirty="0"/>
          </a:p>
        </p:txBody>
      </p:sp>
      <p:pic>
        <p:nvPicPr>
          <p:cNvPr id="25" name="Рисунок 24"/>
          <p:cNvPicPr/>
          <p:nvPr/>
        </p:nvPicPr>
        <p:blipFill rotWithShape="1">
          <a:blip r:embed="rId7"/>
          <a:srcRect b="14659"/>
          <a:stretch/>
        </p:blipFill>
        <p:spPr bwMode="auto">
          <a:xfrm>
            <a:off x="5842058" y="3123782"/>
            <a:ext cx="3098985" cy="25311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Прямоугольник 26"/>
          <p:cNvSpPr/>
          <p:nvPr/>
        </p:nvSpPr>
        <p:spPr>
          <a:xfrm>
            <a:off x="5778050" y="5654955"/>
            <a:ext cx="2991046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Источник тока с заземлённой нагрузкой и плавающим источником питания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236323" y="5316401"/>
            <a:ext cx="33104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3) Что делают резисторы </a:t>
            </a:r>
            <a:r>
              <a:rPr lang="en-US" sz="16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R</a:t>
            </a:r>
            <a:r>
              <a:rPr lang="ru-RU" sz="1600" b="1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r>
              <a:rPr lang="ru-RU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и </a:t>
            </a:r>
            <a:r>
              <a:rPr lang="en-US" sz="16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R</a:t>
            </a:r>
            <a:r>
              <a:rPr lang="ru-RU" sz="1600" b="1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ru-RU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?</a:t>
            </a:r>
            <a:endParaRPr lang="ru-RU" sz="1600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221983" y="4585883"/>
            <a:ext cx="5375823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 помощью такого источника тока нельзя, например, получить пригодный к использованию сигнал, напряжение которого отсчитывалось бы относительно потенциала земли.</a:t>
            </a:r>
            <a:endParaRPr lang="ru-RU" sz="12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290223" y="6258559"/>
            <a:ext cx="5375823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Выходной ток нельзя задать (запрограммировать) с помощью входного напряжения, отсчитываемого от потенциала земли.</a:t>
            </a:r>
            <a:endParaRPr lang="ru-RU" sz="12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449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8690" y="1"/>
            <a:ext cx="7886700" cy="6949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Решим задачу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4820-7F35-4BF7-9FFC-D862424A236F}" type="slidenum">
              <a:rPr lang="ru-RU" smtClean="0"/>
              <a:t>24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197864" y="612424"/>
            <a:ext cx="7317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Разработать схему источника тока, управляемого напряжением, для управления лазерным диодом.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5868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8690" y="1"/>
            <a:ext cx="7886700" cy="6949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Решим задачу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4820-7F35-4BF7-9FFC-D862424A236F}" type="slidenum">
              <a:rPr lang="ru-RU" smtClean="0"/>
              <a:t>25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197864" y="612424"/>
            <a:ext cx="7317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Разработать схему источника тока, управляемого напряжением, для управления лазерным диодом. 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38912" y="1307368"/>
            <a:ext cx="85222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1) Имеется лазерный диод с рабочим током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= 170мА.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Управлять напряжением будем с ЦАП.</a:t>
            </a:r>
          </a:p>
        </p:txBody>
      </p:sp>
    </p:spTree>
    <p:extLst>
      <p:ext uri="{BB962C8B-B14F-4D97-AF65-F5344CB8AC3E}">
        <p14:creationId xmlns:p14="http://schemas.microsoft.com/office/powerpoint/2010/main" val="2498468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8690" y="1"/>
            <a:ext cx="7886700" cy="6949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Решим задачу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4820-7F35-4BF7-9FFC-D862424A236F}" type="slidenum">
              <a:rPr lang="ru-RU" smtClean="0"/>
              <a:t>26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197864" y="612424"/>
            <a:ext cx="7317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Разработать схему источника тока, управляемого напряжением, для управления лазерным диодом. 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38912" y="1307368"/>
            <a:ext cx="85222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1) Имеется лазерный диод с рабочим током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= 170мА.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Управлять напряжением будем с ЦАП.</a:t>
            </a:r>
          </a:p>
        </p:txBody>
      </p:sp>
      <p:pic>
        <p:nvPicPr>
          <p:cNvPr id="12" name="Рисунок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094105" y="1708144"/>
            <a:ext cx="2188591" cy="1922024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1089823" y="3600631"/>
            <a:ext cx="2487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Источник тока для ЛД (шаг 1)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585098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8690" y="1"/>
            <a:ext cx="7886700" cy="6949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Решим задачу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4820-7F35-4BF7-9FFC-D862424A236F}" type="slidenum">
              <a:rPr lang="ru-RU" smtClean="0"/>
              <a:t>27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197864" y="612424"/>
            <a:ext cx="7317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Разработать схему источника тока, управляемого напряжением, для управления лазерным диодом. 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38912" y="1307368"/>
            <a:ext cx="85222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1) Имеется лазерный диод с рабочим током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= 170мА.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Управлять напряжением будем с ЦАП.</a:t>
            </a:r>
          </a:p>
        </p:txBody>
      </p:sp>
      <p:pic>
        <p:nvPicPr>
          <p:cNvPr id="12" name="Рисунок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094105" y="1708144"/>
            <a:ext cx="2188591" cy="1922024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1089823" y="3600631"/>
            <a:ext cx="2487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Источник тока для ЛД (шаг 1)</a:t>
            </a:r>
            <a:endParaRPr lang="ru-RU" sz="1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166360" y="2214240"/>
            <a:ext cx="2591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Требуется усиление выходного тока ОУ. </a:t>
            </a:r>
            <a:endParaRPr lang="ru-RU" sz="1600" dirty="0"/>
          </a:p>
        </p:txBody>
      </p:sp>
      <p:sp>
        <p:nvSpPr>
          <p:cNvPr id="15" name="Стрелка вправо 14"/>
          <p:cNvSpPr/>
          <p:nvPr/>
        </p:nvSpPr>
        <p:spPr>
          <a:xfrm>
            <a:off x="3415284" y="2431412"/>
            <a:ext cx="1618488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706887" y="2778050"/>
            <a:ext cx="296228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Что нам для этого нужно? 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889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8690" y="1"/>
            <a:ext cx="7886700" cy="6949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Решим задачу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4820-7F35-4BF7-9FFC-D862424A236F}" type="slidenum">
              <a:rPr lang="ru-RU" smtClean="0"/>
              <a:t>28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197864" y="612424"/>
            <a:ext cx="7317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Разработать схему источника тока, управляемого напряжением, для управления лазерным диодом. 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38912" y="1307368"/>
            <a:ext cx="85222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1) Имеется лазерный диод с рабочим током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= 170мА.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Управлять напряжением будем с ЦАП.</a:t>
            </a:r>
          </a:p>
        </p:txBody>
      </p:sp>
      <p:pic>
        <p:nvPicPr>
          <p:cNvPr id="12" name="Рисунок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094105" y="1708144"/>
            <a:ext cx="2188591" cy="1922024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1089823" y="3600631"/>
            <a:ext cx="2487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Источник тока для ЛД (шаг 1)</a:t>
            </a:r>
            <a:endParaRPr lang="ru-RU" sz="1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166360" y="2214240"/>
            <a:ext cx="2591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Требуется усиление выходного тока ОУ. </a:t>
            </a:r>
            <a:endParaRPr lang="ru-RU" sz="1600" dirty="0"/>
          </a:p>
        </p:txBody>
      </p:sp>
      <p:sp>
        <p:nvSpPr>
          <p:cNvPr id="15" name="Стрелка вправо 14"/>
          <p:cNvSpPr/>
          <p:nvPr/>
        </p:nvSpPr>
        <p:spPr>
          <a:xfrm>
            <a:off x="3415284" y="2431412"/>
            <a:ext cx="1618488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706887" y="2778050"/>
            <a:ext cx="296228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Что нам для этого нужно? 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438912" y="3912543"/>
            <a:ext cx="7946136" cy="3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Подключаем на выход ОУ транзистор во включении с общим эмиттером.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739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8690" y="1"/>
            <a:ext cx="7886700" cy="6949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Решим задачу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4820-7F35-4BF7-9FFC-D862424A236F}" type="slidenum">
              <a:rPr lang="ru-RU" smtClean="0"/>
              <a:t>29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197864" y="612424"/>
            <a:ext cx="7317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Разработать схему источника тока, управляемого напряжением, для управления лазерным диодом. 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38912" y="1307368"/>
            <a:ext cx="85222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1) Имеется лазерный диод с рабочим током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= 170мА.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Управлять напряжением будем с ЦАП.</a:t>
            </a:r>
          </a:p>
        </p:txBody>
      </p:sp>
      <p:pic>
        <p:nvPicPr>
          <p:cNvPr id="12" name="Рисунок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094105" y="1708144"/>
            <a:ext cx="2188591" cy="1922024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1089823" y="3600631"/>
            <a:ext cx="2487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Источник тока для ЛД (шаг 1)</a:t>
            </a:r>
            <a:endParaRPr lang="ru-RU" sz="1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166360" y="2214240"/>
            <a:ext cx="2591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Требуется усиление выходного тока ОУ. </a:t>
            </a:r>
            <a:endParaRPr lang="ru-RU" sz="1600" dirty="0"/>
          </a:p>
        </p:txBody>
      </p:sp>
      <p:sp>
        <p:nvSpPr>
          <p:cNvPr id="15" name="Стрелка вправо 14"/>
          <p:cNvSpPr/>
          <p:nvPr/>
        </p:nvSpPr>
        <p:spPr>
          <a:xfrm>
            <a:off x="3415284" y="2431412"/>
            <a:ext cx="1618488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706887" y="2778050"/>
            <a:ext cx="296228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Что нам для этого нужно? 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438912" y="3912543"/>
            <a:ext cx="7946136" cy="37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Подключаем на выход ОУ транзистор во включении с общим эмиттером.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9" name="Рисунок 18"/>
          <p:cNvPicPr/>
          <p:nvPr/>
        </p:nvPicPr>
        <p:blipFill>
          <a:blip r:embed="rId3"/>
          <a:stretch>
            <a:fillRect/>
          </a:stretch>
        </p:blipFill>
        <p:spPr>
          <a:xfrm>
            <a:off x="679735" y="4199606"/>
            <a:ext cx="3090672" cy="2456905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658781" y="6246874"/>
            <a:ext cx="2487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Источник тока для ЛД (шаг 2)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238118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4836223" y="3591623"/>
            <a:ext cx="3795395" cy="2079625"/>
            <a:chOff x="4813998" y="3545520"/>
            <a:chExt cx="3795395" cy="2079625"/>
          </a:xfrm>
        </p:grpSpPr>
        <p:pic>
          <p:nvPicPr>
            <p:cNvPr id="10" name="Рисунок 9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813998" y="3545520"/>
              <a:ext cx="3795395" cy="207962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028307" y="4753139"/>
              <a:ext cx="80702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</p:grp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948690" y="1"/>
            <a:ext cx="7886700" cy="6949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Операционный усилитель (ОУ)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65176" y="1046625"/>
            <a:ext cx="369417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6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Свойства «идеального» ОУ</a:t>
            </a: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 У «идеального» ОУ входное 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сопротивление бесконечного большое.</a:t>
            </a:r>
          </a:p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540385" algn="l"/>
                <a:tab pos="630555" algn="l"/>
              </a:tabLs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У «идеального»  ОУ 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бесконечно большой коэффициент усиления.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3) «Идеальный» ОУ имеет два 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</a:rPr>
              <a:t>дифференциальных входа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и один выход. </a:t>
            </a:r>
          </a:p>
        </p:txBody>
      </p:sp>
      <p:pic>
        <p:nvPicPr>
          <p:cNvPr id="6" name="Рисунок 5"/>
          <p:cNvPicPr/>
          <p:nvPr/>
        </p:nvPicPr>
        <p:blipFill rotWithShape="1">
          <a:blip r:embed="rId3"/>
          <a:srcRect t="69134"/>
          <a:stretch/>
        </p:blipFill>
        <p:spPr>
          <a:xfrm>
            <a:off x="265176" y="3941134"/>
            <a:ext cx="3977640" cy="1490472"/>
          </a:xfrm>
          <a:prstGeom prst="rect">
            <a:avLst/>
          </a:prstGeom>
        </p:spPr>
      </p:pic>
      <p:sp>
        <p:nvSpPr>
          <p:cNvPr id="7" name="Стрелка вправо 6"/>
          <p:cNvSpPr/>
          <p:nvPr/>
        </p:nvSpPr>
        <p:spPr>
          <a:xfrm>
            <a:off x="3959352" y="219456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5221224" y="880175"/>
            <a:ext cx="3614166" cy="1095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6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Правила работы ОУ с отрицательной обратной связью 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endParaRPr lang="ru-RU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80051" y="5623738"/>
            <a:ext cx="3633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Операционный усилитель с обратной связью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0545" y="5516016"/>
            <a:ext cx="3266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«Идеальный» ОУ без обратной связи (компаратор)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41306" y="4791589"/>
            <a:ext cx="8070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7776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8690" y="1"/>
            <a:ext cx="7886700" cy="6949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Решим задачу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4820-7F35-4BF7-9FFC-D862424A236F}" type="slidenum">
              <a:rPr lang="ru-RU" smtClean="0"/>
              <a:t>30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197864" y="612424"/>
            <a:ext cx="7317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Разработать схему источника тока, управляемого напряжением, для управления лазерным диодом. 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38912" y="1307368"/>
            <a:ext cx="85222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1) Имеется лазерный диод с рабочим током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= 170мА.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Управлять напряжением будем с ЦАП.</a:t>
            </a:r>
          </a:p>
        </p:txBody>
      </p:sp>
      <p:pic>
        <p:nvPicPr>
          <p:cNvPr id="12" name="Рисунок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094105" y="1708144"/>
            <a:ext cx="2188591" cy="1922024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1089823" y="3600631"/>
            <a:ext cx="2487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Источник тока для ЛД (шаг 1)</a:t>
            </a:r>
            <a:endParaRPr lang="ru-RU" sz="1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166360" y="2214240"/>
            <a:ext cx="2591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Требуется усиление выходного тока ОУ. </a:t>
            </a:r>
            <a:endParaRPr lang="ru-RU" sz="1600" dirty="0"/>
          </a:p>
        </p:txBody>
      </p:sp>
      <p:sp>
        <p:nvSpPr>
          <p:cNvPr id="15" name="Стрелка вправо 14"/>
          <p:cNvSpPr/>
          <p:nvPr/>
        </p:nvSpPr>
        <p:spPr>
          <a:xfrm>
            <a:off x="3415284" y="2431412"/>
            <a:ext cx="1618488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706887" y="2778050"/>
            <a:ext cx="296228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Что нам для этого нужно? 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438912" y="3912543"/>
            <a:ext cx="7946136" cy="37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Подключаем на выход ОУ транзистор во включении с общим эмиттером.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9" name="Рисунок 18"/>
          <p:cNvPicPr/>
          <p:nvPr/>
        </p:nvPicPr>
        <p:blipFill>
          <a:blip r:embed="rId3"/>
          <a:stretch>
            <a:fillRect/>
          </a:stretch>
        </p:blipFill>
        <p:spPr>
          <a:xfrm>
            <a:off x="679735" y="4199606"/>
            <a:ext cx="3090672" cy="2456905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658781" y="6246874"/>
            <a:ext cx="2487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Источник тока для ЛД (шаг 2)</a:t>
            </a:r>
            <a:endParaRPr lang="ru-RU" sz="14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4856607" y="4451837"/>
            <a:ext cx="39787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ОУ будет так стараться подстроить свой </a:t>
            </a:r>
            <a:r>
              <a:rPr lang="ru-RU" sz="12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выход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ru-RU" sz="12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меняя ток на базе транзистора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, чтобы напряжение </a:t>
            </a:r>
            <a:r>
              <a:rPr lang="ru-RU" sz="12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на инвертирующем входе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обратной связи было равным напряжению </a:t>
            </a:r>
            <a:r>
              <a:rPr lang="ru-RU" sz="12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на входе ОУ = выходу ЦАП.</a:t>
            </a:r>
            <a:endParaRPr lang="ru-RU" sz="1200" b="1" i="1" dirty="0"/>
          </a:p>
        </p:txBody>
      </p:sp>
      <p:sp>
        <p:nvSpPr>
          <p:cNvPr id="22" name="Стрелка вправо 21"/>
          <p:cNvSpPr/>
          <p:nvPr/>
        </p:nvSpPr>
        <p:spPr>
          <a:xfrm>
            <a:off x="3791361" y="4698033"/>
            <a:ext cx="940308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4892040" y="5713214"/>
            <a:ext cx="1785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U</a:t>
            </a:r>
            <a:r>
              <a:rPr lang="ru-RU" i="1" baseline="-25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вх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</a:rPr>
              <a:t>= 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U</a:t>
            </a:r>
            <a:r>
              <a:rPr lang="ru-RU" i="1" baseline="-25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вых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</a:rPr>
              <a:t>–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U</a:t>
            </a:r>
            <a:r>
              <a:rPr lang="ru-RU" i="1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БЭ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0688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4331217" y="1307368"/>
            <a:ext cx="4504173" cy="3316212"/>
            <a:chOff x="3051057" y="1566662"/>
            <a:chExt cx="3921824" cy="2849727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51057" y="1566662"/>
              <a:ext cx="3921824" cy="2849727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3"/>
            <a:srcRect t="79366" r="94922"/>
            <a:stretch/>
          </p:blipFill>
          <p:spPr>
            <a:xfrm>
              <a:off x="6751579" y="3459841"/>
              <a:ext cx="221302" cy="640519"/>
            </a:xfrm>
            <a:prstGeom prst="rect">
              <a:avLst/>
            </a:prstGeom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8690" y="1"/>
            <a:ext cx="7886700" cy="6949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Решим задачу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4820-7F35-4BF7-9FFC-D862424A236F}" type="slidenum">
              <a:rPr lang="ru-RU" smtClean="0"/>
              <a:t>31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197864" y="612424"/>
            <a:ext cx="7317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Разработать схему источника тока, управляемого напряжением, для управления лазерным диодом. 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138803" y="4100360"/>
            <a:ext cx="37322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Схема источника тока, управляемого напряжением, для ЛД</a:t>
            </a:r>
            <a:endParaRPr lang="ru-RU" sz="1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24053" y="2053646"/>
            <a:ext cx="352044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Лазерный диод может работать в импульсном режиме, то есть за короткий промежуток времени ток, протекающий через него, может периодически меняться от минимального до максимального значения. Это может вызывать нестабильную работу ОУ. В связи с этим возникает необходимость добавления схемы фильтрации переменного сигнала - RC фильтра. Входное напряжение ОУ должно стабилизироваться относительно его выхода. В данную схему также включается супрессор для ограничения импульсов перенапряжения на лазере (защита от электростатики).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591256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 19"/>
          <p:cNvGrpSpPr/>
          <p:nvPr/>
        </p:nvGrpSpPr>
        <p:grpSpPr>
          <a:xfrm>
            <a:off x="4443984" y="1197199"/>
            <a:ext cx="4391406" cy="3096756"/>
            <a:chOff x="3051057" y="1566662"/>
            <a:chExt cx="3921824" cy="2849727"/>
          </a:xfrm>
        </p:grpSpPr>
        <p:pic>
          <p:nvPicPr>
            <p:cNvPr id="21" name="Рисунок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51057" y="1566662"/>
              <a:ext cx="3921824" cy="2849727"/>
            </a:xfrm>
            <a:prstGeom prst="rect">
              <a:avLst/>
            </a:prstGeom>
          </p:spPr>
        </p:pic>
        <p:pic>
          <p:nvPicPr>
            <p:cNvPr id="22" name="Рисунок 21"/>
            <p:cNvPicPr>
              <a:picLocks noChangeAspect="1"/>
            </p:cNvPicPr>
            <p:nvPr/>
          </p:nvPicPr>
          <p:blipFill rotWithShape="1">
            <a:blip r:embed="rId3"/>
            <a:srcRect t="79366" r="94922"/>
            <a:stretch/>
          </p:blipFill>
          <p:spPr>
            <a:xfrm>
              <a:off x="6751579" y="3459841"/>
              <a:ext cx="221302" cy="640519"/>
            </a:xfrm>
            <a:prstGeom prst="rect">
              <a:avLst/>
            </a:prstGeom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8690" y="1"/>
            <a:ext cx="7886700" cy="6949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Проанализируем схему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4820-7F35-4BF7-9FFC-D862424A236F}" type="slidenum">
              <a:rPr lang="ru-RU" smtClean="0"/>
              <a:t>32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197864" y="612424"/>
            <a:ext cx="73174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Рассчитать номинал резистора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если рабочий (максимальный) ток лазера составляет 170 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Также, имеются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даташиты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все используемые элементы.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84632" y="253059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t="79366" r="94922"/>
          <a:stretch/>
        </p:blipFill>
        <p:spPr>
          <a:xfrm>
            <a:off x="8614098" y="3519108"/>
            <a:ext cx="221302" cy="640519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4443984" y="3560534"/>
            <a:ext cx="37322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Схема источника тока, управляемого напряжением, для ЛД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2623664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8690" y="1"/>
            <a:ext cx="7886700" cy="6949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Проанализируем схему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4820-7F35-4BF7-9FFC-D862424A236F}" type="slidenum">
              <a:rPr lang="ru-RU" smtClean="0"/>
              <a:t>33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197864" y="612424"/>
            <a:ext cx="73174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Рассчитать номинал резистора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если рабочий (максимальный) ток лазера составляет 170 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Также, имеются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даташиты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все используемые элементы.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84632" y="253059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82880" y="1407065"/>
            <a:ext cx="4087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Рассмотрим цепь от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Vcc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резистора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 2ЗК: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14" name="Группа 13"/>
          <p:cNvGrpSpPr/>
          <p:nvPr/>
        </p:nvGrpSpPr>
        <p:grpSpPr>
          <a:xfrm>
            <a:off x="4443984" y="1197199"/>
            <a:ext cx="4391406" cy="3096756"/>
            <a:chOff x="3051057" y="1566662"/>
            <a:chExt cx="3921824" cy="2849727"/>
          </a:xfrm>
        </p:grpSpPr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51057" y="1566662"/>
              <a:ext cx="3921824" cy="2849727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 rotWithShape="1">
            <a:blip r:embed="rId3"/>
            <a:srcRect t="79366" r="94922"/>
            <a:stretch/>
          </p:blipFill>
          <p:spPr>
            <a:xfrm>
              <a:off x="6751579" y="3459841"/>
              <a:ext cx="221302" cy="640519"/>
            </a:xfrm>
            <a:prstGeom prst="rect">
              <a:avLst/>
            </a:prstGeom>
          </p:spPr>
        </p:pic>
      </p:grpSp>
      <p:sp>
        <p:nvSpPr>
          <p:cNvPr id="19" name="Прямоугольник 18"/>
          <p:cNvSpPr/>
          <p:nvPr/>
        </p:nvSpPr>
        <p:spPr>
          <a:xfrm>
            <a:off x="4443984" y="3560534"/>
            <a:ext cx="37322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Схема источника тока, управляемого напряжением, для ЛД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0281902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8690" y="1"/>
            <a:ext cx="7886700" cy="6949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Проанализируем схему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4820-7F35-4BF7-9FFC-D862424A236F}" type="slidenum">
              <a:rPr lang="ru-RU" smtClean="0"/>
              <a:t>34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197864" y="612424"/>
            <a:ext cx="73174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Рассчитать номинал резистора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если рабочий (максимальный) ток лазера составляет 170 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Также, имеются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даташиты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все используемые элементы.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84632" y="253059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685445"/>
              </p:ext>
            </p:extLst>
          </p:nvPr>
        </p:nvGraphicFramePr>
        <p:xfrm>
          <a:off x="1482725" y="1941513"/>
          <a:ext cx="2465388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2" name="Equation" r:id="rId3" imgW="1701720" imgH="228600" progId="Equation.DSMT4">
                  <p:embed/>
                </p:oleObj>
              </mc:Choice>
              <mc:Fallback>
                <p:oleObj name="Equation" r:id="rId3" imgW="1701720" imgH="228600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725" y="1941513"/>
                        <a:ext cx="2465388" cy="328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2880" y="1407065"/>
            <a:ext cx="4087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Рассмотрим цепь от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Vcc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резистора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 2ЗК: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12" name="Группа 11"/>
          <p:cNvGrpSpPr/>
          <p:nvPr/>
        </p:nvGrpSpPr>
        <p:grpSpPr>
          <a:xfrm>
            <a:off x="4443984" y="1197199"/>
            <a:ext cx="4391406" cy="3096756"/>
            <a:chOff x="3051057" y="1566662"/>
            <a:chExt cx="3921824" cy="2849727"/>
          </a:xfrm>
        </p:grpSpPr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1057" y="1566662"/>
              <a:ext cx="3921824" cy="2849727"/>
            </a:xfrm>
            <a:prstGeom prst="rect">
              <a:avLst/>
            </a:prstGeom>
          </p:spPr>
        </p:pic>
        <p:pic>
          <p:nvPicPr>
            <p:cNvPr id="14" name="Рисунок 13"/>
            <p:cNvPicPr>
              <a:picLocks noChangeAspect="1"/>
            </p:cNvPicPr>
            <p:nvPr/>
          </p:nvPicPr>
          <p:blipFill rotWithShape="1">
            <a:blip r:embed="rId6"/>
            <a:srcRect t="79366" r="94922"/>
            <a:stretch/>
          </p:blipFill>
          <p:spPr>
            <a:xfrm>
              <a:off x="6751579" y="3459841"/>
              <a:ext cx="221302" cy="640519"/>
            </a:xfrm>
            <a:prstGeom prst="rect">
              <a:avLst/>
            </a:prstGeom>
          </p:spPr>
        </p:pic>
      </p:grpSp>
      <p:sp>
        <p:nvSpPr>
          <p:cNvPr id="15" name="Прямоугольник 14"/>
          <p:cNvSpPr/>
          <p:nvPr/>
        </p:nvSpPr>
        <p:spPr>
          <a:xfrm>
            <a:off x="4443984" y="3560534"/>
            <a:ext cx="37322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Схема источника тока, управляемого напряжением, для ЛД</a:t>
            </a:r>
            <a:endParaRPr lang="ru-RU" sz="1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82880" y="2368975"/>
            <a:ext cx="1725152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Чему равно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7636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8690" y="1"/>
            <a:ext cx="7886700" cy="6949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Проанализируем схему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4820-7F35-4BF7-9FFC-D862424A236F}" type="slidenum">
              <a:rPr lang="ru-RU" smtClean="0"/>
              <a:t>35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197864" y="612424"/>
            <a:ext cx="73174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Рассчитать номинал резистора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если рабочий (максимальный) ток лазера составляет 170 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Также, имеются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даташиты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все используемые элементы.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84632" y="253059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1428750" y="1941513"/>
          <a:ext cx="2574925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6" name="Equation" r:id="rId3" imgW="1777680" imgH="228600" progId="Equation.DSMT4">
                  <p:embed/>
                </p:oleObj>
              </mc:Choice>
              <mc:Fallback>
                <p:oleObj name="Equation" r:id="rId3" imgW="1777680" imgH="228600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1941513"/>
                        <a:ext cx="2574925" cy="328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2880" y="1407065"/>
            <a:ext cx="4087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Рассмотрим цепь от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Vcc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резистора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 2ЗК: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12" name="Группа 11"/>
          <p:cNvGrpSpPr/>
          <p:nvPr/>
        </p:nvGrpSpPr>
        <p:grpSpPr>
          <a:xfrm>
            <a:off x="4443984" y="1197199"/>
            <a:ext cx="4391406" cy="3096756"/>
            <a:chOff x="3051057" y="1566662"/>
            <a:chExt cx="3921824" cy="2849727"/>
          </a:xfrm>
        </p:grpSpPr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1057" y="1566662"/>
              <a:ext cx="3921824" cy="2849727"/>
            </a:xfrm>
            <a:prstGeom prst="rect">
              <a:avLst/>
            </a:prstGeom>
          </p:spPr>
        </p:pic>
        <p:pic>
          <p:nvPicPr>
            <p:cNvPr id="14" name="Рисунок 13"/>
            <p:cNvPicPr>
              <a:picLocks noChangeAspect="1"/>
            </p:cNvPicPr>
            <p:nvPr/>
          </p:nvPicPr>
          <p:blipFill rotWithShape="1">
            <a:blip r:embed="rId6"/>
            <a:srcRect t="79366" r="94922"/>
            <a:stretch/>
          </p:blipFill>
          <p:spPr>
            <a:xfrm>
              <a:off x="6751579" y="3459841"/>
              <a:ext cx="221302" cy="640519"/>
            </a:xfrm>
            <a:prstGeom prst="rect">
              <a:avLst/>
            </a:prstGeom>
          </p:spPr>
        </p:pic>
      </p:grpSp>
      <p:sp>
        <p:nvSpPr>
          <p:cNvPr id="15" name="Прямоугольник 14"/>
          <p:cNvSpPr/>
          <p:nvPr/>
        </p:nvSpPr>
        <p:spPr>
          <a:xfrm>
            <a:off x="4443984" y="3560534"/>
            <a:ext cx="37322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Схема источника тока, управляемого напряжением, для ЛД</a:t>
            </a:r>
            <a:endParaRPr lang="ru-RU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82880" y="2411572"/>
            <a:ext cx="4087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Из соотношения для токов транзистора:</a:t>
            </a:r>
          </a:p>
        </p:txBody>
      </p:sp>
    </p:spTree>
    <p:extLst>
      <p:ext uri="{BB962C8B-B14F-4D97-AF65-F5344CB8AC3E}">
        <p14:creationId xmlns:p14="http://schemas.microsoft.com/office/powerpoint/2010/main" val="15377835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8690" y="1"/>
            <a:ext cx="7886700" cy="6949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Проанализируем схему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4820-7F35-4BF7-9FFC-D862424A236F}" type="slidenum">
              <a:rPr lang="ru-RU" smtClean="0"/>
              <a:t>36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197864" y="612424"/>
            <a:ext cx="73174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Рассчитать номинал резистора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если рабочий (максимальный) ток лазера составляет 170 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Также, имеются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даташиты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все используемые элементы.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84632" y="253059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1428750" y="1941513"/>
          <a:ext cx="2574925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4" name="Equation" r:id="rId3" imgW="1777680" imgH="228600" progId="Equation.DSMT4">
                  <p:embed/>
                </p:oleObj>
              </mc:Choice>
              <mc:Fallback>
                <p:oleObj name="Equation" r:id="rId3" imgW="1777680" imgH="228600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1941513"/>
                        <a:ext cx="2574925" cy="328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2880" y="1407065"/>
            <a:ext cx="4087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Рассмотрим цепь от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Vcc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резистора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 2ЗК: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12" name="Группа 11"/>
          <p:cNvGrpSpPr/>
          <p:nvPr/>
        </p:nvGrpSpPr>
        <p:grpSpPr>
          <a:xfrm>
            <a:off x="4443984" y="1197199"/>
            <a:ext cx="4391406" cy="3096756"/>
            <a:chOff x="3051057" y="1566662"/>
            <a:chExt cx="3921824" cy="2849727"/>
          </a:xfrm>
        </p:grpSpPr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1057" y="1566662"/>
              <a:ext cx="3921824" cy="2849727"/>
            </a:xfrm>
            <a:prstGeom prst="rect">
              <a:avLst/>
            </a:prstGeom>
          </p:spPr>
        </p:pic>
        <p:pic>
          <p:nvPicPr>
            <p:cNvPr id="14" name="Рисунок 13"/>
            <p:cNvPicPr>
              <a:picLocks noChangeAspect="1"/>
            </p:cNvPicPr>
            <p:nvPr/>
          </p:nvPicPr>
          <p:blipFill rotWithShape="1">
            <a:blip r:embed="rId6"/>
            <a:srcRect t="79366" r="94922"/>
            <a:stretch/>
          </p:blipFill>
          <p:spPr>
            <a:xfrm>
              <a:off x="6751579" y="3459841"/>
              <a:ext cx="221302" cy="640519"/>
            </a:xfrm>
            <a:prstGeom prst="rect">
              <a:avLst/>
            </a:prstGeom>
          </p:spPr>
        </p:pic>
      </p:grpSp>
      <p:sp>
        <p:nvSpPr>
          <p:cNvPr id="15" name="Прямоугольник 14"/>
          <p:cNvSpPr/>
          <p:nvPr/>
        </p:nvSpPr>
        <p:spPr>
          <a:xfrm>
            <a:off x="4443984" y="3560534"/>
            <a:ext cx="37322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Схема источника тока, управляемого напряжением, для ЛД</a:t>
            </a:r>
            <a:endParaRPr lang="ru-RU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82880" y="2411572"/>
            <a:ext cx="4087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Из соотношения для токов транзистора: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706374" y="2838187"/>
          <a:ext cx="1191261" cy="382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5" name="Equation" r:id="rId7" imgW="711000" imgH="228600" progId="Equation.DSMT4">
                  <p:embed/>
                </p:oleObj>
              </mc:Choice>
              <mc:Fallback>
                <p:oleObj name="Equation" r:id="rId7" imgW="711000" imgH="228600" progId="Equation.DSMT4">
                  <p:embed/>
                  <p:pic>
                    <p:nvPicPr>
                      <p:cNvPr id="3" name="Объект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6374" y="2838187"/>
                        <a:ext cx="1191261" cy="382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59629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8690" y="1"/>
            <a:ext cx="7886700" cy="6949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Проанализируем схему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4820-7F35-4BF7-9FFC-D862424A236F}" type="slidenum">
              <a:rPr lang="ru-RU" smtClean="0"/>
              <a:t>37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197864" y="612424"/>
            <a:ext cx="73174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Рассчитать номинал резистора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если рабочий (максимальный) ток лазера составляет 170 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Также, имеются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даташиты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все используемые элементы.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84632" y="253059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1428750" y="1941513"/>
          <a:ext cx="2574925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4" name="Equation" r:id="rId3" imgW="1777680" imgH="228600" progId="Equation.DSMT4">
                  <p:embed/>
                </p:oleObj>
              </mc:Choice>
              <mc:Fallback>
                <p:oleObj name="Equation" r:id="rId3" imgW="1777680" imgH="228600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1941513"/>
                        <a:ext cx="2574925" cy="328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2880" y="1407065"/>
            <a:ext cx="4087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Рассмотрим цепь от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Vcc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резистора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 2ЗК: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12" name="Группа 11"/>
          <p:cNvGrpSpPr/>
          <p:nvPr/>
        </p:nvGrpSpPr>
        <p:grpSpPr>
          <a:xfrm>
            <a:off x="4443984" y="1197199"/>
            <a:ext cx="4391406" cy="3096756"/>
            <a:chOff x="3051057" y="1566662"/>
            <a:chExt cx="3921824" cy="2849727"/>
          </a:xfrm>
        </p:grpSpPr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1057" y="1566662"/>
              <a:ext cx="3921824" cy="2849727"/>
            </a:xfrm>
            <a:prstGeom prst="rect">
              <a:avLst/>
            </a:prstGeom>
          </p:spPr>
        </p:pic>
        <p:pic>
          <p:nvPicPr>
            <p:cNvPr id="14" name="Рисунок 13"/>
            <p:cNvPicPr>
              <a:picLocks noChangeAspect="1"/>
            </p:cNvPicPr>
            <p:nvPr/>
          </p:nvPicPr>
          <p:blipFill rotWithShape="1">
            <a:blip r:embed="rId6"/>
            <a:srcRect t="79366" r="94922"/>
            <a:stretch/>
          </p:blipFill>
          <p:spPr>
            <a:xfrm>
              <a:off x="6751579" y="3459841"/>
              <a:ext cx="221302" cy="640519"/>
            </a:xfrm>
            <a:prstGeom prst="rect">
              <a:avLst/>
            </a:prstGeom>
          </p:spPr>
        </p:pic>
      </p:grpSp>
      <p:sp>
        <p:nvSpPr>
          <p:cNvPr id="15" name="Прямоугольник 14"/>
          <p:cNvSpPr/>
          <p:nvPr/>
        </p:nvSpPr>
        <p:spPr>
          <a:xfrm>
            <a:off x="4443984" y="3560534"/>
            <a:ext cx="37322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Схема источника тока, управляемого напряжением, для ЛД</a:t>
            </a:r>
            <a:endParaRPr lang="ru-RU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82880" y="2411572"/>
            <a:ext cx="4087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Из соотношения для токов транзистора: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706374" y="2838187"/>
          <a:ext cx="1191261" cy="382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5" name="Equation" r:id="rId7" imgW="711000" imgH="228600" progId="Equation.DSMT4">
                  <p:embed/>
                </p:oleObj>
              </mc:Choice>
              <mc:Fallback>
                <p:oleObj name="Equation" r:id="rId7" imgW="711000" imgH="228600" progId="Equation.DSMT4">
                  <p:embed/>
                  <p:pic>
                    <p:nvPicPr>
                      <p:cNvPr id="3" name="Объект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6374" y="2838187"/>
                        <a:ext cx="1191261" cy="382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706374" y="3250620"/>
          <a:ext cx="2995574" cy="571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6" name="Equation" r:id="rId9" imgW="1930320" imgH="368280" progId="Equation.DSMT4">
                  <p:embed/>
                </p:oleObj>
              </mc:Choice>
              <mc:Fallback>
                <p:oleObj name="Equation" r:id="rId9" imgW="1930320" imgH="368280" progId="Equation.DSMT4">
                  <p:embed/>
                  <p:pic>
                    <p:nvPicPr>
                      <p:cNvPr id="5" name="Объект 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6374" y="3250620"/>
                        <a:ext cx="2995574" cy="571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6545134" y="1247341"/>
          <a:ext cx="5429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7" name="Equation" r:id="rId11" imgW="482400" imgH="203040" progId="Equation.DSMT4">
                  <p:embed/>
                </p:oleObj>
              </mc:Choice>
              <mc:Fallback>
                <p:oleObj name="Equation" r:id="rId11" imgW="482400" imgH="203040" progId="Equation.DSMT4">
                  <p:embed/>
                  <p:pic>
                    <p:nvPicPr>
                      <p:cNvPr id="11" name="Объект 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45134" y="1247341"/>
                        <a:ext cx="542925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/>
        </p:nvGraphicFramePr>
        <p:xfrm>
          <a:off x="6545134" y="1480661"/>
          <a:ext cx="685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8" name="Equation" r:id="rId13" imgW="685800" imgH="228600" progId="Equation.DSMT4">
                  <p:embed/>
                </p:oleObj>
              </mc:Choice>
              <mc:Fallback>
                <p:oleObj name="Equation" r:id="rId13" imgW="685800" imgH="228600" progId="Equation.DSMT4">
                  <p:embed/>
                  <p:pic>
                    <p:nvPicPr>
                      <p:cNvPr id="23" name="Объект 2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45134" y="1480661"/>
                        <a:ext cx="685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/>
        </p:nvGraphicFramePr>
        <p:xfrm>
          <a:off x="6558594" y="1745754"/>
          <a:ext cx="571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9" name="Equation" r:id="rId15" imgW="571320" imgH="228600" progId="Equation.DSMT4">
                  <p:embed/>
                </p:oleObj>
              </mc:Choice>
              <mc:Fallback>
                <p:oleObj name="Equation" r:id="rId15" imgW="571320" imgH="228600" progId="Equation.DSMT4">
                  <p:embed/>
                  <p:pic>
                    <p:nvPicPr>
                      <p:cNvPr id="24" name="Объект 2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558594" y="1745754"/>
                        <a:ext cx="5715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Стрелка вниз 21"/>
          <p:cNvSpPr/>
          <p:nvPr/>
        </p:nvSpPr>
        <p:spPr>
          <a:xfrm>
            <a:off x="211679" y="3590716"/>
            <a:ext cx="289029" cy="5939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5655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8690" y="1"/>
            <a:ext cx="7886700" cy="6949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Проанализируем схему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4820-7F35-4BF7-9FFC-D862424A236F}" type="slidenum">
              <a:rPr lang="ru-RU" smtClean="0"/>
              <a:t>38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197864" y="612424"/>
            <a:ext cx="73174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Рассчитать номинал резистора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если рабочий (максимальный) ток лазера составляет 170 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Также, имеются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даташиты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все используемые элементы.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84632" y="253059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1428750" y="1941513"/>
          <a:ext cx="2574925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2" name="Equation" r:id="rId3" imgW="1777680" imgH="228600" progId="Equation.DSMT4">
                  <p:embed/>
                </p:oleObj>
              </mc:Choice>
              <mc:Fallback>
                <p:oleObj name="Equation" r:id="rId3" imgW="1777680" imgH="228600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1941513"/>
                        <a:ext cx="2574925" cy="328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2880" y="1407065"/>
            <a:ext cx="4087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Рассмотрим цепь от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Vcc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резистора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 2ЗК: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12" name="Группа 11"/>
          <p:cNvGrpSpPr/>
          <p:nvPr/>
        </p:nvGrpSpPr>
        <p:grpSpPr>
          <a:xfrm>
            <a:off x="4443984" y="1197199"/>
            <a:ext cx="4391406" cy="3096756"/>
            <a:chOff x="3051057" y="1566662"/>
            <a:chExt cx="3921824" cy="2849727"/>
          </a:xfrm>
        </p:grpSpPr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1057" y="1566662"/>
              <a:ext cx="3921824" cy="2849727"/>
            </a:xfrm>
            <a:prstGeom prst="rect">
              <a:avLst/>
            </a:prstGeom>
          </p:spPr>
        </p:pic>
        <p:pic>
          <p:nvPicPr>
            <p:cNvPr id="14" name="Рисунок 13"/>
            <p:cNvPicPr>
              <a:picLocks noChangeAspect="1"/>
            </p:cNvPicPr>
            <p:nvPr/>
          </p:nvPicPr>
          <p:blipFill rotWithShape="1">
            <a:blip r:embed="rId6"/>
            <a:srcRect t="79366" r="94922"/>
            <a:stretch/>
          </p:blipFill>
          <p:spPr>
            <a:xfrm>
              <a:off x="6751579" y="3459841"/>
              <a:ext cx="221302" cy="640519"/>
            </a:xfrm>
            <a:prstGeom prst="rect">
              <a:avLst/>
            </a:prstGeom>
          </p:spPr>
        </p:pic>
      </p:grpSp>
      <p:sp>
        <p:nvSpPr>
          <p:cNvPr id="15" name="Прямоугольник 14"/>
          <p:cNvSpPr/>
          <p:nvPr/>
        </p:nvSpPr>
        <p:spPr>
          <a:xfrm>
            <a:off x="4443984" y="3560534"/>
            <a:ext cx="37322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Схема источника тока, управляемого напряжением, для ЛД</a:t>
            </a:r>
            <a:endParaRPr lang="ru-RU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82880" y="2411572"/>
            <a:ext cx="4087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Из соотношения для токов транзистора: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706374" y="2838187"/>
          <a:ext cx="1191261" cy="382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3" name="Equation" r:id="rId7" imgW="711000" imgH="228600" progId="Equation.DSMT4">
                  <p:embed/>
                </p:oleObj>
              </mc:Choice>
              <mc:Fallback>
                <p:oleObj name="Equation" r:id="rId7" imgW="711000" imgH="228600" progId="Equation.DSMT4">
                  <p:embed/>
                  <p:pic>
                    <p:nvPicPr>
                      <p:cNvPr id="3" name="Объект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6374" y="2838187"/>
                        <a:ext cx="1191261" cy="382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706374" y="3250620"/>
          <a:ext cx="2995574" cy="571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4" name="Equation" r:id="rId9" imgW="1930320" imgH="368280" progId="Equation.DSMT4">
                  <p:embed/>
                </p:oleObj>
              </mc:Choice>
              <mc:Fallback>
                <p:oleObj name="Equation" r:id="rId9" imgW="1930320" imgH="368280" progId="Equation.DSMT4">
                  <p:embed/>
                  <p:pic>
                    <p:nvPicPr>
                      <p:cNvPr id="5" name="Объект 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6374" y="3250620"/>
                        <a:ext cx="2995574" cy="571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Стрелка вниз 18"/>
          <p:cNvSpPr/>
          <p:nvPr/>
        </p:nvSpPr>
        <p:spPr>
          <a:xfrm>
            <a:off x="211679" y="3590716"/>
            <a:ext cx="289029" cy="5939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677058" y="4129489"/>
          <a:ext cx="1244314" cy="392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5" name="Equation" r:id="rId11" imgW="723600" imgH="228600" progId="Equation.DSMT4">
                  <p:embed/>
                </p:oleObj>
              </mc:Choice>
              <mc:Fallback>
                <p:oleObj name="Equation" r:id="rId11" imgW="723600" imgH="228600" progId="Equation.DSMT4">
                  <p:embed/>
                  <p:pic>
                    <p:nvPicPr>
                      <p:cNvPr id="9" name="Объект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7058" y="4129489"/>
                        <a:ext cx="1244314" cy="3929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6545134" y="1247341"/>
          <a:ext cx="5429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6" name="Equation" r:id="rId13" imgW="482400" imgH="203040" progId="Equation.DSMT4">
                  <p:embed/>
                </p:oleObj>
              </mc:Choice>
              <mc:Fallback>
                <p:oleObj name="Equation" r:id="rId13" imgW="482400" imgH="203040" progId="Equation.DSMT4">
                  <p:embed/>
                  <p:pic>
                    <p:nvPicPr>
                      <p:cNvPr id="11" name="Объект 1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45134" y="1247341"/>
                        <a:ext cx="542925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/>
        </p:nvGraphicFramePr>
        <p:xfrm>
          <a:off x="6545134" y="1480661"/>
          <a:ext cx="685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7" name="Equation" r:id="rId15" imgW="685800" imgH="228600" progId="Equation.DSMT4">
                  <p:embed/>
                </p:oleObj>
              </mc:Choice>
              <mc:Fallback>
                <p:oleObj name="Equation" r:id="rId15" imgW="685800" imgH="228600" progId="Equation.DSMT4">
                  <p:embed/>
                  <p:pic>
                    <p:nvPicPr>
                      <p:cNvPr id="23" name="Объект 2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545134" y="1480661"/>
                        <a:ext cx="685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/>
        </p:nvGraphicFramePr>
        <p:xfrm>
          <a:off x="6558594" y="1745754"/>
          <a:ext cx="571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8" name="Equation" r:id="rId17" imgW="571320" imgH="228600" progId="Equation.DSMT4">
                  <p:embed/>
                </p:oleObj>
              </mc:Choice>
              <mc:Fallback>
                <p:oleObj name="Equation" r:id="rId17" imgW="571320" imgH="228600" progId="Equation.DSMT4">
                  <p:embed/>
                  <p:pic>
                    <p:nvPicPr>
                      <p:cNvPr id="24" name="Объект 2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558594" y="1745754"/>
                        <a:ext cx="5715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37108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8690" y="1"/>
            <a:ext cx="7886700" cy="6949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Проанализируем схему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4820-7F35-4BF7-9FFC-D862424A236F}" type="slidenum">
              <a:rPr lang="ru-RU" smtClean="0"/>
              <a:t>39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197864" y="612424"/>
            <a:ext cx="73174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Рассчитать номинал резистора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если рабочий (максимальный) ток лазера составляет 170 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Также, имеются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даташиты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все используемые элементы.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84632" y="253059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1428750" y="1941513"/>
          <a:ext cx="2574925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6" name="Equation" r:id="rId3" imgW="1777680" imgH="228600" progId="Equation.DSMT4">
                  <p:embed/>
                </p:oleObj>
              </mc:Choice>
              <mc:Fallback>
                <p:oleObj name="Equation" r:id="rId3" imgW="1777680" imgH="228600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1941513"/>
                        <a:ext cx="2574925" cy="328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2880" y="1407065"/>
            <a:ext cx="4087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Рассмотрим цепь от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Vcc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резистора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 2ЗК: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12" name="Группа 11"/>
          <p:cNvGrpSpPr/>
          <p:nvPr/>
        </p:nvGrpSpPr>
        <p:grpSpPr>
          <a:xfrm>
            <a:off x="4443984" y="1197199"/>
            <a:ext cx="4391406" cy="3096756"/>
            <a:chOff x="3051057" y="1566662"/>
            <a:chExt cx="3921824" cy="2849727"/>
          </a:xfrm>
        </p:grpSpPr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1057" y="1566662"/>
              <a:ext cx="3921824" cy="2849727"/>
            </a:xfrm>
            <a:prstGeom prst="rect">
              <a:avLst/>
            </a:prstGeom>
          </p:spPr>
        </p:pic>
        <p:pic>
          <p:nvPicPr>
            <p:cNvPr id="14" name="Рисунок 13"/>
            <p:cNvPicPr>
              <a:picLocks noChangeAspect="1"/>
            </p:cNvPicPr>
            <p:nvPr/>
          </p:nvPicPr>
          <p:blipFill rotWithShape="1">
            <a:blip r:embed="rId6"/>
            <a:srcRect t="79366" r="94922"/>
            <a:stretch/>
          </p:blipFill>
          <p:spPr>
            <a:xfrm>
              <a:off x="6751579" y="3459841"/>
              <a:ext cx="221302" cy="640519"/>
            </a:xfrm>
            <a:prstGeom prst="rect">
              <a:avLst/>
            </a:prstGeom>
          </p:spPr>
        </p:pic>
      </p:grpSp>
      <p:sp>
        <p:nvSpPr>
          <p:cNvPr id="15" name="Прямоугольник 14"/>
          <p:cNvSpPr/>
          <p:nvPr/>
        </p:nvSpPr>
        <p:spPr>
          <a:xfrm>
            <a:off x="4443984" y="3560534"/>
            <a:ext cx="37322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Схема источника тока, управляемого напряжением, для ЛД</a:t>
            </a:r>
            <a:endParaRPr lang="ru-RU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82880" y="2411572"/>
            <a:ext cx="4087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Из соотношения для токов транзистора: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706374" y="2838187"/>
          <a:ext cx="1191261" cy="382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7" name="Equation" r:id="rId7" imgW="711000" imgH="228600" progId="Equation.DSMT4">
                  <p:embed/>
                </p:oleObj>
              </mc:Choice>
              <mc:Fallback>
                <p:oleObj name="Equation" r:id="rId7" imgW="711000" imgH="228600" progId="Equation.DSMT4">
                  <p:embed/>
                  <p:pic>
                    <p:nvPicPr>
                      <p:cNvPr id="3" name="Объект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6374" y="2838187"/>
                        <a:ext cx="1191261" cy="382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706374" y="3250620"/>
          <a:ext cx="2995574" cy="571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8" name="Equation" r:id="rId9" imgW="1930320" imgH="368280" progId="Equation.DSMT4">
                  <p:embed/>
                </p:oleObj>
              </mc:Choice>
              <mc:Fallback>
                <p:oleObj name="Equation" r:id="rId9" imgW="1930320" imgH="368280" progId="Equation.DSMT4">
                  <p:embed/>
                  <p:pic>
                    <p:nvPicPr>
                      <p:cNvPr id="5" name="Объект 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6374" y="3250620"/>
                        <a:ext cx="2995574" cy="571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Стрелка вниз 18"/>
          <p:cNvSpPr/>
          <p:nvPr/>
        </p:nvSpPr>
        <p:spPr>
          <a:xfrm>
            <a:off x="211679" y="3590716"/>
            <a:ext cx="289029" cy="5939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677058" y="4129489"/>
          <a:ext cx="1244314" cy="392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9" name="Equation" r:id="rId11" imgW="723600" imgH="228600" progId="Equation.DSMT4">
                  <p:embed/>
                </p:oleObj>
              </mc:Choice>
              <mc:Fallback>
                <p:oleObj name="Equation" r:id="rId11" imgW="723600" imgH="228600" progId="Equation.DSMT4">
                  <p:embed/>
                  <p:pic>
                    <p:nvPicPr>
                      <p:cNvPr id="9" name="Объект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7058" y="4129489"/>
                        <a:ext cx="1244314" cy="3929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11679" y="4605372"/>
            <a:ext cx="4087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Из (1) и (2):</a:t>
            </a: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6545134" y="1247341"/>
          <a:ext cx="5429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0" name="Equation" r:id="rId13" imgW="482400" imgH="203040" progId="Equation.DSMT4">
                  <p:embed/>
                </p:oleObj>
              </mc:Choice>
              <mc:Fallback>
                <p:oleObj name="Equation" r:id="rId13" imgW="482400" imgH="203040" progId="Equation.DSMT4">
                  <p:embed/>
                  <p:pic>
                    <p:nvPicPr>
                      <p:cNvPr id="11" name="Объект 1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45134" y="1247341"/>
                        <a:ext cx="542925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/>
        </p:nvGraphicFramePr>
        <p:xfrm>
          <a:off x="6545134" y="1480661"/>
          <a:ext cx="685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1" name="Equation" r:id="rId15" imgW="685800" imgH="228600" progId="Equation.DSMT4">
                  <p:embed/>
                </p:oleObj>
              </mc:Choice>
              <mc:Fallback>
                <p:oleObj name="Equation" r:id="rId15" imgW="685800" imgH="228600" progId="Equation.DSMT4">
                  <p:embed/>
                  <p:pic>
                    <p:nvPicPr>
                      <p:cNvPr id="23" name="Объект 2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545134" y="1480661"/>
                        <a:ext cx="685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/>
        </p:nvGraphicFramePr>
        <p:xfrm>
          <a:off x="6558594" y="1745754"/>
          <a:ext cx="571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2" name="Equation" r:id="rId17" imgW="571320" imgH="228600" progId="Equation.DSMT4">
                  <p:embed/>
                </p:oleObj>
              </mc:Choice>
              <mc:Fallback>
                <p:oleObj name="Equation" r:id="rId17" imgW="571320" imgH="228600" progId="Equation.DSMT4">
                  <p:embed/>
                  <p:pic>
                    <p:nvPicPr>
                      <p:cNvPr id="24" name="Объект 2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558594" y="1745754"/>
                        <a:ext cx="5715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3228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4836223" y="3591623"/>
            <a:ext cx="3795395" cy="2079625"/>
            <a:chOff x="4813998" y="3545520"/>
            <a:chExt cx="3795395" cy="2079625"/>
          </a:xfrm>
        </p:grpSpPr>
        <p:pic>
          <p:nvPicPr>
            <p:cNvPr id="10" name="Рисунок 9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813998" y="3545520"/>
              <a:ext cx="3795395" cy="207962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028307" y="4753139"/>
              <a:ext cx="80702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</p:grp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948690" y="1"/>
            <a:ext cx="7886700" cy="6949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Операционный усилитель (ОУ)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65176" y="1046625"/>
            <a:ext cx="369417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6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Свойства «идеального» ОУ</a:t>
            </a: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 У «идеального» ОУ входное 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сопротивление бесконечного большое.</a:t>
            </a:r>
          </a:p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540385" algn="l"/>
                <a:tab pos="630555" algn="l"/>
              </a:tabLs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У «идеального»  ОУ 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бесконечно большой коэффициент усиления.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3) «Идеальный» ОУ имеет два 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</a:rPr>
              <a:t>дифференциальных входа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и один выход. </a:t>
            </a:r>
          </a:p>
        </p:txBody>
      </p:sp>
      <p:pic>
        <p:nvPicPr>
          <p:cNvPr id="6" name="Рисунок 5"/>
          <p:cNvPicPr/>
          <p:nvPr/>
        </p:nvPicPr>
        <p:blipFill rotWithShape="1">
          <a:blip r:embed="rId3"/>
          <a:srcRect t="69134"/>
          <a:stretch/>
        </p:blipFill>
        <p:spPr>
          <a:xfrm>
            <a:off x="265176" y="3941134"/>
            <a:ext cx="3977640" cy="1490472"/>
          </a:xfrm>
          <a:prstGeom prst="rect">
            <a:avLst/>
          </a:prstGeom>
        </p:spPr>
      </p:pic>
      <p:sp>
        <p:nvSpPr>
          <p:cNvPr id="7" name="Стрелка вправо 6"/>
          <p:cNvSpPr/>
          <p:nvPr/>
        </p:nvSpPr>
        <p:spPr>
          <a:xfrm>
            <a:off x="3959352" y="219456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5221224" y="880175"/>
            <a:ext cx="3614166" cy="2665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6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Правила работы ОУ с отрицательной обратной связью 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Выход операционного усилителя </a:t>
            </a:r>
            <a:r>
              <a:rPr lang="ru-RU" sz="16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стремится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 тому, чтобы разность напряжений между его входами была равна нулю (</a:t>
            </a:r>
            <a:r>
              <a:rPr lang="en-US" sz="1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φ</a:t>
            </a:r>
            <a:r>
              <a:rPr lang="en-US" sz="1600" b="1" i="1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1600" b="1" i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ru-RU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φ</a:t>
            </a:r>
            <a:r>
              <a:rPr lang="en-US" sz="1600" b="1" i="1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Входы операционного усилителя </a:t>
            </a:r>
            <a:r>
              <a:rPr lang="ru-RU" sz="16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ток не потребляют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80051" y="5623738"/>
            <a:ext cx="3633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Операционный усилитель с обратной связью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0545" y="5516016"/>
            <a:ext cx="3266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«Идеальный» ОУ без обратной связи (компаратор)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41306" y="4791589"/>
            <a:ext cx="8070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15209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8690" y="1"/>
            <a:ext cx="7886700" cy="6949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Проанализируем схему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4820-7F35-4BF7-9FFC-D862424A236F}" type="slidenum">
              <a:rPr lang="ru-RU" smtClean="0"/>
              <a:t>40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197864" y="612424"/>
            <a:ext cx="73174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Рассчитать номинал резистора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если рабочий (максимальный) ток лазера составляет 170 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Также, имеются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даташиты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все используемые элементы.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84632" y="253059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1428750" y="1941513"/>
          <a:ext cx="2574925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4" name="Equation" r:id="rId3" imgW="1777680" imgH="228600" progId="Equation.DSMT4">
                  <p:embed/>
                </p:oleObj>
              </mc:Choice>
              <mc:Fallback>
                <p:oleObj name="Equation" r:id="rId3" imgW="1777680" imgH="228600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1941513"/>
                        <a:ext cx="2574925" cy="328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2880" y="1407065"/>
            <a:ext cx="4087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Рассмотрим цепь от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Vcc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резистора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 2ЗК: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12" name="Группа 11"/>
          <p:cNvGrpSpPr/>
          <p:nvPr/>
        </p:nvGrpSpPr>
        <p:grpSpPr>
          <a:xfrm>
            <a:off x="4443984" y="1197199"/>
            <a:ext cx="4391406" cy="3096756"/>
            <a:chOff x="3051057" y="1566662"/>
            <a:chExt cx="3921824" cy="2849727"/>
          </a:xfrm>
        </p:grpSpPr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1057" y="1566662"/>
              <a:ext cx="3921824" cy="2849727"/>
            </a:xfrm>
            <a:prstGeom prst="rect">
              <a:avLst/>
            </a:prstGeom>
          </p:spPr>
        </p:pic>
        <p:pic>
          <p:nvPicPr>
            <p:cNvPr id="14" name="Рисунок 13"/>
            <p:cNvPicPr>
              <a:picLocks noChangeAspect="1"/>
            </p:cNvPicPr>
            <p:nvPr/>
          </p:nvPicPr>
          <p:blipFill rotWithShape="1">
            <a:blip r:embed="rId6"/>
            <a:srcRect t="79366" r="94922"/>
            <a:stretch/>
          </p:blipFill>
          <p:spPr>
            <a:xfrm>
              <a:off x="6751579" y="3459841"/>
              <a:ext cx="221302" cy="640519"/>
            </a:xfrm>
            <a:prstGeom prst="rect">
              <a:avLst/>
            </a:prstGeom>
          </p:spPr>
        </p:pic>
      </p:grpSp>
      <p:sp>
        <p:nvSpPr>
          <p:cNvPr id="15" name="Прямоугольник 14"/>
          <p:cNvSpPr/>
          <p:nvPr/>
        </p:nvSpPr>
        <p:spPr>
          <a:xfrm>
            <a:off x="4443984" y="3560534"/>
            <a:ext cx="37322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Схема источника тока, управляемого напряжением, для ЛД</a:t>
            </a:r>
            <a:endParaRPr lang="ru-RU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82880" y="2411572"/>
            <a:ext cx="4087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Из соотношения для токов транзистора: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706374" y="2838187"/>
          <a:ext cx="1191261" cy="382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5" name="Equation" r:id="rId7" imgW="711000" imgH="228600" progId="Equation.DSMT4">
                  <p:embed/>
                </p:oleObj>
              </mc:Choice>
              <mc:Fallback>
                <p:oleObj name="Equation" r:id="rId7" imgW="711000" imgH="228600" progId="Equation.DSMT4">
                  <p:embed/>
                  <p:pic>
                    <p:nvPicPr>
                      <p:cNvPr id="3" name="Объект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6374" y="2838187"/>
                        <a:ext cx="1191261" cy="382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706374" y="3250620"/>
          <a:ext cx="2995574" cy="571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6" name="Equation" r:id="rId9" imgW="1930320" imgH="368280" progId="Equation.DSMT4">
                  <p:embed/>
                </p:oleObj>
              </mc:Choice>
              <mc:Fallback>
                <p:oleObj name="Equation" r:id="rId9" imgW="1930320" imgH="368280" progId="Equation.DSMT4">
                  <p:embed/>
                  <p:pic>
                    <p:nvPicPr>
                      <p:cNvPr id="5" name="Объект 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6374" y="3250620"/>
                        <a:ext cx="2995574" cy="571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Стрелка вниз 18"/>
          <p:cNvSpPr/>
          <p:nvPr/>
        </p:nvSpPr>
        <p:spPr>
          <a:xfrm>
            <a:off x="211679" y="3590716"/>
            <a:ext cx="289029" cy="5939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677058" y="4129489"/>
          <a:ext cx="1244314" cy="392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7" name="Equation" r:id="rId11" imgW="723600" imgH="228600" progId="Equation.DSMT4">
                  <p:embed/>
                </p:oleObj>
              </mc:Choice>
              <mc:Fallback>
                <p:oleObj name="Equation" r:id="rId11" imgW="723600" imgH="228600" progId="Equation.DSMT4">
                  <p:embed/>
                  <p:pic>
                    <p:nvPicPr>
                      <p:cNvPr id="9" name="Объект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7058" y="4129489"/>
                        <a:ext cx="1244314" cy="3929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11679" y="4605372"/>
            <a:ext cx="4087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Из (1) и (2):</a:t>
            </a:r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/>
        </p:nvGraphicFramePr>
        <p:xfrm>
          <a:off x="733648" y="5041659"/>
          <a:ext cx="3857473" cy="527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8" name="Equation" r:id="rId13" imgW="3124080" imgH="431640" progId="Equation.DSMT4">
                  <p:embed/>
                </p:oleObj>
              </mc:Choice>
              <mc:Fallback>
                <p:oleObj name="Equation" r:id="rId13" imgW="3124080" imgH="431640" progId="Equation.DSMT4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648" y="5041659"/>
                        <a:ext cx="3857473" cy="5273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6545134" y="1247341"/>
          <a:ext cx="5429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9" name="Equation" r:id="rId15" imgW="482400" imgH="203040" progId="Equation.DSMT4">
                  <p:embed/>
                </p:oleObj>
              </mc:Choice>
              <mc:Fallback>
                <p:oleObj name="Equation" r:id="rId15" imgW="482400" imgH="203040" progId="Equation.DSMT4">
                  <p:embed/>
                  <p:pic>
                    <p:nvPicPr>
                      <p:cNvPr id="11" name="Объект 1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545134" y="1247341"/>
                        <a:ext cx="542925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/>
        </p:nvGraphicFramePr>
        <p:xfrm>
          <a:off x="6545134" y="1480661"/>
          <a:ext cx="685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0" name="Equation" r:id="rId17" imgW="685800" imgH="228600" progId="Equation.DSMT4">
                  <p:embed/>
                </p:oleObj>
              </mc:Choice>
              <mc:Fallback>
                <p:oleObj name="Equation" r:id="rId17" imgW="685800" imgH="228600" progId="Equation.DSMT4">
                  <p:embed/>
                  <p:pic>
                    <p:nvPicPr>
                      <p:cNvPr id="23" name="Объект 2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545134" y="1480661"/>
                        <a:ext cx="685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/>
        </p:nvGraphicFramePr>
        <p:xfrm>
          <a:off x="6558594" y="1745754"/>
          <a:ext cx="571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1" name="Equation" r:id="rId19" imgW="571320" imgH="228600" progId="Equation.DSMT4">
                  <p:embed/>
                </p:oleObj>
              </mc:Choice>
              <mc:Fallback>
                <p:oleObj name="Equation" r:id="rId19" imgW="571320" imgH="228600" progId="Equation.DSMT4">
                  <p:embed/>
                  <p:pic>
                    <p:nvPicPr>
                      <p:cNvPr id="24" name="Объект 2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558594" y="1745754"/>
                        <a:ext cx="5715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99789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8690" y="1"/>
            <a:ext cx="7886700" cy="6949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Проанализируем схему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4820-7F35-4BF7-9FFC-D862424A236F}" type="slidenum">
              <a:rPr lang="ru-RU" smtClean="0"/>
              <a:t>41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197864" y="612424"/>
            <a:ext cx="73174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Рассчитать номинал резистора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если рабочий (максимальный) ток лазера составляет 170 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Также, имеются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даташиты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все используемые элементы.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84632" y="253059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1428750" y="1941513"/>
          <a:ext cx="2574925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8" name="Equation" r:id="rId3" imgW="1777680" imgH="228600" progId="Equation.DSMT4">
                  <p:embed/>
                </p:oleObj>
              </mc:Choice>
              <mc:Fallback>
                <p:oleObj name="Equation" r:id="rId3" imgW="1777680" imgH="228600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1941513"/>
                        <a:ext cx="2574925" cy="328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2880" y="1407065"/>
            <a:ext cx="4087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Рассмотрим цепь от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Vcc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резистора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 2ЗК: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12" name="Группа 11"/>
          <p:cNvGrpSpPr/>
          <p:nvPr/>
        </p:nvGrpSpPr>
        <p:grpSpPr>
          <a:xfrm>
            <a:off x="4443984" y="1197199"/>
            <a:ext cx="4391406" cy="3096756"/>
            <a:chOff x="3051057" y="1566662"/>
            <a:chExt cx="3921824" cy="2849727"/>
          </a:xfrm>
        </p:grpSpPr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1057" y="1566662"/>
              <a:ext cx="3921824" cy="2849727"/>
            </a:xfrm>
            <a:prstGeom prst="rect">
              <a:avLst/>
            </a:prstGeom>
          </p:spPr>
        </p:pic>
        <p:pic>
          <p:nvPicPr>
            <p:cNvPr id="14" name="Рисунок 13"/>
            <p:cNvPicPr>
              <a:picLocks noChangeAspect="1"/>
            </p:cNvPicPr>
            <p:nvPr/>
          </p:nvPicPr>
          <p:blipFill rotWithShape="1">
            <a:blip r:embed="rId6"/>
            <a:srcRect t="79366" r="94922"/>
            <a:stretch/>
          </p:blipFill>
          <p:spPr>
            <a:xfrm>
              <a:off x="6751579" y="3459841"/>
              <a:ext cx="221302" cy="640519"/>
            </a:xfrm>
            <a:prstGeom prst="rect">
              <a:avLst/>
            </a:prstGeom>
          </p:spPr>
        </p:pic>
      </p:grpSp>
      <p:sp>
        <p:nvSpPr>
          <p:cNvPr id="15" name="Прямоугольник 14"/>
          <p:cNvSpPr/>
          <p:nvPr/>
        </p:nvSpPr>
        <p:spPr>
          <a:xfrm>
            <a:off x="4443984" y="3560534"/>
            <a:ext cx="37322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Схема источника тока, управляемого напряжением, для ЛД</a:t>
            </a:r>
            <a:endParaRPr lang="ru-RU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82880" y="2411572"/>
            <a:ext cx="4087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Из соотношения для токов транзистора: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706374" y="2838187"/>
          <a:ext cx="1191261" cy="382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9" name="Equation" r:id="rId7" imgW="711000" imgH="228600" progId="Equation.DSMT4">
                  <p:embed/>
                </p:oleObj>
              </mc:Choice>
              <mc:Fallback>
                <p:oleObj name="Equation" r:id="rId7" imgW="711000" imgH="228600" progId="Equation.DSMT4">
                  <p:embed/>
                  <p:pic>
                    <p:nvPicPr>
                      <p:cNvPr id="3" name="Объект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6374" y="2838187"/>
                        <a:ext cx="1191261" cy="382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706374" y="3250620"/>
          <a:ext cx="2995574" cy="571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0" name="Equation" r:id="rId9" imgW="1930320" imgH="368280" progId="Equation.DSMT4">
                  <p:embed/>
                </p:oleObj>
              </mc:Choice>
              <mc:Fallback>
                <p:oleObj name="Equation" r:id="rId9" imgW="1930320" imgH="368280" progId="Equation.DSMT4">
                  <p:embed/>
                  <p:pic>
                    <p:nvPicPr>
                      <p:cNvPr id="5" name="Объект 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6374" y="3250620"/>
                        <a:ext cx="2995574" cy="571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Стрелка вниз 18"/>
          <p:cNvSpPr/>
          <p:nvPr/>
        </p:nvSpPr>
        <p:spPr>
          <a:xfrm>
            <a:off x="211679" y="3590716"/>
            <a:ext cx="289029" cy="5939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540711"/>
              </p:ext>
            </p:extLst>
          </p:nvPr>
        </p:nvGraphicFramePr>
        <p:xfrm>
          <a:off x="677058" y="4129489"/>
          <a:ext cx="1244314" cy="392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1" name="Equation" r:id="rId11" imgW="723600" imgH="228600" progId="Equation.DSMT4">
                  <p:embed/>
                </p:oleObj>
              </mc:Choice>
              <mc:Fallback>
                <p:oleObj name="Equation" r:id="rId11" imgW="723600" imgH="228600" progId="Equation.DSMT4">
                  <p:embed/>
                  <p:pic>
                    <p:nvPicPr>
                      <p:cNvPr id="9" name="Объект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7058" y="4129489"/>
                        <a:ext cx="1244314" cy="3929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11679" y="4605372"/>
            <a:ext cx="4087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Из (1) и (2):</a:t>
            </a:r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521139"/>
              </p:ext>
            </p:extLst>
          </p:nvPr>
        </p:nvGraphicFramePr>
        <p:xfrm>
          <a:off x="733648" y="5041659"/>
          <a:ext cx="3857473" cy="527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2" name="Equation" r:id="rId13" imgW="3124080" imgH="431640" progId="Equation.DSMT4">
                  <p:embed/>
                </p:oleObj>
              </mc:Choice>
              <mc:Fallback>
                <p:oleObj name="Equation" r:id="rId13" imgW="3124080" imgH="431640" progId="Equation.DSMT4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648" y="5041659"/>
                        <a:ext cx="3857473" cy="5273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6545134" y="1247341"/>
          <a:ext cx="5429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3" name="Equation" r:id="rId15" imgW="482400" imgH="203040" progId="Equation.DSMT4">
                  <p:embed/>
                </p:oleObj>
              </mc:Choice>
              <mc:Fallback>
                <p:oleObj name="Equation" r:id="rId15" imgW="482400" imgH="203040" progId="Equation.DSMT4">
                  <p:embed/>
                  <p:pic>
                    <p:nvPicPr>
                      <p:cNvPr id="11" name="Объект 1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545134" y="1247341"/>
                        <a:ext cx="542925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/>
        </p:nvGraphicFramePr>
        <p:xfrm>
          <a:off x="6545134" y="1480661"/>
          <a:ext cx="685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4" name="Equation" r:id="rId17" imgW="685800" imgH="228600" progId="Equation.DSMT4">
                  <p:embed/>
                </p:oleObj>
              </mc:Choice>
              <mc:Fallback>
                <p:oleObj name="Equation" r:id="rId17" imgW="685800" imgH="228600" progId="Equation.DSMT4">
                  <p:embed/>
                  <p:pic>
                    <p:nvPicPr>
                      <p:cNvPr id="23" name="Объект 2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545134" y="1480661"/>
                        <a:ext cx="685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/>
        </p:nvGraphicFramePr>
        <p:xfrm>
          <a:off x="6558594" y="1745754"/>
          <a:ext cx="571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5" name="Equation" r:id="rId19" imgW="571320" imgH="228600" progId="Equation.DSMT4">
                  <p:embed/>
                </p:oleObj>
              </mc:Choice>
              <mc:Fallback>
                <p:oleObj name="Equation" r:id="rId19" imgW="571320" imgH="228600" progId="Equation.DSMT4">
                  <p:embed/>
                  <p:pic>
                    <p:nvPicPr>
                      <p:cNvPr id="24" name="Объект 2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558594" y="1745754"/>
                        <a:ext cx="5715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Прямоугольник 24"/>
          <p:cNvSpPr/>
          <p:nvPr/>
        </p:nvSpPr>
        <p:spPr>
          <a:xfrm>
            <a:off x="182880" y="5664397"/>
            <a:ext cx="5913882" cy="37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4) Какое напряжение ЦАП будет задавать ток лазера 170мА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ru-RU" sz="1400" i="1" baseline="-25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2700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8690" y="1"/>
            <a:ext cx="7886700" cy="6949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Проанализируем схему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4820-7F35-4BF7-9FFC-D862424A236F}" type="slidenum">
              <a:rPr lang="ru-RU" smtClean="0"/>
              <a:t>42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197864" y="612424"/>
            <a:ext cx="73174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Рассчитать номинал резистора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если рабочий (максимальный) ток лазера составляет 170 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Также, имеются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даташиты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все используемые элементы.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84632" y="253059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1428750" y="1941513"/>
          <a:ext cx="2574925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6" name="Equation" r:id="rId3" imgW="1777680" imgH="228600" progId="Equation.DSMT4">
                  <p:embed/>
                </p:oleObj>
              </mc:Choice>
              <mc:Fallback>
                <p:oleObj name="Equation" r:id="rId3" imgW="1777680" imgH="228600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1941513"/>
                        <a:ext cx="2574925" cy="328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2880" y="1407065"/>
            <a:ext cx="4087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Рассмотрим цепь от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Vcc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резистора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 2ЗК: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12" name="Группа 11"/>
          <p:cNvGrpSpPr/>
          <p:nvPr/>
        </p:nvGrpSpPr>
        <p:grpSpPr>
          <a:xfrm>
            <a:off x="4443984" y="1197199"/>
            <a:ext cx="4391406" cy="3096756"/>
            <a:chOff x="3051057" y="1566662"/>
            <a:chExt cx="3921824" cy="2849727"/>
          </a:xfrm>
        </p:grpSpPr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1057" y="1566662"/>
              <a:ext cx="3921824" cy="2849727"/>
            </a:xfrm>
            <a:prstGeom prst="rect">
              <a:avLst/>
            </a:prstGeom>
          </p:spPr>
        </p:pic>
        <p:pic>
          <p:nvPicPr>
            <p:cNvPr id="14" name="Рисунок 13"/>
            <p:cNvPicPr>
              <a:picLocks noChangeAspect="1"/>
            </p:cNvPicPr>
            <p:nvPr/>
          </p:nvPicPr>
          <p:blipFill rotWithShape="1">
            <a:blip r:embed="rId6"/>
            <a:srcRect t="79366" r="94922"/>
            <a:stretch/>
          </p:blipFill>
          <p:spPr>
            <a:xfrm>
              <a:off x="6751579" y="3459841"/>
              <a:ext cx="221302" cy="640519"/>
            </a:xfrm>
            <a:prstGeom prst="rect">
              <a:avLst/>
            </a:prstGeom>
          </p:spPr>
        </p:pic>
      </p:grpSp>
      <p:sp>
        <p:nvSpPr>
          <p:cNvPr id="15" name="Прямоугольник 14"/>
          <p:cNvSpPr/>
          <p:nvPr/>
        </p:nvSpPr>
        <p:spPr>
          <a:xfrm>
            <a:off x="4443984" y="3560534"/>
            <a:ext cx="37322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Схема источника тока, управляемого напряжением, для ЛД</a:t>
            </a:r>
            <a:endParaRPr lang="ru-RU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82880" y="2411572"/>
            <a:ext cx="4087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Из соотношения для токов транзистора: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706374" y="2838187"/>
          <a:ext cx="1191261" cy="382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7" name="Equation" r:id="rId7" imgW="711000" imgH="228600" progId="Equation.DSMT4">
                  <p:embed/>
                </p:oleObj>
              </mc:Choice>
              <mc:Fallback>
                <p:oleObj name="Equation" r:id="rId7" imgW="711000" imgH="228600" progId="Equation.DSMT4">
                  <p:embed/>
                  <p:pic>
                    <p:nvPicPr>
                      <p:cNvPr id="3" name="Объект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6374" y="2838187"/>
                        <a:ext cx="1191261" cy="382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706374" y="3250620"/>
          <a:ext cx="2995574" cy="571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8" name="Equation" r:id="rId9" imgW="1930320" imgH="368280" progId="Equation.DSMT4">
                  <p:embed/>
                </p:oleObj>
              </mc:Choice>
              <mc:Fallback>
                <p:oleObj name="Equation" r:id="rId9" imgW="1930320" imgH="368280" progId="Equation.DSMT4">
                  <p:embed/>
                  <p:pic>
                    <p:nvPicPr>
                      <p:cNvPr id="5" name="Объект 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6374" y="3250620"/>
                        <a:ext cx="2995574" cy="571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Стрелка вниз 18"/>
          <p:cNvSpPr/>
          <p:nvPr/>
        </p:nvSpPr>
        <p:spPr>
          <a:xfrm>
            <a:off x="211679" y="3590716"/>
            <a:ext cx="289029" cy="5939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677058" y="4129489"/>
          <a:ext cx="1244314" cy="392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9" name="Equation" r:id="rId11" imgW="723600" imgH="228600" progId="Equation.DSMT4">
                  <p:embed/>
                </p:oleObj>
              </mc:Choice>
              <mc:Fallback>
                <p:oleObj name="Equation" r:id="rId11" imgW="723600" imgH="228600" progId="Equation.DSMT4">
                  <p:embed/>
                  <p:pic>
                    <p:nvPicPr>
                      <p:cNvPr id="9" name="Объект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7058" y="4129489"/>
                        <a:ext cx="1244314" cy="3929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11679" y="4605372"/>
            <a:ext cx="4087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Из (1) и (2):</a:t>
            </a:r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/>
        </p:nvGraphicFramePr>
        <p:xfrm>
          <a:off x="733648" y="5041659"/>
          <a:ext cx="3857473" cy="527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0" name="Equation" r:id="rId13" imgW="3124080" imgH="431640" progId="Equation.DSMT4">
                  <p:embed/>
                </p:oleObj>
              </mc:Choice>
              <mc:Fallback>
                <p:oleObj name="Equation" r:id="rId13" imgW="3124080" imgH="431640" progId="Equation.DSMT4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648" y="5041659"/>
                        <a:ext cx="3857473" cy="5273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6545134" y="1247341"/>
          <a:ext cx="5429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1" name="Equation" r:id="rId15" imgW="482400" imgH="203040" progId="Equation.DSMT4">
                  <p:embed/>
                </p:oleObj>
              </mc:Choice>
              <mc:Fallback>
                <p:oleObj name="Equation" r:id="rId15" imgW="482400" imgH="203040" progId="Equation.DSMT4">
                  <p:embed/>
                  <p:pic>
                    <p:nvPicPr>
                      <p:cNvPr id="11" name="Объект 1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545134" y="1247341"/>
                        <a:ext cx="542925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/>
        </p:nvGraphicFramePr>
        <p:xfrm>
          <a:off x="6545134" y="1480661"/>
          <a:ext cx="685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2" name="Equation" r:id="rId17" imgW="685800" imgH="228600" progId="Equation.DSMT4">
                  <p:embed/>
                </p:oleObj>
              </mc:Choice>
              <mc:Fallback>
                <p:oleObj name="Equation" r:id="rId17" imgW="685800" imgH="228600" progId="Equation.DSMT4">
                  <p:embed/>
                  <p:pic>
                    <p:nvPicPr>
                      <p:cNvPr id="23" name="Объект 2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545134" y="1480661"/>
                        <a:ext cx="685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/>
        </p:nvGraphicFramePr>
        <p:xfrm>
          <a:off x="6558594" y="1745754"/>
          <a:ext cx="571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3" name="Equation" r:id="rId19" imgW="571320" imgH="228600" progId="Equation.DSMT4">
                  <p:embed/>
                </p:oleObj>
              </mc:Choice>
              <mc:Fallback>
                <p:oleObj name="Equation" r:id="rId19" imgW="571320" imgH="228600" progId="Equation.DSMT4">
                  <p:embed/>
                  <p:pic>
                    <p:nvPicPr>
                      <p:cNvPr id="24" name="Объект 2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558594" y="1745754"/>
                        <a:ext cx="5715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Прямоугольник 24"/>
          <p:cNvSpPr/>
          <p:nvPr/>
        </p:nvSpPr>
        <p:spPr>
          <a:xfrm>
            <a:off x="182880" y="5664397"/>
            <a:ext cx="5913882" cy="37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4) Какое напряжение ЦАП будет задавать ток лазера 170мА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ru-RU" sz="1400" i="1" baseline="-25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741363" y="6137275"/>
          <a:ext cx="2635250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4" name="Equation" r:id="rId21" imgW="2349360" imgH="253800" progId="Equation.DSMT4">
                  <p:embed/>
                </p:oleObj>
              </mc:Choice>
              <mc:Fallback>
                <p:oleObj name="Equation" r:id="rId21" imgW="2349360" imgH="253800" progId="Equation.DSMT4">
                  <p:embed/>
                  <p:pic>
                    <p:nvPicPr>
                      <p:cNvPr id="16" name="Объект 1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41363" y="6137275"/>
                        <a:ext cx="2635250" cy="284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61428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5C067E-DD48-B6E8-AE29-4D2313CD3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780" y="1536051"/>
            <a:ext cx="6180199" cy="434037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3CB8413-F501-C42E-C943-EC80BB398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690" y="1"/>
            <a:ext cx="7886700" cy="6949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Проанализируем схему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D705535-E4CD-D2C7-1607-C555924FD581}"/>
              </a:ext>
            </a:extLst>
          </p:cNvPr>
          <p:cNvSpPr/>
          <p:nvPr/>
        </p:nvSpPr>
        <p:spPr>
          <a:xfrm>
            <a:off x="1197864" y="612424"/>
            <a:ext cx="73174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Рассчитать номинал резистора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если рабочий (максимальный) ток лазера составляет 170 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Также, имеются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даташиты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все используемые элементы.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10BFF3F-F70A-FADE-3EEA-46EC507E84BC}"/>
              </a:ext>
            </a:extLst>
          </p:cNvPr>
          <p:cNvSpPr/>
          <p:nvPr/>
        </p:nvSpPr>
        <p:spPr>
          <a:xfrm>
            <a:off x="3113179" y="5894318"/>
            <a:ext cx="37322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</a:rPr>
              <a:t>Моделирование схемы в </a:t>
            </a:r>
            <a:r>
              <a:rPr lang="en-US" sz="1600" dirty="0">
                <a:latin typeface="Times New Roman" panose="02020603050405020304" pitchFamily="18" charset="0"/>
              </a:rPr>
              <a:t>Multisim.</a:t>
            </a:r>
            <a:r>
              <a:rPr lang="ru-RU" sz="1600" dirty="0">
                <a:latin typeface="Times New Roman" panose="02020603050405020304" pitchFamily="18" charset="0"/>
              </a:rPr>
              <a:t> Подтверждение расчётов</a:t>
            </a:r>
            <a:endParaRPr lang="ru-RU" sz="16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8676EF8-7369-788F-12E6-64609E914FE5}"/>
              </a:ext>
            </a:extLst>
          </p:cNvPr>
          <p:cNvSpPr/>
          <p:nvPr/>
        </p:nvSpPr>
        <p:spPr>
          <a:xfrm>
            <a:off x="1404309" y="3924664"/>
            <a:ext cx="1856509" cy="5847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E4ABBCA-8F9E-6A22-90EE-41AF990A8FF8}"/>
              </a:ext>
            </a:extLst>
          </p:cNvPr>
          <p:cNvSpPr/>
          <p:nvPr/>
        </p:nvSpPr>
        <p:spPr>
          <a:xfrm>
            <a:off x="4559061" y="2957730"/>
            <a:ext cx="2026848" cy="122843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98189A3-33A0-22B8-4A16-D8F83B6127AD}"/>
              </a:ext>
            </a:extLst>
          </p:cNvPr>
          <p:cNvSpPr/>
          <p:nvPr/>
        </p:nvSpPr>
        <p:spPr>
          <a:xfrm>
            <a:off x="5828527" y="2100852"/>
            <a:ext cx="1505527" cy="5847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A5D7CC9-1AF6-31B9-F03F-D3A622829857}"/>
              </a:ext>
            </a:extLst>
          </p:cNvPr>
          <p:cNvSpPr/>
          <p:nvPr/>
        </p:nvSpPr>
        <p:spPr>
          <a:xfrm>
            <a:off x="6405799" y="4806737"/>
            <a:ext cx="817419" cy="5847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DC0A71-62A9-3B29-51E5-337BFAE5BFD0}"/>
              </a:ext>
            </a:extLst>
          </p:cNvPr>
          <p:cNvSpPr txBox="1"/>
          <p:nvPr/>
        </p:nvSpPr>
        <p:spPr>
          <a:xfrm>
            <a:off x="493193" y="1536051"/>
            <a:ext cx="36787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 элементов в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Multisim 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отличаются от расчётных, поэтому некоторые параметры, например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</a:t>
            </a:r>
            <a:r>
              <a:rPr lang="ru-RU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немного отличаются от расчётных. 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6F877B41-FBB2-FC59-B226-B8D6B7B41B12}"/>
              </a:ext>
            </a:extLst>
          </p:cNvPr>
          <p:cNvCxnSpPr>
            <a:cxnSpLocks/>
          </p:cNvCxnSpPr>
          <p:nvPr/>
        </p:nvCxnSpPr>
        <p:spPr>
          <a:xfrm flipH="1" flipV="1">
            <a:off x="3619893" y="2393239"/>
            <a:ext cx="1359423" cy="56449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7149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8690" y="1"/>
            <a:ext cx="7886700" cy="6949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Проанализируем схему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4820-7F35-4BF7-9FFC-D862424A236F}" type="slidenum">
              <a:rPr lang="ru-RU" smtClean="0"/>
              <a:t>44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804672" y="612424"/>
            <a:ext cx="77106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Какой нужно выбрать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номинал резистора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чтобы эти условия соответствовали максимальному выходному напряжению ОУ.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14" name="Группа 13"/>
          <p:cNvGrpSpPr/>
          <p:nvPr/>
        </p:nvGrpSpPr>
        <p:grpSpPr>
          <a:xfrm>
            <a:off x="4443984" y="1575231"/>
            <a:ext cx="4391406" cy="3096756"/>
            <a:chOff x="3051057" y="1566662"/>
            <a:chExt cx="3921824" cy="2849727"/>
          </a:xfrm>
        </p:grpSpPr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51057" y="1566662"/>
              <a:ext cx="3921824" cy="2849727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 rotWithShape="1">
            <a:blip r:embed="rId4"/>
            <a:srcRect t="79366" r="94922"/>
            <a:stretch/>
          </p:blipFill>
          <p:spPr>
            <a:xfrm>
              <a:off x="6751579" y="3459841"/>
              <a:ext cx="221302" cy="640519"/>
            </a:xfrm>
            <a:prstGeom prst="rect">
              <a:avLst/>
            </a:prstGeom>
          </p:spPr>
        </p:pic>
      </p:grpSp>
      <p:sp>
        <p:nvSpPr>
          <p:cNvPr id="19" name="Прямоугольник 18"/>
          <p:cNvSpPr/>
          <p:nvPr/>
        </p:nvSpPr>
        <p:spPr>
          <a:xfrm>
            <a:off x="4443984" y="3829890"/>
            <a:ext cx="37322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Схема источника тока, управляемого напряжением, для ЛД</a:t>
            </a:r>
            <a:endParaRPr lang="ru-RU" sz="1400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813966"/>
              </p:ext>
            </p:extLst>
          </p:nvPr>
        </p:nvGraphicFramePr>
        <p:xfrm>
          <a:off x="6263735" y="1557365"/>
          <a:ext cx="812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6" name="Equation" r:id="rId5" imgW="812520" imgH="253800" progId="Equation.DSMT4">
                  <p:embed/>
                </p:oleObj>
              </mc:Choice>
              <mc:Fallback>
                <p:oleObj name="Equation" r:id="rId5" imgW="812520" imgH="253800" progId="Equation.DSMT4">
                  <p:embed/>
                  <p:pic>
                    <p:nvPicPr>
                      <p:cNvPr id="3" name="Объект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63735" y="1557365"/>
                        <a:ext cx="8128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403315"/>
              </p:ext>
            </p:extLst>
          </p:nvPr>
        </p:nvGraphicFramePr>
        <p:xfrm>
          <a:off x="5419725" y="1562100"/>
          <a:ext cx="711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7" name="Equation" r:id="rId7" imgW="711000" imgH="228600" progId="Equation.DSMT4">
                  <p:embed/>
                </p:oleObj>
              </mc:Choice>
              <mc:Fallback>
                <p:oleObj name="Equation" r:id="rId7" imgW="711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19725" y="1562100"/>
                        <a:ext cx="7112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956314"/>
              </p:ext>
            </p:extLst>
          </p:nvPr>
        </p:nvGraphicFramePr>
        <p:xfrm>
          <a:off x="4511675" y="1592263"/>
          <a:ext cx="762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8" name="Equation" r:id="rId9" imgW="761760" imgH="228600" progId="Equation.DSMT4">
                  <p:embed/>
                </p:oleObj>
              </mc:Choice>
              <mc:Fallback>
                <p:oleObj name="Equation" r:id="rId9" imgW="761760" imgH="228600" progId="Equation.DSMT4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11675" y="1592263"/>
                        <a:ext cx="762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21997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8690" y="1"/>
            <a:ext cx="7886700" cy="6949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Проанализируем схему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4820-7F35-4BF7-9FFC-D862424A236F}" type="slidenum">
              <a:rPr lang="ru-RU" smtClean="0"/>
              <a:t>45</a:t>
            </a:fld>
            <a:endParaRPr lang="ru-RU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14" name="Группа 13"/>
          <p:cNvGrpSpPr/>
          <p:nvPr/>
        </p:nvGrpSpPr>
        <p:grpSpPr>
          <a:xfrm>
            <a:off x="4443984" y="1575231"/>
            <a:ext cx="4391406" cy="3096756"/>
            <a:chOff x="3051057" y="1566662"/>
            <a:chExt cx="3921824" cy="2849727"/>
          </a:xfrm>
        </p:grpSpPr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51057" y="1566662"/>
              <a:ext cx="3921824" cy="2849727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 rotWithShape="1">
            <a:blip r:embed="rId4"/>
            <a:srcRect t="79366" r="94922"/>
            <a:stretch/>
          </p:blipFill>
          <p:spPr>
            <a:xfrm>
              <a:off x="6751579" y="3459841"/>
              <a:ext cx="221302" cy="640519"/>
            </a:xfrm>
            <a:prstGeom prst="rect">
              <a:avLst/>
            </a:prstGeom>
          </p:spPr>
        </p:pic>
      </p:grpSp>
      <p:sp>
        <p:nvSpPr>
          <p:cNvPr id="19" name="Прямоугольник 18"/>
          <p:cNvSpPr/>
          <p:nvPr/>
        </p:nvSpPr>
        <p:spPr>
          <a:xfrm>
            <a:off x="4443984" y="3829890"/>
            <a:ext cx="37322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Схема источника тока, управляемого напряжением, для ЛД</a:t>
            </a:r>
            <a:endParaRPr lang="ru-RU" sz="1400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6263735" y="1557365"/>
          <a:ext cx="812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0" name="Equation" r:id="rId5" imgW="812520" imgH="253800" progId="Equation.DSMT4">
                  <p:embed/>
                </p:oleObj>
              </mc:Choice>
              <mc:Fallback>
                <p:oleObj name="Equation" r:id="rId5" imgW="812520" imgH="253800" progId="Equation.DSMT4">
                  <p:embed/>
                  <p:pic>
                    <p:nvPicPr>
                      <p:cNvPr id="3" name="Объект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63735" y="1557365"/>
                        <a:ext cx="8128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5419280" y="1562232"/>
          <a:ext cx="711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1" name="Equation" r:id="rId7" imgW="711000" imgH="228600" progId="Equation.DSMT4">
                  <p:embed/>
                </p:oleObj>
              </mc:Choice>
              <mc:Fallback>
                <p:oleObj name="Equation" r:id="rId7" imgW="711000" imgH="228600" progId="Equation.DSMT4">
                  <p:embed/>
                  <p:pic>
                    <p:nvPicPr>
                      <p:cNvPr id="6" name="Объект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19280" y="1562232"/>
                        <a:ext cx="7112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10376" y="1562232"/>
            <a:ext cx="4087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 цепь от выхода ОУ до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2 ЗК:</a:t>
            </a: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/>
        </p:nvGraphicFramePr>
        <p:xfrm>
          <a:off x="4511040" y="1592916"/>
          <a:ext cx="762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2" name="Equation" r:id="rId9" imgW="761760" imgH="228600" progId="Equation.DSMT4">
                  <p:embed/>
                </p:oleObj>
              </mc:Choice>
              <mc:Fallback>
                <p:oleObj name="Equation" r:id="rId9" imgW="761760" imgH="228600" progId="Equation.DSMT4">
                  <p:embed/>
                  <p:pic>
                    <p:nvPicPr>
                      <p:cNvPr id="24" name="Объект 2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11040" y="1592916"/>
                        <a:ext cx="762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4B28B9F-D155-4B4F-817B-B647E7BA16C0}"/>
              </a:ext>
            </a:extLst>
          </p:cNvPr>
          <p:cNvSpPr/>
          <p:nvPr/>
        </p:nvSpPr>
        <p:spPr>
          <a:xfrm>
            <a:off x="804672" y="612424"/>
            <a:ext cx="77106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Какой нужно выбрать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номинал резистора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чтобы эти условия соответствовали максимальному выходному напряжению ОУ.</a:t>
            </a:r>
          </a:p>
        </p:txBody>
      </p:sp>
    </p:spTree>
    <p:extLst>
      <p:ext uri="{BB962C8B-B14F-4D97-AF65-F5344CB8AC3E}">
        <p14:creationId xmlns:p14="http://schemas.microsoft.com/office/powerpoint/2010/main" val="6434318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8690" y="1"/>
            <a:ext cx="7886700" cy="6949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Проанализируем схему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4820-7F35-4BF7-9FFC-D862424A236F}" type="slidenum">
              <a:rPr lang="ru-RU" smtClean="0"/>
              <a:t>46</a:t>
            </a:fld>
            <a:endParaRPr lang="ru-RU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14" name="Группа 13"/>
          <p:cNvGrpSpPr/>
          <p:nvPr/>
        </p:nvGrpSpPr>
        <p:grpSpPr>
          <a:xfrm>
            <a:off x="4443984" y="1575231"/>
            <a:ext cx="4391406" cy="3096756"/>
            <a:chOff x="3051057" y="1566662"/>
            <a:chExt cx="3921824" cy="2849727"/>
          </a:xfrm>
        </p:grpSpPr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51057" y="1566662"/>
              <a:ext cx="3921824" cy="2849727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 rotWithShape="1">
            <a:blip r:embed="rId4"/>
            <a:srcRect t="79366" r="94922"/>
            <a:stretch/>
          </p:blipFill>
          <p:spPr>
            <a:xfrm>
              <a:off x="6751579" y="3459841"/>
              <a:ext cx="221302" cy="640519"/>
            </a:xfrm>
            <a:prstGeom prst="rect">
              <a:avLst/>
            </a:prstGeom>
          </p:spPr>
        </p:pic>
      </p:grpSp>
      <p:sp>
        <p:nvSpPr>
          <p:cNvPr id="19" name="Прямоугольник 18"/>
          <p:cNvSpPr/>
          <p:nvPr/>
        </p:nvSpPr>
        <p:spPr>
          <a:xfrm>
            <a:off x="4443984" y="3829890"/>
            <a:ext cx="37322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Схема источника тока, управляемого напряжением, для ЛД</a:t>
            </a:r>
            <a:endParaRPr lang="ru-RU" sz="1400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6263735" y="1557365"/>
          <a:ext cx="812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8" name="Equation" r:id="rId5" imgW="812520" imgH="253800" progId="Equation.DSMT4">
                  <p:embed/>
                </p:oleObj>
              </mc:Choice>
              <mc:Fallback>
                <p:oleObj name="Equation" r:id="rId5" imgW="812520" imgH="253800" progId="Equation.DSMT4">
                  <p:embed/>
                  <p:pic>
                    <p:nvPicPr>
                      <p:cNvPr id="3" name="Объект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63735" y="1557365"/>
                        <a:ext cx="8128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5419280" y="1562232"/>
          <a:ext cx="711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9" name="Equation" r:id="rId7" imgW="711000" imgH="228600" progId="Equation.DSMT4">
                  <p:embed/>
                </p:oleObj>
              </mc:Choice>
              <mc:Fallback>
                <p:oleObj name="Equation" r:id="rId7" imgW="711000" imgH="228600" progId="Equation.DSMT4">
                  <p:embed/>
                  <p:pic>
                    <p:nvPicPr>
                      <p:cNvPr id="6" name="Объект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19280" y="1562232"/>
                        <a:ext cx="7112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10376" y="1562232"/>
            <a:ext cx="4087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 цепь от выхода ОУ до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2 ЗК:</a:t>
            </a:r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/>
        </p:nvGraphicFramePr>
        <p:xfrm>
          <a:off x="713549" y="2277175"/>
          <a:ext cx="2562349" cy="336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0" name="Equation" r:id="rId9" imgW="1739880" imgH="228600" progId="Equation.DSMT4">
                  <p:embed/>
                </p:oleObj>
              </mc:Choice>
              <mc:Fallback>
                <p:oleObj name="Equation" r:id="rId9" imgW="1739880" imgH="228600" progId="Equation.DSMT4">
                  <p:embed/>
                  <p:pic>
                    <p:nvPicPr>
                      <p:cNvPr id="20" name="Объект 1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3549" y="2277175"/>
                        <a:ext cx="2562349" cy="3366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Стрелка вниз 20"/>
          <p:cNvSpPr/>
          <p:nvPr/>
        </p:nvSpPr>
        <p:spPr>
          <a:xfrm>
            <a:off x="1977765" y="2905469"/>
            <a:ext cx="289029" cy="5939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/>
        </p:nvGraphicFramePr>
        <p:xfrm>
          <a:off x="4511040" y="1592916"/>
          <a:ext cx="762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1" name="Equation" r:id="rId11" imgW="761760" imgH="228600" progId="Equation.DSMT4">
                  <p:embed/>
                </p:oleObj>
              </mc:Choice>
              <mc:Fallback>
                <p:oleObj name="Equation" r:id="rId11" imgW="761760" imgH="228600" progId="Equation.DSMT4">
                  <p:embed/>
                  <p:pic>
                    <p:nvPicPr>
                      <p:cNvPr id="24" name="Объект 2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11040" y="1592916"/>
                        <a:ext cx="762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87D85CE-8392-41CE-86B6-192E8E0A95B3}"/>
              </a:ext>
            </a:extLst>
          </p:cNvPr>
          <p:cNvSpPr/>
          <p:nvPr/>
        </p:nvSpPr>
        <p:spPr>
          <a:xfrm>
            <a:off x="804672" y="612424"/>
            <a:ext cx="77106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Какой нужно выбрать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номинал резистора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чтобы эти условия соответствовали максимальному выходному напряжению ОУ.</a:t>
            </a:r>
          </a:p>
        </p:txBody>
      </p:sp>
    </p:spTree>
    <p:extLst>
      <p:ext uri="{BB962C8B-B14F-4D97-AF65-F5344CB8AC3E}">
        <p14:creationId xmlns:p14="http://schemas.microsoft.com/office/powerpoint/2010/main" val="21297767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8690" y="1"/>
            <a:ext cx="7886700" cy="6949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Проанализируем схему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4820-7F35-4BF7-9FFC-D862424A236F}" type="slidenum">
              <a:rPr lang="ru-RU" smtClean="0"/>
              <a:t>47</a:t>
            </a:fld>
            <a:endParaRPr lang="ru-RU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14" name="Группа 13"/>
          <p:cNvGrpSpPr/>
          <p:nvPr/>
        </p:nvGrpSpPr>
        <p:grpSpPr>
          <a:xfrm>
            <a:off x="4443984" y="1575231"/>
            <a:ext cx="4391406" cy="3096756"/>
            <a:chOff x="3051057" y="1566662"/>
            <a:chExt cx="3921824" cy="2849727"/>
          </a:xfrm>
        </p:grpSpPr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51057" y="1566662"/>
              <a:ext cx="3921824" cy="2849727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 rotWithShape="1">
            <a:blip r:embed="rId4"/>
            <a:srcRect t="79366" r="94922"/>
            <a:stretch/>
          </p:blipFill>
          <p:spPr>
            <a:xfrm>
              <a:off x="6751579" y="3459841"/>
              <a:ext cx="221302" cy="640519"/>
            </a:xfrm>
            <a:prstGeom prst="rect">
              <a:avLst/>
            </a:prstGeom>
          </p:spPr>
        </p:pic>
      </p:grpSp>
      <p:sp>
        <p:nvSpPr>
          <p:cNvPr id="19" name="Прямоугольник 18"/>
          <p:cNvSpPr/>
          <p:nvPr/>
        </p:nvSpPr>
        <p:spPr>
          <a:xfrm>
            <a:off x="4443984" y="3829890"/>
            <a:ext cx="37322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Схема источника тока, управляемого напряжением, для ЛД</a:t>
            </a:r>
            <a:endParaRPr lang="ru-RU" sz="1400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6263735" y="1557365"/>
          <a:ext cx="812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6" name="Equation" r:id="rId5" imgW="812520" imgH="253800" progId="Equation.DSMT4">
                  <p:embed/>
                </p:oleObj>
              </mc:Choice>
              <mc:Fallback>
                <p:oleObj name="Equation" r:id="rId5" imgW="812520" imgH="253800" progId="Equation.DSMT4">
                  <p:embed/>
                  <p:pic>
                    <p:nvPicPr>
                      <p:cNvPr id="3" name="Объект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63735" y="1557365"/>
                        <a:ext cx="8128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5419280" y="1562232"/>
          <a:ext cx="711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7" name="Equation" r:id="rId7" imgW="711000" imgH="228600" progId="Equation.DSMT4">
                  <p:embed/>
                </p:oleObj>
              </mc:Choice>
              <mc:Fallback>
                <p:oleObj name="Equation" r:id="rId7" imgW="711000" imgH="228600" progId="Equation.DSMT4">
                  <p:embed/>
                  <p:pic>
                    <p:nvPicPr>
                      <p:cNvPr id="6" name="Объект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19280" y="1562232"/>
                        <a:ext cx="7112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10376" y="1562232"/>
            <a:ext cx="4087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 цепь от выхода ОУ до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2 ЗК:</a:t>
            </a:r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/>
        </p:nvGraphicFramePr>
        <p:xfrm>
          <a:off x="713549" y="2277175"/>
          <a:ext cx="2562349" cy="336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8" name="Equation" r:id="rId9" imgW="1739880" imgH="228600" progId="Equation.DSMT4">
                  <p:embed/>
                </p:oleObj>
              </mc:Choice>
              <mc:Fallback>
                <p:oleObj name="Equation" r:id="rId9" imgW="1739880" imgH="228600" progId="Equation.DSMT4">
                  <p:embed/>
                  <p:pic>
                    <p:nvPicPr>
                      <p:cNvPr id="20" name="Объект 1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3549" y="2277175"/>
                        <a:ext cx="2562349" cy="3366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Стрелка вниз 20"/>
          <p:cNvSpPr/>
          <p:nvPr/>
        </p:nvSpPr>
        <p:spPr>
          <a:xfrm>
            <a:off x="1977765" y="2905469"/>
            <a:ext cx="289029" cy="5939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804194"/>
              </p:ext>
            </p:extLst>
          </p:nvPr>
        </p:nvGraphicFramePr>
        <p:xfrm>
          <a:off x="353095" y="3784611"/>
          <a:ext cx="1931987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9" name="Equation" r:id="rId11" imgW="1549080" imgH="431640" progId="Equation.DSMT4">
                  <p:embed/>
                </p:oleObj>
              </mc:Choice>
              <mc:Fallback>
                <p:oleObj name="Equation" r:id="rId11" imgW="1549080" imgH="431640" progId="Equation.DSMT4">
                  <p:embed/>
                  <p:pic>
                    <p:nvPicPr>
                      <p:cNvPr id="22" name="Объект 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3095" y="3784611"/>
                        <a:ext cx="1931987" cy="53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/>
        </p:nvGraphicFramePr>
        <p:xfrm>
          <a:off x="4511040" y="1592916"/>
          <a:ext cx="762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0" name="Equation" r:id="rId13" imgW="761760" imgH="228600" progId="Equation.DSMT4">
                  <p:embed/>
                </p:oleObj>
              </mc:Choice>
              <mc:Fallback>
                <p:oleObj name="Equation" r:id="rId13" imgW="761760" imgH="228600" progId="Equation.DSMT4">
                  <p:embed/>
                  <p:pic>
                    <p:nvPicPr>
                      <p:cNvPr id="24" name="Объект 2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11040" y="1592916"/>
                        <a:ext cx="762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28877E84-0A26-4778-9A1A-AD3A06A82F7F}"/>
              </a:ext>
            </a:extLst>
          </p:cNvPr>
          <p:cNvSpPr/>
          <p:nvPr/>
        </p:nvSpPr>
        <p:spPr>
          <a:xfrm>
            <a:off x="804672" y="612424"/>
            <a:ext cx="77106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Какой нужно выбрать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номинал резистора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чтобы эти условия соответствовали максимальному выходному напряжению ОУ.</a:t>
            </a:r>
          </a:p>
        </p:txBody>
      </p:sp>
    </p:spTree>
    <p:extLst>
      <p:ext uri="{BB962C8B-B14F-4D97-AF65-F5344CB8AC3E}">
        <p14:creationId xmlns:p14="http://schemas.microsoft.com/office/powerpoint/2010/main" val="29478125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8690" y="1"/>
            <a:ext cx="7886700" cy="6949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Проанализируем схему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4820-7F35-4BF7-9FFC-D862424A236F}" type="slidenum">
              <a:rPr lang="ru-RU" smtClean="0"/>
              <a:t>48</a:t>
            </a:fld>
            <a:endParaRPr lang="ru-RU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14" name="Группа 13"/>
          <p:cNvGrpSpPr/>
          <p:nvPr/>
        </p:nvGrpSpPr>
        <p:grpSpPr>
          <a:xfrm>
            <a:off x="4443984" y="1575231"/>
            <a:ext cx="4391406" cy="3096756"/>
            <a:chOff x="3051057" y="1566662"/>
            <a:chExt cx="3921824" cy="2849727"/>
          </a:xfrm>
        </p:grpSpPr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51057" y="1566662"/>
              <a:ext cx="3921824" cy="2849727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 rotWithShape="1">
            <a:blip r:embed="rId4"/>
            <a:srcRect t="79366" r="94922"/>
            <a:stretch/>
          </p:blipFill>
          <p:spPr>
            <a:xfrm>
              <a:off x="6751579" y="3459841"/>
              <a:ext cx="221302" cy="640519"/>
            </a:xfrm>
            <a:prstGeom prst="rect">
              <a:avLst/>
            </a:prstGeom>
          </p:spPr>
        </p:pic>
      </p:grpSp>
      <p:sp>
        <p:nvSpPr>
          <p:cNvPr id="19" name="Прямоугольник 18"/>
          <p:cNvSpPr/>
          <p:nvPr/>
        </p:nvSpPr>
        <p:spPr>
          <a:xfrm>
            <a:off x="4443984" y="3829890"/>
            <a:ext cx="37322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Схема источника тока, управляемого напряжением, для ЛД</a:t>
            </a:r>
            <a:endParaRPr lang="ru-RU" sz="1400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6263735" y="1557365"/>
          <a:ext cx="812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0" name="Equation" r:id="rId5" imgW="812520" imgH="253800" progId="Equation.DSMT4">
                  <p:embed/>
                </p:oleObj>
              </mc:Choice>
              <mc:Fallback>
                <p:oleObj name="Equation" r:id="rId5" imgW="812520" imgH="253800" progId="Equation.DSMT4">
                  <p:embed/>
                  <p:pic>
                    <p:nvPicPr>
                      <p:cNvPr id="3" name="Объект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63735" y="1557365"/>
                        <a:ext cx="8128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5419280" y="1562232"/>
          <a:ext cx="711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1" name="Equation" r:id="rId7" imgW="711000" imgH="228600" progId="Equation.DSMT4">
                  <p:embed/>
                </p:oleObj>
              </mc:Choice>
              <mc:Fallback>
                <p:oleObj name="Equation" r:id="rId7" imgW="711000" imgH="228600" progId="Equation.DSMT4">
                  <p:embed/>
                  <p:pic>
                    <p:nvPicPr>
                      <p:cNvPr id="6" name="Объект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19280" y="1562232"/>
                        <a:ext cx="7112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10376" y="1562232"/>
            <a:ext cx="4087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 цепь от выхода ОУ до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2 ЗК:</a:t>
            </a:r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/>
        </p:nvGraphicFramePr>
        <p:xfrm>
          <a:off x="713549" y="2277175"/>
          <a:ext cx="2562349" cy="336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2" name="Equation" r:id="rId9" imgW="1739880" imgH="228600" progId="Equation.DSMT4">
                  <p:embed/>
                </p:oleObj>
              </mc:Choice>
              <mc:Fallback>
                <p:oleObj name="Equation" r:id="rId9" imgW="1739880" imgH="228600" progId="Equation.DSMT4">
                  <p:embed/>
                  <p:pic>
                    <p:nvPicPr>
                      <p:cNvPr id="20" name="Объект 1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3549" y="2277175"/>
                        <a:ext cx="2562349" cy="3366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Стрелка вниз 20"/>
          <p:cNvSpPr/>
          <p:nvPr/>
        </p:nvSpPr>
        <p:spPr>
          <a:xfrm>
            <a:off x="1977765" y="2905469"/>
            <a:ext cx="289029" cy="5939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/>
        </p:nvGraphicFramePr>
        <p:xfrm>
          <a:off x="4511040" y="1592916"/>
          <a:ext cx="762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3" name="Equation" r:id="rId11" imgW="761760" imgH="228600" progId="Equation.DSMT4">
                  <p:embed/>
                </p:oleObj>
              </mc:Choice>
              <mc:Fallback>
                <p:oleObj name="Equation" r:id="rId11" imgW="761760" imgH="228600" progId="Equation.DSMT4">
                  <p:embed/>
                  <p:pic>
                    <p:nvPicPr>
                      <p:cNvPr id="24" name="Объект 2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11040" y="1592916"/>
                        <a:ext cx="762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896AD843-0B0D-4068-A80A-F87E5477E1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653573"/>
              </p:ext>
            </p:extLst>
          </p:nvPr>
        </p:nvGraphicFramePr>
        <p:xfrm>
          <a:off x="349272" y="3825714"/>
          <a:ext cx="3835044" cy="523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4" name="Equation" r:id="rId13" imgW="3211617" imgH="437365" progId="Equation.DSMT4">
                  <p:embed/>
                </p:oleObj>
              </mc:Choice>
              <mc:Fallback>
                <p:oleObj name="Equation" r:id="rId13" imgW="3211617" imgH="43736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49272" y="3825714"/>
                        <a:ext cx="3835044" cy="5232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1872344-9464-47C0-B0F5-0624767AF27F}"/>
              </a:ext>
            </a:extLst>
          </p:cNvPr>
          <p:cNvSpPr/>
          <p:nvPr/>
        </p:nvSpPr>
        <p:spPr>
          <a:xfrm>
            <a:off x="804672" y="612424"/>
            <a:ext cx="77106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Какой нужно выбрать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номинал резистора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чтобы эти условия соответствовали максимальному выходному напряжению ОУ.</a:t>
            </a:r>
          </a:p>
        </p:txBody>
      </p:sp>
    </p:spTree>
    <p:extLst>
      <p:ext uri="{BB962C8B-B14F-4D97-AF65-F5344CB8AC3E}">
        <p14:creationId xmlns:p14="http://schemas.microsoft.com/office/powerpoint/2010/main" val="29215736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3FCB58-4DDA-45F1-955B-154C20BD6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0" y="1377864"/>
            <a:ext cx="6909375" cy="418661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8690" y="1"/>
            <a:ext cx="7886700" cy="6949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Проанализируем схему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4820-7F35-4BF7-9FFC-D862424A236F}" type="slidenum">
              <a:rPr lang="ru-RU" smtClean="0"/>
              <a:t>49</a:t>
            </a:fld>
            <a:endParaRPr lang="ru-RU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341A8C2-7FF8-BA03-2A5D-508638961865}"/>
              </a:ext>
            </a:extLst>
          </p:cNvPr>
          <p:cNvSpPr/>
          <p:nvPr/>
        </p:nvSpPr>
        <p:spPr>
          <a:xfrm>
            <a:off x="1207285" y="5771576"/>
            <a:ext cx="66898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</a:rPr>
              <a:t>Моделирование схемы в </a:t>
            </a:r>
            <a:r>
              <a:rPr lang="en-US" sz="1600" dirty="0">
                <a:latin typeface="Times New Roman" panose="02020603050405020304" pitchFamily="18" charset="0"/>
              </a:rPr>
              <a:t>Multisim</a:t>
            </a:r>
            <a:endParaRPr lang="ru-RU" sz="1600" dirty="0">
              <a:latin typeface="Times New Roman" panose="02020603050405020304" pitchFamily="18" charset="0"/>
            </a:endParaRPr>
          </a:p>
          <a:p>
            <a:pPr algn="ctr"/>
            <a:r>
              <a:rPr lang="ru-RU" sz="1600" dirty="0">
                <a:latin typeface="Times New Roman" panose="02020603050405020304" pitchFamily="18" charset="0"/>
              </a:rPr>
              <a:t>(значения отличаются от расчётных на предыдущем слайде</a:t>
            </a:r>
            <a:br>
              <a:rPr lang="ru-RU" sz="1600" dirty="0">
                <a:latin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</a:rPr>
              <a:t>ввиду отличающихся параметров транзистора и диода)</a:t>
            </a:r>
            <a:endParaRPr lang="ru-RU" sz="1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D5A21D6-B034-3D3E-1D65-F1F356618A5B}"/>
              </a:ext>
            </a:extLst>
          </p:cNvPr>
          <p:cNvSpPr/>
          <p:nvPr/>
        </p:nvSpPr>
        <p:spPr>
          <a:xfrm>
            <a:off x="1238055" y="3771829"/>
            <a:ext cx="1652927" cy="51593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DE963E5-3ECF-A410-3F97-56D2FE3CA3F3}"/>
              </a:ext>
            </a:extLst>
          </p:cNvPr>
          <p:cNvSpPr/>
          <p:nvPr/>
        </p:nvSpPr>
        <p:spPr>
          <a:xfrm>
            <a:off x="4147509" y="2899612"/>
            <a:ext cx="1901929" cy="98132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FF5F0B88-9C72-6917-DE24-54C4D68974D1}"/>
              </a:ext>
            </a:extLst>
          </p:cNvPr>
          <p:cNvSpPr/>
          <p:nvPr/>
        </p:nvSpPr>
        <p:spPr>
          <a:xfrm>
            <a:off x="6077530" y="4574378"/>
            <a:ext cx="600362" cy="5847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7263827-3235-F7B8-A50D-E7DB7B1DBF48}"/>
              </a:ext>
            </a:extLst>
          </p:cNvPr>
          <p:cNvSpPr/>
          <p:nvPr/>
        </p:nvSpPr>
        <p:spPr>
          <a:xfrm>
            <a:off x="5366709" y="1964138"/>
            <a:ext cx="1856509" cy="5847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F4164364-5AC3-45C4-8D6E-D0A60F1FA8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589045"/>
              </p:ext>
            </p:extLst>
          </p:nvPr>
        </p:nvGraphicFramePr>
        <p:xfrm>
          <a:off x="346409" y="1896759"/>
          <a:ext cx="4049713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9" name="Equation" r:id="rId4" imgW="3390840" imgH="431640" progId="Equation.DSMT4">
                  <p:embed/>
                </p:oleObj>
              </mc:Choice>
              <mc:Fallback>
                <p:oleObj name="Equation" r:id="rId4" imgW="3390840" imgH="431640" progId="Equation.DSMT4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896AD843-0B0D-4068-A80A-F87E5477E1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6409" y="1896759"/>
                        <a:ext cx="4049713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F6AD052E-4141-4C1F-8A54-A2939C278A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987683"/>
              </p:ext>
            </p:extLst>
          </p:nvPr>
        </p:nvGraphicFramePr>
        <p:xfrm>
          <a:off x="3358388" y="1425441"/>
          <a:ext cx="1193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0" name="Equation" r:id="rId6" imgW="1193760" imgH="253800" progId="Equation.DSMT4">
                  <p:embed/>
                </p:oleObj>
              </mc:Choice>
              <mc:Fallback>
                <p:oleObj name="Equation" r:id="rId6" imgW="1193760" imgH="253800" progId="Equation.DSMT4">
                  <p:embed/>
                  <p:pic>
                    <p:nvPicPr>
                      <p:cNvPr id="3" name="Объект 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58388" y="1425441"/>
                        <a:ext cx="11938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>
            <a:extLst>
              <a:ext uri="{FF2B5EF4-FFF2-40B4-BE49-F238E27FC236}">
                <a16:creationId xmlns:a16="http://schemas.microsoft.com/office/drawing/2014/main" id="{A9EAD95D-B60D-4B3C-A6B7-4AFCD33F3B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548951"/>
              </p:ext>
            </p:extLst>
          </p:nvPr>
        </p:nvGraphicFramePr>
        <p:xfrm>
          <a:off x="2273300" y="1430338"/>
          <a:ext cx="889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1" name="Equation" r:id="rId8" imgW="888840" imgH="228600" progId="Equation.DSMT4">
                  <p:embed/>
                </p:oleObj>
              </mc:Choice>
              <mc:Fallback>
                <p:oleObj name="Equation" r:id="rId8" imgW="888840" imgH="228600" progId="Equation.DSMT4">
                  <p:embed/>
                  <p:pic>
                    <p:nvPicPr>
                      <p:cNvPr id="6" name="Объект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73300" y="1430338"/>
                        <a:ext cx="889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61C52500-2A13-4C71-9A09-413654B6B7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511686"/>
              </p:ext>
            </p:extLst>
          </p:nvPr>
        </p:nvGraphicFramePr>
        <p:xfrm>
          <a:off x="1347788" y="1444625"/>
          <a:ext cx="876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2" name="Equation" r:id="rId10" imgW="876240" imgH="228600" progId="Equation.DSMT4">
                  <p:embed/>
                </p:oleObj>
              </mc:Choice>
              <mc:Fallback>
                <p:oleObj name="Equation" r:id="rId10" imgW="876240" imgH="228600" progId="Equation.DSMT4">
                  <p:embed/>
                  <p:pic>
                    <p:nvPicPr>
                      <p:cNvPr id="24" name="Объект 2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47788" y="1444625"/>
                        <a:ext cx="876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57056792-7A28-4704-B9AA-86CCB56FC4DA}"/>
              </a:ext>
            </a:extLst>
          </p:cNvPr>
          <p:cNvCxnSpPr/>
          <p:nvPr/>
        </p:nvCxnSpPr>
        <p:spPr>
          <a:xfrm flipV="1">
            <a:off x="948690" y="2412696"/>
            <a:ext cx="547601" cy="67347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07691B-9705-4C93-B044-79A7ACCE991B}"/>
              </a:ext>
            </a:extLst>
          </p:cNvPr>
          <p:cNvSpPr txBox="1"/>
          <p:nvPr/>
        </p:nvSpPr>
        <p:spPr>
          <a:xfrm>
            <a:off x="83997" y="3032358"/>
            <a:ext cx="1497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Формула верна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A8144C2-6CD0-4427-A2E1-1716DDFB0306}"/>
              </a:ext>
            </a:extLst>
          </p:cNvPr>
          <p:cNvSpPr/>
          <p:nvPr/>
        </p:nvSpPr>
        <p:spPr>
          <a:xfrm>
            <a:off x="804672" y="612424"/>
            <a:ext cx="77106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Какой нужно выбрать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номинал резистора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чтобы эти условия соответствовали максимальному выходному напряжению ОУ.</a:t>
            </a:r>
          </a:p>
        </p:txBody>
      </p:sp>
    </p:spTree>
    <p:extLst>
      <p:ext uri="{BB962C8B-B14F-4D97-AF65-F5344CB8AC3E}">
        <p14:creationId xmlns:p14="http://schemas.microsoft.com/office/powerpoint/2010/main" val="1170164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8690" y="128416"/>
            <a:ext cx="7886700" cy="6949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Самые базовые схемы на ОУ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4820-7F35-4BF7-9FFC-D862424A236F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1" y="892530"/>
            <a:ext cx="3191163" cy="1823243"/>
          </a:xfrm>
          <a:prstGeom prst="rect">
            <a:avLst/>
          </a:prstGeom>
        </p:spPr>
      </p:pic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166502"/>
              </p:ext>
            </p:extLst>
          </p:nvPr>
        </p:nvGraphicFramePr>
        <p:xfrm>
          <a:off x="2890685" y="2158149"/>
          <a:ext cx="1515357" cy="600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7" name="Equation" r:id="rId4" imgW="927100" imgH="381000" progId="Equation.DSMT4">
                  <p:embed/>
                </p:oleObj>
              </mc:Choice>
              <mc:Fallback>
                <p:oleObj name="Equation" r:id="rId4" imgW="927100" imgH="381000" progId="Equation.DSMT4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685" y="2158149"/>
                        <a:ext cx="1515357" cy="600682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457201" y="2861878"/>
            <a:ext cx="33865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Схема </a:t>
            </a:r>
            <a:r>
              <a:rPr lang="ru-RU" sz="16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инвертирующего усилителя</a:t>
            </a:r>
            <a:endParaRPr lang="ru-RU" sz="1600" b="1" i="1" dirty="0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03D2EFD-8562-48E3-ADDC-48F1ED785D64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57201" y="3807322"/>
            <a:ext cx="3004734" cy="2164268"/>
          </a:xfrm>
          <a:prstGeom prst="rect">
            <a:avLst/>
          </a:prstGeom>
        </p:spPr>
      </p:pic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1B5FEC78-6F94-4FF4-BADA-81038C851C2D}"/>
              </a:ext>
            </a:extLst>
          </p:cNvPr>
          <p:cNvSpPr/>
          <p:nvPr/>
        </p:nvSpPr>
        <p:spPr>
          <a:xfrm>
            <a:off x="220469" y="5965470"/>
            <a:ext cx="36233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Схема </a:t>
            </a:r>
            <a:r>
              <a:rPr lang="ru-RU" sz="16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не инвертирующего усилителя</a:t>
            </a:r>
            <a:endParaRPr lang="ru-RU" sz="1600" b="1" i="1" dirty="0"/>
          </a:p>
        </p:txBody>
      </p:sp>
      <p:graphicFrame>
        <p:nvGraphicFramePr>
          <p:cNvPr id="26" name="Объект 25">
            <a:extLst>
              <a:ext uri="{FF2B5EF4-FFF2-40B4-BE49-F238E27FC236}">
                <a16:creationId xmlns:a16="http://schemas.microsoft.com/office/drawing/2014/main" id="{4B2FD5DE-3F3D-42B6-9DB1-0FCBE4BF34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101689"/>
              </p:ext>
            </p:extLst>
          </p:nvPr>
        </p:nvGraphicFramePr>
        <p:xfrm>
          <a:off x="3006546" y="4696258"/>
          <a:ext cx="2297544" cy="553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8" name="Equation" r:id="rId7" imgW="1955800" imgH="469900" progId="Equation.DSMT4">
                  <p:embed/>
                </p:oleObj>
              </mc:Choice>
              <mc:Fallback>
                <p:oleObj name="Equation" r:id="rId7" imgW="1955800" imgH="469900" progId="Equation.DSMT4">
                  <p:embed/>
                  <p:pic>
                    <p:nvPicPr>
                      <p:cNvPr id="26" name="Объект 25">
                        <a:extLst>
                          <a:ext uri="{FF2B5EF4-FFF2-40B4-BE49-F238E27FC236}">
                            <a16:creationId xmlns:a16="http://schemas.microsoft.com/office/drawing/2014/main" id="{4B2FD5DE-3F3D-42B6-9DB1-0FCBE4BF34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546" y="4696258"/>
                        <a:ext cx="2297544" cy="55376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7E2BE4A-FCA7-48E0-A4DB-241C945C3E7E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5330008" y="2007408"/>
            <a:ext cx="2526025" cy="1416729"/>
          </a:xfrm>
          <a:prstGeom prst="rect">
            <a:avLst/>
          </a:prstGeom>
        </p:spPr>
      </p:pic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65EF9D3B-32E1-48E4-8307-1392A68429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192231"/>
              </p:ext>
            </p:extLst>
          </p:nvPr>
        </p:nvGraphicFramePr>
        <p:xfrm>
          <a:off x="7486650" y="2932215"/>
          <a:ext cx="116046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9" name="Equation" r:id="rId10" imgW="711000" imgH="291960" progId="Equation.DSMT4">
                  <p:embed/>
                </p:oleObj>
              </mc:Choice>
              <mc:Fallback>
                <p:oleObj name="Equation" r:id="rId10" imgW="711000" imgH="291960" progId="Equation.DSMT4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6650" y="2932215"/>
                        <a:ext cx="1160463" cy="46037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A18FD0F-2298-4094-BBA9-FA0DAFAEA46F}"/>
              </a:ext>
            </a:extLst>
          </p:cNvPr>
          <p:cNvSpPr/>
          <p:nvPr/>
        </p:nvSpPr>
        <p:spPr>
          <a:xfrm>
            <a:off x="5582679" y="3481489"/>
            <a:ext cx="20206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Схема </a:t>
            </a:r>
            <a:r>
              <a:rPr lang="ru-RU" sz="16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повторителя</a:t>
            </a:r>
            <a:endParaRPr lang="ru-RU" sz="1600" b="1" i="1" dirty="0"/>
          </a:p>
        </p:txBody>
      </p:sp>
    </p:spTree>
    <p:extLst>
      <p:ext uri="{BB962C8B-B14F-4D97-AF65-F5344CB8AC3E}">
        <p14:creationId xmlns:p14="http://schemas.microsoft.com/office/powerpoint/2010/main" val="34992654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8690" y="1"/>
            <a:ext cx="7886700" cy="6949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Усиление сигнала фотодиода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4820-7F35-4BF7-9FFC-D862424A236F}" type="slidenum">
              <a:rPr lang="ru-RU" smtClean="0"/>
              <a:t>50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493776" y="3347923"/>
            <a:ext cx="7955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Преобразователь тока фотодиода в напряжение на ОУ:</a:t>
            </a:r>
            <a:b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 схемы измерения тока относительно земли (слева) и относительно питания (справа)</a:t>
            </a:r>
            <a:endParaRPr lang="ru-RU" sz="1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788" y="763151"/>
            <a:ext cx="3528562" cy="268433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02" y="763151"/>
            <a:ext cx="3884561" cy="240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260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8690" y="1"/>
            <a:ext cx="7886700" cy="6949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Усиление сигнала фотодиода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4820-7F35-4BF7-9FFC-D862424A236F}" type="slidenum">
              <a:rPr lang="ru-RU" smtClean="0"/>
              <a:t>51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493776" y="3347923"/>
            <a:ext cx="7955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Преобразователь тока фотодиода в напряжение на ОУ:</a:t>
            </a:r>
            <a:b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 схемы измерения тока относительно земли (слева) и относительно питания (справа)</a:t>
            </a:r>
            <a:endParaRPr lang="ru-RU" sz="1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788" y="763151"/>
            <a:ext cx="3528562" cy="268433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02" y="763151"/>
            <a:ext cx="3884561" cy="2409817"/>
          </a:xfrm>
          <a:prstGeom prst="rect">
            <a:avLst/>
          </a:prstGeom>
        </p:spPr>
      </p:pic>
      <p:sp>
        <p:nvSpPr>
          <p:cNvPr id="9" name="Овал 8"/>
          <p:cNvSpPr/>
          <p:nvPr/>
        </p:nvSpPr>
        <p:spPr>
          <a:xfrm>
            <a:off x="1214272" y="1632571"/>
            <a:ext cx="705967" cy="47274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503576" y="2462476"/>
            <a:ext cx="705967" cy="47274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4892040" y="1297118"/>
            <a:ext cx="572897" cy="6709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1712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0402" y="89280"/>
            <a:ext cx="7886700" cy="6949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Особенность!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4820-7F35-4BF7-9FFC-D862424A236F}" type="slidenum">
              <a:rPr lang="ru-RU" smtClean="0"/>
              <a:t>52</a:t>
            </a:fld>
            <a:endParaRPr lang="ru-RU"/>
          </a:p>
        </p:txBody>
      </p:sp>
      <p:pic>
        <p:nvPicPr>
          <p:cNvPr id="124930" name="Picture 2" descr="5.1 полупроводниковые фотодиоды (фд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048" y="1028615"/>
            <a:ext cx="3639708" cy="2641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1474" y="4581221"/>
            <a:ext cx="80992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Особенность фотодиода состоит в том, что когда на него попадает излучение (то есть мощность излучения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происходит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смещение его ВАХ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То есть фотодиод начинает выступать источником тока при нулевом падении напряжения на нём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этом через фотодиод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течёт ток в обратном направлении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именно поэтому фотодиод включён в схему анодом на землю.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4224" y="3753885"/>
            <a:ext cx="157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ВАХ фотодиода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62" y="1339223"/>
            <a:ext cx="3884561" cy="240981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06562" y="3785798"/>
            <a:ext cx="39039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преобразователя тока в напряжение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225296" y="2157984"/>
            <a:ext cx="5866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820695" y="1621772"/>
            <a:ext cx="681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2544885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8690" y="1"/>
            <a:ext cx="7886700" cy="6949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Усиление сигнала фотодиода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4820-7F35-4BF7-9FFC-D862424A236F}" type="slidenum">
              <a:rPr lang="ru-RU" smtClean="0"/>
              <a:t>53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493776" y="3347923"/>
            <a:ext cx="7955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Преобразователь тока фотодиода в напряжение на ОУ:</a:t>
            </a:r>
            <a:b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 схемы измерения тока относительно земли (слева) и относительно питания (справа)</a:t>
            </a:r>
            <a:endParaRPr lang="ru-RU" sz="1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788" y="763151"/>
            <a:ext cx="3528562" cy="268433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02" y="763151"/>
            <a:ext cx="3884561" cy="2409817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50926" y="4182302"/>
            <a:ext cx="8284464" cy="1664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Решим задачу.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Запишем формулу для определения выходного напряжения, поступающего на АЦП, в зависимости от тока фотодиода. А затем попробуем изобразить сигнал, который мы зафиксируем на АЦП, если будем светить на фотодиод в импульсном режиме. 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3943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8690" y="1"/>
            <a:ext cx="7886700" cy="6949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Усиление сигнала фотодиода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4820-7F35-4BF7-9FFC-D862424A236F}" type="slidenum">
              <a:rPr lang="ru-RU" smtClean="0"/>
              <a:t>54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97294" y="3317942"/>
            <a:ext cx="44074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Преобразователь тока фотодиода в напряжение на ОУ:</a:t>
            </a:r>
            <a:b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 схема измерения тока относительно земли</a:t>
            </a:r>
            <a:endParaRPr lang="ru-RU" sz="14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77" y="1147199"/>
            <a:ext cx="3516064" cy="21812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008213-A35A-15D7-CB14-EBF2960D50DD}"/>
              </a:ext>
            </a:extLst>
          </p:cNvPr>
          <p:cNvSpPr txBox="1"/>
          <p:nvPr/>
        </p:nvSpPr>
        <p:spPr>
          <a:xfrm>
            <a:off x="3131127" y="634453"/>
            <a:ext cx="5846618" cy="716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Запишем формулу для напряжения на АЦП, в зависимости от тока фотодиода. Изобразить сигнал, который мы зафиксируем на АЦП, если будем светить на фотодиод в импульсном режиме. 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5968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77" y="1147199"/>
            <a:ext cx="3516064" cy="218121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8690" y="1"/>
            <a:ext cx="7886700" cy="6949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Усиление сигнала фотодиода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4820-7F35-4BF7-9FFC-D862424A236F}" type="slidenum">
              <a:rPr lang="ru-RU" smtClean="0"/>
              <a:t>55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7566" y="3317942"/>
            <a:ext cx="44074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Преобразователь тока фотодиода в напряжение на ОУ:</a:t>
            </a:r>
            <a:b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 схема измерения тока относительно земли</a:t>
            </a:r>
            <a:endParaRPr lang="ru-RU" sz="1400" dirty="0"/>
          </a:p>
        </p:txBody>
      </p:sp>
      <p:cxnSp>
        <p:nvCxnSpPr>
          <p:cNvPr id="8" name="Соединительная линия уступом 7"/>
          <p:cNvCxnSpPr/>
          <p:nvPr/>
        </p:nvCxnSpPr>
        <p:spPr>
          <a:xfrm rot="10800000" flipV="1">
            <a:off x="2581243" y="2409500"/>
            <a:ext cx="484632" cy="301752"/>
          </a:xfrm>
          <a:prstGeom prst="bentConnector3">
            <a:avLst>
              <a:gd name="adj1" fmla="val 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/>
          <p:cNvCxnSpPr/>
          <p:nvPr/>
        </p:nvCxnSpPr>
        <p:spPr>
          <a:xfrm rot="16200000" flipV="1">
            <a:off x="1952081" y="2408611"/>
            <a:ext cx="374848" cy="303530"/>
          </a:xfrm>
          <a:prstGeom prst="bentConnector3">
            <a:avLst>
              <a:gd name="adj1" fmla="val 1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1179576" y="1874520"/>
            <a:ext cx="5866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841248" y="2049853"/>
            <a:ext cx="0" cy="483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280288" y="3946354"/>
            <a:ext cx="83242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1) Для схемы, где измерение тока происходит относительно земли, ток протекает от выхода через резистор обратной связи, фотодиод и на землю. Тогда: </a:t>
            </a:r>
            <a:endParaRPr lang="ru-RU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B7F8-4E81-44AA-9781-2C35231ABB24}"/>
              </a:ext>
            </a:extLst>
          </p:cNvPr>
          <p:cNvSpPr txBox="1"/>
          <p:nvPr/>
        </p:nvSpPr>
        <p:spPr>
          <a:xfrm>
            <a:off x="3131127" y="634453"/>
            <a:ext cx="5846618" cy="716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Запишем формулу для напряжения на АЦП, в зависимости от тока фотодиода. Изобразить сигнал, который мы зафиксируем на АЦП, если будем светить на фотодиод в импульсном режиме. 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4641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77" y="1147199"/>
            <a:ext cx="3516064" cy="218121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8690" y="1"/>
            <a:ext cx="7886700" cy="6949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Усиление сигнала фотодиода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4820-7F35-4BF7-9FFC-D862424A236F}" type="slidenum">
              <a:rPr lang="ru-RU" smtClean="0"/>
              <a:t>56</a:t>
            </a:fld>
            <a:endParaRPr lang="ru-RU"/>
          </a:p>
        </p:txBody>
      </p:sp>
      <p:cxnSp>
        <p:nvCxnSpPr>
          <p:cNvPr id="8" name="Соединительная линия уступом 7"/>
          <p:cNvCxnSpPr/>
          <p:nvPr/>
        </p:nvCxnSpPr>
        <p:spPr>
          <a:xfrm rot="10800000" flipV="1">
            <a:off x="2581243" y="2409500"/>
            <a:ext cx="484632" cy="301752"/>
          </a:xfrm>
          <a:prstGeom prst="bentConnector3">
            <a:avLst>
              <a:gd name="adj1" fmla="val 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/>
          <p:cNvCxnSpPr/>
          <p:nvPr/>
        </p:nvCxnSpPr>
        <p:spPr>
          <a:xfrm rot="16200000" flipV="1">
            <a:off x="1952081" y="2408611"/>
            <a:ext cx="374848" cy="303530"/>
          </a:xfrm>
          <a:prstGeom prst="bentConnector3">
            <a:avLst>
              <a:gd name="adj1" fmla="val 1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1179576" y="1874520"/>
            <a:ext cx="5866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841248" y="2049853"/>
            <a:ext cx="0" cy="483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280288" y="3946354"/>
            <a:ext cx="8433944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1) Для схемы, где измерение тока происходит относительно земли, ток протекает от выхода через резистор обратной связи, фотодиод и на землю. Тогда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2ЗК      		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вых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7566" y="3317942"/>
            <a:ext cx="44074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Преобразователь тока фотодиода в напряжение на ОУ:</a:t>
            </a:r>
            <a:b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 схема измерения тока относительно земли</a:t>
            </a:r>
            <a:endParaRPr lang="ru-R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17FCFD-6E48-4A7C-881B-E1D16A874104}"/>
              </a:ext>
            </a:extLst>
          </p:cNvPr>
          <p:cNvSpPr txBox="1"/>
          <p:nvPr/>
        </p:nvSpPr>
        <p:spPr>
          <a:xfrm>
            <a:off x="3131127" y="634453"/>
            <a:ext cx="5846618" cy="716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Запишем формулу для напряжения на АЦП, в зависимости от тока фотодиода. Изобразить сигнал, который мы зафиксируем на АЦП, если будем светить на фотодиод в импульсном режиме. 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8887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77" y="1147199"/>
            <a:ext cx="3516064" cy="218121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8690" y="1"/>
            <a:ext cx="7886700" cy="6949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Усиление сигнала фотодиода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4820-7F35-4BF7-9FFC-D862424A236F}" type="slidenum">
              <a:rPr lang="ru-RU" smtClean="0"/>
              <a:t>57</a:t>
            </a:fld>
            <a:endParaRPr lang="ru-RU"/>
          </a:p>
        </p:txBody>
      </p:sp>
      <p:cxnSp>
        <p:nvCxnSpPr>
          <p:cNvPr id="8" name="Соединительная линия уступом 7"/>
          <p:cNvCxnSpPr/>
          <p:nvPr/>
        </p:nvCxnSpPr>
        <p:spPr>
          <a:xfrm rot="10800000" flipV="1">
            <a:off x="2581243" y="2409500"/>
            <a:ext cx="484632" cy="301752"/>
          </a:xfrm>
          <a:prstGeom prst="bentConnector3">
            <a:avLst>
              <a:gd name="adj1" fmla="val 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/>
          <p:cNvCxnSpPr/>
          <p:nvPr/>
        </p:nvCxnSpPr>
        <p:spPr>
          <a:xfrm rot="16200000" flipV="1">
            <a:off x="1952081" y="2408611"/>
            <a:ext cx="374848" cy="303530"/>
          </a:xfrm>
          <a:prstGeom prst="bentConnector3">
            <a:avLst>
              <a:gd name="adj1" fmla="val 1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1179576" y="1874520"/>
            <a:ext cx="5866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841248" y="2049853"/>
            <a:ext cx="0" cy="483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280288" y="3946354"/>
            <a:ext cx="8433944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1) Для схемы, где измерение тока происходит относительно земли, ток протекает от выхода через резистор обратной связи, фотодиод и на землю. Тогда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2ЗК      		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вых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7566" y="3317942"/>
            <a:ext cx="44074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Преобразователь тока фотодиода в напряжение на ОУ:</a:t>
            </a:r>
            <a:b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 схема измерения тока относительно земли</a:t>
            </a:r>
            <a:endParaRPr lang="ru-RU" sz="1400" dirty="0"/>
          </a:p>
        </p:txBody>
      </p:sp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5606251" y="1295909"/>
            <a:ext cx="2963037" cy="2473957"/>
          </a:xfrm>
          <a:prstGeom prst="rect">
            <a:avLst/>
          </a:prstGeom>
        </p:spPr>
      </p:pic>
      <p:sp>
        <p:nvSpPr>
          <p:cNvPr id="3" name="Стрелка вправо 2"/>
          <p:cNvSpPr/>
          <p:nvPr/>
        </p:nvSpPr>
        <p:spPr>
          <a:xfrm>
            <a:off x="4318142" y="1811940"/>
            <a:ext cx="1350867" cy="214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2A093D-36C2-4614-91AD-A1C510AF09EA}"/>
              </a:ext>
            </a:extLst>
          </p:cNvPr>
          <p:cNvSpPr txBox="1"/>
          <p:nvPr/>
        </p:nvSpPr>
        <p:spPr>
          <a:xfrm>
            <a:off x="3131127" y="634453"/>
            <a:ext cx="5846618" cy="716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Запишем формулу для напряжения на АЦП, в зависимости от тока фотодиода. Изобразить сигнал, который мы зафиксируем на АЦП, если будем светить на фотодиод в импульсном режиме. 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3129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33" y="690445"/>
            <a:ext cx="3528562" cy="268433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8690" y="1"/>
            <a:ext cx="7886700" cy="6949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Усиление сигнала фотодиода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4820-7F35-4BF7-9FFC-D862424A236F}" type="slidenum">
              <a:rPr lang="ru-RU" smtClean="0"/>
              <a:t>58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39446" y="3402858"/>
            <a:ext cx="4526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Преобразователь тока фотодиода в напряжение на ОУ: схема измерения тока относительно питания</a:t>
            </a:r>
            <a:endParaRPr lang="ru-RU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44BB76-46F0-42E0-8476-9FB0871F38F9}"/>
              </a:ext>
            </a:extLst>
          </p:cNvPr>
          <p:cNvSpPr txBox="1"/>
          <p:nvPr/>
        </p:nvSpPr>
        <p:spPr>
          <a:xfrm>
            <a:off x="3131127" y="634453"/>
            <a:ext cx="5846618" cy="716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Запишем формулу для напряжения на АЦП, в зависимости от тока фотодиода. Изобразить сигнал, который мы зафиксируем на АЦП, если будем светить на фотодиод в импульсном режиме. 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3342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33" y="690445"/>
            <a:ext cx="3528562" cy="268433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8690" y="1"/>
            <a:ext cx="7886700" cy="6949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Усиление сигнала фотодиода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4820-7F35-4BF7-9FFC-D862424A236F}" type="slidenum">
              <a:rPr lang="ru-RU" smtClean="0"/>
              <a:t>59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39446" y="3402858"/>
            <a:ext cx="4526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Преобразователь тока фотодиода в напряжение на ОУ: схема измерения тока относительно питания</a:t>
            </a:r>
            <a:endParaRPr lang="ru-RU" sz="1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84048" y="4208240"/>
            <a:ext cx="791944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2) Для схемы, где измерение тока осуществляется относительно напряжения питания, ток будет течь от напряжения питания, через диод, через резистор обратной связи на АЦП. Тогда по 2ЗК: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682625" y="1271016"/>
            <a:ext cx="0" cy="742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Соединительная линия уступом 8"/>
          <p:cNvCxnSpPr/>
          <p:nvPr/>
        </p:nvCxnSpPr>
        <p:spPr>
          <a:xfrm rot="10800000" flipH="1" flipV="1">
            <a:off x="1112393" y="2647244"/>
            <a:ext cx="484632" cy="301752"/>
          </a:xfrm>
          <a:prstGeom prst="bentConnector3">
            <a:avLst>
              <a:gd name="adj1" fmla="val 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оединительная линия уступом 11"/>
          <p:cNvCxnSpPr/>
          <p:nvPr/>
        </p:nvCxnSpPr>
        <p:spPr>
          <a:xfrm rot="16200000">
            <a:off x="2599531" y="2555804"/>
            <a:ext cx="484632" cy="301752"/>
          </a:xfrm>
          <a:prstGeom prst="bentConnector3">
            <a:avLst>
              <a:gd name="adj1" fmla="val 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C1206F-35C1-4F15-B26F-70721B954650}"/>
              </a:ext>
            </a:extLst>
          </p:cNvPr>
          <p:cNvSpPr txBox="1"/>
          <p:nvPr/>
        </p:nvSpPr>
        <p:spPr>
          <a:xfrm>
            <a:off x="3131127" y="634453"/>
            <a:ext cx="5846618" cy="716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Запишем формулу для напряжения на АЦП, в зависимости от тока фотодиода. Изобразить сигнал, который мы зафиксируем на АЦП, если будем светить на фотодиод в импульсном режиме. 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007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8690" y="1"/>
            <a:ext cx="7886700" cy="6949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 схему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4820-7F35-4BF7-9FFC-D862424A236F}" type="slidenum">
              <a:rPr lang="ru-RU" smtClean="0"/>
              <a:t>6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697" y="1761316"/>
            <a:ext cx="3950685" cy="245759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77293" y="1190995"/>
            <a:ext cx="24554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</a:rPr>
              <a:t>Что это за схема? </a:t>
            </a:r>
            <a:endParaRPr lang="ru-RU" sz="16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4316" y="726657"/>
            <a:ext cx="79764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Дана схема с диодом и конденсатором, а также некоторой нагрузкой на выходе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77293" y="1594386"/>
            <a:ext cx="24554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</a:rPr>
              <a:t>Какой у неё недостаток? 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35737875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33" y="690445"/>
            <a:ext cx="3528562" cy="268433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8690" y="1"/>
            <a:ext cx="7886700" cy="6949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Усиление сигнала фотодиода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4820-7F35-4BF7-9FFC-D862424A236F}" type="slidenum">
              <a:rPr lang="ru-RU" smtClean="0"/>
              <a:t>60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39446" y="3402858"/>
            <a:ext cx="4526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Преобразователь тока фотодиода в напряжение на ОУ: схема измерения тока относительно питания</a:t>
            </a:r>
            <a:endParaRPr lang="ru-RU" sz="1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84048" y="4208240"/>
            <a:ext cx="813130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2) Для схемы, где измерение тока осуществляется относительно напряжения питания, ток будет течь от напряжения питания, через диод, через резистор обратной связи на АЦП. Тогда по 2ЗК: 		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Vcc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вых</a:t>
            </a:r>
            <a:r>
              <a:rPr lang="ru-R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682625" y="1271016"/>
            <a:ext cx="0" cy="742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Соединительная линия уступом 8"/>
          <p:cNvCxnSpPr/>
          <p:nvPr/>
        </p:nvCxnSpPr>
        <p:spPr>
          <a:xfrm rot="10800000" flipH="1" flipV="1">
            <a:off x="1112393" y="2647244"/>
            <a:ext cx="484632" cy="301752"/>
          </a:xfrm>
          <a:prstGeom prst="bentConnector3">
            <a:avLst>
              <a:gd name="adj1" fmla="val 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/>
          <p:cNvCxnSpPr/>
          <p:nvPr/>
        </p:nvCxnSpPr>
        <p:spPr>
          <a:xfrm rot="16200000">
            <a:off x="2599531" y="2555804"/>
            <a:ext cx="484632" cy="301752"/>
          </a:xfrm>
          <a:prstGeom prst="bentConnector3">
            <a:avLst>
              <a:gd name="adj1" fmla="val 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C72DC89-B5AE-4746-B073-68D6D97D53EF}"/>
              </a:ext>
            </a:extLst>
          </p:cNvPr>
          <p:cNvSpPr txBox="1"/>
          <p:nvPr/>
        </p:nvSpPr>
        <p:spPr>
          <a:xfrm>
            <a:off x="3131127" y="634453"/>
            <a:ext cx="5846618" cy="716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Запишем формулу для напряжения на АЦП, в зависимости от тока фотодиода. Изобразить сигнал, который мы зафиксируем на АЦП, если будем светить на фотодиод в импульсном режиме. 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364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33" y="690445"/>
            <a:ext cx="3528562" cy="268433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8690" y="1"/>
            <a:ext cx="7886700" cy="6949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Усиление сигнала фотодиода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4820-7F35-4BF7-9FFC-D862424A236F}" type="slidenum">
              <a:rPr lang="ru-RU" smtClean="0"/>
              <a:t>61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39446" y="3402858"/>
            <a:ext cx="4526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Преобразователь тока фотодиода в напряжение на ОУ: схема измерения тока относительно питания</a:t>
            </a:r>
            <a:endParaRPr lang="ru-RU" sz="1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84048" y="4208240"/>
            <a:ext cx="813130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2) Для схемы, где измерение тока осуществляется относительно напряжения питания, ток будет течь от напряжения питания, через диод, через резистор обратной связи на АЦП. Тогда по 2ЗК: 		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Vcc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вых</a:t>
            </a:r>
            <a:r>
              <a:rPr lang="ru-R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5640641" y="1329397"/>
            <a:ext cx="2874709" cy="2160723"/>
          </a:xfrm>
          <a:prstGeom prst="rect">
            <a:avLst/>
          </a:prstGeom>
        </p:spPr>
      </p:pic>
      <p:sp>
        <p:nvSpPr>
          <p:cNvPr id="8" name="Стрелка вправо 7"/>
          <p:cNvSpPr/>
          <p:nvPr/>
        </p:nvSpPr>
        <p:spPr>
          <a:xfrm>
            <a:off x="4339202" y="1941444"/>
            <a:ext cx="1228271" cy="234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682625" y="1271016"/>
            <a:ext cx="0" cy="742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/>
          <p:cNvCxnSpPr/>
          <p:nvPr/>
        </p:nvCxnSpPr>
        <p:spPr>
          <a:xfrm rot="10800000" flipH="1" flipV="1">
            <a:off x="1112393" y="2647244"/>
            <a:ext cx="484632" cy="301752"/>
          </a:xfrm>
          <a:prstGeom prst="bentConnector3">
            <a:avLst>
              <a:gd name="adj1" fmla="val 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оединительная линия уступом 10"/>
          <p:cNvCxnSpPr/>
          <p:nvPr/>
        </p:nvCxnSpPr>
        <p:spPr>
          <a:xfrm rot="16200000">
            <a:off x="2599531" y="2555804"/>
            <a:ext cx="484632" cy="301752"/>
          </a:xfrm>
          <a:prstGeom prst="bentConnector3">
            <a:avLst>
              <a:gd name="adj1" fmla="val 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5AEDFB6-2B7B-4777-8127-61A97A221791}"/>
              </a:ext>
            </a:extLst>
          </p:cNvPr>
          <p:cNvSpPr txBox="1"/>
          <p:nvPr/>
        </p:nvSpPr>
        <p:spPr>
          <a:xfrm>
            <a:off x="3131127" y="634453"/>
            <a:ext cx="5846618" cy="716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Запишем формулу для напряжения на АЦП, в зависимости от тока фотодиода. Изобразить сигнал, который мы зафиксируем на АЦП, если будем светить на фотодиод в импульсном режиме. 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8547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23" y="1253682"/>
            <a:ext cx="5179900" cy="310686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8690" y="1"/>
            <a:ext cx="7886700" cy="6949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Усиление сигнала фотодиода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4820-7F35-4BF7-9FFC-D862424A236F}" type="slidenum">
              <a:rPr lang="ru-RU" smtClean="0"/>
              <a:t>62</a:t>
            </a:fld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064133" y="4554966"/>
            <a:ext cx="5010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Схема для регистрации сигнала фотодиода с использованием в обратной связи Т-образной схемы из резисторов</a:t>
            </a:r>
            <a:endParaRPr lang="ru-RU" sz="1400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977303"/>
              </p:ext>
            </p:extLst>
          </p:nvPr>
        </p:nvGraphicFramePr>
        <p:xfrm>
          <a:off x="5385816" y="3349550"/>
          <a:ext cx="2683031" cy="81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7" name="Equation" r:id="rId4" imgW="1536700" imgH="469900" progId="Equation.DSMT4">
                  <p:embed/>
                </p:oleObj>
              </mc:Choice>
              <mc:Fallback>
                <p:oleObj name="Equation" r:id="rId4" imgW="1536700" imgH="4699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5816" y="3349550"/>
                        <a:ext cx="2683031" cy="816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0622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8690" y="1"/>
            <a:ext cx="7886700" cy="6949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Линейный стабилизатор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4820-7F35-4BF7-9FFC-D862424A236F}" type="slidenum">
              <a:rPr lang="ru-RU" smtClean="0"/>
              <a:t>63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48690" y="989552"/>
            <a:ext cx="7397496" cy="1336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На рисунке представлен </a:t>
            </a:r>
            <a:r>
              <a:rPr lang="ru-RU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линейный стабилизатор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, которые линейно преобразует входное напряжение в выходное. </a:t>
            </a:r>
          </a:p>
          <a:p>
            <a:pPr>
              <a:lnSpc>
                <a:spcPct val="114000"/>
              </a:lnSpc>
            </a:pP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14000"/>
              </a:lnSpc>
            </a:pPr>
            <a:r>
              <a:rPr lang="ru-RU" dirty="0">
                <a:latin typeface="Times New Roman" panose="02020603050405020304" pitchFamily="18" charset="0"/>
              </a:rPr>
              <a:t>Попробуем разобраться, как работает схема.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t="11019"/>
          <a:stretch/>
        </p:blipFill>
        <p:spPr bwMode="auto">
          <a:xfrm>
            <a:off x="1638680" y="2585072"/>
            <a:ext cx="6241161" cy="2791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BC62C058-4A8F-46D2-88CA-53E97909F73E}"/>
              </a:ext>
            </a:extLst>
          </p:cNvPr>
          <p:cNvSpPr/>
          <p:nvPr/>
        </p:nvSpPr>
        <p:spPr>
          <a:xfrm>
            <a:off x="1278799" y="6128633"/>
            <a:ext cx="334353" cy="227718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2277AF-0E39-4BED-8C67-56D3DEBC8AA0}"/>
              </a:ext>
            </a:extLst>
          </p:cNvPr>
          <p:cNvSpPr txBox="1"/>
          <p:nvPr/>
        </p:nvSpPr>
        <p:spPr>
          <a:xfrm>
            <a:off x="1771460" y="6088603"/>
            <a:ext cx="62411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https://www.falstad.com/circuit/e-opamp-regulator.html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3938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B94190-CBB8-4F57-92A7-7A9BFEAF6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6" y="798776"/>
            <a:ext cx="4515762" cy="284353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87ADB33-E943-411C-A113-297376E65971}"/>
              </a:ext>
            </a:extLst>
          </p:cNvPr>
          <p:cNvSpPr/>
          <p:nvPr/>
        </p:nvSpPr>
        <p:spPr>
          <a:xfrm>
            <a:off x="2668946" y="1570186"/>
            <a:ext cx="951132" cy="43382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0156E53-6FA8-49F4-9830-3F0FC722B4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0" t="5582" r="1596"/>
          <a:stretch/>
        </p:blipFill>
        <p:spPr>
          <a:xfrm>
            <a:off x="4688615" y="798776"/>
            <a:ext cx="4436913" cy="2843529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6A5C2EC9-A6AD-4F85-A3A1-1952DA1A4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690" y="1"/>
            <a:ext cx="7886700" cy="6949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Линейный стабилизатор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76145A9-A042-44B1-94B2-F546EC77746F}"/>
              </a:ext>
            </a:extLst>
          </p:cNvPr>
          <p:cNvSpPr/>
          <p:nvPr/>
        </p:nvSpPr>
        <p:spPr>
          <a:xfrm>
            <a:off x="7259996" y="1570186"/>
            <a:ext cx="951132" cy="4338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6C0648F-93E6-440C-8665-7B0894775EA3}"/>
              </a:ext>
            </a:extLst>
          </p:cNvPr>
          <p:cNvSpPr/>
          <p:nvPr/>
        </p:nvSpPr>
        <p:spPr>
          <a:xfrm>
            <a:off x="5432564" y="946100"/>
            <a:ext cx="951132" cy="52895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A5FD69F-2DF5-439A-9832-A722236F16F0}"/>
              </a:ext>
            </a:extLst>
          </p:cNvPr>
          <p:cNvSpPr/>
          <p:nvPr/>
        </p:nvSpPr>
        <p:spPr>
          <a:xfrm>
            <a:off x="823041" y="968382"/>
            <a:ext cx="951132" cy="52895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F6D96FE-891C-487B-9345-C516EAC2601B}"/>
              </a:ext>
            </a:extLst>
          </p:cNvPr>
          <p:cNvSpPr/>
          <p:nvPr/>
        </p:nvSpPr>
        <p:spPr>
          <a:xfrm>
            <a:off x="3737483" y="946100"/>
            <a:ext cx="780681" cy="62408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A07DBBC3-0F51-440A-927D-4E112090718F}"/>
              </a:ext>
            </a:extLst>
          </p:cNvPr>
          <p:cNvSpPr/>
          <p:nvPr/>
        </p:nvSpPr>
        <p:spPr>
          <a:xfrm>
            <a:off x="8344847" y="963763"/>
            <a:ext cx="780681" cy="62408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044709A7-D07F-414D-B217-DEE1A3AD9694}"/>
              </a:ext>
            </a:extLst>
          </p:cNvPr>
          <p:cNvCxnSpPr>
            <a:cxnSpLocks/>
          </p:cNvCxnSpPr>
          <p:nvPr/>
        </p:nvCxnSpPr>
        <p:spPr>
          <a:xfrm flipH="1">
            <a:off x="760344" y="2456877"/>
            <a:ext cx="169874" cy="568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41BF294-CEBB-4606-A80E-4F3C64A6C068}"/>
              </a:ext>
            </a:extLst>
          </p:cNvPr>
          <p:cNvSpPr txBox="1"/>
          <p:nvPr/>
        </p:nvSpPr>
        <p:spPr>
          <a:xfrm>
            <a:off x="126258" y="2975280"/>
            <a:ext cx="163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Стабилитрон на 3.3В</a:t>
            </a: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FB61092D-507C-4F32-8B76-977E2618EF24}"/>
              </a:ext>
            </a:extLst>
          </p:cNvPr>
          <p:cNvCxnSpPr>
            <a:cxnSpLocks/>
          </p:cNvCxnSpPr>
          <p:nvPr/>
        </p:nvCxnSpPr>
        <p:spPr>
          <a:xfrm>
            <a:off x="3403513" y="2710022"/>
            <a:ext cx="1114651" cy="598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E8DCAB8-86CF-4DFE-8118-43769B1A360C}"/>
              </a:ext>
            </a:extLst>
          </p:cNvPr>
          <p:cNvSpPr txBox="1"/>
          <p:nvPr/>
        </p:nvSpPr>
        <p:spPr>
          <a:xfrm>
            <a:off x="3778662" y="3238877"/>
            <a:ext cx="1349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Такой делитель делит на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AD34FD-12CC-4B10-9833-D5CAA1F4F39C}"/>
              </a:ext>
            </a:extLst>
          </p:cNvPr>
          <p:cNvSpPr txBox="1"/>
          <p:nvPr/>
        </p:nvSpPr>
        <p:spPr>
          <a:xfrm>
            <a:off x="4823702" y="3688541"/>
            <a:ext cx="418771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Наблюдения: </a:t>
            </a:r>
          </a:p>
          <a:p>
            <a:pPr>
              <a:spcAft>
                <a:spcPts val="600"/>
              </a:spcAft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выходное напряжение равно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референсному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умноженному на коэффициент делителя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(в данной схеме он равен двум);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пока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превысит 2*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ток базы меняется от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зависимости от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(повышающий режим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при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2*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ток базы резко уменьшается и более не меняется (понижающий режим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подключении нагрузки (см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falstad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функционирование схемы не меняется и не зависит от тока нагрузки.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A4EC0B3E-009C-4A31-8271-73BDD940D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6" y="3781134"/>
            <a:ext cx="4480398" cy="2800248"/>
          </a:xfrm>
          <a:prstGeom prst="rect">
            <a:avLst/>
          </a:prstGeom>
        </p:spPr>
      </p:pic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351E09A8-F928-4326-9508-AF426DCF39A4}"/>
              </a:ext>
            </a:extLst>
          </p:cNvPr>
          <p:cNvSpPr/>
          <p:nvPr/>
        </p:nvSpPr>
        <p:spPr>
          <a:xfrm>
            <a:off x="811343" y="3921360"/>
            <a:ext cx="951132" cy="52895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E1D462AA-C5EC-44EB-B1A9-B4708EE3941E}"/>
              </a:ext>
            </a:extLst>
          </p:cNvPr>
          <p:cNvSpPr/>
          <p:nvPr/>
        </p:nvSpPr>
        <p:spPr>
          <a:xfrm>
            <a:off x="2622187" y="4565231"/>
            <a:ext cx="951132" cy="43382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CC912580-765C-4D54-8D07-3046D8BB9A93}"/>
              </a:ext>
            </a:extLst>
          </p:cNvPr>
          <p:cNvSpPr/>
          <p:nvPr/>
        </p:nvSpPr>
        <p:spPr>
          <a:xfrm>
            <a:off x="3620078" y="3914499"/>
            <a:ext cx="1068537" cy="6507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D5ADB5FF-C004-43F2-AF2E-ABFBE9E5263F}"/>
              </a:ext>
            </a:extLst>
          </p:cNvPr>
          <p:cNvSpPr/>
          <p:nvPr/>
        </p:nvSpPr>
        <p:spPr>
          <a:xfrm>
            <a:off x="2661613" y="2302442"/>
            <a:ext cx="981962" cy="100649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Номер слайда 3">
            <a:extLst>
              <a:ext uri="{FF2B5EF4-FFF2-40B4-BE49-F238E27FC236}">
                <a16:creationId xmlns:a16="http://schemas.microsoft.com/office/drawing/2014/main" id="{8F53C9A5-26B6-460A-BA8E-E476869C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7414820-7F35-4BF7-9FFC-D862424A236F}" type="slidenum">
              <a:rPr lang="ru-RU" smtClean="0"/>
              <a:t>64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19312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2925" y="99951"/>
            <a:ext cx="8381999" cy="622426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Практическое применение компаратора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B339-3AB4-4E72-9FFA-6D55FC4DCB1E}" type="slidenum">
              <a:rPr lang="ru-RU" smtClean="0"/>
              <a:t>65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994556" y="6200359"/>
            <a:ext cx="5792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на компараторе для детектирования постоянного сигнала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9" y="1092024"/>
            <a:ext cx="4673445" cy="5108335"/>
          </a:xfrm>
          <a:prstGeom prst="rect">
            <a:avLst/>
          </a:prstGeom>
        </p:spPr>
      </p:pic>
      <p:grpSp>
        <p:nvGrpSpPr>
          <p:cNvPr id="19" name="Группа 18"/>
          <p:cNvGrpSpPr/>
          <p:nvPr/>
        </p:nvGrpSpPr>
        <p:grpSpPr>
          <a:xfrm>
            <a:off x="5047869" y="1746868"/>
            <a:ext cx="3705225" cy="3429000"/>
            <a:chOff x="5047869" y="1746868"/>
            <a:chExt cx="3705225" cy="3429000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47869" y="1746868"/>
              <a:ext cx="3705225" cy="3429000"/>
            </a:xfrm>
            <a:prstGeom prst="rect">
              <a:avLst/>
            </a:prstGeom>
          </p:spPr>
        </p:pic>
        <p:sp>
          <p:nvSpPr>
            <p:cNvPr id="10" name="Прямоугольник 9"/>
            <p:cNvSpPr/>
            <p:nvPr/>
          </p:nvSpPr>
          <p:spPr>
            <a:xfrm>
              <a:off x="5283200" y="3160766"/>
              <a:ext cx="635000" cy="490484"/>
            </a:xfrm>
            <a:prstGeom prst="rect">
              <a:avLst/>
            </a:prstGeom>
            <a:solidFill>
              <a:schemeClr val="bg2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6597650" y="3155706"/>
              <a:ext cx="685800" cy="495543"/>
            </a:xfrm>
            <a:prstGeom prst="rect">
              <a:avLst/>
            </a:prstGeom>
            <a:solidFill>
              <a:schemeClr val="bg2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7962900" y="3109965"/>
              <a:ext cx="469900" cy="541283"/>
            </a:xfrm>
            <a:prstGeom prst="rect">
              <a:avLst/>
            </a:prstGeom>
            <a:solidFill>
              <a:schemeClr val="bg2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962650" y="4464050"/>
              <a:ext cx="635000" cy="367682"/>
            </a:xfrm>
            <a:prstGeom prst="rect">
              <a:avLst/>
            </a:prstGeom>
            <a:solidFill>
              <a:schemeClr val="bg2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27900" y="4438648"/>
              <a:ext cx="577850" cy="393084"/>
            </a:xfrm>
            <a:prstGeom prst="rect">
              <a:avLst/>
            </a:prstGeom>
            <a:solidFill>
              <a:schemeClr val="bg2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83200" y="2740633"/>
              <a:ext cx="48666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</a:t>
              </a:r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33465" y="3168980"/>
              <a:ext cx="683670" cy="477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GND</a:t>
              </a:r>
              <a:endParaRPr lang="ru-RU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0317735C-5B0D-6FBE-CFE5-649A975323D8}"/>
              </a:ext>
            </a:extLst>
          </p:cNvPr>
          <p:cNvCxnSpPr/>
          <p:nvPr/>
        </p:nvCxnSpPr>
        <p:spPr>
          <a:xfrm>
            <a:off x="5233465" y="2386584"/>
            <a:ext cx="3435047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7953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EA64241-0248-492E-AF63-FF8F7A9DBE5D}"/>
              </a:ext>
            </a:extLst>
          </p:cNvPr>
          <p:cNvSpPr txBox="1">
            <a:spLocks/>
          </p:cNvSpPr>
          <p:nvPr/>
        </p:nvSpPr>
        <p:spPr>
          <a:xfrm>
            <a:off x="542925" y="99951"/>
            <a:ext cx="8381999" cy="622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Вычитающая схема на ОУ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698730-2A08-4375-8C2E-3D0C8E1C069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8232" y="740718"/>
            <a:ext cx="3842713" cy="2502359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9547A79-8987-4FBE-8453-10674ABC072C}"/>
              </a:ext>
            </a:extLst>
          </p:cNvPr>
          <p:cNvSpPr/>
          <p:nvPr/>
        </p:nvSpPr>
        <p:spPr>
          <a:xfrm>
            <a:off x="341434" y="3283576"/>
            <a:ext cx="33807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</a:rPr>
              <a:t>Вычитающая схема на ОУ</a:t>
            </a:r>
          </a:p>
        </p:txBody>
      </p:sp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C084D2A9-7F08-47F6-B7B8-183B26A256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808825"/>
              </p:ext>
            </p:extLst>
          </p:nvPr>
        </p:nvGraphicFramePr>
        <p:xfrm>
          <a:off x="4922992" y="1680684"/>
          <a:ext cx="2753937" cy="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6" name="Equation" r:id="rId4" imgW="2234880" imgH="507960" progId="Equation.DSMT4">
                  <p:embed/>
                </p:oleObj>
              </mc:Choice>
              <mc:Fallback>
                <p:oleObj name="Equation" r:id="rId4" imgW="2234880" imgH="507960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2992" y="1680684"/>
                        <a:ext cx="2753937" cy="622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Номер слайда 2">
            <a:extLst>
              <a:ext uri="{FF2B5EF4-FFF2-40B4-BE49-F238E27FC236}">
                <a16:creationId xmlns:a16="http://schemas.microsoft.com/office/drawing/2014/main" id="{88297F0D-D61A-47F4-96FA-D194FB34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E4A6B339-3AB4-4E72-9FFA-6D55FC4DCB1E}" type="slidenum">
              <a:rPr lang="ru-RU" smtClean="0"/>
              <a:t>66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98379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EA64241-0248-492E-AF63-FF8F7A9DBE5D}"/>
              </a:ext>
            </a:extLst>
          </p:cNvPr>
          <p:cNvSpPr txBox="1">
            <a:spLocks/>
          </p:cNvSpPr>
          <p:nvPr/>
        </p:nvSpPr>
        <p:spPr>
          <a:xfrm>
            <a:off x="542925" y="99951"/>
            <a:ext cx="8381999" cy="622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Дифференциальный усилитель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698730-2A08-4375-8C2E-3D0C8E1C069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8232" y="740718"/>
            <a:ext cx="3842713" cy="2502359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9547A79-8987-4FBE-8453-10674ABC072C}"/>
              </a:ext>
            </a:extLst>
          </p:cNvPr>
          <p:cNvSpPr/>
          <p:nvPr/>
        </p:nvSpPr>
        <p:spPr>
          <a:xfrm>
            <a:off x="341434" y="3283576"/>
            <a:ext cx="33807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</a:rPr>
              <a:t>Вычитающая схема на ОУ</a:t>
            </a:r>
          </a:p>
        </p:txBody>
      </p:sp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C084D2A9-7F08-47F6-B7B8-183B26A256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076" y="894980"/>
          <a:ext cx="1725026" cy="389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2" name="Equation" r:id="rId4" imgW="2234880" imgH="507960" progId="Equation.DSMT4">
                  <p:embed/>
                </p:oleObj>
              </mc:Choice>
              <mc:Fallback>
                <p:oleObj name="Equation" r:id="rId4" imgW="2234880" imgH="50796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C084D2A9-7F08-47F6-B7B8-183B26A256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6" y="894980"/>
                        <a:ext cx="1725026" cy="3898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AED12C2-F3B1-4484-B308-A13EADFF590F}"/>
              </a:ext>
            </a:extLst>
          </p:cNvPr>
          <p:cNvSpPr txBox="1"/>
          <p:nvPr/>
        </p:nvSpPr>
        <p:spPr>
          <a:xfrm>
            <a:off x="2495657" y="2386164"/>
            <a:ext cx="112221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</a:t>
            </a:r>
            <a:r>
              <a:rPr lang="en-US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ru-RU" sz="16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ru-RU" sz="16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en-US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ru-RU" sz="16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ru-RU" sz="16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600" dirty="0"/>
          </a:p>
        </p:txBody>
      </p:sp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0B6AFE07-F010-4991-85B9-F596B861EE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18734" y="2348513"/>
          <a:ext cx="1829170" cy="622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3" name="Equation" r:id="rId6" imgW="1371600" imgH="469900" progId="Equation.DSMT4">
                  <p:embed/>
                </p:oleObj>
              </mc:Choice>
              <mc:Fallback>
                <p:oleObj name="Equation" r:id="rId6" imgW="1371600" imgH="469900" progId="Equation.DSMT4">
                  <p:embed/>
                  <p:pic>
                    <p:nvPicPr>
                      <p:cNvPr id="15" name="Объект 14">
                        <a:extLst>
                          <a:ext uri="{FF2B5EF4-FFF2-40B4-BE49-F238E27FC236}">
                            <a16:creationId xmlns:a16="http://schemas.microsoft.com/office/drawing/2014/main" id="{0B6AFE07-F010-4991-85B9-F596B861EE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734" y="2348513"/>
                        <a:ext cx="1829170" cy="622426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09BB423-96D0-48D8-AAE4-1BD4B7C296CD}"/>
              </a:ext>
            </a:extLst>
          </p:cNvPr>
          <p:cNvSpPr txBox="1"/>
          <p:nvPr/>
        </p:nvSpPr>
        <p:spPr>
          <a:xfrm>
            <a:off x="4235556" y="1155056"/>
            <a:ext cx="462453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b="1" i="1" dirty="0">
                <a:latin typeface="Times New Roman" panose="02020603050405020304" pitchFamily="18" charset="0"/>
              </a:rPr>
              <a:t>Дифференциальный усилитель </a:t>
            </a:r>
            <a:r>
              <a:rPr lang="ru-RU" sz="1600" dirty="0">
                <a:latin typeface="Times New Roman" panose="02020603050405020304" pitchFamily="18" charset="0"/>
              </a:rPr>
              <a:t>– электронный усилитель с двумя входами, выходной сигнал которого равен разности выходных напряжений, умноженной на константу. </a:t>
            </a:r>
            <a:endParaRPr lang="ru-RU" sz="1600" dirty="0"/>
          </a:p>
        </p:txBody>
      </p:sp>
      <p:sp>
        <p:nvSpPr>
          <p:cNvPr id="19" name="Стрелка: вправо 18">
            <a:extLst>
              <a:ext uri="{FF2B5EF4-FFF2-40B4-BE49-F238E27FC236}">
                <a16:creationId xmlns:a16="http://schemas.microsoft.com/office/drawing/2014/main" id="{51F48BA7-65CE-424F-A638-F84DB5E2B386}"/>
              </a:ext>
            </a:extLst>
          </p:cNvPr>
          <p:cNvSpPr/>
          <p:nvPr/>
        </p:nvSpPr>
        <p:spPr>
          <a:xfrm>
            <a:off x="4775883" y="724167"/>
            <a:ext cx="334353" cy="227718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AE338E-D5F8-4F53-865C-96889AFBCA5E}"/>
              </a:ext>
            </a:extLst>
          </p:cNvPr>
          <p:cNvSpPr txBox="1"/>
          <p:nvPr/>
        </p:nvSpPr>
        <p:spPr>
          <a:xfrm>
            <a:off x="5225579" y="690275"/>
            <a:ext cx="36345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https://www.falstad.com/circuit/e-amp-diff.html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Номер слайда 2">
            <a:extLst>
              <a:ext uri="{FF2B5EF4-FFF2-40B4-BE49-F238E27FC236}">
                <a16:creationId xmlns:a16="http://schemas.microsoft.com/office/drawing/2014/main" id="{88297F0D-D61A-47F4-96FA-D194FB34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E4A6B339-3AB4-4E72-9FFA-6D55FC4DCB1E}" type="slidenum">
              <a:rPr lang="ru-RU" smtClean="0"/>
              <a:t>67</a:t>
            </a:fld>
            <a:endParaRPr lang="ru-RU" dirty="0"/>
          </a:p>
        </p:txBody>
      </p:sp>
      <p:sp>
        <p:nvSpPr>
          <p:cNvPr id="29" name="Стрелка: изогнутая вверх 28">
            <a:extLst>
              <a:ext uri="{FF2B5EF4-FFF2-40B4-BE49-F238E27FC236}">
                <a16:creationId xmlns:a16="http://schemas.microsoft.com/office/drawing/2014/main" id="{7ADAD35D-1EB5-4064-9695-88FE795668A0}"/>
              </a:ext>
            </a:extLst>
          </p:cNvPr>
          <p:cNvSpPr/>
          <p:nvPr/>
        </p:nvSpPr>
        <p:spPr>
          <a:xfrm>
            <a:off x="3752486" y="2145772"/>
            <a:ext cx="1431637" cy="622426"/>
          </a:xfrm>
          <a:prstGeom prst="bentUpArrow">
            <a:avLst>
              <a:gd name="adj1" fmla="val 25000"/>
              <a:gd name="adj2" fmla="val 25000"/>
              <a:gd name="adj3" fmla="val 368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3350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EA64241-0248-492E-AF63-FF8F7A9DBE5D}"/>
              </a:ext>
            </a:extLst>
          </p:cNvPr>
          <p:cNvSpPr txBox="1">
            <a:spLocks/>
          </p:cNvSpPr>
          <p:nvPr/>
        </p:nvSpPr>
        <p:spPr>
          <a:xfrm>
            <a:off x="542925" y="99951"/>
            <a:ext cx="8381999" cy="622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Дифференциальный усилитель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698730-2A08-4375-8C2E-3D0C8E1C069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8232" y="740718"/>
            <a:ext cx="3842713" cy="2502359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9547A79-8987-4FBE-8453-10674ABC072C}"/>
              </a:ext>
            </a:extLst>
          </p:cNvPr>
          <p:cNvSpPr/>
          <p:nvPr/>
        </p:nvSpPr>
        <p:spPr>
          <a:xfrm>
            <a:off x="341434" y="3283576"/>
            <a:ext cx="33807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</a:rPr>
              <a:t>Вычитающая схема на ОУ</a:t>
            </a:r>
          </a:p>
        </p:txBody>
      </p:sp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C084D2A9-7F08-47F6-B7B8-183B26A256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076" y="894980"/>
          <a:ext cx="1725026" cy="389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6" name="Equation" r:id="rId4" imgW="2234880" imgH="507960" progId="Equation.DSMT4">
                  <p:embed/>
                </p:oleObj>
              </mc:Choice>
              <mc:Fallback>
                <p:oleObj name="Equation" r:id="rId4" imgW="2234880" imgH="50796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C084D2A9-7F08-47F6-B7B8-183B26A256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6" y="894980"/>
                        <a:ext cx="1725026" cy="3898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AED12C2-F3B1-4484-B308-A13EADFF590F}"/>
              </a:ext>
            </a:extLst>
          </p:cNvPr>
          <p:cNvSpPr txBox="1"/>
          <p:nvPr/>
        </p:nvSpPr>
        <p:spPr>
          <a:xfrm>
            <a:off x="2495657" y="2386164"/>
            <a:ext cx="112221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</a:t>
            </a:r>
            <a:r>
              <a:rPr lang="en-US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ru-RU" sz="16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ru-RU" sz="16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en-US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ru-RU" sz="16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ru-RU" sz="16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600" dirty="0"/>
          </a:p>
        </p:txBody>
      </p:sp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0B6AFE07-F010-4991-85B9-F596B861EE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18734" y="2348513"/>
          <a:ext cx="1829170" cy="622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7" name="Equation" r:id="rId6" imgW="1371600" imgH="469900" progId="Equation.DSMT4">
                  <p:embed/>
                </p:oleObj>
              </mc:Choice>
              <mc:Fallback>
                <p:oleObj name="Equation" r:id="rId6" imgW="1371600" imgH="469900" progId="Equation.DSMT4">
                  <p:embed/>
                  <p:pic>
                    <p:nvPicPr>
                      <p:cNvPr id="15" name="Объект 14">
                        <a:extLst>
                          <a:ext uri="{FF2B5EF4-FFF2-40B4-BE49-F238E27FC236}">
                            <a16:creationId xmlns:a16="http://schemas.microsoft.com/office/drawing/2014/main" id="{0B6AFE07-F010-4991-85B9-F596B861EE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734" y="2348513"/>
                        <a:ext cx="1829170" cy="622426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09BB423-96D0-48D8-AAE4-1BD4B7C296CD}"/>
              </a:ext>
            </a:extLst>
          </p:cNvPr>
          <p:cNvSpPr txBox="1"/>
          <p:nvPr/>
        </p:nvSpPr>
        <p:spPr>
          <a:xfrm>
            <a:off x="4235556" y="1155056"/>
            <a:ext cx="462453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b="1" i="1" dirty="0">
                <a:latin typeface="Times New Roman" panose="02020603050405020304" pitchFamily="18" charset="0"/>
              </a:rPr>
              <a:t>Дифференциальный усилитель </a:t>
            </a:r>
            <a:r>
              <a:rPr lang="ru-RU" sz="1600" dirty="0">
                <a:latin typeface="Times New Roman" panose="02020603050405020304" pitchFamily="18" charset="0"/>
              </a:rPr>
              <a:t>– электронный усилитель с двумя входами, выходной сигнал которого равен разности выходных напряжений, умноженной на константу. </a:t>
            </a:r>
            <a:endParaRPr lang="ru-RU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8A6090-DBD0-46AF-93EE-1FADD4651DE4}"/>
              </a:ext>
            </a:extLst>
          </p:cNvPr>
          <p:cNvSpPr txBox="1"/>
          <p:nvPr/>
        </p:nvSpPr>
        <p:spPr>
          <a:xfrm>
            <a:off x="289329" y="3988060"/>
            <a:ext cx="857075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Применение: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схемы, где важная разность напряжений между двумя точками</a:t>
            </a:r>
          </a:p>
          <a:p>
            <a:pPr algn="just">
              <a:spcAft>
                <a:spcPts val="1200"/>
              </a:spcAft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Резистивный датчик тока, включённый последовательно с исследуемой цепью</a:t>
            </a:r>
          </a:p>
          <a:p>
            <a:pPr algn="just">
              <a:spcAft>
                <a:spcPts val="1200"/>
              </a:spcAft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Схемы с возможным наличием синфазных помех в сигнале (будут устраняться)</a:t>
            </a:r>
          </a:p>
          <a:p>
            <a:pPr algn="just">
              <a:spcAft>
                <a:spcPts val="1200"/>
              </a:spcAft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Измерение электрических потенциалов, снимаемых с определённых точек живого организма (датчик проводимости)</a:t>
            </a:r>
          </a:p>
        </p:txBody>
      </p:sp>
      <p:sp>
        <p:nvSpPr>
          <p:cNvPr id="19" name="Стрелка: вправо 18">
            <a:extLst>
              <a:ext uri="{FF2B5EF4-FFF2-40B4-BE49-F238E27FC236}">
                <a16:creationId xmlns:a16="http://schemas.microsoft.com/office/drawing/2014/main" id="{51F48BA7-65CE-424F-A638-F84DB5E2B386}"/>
              </a:ext>
            </a:extLst>
          </p:cNvPr>
          <p:cNvSpPr/>
          <p:nvPr/>
        </p:nvSpPr>
        <p:spPr>
          <a:xfrm>
            <a:off x="4775883" y="724167"/>
            <a:ext cx="334353" cy="227718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AE338E-D5F8-4F53-865C-96889AFBCA5E}"/>
              </a:ext>
            </a:extLst>
          </p:cNvPr>
          <p:cNvSpPr txBox="1"/>
          <p:nvPr/>
        </p:nvSpPr>
        <p:spPr>
          <a:xfrm>
            <a:off x="5225579" y="690275"/>
            <a:ext cx="36345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https://www.falstad.com/circuit/e-amp-diff.html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Номер слайда 2">
            <a:extLst>
              <a:ext uri="{FF2B5EF4-FFF2-40B4-BE49-F238E27FC236}">
                <a16:creationId xmlns:a16="http://schemas.microsoft.com/office/drawing/2014/main" id="{88297F0D-D61A-47F4-96FA-D194FB34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E4A6B339-3AB4-4E72-9FFA-6D55FC4DCB1E}" type="slidenum">
              <a:rPr lang="ru-RU" smtClean="0"/>
              <a:t>68</a:t>
            </a:fld>
            <a:endParaRPr lang="ru-RU" dirty="0"/>
          </a:p>
        </p:txBody>
      </p:sp>
      <p:sp>
        <p:nvSpPr>
          <p:cNvPr id="29" name="Стрелка: изогнутая вверх 28">
            <a:extLst>
              <a:ext uri="{FF2B5EF4-FFF2-40B4-BE49-F238E27FC236}">
                <a16:creationId xmlns:a16="http://schemas.microsoft.com/office/drawing/2014/main" id="{7ADAD35D-1EB5-4064-9695-88FE795668A0}"/>
              </a:ext>
            </a:extLst>
          </p:cNvPr>
          <p:cNvSpPr/>
          <p:nvPr/>
        </p:nvSpPr>
        <p:spPr>
          <a:xfrm>
            <a:off x="3752486" y="2145772"/>
            <a:ext cx="1431637" cy="622426"/>
          </a:xfrm>
          <a:prstGeom prst="bentUpArrow">
            <a:avLst>
              <a:gd name="adj1" fmla="val 25000"/>
              <a:gd name="adj2" fmla="val 25000"/>
              <a:gd name="adj3" fmla="val 368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0529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EA64241-0248-492E-AF63-FF8F7A9DBE5D}"/>
              </a:ext>
            </a:extLst>
          </p:cNvPr>
          <p:cNvSpPr txBox="1">
            <a:spLocks/>
          </p:cNvSpPr>
          <p:nvPr/>
        </p:nvSpPr>
        <p:spPr>
          <a:xfrm>
            <a:off x="542925" y="99951"/>
            <a:ext cx="8381999" cy="622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Дифференциальный усилитель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698730-2A08-4375-8C2E-3D0C8E1C069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8232" y="740718"/>
            <a:ext cx="3842713" cy="2502359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9547A79-8987-4FBE-8453-10674ABC072C}"/>
              </a:ext>
            </a:extLst>
          </p:cNvPr>
          <p:cNvSpPr/>
          <p:nvPr/>
        </p:nvSpPr>
        <p:spPr>
          <a:xfrm>
            <a:off x="341434" y="3283576"/>
            <a:ext cx="33807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</a:rPr>
              <a:t>Вычитающая схема на ОУ</a:t>
            </a:r>
          </a:p>
        </p:txBody>
      </p:sp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C084D2A9-7F08-47F6-B7B8-183B26A256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076" y="894980"/>
          <a:ext cx="1725026" cy="389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5" name="Equation" r:id="rId4" imgW="2234880" imgH="507960" progId="Equation.DSMT4">
                  <p:embed/>
                </p:oleObj>
              </mc:Choice>
              <mc:Fallback>
                <p:oleObj name="Equation" r:id="rId4" imgW="2234880" imgH="50796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C084D2A9-7F08-47F6-B7B8-183B26A256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6" y="894980"/>
                        <a:ext cx="1725026" cy="3898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AED12C2-F3B1-4484-B308-A13EADFF590F}"/>
              </a:ext>
            </a:extLst>
          </p:cNvPr>
          <p:cNvSpPr txBox="1"/>
          <p:nvPr/>
        </p:nvSpPr>
        <p:spPr>
          <a:xfrm>
            <a:off x="2495657" y="2386164"/>
            <a:ext cx="112221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</a:t>
            </a:r>
            <a:r>
              <a:rPr lang="en-US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ru-RU" sz="16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ru-RU" sz="16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en-US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ru-RU" sz="16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ru-RU" sz="16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600" dirty="0"/>
          </a:p>
        </p:txBody>
      </p:sp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0B6AFE07-F010-4991-85B9-F596B861EE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18734" y="2348513"/>
          <a:ext cx="1829170" cy="622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6" name="Equation" r:id="rId6" imgW="1371600" imgH="469900" progId="Equation.DSMT4">
                  <p:embed/>
                </p:oleObj>
              </mc:Choice>
              <mc:Fallback>
                <p:oleObj name="Equation" r:id="rId6" imgW="1371600" imgH="469900" progId="Equation.DSMT4">
                  <p:embed/>
                  <p:pic>
                    <p:nvPicPr>
                      <p:cNvPr id="15" name="Объект 14">
                        <a:extLst>
                          <a:ext uri="{FF2B5EF4-FFF2-40B4-BE49-F238E27FC236}">
                            <a16:creationId xmlns:a16="http://schemas.microsoft.com/office/drawing/2014/main" id="{0B6AFE07-F010-4991-85B9-F596B861EE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734" y="2348513"/>
                        <a:ext cx="1829170" cy="622426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09BB423-96D0-48D8-AAE4-1BD4B7C296CD}"/>
              </a:ext>
            </a:extLst>
          </p:cNvPr>
          <p:cNvSpPr txBox="1"/>
          <p:nvPr/>
        </p:nvSpPr>
        <p:spPr>
          <a:xfrm>
            <a:off x="4235556" y="1155056"/>
            <a:ext cx="462453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b="1" i="1" dirty="0">
                <a:latin typeface="Times New Roman" panose="02020603050405020304" pitchFamily="18" charset="0"/>
              </a:rPr>
              <a:t>Дифференциальный усилитель </a:t>
            </a:r>
            <a:r>
              <a:rPr lang="ru-RU" sz="1600" dirty="0">
                <a:latin typeface="Times New Roman" panose="02020603050405020304" pitchFamily="18" charset="0"/>
              </a:rPr>
              <a:t>– электронный усилитель с двумя входами, выходной сигнал которого равен разности выходных напряжений, умноженной на константу. </a:t>
            </a:r>
            <a:endParaRPr lang="ru-RU" sz="1600" dirty="0"/>
          </a:p>
        </p:txBody>
      </p:sp>
      <p:sp>
        <p:nvSpPr>
          <p:cNvPr id="19" name="Стрелка: вправо 18">
            <a:extLst>
              <a:ext uri="{FF2B5EF4-FFF2-40B4-BE49-F238E27FC236}">
                <a16:creationId xmlns:a16="http://schemas.microsoft.com/office/drawing/2014/main" id="{51F48BA7-65CE-424F-A638-F84DB5E2B386}"/>
              </a:ext>
            </a:extLst>
          </p:cNvPr>
          <p:cNvSpPr/>
          <p:nvPr/>
        </p:nvSpPr>
        <p:spPr>
          <a:xfrm>
            <a:off x="4775883" y="724167"/>
            <a:ext cx="334353" cy="227718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AE338E-D5F8-4F53-865C-96889AFBCA5E}"/>
              </a:ext>
            </a:extLst>
          </p:cNvPr>
          <p:cNvSpPr txBox="1"/>
          <p:nvPr/>
        </p:nvSpPr>
        <p:spPr>
          <a:xfrm>
            <a:off x="5225579" y="690275"/>
            <a:ext cx="36345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https://www.falstad.com/circuit/e-amp-diff.html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Номер слайда 2">
            <a:extLst>
              <a:ext uri="{FF2B5EF4-FFF2-40B4-BE49-F238E27FC236}">
                <a16:creationId xmlns:a16="http://schemas.microsoft.com/office/drawing/2014/main" id="{88297F0D-D61A-47F4-96FA-D194FB34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E4A6B339-3AB4-4E72-9FFA-6D55FC4DCB1E}" type="slidenum">
              <a:rPr lang="ru-RU" smtClean="0"/>
              <a:t>69</a:t>
            </a:fld>
            <a:endParaRPr lang="ru-RU" dirty="0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9931A75E-C883-4530-B1B5-BEDC5B66F3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5252" y="3809836"/>
            <a:ext cx="3098048" cy="2229592"/>
          </a:xfrm>
          <a:prstGeom prst="rect">
            <a:avLst/>
          </a:prstGeom>
        </p:spPr>
      </p:pic>
      <p:sp>
        <p:nvSpPr>
          <p:cNvPr id="29" name="Стрелка: изогнутая вверх 28">
            <a:extLst>
              <a:ext uri="{FF2B5EF4-FFF2-40B4-BE49-F238E27FC236}">
                <a16:creationId xmlns:a16="http://schemas.microsoft.com/office/drawing/2014/main" id="{7ADAD35D-1EB5-4064-9695-88FE795668A0}"/>
              </a:ext>
            </a:extLst>
          </p:cNvPr>
          <p:cNvSpPr/>
          <p:nvPr/>
        </p:nvSpPr>
        <p:spPr>
          <a:xfrm>
            <a:off x="3752486" y="2145772"/>
            <a:ext cx="1431637" cy="622426"/>
          </a:xfrm>
          <a:prstGeom prst="bentUpArrow">
            <a:avLst>
              <a:gd name="adj1" fmla="val 25000"/>
              <a:gd name="adj2" fmla="val 25000"/>
              <a:gd name="adj3" fmla="val 368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2" name="Объект 31">
            <a:extLst>
              <a:ext uri="{FF2B5EF4-FFF2-40B4-BE49-F238E27FC236}">
                <a16:creationId xmlns:a16="http://schemas.microsoft.com/office/drawing/2014/main" id="{E656FA4D-C05B-4CBA-A3DD-CBD069E69F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383816"/>
              </p:ext>
            </p:extLst>
          </p:nvPr>
        </p:nvGraphicFramePr>
        <p:xfrm>
          <a:off x="5230355" y="5748379"/>
          <a:ext cx="2606719" cy="719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7" name="Equation" r:id="rId10" imgW="1841400" imgH="507960" progId="Equation.DSMT4">
                  <p:embed/>
                </p:oleObj>
              </mc:Choice>
              <mc:Fallback>
                <p:oleObj name="Equation" r:id="rId10" imgW="1841400" imgH="507960" progId="Equation.DSMT4">
                  <p:embed/>
                  <p:pic>
                    <p:nvPicPr>
                      <p:cNvPr id="32" name="Объект 31">
                        <a:extLst>
                          <a:ext uri="{FF2B5EF4-FFF2-40B4-BE49-F238E27FC236}">
                            <a16:creationId xmlns:a16="http://schemas.microsoft.com/office/drawing/2014/main" id="{E656FA4D-C05B-4CBA-A3DD-CBD069E69F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230355" y="5748379"/>
                        <a:ext cx="2606719" cy="719095"/>
                      </a:xfrm>
                      <a:prstGeom prst="rect">
                        <a:avLst/>
                      </a:prstGeom>
                      <a:ln w="28575"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784C0EE-B1F8-4F7F-89B4-76BC30390E36}"/>
              </a:ext>
            </a:extLst>
          </p:cNvPr>
          <p:cNvSpPr/>
          <p:nvPr/>
        </p:nvSpPr>
        <p:spPr>
          <a:xfrm>
            <a:off x="172082" y="6039428"/>
            <a:ext cx="33807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</a:rPr>
              <a:t>Схема инструментального усилителя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F6F2C9-A601-407C-B1D5-5DB5DE3A3DEF}"/>
              </a:ext>
            </a:extLst>
          </p:cNvPr>
          <p:cNvSpPr txBox="1"/>
          <p:nvPr/>
        </p:nvSpPr>
        <p:spPr>
          <a:xfrm>
            <a:off x="4235555" y="3809836"/>
            <a:ext cx="462453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b="1" i="1" dirty="0">
                <a:latin typeface="Times New Roman" panose="02020603050405020304" pitchFamily="18" charset="0"/>
              </a:rPr>
              <a:t>Инструментальный (измерительный) усилитель </a:t>
            </a:r>
            <a:r>
              <a:rPr lang="ru-RU" sz="1600" dirty="0">
                <a:latin typeface="Times New Roman" panose="02020603050405020304" pitchFamily="18" charset="0"/>
              </a:rPr>
              <a:t>– разновидность дифференциального усилителя с улучшенными параметрами. </a:t>
            </a:r>
          </a:p>
          <a:p>
            <a:pPr algn="just"/>
            <a:endParaRPr lang="ru-RU" sz="1600" dirty="0">
              <a:latin typeface="Times New Roman" panose="02020603050405020304" pitchFamily="18" charset="0"/>
            </a:endParaRPr>
          </a:p>
          <a:p>
            <a:pPr algn="just"/>
            <a:r>
              <a:rPr lang="ru-RU" sz="1600" b="1" i="1" dirty="0">
                <a:latin typeface="Times New Roman" panose="02020603050405020304" pitchFamily="18" charset="0"/>
              </a:rPr>
              <a:t>Применение: </a:t>
            </a:r>
            <a:r>
              <a:rPr lang="ru-RU" sz="1600" dirty="0">
                <a:latin typeface="Times New Roman" panose="02020603050405020304" pitchFamily="18" charset="0"/>
              </a:rPr>
              <a:t>в схемах, где важна высокая точность и кратковременная и долговременная стабильность схемы.</a:t>
            </a:r>
          </a:p>
        </p:txBody>
      </p:sp>
    </p:spTree>
    <p:extLst>
      <p:ext uri="{BB962C8B-B14F-4D97-AF65-F5344CB8AC3E}">
        <p14:creationId xmlns:p14="http://schemas.microsoft.com/office/powerpoint/2010/main" val="3314272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8690" y="1"/>
            <a:ext cx="7886700" cy="6949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 схему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4820-7F35-4BF7-9FFC-D862424A236F}" type="slidenum">
              <a:rPr lang="ru-RU" smtClean="0"/>
              <a:t>7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753" y="588050"/>
            <a:ext cx="2597373" cy="161574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541535" y="2203795"/>
            <a:ext cx="28165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Схема однополупериодного выпрямителя</a:t>
            </a:r>
            <a:endParaRPr lang="ru-RU" sz="1400" b="1" i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294690" y="2308603"/>
            <a:ext cx="2540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Сигнал на входе и на выходе</a:t>
            </a:r>
            <a:endParaRPr lang="ru-RU" sz="1400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6789420" y="666094"/>
            <a:ext cx="1725930" cy="1670902"/>
            <a:chOff x="6789420" y="666094"/>
            <a:chExt cx="1725930" cy="1670902"/>
          </a:xfrm>
        </p:grpSpPr>
        <p:pic>
          <p:nvPicPr>
            <p:cNvPr id="29698" name="Picture 2" descr="Полупроводниковые выпрямители блоков питания, схемы, онлайн расчёт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9420" y="820441"/>
              <a:ext cx="1725930" cy="1516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857116" y="666094"/>
              <a:ext cx="42030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cs typeface="Times New Roman" panose="02020603050405020304" pitchFamily="18" charset="0"/>
                </a:rPr>
                <a:t>U</a:t>
              </a:r>
              <a:r>
                <a:rPr lang="ru-RU" sz="1100" b="1" i="1" dirty="0" err="1">
                  <a:cs typeface="Times New Roman" panose="02020603050405020304" pitchFamily="18" charset="0"/>
                </a:rPr>
                <a:t>вх</a:t>
              </a:r>
              <a:endParaRPr lang="ru-RU" sz="1100" b="1" i="1" dirty="0"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850392" y="1057028"/>
            <a:ext cx="2691143" cy="108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15000"/>
              </a:lnSpc>
              <a:spcAft>
                <a:spcPts val="0"/>
              </a:spcAft>
            </a:pPr>
            <a:r>
              <a:rPr lang="ru-RU" sz="1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Недостаток: </a:t>
            </a:r>
            <a:br>
              <a:rPr lang="ru-RU" sz="1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есть падение напряжение на диоде, что снижает выходной выпрямленный сигнал. 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813015" y="49394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004370" y="4143921"/>
            <a:ext cx="5381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Добавим в схему…. неинвертирующий усилитель</a:t>
            </a:r>
            <a:endParaRPr lang="ru-RU" dirty="0"/>
          </a:p>
        </p:txBody>
      </p:sp>
      <p:pic>
        <p:nvPicPr>
          <p:cNvPr id="75778" name="Picture 2" descr="идея пнг образ | Векторы и PSD-файлы | Бесплатная загрузка на Pngtre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496" y="3622563"/>
            <a:ext cx="1243873" cy="124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4812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64856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719C288-C38B-E974-A817-B065BCD2C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59" y="861213"/>
            <a:ext cx="4524577" cy="2855164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ACC1521-E96E-67E6-567A-5C45AE1273EA}"/>
              </a:ext>
            </a:extLst>
          </p:cNvPr>
          <p:cNvSpPr/>
          <p:nvPr/>
        </p:nvSpPr>
        <p:spPr>
          <a:xfrm>
            <a:off x="956540" y="3698198"/>
            <a:ext cx="36848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</a:rPr>
              <a:t>Рисунок 1 – Моделирование схемы. Выходное напряжение меньше задаваемого</a:t>
            </a:r>
            <a:endParaRPr lang="ru-RU" sz="1400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1D67CDC8-2DF5-D894-5359-DA3B4EA31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690" y="1"/>
            <a:ext cx="7886700" cy="6949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Линейный стабилизатор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6C34E04-DC93-3863-4CF0-F509FAA61C40}"/>
              </a:ext>
            </a:extLst>
          </p:cNvPr>
          <p:cNvSpPr/>
          <p:nvPr/>
        </p:nvSpPr>
        <p:spPr>
          <a:xfrm>
            <a:off x="4900229" y="3666399"/>
            <a:ext cx="36848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</a:rPr>
              <a:t>Рисунок 2 – Моделирование схемы. Выходное напряжение равно задаваемому</a:t>
            </a:r>
            <a:endParaRPr lang="ru-RU" sz="1400" dirty="0"/>
          </a:p>
        </p:txBody>
      </p: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CAD7F65F-D11B-EF39-8BDE-509805965374}"/>
              </a:ext>
            </a:extLst>
          </p:cNvPr>
          <p:cNvCxnSpPr/>
          <p:nvPr/>
        </p:nvCxnSpPr>
        <p:spPr>
          <a:xfrm flipH="1">
            <a:off x="778816" y="2551171"/>
            <a:ext cx="368046" cy="594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DDD5CB7-F624-5812-A6E0-6EC1B3F6995C}"/>
              </a:ext>
            </a:extLst>
          </p:cNvPr>
          <p:cNvSpPr txBox="1"/>
          <p:nvPr/>
        </p:nvSpPr>
        <p:spPr>
          <a:xfrm>
            <a:off x="144730" y="3095348"/>
            <a:ext cx="163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Стабилитрон на 3.3В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979457DB-9351-7BA9-C2FC-63C1E35152FE}"/>
              </a:ext>
            </a:extLst>
          </p:cNvPr>
          <p:cNvGrpSpPr/>
          <p:nvPr/>
        </p:nvGrpSpPr>
        <p:grpSpPr>
          <a:xfrm>
            <a:off x="4740786" y="871994"/>
            <a:ext cx="4274486" cy="2789519"/>
            <a:chOff x="4573560" y="885774"/>
            <a:chExt cx="4274486" cy="2789519"/>
          </a:xfrm>
        </p:grpSpPr>
        <p:pic>
          <p:nvPicPr>
            <p:cNvPr id="2" name="Рисунок 1">
              <a:extLst>
                <a:ext uri="{FF2B5EF4-FFF2-40B4-BE49-F238E27FC236}">
                  <a16:creationId xmlns:a16="http://schemas.microsoft.com/office/drawing/2014/main" id="{F98DD4BA-2F55-E756-5ED0-996A11D61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560" y="885774"/>
              <a:ext cx="4274486" cy="2789519"/>
            </a:xfrm>
            <a:prstGeom prst="rect">
              <a:avLst/>
            </a:prstGeom>
          </p:spPr>
        </p:pic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0DF18958-352C-12AE-0AEC-0748FAE84112}"/>
                </a:ext>
              </a:extLst>
            </p:cNvPr>
            <p:cNvSpPr/>
            <p:nvPr/>
          </p:nvSpPr>
          <p:spPr>
            <a:xfrm>
              <a:off x="5943600" y="1655064"/>
              <a:ext cx="530352" cy="603504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38E9F833-CF03-2653-E4AD-189D940704C5}"/>
                </a:ext>
              </a:extLst>
            </p:cNvPr>
            <p:cNvSpPr/>
            <p:nvPr/>
          </p:nvSpPr>
          <p:spPr>
            <a:xfrm>
              <a:off x="7161971" y="2366821"/>
              <a:ext cx="530352" cy="603504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8F94DCFC-9B23-CB78-03E8-086C37B4A7DD}"/>
                </a:ext>
              </a:extLst>
            </p:cNvPr>
            <p:cNvSpPr/>
            <p:nvPr/>
          </p:nvSpPr>
          <p:spPr>
            <a:xfrm>
              <a:off x="4892040" y="2176184"/>
              <a:ext cx="530352" cy="225576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D5EF33B2-A290-EEAA-43EE-0DAC750C2BCA}"/>
                </a:ext>
              </a:extLst>
            </p:cNvPr>
            <p:cNvSpPr/>
            <p:nvPr/>
          </p:nvSpPr>
          <p:spPr>
            <a:xfrm>
              <a:off x="7941998" y="1087432"/>
              <a:ext cx="827098" cy="531056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33D0EAE3-7E6D-5804-9433-B6DEB09A9422}"/>
              </a:ext>
            </a:extLst>
          </p:cNvPr>
          <p:cNvSpPr/>
          <p:nvPr/>
        </p:nvSpPr>
        <p:spPr>
          <a:xfrm>
            <a:off x="418338" y="2176007"/>
            <a:ext cx="530352" cy="22557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E0125F24-4110-4FCF-85C0-4886D30F7E79}"/>
              </a:ext>
            </a:extLst>
          </p:cNvPr>
          <p:cNvSpPr/>
          <p:nvPr/>
        </p:nvSpPr>
        <p:spPr>
          <a:xfrm>
            <a:off x="1527048" y="1604708"/>
            <a:ext cx="608689" cy="60350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32BFD421-3DF7-DD81-F02A-3B28416C1462}"/>
              </a:ext>
            </a:extLst>
          </p:cNvPr>
          <p:cNvSpPr/>
          <p:nvPr/>
        </p:nvSpPr>
        <p:spPr>
          <a:xfrm>
            <a:off x="2975874" y="2358896"/>
            <a:ext cx="530352" cy="60350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BFF18F9B-B097-5C8A-B435-02F2DD47CB9D}"/>
              </a:ext>
            </a:extLst>
          </p:cNvPr>
          <p:cNvSpPr/>
          <p:nvPr/>
        </p:nvSpPr>
        <p:spPr>
          <a:xfrm>
            <a:off x="3516093" y="918846"/>
            <a:ext cx="827098" cy="5899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098BACC9-3D18-93E7-CEEC-9754C9EB1DAB}"/>
              </a:ext>
            </a:extLst>
          </p:cNvPr>
          <p:cNvCxnSpPr>
            <a:cxnSpLocks/>
          </p:cNvCxnSpPr>
          <p:nvPr/>
        </p:nvCxnSpPr>
        <p:spPr>
          <a:xfrm>
            <a:off x="3670757" y="2727163"/>
            <a:ext cx="1114651" cy="598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05F3403-EA30-9DBC-56E6-7A7407799492}"/>
              </a:ext>
            </a:extLst>
          </p:cNvPr>
          <p:cNvSpPr txBox="1"/>
          <p:nvPr/>
        </p:nvSpPr>
        <p:spPr>
          <a:xfrm>
            <a:off x="3816973" y="3296124"/>
            <a:ext cx="1349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Такой делитель делит на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52ED4A-3800-6D4B-D2C6-19019B335EFD}"/>
              </a:ext>
            </a:extLst>
          </p:cNvPr>
          <p:cNvSpPr txBox="1"/>
          <p:nvPr/>
        </p:nvSpPr>
        <p:spPr>
          <a:xfrm>
            <a:off x="642072" y="4917110"/>
            <a:ext cx="3855762" cy="1305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ru-RU" sz="1400" dirty="0">
                <a:latin typeface="Times New Roman" panose="02020603050405020304" pitchFamily="18" charset="0"/>
              </a:rPr>
              <a:t>Напряжения питания не достаточно, </a:t>
            </a:r>
            <a:br>
              <a:rPr lang="en-US" sz="1400" dirty="0">
                <a:latin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</a:rPr>
              <a:t>транзистор открыт полностью, </a:t>
            </a:r>
            <a:br>
              <a:rPr lang="en-US" sz="1400" dirty="0">
                <a:latin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</a:rPr>
              <a:t>ОУ не может «открыть его ещё сильнее». Отсюда рассогласование выходов ОУ не компенсируется.</a:t>
            </a:r>
            <a:endParaRPr lang="ru-RU" sz="1400" dirty="0"/>
          </a:p>
        </p:txBody>
      </p:sp>
      <p:sp>
        <p:nvSpPr>
          <p:cNvPr id="34" name="Стрелка: вверх 33">
            <a:extLst>
              <a:ext uri="{FF2B5EF4-FFF2-40B4-BE49-F238E27FC236}">
                <a16:creationId xmlns:a16="http://schemas.microsoft.com/office/drawing/2014/main" id="{D9BECF4B-0248-A3F9-0D78-480A100BFA1D}"/>
              </a:ext>
            </a:extLst>
          </p:cNvPr>
          <p:cNvSpPr/>
          <p:nvPr/>
        </p:nvSpPr>
        <p:spPr>
          <a:xfrm>
            <a:off x="2458148" y="4353583"/>
            <a:ext cx="340812" cy="38737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верх 34">
            <a:extLst>
              <a:ext uri="{FF2B5EF4-FFF2-40B4-BE49-F238E27FC236}">
                <a16:creationId xmlns:a16="http://schemas.microsoft.com/office/drawing/2014/main" id="{95F0510E-046F-0D75-E59B-866B802381CA}"/>
              </a:ext>
            </a:extLst>
          </p:cNvPr>
          <p:cNvSpPr/>
          <p:nvPr/>
        </p:nvSpPr>
        <p:spPr>
          <a:xfrm>
            <a:off x="6707623" y="4353582"/>
            <a:ext cx="340812" cy="38737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D848172-C448-6CDC-D78A-C35B05167A3C}"/>
              </a:ext>
            </a:extLst>
          </p:cNvPr>
          <p:cNvSpPr txBox="1"/>
          <p:nvPr/>
        </p:nvSpPr>
        <p:spPr>
          <a:xfrm>
            <a:off x="4785408" y="4917110"/>
            <a:ext cx="4049982" cy="1550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ru-RU" sz="1400" dirty="0">
                <a:latin typeface="Times New Roman" panose="02020603050405020304" pitchFamily="18" charset="0"/>
              </a:rPr>
              <a:t>Напряжения питания достаточно, </a:t>
            </a:r>
            <a:br>
              <a:rPr lang="en-US" sz="1400" dirty="0">
                <a:latin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</a:rPr>
              <a:t>ОУ выдает напряжение, достаточное для </a:t>
            </a:r>
            <a:br>
              <a:rPr lang="ru-RU" sz="1400" dirty="0">
                <a:latin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</a:rPr>
              <a:t>открытия транзистора настолько, </a:t>
            </a:r>
            <a:br>
              <a:rPr lang="ru-RU" sz="1400" dirty="0">
                <a:latin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</a:rPr>
              <a:t>чтобы поддерживать задаваемое напряжение</a:t>
            </a:r>
            <a:br>
              <a:rPr lang="ru-RU" sz="1400" dirty="0">
                <a:latin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</a:rPr>
              <a:t>на выходе (удвоенное опорное).</a:t>
            </a:r>
            <a:br>
              <a:rPr lang="ru-RU" sz="1400" dirty="0">
                <a:latin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</a:rPr>
              <a:t>Напряжения на входах ОУ одинаковые.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642601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8690" y="1"/>
            <a:ext cx="7886700" cy="6949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 схему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4820-7F35-4BF7-9FFC-D862424A236F}" type="slidenum">
              <a:rPr lang="ru-RU" smtClean="0"/>
              <a:t>8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753" y="588050"/>
            <a:ext cx="2597373" cy="161574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541535" y="2203795"/>
            <a:ext cx="30358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Схема однополупериодного выпрямителя</a:t>
            </a:r>
            <a:endParaRPr lang="ru-RU" sz="1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294690" y="2308603"/>
            <a:ext cx="2540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Сигнал на входе и на выходе</a:t>
            </a:r>
            <a:endParaRPr lang="ru-RU" sz="1400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6789420" y="666094"/>
            <a:ext cx="1725930" cy="1670902"/>
            <a:chOff x="6789420" y="666094"/>
            <a:chExt cx="1725930" cy="1670902"/>
          </a:xfrm>
        </p:grpSpPr>
        <p:pic>
          <p:nvPicPr>
            <p:cNvPr id="29698" name="Picture 2" descr="Полупроводниковые выпрямители блоков питания, схемы, онлайн расчёт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9420" y="820441"/>
              <a:ext cx="1725930" cy="1516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857116" y="666094"/>
              <a:ext cx="42030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cs typeface="Times New Roman" panose="02020603050405020304" pitchFamily="18" charset="0"/>
                </a:rPr>
                <a:t>U</a:t>
              </a:r>
              <a:r>
                <a:rPr lang="ru-RU" sz="1100" b="1" i="1" dirty="0" err="1">
                  <a:cs typeface="Times New Roman" panose="02020603050405020304" pitchFamily="18" charset="0"/>
                </a:rPr>
                <a:t>вх</a:t>
              </a:r>
              <a:endParaRPr lang="ru-RU" sz="1100" b="1" i="1" dirty="0"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Прямоугольник 11"/>
          <p:cNvSpPr/>
          <p:nvPr/>
        </p:nvSpPr>
        <p:spPr>
          <a:xfrm>
            <a:off x="256032" y="2770659"/>
            <a:ext cx="34198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 Какими надо выбрать номиналы резисторов, чтобы усилитель работал как повторитель? </a:t>
            </a:r>
            <a:endParaRPr lang="ru-RU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813015" y="49394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850392" y="1057028"/>
            <a:ext cx="2691143" cy="108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15000"/>
              </a:lnSpc>
              <a:spcAft>
                <a:spcPts val="0"/>
              </a:spcAft>
            </a:pPr>
            <a:r>
              <a:rPr lang="ru-RU" sz="1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Недостаток: </a:t>
            </a:r>
            <a:br>
              <a:rPr lang="ru-RU" sz="1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есть падение напряжение на диоде, что снижает выходной выпрямленный сигнал. 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9D9FDDAE-3A20-4788-B592-B959728731C2}"/>
              </a:ext>
            </a:extLst>
          </p:cNvPr>
          <p:cNvGrpSpPr/>
          <p:nvPr/>
        </p:nvGrpSpPr>
        <p:grpSpPr>
          <a:xfrm>
            <a:off x="4308277" y="3471881"/>
            <a:ext cx="4538132" cy="2361250"/>
            <a:chOff x="4308277" y="3471881"/>
            <a:chExt cx="4538132" cy="2361250"/>
          </a:xfrm>
        </p:grpSpPr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0344CC4F-73DA-46DF-B1A7-4281F2CC2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8277" y="3475836"/>
              <a:ext cx="4538132" cy="2357295"/>
            </a:xfrm>
            <a:prstGeom prst="rect">
              <a:avLst/>
            </a:prstGeom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46AE5253-E7CD-4A0D-990B-F52A900BD8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8018" r="83904"/>
            <a:stretch/>
          </p:blipFill>
          <p:spPr>
            <a:xfrm>
              <a:off x="7549585" y="3471881"/>
              <a:ext cx="730448" cy="5181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4224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8690" y="1"/>
            <a:ext cx="7886700" cy="6949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 схему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4820-7F35-4BF7-9FFC-D862424A236F}" type="slidenum">
              <a:rPr lang="ru-RU" smtClean="0"/>
              <a:t>9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753" y="588050"/>
            <a:ext cx="2597373" cy="161574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541535" y="2203795"/>
            <a:ext cx="30358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>
                <a:latin typeface="Times New Roman" panose="02020603050405020304" pitchFamily="18" charset="0"/>
                <a:ea typeface="Calibri" panose="020F0502020204030204" pitchFamily="34" charset="0"/>
              </a:rPr>
              <a:t>Схема однополупериодного выпрямителя</a:t>
            </a:r>
            <a:endParaRPr lang="ru-RU" sz="1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294690" y="2308603"/>
            <a:ext cx="2540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Сигнал на входе и на выходе</a:t>
            </a:r>
            <a:endParaRPr lang="ru-RU" sz="1400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6789420" y="666094"/>
            <a:ext cx="1725930" cy="1670902"/>
            <a:chOff x="6789420" y="666094"/>
            <a:chExt cx="1725930" cy="1670902"/>
          </a:xfrm>
        </p:grpSpPr>
        <p:pic>
          <p:nvPicPr>
            <p:cNvPr id="29698" name="Picture 2" descr="Полупроводниковые выпрямители блоков питания, схемы, онлайн расчёт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9420" y="820441"/>
              <a:ext cx="1725930" cy="1516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857116" y="666094"/>
              <a:ext cx="42030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cs typeface="Times New Roman" panose="02020603050405020304" pitchFamily="18" charset="0"/>
                </a:rPr>
                <a:t>U</a:t>
              </a:r>
              <a:r>
                <a:rPr lang="ru-RU" sz="1100" b="1" i="1" dirty="0" err="1">
                  <a:cs typeface="Times New Roman" panose="02020603050405020304" pitchFamily="18" charset="0"/>
                </a:rPr>
                <a:t>вх</a:t>
              </a:r>
              <a:endParaRPr lang="ru-RU" sz="1100" b="1" i="1" dirty="0"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Прямоугольник 11"/>
          <p:cNvSpPr/>
          <p:nvPr/>
        </p:nvSpPr>
        <p:spPr>
          <a:xfrm>
            <a:off x="256032" y="2770659"/>
            <a:ext cx="34198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 Какими надо выбрать номиналы резисторов, чтобы усилитель работал как повторитель? 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268729" y="3619128"/>
            <a:ext cx="25888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Повторитель не имеет резисторов в обратной связи и на инвертирующем входе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Стрелка углом вверх 15"/>
          <p:cNvSpPr/>
          <p:nvPr/>
        </p:nvSpPr>
        <p:spPr>
          <a:xfrm rot="5400000">
            <a:off x="785269" y="3582998"/>
            <a:ext cx="363474" cy="43573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3771335" y="2829226"/>
          <a:ext cx="10160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Equation" r:id="rId6" imgW="1015920" imgH="469800" progId="Equation.DSMT4">
                  <p:embed/>
                </p:oleObj>
              </mc:Choice>
              <mc:Fallback>
                <p:oleObj name="Equation" r:id="rId6" imgW="1015920" imgH="469800" progId="Equation.DSMT4">
                  <p:embed/>
                  <p:pic>
                    <p:nvPicPr>
                      <p:cNvPr id="25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335" y="2829226"/>
                        <a:ext cx="101600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Прямоугольник 17"/>
          <p:cNvSpPr/>
          <p:nvPr/>
        </p:nvSpPr>
        <p:spPr>
          <a:xfrm>
            <a:off x="850392" y="1057028"/>
            <a:ext cx="2691143" cy="108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15000"/>
              </a:lnSpc>
              <a:spcAft>
                <a:spcPts val="0"/>
              </a:spcAft>
            </a:pPr>
            <a:r>
              <a:rPr lang="ru-RU" sz="1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Недостаток: </a:t>
            </a:r>
            <a:br>
              <a:rPr lang="ru-RU" sz="1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есть падение напряжение на диоде, что снижает выходной выпрямленный сигнал. 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4308277" y="3471881"/>
            <a:ext cx="4538132" cy="2361250"/>
            <a:chOff x="4308277" y="3471881"/>
            <a:chExt cx="4538132" cy="2361250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08277" y="3475836"/>
              <a:ext cx="4538132" cy="2357295"/>
            </a:xfrm>
            <a:prstGeom prst="rect">
              <a:avLst/>
            </a:prstGeom>
          </p:spPr>
        </p:pic>
        <p:pic>
          <p:nvPicPr>
            <p:cNvPr id="23" name="Рисунок 22"/>
            <p:cNvPicPr>
              <a:picLocks noChangeAspect="1"/>
            </p:cNvPicPr>
            <p:nvPr/>
          </p:nvPicPr>
          <p:blipFill rotWithShape="1">
            <a:blip r:embed="rId8"/>
            <a:srcRect t="78018" r="83904"/>
            <a:stretch/>
          </p:blipFill>
          <p:spPr>
            <a:xfrm>
              <a:off x="7549585" y="3471881"/>
              <a:ext cx="730448" cy="5181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91976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7360</TotalTime>
  <Words>4148</Words>
  <Application>Microsoft Office PowerPoint</Application>
  <PresentationFormat>Экран (4:3)</PresentationFormat>
  <Paragraphs>456</Paragraphs>
  <Slides>71</Slides>
  <Notes>9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71</vt:i4>
      </vt:variant>
    </vt:vector>
  </HeadingPairs>
  <TitlesOfParts>
    <vt:vector size="77" baseType="lpstr">
      <vt:lpstr>Arial</vt:lpstr>
      <vt:lpstr>Calibri</vt:lpstr>
      <vt:lpstr>Calibri Light</vt:lpstr>
      <vt:lpstr>Times New Roman</vt:lpstr>
      <vt:lpstr>Тема Office</vt:lpstr>
      <vt:lpstr>Equation</vt:lpstr>
      <vt:lpstr>Презентация PowerPoint</vt:lpstr>
      <vt:lpstr>Операционный усилитель (ОУ)</vt:lpstr>
      <vt:lpstr>Операционный усилитель (ОУ)</vt:lpstr>
      <vt:lpstr>Операционный усилитель (ОУ)</vt:lpstr>
      <vt:lpstr>Самые базовые схемы на ОУ</vt:lpstr>
      <vt:lpstr>Рассмотрим схему</vt:lpstr>
      <vt:lpstr>Рассмотрим схему</vt:lpstr>
      <vt:lpstr>Рассмотрим схему</vt:lpstr>
      <vt:lpstr>Рассмотрим схему</vt:lpstr>
      <vt:lpstr>Рассмотрим схему</vt:lpstr>
      <vt:lpstr>Рассмотрим схему</vt:lpstr>
      <vt:lpstr>Рассмотрим схему</vt:lpstr>
      <vt:lpstr>Рассмотрим схему</vt:lpstr>
      <vt:lpstr>Пиковый детектор</vt:lpstr>
      <vt:lpstr>Источник тока, управляемый напряжением</vt:lpstr>
      <vt:lpstr>Источник тока, управляемый напряжением</vt:lpstr>
      <vt:lpstr>Источник тока, управляемый напряжением</vt:lpstr>
      <vt:lpstr>Источник тока, управляемый напряжением</vt:lpstr>
      <vt:lpstr>Источник тока, управляемый напряжением</vt:lpstr>
      <vt:lpstr>Источник тока, управляемый напряжением</vt:lpstr>
      <vt:lpstr>Источник тока, управляемый напряжением</vt:lpstr>
      <vt:lpstr>Источник тока, управляемый напряжением</vt:lpstr>
      <vt:lpstr>Источник тока, управляемый напряжением</vt:lpstr>
      <vt:lpstr>Решим задачу</vt:lpstr>
      <vt:lpstr>Решим задачу</vt:lpstr>
      <vt:lpstr>Решим задачу</vt:lpstr>
      <vt:lpstr>Решим задачу</vt:lpstr>
      <vt:lpstr>Решим задачу</vt:lpstr>
      <vt:lpstr>Решим задачу</vt:lpstr>
      <vt:lpstr>Решим задачу</vt:lpstr>
      <vt:lpstr>Решим задачу</vt:lpstr>
      <vt:lpstr>Проанализируем схему</vt:lpstr>
      <vt:lpstr>Проанализируем схему</vt:lpstr>
      <vt:lpstr>Проанализируем схему</vt:lpstr>
      <vt:lpstr>Проанализируем схему</vt:lpstr>
      <vt:lpstr>Проанализируем схему</vt:lpstr>
      <vt:lpstr>Проанализируем схему</vt:lpstr>
      <vt:lpstr>Проанализируем схему</vt:lpstr>
      <vt:lpstr>Проанализируем схему</vt:lpstr>
      <vt:lpstr>Проанализируем схему</vt:lpstr>
      <vt:lpstr>Проанализируем схему</vt:lpstr>
      <vt:lpstr>Проанализируем схему</vt:lpstr>
      <vt:lpstr>Проанализируем схему</vt:lpstr>
      <vt:lpstr>Проанализируем схему</vt:lpstr>
      <vt:lpstr>Проанализируем схему</vt:lpstr>
      <vt:lpstr>Проанализируем схему</vt:lpstr>
      <vt:lpstr>Проанализируем схему</vt:lpstr>
      <vt:lpstr>Проанализируем схему</vt:lpstr>
      <vt:lpstr>Проанализируем схему</vt:lpstr>
      <vt:lpstr>Усиление сигнала фотодиода</vt:lpstr>
      <vt:lpstr>Усиление сигнала фотодиода</vt:lpstr>
      <vt:lpstr>Особенность!</vt:lpstr>
      <vt:lpstr>Усиление сигнала фотодиода</vt:lpstr>
      <vt:lpstr>Усиление сигнала фотодиода</vt:lpstr>
      <vt:lpstr>Усиление сигнала фотодиода</vt:lpstr>
      <vt:lpstr>Усиление сигнала фотодиода</vt:lpstr>
      <vt:lpstr>Усиление сигнала фотодиода</vt:lpstr>
      <vt:lpstr>Усиление сигнала фотодиода</vt:lpstr>
      <vt:lpstr>Усиление сигнала фотодиода</vt:lpstr>
      <vt:lpstr>Усиление сигнала фотодиода</vt:lpstr>
      <vt:lpstr>Усиление сигнала фотодиода</vt:lpstr>
      <vt:lpstr>Усиление сигнала фотодиода</vt:lpstr>
      <vt:lpstr>Линейный стабилизатор</vt:lpstr>
      <vt:lpstr>Линейный стабилизатор</vt:lpstr>
      <vt:lpstr>Практическое применение компаратора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Линейный стабилизатор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Литинская</dc:creator>
  <cp:lastModifiedBy>Литинская Евгения Львовна</cp:lastModifiedBy>
  <cp:revision>80</cp:revision>
  <dcterms:created xsi:type="dcterms:W3CDTF">2020-10-27T09:18:05Z</dcterms:created>
  <dcterms:modified xsi:type="dcterms:W3CDTF">2024-11-11T13:09:16Z</dcterms:modified>
</cp:coreProperties>
</file>