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6858000" cy="1218946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994919"/>
            <a:ext cx="5143500" cy="424378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2363"/>
            <a:ext cx="5143500" cy="294299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71488" y="648983"/>
            <a:ext cx="5915025" cy="103301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8936"/>
            <a:ext cx="5915025" cy="507053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7439"/>
            <a:ext cx="5915025" cy="26664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4917"/>
            <a:ext cx="2914650" cy="7734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4917"/>
            <a:ext cx="2914650" cy="7734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8983"/>
            <a:ext cx="5915025" cy="2356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146"/>
            <a:ext cx="2901255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2590"/>
            <a:ext cx="2901255" cy="6549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146"/>
            <a:ext cx="2915543" cy="146444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2590"/>
            <a:ext cx="2915543" cy="6549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640"/>
            <a:ext cx="2211883" cy="2844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755077"/>
            <a:ext cx="3471863" cy="866251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6880"/>
            <a:ext cx="2211883" cy="67748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648983"/>
            <a:ext cx="1478756" cy="103301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8983"/>
            <a:ext cx="4350544" cy="103301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8983"/>
            <a:ext cx="5915025" cy="2356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4917"/>
            <a:ext cx="5915025" cy="773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297953"/>
            <a:ext cx="2314575" cy="648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297953"/>
            <a:ext cx="1543050" cy="648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Flowchart: Process 8"/>
          <p:cNvSpPr/>
          <p:nvPr/>
        </p:nvSpPr>
        <p:spPr>
          <a:xfrm>
            <a:off x="2820035" y="47942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Correct energy demand, according with equipment efficiency</a:t>
            </a:r>
            <a:endParaRPr lang="en-US" altLang="en-US" sz="1000"/>
          </a:p>
        </p:txBody>
      </p:sp>
      <p:sp>
        <p:nvSpPr>
          <p:cNvPr id="10" name="Flowchart: Process 9"/>
          <p:cNvSpPr/>
          <p:nvPr/>
        </p:nvSpPr>
        <p:spPr>
          <a:xfrm>
            <a:off x="2823210" y="970280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11" name="Flowchart: Process 10"/>
          <p:cNvSpPr/>
          <p:nvPr/>
        </p:nvSpPr>
        <p:spPr>
          <a:xfrm>
            <a:off x="2823210" y="17195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PV panels in series and parallel</a:t>
            </a:r>
            <a:endParaRPr lang="en-US" altLang="en-US" sz="1000"/>
          </a:p>
        </p:txBody>
      </p:sp>
      <p:sp>
        <p:nvSpPr>
          <p:cNvPr id="13" name="Flowchart: Data 12"/>
          <p:cNvSpPr/>
          <p:nvPr/>
        </p:nvSpPr>
        <p:spPr>
          <a:xfrm>
            <a:off x="16510" y="969010"/>
            <a:ext cx="1998980" cy="142684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 b="1">
                <a:sym typeface="+mn-ea"/>
              </a:rPr>
              <a:t>From the House: 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Load curve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Peak power (W)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Energy demand (kWh/day)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>
                <a:sym typeface="+mn-ea"/>
              </a:rPr>
              <a:t>Outlet AC voltage (V)</a:t>
            </a:r>
            <a:endParaRPr lang="en-US" altLang="en-US" sz="1000">
              <a:sym typeface="+mn-ea"/>
            </a:endParaRPr>
          </a:p>
          <a:p>
            <a:pPr algn="ctr"/>
            <a:endParaRPr lang="en-US" altLang="en-US" sz="1000">
              <a:sym typeface="+mn-ea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16510" y="2459355"/>
            <a:ext cx="1998980" cy="163258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 b="1">
                <a:sym typeface="+mn-ea"/>
              </a:rPr>
              <a:t>Design assumptions: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Battery autonomy </a:t>
            </a:r>
            <a:r>
              <a:rPr lang="en-US" sz="1000">
                <a:sym typeface="+mn-ea"/>
              </a:rPr>
              <a:t>(h)</a:t>
            </a:r>
            <a:endParaRPr lang="en-US" sz="1000">
              <a:sym typeface="+mn-ea"/>
            </a:endParaRPr>
          </a:p>
          <a:p>
            <a:pPr algn="ctr"/>
            <a:r>
              <a:rPr lang="en-US" altLang="en-US" sz="1000"/>
              <a:t>Battery DOD and SOC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DC bus voltage (V)</a:t>
            </a:r>
            <a:endParaRPr lang="en-US" altLang="en-US" sz="1000">
              <a:sym typeface="+mn-ea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827020" y="334200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energy demand from batteries</a:t>
            </a:r>
            <a:endParaRPr lang="en-US" altLang="en-US" sz="1000"/>
          </a:p>
        </p:txBody>
      </p:sp>
      <p:sp>
        <p:nvSpPr>
          <p:cNvPr id="19" name="Flowchart: Alternate Process 18"/>
          <p:cNvSpPr/>
          <p:nvPr/>
        </p:nvSpPr>
        <p:spPr>
          <a:xfrm>
            <a:off x="2820670" y="532892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823210" y="38525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minimum energy from DC-bus</a:t>
            </a:r>
            <a:endParaRPr lang="en-US" altLang="en-US" sz="1000"/>
          </a:p>
        </p:txBody>
      </p:sp>
      <p:sp>
        <p:nvSpPr>
          <p:cNvPr id="21" name="Flowchart: Process 20"/>
          <p:cNvSpPr/>
          <p:nvPr/>
        </p:nvSpPr>
        <p:spPr>
          <a:xfrm>
            <a:off x="2827020" y="437134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battery bank capacity</a:t>
            </a:r>
            <a:endParaRPr lang="en-US" altLang="en-US" sz="1000"/>
          </a:p>
        </p:txBody>
      </p:sp>
      <p:sp>
        <p:nvSpPr>
          <p:cNvPr id="22" name="Flowchart: Process 21"/>
          <p:cNvSpPr/>
          <p:nvPr/>
        </p:nvSpPr>
        <p:spPr>
          <a:xfrm>
            <a:off x="2820035" y="484695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</a:t>
            </a:r>
            <a:r>
              <a:rPr lang="" altLang="en-US" sz="1000"/>
              <a:t>x</a:t>
            </a:r>
            <a:r>
              <a:rPr lang="en-US" altLang="en-US" sz="1000"/>
              <a:t> - Define arrangement of batteries in series and parallel</a:t>
            </a:r>
            <a:endParaRPr lang="en-US" altLang="en-US" sz="1000"/>
          </a:p>
        </p:txBody>
      </p:sp>
      <p:sp>
        <p:nvSpPr>
          <p:cNvPr id="23" name="Flowchart: Alternate Process 22"/>
          <p:cNvSpPr/>
          <p:nvPr/>
        </p:nvSpPr>
        <p:spPr>
          <a:xfrm>
            <a:off x="2820035" y="6398260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2827655" y="758761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DC inverter voltage and DC bus voltage</a:t>
            </a:r>
            <a:endParaRPr lang="en-US" altLang="en-US" sz="1000">
              <a:sym typeface="+mn-ea"/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5400000" flipV="1">
            <a:off x="4043045" y="9188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V="1">
            <a:off x="4046220" y="16681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V="1">
            <a:off x="4034790" y="21634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V="1">
            <a:off x="4058920" y="481076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V="1">
            <a:off x="4031615" y="328993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2"/>
          </p:cNvCxnSpPr>
          <p:nvPr/>
        </p:nvCxnSpPr>
        <p:spPr>
          <a:xfrm rot="5400000">
            <a:off x="4023360" y="4315460"/>
            <a:ext cx="127635" cy="3175"/>
          </a:xfrm>
          <a:prstGeom prst="bentConnector3">
            <a:avLst>
              <a:gd name="adj1" fmla="val 50000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V="1">
            <a:off x="4062095" y="528637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V="1">
            <a:off x="4058920" y="585597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V="1">
            <a:off x="4065270" y="704596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8" idx="2"/>
          </p:cNvCxnSpPr>
          <p:nvPr/>
        </p:nvCxnSpPr>
        <p:spPr>
          <a:xfrm rot="5400000">
            <a:off x="4014470" y="3803650"/>
            <a:ext cx="129540" cy="6985"/>
          </a:xfrm>
          <a:prstGeom prst="bentConnector3">
            <a:avLst>
              <a:gd name="adj1" fmla="val 49755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V="1">
            <a:off x="4058920" y="753618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Left Arrow 48"/>
          <p:cNvSpPr/>
          <p:nvPr/>
        </p:nvSpPr>
        <p:spPr>
          <a:xfrm>
            <a:off x="5490210" y="1523365"/>
            <a:ext cx="1261745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50" name="Left Arrow 49"/>
          <p:cNvSpPr/>
          <p:nvPr/>
        </p:nvSpPr>
        <p:spPr>
          <a:xfrm>
            <a:off x="5490210" y="2719070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51" name="Left Arrow 50"/>
          <p:cNvSpPr/>
          <p:nvPr/>
        </p:nvSpPr>
        <p:spPr>
          <a:xfrm>
            <a:off x="5487035" y="519366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2" name="Flowchart: Process 1"/>
          <p:cNvSpPr/>
          <p:nvPr/>
        </p:nvSpPr>
        <p:spPr>
          <a:xfrm>
            <a:off x="2810510" y="47942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 - Correct energy demand, according with equipment efficiency</a:t>
            </a:r>
            <a:endParaRPr lang="en-US" altLang="en-US" sz="1000"/>
          </a:p>
        </p:txBody>
      </p:sp>
      <p:sp>
        <p:nvSpPr>
          <p:cNvPr id="3" name="Flowchart: Process 2"/>
          <p:cNvSpPr/>
          <p:nvPr/>
        </p:nvSpPr>
        <p:spPr>
          <a:xfrm>
            <a:off x="2813685" y="970280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ii - 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4" name="Flowchart: Process 3"/>
          <p:cNvSpPr/>
          <p:nvPr/>
        </p:nvSpPr>
        <p:spPr>
          <a:xfrm>
            <a:off x="2813685" y="17195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iii - Define arrangement of PV panels in series and parallel</a:t>
            </a:r>
            <a:endParaRPr lang="en-US" altLang="en-US" sz="1000"/>
          </a:p>
        </p:txBody>
      </p:sp>
      <p:sp>
        <p:nvSpPr>
          <p:cNvPr id="5" name="Flowchart: Data 4"/>
          <p:cNvSpPr/>
          <p:nvPr/>
        </p:nvSpPr>
        <p:spPr>
          <a:xfrm>
            <a:off x="8890" y="4190365"/>
            <a:ext cx="1998345" cy="143573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 b="1">
                <a:sym typeface="+mn-ea"/>
              </a:rPr>
              <a:t>Weather information from local: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Solar irradiation/ insolation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>
                <a:sym typeface="+mn-ea"/>
              </a:rPr>
              <a:t>Field temperature</a:t>
            </a:r>
            <a:endParaRPr lang="en-US" altLang="en-US" sz="1000">
              <a:sym typeface="+mn-ea"/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83185" y="5703570"/>
            <a:ext cx="1849120" cy="109474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 b="1">
                <a:sym typeface="+mn-ea"/>
              </a:rPr>
              <a:t>Each equipment item from PV system:</a:t>
            </a:r>
            <a:endParaRPr lang="en-US" altLang="en-US" sz="1000" b="1"/>
          </a:p>
          <a:p>
            <a:pPr algn="ctr"/>
            <a:r>
              <a:rPr lang="en-US" altLang="en-US" sz="1000">
                <a:sym typeface="+mn-ea"/>
              </a:rPr>
              <a:t>detailed datasheet information</a:t>
            </a:r>
            <a:endParaRPr lang="en-US" altLang="en-US" sz="1000">
              <a:sym typeface="+mn-ea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17495" y="335153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</a:t>
            </a:r>
            <a:r>
              <a:rPr lang="" altLang="en-US" sz="1000"/>
              <a:t>i</a:t>
            </a:r>
            <a:r>
              <a:rPr lang="en-US" altLang="en-US" sz="1000"/>
              <a:t> - Calculate energy demand from batteries</a:t>
            </a:r>
            <a:endParaRPr lang="en-US" altLang="en-US" sz="1000"/>
          </a:p>
        </p:txBody>
      </p:sp>
      <p:sp>
        <p:nvSpPr>
          <p:cNvPr id="12" name="Flowchart: Alternate Process 11"/>
          <p:cNvSpPr/>
          <p:nvPr/>
        </p:nvSpPr>
        <p:spPr>
          <a:xfrm>
            <a:off x="2811145" y="532892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x - 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2813685" y="386207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vi</a:t>
            </a:r>
            <a:r>
              <a:rPr lang="" altLang="en-US" sz="1000"/>
              <a:t>i</a:t>
            </a:r>
            <a:r>
              <a:rPr lang="en-US" altLang="en-US" sz="1000"/>
              <a:t> - Calculate the minimum energy from DC-bus</a:t>
            </a:r>
            <a:endParaRPr lang="en-US" altLang="en-US" sz="1000"/>
          </a:p>
        </p:txBody>
      </p:sp>
      <p:sp>
        <p:nvSpPr>
          <p:cNvPr id="29" name="Flowchart: Process 28"/>
          <p:cNvSpPr/>
          <p:nvPr/>
        </p:nvSpPr>
        <p:spPr>
          <a:xfrm>
            <a:off x="2817495" y="437134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</a:t>
            </a:r>
            <a:r>
              <a:rPr lang="" altLang="en-US" sz="1000"/>
              <a:t>i</a:t>
            </a:r>
            <a:r>
              <a:rPr lang="en-US" altLang="en-US" sz="1000"/>
              <a:t>ii - Calculate the battery bank capacity</a:t>
            </a:r>
            <a:endParaRPr lang="en-US" altLang="en-US" sz="1000"/>
          </a:p>
        </p:txBody>
      </p:sp>
      <p:sp>
        <p:nvSpPr>
          <p:cNvPr id="41" name="Flowchart: Process 40"/>
          <p:cNvSpPr/>
          <p:nvPr/>
        </p:nvSpPr>
        <p:spPr>
          <a:xfrm>
            <a:off x="2802255" y="590740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x</a:t>
            </a:r>
            <a:r>
              <a:rPr lang="" altLang="en-US" sz="1000"/>
              <a:t>i</a:t>
            </a:r>
            <a:r>
              <a:rPr lang="en-US" altLang="en-US" sz="1000"/>
              <a:t> - Correct temperature from PV panels to the ambient temperature</a:t>
            </a:r>
            <a:endParaRPr lang="en-US" altLang="en-US" sz="1000"/>
          </a:p>
        </p:txBody>
      </p:sp>
      <p:sp>
        <p:nvSpPr>
          <p:cNvPr id="54" name="Flowchart: Alternate Process 53"/>
          <p:cNvSpPr/>
          <p:nvPr/>
        </p:nvSpPr>
        <p:spPr>
          <a:xfrm>
            <a:off x="2810510" y="6398260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xi</a:t>
            </a:r>
            <a:r>
              <a:rPr lang="" altLang="en-US" sz="1000">
                <a:sym typeface="+mn-ea"/>
              </a:rPr>
              <a:t>i</a:t>
            </a:r>
            <a:r>
              <a:rPr lang="en-US" altLang="en-US" sz="1000">
                <a:sym typeface="+mn-ea"/>
              </a:rPr>
              <a:t> - 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2818130" y="758761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xi</a:t>
            </a:r>
            <a:r>
              <a:rPr lang="" altLang="en-US" sz="1000">
                <a:sym typeface="+mn-ea"/>
              </a:rPr>
              <a:t>v</a:t>
            </a:r>
            <a:r>
              <a:rPr lang="en-US" altLang="en-US" sz="1000">
                <a:sym typeface="+mn-ea"/>
              </a:rPr>
              <a:t> - Check electrical compatibility among inverter and other equipment or </a:t>
            </a:r>
            <a:r>
              <a:rPr lang="" altLang="en-US" sz="1000">
                <a:sym typeface="+mn-ea"/>
              </a:rPr>
              <a:t>house </a:t>
            </a:r>
            <a:r>
              <a:rPr lang="en-US" altLang="en-US" sz="1000">
                <a:sym typeface="+mn-ea"/>
              </a:rPr>
              <a:t>requirements</a:t>
            </a:r>
            <a:endParaRPr lang="en-US" altLang="en-US" sz="1000">
              <a:sym typeface="+mn-ea"/>
            </a:endParaRPr>
          </a:p>
        </p:txBody>
      </p:sp>
      <p:sp>
        <p:nvSpPr>
          <p:cNvPr id="77" name="Left Arrow 76"/>
          <p:cNvSpPr/>
          <p:nvPr/>
        </p:nvSpPr>
        <p:spPr>
          <a:xfrm>
            <a:off x="5480685" y="1523365"/>
            <a:ext cx="1261745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78" name="Left Arrow 77"/>
          <p:cNvSpPr/>
          <p:nvPr/>
        </p:nvSpPr>
        <p:spPr>
          <a:xfrm>
            <a:off x="5480685" y="2719070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79" name="Left Arrow 78"/>
          <p:cNvSpPr/>
          <p:nvPr/>
        </p:nvSpPr>
        <p:spPr>
          <a:xfrm>
            <a:off x="5477510" y="519366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80" name="Left Arrow 79"/>
          <p:cNvSpPr/>
          <p:nvPr/>
        </p:nvSpPr>
        <p:spPr>
          <a:xfrm>
            <a:off x="5490210" y="7505065"/>
            <a:ext cx="1264920" cy="61531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inverter</a:t>
            </a:r>
            <a:endParaRPr lang="en-US" altLang="en-US" sz="1000"/>
          </a:p>
        </p:txBody>
      </p:sp>
      <p:sp>
        <p:nvSpPr>
          <p:cNvPr id="81" name="Left Arrow 80"/>
          <p:cNvSpPr/>
          <p:nvPr/>
        </p:nvSpPr>
        <p:spPr>
          <a:xfrm>
            <a:off x="5483860" y="6350"/>
            <a:ext cx="1261745" cy="725805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700"/>
              <a:t>Pick panel, inverter, controller and battery candidates</a:t>
            </a:r>
            <a:endParaRPr lang="en-US" altLang="en-US" sz="700"/>
          </a:p>
        </p:txBody>
      </p:sp>
      <p:cxnSp>
        <p:nvCxnSpPr>
          <p:cNvPr id="83" name="Elbow Connector 82"/>
          <p:cNvCxnSpPr>
            <a:stCxn id="13" idx="5"/>
            <a:endCxn id="14" idx="5"/>
          </p:cNvCxnSpPr>
          <p:nvPr/>
        </p:nvCxnSpPr>
        <p:spPr>
          <a:xfrm>
            <a:off x="1815465" y="1682750"/>
            <a:ext cx="3175" cy="1593215"/>
          </a:xfrm>
          <a:prstGeom prst="bentConnector3">
            <a:avLst>
              <a:gd name="adj1" fmla="val 13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" idx="5"/>
            <a:endCxn id="14" idx="5"/>
          </p:cNvCxnSpPr>
          <p:nvPr/>
        </p:nvCxnSpPr>
        <p:spPr>
          <a:xfrm flipV="1">
            <a:off x="1807210" y="3275965"/>
            <a:ext cx="8255" cy="1632585"/>
          </a:xfrm>
          <a:prstGeom prst="bentConnector3">
            <a:avLst>
              <a:gd name="adj1" fmla="val 5407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5" idx="5"/>
            <a:endCxn id="6" idx="5"/>
          </p:cNvCxnSpPr>
          <p:nvPr/>
        </p:nvCxnSpPr>
        <p:spPr>
          <a:xfrm flipH="1">
            <a:off x="1747520" y="4908550"/>
            <a:ext cx="59690" cy="1342390"/>
          </a:xfrm>
          <a:prstGeom prst="bentConnector3">
            <a:avLst>
              <a:gd name="adj1" fmla="val -7340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 Box 86"/>
          <p:cNvSpPr txBox="1"/>
          <p:nvPr/>
        </p:nvSpPr>
        <p:spPr>
          <a:xfrm>
            <a:off x="581660" y="514985"/>
            <a:ext cx="138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Inputs</a:t>
            </a:r>
            <a:endParaRPr lang="en-US" altLang="en-US" b="1"/>
          </a:p>
        </p:txBody>
      </p:sp>
      <p:cxnSp>
        <p:nvCxnSpPr>
          <p:cNvPr id="89" name="Elbow Connector 88"/>
          <p:cNvCxnSpPr>
            <a:stCxn id="13" idx="5"/>
            <a:endCxn id="2" idx="0"/>
          </p:cNvCxnSpPr>
          <p:nvPr/>
        </p:nvCxnSpPr>
        <p:spPr>
          <a:xfrm flipV="1">
            <a:off x="1815465" y="479425"/>
            <a:ext cx="2260600" cy="1203325"/>
          </a:xfrm>
          <a:prstGeom prst="bentConnector4">
            <a:avLst>
              <a:gd name="adj1" fmla="val 19522"/>
              <a:gd name="adj2" fmla="val 119789"/>
            </a:avLst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56180" y="675005"/>
            <a:ext cx="19050" cy="6591300"/>
          </a:xfrm>
          <a:prstGeom prst="line">
            <a:avLst/>
          </a:prstGeom>
          <a:ln w="158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816860" y="2199005"/>
            <a:ext cx="2530475" cy="48133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i</a:t>
            </a:r>
            <a:r>
              <a:rPr lang="" altLang="en-US" sz="1000"/>
              <a:t>v</a:t>
            </a:r>
            <a:r>
              <a:rPr lang="en-US" altLang="en-US" sz="1000"/>
              <a:t> - </a:t>
            </a:r>
            <a:r>
              <a:rPr lang="" altLang="en-US" sz="1000"/>
              <a:t>Calculate the minimum current and voltage supplied  from the PV panels to the charge controller</a:t>
            </a:r>
            <a:endParaRPr lang="" altLang="en-US" sz="1000"/>
          </a:p>
        </p:txBody>
      </p:sp>
      <p:cxnSp>
        <p:nvCxnSpPr>
          <p:cNvPr id="16" name="Elbow Connector 15"/>
          <p:cNvCxnSpPr/>
          <p:nvPr/>
        </p:nvCxnSpPr>
        <p:spPr>
          <a:xfrm rot="5400000" flipV="1">
            <a:off x="4028440" y="273177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Alternate Process 25"/>
          <p:cNvSpPr/>
          <p:nvPr/>
        </p:nvSpPr>
        <p:spPr>
          <a:xfrm>
            <a:off x="2817495" y="276733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v - Check electrical compatibility between PV panels arrangement  and charge controller</a:t>
            </a:r>
            <a:endParaRPr lang="en-US" altLang="en-US" sz="1000">
              <a:sym typeface="+mn-ea"/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2813685" y="709168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x</a:t>
            </a:r>
            <a:r>
              <a:rPr lang="" altLang="en-US" sz="1000"/>
              <a:t>i</a:t>
            </a:r>
            <a:r>
              <a:rPr lang="en-US" altLang="en-US" sz="1000"/>
              <a:t>ii - Define number of charge controllers</a:t>
            </a:r>
            <a:endParaRPr lang="en-US" altLang="en-US" sz="1000"/>
          </a:p>
        </p:txBody>
      </p:sp>
      <p:cxnSp>
        <p:nvCxnSpPr>
          <p:cNvPr id="30" name="Elbow Connector 29"/>
          <p:cNvCxnSpPr/>
          <p:nvPr/>
        </p:nvCxnSpPr>
        <p:spPr>
          <a:xfrm rot="5400000" flipV="1">
            <a:off x="4057015" y="635635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Flowchart: Process 8"/>
          <p:cNvSpPr/>
          <p:nvPr/>
        </p:nvSpPr>
        <p:spPr>
          <a:xfrm>
            <a:off x="2385695" y="196469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Correct energy demand, according with equipment efficiency</a:t>
            </a:r>
            <a:endParaRPr lang="en-US" altLang="en-US" sz="1000"/>
          </a:p>
        </p:txBody>
      </p:sp>
      <p:sp>
        <p:nvSpPr>
          <p:cNvPr id="10" name="Flowchart: Process 9"/>
          <p:cNvSpPr/>
          <p:nvPr/>
        </p:nvSpPr>
        <p:spPr>
          <a:xfrm>
            <a:off x="2388870" y="2455545"/>
            <a:ext cx="2530475" cy="635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minimum power to be provided from PV panels, according with weather information and standard electrical losses</a:t>
            </a:r>
            <a:endParaRPr lang="en-US" altLang="en-US" sz="1000"/>
          </a:p>
        </p:txBody>
      </p:sp>
      <p:sp>
        <p:nvSpPr>
          <p:cNvPr id="11" name="Flowchart: Process 10"/>
          <p:cNvSpPr/>
          <p:nvPr/>
        </p:nvSpPr>
        <p:spPr>
          <a:xfrm>
            <a:off x="2388870" y="32048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PV panels in series and parallel</a:t>
            </a:r>
            <a:endParaRPr lang="en-US" altLang="en-US" sz="1000"/>
          </a:p>
        </p:txBody>
      </p:sp>
      <p:sp>
        <p:nvSpPr>
          <p:cNvPr id="13" name="Flowchart: Data 12"/>
          <p:cNvSpPr/>
          <p:nvPr/>
        </p:nvSpPr>
        <p:spPr>
          <a:xfrm>
            <a:off x="92710" y="729615"/>
            <a:ext cx="2292985" cy="106680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From the House: 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Load curve/Day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Peak power (W)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Energy demand (kWh/Day)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US" sz="1000">
                <a:sym typeface="+mn-ea"/>
              </a:rPr>
              <a:t>Outlet AC voltage</a:t>
            </a:r>
            <a:endParaRPr lang="en-US" altLang="en-US" sz="1000">
              <a:sym typeface="+mn-ea"/>
            </a:endParaRPr>
          </a:p>
          <a:p>
            <a:pPr algn="ctr"/>
            <a:endParaRPr lang="en-US" altLang="en-US" sz="1000">
              <a:sym typeface="+mn-ea"/>
            </a:endParaRPr>
          </a:p>
        </p:txBody>
      </p:sp>
      <p:sp>
        <p:nvSpPr>
          <p:cNvPr id="14" name="Flowchart: Data 13"/>
          <p:cNvSpPr/>
          <p:nvPr/>
        </p:nvSpPr>
        <p:spPr>
          <a:xfrm>
            <a:off x="2160905" y="729615"/>
            <a:ext cx="1735455" cy="106616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Assumptions: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Battery autonomy </a:t>
            </a:r>
            <a:r>
              <a:rPr lang="en-US" sz="1000">
                <a:sym typeface="+mn-ea"/>
              </a:rPr>
              <a:t>(h)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DC bus voltage (V)</a:t>
            </a:r>
            <a:endParaRPr lang="en-US" altLang="en-US" sz="1000">
              <a:sym typeface="+mn-ea"/>
            </a:endParaRPr>
          </a:p>
        </p:txBody>
      </p:sp>
      <p:sp>
        <p:nvSpPr>
          <p:cNvPr id="15" name="Flowchart: Data 14"/>
          <p:cNvSpPr/>
          <p:nvPr/>
        </p:nvSpPr>
        <p:spPr>
          <a:xfrm>
            <a:off x="3672840" y="729615"/>
            <a:ext cx="1615440" cy="1065530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Weather information: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solar irradiation/ insolation (local)</a:t>
            </a:r>
            <a:endParaRPr lang="en-US" altLang="en-US" sz="1000">
              <a:sym typeface="+mn-ea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5109845" y="729615"/>
            <a:ext cx="1567180" cy="1064895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Each equipment item:</a:t>
            </a:r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detailed datasheet information</a:t>
            </a:r>
            <a:endParaRPr lang="en-US" altLang="en-US" sz="1000">
              <a:sym typeface="+mn-ea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2392680" y="370014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PV panels arrangement  and charge controller</a:t>
            </a:r>
            <a:endParaRPr lang="en-US" altLang="en-US" sz="1000">
              <a:sym typeface="+mn-ea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392680" y="429387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energy demand from batteries</a:t>
            </a:r>
            <a:endParaRPr lang="en-US" altLang="en-US" sz="1000"/>
          </a:p>
        </p:txBody>
      </p:sp>
      <p:sp>
        <p:nvSpPr>
          <p:cNvPr id="19" name="Flowchart: Alternate Process 18"/>
          <p:cNvSpPr/>
          <p:nvPr/>
        </p:nvSpPr>
        <p:spPr>
          <a:xfrm>
            <a:off x="2386330" y="629031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the charge controller  and the adopted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2388870" y="481393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minimum energy from DC-bus</a:t>
            </a:r>
            <a:endParaRPr lang="en-US" altLang="en-US" sz="1000"/>
          </a:p>
        </p:txBody>
      </p:sp>
      <p:sp>
        <p:nvSpPr>
          <p:cNvPr id="21" name="Flowchart: Process 20"/>
          <p:cNvSpPr/>
          <p:nvPr/>
        </p:nvSpPr>
        <p:spPr>
          <a:xfrm>
            <a:off x="2392680" y="533273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Calculate the battery bank capacity</a:t>
            </a:r>
            <a:endParaRPr lang="en-US" altLang="en-US" sz="1000"/>
          </a:p>
        </p:txBody>
      </p:sp>
      <p:sp>
        <p:nvSpPr>
          <p:cNvPr id="22" name="Flowchart: Process 21"/>
          <p:cNvSpPr/>
          <p:nvPr/>
        </p:nvSpPr>
        <p:spPr>
          <a:xfrm>
            <a:off x="2385695" y="5808345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arrangement of batteries in series and parallel</a:t>
            </a:r>
            <a:endParaRPr lang="en-US" altLang="en-US" sz="1000"/>
          </a:p>
        </p:txBody>
      </p:sp>
      <p:sp>
        <p:nvSpPr>
          <p:cNvPr id="23" name="Flowchart: Alternate Process 22"/>
          <p:cNvSpPr/>
          <p:nvPr/>
        </p:nvSpPr>
        <p:spPr>
          <a:xfrm>
            <a:off x="2385695" y="6875145"/>
            <a:ext cx="2529840" cy="586105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compatibility: minimum current produced from panels and the charge controller current</a:t>
            </a:r>
            <a:endParaRPr lang="en-US" altLang="en-US" sz="1000">
              <a:sym typeface="+mn-ea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2388870" y="7573010"/>
            <a:ext cx="2530475" cy="39116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number of charge controllers</a:t>
            </a:r>
            <a:endParaRPr lang="en-US" altLang="en-US" sz="1000"/>
          </a:p>
        </p:txBody>
      </p:sp>
      <p:sp>
        <p:nvSpPr>
          <p:cNvPr id="25" name="Flowchart: Alternate Process 24"/>
          <p:cNvSpPr/>
          <p:nvPr/>
        </p:nvSpPr>
        <p:spPr>
          <a:xfrm>
            <a:off x="2393315" y="8082280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DC inverter voltage and DC bus voltage</a:t>
            </a:r>
            <a:endParaRPr lang="en-US" altLang="en-US" sz="1000">
              <a:sym typeface="+mn-ea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2385695" y="867727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AC inverter output with the house outlet AC voltage</a:t>
            </a:r>
            <a:endParaRPr lang="en-US" altLang="en-US" sz="1000">
              <a:sym typeface="+mn-ea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2393315" y="9274175"/>
            <a:ext cx="2529840" cy="47879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Check electrical compatibility between minimum inverter power output and house' s peak demand</a:t>
            </a:r>
            <a:endParaRPr lang="en-US" altLang="en-US" sz="1000">
              <a:sym typeface="+mn-ea"/>
            </a:endParaRP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2134235" y="906780"/>
            <a:ext cx="3175" cy="1789430"/>
          </a:xfrm>
          <a:prstGeom prst="bentConnector3">
            <a:avLst>
              <a:gd name="adj1" fmla="val -191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V="1">
            <a:off x="3608705" y="24041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 flipV="1">
            <a:off x="3611880" y="31534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V="1">
            <a:off x="3600450" y="36487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5400000" flipV="1">
            <a:off x="3624580" y="577215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V="1">
            <a:off x="3597275" y="424243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0" idx="2"/>
          </p:cNvCxnSpPr>
          <p:nvPr/>
        </p:nvCxnSpPr>
        <p:spPr>
          <a:xfrm rot="5400000">
            <a:off x="3590290" y="5267960"/>
            <a:ext cx="127635" cy="3175"/>
          </a:xfrm>
          <a:prstGeom prst="bentConnector3">
            <a:avLst>
              <a:gd name="adj1" fmla="val 50000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5400000" flipV="1">
            <a:off x="3627755" y="624776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 flipV="1">
            <a:off x="3624580" y="681736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 flipV="1">
            <a:off x="3630930" y="750951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>
            <a:off x="3587115" y="4739640"/>
            <a:ext cx="110490" cy="3175"/>
          </a:xfrm>
          <a:prstGeom prst="bentConnector2">
            <a:avLst/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5400000" flipV="1">
            <a:off x="3624580" y="803084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V="1">
            <a:off x="3624580" y="8609330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V="1">
            <a:off x="3627755" y="920432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V="1">
            <a:off x="3589655" y="1913255"/>
            <a:ext cx="99695" cy="3175"/>
          </a:xfrm>
          <a:prstGeom prst="bentConnector3">
            <a:avLst>
              <a:gd name="adj1" fmla="val 50318"/>
            </a:avLst>
          </a:prstGeom>
          <a:ln w="0">
            <a:solidFill>
              <a:schemeClr val="dk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3030855" y="1867535"/>
            <a:ext cx="2816860" cy="3175"/>
          </a:xfrm>
          <a:prstGeom prst="bentConnector3">
            <a:avLst>
              <a:gd name="adj1" fmla="val 500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5400000">
            <a:off x="5822950" y="1798955"/>
            <a:ext cx="66675" cy="749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4231640" y="1795780"/>
            <a:ext cx="66675" cy="7493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962025" y="3053080"/>
            <a:ext cx="1261745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PV panels config.</a:t>
            </a:r>
            <a:endParaRPr lang="en-US" altLang="en-US" sz="1000"/>
          </a:p>
        </p:txBody>
      </p:sp>
      <p:sp>
        <p:nvSpPr>
          <p:cNvPr id="50" name="Right Arrow 49"/>
          <p:cNvSpPr/>
          <p:nvPr/>
        </p:nvSpPr>
        <p:spPr>
          <a:xfrm>
            <a:off x="962025" y="3724910"/>
            <a:ext cx="1264920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charge controller</a:t>
            </a:r>
            <a:endParaRPr lang="en-US" altLang="en-US" sz="1000"/>
          </a:p>
        </p:txBody>
      </p:sp>
      <p:sp>
        <p:nvSpPr>
          <p:cNvPr id="51" name="Right Arrow 50"/>
          <p:cNvSpPr/>
          <p:nvPr/>
        </p:nvSpPr>
        <p:spPr>
          <a:xfrm>
            <a:off x="958850" y="6199505"/>
            <a:ext cx="1264920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batteries</a:t>
            </a:r>
            <a:endParaRPr lang="en-US" altLang="en-US" sz="1000"/>
          </a:p>
        </p:txBody>
      </p:sp>
      <p:sp>
        <p:nvSpPr>
          <p:cNvPr id="52" name="Right Arrow 51"/>
          <p:cNvSpPr/>
          <p:nvPr/>
        </p:nvSpPr>
        <p:spPr>
          <a:xfrm>
            <a:off x="958850" y="9140190"/>
            <a:ext cx="1264920" cy="61531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Define inverter</a:t>
            </a:r>
            <a:endParaRPr lang="en-US" altLang="en-US" sz="1000"/>
          </a:p>
        </p:txBody>
      </p:sp>
      <p:sp>
        <p:nvSpPr>
          <p:cNvPr id="53" name="Right Arrow 52"/>
          <p:cNvSpPr/>
          <p:nvPr/>
        </p:nvSpPr>
        <p:spPr>
          <a:xfrm>
            <a:off x="965200" y="1907540"/>
            <a:ext cx="1261745" cy="72580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700"/>
              <a:t>Pick panel, inverter, controller and battery candidates</a:t>
            </a:r>
            <a:endParaRPr lang="en-US" altLang="en-US"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3497</Words>
  <Application>WPS Presentation</Application>
  <PresentationFormat>Widescreen</PresentationFormat>
  <Paragraphs>138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DejaVu Sans</vt:lpstr>
      <vt:lpstr>微软雅黑</vt:lpstr>
      <vt:lpstr>Monospace</vt:lpstr>
      <vt:lpstr/>
      <vt:lpstr>Arial Unicode MS</vt:lpstr>
      <vt:lpstr>Calibri Light</vt:lpstr>
      <vt:lpstr>Abyssinica SIL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alessandro</dc:creator>
  <cp:lastModifiedBy>alessandro</cp:lastModifiedBy>
  <cp:revision>20</cp:revision>
  <dcterms:created xsi:type="dcterms:W3CDTF">2020-07-05T23:22:04Z</dcterms:created>
  <dcterms:modified xsi:type="dcterms:W3CDTF">2020-07-05T23:22:04Z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