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60" r:id="rId5"/>
    <p:sldId id="258" r:id="rId6"/>
    <p:sldId id="259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4266D63-B9F6-49C7-8955-71748135B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" y="1406769"/>
            <a:ext cx="8890781" cy="530352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748480-FB3C-4958-B099-D0772058AF05}"/>
              </a:ext>
            </a:extLst>
          </p:cNvPr>
          <p:cNvSpPr/>
          <p:nvPr/>
        </p:nvSpPr>
        <p:spPr>
          <a:xfrm>
            <a:off x="154743" y="253219"/>
            <a:ext cx="8764173" cy="9284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A8402-6DF3-4EB4-8D2C-32996CBD2042}"/>
              </a:ext>
            </a:extLst>
          </p:cNvPr>
          <p:cNvSpPr txBox="1"/>
          <p:nvPr/>
        </p:nvSpPr>
        <p:spPr>
          <a:xfrm>
            <a:off x="2363372" y="478302"/>
            <a:ext cx="4093699" cy="461665"/>
          </a:xfrm>
          <a:prstGeom prst="rect">
            <a:avLst/>
          </a:prstGeom>
          <a:solidFill>
            <a:schemeClr val="bg2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Retail Shop Dashboard</a:t>
            </a:r>
          </a:p>
        </p:txBody>
      </p:sp>
    </p:spTree>
    <p:extLst>
      <p:ext uri="{BB962C8B-B14F-4D97-AF65-F5344CB8AC3E}">
        <p14:creationId xmlns:p14="http://schemas.microsoft.com/office/powerpoint/2010/main" val="1069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29235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0000"/>
                </a:solidFill>
              </a:defRPr>
            </a:pPr>
            <a:r>
              <a:t>What is Retail?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260548"/>
            <a:ext cx="850392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sz="2000" dirty="0"/>
              <a:t>Retail is the process of selling products or services directly to customers for personal use.</a:t>
            </a:r>
          </a:p>
          <a:p>
            <a:pPr>
              <a:defRPr sz="1800" b="1"/>
            </a:pPr>
            <a:r>
              <a:rPr sz="2000" dirty="0"/>
              <a:t>Example: A clothing store sells shirts directly to customers (not businesses).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743200"/>
          <a:ext cx="777240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t>Basic Retail Calculations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Sales Revenue = Price ×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money earned from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Profit = Sales − COGS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Measure of 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Gross Margin % = (Profit ÷ Sales) ×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Profitability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Inventory Turnover = COGS ÷ Avg.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Stock 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Discount = Price − (Price × Discount%)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Final selling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3035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Tools for Retail Analysis:</a:t>
            </a:r>
          </a:p>
          <a:p>
            <a:pPr>
              <a:defRPr sz="1800"/>
            </a:pPr>
            <a:r>
              <a:t>• Excel — Sales reports, stock management</a:t>
            </a:r>
          </a:p>
          <a:p>
            <a:pPr>
              <a:defRPr sz="1800"/>
            </a:pPr>
            <a:r>
              <a:t>• SQL — Data queries, inventory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91A690-019F-4715-9587-9012CA136898}"/>
              </a:ext>
            </a:extLst>
          </p:cNvPr>
          <p:cNvSpPr txBox="1"/>
          <p:nvPr/>
        </p:nvSpPr>
        <p:spPr>
          <a:xfrm>
            <a:off x="710419" y="1645920"/>
            <a:ext cx="6373733" cy="41876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lnSpc>
                <a:spcPct val="150000"/>
              </a:lnSpc>
              <a:defRPr sz="2000"/>
            </a:pPr>
            <a:r>
              <a:rPr sz="2400" dirty="0"/>
              <a:t>💵 Total Revenue Analyzed: $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26995.51M</a:t>
            </a:r>
            <a:r>
              <a:rPr lang="en-US" sz="2000" dirty="0"/>
              <a:t> </a:t>
            </a:r>
            <a:r>
              <a:rPr sz="2400" dirty="0"/>
              <a:t>+</a:t>
            </a:r>
          </a:p>
          <a:p>
            <a:pPr>
              <a:lnSpc>
                <a:spcPct val="150000"/>
              </a:lnSpc>
              <a:defRPr sz="2000"/>
            </a:pPr>
            <a:r>
              <a:rPr sz="2400" dirty="0"/>
              <a:t>💡 </a:t>
            </a:r>
            <a:r>
              <a:rPr lang="en-US" sz="2400" dirty="0"/>
              <a:t> Highest Product  81.35</a:t>
            </a:r>
            <a:r>
              <a:rPr sz="2400" dirty="0"/>
              <a:t>% </a:t>
            </a:r>
            <a:r>
              <a:rPr lang="en-US" sz="2400" dirty="0"/>
              <a:t>(Furniture)</a:t>
            </a:r>
            <a:endParaRPr sz="2400" dirty="0"/>
          </a:p>
          <a:p>
            <a:pPr>
              <a:lnSpc>
                <a:spcPct val="150000"/>
              </a:lnSpc>
              <a:defRPr sz="2000"/>
            </a:pPr>
            <a:r>
              <a:rPr sz="2400" dirty="0"/>
              <a:t>🏆 Top 5 Customers: </a:t>
            </a:r>
            <a:r>
              <a:rPr lang="en-US" sz="2400" dirty="0"/>
              <a:t>20.31</a:t>
            </a:r>
            <a:r>
              <a:rPr sz="2400" dirty="0"/>
              <a:t>% of Total Sales</a:t>
            </a:r>
          </a:p>
          <a:p>
            <a:pPr>
              <a:lnSpc>
                <a:spcPct val="150000"/>
              </a:lnSpc>
              <a:defRPr sz="2000"/>
            </a:pPr>
            <a:r>
              <a:rPr sz="2400" dirty="0"/>
              <a:t>🔁 Return Rate: </a:t>
            </a:r>
            <a:r>
              <a:rPr lang="en-US" sz="2400" dirty="0"/>
              <a:t>52</a:t>
            </a:r>
            <a:r>
              <a:rPr sz="2400" dirty="0"/>
              <a:t>% of Total Orders</a:t>
            </a:r>
          </a:p>
          <a:p>
            <a:pPr>
              <a:lnSpc>
                <a:spcPct val="150000"/>
              </a:lnSpc>
              <a:defRPr sz="2000"/>
            </a:pPr>
            <a:r>
              <a:rPr sz="2400" dirty="0"/>
              <a:t>📊 Monthly Sales Trends: Line Chart Visualized</a:t>
            </a:r>
          </a:p>
          <a:p>
            <a:pPr>
              <a:lnSpc>
                <a:spcPct val="150000"/>
              </a:lnSpc>
              <a:defRPr sz="2000"/>
            </a:pPr>
            <a:r>
              <a:rPr sz="2400" dirty="0"/>
              <a:t>🚚 Avg. Shipping Cost per Region: $</a:t>
            </a:r>
            <a:r>
              <a:rPr lang="en-US" sz="2400" dirty="0"/>
              <a:t>28</a:t>
            </a:r>
            <a:r>
              <a:rPr sz="2400" dirty="0"/>
              <a:t>.</a:t>
            </a:r>
            <a:r>
              <a:rPr lang="en-US" sz="2400" dirty="0"/>
              <a:t>95</a:t>
            </a:r>
            <a:endParaRPr sz="2400" dirty="0"/>
          </a:p>
          <a:p>
            <a:pPr>
              <a:lnSpc>
                <a:spcPct val="150000"/>
              </a:lnSpc>
              <a:defRPr sz="2000"/>
            </a:pPr>
            <a:r>
              <a:rPr sz="2400" dirty="0"/>
              <a:t>💰 Top Sub-Category: Phones (</a:t>
            </a:r>
            <a:r>
              <a:rPr lang="en-US" sz="2400" dirty="0"/>
              <a:t>47</a:t>
            </a:r>
            <a:r>
              <a:rPr sz="2400" dirty="0"/>
              <a:t>% Profit Margin)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5448E-9304-494E-BBFF-64190A5CCD50}"/>
              </a:ext>
            </a:extLst>
          </p:cNvPr>
          <p:cNvSpPr txBox="1"/>
          <p:nvPr/>
        </p:nvSpPr>
        <p:spPr>
          <a:xfrm>
            <a:off x="562708" y="770937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400" b="1">
                <a:solidFill>
                  <a:srgbClr val="003366"/>
                </a:solidFill>
              </a:defRPr>
            </a:pPr>
            <a:r>
              <a:rPr dirty="0"/>
              <a:t>Retail Sales Analysis Project Highlights</a:t>
            </a:r>
          </a:p>
        </p:txBody>
      </p:sp>
    </p:spTree>
    <p:extLst>
      <p:ext uri="{BB962C8B-B14F-4D97-AF65-F5344CB8AC3E}">
        <p14:creationId xmlns:p14="http://schemas.microsoft.com/office/powerpoint/2010/main" val="192689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A5448E-9304-494E-BBFF-64190A5CCD50}"/>
              </a:ext>
            </a:extLst>
          </p:cNvPr>
          <p:cNvSpPr txBox="1"/>
          <p:nvPr/>
        </p:nvSpPr>
        <p:spPr>
          <a:xfrm>
            <a:off x="2680167" y="135408"/>
            <a:ext cx="3783665" cy="8925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400" b="1">
                <a:solidFill>
                  <a:srgbClr val="003366"/>
                </a:solidFill>
              </a:defRPr>
            </a:pPr>
            <a:r>
              <a:rPr lang="en-US" dirty="0"/>
              <a:t>Pivot-Table Analysis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EBBAD2-5371-4AF7-BFFD-E27EFC1B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2" y="1153551"/>
            <a:ext cx="8496886" cy="55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0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A5448E-9304-494E-BBFF-64190A5CCD50}"/>
              </a:ext>
            </a:extLst>
          </p:cNvPr>
          <p:cNvSpPr txBox="1"/>
          <p:nvPr/>
        </p:nvSpPr>
        <p:spPr>
          <a:xfrm>
            <a:off x="225082" y="105534"/>
            <a:ext cx="876417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3400" b="1">
                <a:solidFill>
                  <a:srgbClr val="003366"/>
                </a:solidFill>
              </a:defRPr>
            </a:pPr>
            <a:r>
              <a:rPr lang="en-US" dirty="0"/>
              <a:t>Using Formulas </a:t>
            </a:r>
          </a:p>
          <a:p>
            <a:pPr algn="ctr">
              <a:defRPr sz="3400" b="1">
                <a:solidFill>
                  <a:srgbClr val="003366"/>
                </a:solidFill>
              </a:defRPr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(SUM, AVERAGEIFS, IF, VLOOKUP)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34533-E9D7-421D-B27E-96B65A25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4" y="1631825"/>
            <a:ext cx="8764171" cy="50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4E87A8-1377-4C15-8AC5-4E4D580AA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2" y="787790"/>
            <a:ext cx="7244862" cy="60702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69B4A3-868B-4C2E-A8B8-85B3CD20E548}"/>
              </a:ext>
            </a:extLst>
          </p:cNvPr>
          <p:cNvSpPr/>
          <p:nvPr/>
        </p:nvSpPr>
        <p:spPr>
          <a:xfrm>
            <a:off x="900330" y="89151"/>
            <a:ext cx="7244863" cy="5908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DB1FA-1240-4BEB-84A2-422A1ED127AB}"/>
              </a:ext>
            </a:extLst>
          </p:cNvPr>
          <p:cNvSpPr txBox="1"/>
          <p:nvPr/>
        </p:nvSpPr>
        <p:spPr>
          <a:xfrm>
            <a:off x="2940147" y="184517"/>
            <a:ext cx="3263705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Try Using SQL</a:t>
            </a:r>
          </a:p>
        </p:txBody>
      </p:sp>
    </p:spTree>
    <p:extLst>
      <p:ext uri="{BB962C8B-B14F-4D97-AF65-F5344CB8AC3E}">
        <p14:creationId xmlns:p14="http://schemas.microsoft.com/office/powerpoint/2010/main" val="260086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A5448E-9304-494E-BBFF-64190A5CCD50}"/>
              </a:ext>
            </a:extLst>
          </p:cNvPr>
          <p:cNvSpPr txBox="1"/>
          <p:nvPr/>
        </p:nvSpPr>
        <p:spPr>
          <a:xfrm>
            <a:off x="710419" y="313737"/>
            <a:ext cx="7354386" cy="8925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400" b="1">
                <a:solidFill>
                  <a:srgbClr val="003366"/>
                </a:solidFill>
              </a:defRPr>
            </a:pPr>
            <a:r>
              <a:rPr lang="en-US" dirty="0"/>
              <a:t>Key Insights, Recommendations &amp; Tools</a:t>
            </a:r>
            <a:endParaRPr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120F3BD-F0E7-48D2-94FD-926B74996AF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10419" y="1527801"/>
            <a:ext cx="7476979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Return 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52%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Average Shipping Cost per Region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$28.95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(Opportunity to optimize return policies and shipping costs)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Product Profitability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Top Sub-Category by Profit Margin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Phones (47%)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(Focus on promoting phone products for higher profitability)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Insights &amp; Recommendations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Reduce return rates by evaluating product descriptions or revising return policies.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Expand promotions for high-margin products like phones.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Nurture relationships with top customers for sustained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6236BD-7712-40A4-A552-BC0983A5E6EB}"/>
              </a:ext>
            </a:extLst>
          </p:cNvPr>
          <p:cNvCxnSpPr>
            <a:cxnSpLocks/>
          </p:cNvCxnSpPr>
          <p:nvPr/>
        </p:nvCxnSpPr>
        <p:spPr>
          <a:xfrm>
            <a:off x="710418" y="1392702"/>
            <a:ext cx="73066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02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291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Abu Sufian</dc:creator>
  <cp:keywords/>
  <dc:description>generated using python-pptx</dc:description>
  <cp:lastModifiedBy>Abu Sufian</cp:lastModifiedBy>
  <cp:revision>12</cp:revision>
  <dcterms:created xsi:type="dcterms:W3CDTF">2013-01-27T09:14:16Z</dcterms:created>
  <dcterms:modified xsi:type="dcterms:W3CDTF">2025-04-19T16:15:01Z</dcterms:modified>
  <cp:category/>
</cp:coreProperties>
</file>