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Lobster"/>
      <p:regular r:id="rId16"/>
    </p:embeddedFont>
    <p:embeddedFont>
      <p:font typeface="Barlow Condensed ExtraBold"/>
      <p:bold r:id="rId17"/>
      <p:boldItalic r:id="rId18"/>
    </p:embeddedFont>
    <p:embeddedFont>
      <p:font typeface="Corbel"/>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3" roundtripDataSignature="AMtx7mgVXwwrp2w6VZlpOD5u4W+Gw+P24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rbel-bold.fntdata"/><Relationship Id="rId11" Type="http://schemas.openxmlformats.org/officeDocument/2006/relationships/slide" Target="slides/slide6.xml"/><Relationship Id="rId22" Type="http://schemas.openxmlformats.org/officeDocument/2006/relationships/font" Target="fonts/Corbel-boldItalic.fntdata"/><Relationship Id="rId10" Type="http://schemas.openxmlformats.org/officeDocument/2006/relationships/slide" Target="slides/slide5.xml"/><Relationship Id="rId21" Type="http://schemas.openxmlformats.org/officeDocument/2006/relationships/font" Target="fonts/Corbel-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BarlowCondensedExtraBold-bold.fntdata"/><Relationship Id="rId16" Type="http://schemas.openxmlformats.org/officeDocument/2006/relationships/font" Target="fonts/Lobster-regular.fntdata"/><Relationship Id="rId5" Type="http://schemas.openxmlformats.org/officeDocument/2006/relationships/notesMaster" Target="notesMasters/notesMaster1.xml"/><Relationship Id="rId19" Type="http://schemas.openxmlformats.org/officeDocument/2006/relationships/font" Target="fonts/Corbel-regular.fntdata"/><Relationship Id="rId6" Type="http://schemas.openxmlformats.org/officeDocument/2006/relationships/slide" Target="slides/slide1.xml"/><Relationship Id="rId18" Type="http://schemas.openxmlformats.org/officeDocument/2006/relationships/font" Target="fonts/BarlowCondensedExtraBold-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7" name="Shape 57"/>
        <p:cNvGrpSpPr/>
        <p:nvPr/>
      </p:nvGrpSpPr>
      <p:grpSpPr>
        <a:xfrm>
          <a:off x="0" y="0"/>
          <a:ext cx="0" cy="0"/>
          <a:chOff x="0" y="0"/>
          <a:chExt cx="0" cy="0"/>
        </a:xfrm>
      </p:grpSpPr>
      <p:sp>
        <p:nvSpPr>
          <p:cNvPr id="58" name="Google Shape;58;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0" name="Google Shape;60;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1" name="Google Shape;61;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2" name="Google Shape;6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3" name="Shape 63"/>
        <p:cNvGrpSpPr/>
        <p:nvPr/>
      </p:nvGrpSpPr>
      <p:grpSpPr>
        <a:xfrm>
          <a:off x="0" y="0"/>
          <a:ext cx="0" cy="0"/>
          <a:chOff x="0" y="0"/>
          <a:chExt cx="0" cy="0"/>
        </a:xfrm>
      </p:grpSpPr>
      <p:sp>
        <p:nvSpPr>
          <p:cNvPr id="64" name="Google Shape;64;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65" name="Google Shape;65;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6" name="Shape 66"/>
        <p:cNvGrpSpPr/>
        <p:nvPr/>
      </p:nvGrpSpPr>
      <p:grpSpPr>
        <a:xfrm>
          <a:off x="0" y="0"/>
          <a:ext cx="0" cy="0"/>
          <a:chOff x="0" y="0"/>
          <a:chExt cx="0" cy="0"/>
        </a:xfrm>
      </p:grpSpPr>
      <p:sp>
        <p:nvSpPr>
          <p:cNvPr id="67" name="Google Shape;67;p2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8" name="Google Shape;68;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69" name="Google Shape;6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14"/>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accent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4"/>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rmAutofit/>
          </a:bodyPr>
          <a:lstStyle>
            <a:lvl1pPr indent="-298450" lvl="0" marL="457200" algn="l">
              <a:lnSpc>
                <a:spcPct val="90000"/>
              </a:lnSpc>
              <a:spcBef>
                <a:spcPts val="1100"/>
              </a:spcBef>
              <a:spcAft>
                <a:spcPts val="0"/>
              </a:spcAft>
              <a:buSzPts val="1100"/>
              <a:buChar char="●"/>
              <a:defRPr/>
            </a:lvl1pPr>
            <a:lvl2pPr indent="-298450" lvl="1" marL="914400" algn="l">
              <a:lnSpc>
                <a:spcPct val="90000"/>
              </a:lnSpc>
              <a:spcBef>
                <a:spcPts val="1200"/>
              </a:spcBef>
              <a:spcAft>
                <a:spcPts val="0"/>
              </a:spcAft>
              <a:buSzPts val="1100"/>
              <a:buChar char="○"/>
              <a:defRPr/>
            </a:lvl2pPr>
            <a:lvl3pPr indent="-298450" lvl="2" marL="1371600" algn="l">
              <a:lnSpc>
                <a:spcPct val="90000"/>
              </a:lnSpc>
              <a:spcBef>
                <a:spcPts val="300"/>
              </a:spcBef>
              <a:spcAft>
                <a:spcPts val="0"/>
              </a:spcAft>
              <a:buSzPts val="1100"/>
              <a:buChar char="■"/>
              <a:defRPr/>
            </a:lvl3pPr>
            <a:lvl4pPr indent="-298450" lvl="3" marL="1828800" algn="l">
              <a:lnSpc>
                <a:spcPct val="90000"/>
              </a:lnSpc>
              <a:spcBef>
                <a:spcPts val="300"/>
              </a:spcBef>
              <a:spcAft>
                <a:spcPts val="0"/>
              </a:spcAft>
              <a:buSzPts val="1100"/>
              <a:buChar char="●"/>
              <a:defRPr/>
            </a:lvl4pPr>
            <a:lvl5pPr indent="-298450" lvl="4" marL="2286000" algn="l">
              <a:lnSpc>
                <a:spcPct val="90000"/>
              </a:lnSpc>
              <a:spcBef>
                <a:spcPts val="300"/>
              </a:spcBef>
              <a:spcAft>
                <a:spcPts val="0"/>
              </a:spcAft>
              <a:buSzPts val="1100"/>
              <a:buChar char="○"/>
              <a:defRPr/>
            </a:lvl5pPr>
            <a:lvl6pPr indent="-298450" lvl="5" marL="2743200" algn="l">
              <a:lnSpc>
                <a:spcPct val="90000"/>
              </a:lnSpc>
              <a:spcBef>
                <a:spcPts val="300"/>
              </a:spcBef>
              <a:spcAft>
                <a:spcPts val="0"/>
              </a:spcAft>
              <a:buSzPts val="1100"/>
              <a:buChar char="■"/>
              <a:defRPr/>
            </a:lvl6pPr>
            <a:lvl7pPr indent="-298450" lvl="6" marL="3200400" algn="l">
              <a:lnSpc>
                <a:spcPct val="90000"/>
              </a:lnSpc>
              <a:spcBef>
                <a:spcPts val="300"/>
              </a:spcBef>
              <a:spcAft>
                <a:spcPts val="0"/>
              </a:spcAft>
              <a:buSzPts val="1100"/>
              <a:buChar char="●"/>
              <a:defRPr/>
            </a:lvl7pPr>
            <a:lvl8pPr indent="-298450" lvl="7" marL="3657600" algn="l">
              <a:lnSpc>
                <a:spcPct val="90000"/>
              </a:lnSpc>
              <a:spcBef>
                <a:spcPts val="300"/>
              </a:spcBef>
              <a:spcAft>
                <a:spcPts val="0"/>
              </a:spcAft>
              <a:buSzPts val="1100"/>
              <a:buChar char="○"/>
              <a:defRPr/>
            </a:lvl8pPr>
            <a:lvl9pPr indent="-298450" lvl="8" marL="4114800" algn="l">
              <a:lnSpc>
                <a:spcPct val="90000"/>
              </a:lnSpc>
              <a:spcBef>
                <a:spcPts val="300"/>
              </a:spcBef>
              <a:spcAft>
                <a:spcPts val="300"/>
              </a:spcAft>
              <a:buSzPts val="1100"/>
              <a:buChar char="■"/>
              <a:defRPr/>
            </a:lvl9pPr>
          </a:lstStyle>
          <a:p/>
        </p:txBody>
      </p:sp>
      <p:sp>
        <p:nvSpPr>
          <p:cNvPr id="16" name="Google Shape;16;p14"/>
          <p:cNvSpPr txBox="1"/>
          <p:nvPr>
            <p:ph idx="10" type="dt"/>
          </p:nvPr>
        </p:nvSpPr>
        <p:spPr>
          <a:xfrm>
            <a:off x="857247" y="4667871"/>
            <a:ext cx="17469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7" name="Google Shape;17;p14"/>
          <p:cNvSpPr txBox="1"/>
          <p:nvPr>
            <p:ph idx="11" type="ftr"/>
          </p:nvPr>
        </p:nvSpPr>
        <p:spPr>
          <a:xfrm>
            <a:off x="2961861" y="4667871"/>
            <a:ext cx="35385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8" name="Google Shape;18;p14"/>
          <p:cNvSpPr txBox="1"/>
          <p:nvPr>
            <p:ph idx="12" type="sldNum"/>
          </p:nvPr>
        </p:nvSpPr>
        <p:spPr>
          <a:xfrm>
            <a:off x="6997148" y="4667871"/>
            <a:ext cx="1279500" cy="273900"/>
          </a:xfrm>
          <a:prstGeom prst="rect">
            <a:avLst/>
          </a:prstGeom>
          <a:noFill/>
          <a:ln>
            <a:noFill/>
          </a:ln>
        </p:spPr>
        <p:txBody>
          <a:bodyPr anchorCtr="0" anchor="ctr" bIns="34275" lIns="68575" spcFirstLastPara="1" rIns="68575" wrap="square" tIns="3427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2" name="Google Shape;2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23" name="Shape 23"/>
        <p:cNvGrpSpPr/>
        <p:nvPr/>
      </p:nvGrpSpPr>
      <p:grpSpPr>
        <a:xfrm>
          <a:off x="0" y="0"/>
          <a:ext cx="0" cy="0"/>
          <a:chOff x="0" y="0"/>
          <a:chExt cx="0" cy="0"/>
        </a:xfrm>
      </p:grpSpPr>
      <p:sp>
        <p:nvSpPr>
          <p:cNvPr id="24" name="Google Shape;24;p16"/>
          <p:cNvSpPr txBox="1"/>
          <p:nvPr>
            <p:ph idx="1" type="subTitle"/>
          </p:nvPr>
        </p:nvSpPr>
        <p:spPr>
          <a:xfrm>
            <a:off x="6416724" y="22831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16"/>
          <p:cNvSpPr txBox="1"/>
          <p:nvPr>
            <p:ph type="title"/>
          </p:nvPr>
        </p:nvSpPr>
        <p:spPr>
          <a:xfrm>
            <a:off x="6385849" y="1753325"/>
            <a:ext cx="1957500" cy="5298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6" name="Google Shape;26;p16"/>
          <p:cNvSpPr txBox="1"/>
          <p:nvPr>
            <p:ph idx="2" type="subTitle"/>
          </p:nvPr>
        </p:nvSpPr>
        <p:spPr>
          <a:xfrm>
            <a:off x="835225" y="22831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 name="Google Shape;27;p16"/>
          <p:cNvSpPr txBox="1"/>
          <p:nvPr>
            <p:ph idx="3" type="title"/>
          </p:nvPr>
        </p:nvSpPr>
        <p:spPr>
          <a:xfrm>
            <a:off x="804350" y="1753325"/>
            <a:ext cx="1957500" cy="5298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8" name="Google Shape;28;p16"/>
          <p:cNvSpPr txBox="1"/>
          <p:nvPr>
            <p:ph idx="4" type="subTitle"/>
          </p:nvPr>
        </p:nvSpPr>
        <p:spPr>
          <a:xfrm>
            <a:off x="3624150" y="22831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16"/>
          <p:cNvSpPr txBox="1"/>
          <p:nvPr>
            <p:ph idx="5" type="title"/>
          </p:nvPr>
        </p:nvSpPr>
        <p:spPr>
          <a:xfrm>
            <a:off x="3593246" y="1753325"/>
            <a:ext cx="1957500" cy="529800"/>
          </a:xfrm>
          <a:prstGeom prst="rect">
            <a:avLst/>
          </a:prstGeom>
          <a:solidFill>
            <a:schemeClr val="lt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0" name="Google Shape;30;p16"/>
          <p:cNvSpPr txBox="1"/>
          <p:nvPr>
            <p:ph idx="6" type="subTitle"/>
          </p:nvPr>
        </p:nvSpPr>
        <p:spPr>
          <a:xfrm>
            <a:off x="6416724" y="38264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16"/>
          <p:cNvSpPr txBox="1"/>
          <p:nvPr>
            <p:ph idx="7" type="title"/>
          </p:nvPr>
        </p:nvSpPr>
        <p:spPr>
          <a:xfrm>
            <a:off x="6385824" y="3296625"/>
            <a:ext cx="1957500" cy="529800"/>
          </a:xfrm>
          <a:prstGeom prst="rect">
            <a:avLst/>
          </a:prstGeom>
          <a:solidFill>
            <a:schemeClr val="lt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2" name="Google Shape;32;p16"/>
          <p:cNvSpPr txBox="1"/>
          <p:nvPr>
            <p:ph idx="8" type="subTitle"/>
          </p:nvPr>
        </p:nvSpPr>
        <p:spPr>
          <a:xfrm>
            <a:off x="835225" y="38264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 name="Google Shape;33;p16"/>
          <p:cNvSpPr txBox="1"/>
          <p:nvPr>
            <p:ph idx="9" type="title"/>
          </p:nvPr>
        </p:nvSpPr>
        <p:spPr>
          <a:xfrm>
            <a:off x="804325" y="3296625"/>
            <a:ext cx="1957500" cy="529800"/>
          </a:xfrm>
          <a:prstGeom prst="rect">
            <a:avLst/>
          </a:prstGeom>
          <a:solidFill>
            <a:schemeClr val="lt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4" name="Google Shape;34;p16"/>
          <p:cNvSpPr txBox="1"/>
          <p:nvPr>
            <p:ph idx="13" type="subTitle"/>
          </p:nvPr>
        </p:nvSpPr>
        <p:spPr>
          <a:xfrm>
            <a:off x="3624150" y="38264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16"/>
          <p:cNvSpPr txBox="1"/>
          <p:nvPr>
            <p:ph idx="14" type="title"/>
          </p:nvPr>
        </p:nvSpPr>
        <p:spPr>
          <a:xfrm>
            <a:off x="3593246" y="3296625"/>
            <a:ext cx="1957500" cy="5298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6" name="Google Shape;36;p16"/>
          <p:cNvSpPr txBox="1"/>
          <p:nvPr>
            <p:ph idx="15" type="title"/>
          </p:nvPr>
        </p:nvSpPr>
        <p:spPr>
          <a:xfrm>
            <a:off x="1278000" y="3420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
        <p:nvSpPr>
          <p:cNvPr id="37" name="Google Shape;37;p16"/>
          <p:cNvSpPr/>
          <p:nvPr/>
        </p:nvSpPr>
        <p:spPr>
          <a:xfrm flipH="1">
            <a:off x="-40" y="1952289"/>
            <a:ext cx="7790203" cy="131872"/>
          </a:xfrm>
          <a:custGeom>
            <a:rect b="b" l="l" r="r" t="t"/>
            <a:pathLst>
              <a:path extrusionOk="0" h="4121" w="42303">
                <a:moveTo>
                  <a:pt x="0" y="1"/>
                </a:moveTo>
                <a:lnTo>
                  <a:pt x="0" y="4120"/>
                </a:lnTo>
                <a:lnTo>
                  <a:pt x="42303" y="4120"/>
                </a:lnTo>
                <a:lnTo>
                  <a:pt x="42303" y="1"/>
                </a:lnTo>
                <a:close/>
              </a:path>
            </a:pathLst>
          </a:custGeom>
          <a:solidFill>
            <a:srgbClr val="FFFFFF">
              <a:alpha val="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6"/>
          <p:cNvSpPr/>
          <p:nvPr/>
        </p:nvSpPr>
        <p:spPr>
          <a:xfrm flipH="1">
            <a:off x="933395" y="3495600"/>
            <a:ext cx="8210589" cy="131851"/>
          </a:xfrm>
          <a:custGeom>
            <a:rect b="b" l="l" r="r" t="t"/>
            <a:pathLst>
              <a:path extrusionOk="0" h="4121" w="42303">
                <a:moveTo>
                  <a:pt x="0" y="1"/>
                </a:moveTo>
                <a:lnTo>
                  <a:pt x="0" y="4120"/>
                </a:lnTo>
                <a:lnTo>
                  <a:pt x="42303" y="4120"/>
                </a:lnTo>
                <a:lnTo>
                  <a:pt x="42303" y="1"/>
                </a:lnTo>
                <a:close/>
              </a:path>
            </a:pathLst>
          </a:custGeom>
          <a:solidFill>
            <a:srgbClr val="FFFFFF">
              <a:alpha val="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1" name="Google Shape;4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2" name="Shape 42"/>
        <p:cNvGrpSpPr/>
        <p:nvPr/>
      </p:nvGrpSpPr>
      <p:grpSpPr>
        <a:xfrm>
          <a:off x="0" y="0"/>
          <a:ext cx="0" cy="0"/>
          <a:chOff x="0" y="0"/>
          <a:chExt cx="0" cy="0"/>
        </a:xfrm>
      </p:grpSpPr>
      <p:sp>
        <p:nvSpPr>
          <p:cNvPr id="43" name="Google Shape;43;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4" name="Google Shape;44;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5" name="Google Shape;45;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6" name="Google Shape;4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9" name="Google Shape;4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0" name="Shape 50"/>
        <p:cNvGrpSpPr/>
        <p:nvPr/>
      </p:nvGrpSpPr>
      <p:grpSpPr>
        <a:xfrm>
          <a:off x="0" y="0"/>
          <a:ext cx="0" cy="0"/>
          <a:chOff x="0" y="0"/>
          <a:chExt cx="0" cy="0"/>
        </a:xfrm>
      </p:grpSpPr>
      <p:sp>
        <p:nvSpPr>
          <p:cNvPr id="51" name="Google Shape;51;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2" name="Google Shape;52;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3" name="Google Shape;5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4" name="Shape 54"/>
        <p:cNvGrpSpPr/>
        <p:nvPr/>
      </p:nvGrpSpPr>
      <p:grpSpPr>
        <a:xfrm>
          <a:off x="0" y="0"/>
          <a:ext cx="0" cy="0"/>
          <a:chOff x="0" y="0"/>
          <a:chExt cx="0" cy="0"/>
        </a:xfrm>
      </p:grpSpPr>
      <p:sp>
        <p:nvSpPr>
          <p:cNvPr id="55" name="Google Shape;55;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6" name="Google Shape;5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
          <p:cNvSpPr txBox="1"/>
          <p:nvPr>
            <p:ph type="ctrTitle"/>
          </p:nvPr>
        </p:nvSpPr>
        <p:spPr>
          <a:xfrm>
            <a:off x="276225" y="812500"/>
            <a:ext cx="8520600" cy="1215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sz="2500"/>
              <a:t>Performance comparison for skin cancer detection using CNN and transformer based </a:t>
            </a:r>
            <a:r>
              <a:rPr lang="en" sz="2500"/>
              <a:t>approach</a:t>
            </a:r>
            <a:endParaRPr sz="2500"/>
          </a:p>
        </p:txBody>
      </p:sp>
      <p:sp>
        <p:nvSpPr>
          <p:cNvPr id="77" name="Google Shape;77;p1"/>
          <p:cNvSpPr txBox="1"/>
          <p:nvPr>
            <p:ph idx="1" type="subTitle"/>
          </p:nvPr>
        </p:nvSpPr>
        <p:spPr>
          <a:xfrm>
            <a:off x="311700" y="1896850"/>
            <a:ext cx="8520600" cy="30921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SzPts val="1100"/>
              <a:buNone/>
            </a:pPr>
            <a:r>
              <a:rPr b="1" lang="en" sz="1800">
                <a:solidFill>
                  <a:schemeClr val="dk1"/>
                </a:solidFill>
              </a:rPr>
              <a:t>Group No - 19</a:t>
            </a:r>
            <a:endParaRPr sz="1800">
              <a:solidFill>
                <a:schemeClr val="dk1"/>
              </a:solidFill>
            </a:endParaRPr>
          </a:p>
          <a:p>
            <a:pPr indent="0" lvl="0" marL="0" rtl="0" algn="ctr">
              <a:lnSpc>
                <a:spcPct val="150000"/>
              </a:lnSpc>
              <a:spcBef>
                <a:spcPts val="0"/>
              </a:spcBef>
              <a:spcAft>
                <a:spcPts val="0"/>
              </a:spcAft>
              <a:buSzPts val="1100"/>
              <a:buNone/>
            </a:pPr>
            <a:r>
              <a:rPr lang="en" sz="1600">
                <a:solidFill>
                  <a:schemeClr val="dk1"/>
                </a:solidFill>
              </a:rPr>
              <a:t>Abu Bakar Hasnath</a:t>
            </a:r>
            <a:r>
              <a:rPr lang="en" sz="1600">
                <a:solidFill>
                  <a:schemeClr val="dk1"/>
                </a:solidFill>
              </a:rPr>
              <a:t> - 20301037</a:t>
            </a:r>
            <a:endParaRPr sz="1600">
              <a:solidFill>
                <a:schemeClr val="dk1"/>
              </a:solidFill>
            </a:endParaRPr>
          </a:p>
          <a:p>
            <a:pPr indent="0" lvl="0" marL="0" rtl="0" algn="ctr">
              <a:lnSpc>
                <a:spcPct val="150000"/>
              </a:lnSpc>
              <a:spcBef>
                <a:spcPts val="0"/>
              </a:spcBef>
              <a:spcAft>
                <a:spcPts val="0"/>
              </a:spcAft>
              <a:buSzPts val="1100"/>
              <a:buNone/>
            </a:pPr>
            <a:r>
              <a:rPr lang="en" sz="1600">
                <a:solidFill>
                  <a:schemeClr val="dk1"/>
                </a:solidFill>
              </a:rPr>
              <a:t>Adib Faisal Shahriar - 20301020</a:t>
            </a:r>
            <a:endParaRPr sz="1600">
              <a:solidFill>
                <a:schemeClr val="dk1"/>
              </a:solidFill>
            </a:endParaRPr>
          </a:p>
          <a:p>
            <a:pPr indent="0" lvl="0" marL="0" rtl="0" algn="ctr">
              <a:lnSpc>
                <a:spcPct val="150000"/>
              </a:lnSpc>
              <a:spcBef>
                <a:spcPts val="0"/>
              </a:spcBef>
              <a:spcAft>
                <a:spcPts val="0"/>
              </a:spcAft>
              <a:buSzPts val="1100"/>
              <a:buNone/>
            </a:pPr>
            <a:r>
              <a:rPr lang="en" sz="1600">
                <a:solidFill>
                  <a:schemeClr val="dk1"/>
                </a:solidFill>
              </a:rPr>
              <a:t>Sayad Muhammad - 20101356</a:t>
            </a:r>
            <a:endParaRPr sz="1600">
              <a:solidFill>
                <a:schemeClr val="dk1"/>
              </a:solidFill>
            </a:endParaRPr>
          </a:p>
          <a:p>
            <a:pPr indent="0" lvl="0" marL="0" rtl="0" algn="ctr">
              <a:lnSpc>
                <a:spcPct val="150000"/>
              </a:lnSpc>
              <a:spcBef>
                <a:spcPts val="0"/>
              </a:spcBef>
              <a:spcAft>
                <a:spcPts val="0"/>
              </a:spcAft>
              <a:buSzPts val="1100"/>
              <a:buNone/>
            </a:pPr>
            <a:r>
              <a:rPr lang="en" sz="1600">
                <a:solidFill>
                  <a:schemeClr val="dk1"/>
                </a:solidFill>
              </a:rPr>
              <a:t>Ar-Rafi Islam - 20301164</a:t>
            </a:r>
            <a:endParaRPr sz="1600">
              <a:solidFill>
                <a:schemeClr val="dk1"/>
              </a:solidFill>
            </a:endParaRPr>
          </a:p>
          <a:p>
            <a:pPr indent="0" lvl="0" marL="0" rtl="0" algn="ctr">
              <a:lnSpc>
                <a:spcPct val="150000"/>
              </a:lnSpc>
              <a:spcBef>
                <a:spcPts val="0"/>
              </a:spcBef>
              <a:spcAft>
                <a:spcPts val="0"/>
              </a:spcAft>
              <a:buSzPts val="1100"/>
              <a:buNone/>
            </a:pPr>
            <a:r>
              <a:rPr lang="en" sz="1600">
                <a:solidFill>
                  <a:schemeClr val="dk1"/>
                </a:solidFill>
              </a:rPr>
              <a:t>Tanzir Hossain Shrizon</a:t>
            </a:r>
            <a:r>
              <a:rPr lang="en" sz="1600">
                <a:solidFill>
                  <a:schemeClr val="dk1"/>
                </a:solidFill>
              </a:rPr>
              <a:t> - 20301154</a:t>
            </a:r>
            <a:endParaRPr sz="1600">
              <a:solidFill>
                <a:schemeClr val="dk1"/>
              </a:solidFill>
            </a:endParaRPr>
          </a:p>
          <a:p>
            <a:pPr indent="0" lvl="0" marL="0" rtl="0" algn="ctr">
              <a:lnSpc>
                <a:spcPct val="150000"/>
              </a:lnSpc>
              <a:spcBef>
                <a:spcPts val="0"/>
              </a:spcBef>
              <a:spcAft>
                <a:spcPts val="0"/>
              </a:spcAft>
              <a:buSzPts val="1100"/>
              <a:buNone/>
            </a:pPr>
            <a:r>
              <a:t/>
            </a:r>
            <a:endParaRPr sz="1600">
              <a:solidFill>
                <a:schemeClr val="dk1"/>
              </a:solidFill>
            </a:endParaRPr>
          </a:p>
        </p:txBody>
      </p:sp>
      <p:sp>
        <p:nvSpPr>
          <p:cNvPr id="78" name="Google Shape;78;p1"/>
          <p:cNvSpPr txBox="1"/>
          <p:nvPr>
            <p:ph idx="12" type="sldNum"/>
          </p:nvPr>
        </p:nvSpPr>
        <p:spPr>
          <a:xfrm>
            <a:off x="6997148" y="4667871"/>
            <a:ext cx="1279500" cy="273900"/>
          </a:xfrm>
          <a:prstGeom prst="rect">
            <a:avLst/>
          </a:prstGeom>
          <a:noFill/>
          <a:ln>
            <a:noFill/>
          </a:ln>
        </p:spPr>
        <p:txBody>
          <a:bodyPr anchorCtr="0" anchor="ctr" bIns="91425" lIns="91425" spcFirstLastPara="1" rIns="91425" wrap="square" tIns="91425">
            <a:noAutofit/>
          </a:bodyPr>
          <a:lstStyle/>
          <a:p>
            <a:pPr indent="0" lvl="0" marL="0" rtl="0" algn="r">
              <a:lnSpc>
                <a:spcPct val="8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0"/>
          <p:cNvSpPr txBox="1"/>
          <p:nvPr>
            <p:ph idx="15" type="title"/>
          </p:nvPr>
        </p:nvSpPr>
        <p:spPr>
          <a:xfrm>
            <a:off x="1278000" y="3420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Limitation/ Challenges</a:t>
            </a:r>
            <a:endParaRPr/>
          </a:p>
        </p:txBody>
      </p:sp>
      <p:sp>
        <p:nvSpPr>
          <p:cNvPr id="141" name="Google Shape;141;p10"/>
          <p:cNvSpPr txBox="1"/>
          <p:nvPr/>
        </p:nvSpPr>
        <p:spPr>
          <a:xfrm>
            <a:off x="464500" y="1217950"/>
            <a:ext cx="75447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lang="en"/>
              <a:t>Potential bias in the dataset due to collection from specific dermatology clinics and medical imaging sources, which may not represent the full diversity of skin lesions seen in the general population.</a:t>
            </a:r>
            <a:endParaRPr/>
          </a:p>
          <a:p>
            <a:pPr indent="-317500" lvl="0" marL="457200" rtl="0" algn="l">
              <a:spcBef>
                <a:spcPts val="0"/>
              </a:spcBef>
              <a:spcAft>
                <a:spcPts val="0"/>
              </a:spcAft>
              <a:buSzPts val="1400"/>
              <a:buAutoNum type="arabicPeriod"/>
            </a:pPr>
            <a:r>
              <a:rPr lang="en"/>
              <a:t>Challenges in ensuring consistent and accurate labeling of skin lesions, as diagnosis can be subjective and dependent on the expertise of the healthcare providers.</a:t>
            </a:r>
            <a:endParaRPr/>
          </a:p>
          <a:p>
            <a:pPr indent="-317500" lvl="0" marL="457200" rtl="0" algn="l">
              <a:spcBef>
                <a:spcPts val="0"/>
              </a:spcBef>
              <a:spcAft>
                <a:spcPts val="0"/>
              </a:spcAft>
              <a:buSzPts val="1400"/>
              <a:buAutoNum type="arabicPeriod"/>
            </a:pPr>
            <a:r>
              <a:rPr lang="en"/>
              <a:t>Difficulty in generalizing the machine learning models to real-world clinical settings, where the characteristics of skin lesions may differ from the training data.</a:t>
            </a:r>
            <a:endParaRPr/>
          </a:p>
          <a:p>
            <a:pPr indent="-317500" lvl="0" marL="457200" rtl="0" algn="l">
              <a:spcBef>
                <a:spcPts val="0"/>
              </a:spcBef>
              <a:spcAft>
                <a:spcPts val="0"/>
              </a:spcAft>
              <a:buSzPts val="1400"/>
              <a:buAutoNum type="arabicPeriod"/>
            </a:pPr>
            <a:r>
              <a:rPr lang="en"/>
              <a:t>Potential for reduced performance in detecting rare or atypical skin lesions, as the dataset may not have sufficient representation of these types of lesions.</a:t>
            </a:r>
            <a:endParaRPr/>
          </a:p>
          <a:p>
            <a:pPr indent="-317500" lvl="0" marL="457200" rtl="0" algn="l">
              <a:spcBef>
                <a:spcPts val="0"/>
              </a:spcBef>
              <a:spcAft>
                <a:spcPts val="0"/>
              </a:spcAft>
              <a:buSzPts val="1400"/>
              <a:buAutoNum type="arabicPeriod"/>
            </a:pPr>
            <a:r>
              <a:rPr lang="en"/>
              <a:t>Concerns about the interpretability and explainability of deep learning models, which can act as "black boxes," making it challenging to understand the decision-making process.</a:t>
            </a:r>
            <a:endParaRPr/>
          </a:p>
          <a:p>
            <a:pPr indent="0" lvl="0" marL="0" marR="0" rtl="0" algn="l">
              <a:lnSpc>
                <a:spcPct val="100000"/>
              </a:lnSpc>
              <a:spcBef>
                <a:spcPts val="0"/>
              </a:spcBef>
              <a:spcAft>
                <a:spcPts val="0"/>
              </a:spcAft>
              <a:buNone/>
            </a:pPr>
            <a:r>
              <a:t/>
            </a:r>
            <a:endParaRPr/>
          </a:p>
        </p:txBody>
      </p:sp>
      <p:sp>
        <p:nvSpPr>
          <p:cNvPr id="142" name="Google Shape;142;p10"/>
          <p:cNvSpPr txBox="1"/>
          <p:nvPr>
            <p:ph idx="4294967295" type="sldNum"/>
          </p:nvPr>
        </p:nvSpPr>
        <p:spPr>
          <a:xfrm>
            <a:off x="6997148" y="4667871"/>
            <a:ext cx="1279500" cy="273900"/>
          </a:xfrm>
          <a:prstGeom prst="rect">
            <a:avLst/>
          </a:prstGeom>
          <a:noFill/>
          <a:ln>
            <a:noFill/>
          </a:ln>
        </p:spPr>
        <p:txBody>
          <a:bodyPr anchorCtr="0" anchor="ctr" bIns="91425" lIns="91425" spcFirstLastPara="1" rIns="91425" wrap="square" tIns="91425">
            <a:noAutofit/>
          </a:bodyPr>
          <a:lstStyle/>
          <a:p>
            <a:pPr indent="0" lvl="0" marL="0" rtl="0" algn="r">
              <a:lnSpc>
                <a:spcPct val="8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2"/>
          <p:cNvSpPr txBox="1"/>
          <p:nvPr>
            <p:ph type="title"/>
          </p:nvPr>
        </p:nvSpPr>
        <p:spPr>
          <a:xfrm>
            <a:off x="810131" y="457200"/>
            <a:ext cx="7406400" cy="10173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SzPts val="1400"/>
              <a:buNone/>
            </a:pPr>
            <a:r>
              <a:rPr lang="en"/>
              <a:t>Table of Contents</a:t>
            </a:r>
            <a:endParaRPr/>
          </a:p>
        </p:txBody>
      </p:sp>
      <p:sp>
        <p:nvSpPr>
          <p:cNvPr id="84" name="Google Shape;84;p2"/>
          <p:cNvSpPr txBox="1"/>
          <p:nvPr>
            <p:ph idx="1" type="body"/>
          </p:nvPr>
        </p:nvSpPr>
        <p:spPr>
          <a:xfrm>
            <a:off x="684488" y="1550888"/>
            <a:ext cx="7404900" cy="3029100"/>
          </a:xfrm>
          <a:prstGeom prst="rect">
            <a:avLst/>
          </a:prstGeom>
          <a:noFill/>
          <a:ln>
            <a:noFill/>
          </a:ln>
        </p:spPr>
        <p:txBody>
          <a:bodyPr anchorCtr="0" anchor="t" bIns="34275" lIns="68575" spcFirstLastPara="1" rIns="68575" wrap="square" tIns="34275">
            <a:normAutofit/>
          </a:bodyPr>
          <a:lstStyle/>
          <a:p>
            <a:pPr indent="-234950" lvl="0" marL="342900" rtl="0" algn="l">
              <a:lnSpc>
                <a:spcPct val="150000"/>
              </a:lnSpc>
              <a:spcBef>
                <a:spcPts val="1100"/>
              </a:spcBef>
              <a:spcAft>
                <a:spcPts val="0"/>
              </a:spcAft>
              <a:buClr>
                <a:schemeClr val="dk1"/>
              </a:buClr>
              <a:buSzPts val="1100"/>
              <a:buChar char="●"/>
            </a:pPr>
            <a:r>
              <a:rPr lang="en">
                <a:solidFill>
                  <a:schemeClr val="dk1"/>
                </a:solidFill>
              </a:rPr>
              <a:t>Introduction</a:t>
            </a:r>
            <a:endParaRPr>
              <a:solidFill>
                <a:schemeClr val="dk1"/>
              </a:solidFill>
            </a:endParaRPr>
          </a:p>
          <a:p>
            <a:pPr indent="-234950" lvl="0" marL="342900" rtl="0" algn="l">
              <a:lnSpc>
                <a:spcPct val="150000"/>
              </a:lnSpc>
              <a:spcBef>
                <a:spcPts val="0"/>
              </a:spcBef>
              <a:spcAft>
                <a:spcPts val="0"/>
              </a:spcAft>
              <a:buClr>
                <a:schemeClr val="dk1"/>
              </a:buClr>
              <a:buSzPts val="1100"/>
              <a:buChar char="●"/>
            </a:pPr>
            <a:r>
              <a:rPr lang="en">
                <a:solidFill>
                  <a:schemeClr val="dk1"/>
                </a:solidFill>
              </a:rPr>
              <a:t>Motivation</a:t>
            </a:r>
            <a:endParaRPr>
              <a:solidFill>
                <a:schemeClr val="dk1"/>
              </a:solidFill>
            </a:endParaRPr>
          </a:p>
          <a:p>
            <a:pPr indent="-234950" lvl="0" marL="342900" rtl="0" algn="l">
              <a:lnSpc>
                <a:spcPct val="150000"/>
              </a:lnSpc>
              <a:spcBef>
                <a:spcPts val="0"/>
              </a:spcBef>
              <a:spcAft>
                <a:spcPts val="0"/>
              </a:spcAft>
              <a:buClr>
                <a:schemeClr val="dk1"/>
              </a:buClr>
              <a:buSzPts val="1100"/>
              <a:buChar char="●"/>
            </a:pPr>
            <a:r>
              <a:rPr lang="en">
                <a:solidFill>
                  <a:schemeClr val="dk1"/>
                </a:solidFill>
              </a:rPr>
              <a:t>Existing Work</a:t>
            </a:r>
            <a:endParaRPr>
              <a:solidFill>
                <a:schemeClr val="dk1"/>
              </a:solidFill>
            </a:endParaRPr>
          </a:p>
          <a:p>
            <a:pPr indent="-234950" lvl="0" marL="342900" rtl="0" algn="l">
              <a:lnSpc>
                <a:spcPct val="150000"/>
              </a:lnSpc>
              <a:spcBef>
                <a:spcPts val="0"/>
              </a:spcBef>
              <a:spcAft>
                <a:spcPts val="0"/>
              </a:spcAft>
              <a:buClr>
                <a:schemeClr val="dk1"/>
              </a:buClr>
              <a:buSzPts val="1100"/>
              <a:buChar char="●"/>
            </a:pPr>
            <a:r>
              <a:rPr lang="en">
                <a:solidFill>
                  <a:schemeClr val="dk1"/>
                </a:solidFill>
              </a:rPr>
              <a:t>Our Goal</a:t>
            </a:r>
            <a:endParaRPr>
              <a:solidFill>
                <a:schemeClr val="dk1"/>
              </a:solidFill>
            </a:endParaRPr>
          </a:p>
          <a:p>
            <a:pPr indent="-234950" lvl="0" marL="342900" rtl="0" algn="l">
              <a:lnSpc>
                <a:spcPct val="150000"/>
              </a:lnSpc>
              <a:spcBef>
                <a:spcPts val="0"/>
              </a:spcBef>
              <a:spcAft>
                <a:spcPts val="0"/>
              </a:spcAft>
              <a:buClr>
                <a:schemeClr val="dk1"/>
              </a:buClr>
              <a:buSzPts val="1100"/>
              <a:buChar char="●"/>
            </a:pPr>
            <a:r>
              <a:rPr lang="en">
                <a:solidFill>
                  <a:schemeClr val="dk1"/>
                </a:solidFill>
              </a:rPr>
              <a:t>Dataset</a:t>
            </a:r>
            <a:endParaRPr>
              <a:solidFill>
                <a:schemeClr val="dk1"/>
              </a:solidFill>
            </a:endParaRPr>
          </a:p>
          <a:p>
            <a:pPr indent="-234950" lvl="0" marL="342900" rtl="0" algn="l">
              <a:lnSpc>
                <a:spcPct val="150000"/>
              </a:lnSpc>
              <a:spcBef>
                <a:spcPts val="0"/>
              </a:spcBef>
              <a:spcAft>
                <a:spcPts val="0"/>
              </a:spcAft>
              <a:buClr>
                <a:schemeClr val="dk1"/>
              </a:buClr>
              <a:buSzPts val="1100"/>
              <a:buChar char="●"/>
            </a:pPr>
            <a:r>
              <a:rPr lang="en">
                <a:solidFill>
                  <a:schemeClr val="dk1"/>
                </a:solidFill>
              </a:rPr>
              <a:t>Proposed Methodology</a:t>
            </a:r>
            <a:endParaRPr>
              <a:solidFill>
                <a:schemeClr val="dk1"/>
              </a:solidFill>
            </a:endParaRPr>
          </a:p>
          <a:p>
            <a:pPr indent="-234950" lvl="0" marL="342900" rtl="0" algn="l">
              <a:lnSpc>
                <a:spcPct val="150000"/>
              </a:lnSpc>
              <a:spcBef>
                <a:spcPts val="0"/>
              </a:spcBef>
              <a:spcAft>
                <a:spcPts val="0"/>
              </a:spcAft>
              <a:buClr>
                <a:schemeClr val="dk1"/>
              </a:buClr>
              <a:buSzPts val="1100"/>
              <a:buChar char="●"/>
            </a:pPr>
            <a:r>
              <a:rPr lang="en">
                <a:solidFill>
                  <a:schemeClr val="dk1"/>
                </a:solidFill>
              </a:rPr>
              <a:t>Limitation</a:t>
            </a:r>
            <a:endParaRPr>
              <a:solidFill>
                <a:schemeClr val="dk1"/>
              </a:solidFill>
            </a:endParaRPr>
          </a:p>
        </p:txBody>
      </p:sp>
      <p:sp>
        <p:nvSpPr>
          <p:cNvPr id="85" name="Google Shape;85;p2"/>
          <p:cNvSpPr txBox="1"/>
          <p:nvPr>
            <p:ph idx="12" type="sldNum"/>
          </p:nvPr>
        </p:nvSpPr>
        <p:spPr>
          <a:xfrm>
            <a:off x="6997148" y="4667871"/>
            <a:ext cx="1279500" cy="273900"/>
          </a:xfrm>
          <a:prstGeom prst="rect">
            <a:avLst/>
          </a:prstGeom>
          <a:noFill/>
          <a:ln>
            <a:noFill/>
          </a:ln>
        </p:spPr>
        <p:txBody>
          <a:bodyPr anchorCtr="0" anchor="ctr" bIns="34275" lIns="68575" spcFirstLastPara="1" rIns="68575" wrap="square" tIns="34275">
            <a:noAutofit/>
          </a:bodyPr>
          <a:lstStyle/>
          <a:p>
            <a:pPr indent="0" lvl="0" marL="0" rtl="0" algn="r">
              <a:lnSpc>
                <a:spcPct val="8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Introduction </a:t>
            </a:r>
            <a:endParaRPr/>
          </a:p>
        </p:txBody>
      </p:sp>
      <p:sp>
        <p:nvSpPr>
          <p:cNvPr id="91" name="Google Shape;91;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The most prevalent type of cancer, skin cancer, is caused by uncontrollably growing skin cells. The main cause of skin cancer are overexposure to </a:t>
            </a:r>
            <a:r>
              <a:rPr lang="en"/>
              <a:t>ultraviolet</a:t>
            </a:r>
            <a:r>
              <a:rPr lang="en"/>
              <a:t>(UV) light from the sun or any </a:t>
            </a:r>
            <a:r>
              <a:rPr lang="en"/>
              <a:t>artificial</a:t>
            </a:r>
            <a:r>
              <a:rPr lang="en"/>
              <a:t> source. </a:t>
            </a:r>
            <a:endParaRPr/>
          </a:p>
          <a:p>
            <a:pPr indent="-342900" lvl="0" marL="457200" rtl="0" algn="l">
              <a:lnSpc>
                <a:spcPct val="200000"/>
              </a:lnSpc>
              <a:spcBef>
                <a:spcPts val="0"/>
              </a:spcBef>
              <a:spcAft>
                <a:spcPts val="0"/>
              </a:spcAft>
              <a:buSzPts val="1800"/>
              <a:buChar char="●"/>
            </a:pPr>
            <a:r>
              <a:rPr lang="en"/>
              <a:t>The deadly complications from skin cancer can be decreased by </a:t>
            </a:r>
            <a:r>
              <a:rPr lang="en"/>
              <a:t>adequate</a:t>
            </a:r>
            <a:r>
              <a:rPr lang="en"/>
              <a:t> </a:t>
            </a:r>
            <a:r>
              <a:rPr lang="en"/>
              <a:t>therapy</a:t>
            </a:r>
            <a:r>
              <a:rPr lang="en"/>
              <a:t> following early diagnosis</a:t>
            </a:r>
            <a:endParaRPr/>
          </a:p>
          <a:p>
            <a:pPr indent="0" lvl="0" marL="457200" rtl="0" algn="l">
              <a:lnSpc>
                <a:spcPct val="200000"/>
              </a:lnSpc>
              <a:spcBef>
                <a:spcPts val="1200"/>
              </a:spcBef>
              <a:spcAft>
                <a:spcPts val="1200"/>
              </a:spcAft>
              <a:buSzPts val="1946"/>
              <a:buNone/>
            </a:pPr>
            <a:r>
              <a:t/>
            </a:r>
            <a:endParaRPr/>
          </a:p>
        </p:txBody>
      </p:sp>
      <p:sp>
        <p:nvSpPr>
          <p:cNvPr id="92" name="Google Shape;92;p3"/>
          <p:cNvSpPr txBox="1"/>
          <p:nvPr>
            <p:ph idx="12" type="sldNum"/>
          </p:nvPr>
        </p:nvSpPr>
        <p:spPr>
          <a:xfrm>
            <a:off x="6997148" y="4667871"/>
            <a:ext cx="1279500" cy="273900"/>
          </a:xfrm>
          <a:prstGeom prst="rect">
            <a:avLst/>
          </a:prstGeom>
          <a:noFill/>
          <a:ln>
            <a:noFill/>
          </a:ln>
        </p:spPr>
        <p:txBody>
          <a:bodyPr anchorCtr="0" anchor="ctr" bIns="91425" lIns="91425" spcFirstLastPara="1" rIns="91425" wrap="square" tIns="91425">
            <a:noAutofit/>
          </a:bodyPr>
          <a:lstStyle/>
          <a:p>
            <a:pPr indent="0" lvl="0" marL="0" rtl="0" algn="r">
              <a:lnSpc>
                <a:spcPct val="8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Motivation</a:t>
            </a:r>
            <a:endParaRPr/>
          </a:p>
        </p:txBody>
      </p:sp>
      <p:sp>
        <p:nvSpPr>
          <p:cNvPr id="98" name="Google Shape;98;p4"/>
          <p:cNvSpPr txBox="1"/>
          <p:nvPr>
            <p:ph idx="1" type="body"/>
          </p:nvPr>
        </p:nvSpPr>
        <p:spPr>
          <a:xfrm>
            <a:off x="311700" y="1152475"/>
            <a:ext cx="8520600" cy="3789300"/>
          </a:xfrm>
          <a:prstGeom prst="rect">
            <a:avLst/>
          </a:prstGeom>
          <a:noFill/>
          <a:ln>
            <a:noFill/>
          </a:ln>
        </p:spPr>
        <p:txBody>
          <a:bodyPr anchorCtr="0" anchor="t" bIns="91425" lIns="91425" spcFirstLastPara="1" rIns="91425" wrap="square" tIns="91425">
            <a:normAutofit fontScale="92500"/>
          </a:bodyPr>
          <a:lstStyle/>
          <a:p>
            <a:pPr indent="-334327" lvl="0" marL="457200" rtl="0" algn="l">
              <a:lnSpc>
                <a:spcPct val="150000"/>
              </a:lnSpc>
              <a:spcBef>
                <a:spcPts val="0"/>
              </a:spcBef>
              <a:spcAft>
                <a:spcPts val="0"/>
              </a:spcAft>
              <a:buSzPct val="100000"/>
              <a:buChar char="●"/>
            </a:pPr>
            <a:r>
              <a:rPr lang="en"/>
              <a:t>Skin lesions present diverse abnormalities requiring accurate identification and prompt treatment, posing challenges to healthcare providers. </a:t>
            </a:r>
            <a:endParaRPr/>
          </a:p>
          <a:p>
            <a:pPr indent="-334327" lvl="0" marL="457200" rtl="0" algn="l">
              <a:lnSpc>
                <a:spcPct val="150000"/>
              </a:lnSpc>
              <a:spcBef>
                <a:spcPts val="0"/>
              </a:spcBef>
              <a:spcAft>
                <a:spcPts val="0"/>
              </a:spcAft>
              <a:buSzPct val="100000"/>
              <a:buChar char="●"/>
            </a:pPr>
            <a:r>
              <a:rPr lang="en"/>
              <a:t>Recent progress in machine learning, especially in medical image analysis, has shown promise in automating skin lesion detection and categorization.</a:t>
            </a:r>
            <a:endParaRPr/>
          </a:p>
          <a:p>
            <a:pPr indent="-334327" lvl="0" marL="457200" rtl="0" algn="l">
              <a:lnSpc>
                <a:spcPct val="150000"/>
              </a:lnSpc>
              <a:spcBef>
                <a:spcPts val="0"/>
              </a:spcBef>
              <a:spcAft>
                <a:spcPts val="0"/>
              </a:spcAft>
              <a:buSzPct val="100000"/>
              <a:buChar char="●"/>
            </a:pPr>
            <a:r>
              <a:rPr lang="en"/>
              <a:t> Early and precise identification of skin lesions is critical for timely diagnosis and treatment, preventing disease progression and improving patient outcomes. </a:t>
            </a:r>
            <a:endParaRPr/>
          </a:p>
          <a:p>
            <a:pPr indent="-334327" lvl="0" marL="457200" rtl="0" algn="l">
              <a:lnSpc>
                <a:spcPct val="150000"/>
              </a:lnSpc>
              <a:spcBef>
                <a:spcPts val="0"/>
              </a:spcBef>
              <a:spcAft>
                <a:spcPts val="0"/>
              </a:spcAft>
              <a:buSzPct val="100000"/>
              <a:buChar char="●"/>
            </a:pPr>
            <a:r>
              <a:rPr lang="en"/>
              <a:t>Leveraging machine learning techniques can lead to the development of precise diagnostic tools beneficial for both healthcare professionals and patients.</a:t>
            </a:r>
            <a:endParaRPr/>
          </a:p>
          <a:p>
            <a:pPr indent="-334327" lvl="0" marL="457200" rtl="0" algn="l">
              <a:spcBef>
                <a:spcPts val="0"/>
              </a:spcBef>
              <a:spcAft>
                <a:spcPts val="0"/>
              </a:spcAft>
              <a:buSzPct val="100000"/>
              <a:buChar char="●"/>
            </a:pPr>
            <a:r>
              <a:rPr lang="en"/>
              <a:t>On device machine learning can help medical practitioners in their work</a:t>
            </a:r>
            <a:endParaRPr/>
          </a:p>
          <a:p>
            <a:pPr indent="0" lvl="0" marL="0" rtl="0" algn="l">
              <a:lnSpc>
                <a:spcPct val="150000"/>
              </a:lnSpc>
              <a:spcBef>
                <a:spcPts val="0"/>
              </a:spcBef>
              <a:spcAft>
                <a:spcPts val="0"/>
              </a:spcAft>
              <a:buNone/>
            </a:pPr>
            <a:r>
              <a:t/>
            </a:r>
            <a:endParaRPr/>
          </a:p>
        </p:txBody>
      </p:sp>
      <p:sp>
        <p:nvSpPr>
          <p:cNvPr id="99" name="Google Shape;99;p4"/>
          <p:cNvSpPr txBox="1"/>
          <p:nvPr>
            <p:ph idx="12" type="sldNum"/>
          </p:nvPr>
        </p:nvSpPr>
        <p:spPr>
          <a:xfrm>
            <a:off x="6997148" y="4667871"/>
            <a:ext cx="1279500" cy="273900"/>
          </a:xfrm>
          <a:prstGeom prst="rect">
            <a:avLst/>
          </a:prstGeom>
          <a:noFill/>
          <a:ln>
            <a:noFill/>
          </a:ln>
        </p:spPr>
        <p:txBody>
          <a:bodyPr anchorCtr="0" anchor="ctr" bIns="91425" lIns="91425" spcFirstLastPara="1" rIns="91425" wrap="square" tIns="91425">
            <a:noAutofit/>
          </a:bodyPr>
          <a:lstStyle/>
          <a:p>
            <a:pPr indent="0" lvl="0" marL="0" rtl="0" algn="r">
              <a:lnSpc>
                <a:spcPct val="8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Existing work</a:t>
            </a:r>
            <a:endParaRPr/>
          </a:p>
        </p:txBody>
      </p:sp>
      <p:sp>
        <p:nvSpPr>
          <p:cNvPr id="105" name="Google Shape;105;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7500"/>
          </a:bodyPr>
          <a:lstStyle/>
          <a:p>
            <a:pPr indent="-317182" lvl="0" marL="457200" rtl="0" algn="l">
              <a:lnSpc>
                <a:spcPct val="200000"/>
              </a:lnSpc>
              <a:spcBef>
                <a:spcPts val="0"/>
              </a:spcBef>
              <a:spcAft>
                <a:spcPts val="0"/>
              </a:spcAft>
              <a:buSzPct val="100000"/>
              <a:buChar char="●"/>
            </a:pPr>
            <a:r>
              <a:rPr lang="en"/>
              <a:t>Previous studies have explored the combined use of deep learning and machine learning algorithms for skin cancer detection, achieving high accuracy rates. </a:t>
            </a:r>
            <a:endParaRPr/>
          </a:p>
          <a:p>
            <a:pPr indent="-317182" lvl="0" marL="457200" rtl="0" algn="l">
              <a:lnSpc>
                <a:spcPct val="200000"/>
              </a:lnSpc>
              <a:spcBef>
                <a:spcPts val="0"/>
              </a:spcBef>
              <a:spcAft>
                <a:spcPts val="0"/>
              </a:spcAft>
              <a:buSzPct val="100000"/>
              <a:buChar char="●"/>
            </a:pPr>
            <a:r>
              <a:rPr lang="en"/>
              <a:t>Researchers have proposed innovative deep learning models, such as Inception-ResNetv2 and MobileNet, for skin cancer detection, achieving impressive classification accuracies. </a:t>
            </a:r>
            <a:endParaRPr/>
          </a:p>
          <a:p>
            <a:pPr indent="-317182" lvl="0" marL="457200" rtl="0" algn="l">
              <a:lnSpc>
                <a:spcPct val="200000"/>
              </a:lnSpc>
              <a:spcBef>
                <a:spcPts val="0"/>
              </a:spcBef>
              <a:spcAft>
                <a:spcPts val="0"/>
              </a:spcAft>
              <a:buSzPct val="100000"/>
              <a:buChar char="●"/>
            </a:pPr>
            <a:r>
              <a:rPr lang="en"/>
              <a:t>Studies highlight growing concerns about outbreaks of skin diseases like monkeypox, emphasizing the need for accurate diagnostic tools to combat such health threats. </a:t>
            </a:r>
            <a:endParaRPr/>
          </a:p>
          <a:p>
            <a:pPr indent="-317182" lvl="0" marL="457200" rtl="0" algn="l">
              <a:lnSpc>
                <a:spcPct val="200000"/>
              </a:lnSpc>
              <a:spcBef>
                <a:spcPts val="0"/>
              </a:spcBef>
              <a:spcAft>
                <a:spcPts val="0"/>
              </a:spcAft>
              <a:buSzPct val="100000"/>
              <a:buChar char="●"/>
            </a:pPr>
            <a:r>
              <a:rPr lang="en"/>
              <a:t>Deep neural networks have been compared with dermatologists, showing comparable performance in skin lesion classification, indicating the potential of machine learning in medical diagnostics.</a:t>
            </a:r>
            <a:endParaRPr/>
          </a:p>
        </p:txBody>
      </p:sp>
      <p:sp>
        <p:nvSpPr>
          <p:cNvPr id="106" name="Google Shape;106;p5"/>
          <p:cNvSpPr txBox="1"/>
          <p:nvPr>
            <p:ph idx="12" type="sldNum"/>
          </p:nvPr>
        </p:nvSpPr>
        <p:spPr>
          <a:xfrm>
            <a:off x="6997148" y="4667871"/>
            <a:ext cx="1279500" cy="273900"/>
          </a:xfrm>
          <a:prstGeom prst="rect">
            <a:avLst/>
          </a:prstGeom>
          <a:noFill/>
          <a:ln>
            <a:noFill/>
          </a:ln>
        </p:spPr>
        <p:txBody>
          <a:bodyPr anchorCtr="0" anchor="ctr" bIns="91425" lIns="91425" spcFirstLastPara="1" rIns="91425" wrap="square" tIns="91425">
            <a:noAutofit/>
          </a:bodyPr>
          <a:lstStyle/>
          <a:p>
            <a:pPr indent="0" lvl="0" marL="0" rtl="0" algn="r">
              <a:lnSpc>
                <a:spcPct val="8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Our Goal</a:t>
            </a:r>
            <a:endParaRPr/>
          </a:p>
        </p:txBody>
      </p:sp>
      <p:sp>
        <p:nvSpPr>
          <p:cNvPr id="112" name="Google Shape;112;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62500"/>
          </a:bodyPr>
          <a:lstStyle/>
          <a:p>
            <a:pPr indent="-300037" lvl="0" marL="457200" rtl="0" algn="l">
              <a:lnSpc>
                <a:spcPct val="200000"/>
              </a:lnSpc>
              <a:spcBef>
                <a:spcPts val="0"/>
              </a:spcBef>
              <a:spcAft>
                <a:spcPts val="0"/>
              </a:spcAft>
              <a:buSzPct val="100000"/>
              <a:buChar char="●"/>
            </a:pPr>
            <a:r>
              <a:rPr lang="en"/>
              <a:t>Propose an exhaustive approach for skin lesion detection and classification using machine learning methodologies. </a:t>
            </a:r>
            <a:endParaRPr/>
          </a:p>
          <a:p>
            <a:pPr indent="-300037" lvl="0" marL="457200" rtl="0" algn="l">
              <a:lnSpc>
                <a:spcPct val="200000"/>
              </a:lnSpc>
              <a:spcBef>
                <a:spcPts val="0"/>
              </a:spcBef>
              <a:spcAft>
                <a:spcPts val="0"/>
              </a:spcAft>
              <a:buSzPct val="100000"/>
              <a:buChar char="●"/>
            </a:pPr>
            <a:r>
              <a:rPr lang="en"/>
              <a:t>Analyze the efficiency of machine learning algorithms using the HAM10000 dataset, comprising 10,000 images of various pigmented skin lesions. </a:t>
            </a:r>
            <a:endParaRPr/>
          </a:p>
          <a:p>
            <a:pPr indent="-300037" lvl="0" marL="457200" rtl="0" algn="l">
              <a:lnSpc>
                <a:spcPct val="200000"/>
              </a:lnSpc>
              <a:spcBef>
                <a:spcPts val="0"/>
              </a:spcBef>
              <a:spcAft>
                <a:spcPts val="0"/>
              </a:spcAft>
              <a:buSzPct val="100000"/>
              <a:buChar char="●"/>
            </a:pPr>
            <a:r>
              <a:rPr lang="en"/>
              <a:t>Assess the performance of leading-edge machine learning techniques like CNN in detecting and classifying skin lesions. </a:t>
            </a:r>
            <a:endParaRPr/>
          </a:p>
          <a:p>
            <a:pPr indent="-300037" lvl="0" marL="457200" rtl="0" algn="l">
              <a:lnSpc>
                <a:spcPct val="200000"/>
              </a:lnSpc>
              <a:spcBef>
                <a:spcPts val="0"/>
              </a:spcBef>
              <a:spcAft>
                <a:spcPts val="0"/>
              </a:spcAft>
              <a:buSzPct val="100000"/>
              <a:buChar char="●"/>
            </a:pPr>
            <a:r>
              <a:rPr lang="en"/>
              <a:t>Study the effectiveness of transformed based architecture to classify skin cancer from image data</a:t>
            </a:r>
            <a:endParaRPr/>
          </a:p>
          <a:p>
            <a:pPr indent="-300037" lvl="0" marL="457200" rtl="0" algn="l">
              <a:lnSpc>
                <a:spcPct val="200000"/>
              </a:lnSpc>
              <a:spcBef>
                <a:spcPts val="0"/>
              </a:spcBef>
              <a:spcAft>
                <a:spcPts val="0"/>
              </a:spcAft>
              <a:buSzPct val="100000"/>
              <a:buChar char="●"/>
            </a:pPr>
            <a:r>
              <a:rPr lang="en"/>
              <a:t>Demonstrate the potential of machine learning in dermatology by generating precise diagnostic instruments beneficial for healthcare professionals and patients. </a:t>
            </a:r>
            <a:endParaRPr/>
          </a:p>
          <a:p>
            <a:pPr indent="-300037" lvl="0" marL="457200" rtl="0" algn="l">
              <a:lnSpc>
                <a:spcPct val="200000"/>
              </a:lnSpc>
              <a:spcBef>
                <a:spcPts val="0"/>
              </a:spcBef>
              <a:spcAft>
                <a:spcPts val="0"/>
              </a:spcAft>
              <a:buSzPct val="100000"/>
              <a:buChar char="●"/>
            </a:pPr>
            <a:r>
              <a:rPr lang="en"/>
              <a:t>Contribute to improving health outcomes by enabling early recognition processes and personalized therapeutics for effective treatment of skin lesions.</a:t>
            </a:r>
            <a:endParaRPr/>
          </a:p>
        </p:txBody>
      </p:sp>
      <p:sp>
        <p:nvSpPr>
          <p:cNvPr id="113" name="Google Shape;113;p6"/>
          <p:cNvSpPr txBox="1"/>
          <p:nvPr>
            <p:ph idx="12" type="sldNum"/>
          </p:nvPr>
        </p:nvSpPr>
        <p:spPr>
          <a:xfrm>
            <a:off x="6997148" y="4667871"/>
            <a:ext cx="1279500" cy="273900"/>
          </a:xfrm>
          <a:prstGeom prst="rect">
            <a:avLst/>
          </a:prstGeom>
          <a:noFill/>
          <a:ln>
            <a:noFill/>
          </a:ln>
        </p:spPr>
        <p:txBody>
          <a:bodyPr anchorCtr="0" anchor="ctr" bIns="91425" lIns="91425" spcFirstLastPara="1" rIns="91425" wrap="square" tIns="91425">
            <a:noAutofit/>
          </a:bodyPr>
          <a:lstStyle/>
          <a:p>
            <a:pPr indent="0" lvl="0" marL="0" rtl="0" algn="r">
              <a:lnSpc>
                <a:spcPct val="8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7"/>
          <p:cNvSpPr txBox="1"/>
          <p:nvPr>
            <p:ph idx="15" type="title"/>
          </p:nvPr>
        </p:nvSpPr>
        <p:spPr>
          <a:xfrm>
            <a:off x="1061388" y="-717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Workflow</a:t>
            </a:r>
            <a:endParaRPr/>
          </a:p>
        </p:txBody>
      </p:sp>
      <p:sp>
        <p:nvSpPr>
          <p:cNvPr id="119" name="Google Shape;119;p7"/>
          <p:cNvSpPr txBox="1"/>
          <p:nvPr/>
        </p:nvSpPr>
        <p:spPr>
          <a:xfrm>
            <a:off x="8424000" y="0"/>
            <a:ext cx="1790700" cy="78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900"/>
              <a:buFont typeface="Arial"/>
              <a:buNone/>
            </a:pPr>
            <a:r>
              <a:rPr b="0" i="0" lang="en" sz="3900" u="none" cap="none" strike="noStrike">
                <a:solidFill>
                  <a:srgbClr val="FFFFFF"/>
                </a:solidFill>
                <a:latin typeface="Lobster"/>
                <a:ea typeface="Lobster"/>
                <a:cs typeface="Lobster"/>
                <a:sym typeface="Lobster"/>
              </a:rPr>
              <a:t>5</a:t>
            </a:r>
            <a:endParaRPr b="0" i="0" sz="3900" u="none" cap="none" strike="noStrike">
              <a:solidFill>
                <a:srgbClr val="FFFFFF"/>
              </a:solidFill>
              <a:latin typeface="Lobster"/>
              <a:ea typeface="Lobster"/>
              <a:cs typeface="Lobster"/>
              <a:sym typeface="Lobster"/>
            </a:endParaRPr>
          </a:p>
        </p:txBody>
      </p:sp>
      <p:sp>
        <p:nvSpPr>
          <p:cNvPr id="120" name="Google Shape;120;p7"/>
          <p:cNvSpPr txBox="1"/>
          <p:nvPr>
            <p:ph idx="4294967295" type="sldNum"/>
          </p:nvPr>
        </p:nvSpPr>
        <p:spPr>
          <a:xfrm>
            <a:off x="6997148" y="4667871"/>
            <a:ext cx="1279500" cy="273900"/>
          </a:xfrm>
          <a:prstGeom prst="rect">
            <a:avLst/>
          </a:prstGeom>
          <a:noFill/>
          <a:ln>
            <a:noFill/>
          </a:ln>
        </p:spPr>
        <p:txBody>
          <a:bodyPr anchorCtr="0" anchor="ctr" bIns="91425" lIns="91425" spcFirstLastPara="1" rIns="91425" wrap="square" tIns="91425">
            <a:noAutofit/>
          </a:bodyPr>
          <a:lstStyle/>
          <a:p>
            <a:pPr indent="0" lvl="0" marL="0" rtl="0" algn="r">
              <a:lnSpc>
                <a:spcPct val="8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121" name="Google Shape;121;p7"/>
          <p:cNvPicPr preferRelativeResize="0"/>
          <p:nvPr/>
        </p:nvPicPr>
        <p:blipFill rotWithShape="1">
          <a:blip r:embed="rId3">
            <a:alphaModFix/>
          </a:blip>
          <a:srcRect b="0" l="0" r="0" t="0"/>
          <a:stretch/>
        </p:blipFill>
        <p:spPr>
          <a:xfrm>
            <a:off x="3442150" y="699625"/>
            <a:ext cx="1790700" cy="4295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idx="15" type="title"/>
          </p:nvPr>
        </p:nvSpPr>
        <p:spPr>
          <a:xfrm>
            <a:off x="1278000" y="3420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Dataset</a:t>
            </a:r>
            <a:endParaRPr/>
          </a:p>
        </p:txBody>
      </p:sp>
      <p:sp>
        <p:nvSpPr>
          <p:cNvPr id="127" name="Google Shape;127;p8"/>
          <p:cNvSpPr txBox="1"/>
          <p:nvPr/>
        </p:nvSpPr>
        <p:spPr>
          <a:xfrm>
            <a:off x="993525" y="1109425"/>
            <a:ext cx="7451400" cy="34344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3C4043"/>
              </a:buClr>
              <a:buSzPts val="2400"/>
              <a:buFont typeface="Arial"/>
              <a:buChar char="●"/>
            </a:pPr>
            <a:r>
              <a:rPr lang="en" sz="2400">
                <a:solidFill>
                  <a:srgbClr val="3C4043"/>
                </a:solidFill>
                <a:highlight>
                  <a:srgbClr val="FFFFFF"/>
                </a:highlight>
              </a:rPr>
              <a:t>3307 Benign skin lesions </a:t>
            </a:r>
            <a:endParaRPr sz="2400">
              <a:solidFill>
                <a:srgbClr val="3C4043"/>
              </a:solidFill>
              <a:highlight>
                <a:srgbClr val="FFFFFF"/>
              </a:highlight>
            </a:endParaRPr>
          </a:p>
          <a:p>
            <a:pPr indent="-381000" lvl="0" marL="457200" marR="0" rtl="0" algn="l">
              <a:lnSpc>
                <a:spcPct val="100000"/>
              </a:lnSpc>
              <a:spcBef>
                <a:spcPts val="0"/>
              </a:spcBef>
              <a:spcAft>
                <a:spcPts val="0"/>
              </a:spcAft>
              <a:buClr>
                <a:srgbClr val="3C4043"/>
              </a:buClr>
              <a:buSzPts val="2400"/>
              <a:buFont typeface="Arial"/>
              <a:buChar char="●"/>
            </a:pPr>
            <a:r>
              <a:rPr lang="en" sz="2400">
                <a:solidFill>
                  <a:srgbClr val="3C4043"/>
                </a:solidFill>
                <a:highlight>
                  <a:srgbClr val="FFFFFF"/>
                </a:highlight>
              </a:rPr>
              <a:t>6693 Malignant skin lesions </a:t>
            </a:r>
            <a:endParaRPr sz="2400">
              <a:solidFill>
                <a:srgbClr val="3C4043"/>
              </a:solidFill>
              <a:highlight>
                <a:srgbClr val="FFFFFF"/>
              </a:highlight>
            </a:endParaRPr>
          </a:p>
          <a:p>
            <a:pPr indent="-381000" lvl="0" marL="457200" marR="0" rtl="0" algn="l">
              <a:lnSpc>
                <a:spcPct val="100000"/>
              </a:lnSpc>
              <a:spcBef>
                <a:spcPts val="0"/>
              </a:spcBef>
              <a:spcAft>
                <a:spcPts val="0"/>
              </a:spcAft>
              <a:buClr>
                <a:srgbClr val="3C4043"/>
              </a:buClr>
              <a:buSzPts val="2400"/>
              <a:buFont typeface="Arial"/>
              <a:buChar char="●"/>
            </a:pPr>
            <a:r>
              <a:rPr lang="en" sz="2400">
                <a:solidFill>
                  <a:srgbClr val="3C4043"/>
                </a:solidFill>
                <a:highlight>
                  <a:srgbClr val="FFFFFF"/>
                </a:highlight>
              </a:rPr>
              <a:t>Gathered from dermatology clinics and medical imaging sources </a:t>
            </a:r>
            <a:endParaRPr sz="2400">
              <a:solidFill>
                <a:srgbClr val="3C4043"/>
              </a:solidFill>
              <a:highlight>
                <a:srgbClr val="FFFFFF"/>
              </a:highlight>
            </a:endParaRPr>
          </a:p>
          <a:p>
            <a:pPr indent="-381000" lvl="0" marL="457200" marR="0" rtl="0" algn="l">
              <a:lnSpc>
                <a:spcPct val="100000"/>
              </a:lnSpc>
              <a:spcBef>
                <a:spcPts val="0"/>
              </a:spcBef>
              <a:spcAft>
                <a:spcPts val="0"/>
              </a:spcAft>
              <a:buClr>
                <a:srgbClr val="3C4043"/>
              </a:buClr>
              <a:buSzPts val="2400"/>
              <a:buFont typeface="Arial"/>
              <a:buChar char="●"/>
            </a:pPr>
            <a:r>
              <a:rPr lang="en" sz="2400">
                <a:solidFill>
                  <a:srgbClr val="3C4043"/>
                </a:solidFill>
                <a:highlight>
                  <a:srgbClr val="FFFFFF"/>
                </a:highlight>
              </a:rPr>
              <a:t>Contains images with diverse characteristics, sizes, and patient demographics </a:t>
            </a:r>
            <a:endParaRPr sz="2400">
              <a:solidFill>
                <a:srgbClr val="3C4043"/>
              </a:solidFill>
              <a:highlight>
                <a:srgbClr val="FFFFFF"/>
              </a:highlight>
            </a:endParaRPr>
          </a:p>
          <a:p>
            <a:pPr indent="-381000" lvl="0" marL="457200" marR="0" rtl="0" algn="l">
              <a:lnSpc>
                <a:spcPct val="100000"/>
              </a:lnSpc>
              <a:spcBef>
                <a:spcPts val="0"/>
              </a:spcBef>
              <a:spcAft>
                <a:spcPts val="0"/>
              </a:spcAft>
              <a:buClr>
                <a:srgbClr val="3C4043"/>
              </a:buClr>
              <a:buSzPts val="2400"/>
              <a:buFont typeface="Arial"/>
              <a:buChar char="●"/>
            </a:pPr>
            <a:r>
              <a:rPr lang="en" sz="2400">
                <a:solidFill>
                  <a:srgbClr val="3C4043"/>
                </a:solidFill>
                <a:highlight>
                  <a:srgbClr val="FFFFFF"/>
                </a:highlight>
              </a:rPr>
              <a:t>Aimed at facilitating research in dermatology and medical image analysis </a:t>
            </a:r>
            <a:endParaRPr sz="2400">
              <a:solidFill>
                <a:srgbClr val="3C4043"/>
              </a:solidFill>
              <a:highlight>
                <a:srgbClr val="FFFFFF"/>
              </a:highlight>
            </a:endParaRPr>
          </a:p>
          <a:p>
            <a:pPr indent="-381000" lvl="0" marL="457200" marR="0" rtl="0" algn="l">
              <a:lnSpc>
                <a:spcPct val="100000"/>
              </a:lnSpc>
              <a:spcBef>
                <a:spcPts val="0"/>
              </a:spcBef>
              <a:spcAft>
                <a:spcPts val="0"/>
              </a:spcAft>
              <a:buClr>
                <a:srgbClr val="3C4043"/>
              </a:buClr>
              <a:buSzPts val="2400"/>
              <a:buFont typeface="Arial"/>
              <a:buChar char="●"/>
            </a:pPr>
            <a:r>
              <a:rPr lang="en" sz="2400">
                <a:solidFill>
                  <a:srgbClr val="3C4043"/>
                </a:solidFill>
                <a:highlight>
                  <a:srgbClr val="FFFFFF"/>
                </a:highlight>
              </a:rPr>
              <a:t>Publicly available for academic and research purposes</a:t>
            </a:r>
            <a:endParaRPr b="0" i="0" sz="2400" u="none" cap="none" strike="noStrike">
              <a:solidFill>
                <a:srgbClr val="3C4043"/>
              </a:solidFill>
              <a:highlight>
                <a:srgbClr val="FFFFFF"/>
              </a:highlight>
              <a:latin typeface="Arial"/>
              <a:ea typeface="Arial"/>
              <a:cs typeface="Arial"/>
              <a:sym typeface="Arial"/>
            </a:endParaRPr>
          </a:p>
        </p:txBody>
      </p:sp>
      <p:sp>
        <p:nvSpPr>
          <p:cNvPr id="128" name="Google Shape;128;p8"/>
          <p:cNvSpPr txBox="1"/>
          <p:nvPr>
            <p:ph idx="4294967295" type="sldNum"/>
          </p:nvPr>
        </p:nvSpPr>
        <p:spPr>
          <a:xfrm>
            <a:off x="6997148" y="4667871"/>
            <a:ext cx="1279500" cy="273900"/>
          </a:xfrm>
          <a:prstGeom prst="rect">
            <a:avLst/>
          </a:prstGeom>
          <a:noFill/>
          <a:ln>
            <a:noFill/>
          </a:ln>
        </p:spPr>
        <p:txBody>
          <a:bodyPr anchorCtr="0" anchor="ctr" bIns="91425" lIns="91425" spcFirstLastPara="1" rIns="91425" wrap="square" tIns="91425">
            <a:noAutofit/>
          </a:bodyPr>
          <a:lstStyle/>
          <a:p>
            <a:pPr indent="0" lvl="0" marL="0" rtl="0" algn="r">
              <a:lnSpc>
                <a:spcPct val="8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ph idx="15" type="title"/>
          </p:nvPr>
        </p:nvSpPr>
        <p:spPr>
          <a:xfrm>
            <a:off x="1278000" y="3420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1400"/>
              </a:spcBef>
              <a:spcAft>
                <a:spcPts val="0"/>
              </a:spcAft>
              <a:buSzPts val="2800"/>
              <a:buNone/>
            </a:pPr>
            <a:r>
              <a:rPr b="1" lang="en">
                <a:solidFill>
                  <a:schemeClr val="dk1"/>
                </a:solidFill>
                <a:latin typeface="Corbel"/>
                <a:ea typeface="Corbel"/>
                <a:cs typeface="Corbel"/>
                <a:sym typeface="Corbel"/>
              </a:rPr>
              <a:t>Proposed Methodology</a:t>
            </a:r>
            <a:endParaRPr b="1"/>
          </a:p>
        </p:txBody>
      </p:sp>
      <p:sp>
        <p:nvSpPr>
          <p:cNvPr id="134" name="Google Shape;134;p9"/>
          <p:cNvSpPr txBox="1"/>
          <p:nvPr/>
        </p:nvSpPr>
        <p:spPr>
          <a:xfrm>
            <a:off x="1561775" y="1667200"/>
            <a:ext cx="61278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400"/>
              <a:buFont typeface="Arial"/>
              <a:buNone/>
            </a:pPr>
            <a:r>
              <a:rPr lang="en">
                <a:solidFill>
                  <a:schemeClr val="dk1"/>
                </a:solidFill>
              </a:rPr>
              <a:t>Run state of the art pre Trained CNN architecture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VGG16</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ResNet50</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Inceptionv3</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inceptionResNetv2</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Vision transformer</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Custom proposed CNN architecture with low number of parameters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Custom proposed transformer based architecture</a:t>
            </a:r>
            <a:endParaRPr>
              <a:solidFill>
                <a:schemeClr val="dk1"/>
              </a:solidFill>
            </a:endParaRPr>
          </a:p>
          <a:p>
            <a:pPr indent="0" lvl="0" marL="0" rtl="0" algn="l">
              <a:spcBef>
                <a:spcPts val="0"/>
              </a:spcBef>
              <a:spcAft>
                <a:spcPts val="0"/>
              </a:spcAft>
              <a:buNone/>
            </a:pPr>
            <a:r>
              <a:rPr lang="en">
                <a:solidFill>
                  <a:schemeClr val="dk1"/>
                </a:solidFill>
              </a:rPr>
              <a:t>Compare performance of these architectures</a:t>
            </a:r>
            <a:endParaRPr>
              <a:solidFill>
                <a:schemeClr val="dk1"/>
              </a:solidFill>
            </a:endParaRPr>
          </a:p>
          <a:p>
            <a:pPr indent="0" lvl="0" marL="0" rtl="0" algn="l">
              <a:spcBef>
                <a:spcPts val="0"/>
              </a:spcBef>
              <a:spcAft>
                <a:spcPts val="0"/>
              </a:spcAft>
              <a:buNone/>
            </a:pPr>
            <a:r>
              <a:rPr lang="en">
                <a:solidFill>
                  <a:schemeClr val="dk1"/>
                </a:solidFill>
              </a:rPr>
              <a:t>Use explainable AI to evaluate the results</a:t>
            </a:r>
            <a:endParaRPr>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a:p>
        </p:txBody>
      </p:sp>
      <p:sp>
        <p:nvSpPr>
          <p:cNvPr id="135" name="Google Shape;135;p9"/>
          <p:cNvSpPr txBox="1"/>
          <p:nvPr>
            <p:ph idx="4294967295" type="sldNum"/>
          </p:nvPr>
        </p:nvSpPr>
        <p:spPr>
          <a:xfrm>
            <a:off x="6997148" y="4667871"/>
            <a:ext cx="1279500" cy="273900"/>
          </a:xfrm>
          <a:prstGeom prst="rect">
            <a:avLst/>
          </a:prstGeom>
          <a:noFill/>
          <a:ln>
            <a:noFill/>
          </a:ln>
        </p:spPr>
        <p:txBody>
          <a:bodyPr anchorCtr="0" anchor="ctr" bIns="91425" lIns="91425" spcFirstLastPara="1" rIns="91425" wrap="square" tIns="91425">
            <a:noAutofit/>
          </a:bodyPr>
          <a:lstStyle/>
          <a:p>
            <a:pPr indent="0" lvl="0" marL="0" rtl="0" algn="r">
              <a:lnSpc>
                <a:spcPct val="8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