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4" roundtripDataSignature="AMtx7mipP+G7yHIJ1JdEKKfI2f/hbw+6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E31BF6-E7BF-4A79-B705-2B64283E0765}">
  <a:tblStyle styleId="{77E31BF6-E7BF-4A79-B705-2B64283E076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7e447e0a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a7e447e0ab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8034076c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a8034076c7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8034076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a8034076c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8034076c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a8034076c7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8034076c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a8034076c7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8197a819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a8197a8197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8034076c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a8034076c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d21e1279d9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d21e1279d9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8197a81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a8197a8197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8197a819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a8197a8197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rgbClr val="595959"/>
                </a:solidFill>
                <a:latin typeface="Lato"/>
                <a:ea typeface="Lato"/>
                <a:cs typeface="Lato"/>
                <a:sym typeface="Lato"/>
              </a:rPr>
              <a:t>Healthcare Data Challenge: Healthcare faces challenges in accessing diverse datasets, as medical data is distributed across many institutions globally.</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300">
                <a:solidFill>
                  <a:srgbClr val="595959"/>
                </a:solidFill>
                <a:latin typeface="Lato"/>
                <a:ea typeface="Lato"/>
                <a:cs typeface="Lato"/>
                <a:sym typeface="Lato"/>
              </a:rPr>
              <a:t>Legal and Regulatory Barriers: Centralized data aggregation for AI training in healthcare is increasingly restricted due to legal and regulatory barriers protecting data privacy.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7e447e0a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a7e447e0ab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7e447e0a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a7e447e0ab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11"/>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1"/>
          <p:cNvGrpSpPr/>
          <p:nvPr/>
        </p:nvGrpSpPr>
        <p:grpSpPr>
          <a:xfrm>
            <a:off x="830392" y="1191256"/>
            <a:ext cx="745763" cy="45826"/>
            <a:chOff x="4580561" y="2589004"/>
            <a:chExt cx="1064464" cy="25200"/>
          </a:xfrm>
        </p:grpSpPr>
        <p:sp>
          <p:nvSpPr>
            <p:cNvPr id="12" name="Google Shape;12;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1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20"/>
          <p:cNvGrpSpPr/>
          <p:nvPr/>
        </p:nvGrpSpPr>
        <p:grpSpPr>
          <a:xfrm>
            <a:off x="830392" y="4169130"/>
            <a:ext cx="745763" cy="45826"/>
            <a:chOff x="4580561" y="2589004"/>
            <a:chExt cx="1064464" cy="25200"/>
          </a:xfrm>
        </p:grpSpPr>
        <p:sp>
          <p:nvSpPr>
            <p:cNvPr id="75" name="Google Shape;75;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20"/>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0"/>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12"/>
          <p:cNvGrpSpPr/>
          <p:nvPr/>
        </p:nvGrpSpPr>
        <p:grpSpPr>
          <a:xfrm>
            <a:off x="830392" y="1191256"/>
            <a:ext cx="745763" cy="45826"/>
            <a:chOff x="4580561" y="2589004"/>
            <a:chExt cx="1064464" cy="25200"/>
          </a:xfrm>
        </p:grpSpPr>
        <p:sp>
          <p:nvSpPr>
            <p:cNvPr id="20" name="Google Shape;20;p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1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13"/>
          <p:cNvGrpSpPr/>
          <p:nvPr/>
        </p:nvGrpSpPr>
        <p:grpSpPr>
          <a:xfrm>
            <a:off x="830392" y="1191256"/>
            <a:ext cx="745763" cy="45826"/>
            <a:chOff x="4580561" y="2589004"/>
            <a:chExt cx="1064464" cy="25200"/>
          </a:xfrm>
        </p:grpSpPr>
        <p:sp>
          <p:nvSpPr>
            <p:cNvPr id="27" name="Google Shape;27;p1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1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1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14"/>
          <p:cNvGrpSpPr/>
          <p:nvPr/>
        </p:nvGrpSpPr>
        <p:grpSpPr>
          <a:xfrm>
            <a:off x="830392" y="1191256"/>
            <a:ext cx="745763" cy="45826"/>
            <a:chOff x="4580561" y="2589004"/>
            <a:chExt cx="1064464" cy="25200"/>
          </a:xfrm>
        </p:grpSpPr>
        <p:sp>
          <p:nvSpPr>
            <p:cNvPr id="34" name="Google Shape;34;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14"/>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14"/>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1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15"/>
          <p:cNvGrpSpPr/>
          <p:nvPr/>
        </p:nvGrpSpPr>
        <p:grpSpPr>
          <a:xfrm>
            <a:off x="830392" y="1191256"/>
            <a:ext cx="745763" cy="45826"/>
            <a:chOff x="4580561" y="2589004"/>
            <a:chExt cx="1064464" cy="25200"/>
          </a:xfrm>
        </p:grpSpPr>
        <p:sp>
          <p:nvSpPr>
            <p:cNvPr id="43" name="Google Shape;43;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1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16"/>
          <p:cNvGrpSpPr/>
          <p:nvPr/>
        </p:nvGrpSpPr>
        <p:grpSpPr>
          <a:xfrm>
            <a:off x="830392" y="1191256"/>
            <a:ext cx="745763" cy="45826"/>
            <a:chOff x="4580561" y="2589004"/>
            <a:chExt cx="1064464" cy="25200"/>
          </a:xfrm>
        </p:grpSpPr>
        <p:sp>
          <p:nvSpPr>
            <p:cNvPr id="50" name="Google Shape;50;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6"/>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16"/>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17"/>
          <p:cNvGrpSpPr/>
          <p:nvPr/>
        </p:nvGrpSpPr>
        <p:grpSpPr>
          <a:xfrm>
            <a:off x="830392" y="4169130"/>
            <a:ext cx="745763" cy="45826"/>
            <a:chOff x="4580561" y="2589004"/>
            <a:chExt cx="1064464" cy="25200"/>
          </a:xfrm>
        </p:grpSpPr>
        <p:sp>
          <p:nvSpPr>
            <p:cNvPr id="57" name="Google Shape;57;p1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8"/>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18"/>
          <p:cNvGrpSpPr/>
          <p:nvPr/>
        </p:nvGrpSpPr>
        <p:grpSpPr>
          <a:xfrm>
            <a:off x="830392" y="1191256"/>
            <a:ext cx="745763" cy="45826"/>
            <a:chOff x="4580561" y="2589004"/>
            <a:chExt cx="1064464" cy="25200"/>
          </a:xfrm>
        </p:grpSpPr>
        <p:sp>
          <p:nvSpPr>
            <p:cNvPr id="64" name="Google Shape;64;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8"/>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18"/>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18"/>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9"/>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sciencedirect.com/science/article/pii/S277237552300008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7950" y="1138725"/>
            <a:ext cx="7688100" cy="190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2400"/>
              <a:t>Comparative Analysis of Skin Cancer and Skin Lesion Classification: A performace Evaluation of CNN image classifiers </a:t>
            </a:r>
            <a:endParaRPr sz="2400"/>
          </a:p>
          <a:p>
            <a:pPr indent="0" lvl="0" marL="0" rtl="0" algn="ctr">
              <a:lnSpc>
                <a:spcPct val="100000"/>
              </a:lnSpc>
              <a:spcBef>
                <a:spcPts val="0"/>
              </a:spcBef>
              <a:spcAft>
                <a:spcPts val="0"/>
              </a:spcAft>
              <a:buSzPts val="4200"/>
              <a:buNone/>
            </a:pPr>
            <a:r>
              <a:rPr b="0" lang="en" sz="1900"/>
              <a:t>Task 4</a:t>
            </a:r>
            <a:endParaRPr b="0" sz="1900"/>
          </a:p>
        </p:txBody>
      </p:sp>
      <p:sp>
        <p:nvSpPr>
          <p:cNvPr id="87" name="Google Shape;87;p1"/>
          <p:cNvSpPr txBox="1"/>
          <p:nvPr>
            <p:ph idx="1" type="subTitle"/>
          </p:nvPr>
        </p:nvSpPr>
        <p:spPr>
          <a:xfrm>
            <a:off x="334325" y="2940375"/>
            <a:ext cx="3514800" cy="18093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1600"/>
              <a:buNone/>
            </a:pPr>
            <a:r>
              <a:rPr lang="en"/>
              <a:t>Team : 19</a:t>
            </a:r>
            <a:endParaRPr/>
          </a:p>
          <a:p>
            <a:pPr indent="0" lvl="0" marL="0" rtl="0" algn="l">
              <a:lnSpc>
                <a:spcPct val="100000"/>
              </a:lnSpc>
              <a:spcBef>
                <a:spcPts val="0"/>
              </a:spcBef>
              <a:spcAft>
                <a:spcPts val="0"/>
              </a:spcAft>
              <a:buSzPts val="1600"/>
              <a:buNone/>
            </a:pPr>
            <a:r>
              <a:rPr b="1" lang="en" sz="1700">
                <a:solidFill>
                  <a:srgbClr val="000000"/>
                </a:solidFill>
                <a:latin typeface="Times New Roman"/>
                <a:ea typeface="Times New Roman"/>
                <a:cs typeface="Times New Roman"/>
                <a:sym typeface="Times New Roman"/>
              </a:rPr>
              <a:t>Abu Bakar Hasnath   (20301037)</a:t>
            </a:r>
            <a:r>
              <a:rPr lang="en" sz="1700">
                <a:solidFill>
                  <a:srgbClr val="000000"/>
                </a:solidFill>
                <a:latin typeface="Times New Roman"/>
                <a:ea typeface="Times New Roman"/>
                <a:cs typeface="Times New Roman"/>
                <a:sym typeface="Times New Roman"/>
              </a:rPr>
              <a:t>,</a:t>
            </a:r>
            <a:endParaRPr sz="17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00"/>
              <a:buNone/>
            </a:pPr>
            <a:r>
              <a:rPr b="1" lang="en" sz="1800">
                <a:solidFill>
                  <a:srgbClr val="000000"/>
                </a:solidFill>
                <a:latin typeface="Calibri"/>
                <a:ea typeface="Calibri"/>
                <a:cs typeface="Calibri"/>
                <a:sym typeface="Calibri"/>
              </a:rPr>
              <a:t>Faisal Shahriar (20301175)</a:t>
            </a:r>
            <a:r>
              <a:rPr lang="en" sz="1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a:p>
            <a:pPr indent="0" lvl="0" marL="0" rtl="0" algn="l">
              <a:lnSpc>
                <a:spcPct val="100000"/>
              </a:lnSpc>
              <a:spcBef>
                <a:spcPts val="0"/>
              </a:spcBef>
              <a:spcAft>
                <a:spcPts val="0"/>
              </a:spcAft>
              <a:buSzPts val="1600"/>
              <a:buNone/>
            </a:pPr>
            <a:r>
              <a:rPr b="1" lang="en" sz="1800">
                <a:solidFill>
                  <a:srgbClr val="000000"/>
                </a:solidFill>
                <a:latin typeface="Calibri"/>
                <a:ea typeface="Calibri"/>
                <a:cs typeface="Calibri"/>
                <a:sym typeface="Calibri"/>
              </a:rPr>
              <a:t>Sayad Md. Prio</a:t>
            </a:r>
            <a:r>
              <a:rPr b="1" lang="en" sz="1800">
                <a:solidFill>
                  <a:srgbClr val="000000"/>
                </a:solidFill>
                <a:latin typeface="Calibri"/>
                <a:ea typeface="Calibri"/>
                <a:cs typeface="Calibri"/>
                <a:sym typeface="Calibri"/>
              </a:rPr>
              <a:t>  (20101356)</a:t>
            </a:r>
            <a:r>
              <a:rPr lang="en" sz="1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a:p>
            <a:pPr indent="0" lvl="0" marL="0" rtl="0" algn="l">
              <a:lnSpc>
                <a:spcPct val="100000"/>
              </a:lnSpc>
              <a:spcBef>
                <a:spcPts val="0"/>
              </a:spcBef>
              <a:spcAft>
                <a:spcPts val="0"/>
              </a:spcAft>
              <a:buClr>
                <a:srgbClr val="000000"/>
              </a:buClr>
              <a:buSzPts val="1600"/>
              <a:buFont typeface="Arial"/>
              <a:buNone/>
            </a:pPr>
            <a:r>
              <a:rPr b="1" lang="en" sz="1800">
                <a:solidFill>
                  <a:srgbClr val="000000"/>
                </a:solidFill>
                <a:latin typeface="Calibri"/>
                <a:ea typeface="Calibri"/>
                <a:cs typeface="Calibri"/>
                <a:sym typeface="Calibri"/>
              </a:rPr>
              <a:t>Sulaiman Hossain Tonmoy</a:t>
            </a:r>
            <a:r>
              <a:rPr b="1" lang="en" sz="1800">
                <a:solidFill>
                  <a:srgbClr val="000000"/>
                </a:solidFill>
                <a:latin typeface="Calibri"/>
                <a:ea typeface="Calibri"/>
                <a:cs typeface="Calibri"/>
                <a:sym typeface="Calibri"/>
              </a:rPr>
              <a:t> (23266033)</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600"/>
              <a:buNone/>
            </a:pPr>
            <a:r>
              <a:rPr b="1" lang="en" sz="1700">
                <a:solidFill>
                  <a:srgbClr val="000000"/>
                </a:solidFill>
                <a:latin typeface="Times New Roman"/>
                <a:ea typeface="Times New Roman"/>
                <a:cs typeface="Times New Roman"/>
                <a:sym typeface="Times New Roman"/>
              </a:rPr>
              <a:t> </a:t>
            </a:r>
            <a:endParaRPr b="1" sz="1700">
              <a:latin typeface="Times New Roman"/>
              <a:ea typeface="Times New Roman"/>
              <a:cs typeface="Times New Roman"/>
              <a:sym typeface="Times New Roman"/>
            </a:endParaRPr>
          </a:p>
        </p:txBody>
      </p:sp>
      <p:sp>
        <p:nvSpPr>
          <p:cNvPr id="88" name="Google Shape;8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89" name="Google Shape;89;p1"/>
          <p:cNvSpPr txBox="1"/>
          <p:nvPr>
            <p:ph idx="1" type="subTitle"/>
          </p:nvPr>
        </p:nvSpPr>
        <p:spPr>
          <a:xfrm>
            <a:off x="4050275" y="3480950"/>
            <a:ext cx="4773900" cy="14043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600"/>
              <a:buNone/>
            </a:pPr>
            <a:r>
              <a:rPr b="1" lang="en"/>
              <a:t>CSE424: Data Science for practitioners </a:t>
            </a:r>
            <a:endParaRPr b="1"/>
          </a:p>
          <a:p>
            <a:pPr indent="0" lvl="0" marL="0" rtl="0" algn="l">
              <a:lnSpc>
                <a:spcPct val="100000"/>
              </a:lnSpc>
              <a:spcBef>
                <a:spcPts val="0"/>
              </a:spcBef>
              <a:spcAft>
                <a:spcPts val="0"/>
              </a:spcAft>
              <a:buSzPts val="1600"/>
              <a:buNone/>
            </a:pPr>
            <a:r>
              <a:rPr b="1" lang="en"/>
              <a:t>Instructor: Annajiat Alim Rasel (AAR)</a:t>
            </a:r>
            <a:endParaRPr b="1"/>
          </a:p>
          <a:p>
            <a:pPr indent="0" lvl="0" marL="0" rtl="0" algn="l">
              <a:lnSpc>
                <a:spcPct val="100000"/>
              </a:lnSpc>
              <a:spcBef>
                <a:spcPts val="0"/>
              </a:spcBef>
              <a:spcAft>
                <a:spcPts val="0"/>
              </a:spcAft>
              <a:buSzPts val="1600"/>
              <a:buNone/>
            </a:pPr>
            <a:r>
              <a:t/>
            </a:r>
            <a:endParaRPr b="1"/>
          </a:p>
          <a:p>
            <a:pPr indent="0" lvl="0" marL="0" rtl="0" algn="l">
              <a:lnSpc>
                <a:spcPct val="115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a7e447e0ab_1_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Methodology</a:t>
            </a:r>
            <a:endParaRPr/>
          </a:p>
          <a:p>
            <a:pPr indent="0" lvl="0" marL="0" rtl="0" algn="l">
              <a:lnSpc>
                <a:spcPct val="100000"/>
              </a:lnSpc>
              <a:spcBef>
                <a:spcPts val="0"/>
              </a:spcBef>
              <a:spcAft>
                <a:spcPts val="0"/>
              </a:spcAft>
              <a:buSzPct val="111111"/>
              <a:buNone/>
            </a:pPr>
            <a:r>
              <a:t/>
            </a:r>
            <a:endParaRPr/>
          </a:p>
        </p:txBody>
      </p:sp>
      <p:sp>
        <p:nvSpPr>
          <p:cNvPr id="154" name="Google Shape;154;g2a7e447e0ab_1_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2000">
                <a:solidFill>
                  <a:srgbClr val="000000"/>
                </a:solidFill>
                <a:latin typeface="Times New Roman"/>
                <a:ea typeface="Times New Roman"/>
                <a:cs typeface="Times New Roman"/>
                <a:sym typeface="Times New Roman"/>
              </a:rPr>
              <a:t>VGG16: </a:t>
            </a:r>
            <a:endParaRPr sz="2800">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convolutional neural network architecture</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developed by Visual Graphic Group (VGG) at University of Oxford</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 multiple convolutional  layers with 3*3 filters</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Max pooling layers preserve the most significant features</a:t>
            </a:r>
            <a:endParaRPr sz="1800">
              <a:solidFill>
                <a:srgbClr val="000000"/>
              </a:solidFill>
              <a:latin typeface="Times New Roman"/>
              <a:ea typeface="Times New Roman"/>
              <a:cs typeface="Times New Roman"/>
              <a:sym typeface="Times New Roman"/>
            </a:endParaRPr>
          </a:p>
        </p:txBody>
      </p:sp>
      <p:sp>
        <p:nvSpPr>
          <p:cNvPr id="155" name="Google Shape;155;g2a7e447e0ab_1_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a8034076c7_0_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Methodology </a:t>
            </a:r>
            <a:endParaRPr/>
          </a:p>
        </p:txBody>
      </p:sp>
      <p:sp>
        <p:nvSpPr>
          <p:cNvPr id="161" name="Google Shape;161;g2a8034076c7_0_2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a:p>
        </p:txBody>
      </p:sp>
      <p:pic>
        <p:nvPicPr>
          <p:cNvPr id="162" name="Google Shape;162;g2a8034076c7_0_23"/>
          <p:cNvPicPr preferRelativeResize="0"/>
          <p:nvPr/>
        </p:nvPicPr>
        <p:blipFill rotWithShape="1">
          <a:blip r:embed="rId3">
            <a:alphaModFix/>
          </a:blip>
          <a:srcRect b="0" l="0" r="0" t="0"/>
          <a:stretch/>
        </p:blipFill>
        <p:spPr>
          <a:xfrm>
            <a:off x="729450" y="2004499"/>
            <a:ext cx="7688701" cy="1945047"/>
          </a:xfrm>
          <a:prstGeom prst="rect">
            <a:avLst/>
          </a:prstGeom>
          <a:noFill/>
          <a:ln>
            <a:noFill/>
          </a:ln>
        </p:spPr>
      </p:pic>
      <p:sp>
        <p:nvSpPr>
          <p:cNvPr id="163" name="Google Shape;163;g2a8034076c7_0_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txBox="1"/>
          <p:nvPr>
            <p:ph type="title"/>
          </p:nvPr>
        </p:nvSpPr>
        <p:spPr>
          <a:xfrm>
            <a:off x="727650" y="12865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Result Analysis</a:t>
            </a:r>
            <a:endParaRPr>
              <a:latin typeface="Times New Roman"/>
              <a:ea typeface="Times New Roman"/>
              <a:cs typeface="Times New Roman"/>
              <a:sym typeface="Times New Roman"/>
            </a:endParaRPr>
          </a:p>
        </p:txBody>
      </p:sp>
      <p:sp>
        <p:nvSpPr>
          <p:cNvPr id="169" name="Google Shape;169;p6"/>
          <p:cNvSpPr txBox="1"/>
          <p:nvPr>
            <p:ph idx="1" type="body"/>
          </p:nvPr>
        </p:nvSpPr>
        <p:spPr>
          <a:xfrm>
            <a:off x="729450" y="1930825"/>
            <a:ext cx="8170500" cy="29322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t/>
            </a:r>
            <a:endParaRPr b="1" sz="1900">
              <a:latin typeface="Times New Roman"/>
              <a:ea typeface="Times New Roman"/>
              <a:cs typeface="Times New Roman"/>
              <a:sym typeface="Times New Roman"/>
            </a:endParaRPr>
          </a:p>
          <a:p>
            <a:pPr indent="0" lvl="0" marL="914400" rtl="0" algn="l">
              <a:lnSpc>
                <a:spcPct val="150000"/>
              </a:lnSpc>
              <a:spcBef>
                <a:spcPts val="0"/>
              </a:spcBef>
              <a:spcAft>
                <a:spcPts val="0"/>
              </a:spcAft>
              <a:buSzPts val="1405"/>
              <a:buNone/>
            </a:pPr>
            <a:r>
              <a:t/>
            </a:r>
            <a:endParaRPr b="1" sz="1900">
              <a:latin typeface="Times New Roman"/>
              <a:ea typeface="Times New Roman"/>
              <a:cs typeface="Times New Roman"/>
              <a:sym typeface="Times New Roman"/>
            </a:endParaRPr>
          </a:p>
        </p:txBody>
      </p:sp>
      <p:sp>
        <p:nvSpPr>
          <p:cNvPr id="170" name="Google Shape;170;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171" name="Google Shape;171;p6"/>
          <p:cNvGraphicFramePr/>
          <p:nvPr/>
        </p:nvGraphicFramePr>
        <p:xfrm>
          <a:off x="877475" y="2027700"/>
          <a:ext cx="3000000" cy="3000000"/>
        </p:xfrm>
        <a:graphic>
          <a:graphicData uri="http://schemas.openxmlformats.org/drawingml/2006/table">
            <a:tbl>
              <a:tblPr>
                <a:noFill/>
                <a:tableStyleId>{77E31BF6-E7BF-4A79-B705-2B64283E0765}</a:tableStyleId>
              </a:tblPr>
              <a:tblGrid>
                <a:gridCol w="3523075"/>
                <a:gridCol w="3715925"/>
              </a:tblGrid>
              <a:tr h="391900">
                <a:tc>
                  <a:txBody>
                    <a:bodyPr/>
                    <a:lstStyle/>
                    <a:p>
                      <a:pPr indent="0" lvl="0" marL="0" marR="0" rtl="0" algn="l">
                        <a:lnSpc>
                          <a:spcPct val="115000"/>
                        </a:lnSpc>
                        <a:spcBef>
                          <a:spcPts val="0"/>
                        </a:spcBef>
                        <a:spcAft>
                          <a:spcPts val="0"/>
                        </a:spcAft>
                        <a:buClr>
                          <a:srgbClr val="000000"/>
                        </a:buClr>
                        <a:buSzPts val="1700"/>
                        <a:buFont typeface="Arial"/>
                        <a:buNone/>
                      </a:pPr>
                      <a:r>
                        <a:rPr lang="en" sz="1700" u="none" cap="none" strike="noStrike">
                          <a:latin typeface="Times New Roman"/>
                          <a:ea typeface="Times New Roman"/>
                          <a:cs typeface="Times New Roman"/>
                          <a:sym typeface="Times New Roman"/>
                        </a:rPr>
                        <a:t>InceptionResNetV2</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82.70%</a:t>
                      </a:r>
                      <a:endParaRPr sz="1400" u="none" cap="none" strike="noStrike"/>
                    </a:p>
                  </a:txBody>
                  <a:tcPr marT="91425" marB="91425" marR="91425" marL="91425"/>
                </a:tc>
              </a:tr>
              <a:tr h="391900">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latin typeface="Times New Roman"/>
                          <a:ea typeface="Times New Roman"/>
                          <a:cs typeface="Times New Roman"/>
                          <a:sym typeface="Times New Roman"/>
                        </a:rPr>
                        <a:t>InceptionV3</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83.63%</a:t>
                      </a:r>
                      <a:endParaRPr sz="1400" u="none" cap="none" strike="noStrike"/>
                    </a:p>
                  </a:txBody>
                  <a:tcPr marT="91425" marB="91425" marR="91425" marL="91425"/>
                </a:tc>
              </a:tr>
              <a:tr h="391900">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latin typeface="Times New Roman"/>
                          <a:ea typeface="Times New Roman"/>
                          <a:cs typeface="Times New Roman"/>
                          <a:sym typeface="Times New Roman"/>
                        </a:rPr>
                        <a:t>ResNet50:</a:t>
                      </a:r>
                      <a:endParaRPr sz="17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76.43%</a:t>
                      </a:r>
                      <a:endParaRPr sz="1400" u="none" cap="none" strike="noStrike"/>
                    </a:p>
                  </a:txBody>
                  <a:tcPr marT="91425" marB="91425" marR="91425" marL="91425"/>
                </a:tc>
              </a:tr>
              <a:tr h="391900">
                <a:tc>
                  <a:txBody>
                    <a:bodyPr/>
                    <a:lstStyle/>
                    <a:p>
                      <a:pPr indent="0" lvl="0" marL="0" marR="0" rtl="0" algn="l">
                        <a:lnSpc>
                          <a:spcPct val="115000"/>
                        </a:lnSpc>
                        <a:spcBef>
                          <a:spcPts val="0"/>
                        </a:spcBef>
                        <a:spcAft>
                          <a:spcPts val="0"/>
                        </a:spcAft>
                        <a:buClr>
                          <a:srgbClr val="000000"/>
                        </a:buClr>
                        <a:buSzPts val="1700"/>
                        <a:buFont typeface="Arial"/>
                        <a:buNone/>
                      </a:pPr>
                      <a:r>
                        <a:rPr lang="en" sz="1700" u="none" cap="none" strike="noStrike">
                          <a:latin typeface="Times New Roman"/>
                          <a:ea typeface="Times New Roman"/>
                          <a:cs typeface="Times New Roman"/>
                          <a:sym typeface="Times New Roman"/>
                        </a:rPr>
                        <a:t>VGG16: </a:t>
                      </a:r>
                      <a:endParaRPr sz="1700" u="none" cap="none" strike="noStrik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66.95%</a:t>
                      </a:r>
                      <a:endParaRPr sz="1400" u="none" cap="none" strike="noStrike"/>
                    </a:p>
                  </a:txBody>
                  <a:tcPr marT="91425" marB="91425" marR="91425" marL="91425"/>
                </a:tc>
              </a:tr>
              <a:tr h="391900">
                <a:tc>
                  <a:txBody>
                    <a:bodyPr/>
                    <a:lstStyle/>
                    <a:p>
                      <a:pPr indent="0" lvl="0" marL="0" marR="0" rtl="0" algn="l">
                        <a:lnSpc>
                          <a:spcPct val="115000"/>
                        </a:lnSpc>
                        <a:spcBef>
                          <a:spcPts val="0"/>
                        </a:spcBef>
                        <a:spcAft>
                          <a:spcPts val="0"/>
                        </a:spcAft>
                        <a:buClr>
                          <a:srgbClr val="000000"/>
                        </a:buClr>
                        <a:buSzPts val="1700"/>
                        <a:buFont typeface="Arial"/>
                        <a:buNone/>
                      </a:pPr>
                      <a:r>
                        <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a8034076c7_0_0"/>
          <p:cNvSpPr txBox="1"/>
          <p:nvPr>
            <p:ph type="title"/>
          </p:nvPr>
        </p:nvSpPr>
        <p:spPr>
          <a:xfrm>
            <a:off x="665150" y="5899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 Analysis</a:t>
            </a:r>
            <a:endParaRPr/>
          </a:p>
        </p:txBody>
      </p:sp>
      <p:sp>
        <p:nvSpPr>
          <p:cNvPr id="177" name="Google Shape;177;g2a8034076c7_0_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a:p>
        </p:txBody>
      </p:sp>
      <p:sp>
        <p:nvSpPr>
          <p:cNvPr id="178" name="Google Shape;178;g2a8034076c7_0_0"/>
          <p:cNvSpPr txBox="1"/>
          <p:nvPr/>
        </p:nvSpPr>
        <p:spPr>
          <a:xfrm>
            <a:off x="1480900" y="4236950"/>
            <a:ext cx="3268200" cy="39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accent1"/>
                </a:solidFill>
                <a:latin typeface="Lato"/>
                <a:ea typeface="Lato"/>
                <a:cs typeface="Lato"/>
                <a:sym typeface="Lato"/>
              </a:rPr>
              <a:t>Inceptionv3</a:t>
            </a:r>
            <a:endParaRPr b="0" i="0" sz="1300" u="none" cap="none" strike="noStrike">
              <a:solidFill>
                <a:schemeClr val="accent1"/>
              </a:solidFill>
              <a:latin typeface="Lato"/>
              <a:ea typeface="Lato"/>
              <a:cs typeface="Lato"/>
              <a:sym typeface="Lato"/>
            </a:endParaRPr>
          </a:p>
        </p:txBody>
      </p:sp>
      <p:sp>
        <p:nvSpPr>
          <p:cNvPr id="179" name="Google Shape;179;g2a8034076c7_0_0"/>
          <p:cNvSpPr txBox="1"/>
          <p:nvPr/>
        </p:nvSpPr>
        <p:spPr>
          <a:xfrm>
            <a:off x="6720850" y="4269100"/>
            <a:ext cx="16974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accent1"/>
                </a:solidFill>
                <a:latin typeface="Lato"/>
                <a:ea typeface="Lato"/>
                <a:cs typeface="Lato"/>
                <a:sym typeface="Lato"/>
              </a:rPr>
              <a:t>InceptionResNetV2</a:t>
            </a:r>
            <a:endParaRPr b="0" i="0" sz="1300" u="none" cap="none" strike="noStrike">
              <a:solidFill>
                <a:schemeClr val="accent1"/>
              </a:solidFill>
              <a:latin typeface="Lato"/>
              <a:ea typeface="Lato"/>
              <a:cs typeface="Lato"/>
              <a:sym typeface="Lato"/>
            </a:endParaRPr>
          </a:p>
        </p:txBody>
      </p:sp>
      <p:sp>
        <p:nvSpPr>
          <p:cNvPr id="180" name="Google Shape;180;g2a8034076c7_0_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81" name="Google Shape;181;g2a8034076c7_0_0"/>
          <p:cNvPicPr preferRelativeResize="0"/>
          <p:nvPr/>
        </p:nvPicPr>
        <p:blipFill>
          <a:blip r:embed="rId3">
            <a:alphaModFix/>
          </a:blip>
          <a:stretch>
            <a:fillRect/>
          </a:stretch>
        </p:blipFill>
        <p:spPr>
          <a:xfrm>
            <a:off x="5370375" y="1624400"/>
            <a:ext cx="3268201" cy="2760749"/>
          </a:xfrm>
          <a:prstGeom prst="rect">
            <a:avLst/>
          </a:prstGeom>
          <a:noFill/>
          <a:ln>
            <a:noFill/>
          </a:ln>
        </p:spPr>
      </p:pic>
      <p:pic>
        <p:nvPicPr>
          <p:cNvPr id="182" name="Google Shape;182;g2a8034076c7_0_0"/>
          <p:cNvPicPr preferRelativeResize="0"/>
          <p:nvPr/>
        </p:nvPicPr>
        <p:blipFill>
          <a:blip r:embed="rId4">
            <a:alphaModFix/>
          </a:blip>
          <a:stretch>
            <a:fillRect/>
          </a:stretch>
        </p:blipFill>
        <p:spPr>
          <a:xfrm>
            <a:off x="665150" y="1624400"/>
            <a:ext cx="3065375" cy="271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a8034076c7_0_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 Analysis</a:t>
            </a:r>
            <a:endParaRPr/>
          </a:p>
        </p:txBody>
      </p:sp>
      <p:sp>
        <p:nvSpPr>
          <p:cNvPr id="188" name="Google Shape;188;g2a8034076c7_0_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a:p>
        </p:txBody>
      </p:sp>
      <p:sp>
        <p:nvSpPr>
          <p:cNvPr id="189" name="Google Shape;189;g2a8034076c7_0_9"/>
          <p:cNvSpPr txBox="1"/>
          <p:nvPr/>
        </p:nvSpPr>
        <p:spPr>
          <a:xfrm>
            <a:off x="1448750" y="4719150"/>
            <a:ext cx="34092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accent1"/>
                </a:solidFill>
                <a:latin typeface="Lato"/>
                <a:ea typeface="Lato"/>
                <a:cs typeface="Lato"/>
                <a:sym typeface="Lato"/>
              </a:rPr>
              <a:t>                               VGG16</a:t>
            </a:r>
            <a:endParaRPr b="0" i="0" sz="1300" u="none" cap="none" strike="noStrike">
              <a:solidFill>
                <a:schemeClr val="accent1"/>
              </a:solidFill>
              <a:latin typeface="Lato"/>
              <a:ea typeface="Lato"/>
              <a:cs typeface="Lato"/>
              <a:sym typeface="Lato"/>
            </a:endParaRPr>
          </a:p>
        </p:txBody>
      </p:sp>
      <p:sp>
        <p:nvSpPr>
          <p:cNvPr id="190" name="Google Shape;190;g2a8034076c7_0_9"/>
          <p:cNvSpPr txBox="1"/>
          <p:nvPr/>
        </p:nvSpPr>
        <p:spPr>
          <a:xfrm>
            <a:off x="6035050" y="4762025"/>
            <a:ext cx="2443200" cy="33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accent1"/>
                </a:solidFill>
                <a:latin typeface="Lato"/>
                <a:ea typeface="Lato"/>
                <a:cs typeface="Lato"/>
                <a:sym typeface="Lato"/>
              </a:rPr>
              <a:t>ResNet50</a:t>
            </a:r>
            <a:endParaRPr b="0" i="0" sz="1300" u="none" cap="none" strike="noStrike">
              <a:solidFill>
                <a:schemeClr val="accent1"/>
              </a:solidFill>
              <a:latin typeface="Lato"/>
              <a:ea typeface="Lato"/>
              <a:cs typeface="Lato"/>
              <a:sym typeface="Lato"/>
            </a:endParaRPr>
          </a:p>
        </p:txBody>
      </p:sp>
      <p:sp>
        <p:nvSpPr>
          <p:cNvPr id="191" name="Google Shape;191;g2a8034076c7_0_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92" name="Google Shape;192;g2a8034076c7_0_9"/>
          <p:cNvPicPr preferRelativeResize="0"/>
          <p:nvPr/>
        </p:nvPicPr>
        <p:blipFill rotWithShape="1">
          <a:blip r:embed="rId3">
            <a:alphaModFix/>
          </a:blip>
          <a:srcRect b="0" l="0" r="0" t="0"/>
          <a:stretch/>
        </p:blipFill>
        <p:spPr>
          <a:xfrm>
            <a:off x="729450" y="1815600"/>
            <a:ext cx="3146725" cy="2787650"/>
          </a:xfrm>
          <a:prstGeom prst="rect">
            <a:avLst/>
          </a:prstGeom>
          <a:noFill/>
          <a:ln>
            <a:noFill/>
          </a:ln>
        </p:spPr>
      </p:pic>
      <p:pic>
        <p:nvPicPr>
          <p:cNvPr id="193" name="Google Shape;193;g2a8034076c7_0_9"/>
          <p:cNvPicPr preferRelativeResize="0"/>
          <p:nvPr/>
        </p:nvPicPr>
        <p:blipFill>
          <a:blip r:embed="rId4">
            <a:alphaModFix/>
          </a:blip>
          <a:stretch>
            <a:fillRect/>
          </a:stretch>
        </p:blipFill>
        <p:spPr>
          <a:xfrm>
            <a:off x="5221175" y="1671567"/>
            <a:ext cx="3146725" cy="27876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a8034076c7_0_39"/>
          <p:cNvSpPr txBox="1"/>
          <p:nvPr>
            <p:ph type="title"/>
          </p:nvPr>
        </p:nvSpPr>
        <p:spPr>
          <a:xfrm>
            <a:off x="729450" y="632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 Analysis </a:t>
            </a:r>
            <a:endParaRPr/>
          </a:p>
        </p:txBody>
      </p:sp>
      <p:sp>
        <p:nvSpPr>
          <p:cNvPr id="199" name="Google Shape;199;g2a8034076c7_0_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200" name="Google Shape;200;g2a8034076c7_0_39"/>
          <p:cNvPicPr preferRelativeResize="0"/>
          <p:nvPr/>
        </p:nvPicPr>
        <p:blipFill>
          <a:blip r:embed="rId3">
            <a:alphaModFix/>
          </a:blip>
          <a:stretch>
            <a:fillRect/>
          </a:stretch>
        </p:blipFill>
        <p:spPr>
          <a:xfrm>
            <a:off x="4345425" y="431150"/>
            <a:ext cx="3772976" cy="2428025"/>
          </a:xfrm>
          <a:prstGeom prst="rect">
            <a:avLst/>
          </a:prstGeom>
          <a:noFill/>
          <a:ln>
            <a:noFill/>
          </a:ln>
        </p:spPr>
      </p:pic>
      <p:pic>
        <p:nvPicPr>
          <p:cNvPr id="201" name="Google Shape;201;g2a8034076c7_0_39"/>
          <p:cNvPicPr preferRelativeResize="0"/>
          <p:nvPr/>
        </p:nvPicPr>
        <p:blipFill>
          <a:blip r:embed="rId4">
            <a:alphaModFix/>
          </a:blip>
          <a:stretch>
            <a:fillRect/>
          </a:stretch>
        </p:blipFill>
        <p:spPr>
          <a:xfrm>
            <a:off x="4623650" y="2859175"/>
            <a:ext cx="3533000" cy="2284325"/>
          </a:xfrm>
          <a:prstGeom prst="rect">
            <a:avLst/>
          </a:prstGeom>
          <a:noFill/>
          <a:ln>
            <a:noFill/>
          </a:ln>
        </p:spPr>
      </p:pic>
      <p:sp>
        <p:nvSpPr>
          <p:cNvPr id="202" name="Google Shape;202;g2a8034076c7_0_39"/>
          <p:cNvSpPr txBox="1"/>
          <p:nvPr/>
        </p:nvSpPr>
        <p:spPr>
          <a:xfrm>
            <a:off x="162400" y="1267550"/>
            <a:ext cx="4182900" cy="3779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AutoNum type="arabicPeriod"/>
            </a:pPr>
            <a:r>
              <a:rPr b="1" lang="en" sz="1100"/>
              <a:t>Inceptionv3</a:t>
            </a:r>
            <a:r>
              <a:rPr lang="en" sz="1100"/>
              <a:t> achieved the highest accuracy among the models evaluated, with an accuracy of 83.63%.</a:t>
            </a:r>
            <a:endParaRPr sz="1100"/>
          </a:p>
          <a:p>
            <a:pPr indent="-298450" lvl="0" marL="457200" rtl="0" algn="l">
              <a:lnSpc>
                <a:spcPct val="115000"/>
              </a:lnSpc>
              <a:spcBef>
                <a:spcPts val="0"/>
              </a:spcBef>
              <a:spcAft>
                <a:spcPts val="0"/>
              </a:spcAft>
              <a:buSzPts val="1100"/>
              <a:buAutoNum type="arabicPeriod"/>
            </a:pPr>
            <a:r>
              <a:rPr b="1" lang="en" sz="1100"/>
              <a:t>InceptionResNetV2</a:t>
            </a:r>
            <a:r>
              <a:rPr lang="en" sz="1100"/>
              <a:t> closely followed Inceptionv3 with an accuracy of 82.70%.</a:t>
            </a:r>
            <a:endParaRPr sz="1100"/>
          </a:p>
          <a:p>
            <a:pPr indent="-298450" lvl="0" marL="457200" rtl="0" algn="l">
              <a:lnSpc>
                <a:spcPct val="115000"/>
              </a:lnSpc>
              <a:spcBef>
                <a:spcPts val="0"/>
              </a:spcBef>
              <a:spcAft>
                <a:spcPts val="0"/>
              </a:spcAft>
              <a:buSzPts val="1100"/>
              <a:buAutoNum type="arabicPeriod"/>
            </a:pPr>
            <a:r>
              <a:rPr b="1" lang="en" sz="1100"/>
              <a:t>ResNet50</a:t>
            </a:r>
            <a:r>
              <a:rPr lang="en" sz="1100"/>
              <a:t> showed a reasonable performance with an accuracy of 76.43%.</a:t>
            </a:r>
            <a:endParaRPr sz="1100"/>
          </a:p>
          <a:p>
            <a:pPr indent="-298450" lvl="0" marL="457200" rtl="0" algn="l">
              <a:lnSpc>
                <a:spcPct val="115000"/>
              </a:lnSpc>
              <a:spcBef>
                <a:spcPts val="0"/>
              </a:spcBef>
              <a:spcAft>
                <a:spcPts val="0"/>
              </a:spcAft>
              <a:buSzPts val="1100"/>
              <a:buAutoNum type="arabicPeriod"/>
            </a:pPr>
            <a:r>
              <a:rPr b="1" lang="en" sz="1100"/>
              <a:t>VGG16</a:t>
            </a:r>
            <a:r>
              <a:rPr lang="en" sz="1100"/>
              <a:t> had the lowest accuracy among the models, with an accuracy of 66.95%.</a:t>
            </a:r>
            <a:endParaRPr sz="1100"/>
          </a:p>
          <a:p>
            <a:pPr indent="-298450" lvl="0" marL="457200" rtl="0" algn="l">
              <a:lnSpc>
                <a:spcPct val="115000"/>
              </a:lnSpc>
              <a:spcBef>
                <a:spcPts val="0"/>
              </a:spcBef>
              <a:spcAft>
                <a:spcPts val="0"/>
              </a:spcAft>
              <a:buSzPts val="1100"/>
              <a:buAutoNum type="arabicPeriod"/>
            </a:pPr>
            <a:r>
              <a:rPr lang="en" sz="1100"/>
              <a:t>In terms of precision, recall, and F1-score, </a:t>
            </a:r>
            <a:r>
              <a:rPr b="1" lang="en" sz="1100"/>
              <a:t>Inceptionv3</a:t>
            </a:r>
            <a:r>
              <a:rPr lang="en" sz="1100"/>
              <a:t> consistently outperformed the other models across all classes.</a:t>
            </a:r>
            <a:endParaRPr sz="1100"/>
          </a:p>
          <a:p>
            <a:pPr indent="-298450" lvl="0" marL="457200" rtl="0" algn="l">
              <a:lnSpc>
                <a:spcPct val="115000"/>
              </a:lnSpc>
              <a:spcBef>
                <a:spcPts val="0"/>
              </a:spcBef>
              <a:spcAft>
                <a:spcPts val="0"/>
              </a:spcAft>
              <a:buSzPts val="1100"/>
              <a:buAutoNum type="arabicPeriod"/>
            </a:pPr>
            <a:r>
              <a:rPr lang="en" sz="1100"/>
              <a:t>While </a:t>
            </a:r>
            <a:r>
              <a:rPr b="1" lang="en" sz="1100"/>
              <a:t>VGG16</a:t>
            </a:r>
            <a:r>
              <a:rPr lang="en" sz="1100"/>
              <a:t> had the lowest accuracy, it also had the lowest precision, recall, and F1-score across all classes.</a:t>
            </a:r>
            <a:endParaRPr sz="1100"/>
          </a:p>
          <a:p>
            <a:pPr indent="-298450" lvl="0" marL="457200" rtl="0" algn="l">
              <a:lnSpc>
                <a:spcPct val="115000"/>
              </a:lnSpc>
              <a:spcBef>
                <a:spcPts val="0"/>
              </a:spcBef>
              <a:spcAft>
                <a:spcPts val="0"/>
              </a:spcAft>
              <a:buSzPts val="1100"/>
              <a:buAutoNum type="arabicPeriod"/>
            </a:pPr>
            <a:r>
              <a:rPr b="1" lang="en" sz="1100"/>
              <a:t>ResNet50</a:t>
            </a:r>
            <a:r>
              <a:rPr lang="en" sz="1100"/>
              <a:t> showed competitive performance but was outperformed by both Inceptionv3 and InceptionResNetV2 in terms of accuracy and precision.</a:t>
            </a:r>
            <a:endParaRPr sz="1100"/>
          </a:p>
          <a:p>
            <a:pPr indent="-298450" lvl="0" marL="457200" rtl="0" algn="l">
              <a:lnSpc>
                <a:spcPct val="115000"/>
              </a:lnSpc>
              <a:spcBef>
                <a:spcPts val="0"/>
              </a:spcBef>
              <a:spcAft>
                <a:spcPts val="0"/>
              </a:spcAft>
              <a:buSzPts val="1100"/>
              <a:buAutoNum type="arabicPeriod"/>
            </a:pPr>
            <a:r>
              <a:rPr lang="en" sz="1100"/>
              <a:t>Overall, </a:t>
            </a:r>
            <a:r>
              <a:rPr b="1" lang="en" sz="1100"/>
              <a:t>Inceptionv3</a:t>
            </a:r>
            <a:r>
              <a:rPr lang="en" sz="1100"/>
              <a:t> and </a:t>
            </a:r>
            <a:r>
              <a:rPr b="1" lang="en" sz="1100"/>
              <a:t>InceptionResNetV2</a:t>
            </a:r>
            <a:r>
              <a:rPr lang="en" sz="1100"/>
              <a:t> demonstrated superior performance compared to VGG16 and ResNet50 in classifying skin lesions.</a:t>
            </a:r>
            <a:endParaRPr sz="1100"/>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a8197a8197_0_5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Limitations</a:t>
            </a:r>
            <a:endParaRPr/>
          </a:p>
        </p:txBody>
      </p:sp>
      <p:sp>
        <p:nvSpPr>
          <p:cNvPr id="208" name="Google Shape;208;g2a8197a8197_0_5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85000" lnSpcReduction="10000"/>
          </a:bodyPr>
          <a:lstStyle/>
          <a:p>
            <a:pPr indent="-325755" lvl="0" marL="457200" rtl="0" algn="l">
              <a:lnSpc>
                <a:spcPct val="200000"/>
              </a:lnSpc>
              <a:spcBef>
                <a:spcPts val="0"/>
              </a:spcBef>
              <a:spcAft>
                <a:spcPts val="0"/>
              </a:spcAft>
              <a:buSzPct val="100000"/>
              <a:buChar char="●"/>
            </a:pPr>
            <a:r>
              <a:rPr lang="en" sz="1800"/>
              <a:t>Requirement of the data </a:t>
            </a:r>
            <a:endParaRPr sz="1800"/>
          </a:p>
          <a:p>
            <a:pPr indent="-325755" lvl="0" marL="457200" rtl="0" algn="l">
              <a:lnSpc>
                <a:spcPct val="200000"/>
              </a:lnSpc>
              <a:spcBef>
                <a:spcPts val="0"/>
              </a:spcBef>
              <a:spcAft>
                <a:spcPts val="0"/>
              </a:spcAft>
              <a:buSzPct val="100000"/>
              <a:buChar char="●"/>
            </a:pPr>
            <a:r>
              <a:rPr lang="en" sz="1800"/>
              <a:t>Computational resource</a:t>
            </a:r>
            <a:endParaRPr sz="1800"/>
          </a:p>
          <a:p>
            <a:pPr indent="-325755" lvl="0" marL="457200" rtl="0" algn="l">
              <a:lnSpc>
                <a:spcPct val="200000"/>
              </a:lnSpc>
              <a:spcBef>
                <a:spcPts val="0"/>
              </a:spcBef>
              <a:spcAft>
                <a:spcPts val="0"/>
              </a:spcAft>
              <a:buSzPct val="100000"/>
              <a:buChar char="●"/>
            </a:pPr>
            <a:r>
              <a:rPr lang="en" sz="1800"/>
              <a:t>Robustness to noise inputs</a:t>
            </a:r>
            <a:endParaRPr sz="1800"/>
          </a:p>
          <a:p>
            <a:pPr indent="-325755" lvl="0" marL="457200" rtl="0" algn="l">
              <a:lnSpc>
                <a:spcPct val="200000"/>
              </a:lnSpc>
              <a:spcBef>
                <a:spcPts val="0"/>
              </a:spcBef>
              <a:spcAft>
                <a:spcPts val="0"/>
              </a:spcAft>
              <a:buSzPct val="100000"/>
              <a:buChar char="●"/>
            </a:pPr>
            <a:r>
              <a:rPr lang="en" sz="1800"/>
              <a:t>Lack of Interpretability </a:t>
            </a:r>
            <a:endParaRPr sz="1800"/>
          </a:p>
          <a:p>
            <a:pPr indent="0" lvl="0" marL="457200" rtl="0" algn="l">
              <a:lnSpc>
                <a:spcPct val="200000"/>
              </a:lnSpc>
              <a:spcBef>
                <a:spcPts val="0"/>
              </a:spcBef>
              <a:spcAft>
                <a:spcPts val="0"/>
              </a:spcAft>
              <a:buSzPct val="84967"/>
              <a:buNone/>
            </a:pPr>
            <a:r>
              <a:t/>
            </a:r>
            <a:endParaRPr sz="1800"/>
          </a:p>
        </p:txBody>
      </p:sp>
      <p:sp>
        <p:nvSpPr>
          <p:cNvPr id="209" name="Google Shape;209;g2a8197a8197_0_5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a8034076c7_0_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Reference </a:t>
            </a:r>
            <a:endParaRPr/>
          </a:p>
        </p:txBody>
      </p:sp>
      <p:sp>
        <p:nvSpPr>
          <p:cNvPr id="215" name="Google Shape;215;g2a8034076c7_0_1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300"/>
              <a:buNone/>
            </a:pPr>
            <a:r>
              <a:rPr lang="en" sz="1400">
                <a:solidFill>
                  <a:srgbClr val="000000"/>
                </a:solidFill>
                <a:latin typeface="Times New Roman"/>
                <a:ea typeface="Times New Roman"/>
                <a:cs typeface="Times New Roman"/>
                <a:sym typeface="Times New Roman"/>
              </a:rPr>
              <a:t>[1] </a:t>
            </a:r>
            <a:r>
              <a:rPr lang="en" sz="1400">
                <a:solidFill>
                  <a:srgbClr val="000000"/>
                </a:solidFill>
                <a:latin typeface="Times New Roman"/>
                <a:ea typeface="Times New Roman"/>
                <a:cs typeface="Times New Roman"/>
                <a:sym typeface="Times New Roman"/>
              </a:rPr>
              <a:t>M. S. Hossain, S. N. Hassan, M. Al-Amin, M. N. Rahaman, R. Hossain, and M. I. Hossain. (2023). Kidney disease detection from ct images using a customized cnn model and deep learning.</a:t>
            </a:r>
            <a:endParaRPr sz="14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300"/>
              <a:buNone/>
            </a:pPr>
            <a:r>
              <a:rPr lang="en" sz="1400">
                <a:solidFill>
                  <a:srgbClr val="000000"/>
                </a:solidFill>
                <a:latin typeface="Times New Roman"/>
                <a:ea typeface="Times New Roman"/>
                <a:cs typeface="Times New Roman"/>
                <a:sym typeface="Times New Roman"/>
              </a:rPr>
              <a:t>[2] </a:t>
            </a:r>
            <a:r>
              <a:rPr lang="en" sz="1400">
                <a:solidFill>
                  <a:srgbClr val="000000"/>
                </a:solidFill>
                <a:latin typeface="Times New Roman"/>
                <a:ea typeface="Times New Roman"/>
                <a:cs typeface="Times New Roman"/>
                <a:sym typeface="Times New Roman"/>
              </a:rPr>
              <a:t>Chang Jie, Chen Jiming, Shao Ying. (2023). A pyramid GNN model for CXR-based COVID-19 classification.</a:t>
            </a:r>
            <a:endParaRPr sz="14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300"/>
              <a:buNone/>
            </a:pPr>
            <a:r>
              <a:rPr lang="en" sz="1400">
                <a:solidFill>
                  <a:srgbClr val="000000"/>
                </a:solidFill>
                <a:latin typeface="Times New Roman"/>
                <a:ea typeface="Times New Roman"/>
                <a:cs typeface="Times New Roman"/>
                <a:sym typeface="Times New Roman"/>
              </a:rPr>
              <a:t>[3]</a:t>
            </a:r>
            <a:r>
              <a:rPr lang="en" sz="1400">
                <a:solidFill>
                  <a:srgbClr val="000000"/>
                </a:solidFill>
                <a:latin typeface="Times New Roman"/>
                <a:ea typeface="Times New Roman"/>
                <a:cs typeface="Times New Roman"/>
                <a:sym typeface="Times New Roman"/>
              </a:rPr>
              <a:t>N. ul Huda, R. Amin, S. I. Gillani, M. Hussain, A. Ahmed, and H. Aldabbas. (2023) Skin cancer malignancy classification and segmentation using machine learning algorithms. Available: </a:t>
            </a:r>
            <a:r>
              <a:rPr lang="en" sz="1400" u="sng">
                <a:solidFill>
                  <a:schemeClr val="hlink"/>
                </a:solidFill>
                <a:latin typeface="Times New Roman"/>
                <a:ea typeface="Times New Roman"/>
                <a:cs typeface="Times New Roman"/>
                <a:sym typeface="Times New Roman"/>
                <a:hlinkClick r:id="rId3"/>
              </a:rPr>
              <a:t>https://www.sciencedirect.com/science/article/pii/S2772375523000084</a:t>
            </a:r>
            <a:endParaRPr sz="14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300"/>
              <a:buNone/>
            </a:pPr>
            <a:r>
              <a:rPr lang="en" sz="1400">
                <a:solidFill>
                  <a:srgbClr val="000000"/>
                </a:solidFill>
                <a:latin typeface="Times New Roman"/>
                <a:ea typeface="Times New Roman"/>
                <a:cs typeface="Times New Roman"/>
                <a:sym typeface="Times New Roman"/>
              </a:rPr>
              <a:t>[4]L. Tiwari, V. Awasthi, R. K. Patra, R. Miri, H. Raja, and N. Bhaskar, “Lung cancer detection using deep convolutional neural networks,” in Data Engineering and Intelligent Computing: Proceedings of 5th ICICC 2021, Volume 1. Springer, 2022, pp. 373–385.</a:t>
            </a:r>
            <a:endParaRPr sz="14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300"/>
              <a:buNone/>
            </a:pPr>
            <a:r>
              <a:rPr lang="en" sz="1400">
                <a:solidFill>
                  <a:srgbClr val="000000"/>
                </a:solidFill>
                <a:latin typeface="Times New Roman"/>
                <a:ea typeface="Times New Roman"/>
                <a:cs typeface="Times New Roman"/>
                <a:sym typeface="Times New Roman"/>
              </a:rPr>
              <a:t>[5]W. Sae-Lim, W. Wettayaprasit, and P. Aiyarak, “Convolutional neural networks using mobilenet for skin lesion classification,” in 2019 16th international joint conference on computer science and software engineering (JCSSE). IEEE, 2019, pp. 242–24</a:t>
            </a:r>
            <a:endParaRPr sz="1400">
              <a:solidFill>
                <a:srgbClr val="000000"/>
              </a:solidFill>
              <a:latin typeface="Times New Roman"/>
              <a:ea typeface="Times New Roman"/>
              <a:cs typeface="Times New Roman"/>
              <a:sym typeface="Times New Roman"/>
            </a:endParaRPr>
          </a:p>
        </p:txBody>
      </p:sp>
      <p:sp>
        <p:nvSpPr>
          <p:cNvPr id="216" name="Google Shape;216;g2a8034076c7_0_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d21e1279d9_7_5"/>
          <p:cNvSpPr txBox="1"/>
          <p:nvPr>
            <p:ph idx="1" type="body"/>
          </p:nvPr>
        </p:nvSpPr>
        <p:spPr>
          <a:xfrm>
            <a:off x="648150" y="1441200"/>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475">
              <a:solidFill>
                <a:schemeClr val="dk2"/>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rPr lang="en" sz="1300">
                <a:solidFill>
                  <a:srgbClr val="000000"/>
                </a:solidFill>
                <a:latin typeface="Times New Roman"/>
                <a:ea typeface="Times New Roman"/>
                <a:cs typeface="Times New Roman"/>
                <a:sym typeface="Times New Roman"/>
              </a:rPr>
              <a:t>[6]A. Esteva, B. Kuprel, R. A. Novoa, J. Ko, S. M. Swetter, H. M. Blau, and S. Thrun, “Dermatologist-level classification of skin cancer with deep neural networks,” nature, vol. 542, no. 7639, pp. 115–118, 2017.</a:t>
            </a:r>
            <a:endParaRPr sz="13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rPr lang="en" sz="1300">
                <a:solidFill>
                  <a:schemeClr val="dk2"/>
                </a:solidFill>
                <a:latin typeface="Times New Roman"/>
                <a:ea typeface="Times New Roman"/>
                <a:cs typeface="Times New Roman"/>
                <a:sym typeface="Times New Roman"/>
              </a:rPr>
              <a:t>[</a:t>
            </a:r>
            <a:r>
              <a:rPr lang="en">
                <a:solidFill>
                  <a:schemeClr val="dk2"/>
                </a:solidFill>
                <a:latin typeface="Times New Roman"/>
                <a:ea typeface="Times New Roman"/>
                <a:cs typeface="Times New Roman"/>
                <a:sym typeface="Times New Roman"/>
              </a:rPr>
              <a:t>7</a:t>
            </a:r>
            <a:r>
              <a:rPr lang="en" sz="1300">
                <a:solidFill>
                  <a:schemeClr val="dk2"/>
                </a:solidFill>
                <a:latin typeface="Times New Roman"/>
                <a:ea typeface="Times New Roman"/>
                <a:cs typeface="Times New Roman"/>
                <a:sym typeface="Times New Roman"/>
              </a:rPr>
              <a:t>] Joshi, S. K. (2022). Comparison and Performance Evaluation Using Convolution Neural Network-Based Deep Learning Models for Skin Cancer Image Classification. In Advances in Deep Learning for Medical Image Analysis (pp. 53-68). CRC Press.</a:t>
            </a:r>
            <a:endParaRPr sz="1300">
              <a:solidFill>
                <a:schemeClr val="dk2"/>
              </a:solidFill>
              <a:latin typeface="Times New Roman"/>
              <a:ea typeface="Times New Roman"/>
              <a:cs typeface="Times New Roman"/>
              <a:sym typeface="Times New Roman"/>
            </a:endParaRPr>
          </a:p>
        </p:txBody>
      </p:sp>
      <p:sp>
        <p:nvSpPr>
          <p:cNvPr id="222" name="Google Shape;222;g2d21e1279d9_7_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9"/>
          <p:cNvSpPr txBox="1"/>
          <p:nvPr>
            <p:ph idx="1" type="body"/>
          </p:nvPr>
        </p:nvSpPr>
        <p:spPr>
          <a:xfrm>
            <a:off x="690500" y="1441200"/>
            <a:ext cx="7688700" cy="22611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SzPts val="1300"/>
              <a:buNone/>
            </a:pPr>
            <a:r>
              <a:rPr b="1" lang="en" sz="2900"/>
              <a:t>Thank you for listening</a:t>
            </a:r>
            <a:endParaRPr b="1" sz="2900"/>
          </a:p>
        </p:txBody>
      </p:sp>
      <p:sp>
        <p:nvSpPr>
          <p:cNvPr id="228" name="Google Shape;228;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Outline</a:t>
            </a:r>
            <a:endParaRPr/>
          </a:p>
        </p:txBody>
      </p:sp>
      <p:sp>
        <p:nvSpPr>
          <p:cNvPr id="95" name="Google Shape;95;p2"/>
          <p:cNvSpPr txBox="1"/>
          <p:nvPr>
            <p:ph idx="1" type="body"/>
          </p:nvPr>
        </p:nvSpPr>
        <p:spPr>
          <a:xfrm>
            <a:off x="807375" y="1915225"/>
            <a:ext cx="8513400" cy="2916600"/>
          </a:xfrm>
          <a:prstGeom prst="rect">
            <a:avLst/>
          </a:prstGeom>
          <a:noFill/>
          <a:ln>
            <a:noFill/>
          </a:ln>
        </p:spPr>
        <p:txBody>
          <a:bodyPr anchorCtr="0" anchor="t" bIns="91425" lIns="91425" spcFirstLastPara="1" rIns="91425" wrap="square" tIns="91425">
            <a:normAutofit fontScale="77500" lnSpcReduction="20000"/>
          </a:bodyPr>
          <a:lstStyle/>
          <a:p>
            <a:pPr indent="-351662" lvl="0" marL="457200" rtl="0" algn="l">
              <a:lnSpc>
                <a:spcPct val="150000"/>
              </a:lnSpc>
              <a:spcBef>
                <a:spcPts val="0"/>
              </a:spcBef>
              <a:spcAft>
                <a:spcPts val="0"/>
              </a:spcAft>
              <a:buSzPct val="100000"/>
              <a:buAutoNum type="arabicPeriod"/>
            </a:pPr>
            <a:r>
              <a:rPr lang="en" sz="2500"/>
              <a:t>Introduction</a:t>
            </a:r>
            <a:endParaRPr sz="2500"/>
          </a:p>
          <a:p>
            <a:pPr indent="-351662" lvl="0" marL="457200" rtl="0" algn="l">
              <a:lnSpc>
                <a:spcPct val="150000"/>
              </a:lnSpc>
              <a:spcBef>
                <a:spcPts val="0"/>
              </a:spcBef>
              <a:spcAft>
                <a:spcPts val="0"/>
              </a:spcAft>
              <a:buSzPct val="100000"/>
              <a:buAutoNum type="arabicPeriod"/>
            </a:pPr>
            <a:r>
              <a:rPr lang="en" sz="2500"/>
              <a:t>Objective</a:t>
            </a:r>
            <a:endParaRPr sz="2500"/>
          </a:p>
          <a:p>
            <a:pPr indent="-351662" lvl="0" marL="457200" rtl="0" algn="l">
              <a:lnSpc>
                <a:spcPct val="150000"/>
              </a:lnSpc>
              <a:spcBef>
                <a:spcPts val="0"/>
              </a:spcBef>
              <a:spcAft>
                <a:spcPts val="0"/>
              </a:spcAft>
              <a:buSzPct val="100000"/>
              <a:buAutoNum type="arabicPeriod"/>
            </a:pPr>
            <a:r>
              <a:rPr lang="en" sz="2500"/>
              <a:t>Dataset</a:t>
            </a:r>
            <a:endParaRPr sz="2500"/>
          </a:p>
          <a:p>
            <a:pPr indent="-351662" lvl="0" marL="457200" rtl="0" algn="l">
              <a:lnSpc>
                <a:spcPct val="150000"/>
              </a:lnSpc>
              <a:spcBef>
                <a:spcPts val="0"/>
              </a:spcBef>
              <a:spcAft>
                <a:spcPts val="0"/>
              </a:spcAft>
              <a:buSzPct val="100000"/>
              <a:buAutoNum type="arabicPeriod"/>
            </a:pPr>
            <a:r>
              <a:rPr lang="en" sz="2500"/>
              <a:t>Data Preprocessing</a:t>
            </a:r>
            <a:endParaRPr sz="2500"/>
          </a:p>
          <a:p>
            <a:pPr indent="-351662" lvl="0" marL="457200" rtl="0" algn="l">
              <a:lnSpc>
                <a:spcPct val="150000"/>
              </a:lnSpc>
              <a:spcBef>
                <a:spcPts val="0"/>
              </a:spcBef>
              <a:spcAft>
                <a:spcPts val="0"/>
              </a:spcAft>
              <a:buSzPct val="100000"/>
              <a:buAutoNum type="arabicPeriod"/>
            </a:pPr>
            <a:r>
              <a:rPr lang="en" sz="2500"/>
              <a:t>Methodology</a:t>
            </a:r>
            <a:endParaRPr sz="2500"/>
          </a:p>
          <a:p>
            <a:pPr indent="-351662" lvl="0" marL="457200" rtl="0" algn="l">
              <a:lnSpc>
                <a:spcPct val="150000"/>
              </a:lnSpc>
              <a:spcBef>
                <a:spcPts val="0"/>
              </a:spcBef>
              <a:spcAft>
                <a:spcPts val="0"/>
              </a:spcAft>
              <a:buSzPct val="100000"/>
              <a:buAutoNum type="arabicPeriod"/>
            </a:pPr>
            <a:r>
              <a:rPr lang="en" sz="2500"/>
              <a:t>Result analysis </a:t>
            </a:r>
            <a:endParaRPr sz="2500"/>
          </a:p>
          <a:p>
            <a:pPr indent="-351662" lvl="0" marL="457200" rtl="0" algn="l">
              <a:lnSpc>
                <a:spcPct val="150000"/>
              </a:lnSpc>
              <a:spcBef>
                <a:spcPts val="0"/>
              </a:spcBef>
              <a:spcAft>
                <a:spcPts val="0"/>
              </a:spcAft>
              <a:buSzPct val="100000"/>
              <a:buAutoNum type="arabicPeriod"/>
            </a:pPr>
            <a:r>
              <a:rPr lang="en" sz="2500"/>
              <a:t>Limitations</a:t>
            </a:r>
            <a:endParaRPr sz="2500"/>
          </a:p>
        </p:txBody>
      </p:sp>
      <p:sp>
        <p:nvSpPr>
          <p:cNvPr id="96" name="Google Shape;9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a8197a8197_0_6"/>
          <p:cNvSpPr txBox="1"/>
          <p:nvPr/>
        </p:nvSpPr>
        <p:spPr>
          <a:xfrm>
            <a:off x="856365" y="674454"/>
            <a:ext cx="6624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Calibri"/>
                <a:ea typeface="Calibri"/>
                <a:cs typeface="Calibri"/>
                <a:sym typeface="Calibri"/>
              </a:rPr>
              <a:t>Introduction: Defining the problem statement</a:t>
            </a:r>
            <a:endParaRPr b="0" i="0" sz="1400" u="none" cap="none" strike="noStrike">
              <a:solidFill>
                <a:srgbClr val="000000"/>
              </a:solidFill>
              <a:latin typeface="Arial"/>
              <a:ea typeface="Arial"/>
              <a:cs typeface="Arial"/>
              <a:sym typeface="Arial"/>
            </a:endParaRPr>
          </a:p>
        </p:txBody>
      </p:sp>
      <p:sp>
        <p:nvSpPr>
          <p:cNvPr id="102" name="Google Shape;102;g2a8197a8197_0_6"/>
          <p:cNvSpPr txBox="1"/>
          <p:nvPr/>
        </p:nvSpPr>
        <p:spPr>
          <a:xfrm>
            <a:off x="0" y="1322300"/>
            <a:ext cx="9312000" cy="5079600"/>
          </a:xfrm>
          <a:prstGeom prst="rect">
            <a:avLst/>
          </a:prstGeom>
          <a:noFill/>
          <a:ln>
            <a:noFill/>
          </a:ln>
        </p:spPr>
        <p:txBody>
          <a:bodyPr anchorCtr="0" anchor="t" bIns="45700" lIns="91425" spcFirstLastPara="1" rIns="91425" wrap="square" tIns="45700">
            <a:spAutoFit/>
          </a:bodyPr>
          <a:lstStyle/>
          <a:p>
            <a:pPr indent="-317500" lvl="0" marL="457200" rtl="0" algn="l">
              <a:lnSpc>
                <a:spcPct val="200000"/>
              </a:lnSpc>
              <a:spcBef>
                <a:spcPts val="0"/>
              </a:spcBef>
              <a:spcAft>
                <a:spcPts val="0"/>
              </a:spcAft>
              <a:buClr>
                <a:schemeClr val="accent1"/>
              </a:buClr>
              <a:buSzPts val="1400"/>
              <a:buChar char="●"/>
            </a:pPr>
            <a:r>
              <a:rPr lang="en">
                <a:solidFill>
                  <a:schemeClr val="accent1"/>
                </a:solidFill>
                <a:latin typeface="Lato"/>
                <a:ea typeface="Lato"/>
                <a:cs typeface="Lato"/>
                <a:sym typeface="Lato"/>
              </a:rPr>
              <a:t>The most prevalent type of cancer, skin cancer, is caused by uncontrollably growing skin cells. The main cause of skin cancer are overexposure to ultraviolet(UV) light from the sun or any artificial source.</a:t>
            </a:r>
            <a:r>
              <a:rPr lang="en">
                <a:solidFill>
                  <a:schemeClr val="accent1"/>
                </a:solidFill>
              </a:rPr>
              <a:t> </a:t>
            </a:r>
            <a:endParaRPr>
              <a:solidFill>
                <a:schemeClr val="accent1"/>
              </a:solidFill>
            </a:endParaRPr>
          </a:p>
          <a:p>
            <a:pPr indent="-317500" lvl="0" marL="457200" rtl="0" algn="l">
              <a:lnSpc>
                <a:spcPct val="2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The deadly complications from skin cancer can be decreased by adequate treatment following early diagnosis.</a:t>
            </a:r>
            <a:endParaRPr>
              <a:solidFill>
                <a:schemeClr val="accent1"/>
              </a:solidFill>
              <a:latin typeface="Lato"/>
              <a:ea typeface="Lato"/>
              <a:cs typeface="Lato"/>
              <a:sym typeface="Lato"/>
            </a:endParaRPr>
          </a:p>
          <a:p>
            <a:pPr indent="-317500" lvl="0" marL="457200" rtl="0" algn="l">
              <a:lnSpc>
                <a:spcPct val="2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Recent progress in machine learning, especially in medical image analysis, has shown promise in automating skin lesion detection and categorization.</a:t>
            </a:r>
            <a:endParaRPr>
              <a:solidFill>
                <a:schemeClr val="accent1"/>
              </a:solidFill>
              <a:latin typeface="Lato"/>
              <a:ea typeface="Lato"/>
              <a:cs typeface="Lato"/>
              <a:sym typeface="Lato"/>
            </a:endParaRPr>
          </a:p>
          <a:p>
            <a:pPr indent="-317500" lvl="0" marL="457200" rtl="0" algn="l">
              <a:lnSpc>
                <a:spcPct val="2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Early and precise identification of skin cancer is critical for timely diagnosis and treatment, preventing disease progression and improving patient outcomes.</a:t>
            </a:r>
            <a:endParaRPr>
              <a:solidFill>
                <a:schemeClr val="accent1"/>
              </a:solidFill>
              <a:latin typeface="Lato"/>
              <a:ea typeface="Lato"/>
              <a:cs typeface="Lato"/>
              <a:sym typeface="Lato"/>
            </a:endParaRPr>
          </a:p>
          <a:p>
            <a:pPr indent="-342900" lvl="0" marL="457200" rtl="0" algn="l">
              <a:lnSpc>
                <a:spcPct val="200000"/>
              </a:lnSpc>
              <a:spcBef>
                <a:spcPts val="0"/>
              </a:spcBef>
              <a:spcAft>
                <a:spcPts val="0"/>
              </a:spcAft>
              <a:buClr>
                <a:schemeClr val="accent1"/>
              </a:buClr>
              <a:buSzPts val="1800"/>
              <a:buFont typeface="Lato"/>
              <a:buChar char="●"/>
            </a:pPr>
            <a:r>
              <a:rPr lang="en">
                <a:solidFill>
                  <a:schemeClr val="accent1"/>
                </a:solidFill>
                <a:latin typeface="Lato"/>
                <a:ea typeface="Lato"/>
                <a:cs typeface="Lato"/>
                <a:sym typeface="Lato"/>
              </a:rPr>
              <a:t>Leveraging machine learning techniques can lead to the development of precise diagnostic tools beneficial for both healthcare professionals and patients.</a:t>
            </a:r>
            <a:endParaRPr>
              <a:solidFill>
                <a:schemeClr val="accent1"/>
              </a:solidFill>
              <a:latin typeface="Lato"/>
              <a:ea typeface="Lato"/>
              <a:cs typeface="Lato"/>
              <a:sym typeface="Lato"/>
            </a:endParaRPr>
          </a:p>
          <a:p>
            <a:pPr indent="0" lvl="0" marL="457200" rtl="0" algn="l">
              <a:lnSpc>
                <a:spcPct val="200000"/>
              </a:lnSpc>
              <a:spcBef>
                <a:spcPts val="0"/>
              </a:spcBef>
              <a:spcAft>
                <a:spcPts val="0"/>
              </a:spcAft>
              <a:buNone/>
            </a:pPr>
            <a:r>
              <a:t/>
            </a:r>
            <a:endParaRPr sz="1500">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700" u="none" cap="none" strike="noStrike">
              <a:solidFill>
                <a:srgbClr val="000000"/>
              </a:solidFill>
              <a:latin typeface="Arial"/>
              <a:ea typeface="Arial"/>
              <a:cs typeface="Arial"/>
              <a:sym typeface="Arial"/>
            </a:endParaRPr>
          </a:p>
        </p:txBody>
      </p:sp>
      <p:sp>
        <p:nvSpPr>
          <p:cNvPr id="103" name="Google Shape;103;g2a8197a8197_0_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a8197a8197_0_6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658"/>
              <a:buNone/>
            </a:pPr>
            <a:r>
              <a:rPr b="1" lang="en"/>
              <a:t>Objective </a:t>
            </a:r>
            <a:endParaRPr b="1"/>
          </a:p>
        </p:txBody>
      </p:sp>
      <p:sp>
        <p:nvSpPr>
          <p:cNvPr id="109" name="Google Shape;109;g2a8197a8197_0_6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2"/>
              </a:buClr>
              <a:buSzPts val="1400"/>
              <a:buChar char="●"/>
            </a:pPr>
            <a:r>
              <a:rPr lang="en" sz="1600">
                <a:solidFill>
                  <a:schemeClr val="dk2"/>
                </a:solidFill>
                <a:highlight>
                  <a:schemeClr val="lt1"/>
                </a:highlight>
              </a:rPr>
              <a:t>To explore a comprehensive technique using machine learning tools for detection and categorize skin cancers</a:t>
            </a:r>
            <a:endParaRPr sz="1600">
              <a:solidFill>
                <a:schemeClr val="dk2"/>
              </a:solidFill>
              <a:highlight>
                <a:schemeClr val="lt1"/>
              </a:highlight>
            </a:endParaRPr>
          </a:p>
          <a:p>
            <a:pPr indent="-317500" lvl="0" marL="457200" rtl="0" algn="l">
              <a:lnSpc>
                <a:spcPct val="115000"/>
              </a:lnSpc>
              <a:spcBef>
                <a:spcPts val="0"/>
              </a:spcBef>
              <a:spcAft>
                <a:spcPts val="0"/>
              </a:spcAft>
              <a:buClr>
                <a:schemeClr val="dk2"/>
              </a:buClr>
              <a:buSzPts val="1400"/>
              <a:buChar char="●"/>
            </a:pPr>
            <a:r>
              <a:rPr lang="en" sz="1600">
                <a:solidFill>
                  <a:schemeClr val="dk2"/>
                </a:solidFill>
                <a:highlight>
                  <a:schemeClr val="lt1"/>
                </a:highlight>
              </a:rPr>
              <a:t>Utilized the HAM10000 dataset, comprising 10,000 medical images of skin cancer with variations in types and patient demographics.</a:t>
            </a:r>
            <a:endParaRPr sz="1600">
              <a:solidFill>
                <a:schemeClr val="dk2"/>
              </a:solidFill>
              <a:highlight>
                <a:schemeClr val="lt1"/>
              </a:highlight>
            </a:endParaRPr>
          </a:p>
          <a:p>
            <a:pPr indent="-317500" lvl="0" marL="457200" rtl="0" algn="l">
              <a:lnSpc>
                <a:spcPct val="115000"/>
              </a:lnSpc>
              <a:spcBef>
                <a:spcPts val="0"/>
              </a:spcBef>
              <a:spcAft>
                <a:spcPts val="0"/>
              </a:spcAft>
              <a:buClr>
                <a:schemeClr val="dk2"/>
              </a:buClr>
              <a:buSzPts val="1400"/>
              <a:buChar char="●"/>
            </a:pPr>
            <a:r>
              <a:rPr lang="en" sz="1600">
                <a:solidFill>
                  <a:schemeClr val="dk2"/>
                </a:solidFill>
                <a:highlight>
                  <a:schemeClr val="lt1"/>
                </a:highlight>
              </a:rPr>
              <a:t>Evaluate the </a:t>
            </a:r>
            <a:r>
              <a:rPr lang="en" sz="1600">
                <a:solidFill>
                  <a:schemeClr val="dk2"/>
                </a:solidFill>
                <a:highlight>
                  <a:schemeClr val="lt1"/>
                </a:highlight>
              </a:rPr>
              <a:t>efficiency</a:t>
            </a:r>
            <a:r>
              <a:rPr lang="en" sz="1600">
                <a:solidFill>
                  <a:schemeClr val="dk2"/>
                </a:solidFill>
                <a:highlight>
                  <a:schemeClr val="lt1"/>
                </a:highlight>
              </a:rPr>
              <a:t> of the following CNN classifiers: InceptionResNetv2, InceptionV3, ResNet50 and VGG16</a:t>
            </a:r>
            <a:endParaRPr sz="1600">
              <a:solidFill>
                <a:schemeClr val="dk2"/>
              </a:solidFill>
              <a:highlight>
                <a:schemeClr val="lt1"/>
              </a:highlight>
            </a:endParaRPr>
          </a:p>
          <a:p>
            <a:pPr indent="-317500" lvl="0" marL="457200" rtl="0" algn="l">
              <a:lnSpc>
                <a:spcPct val="115000"/>
              </a:lnSpc>
              <a:spcBef>
                <a:spcPts val="0"/>
              </a:spcBef>
              <a:spcAft>
                <a:spcPts val="0"/>
              </a:spcAft>
              <a:buClr>
                <a:schemeClr val="dk2"/>
              </a:buClr>
              <a:buSzPts val="1400"/>
              <a:buChar char="●"/>
            </a:pPr>
            <a:r>
              <a:rPr lang="en" sz="1600">
                <a:solidFill>
                  <a:schemeClr val="dk2"/>
                </a:solidFill>
                <a:highlight>
                  <a:schemeClr val="lt1"/>
                </a:highlight>
              </a:rPr>
              <a:t>So that machine learning application can be readily deployed on the agricultural field</a:t>
            </a:r>
            <a:endParaRPr sz="1600">
              <a:solidFill>
                <a:schemeClr val="dk2"/>
              </a:solidFill>
              <a:highlight>
                <a:schemeClr val="lt1"/>
              </a:highlight>
            </a:endParaRPr>
          </a:p>
          <a:p>
            <a:pPr indent="0" lvl="0" marL="457200" rtl="0" algn="l">
              <a:lnSpc>
                <a:spcPct val="115000"/>
              </a:lnSpc>
              <a:spcBef>
                <a:spcPts val="1200"/>
              </a:spcBef>
              <a:spcAft>
                <a:spcPts val="1200"/>
              </a:spcAft>
              <a:buSzPts val="1800"/>
              <a:buNone/>
            </a:pPr>
            <a:r>
              <a:t/>
            </a:r>
            <a:endParaRPr b="1" sz="1600">
              <a:solidFill>
                <a:schemeClr val="dk2"/>
              </a:solidFill>
              <a:highlight>
                <a:schemeClr val="lt1"/>
              </a:highlight>
            </a:endParaRPr>
          </a:p>
        </p:txBody>
      </p:sp>
      <p:sp>
        <p:nvSpPr>
          <p:cNvPr id="110" name="Google Shape;110;g2a8197a8197_0_6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a:t>
            </a:r>
            <a:endParaRPr/>
          </a:p>
        </p:txBody>
      </p:sp>
      <p:sp>
        <p:nvSpPr>
          <p:cNvPr id="116" name="Google Shape;116;p3"/>
          <p:cNvSpPr txBox="1"/>
          <p:nvPr>
            <p:ph idx="1" type="body"/>
          </p:nvPr>
        </p:nvSpPr>
        <p:spPr>
          <a:xfrm>
            <a:off x="597150" y="1966150"/>
            <a:ext cx="7953300" cy="2484900"/>
          </a:xfrm>
          <a:prstGeom prst="rect">
            <a:avLst/>
          </a:prstGeom>
          <a:noFill/>
          <a:ln>
            <a:noFill/>
          </a:ln>
        </p:spPr>
        <p:txBody>
          <a:bodyPr anchorCtr="0" anchor="t" bIns="91425" lIns="91425" spcFirstLastPara="1" rIns="91425" wrap="square" tIns="91425">
            <a:normAutofit fontScale="25000" lnSpcReduction="20000"/>
          </a:bodyPr>
          <a:lstStyle/>
          <a:p>
            <a:pPr indent="-312784" lvl="0" marL="457200" rtl="0" algn="l">
              <a:lnSpc>
                <a:spcPct val="200000"/>
              </a:lnSpc>
              <a:spcBef>
                <a:spcPts val="0"/>
              </a:spcBef>
              <a:spcAft>
                <a:spcPts val="0"/>
              </a:spcAft>
              <a:buClr>
                <a:srgbClr val="000000"/>
              </a:buClr>
              <a:buSzPct val="100000"/>
              <a:buFont typeface="Times New Roman"/>
              <a:buChar char="●"/>
            </a:pPr>
            <a:r>
              <a:rPr lang="en" sz="5302">
                <a:solidFill>
                  <a:srgbClr val="000000"/>
                </a:solidFill>
                <a:latin typeface="Times New Roman"/>
                <a:ea typeface="Times New Roman"/>
                <a:cs typeface="Times New Roman"/>
                <a:sym typeface="Times New Roman"/>
              </a:rPr>
              <a:t>Hybrid dataset                                                                               </a:t>
            </a:r>
            <a:endParaRPr sz="5302">
              <a:solidFill>
                <a:srgbClr val="000000"/>
              </a:solidFill>
              <a:latin typeface="Times New Roman"/>
              <a:ea typeface="Times New Roman"/>
              <a:cs typeface="Times New Roman"/>
              <a:sym typeface="Times New Roman"/>
            </a:endParaRPr>
          </a:p>
          <a:p>
            <a:pPr indent="-312784" lvl="0" marL="457200" rtl="0" algn="l">
              <a:lnSpc>
                <a:spcPct val="200000"/>
              </a:lnSpc>
              <a:spcBef>
                <a:spcPts val="0"/>
              </a:spcBef>
              <a:spcAft>
                <a:spcPts val="0"/>
              </a:spcAft>
              <a:buClr>
                <a:srgbClr val="000000"/>
              </a:buClr>
              <a:buSzPct val="100000"/>
              <a:buFont typeface="Times New Roman"/>
              <a:buChar char="●"/>
            </a:pPr>
            <a:r>
              <a:rPr lang="en" sz="5302">
                <a:solidFill>
                  <a:srgbClr val="000000"/>
                </a:solidFill>
                <a:latin typeface="Times New Roman"/>
                <a:ea typeface="Times New Roman"/>
                <a:cs typeface="Times New Roman"/>
                <a:sym typeface="Times New Roman"/>
              </a:rPr>
              <a:t>Collected from kaggle</a:t>
            </a:r>
            <a:endParaRPr sz="5302">
              <a:solidFill>
                <a:srgbClr val="000000"/>
              </a:solidFill>
              <a:latin typeface="Times New Roman"/>
              <a:ea typeface="Times New Roman"/>
              <a:cs typeface="Times New Roman"/>
              <a:sym typeface="Times New Roman"/>
            </a:endParaRPr>
          </a:p>
          <a:p>
            <a:pPr indent="-312784" lvl="0" marL="457200" rtl="0" algn="l">
              <a:lnSpc>
                <a:spcPct val="200000"/>
              </a:lnSpc>
              <a:spcBef>
                <a:spcPts val="0"/>
              </a:spcBef>
              <a:spcAft>
                <a:spcPts val="0"/>
              </a:spcAft>
              <a:buClr>
                <a:srgbClr val="000000"/>
              </a:buClr>
              <a:buSzPct val="100000"/>
              <a:buFont typeface="Times New Roman"/>
              <a:buChar char="●"/>
            </a:pPr>
            <a:r>
              <a:rPr lang="en" sz="5302">
                <a:solidFill>
                  <a:srgbClr val="000000"/>
                </a:solidFill>
                <a:latin typeface="Times New Roman"/>
                <a:ea typeface="Times New Roman"/>
                <a:cs typeface="Times New Roman"/>
                <a:sym typeface="Times New Roman"/>
              </a:rPr>
              <a:t>Skin cancer</a:t>
            </a:r>
            <a:endParaRPr sz="5302">
              <a:solidFill>
                <a:srgbClr val="000000"/>
              </a:solidFill>
              <a:latin typeface="Times New Roman"/>
              <a:ea typeface="Times New Roman"/>
              <a:cs typeface="Times New Roman"/>
              <a:sym typeface="Times New Roman"/>
            </a:endParaRPr>
          </a:p>
          <a:p>
            <a:pPr indent="-312784" lvl="0" marL="457200" rtl="0" algn="l">
              <a:lnSpc>
                <a:spcPct val="200000"/>
              </a:lnSpc>
              <a:spcBef>
                <a:spcPts val="0"/>
              </a:spcBef>
              <a:spcAft>
                <a:spcPts val="0"/>
              </a:spcAft>
              <a:buClr>
                <a:srgbClr val="000000"/>
              </a:buClr>
              <a:buSzPct val="100000"/>
              <a:buFont typeface="Times New Roman"/>
              <a:buChar char="●"/>
            </a:pPr>
            <a:r>
              <a:rPr lang="en" sz="5302">
                <a:solidFill>
                  <a:srgbClr val="000000"/>
                </a:solidFill>
                <a:latin typeface="Times New Roman"/>
                <a:ea typeface="Times New Roman"/>
                <a:cs typeface="Times New Roman"/>
                <a:sym typeface="Times New Roman"/>
              </a:rPr>
              <a:t>Consists of 20k and 20.6K respectively</a:t>
            </a:r>
            <a:endParaRPr sz="5302">
              <a:solidFill>
                <a:srgbClr val="000000"/>
              </a:solidFill>
              <a:latin typeface="Times New Roman"/>
              <a:ea typeface="Times New Roman"/>
              <a:cs typeface="Times New Roman"/>
              <a:sym typeface="Times New Roman"/>
            </a:endParaRPr>
          </a:p>
          <a:p>
            <a:pPr indent="-312784" lvl="0" marL="457200" rtl="0" algn="l">
              <a:lnSpc>
                <a:spcPct val="200000"/>
              </a:lnSpc>
              <a:spcBef>
                <a:spcPts val="0"/>
              </a:spcBef>
              <a:spcAft>
                <a:spcPts val="0"/>
              </a:spcAft>
              <a:buClr>
                <a:srgbClr val="000000"/>
              </a:buClr>
              <a:buSzPct val="100000"/>
              <a:buFont typeface="Times New Roman"/>
              <a:buChar char="●"/>
            </a:pPr>
            <a:r>
              <a:rPr lang="en" sz="5302">
                <a:solidFill>
                  <a:srgbClr val="000000"/>
                </a:solidFill>
                <a:latin typeface="Times New Roman"/>
                <a:ea typeface="Times New Roman"/>
                <a:cs typeface="Times New Roman"/>
                <a:sym typeface="Times New Roman"/>
              </a:rPr>
              <a:t>Contains 10,000 images</a:t>
            </a:r>
            <a:endParaRPr sz="5302">
              <a:solidFill>
                <a:srgbClr val="000000"/>
              </a:solidFill>
              <a:latin typeface="Times New Roman"/>
              <a:ea typeface="Times New Roman"/>
              <a:cs typeface="Times New Roman"/>
              <a:sym typeface="Times New Roman"/>
            </a:endParaRPr>
          </a:p>
          <a:p>
            <a:pPr indent="-312784" lvl="0" marL="457200" rtl="0" algn="l">
              <a:lnSpc>
                <a:spcPct val="200000"/>
              </a:lnSpc>
              <a:spcBef>
                <a:spcPts val="0"/>
              </a:spcBef>
              <a:spcAft>
                <a:spcPts val="0"/>
              </a:spcAft>
              <a:buClr>
                <a:srgbClr val="000000"/>
              </a:buClr>
              <a:buSzPct val="100000"/>
              <a:buFont typeface="Times New Roman"/>
              <a:buChar char="●"/>
            </a:pPr>
            <a:r>
              <a:rPr lang="en" sz="5302">
                <a:solidFill>
                  <a:srgbClr val="000000"/>
                </a:solidFill>
                <a:latin typeface="Times New Roman"/>
                <a:ea typeface="Times New Roman"/>
                <a:cs typeface="Times New Roman"/>
                <a:sym typeface="Times New Roman"/>
              </a:rPr>
              <a:t>Contain 7 classes </a:t>
            </a:r>
            <a:endParaRPr sz="5302">
              <a:solidFill>
                <a:srgbClr val="000000"/>
              </a:solidFill>
              <a:latin typeface="Times New Roman"/>
              <a:ea typeface="Times New Roman"/>
              <a:cs typeface="Times New Roman"/>
              <a:sym typeface="Times New Roman"/>
            </a:endParaRPr>
          </a:p>
          <a:p>
            <a:pPr indent="-312784" lvl="0" marL="457200" rtl="0" algn="l">
              <a:lnSpc>
                <a:spcPct val="200000"/>
              </a:lnSpc>
              <a:spcBef>
                <a:spcPts val="0"/>
              </a:spcBef>
              <a:spcAft>
                <a:spcPts val="0"/>
              </a:spcAft>
              <a:buClr>
                <a:srgbClr val="000000"/>
              </a:buClr>
              <a:buSzPct val="100000"/>
              <a:buFont typeface="Times New Roman"/>
              <a:buChar char="●"/>
            </a:pPr>
            <a:r>
              <a:rPr lang="en" sz="5302">
                <a:solidFill>
                  <a:srgbClr val="000000"/>
                </a:solidFill>
                <a:latin typeface="Times New Roman"/>
                <a:ea typeface="Times New Roman"/>
                <a:cs typeface="Times New Roman"/>
                <a:sym typeface="Times New Roman"/>
              </a:rPr>
              <a:t>(Actinic keratosis, Basal cell carcinoma, benign lesion, dermatofibroma, melocytic, </a:t>
            </a:r>
            <a:r>
              <a:rPr lang="en" sz="5302">
                <a:solidFill>
                  <a:srgbClr val="000000"/>
                </a:solidFill>
                <a:latin typeface="Times New Roman"/>
                <a:ea typeface="Times New Roman"/>
                <a:cs typeface="Times New Roman"/>
                <a:sym typeface="Times New Roman"/>
              </a:rPr>
              <a:t>myeloma and vascular lesion</a:t>
            </a:r>
            <a:r>
              <a:rPr lang="en" sz="5302">
                <a:solidFill>
                  <a:srgbClr val="000000"/>
                </a:solidFill>
                <a:latin typeface="Times New Roman"/>
                <a:ea typeface="Times New Roman"/>
                <a:cs typeface="Times New Roman"/>
                <a:sym typeface="Times New Roman"/>
              </a:rPr>
              <a:t>)</a:t>
            </a:r>
            <a:endParaRPr sz="5302">
              <a:solidFill>
                <a:srgbClr val="000000"/>
              </a:solidFill>
              <a:latin typeface="Times New Roman"/>
              <a:ea typeface="Times New Roman"/>
              <a:cs typeface="Times New Roman"/>
              <a:sym typeface="Times New Roman"/>
            </a:endParaRPr>
          </a:p>
          <a:p>
            <a:pPr indent="0" lvl="0" marL="457200" rtl="0" algn="l">
              <a:lnSpc>
                <a:spcPct val="200000"/>
              </a:lnSpc>
              <a:spcBef>
                <a:spcPts val="0"/>
              </a:spcBef>
              <a:spcAft>
                <a:spcPts val="0"/>
              </a:spcAft>
              <a:buSzPct val="86666"/>
              <a:buNone/>
            </a:pPr>
            <a:r>
              <a:t/>
            </a:r>
            <a:endParaRPr sz="1500">
              <a:solidFill>
                <a:srgbClr val="000000"/>
              </a:solidFill>
              <a:latin typeface="Times New Roman"/>
              <a:ea typeface="Times New Roman"/>
              <a:cs typeface="Times New Roman"/>
              <a:sym typeface="Times New Roman"/>
            </a:endParaRPr>
          </a:p>
        </p:txBody>
      </p:sp>
      <p:sp>
        <p:nvSpPr>
          <p:cNvPr id="117" name="Google Shape;117;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18" name="Google Shape;118;p3"/>
          <p:cNvPicPr preferRelativeResize="0"/>
          <p:nvPr/>
        </p:nvPicPr>
        <p:blipFill>
          <a:blip r:embed="rId3">
            <a:alphaModFix/>
          </a:blip>
          <a:stretch>
            <a:fillRect/>
          </a:stretch>
        </p:blipFill>
        <p:spPr>
          <a:xfrm>
            <a:off x="4815850" y="1527350"/>
            <a:ext cx="3054575" cy="1927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727650" y="6435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Preprocessing</a:t>
            </a:r>
            <a:endParaRPr/>
          </a:p>
        </p:txBody>
      </p:sp>
      <p:sp>
        <p:nvSpPr>
          <p:cNvPr id="124" name="Google Shape;124;p4"/>
          <p:cNvSpPr txBox="1"/>
          <p:nvPr>
            <p:ph idx="1" type="body"/>
          </p:nvPr>
        </p:nvSpPr>
        <p:spPr>
          <a:xfrm>
            <a:off x="727650" y="1441200"/>
            <a:ext cx="7688700" cy="2261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300"/>
              <a:buNone/>
            </a:pPr>
            <a:r>
              <a:t/>
            </a:r>
            <a:endParaRPr sz="1700">
              <a:solidFill>
                <a:srgbClr val="000000"/>
              </a:solidFill>
              <a:latin typeface="Times New Roman"/>
              <a:ea typeface="Times New Roman"/>
              <a:cs typeface="Times New Roman"/>
              <a:sym typeface="Times New Roman"/>
            </a:endParaRPr>
          </a:p>
        </p:txBody>
      </p:sp>
      <p:pic>
        <p:nvPicPr>
          <p:cNvPr id="125" name="Google Shape;125;p4"/>
          <p:cNvPicPr preferRelativeResize="0"/>
          <p:nvPr/>
        </p:nvPicPr>
        <p:blipFill rotWithShape="1">
          <a:blip r:embed="rId3">
            <a:alphaModFix/>
          </a:blip>
          <a:srcRect b="0" l="0" r="0" t="0"/>
          <a:stretch/>
        </p:blipFill>
        <p:spPr>
          <a:xfrm>
            <a:off x="536500" y="1493576"/>
            <a:ext cx="8071001" cy="3057200"/>
          </a:xfrm>
          <a:prstGeom prst="rect">
            <a:avLst/>
          </a:prstGeom>
          <a:noFill/>
          <a:ln>
            <a:noFill/>
          </a:ln>
        </p:spPr>
      </p:pic>
      <p:sp>
        <p:nvSpPr>
          <p:cNvPr id="126" name="Google Shape;126;p4"/>
          <p:cNvSpPr txBox="1"/>
          <p:nvPr/>
        </p:nvSpPr>
        <p:spPr>
          <a:xfrm>
            <a:off x="3634750" y="4676300"/>
            <a:ext cx="2250300" cy="24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accent1"/>
                </a:solidFill>
                <a:latin typeface="Lato"/>
                <a:ea typeface="Lato"/>
                <a:cs typeface="Lato"/>
                <a:sym typeface="Lato"/>
              </a:rPr>
              <a:t>Data preprocessing</a:t>
            </a:r>
            <a:endParaRPr b="0" i="0" sz="1300" u="none" cap="none" strike="noStrike">
              <a:solidFill>
                <a:schemeClr val="accent1"/>
              </a:solidFill>
              <a:latin typeface="Lato"/>
              <a:ea typeface="Lato"/>
              <a:cs typeface="Lato"/>
              <a:sym typeface="Lato"/>
            </a:endParaRPr>
          </a:p>
        </p:txBody>
      </p:sp>
      <p:sp>
        <p:nvSpPr>
          <p:cNvPr id="127" name="Google Shape;127;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Methodology</a:t>
            </a:r>
            <a:endParaRPr/>
          </a:p>
          <a:p>
            <a:pPr indent="0" lvl="0" marL="0" rtl="0" algn="l">
              <a:lnSpc>
                <a:spcPct val="100000"/>
              </a:lnSpc>
              <a:spcBef>
                <a:spcPts val="0"/>
              </a:spcBef>
              <a:spcAft>
                <a:spcPts val="0"/>
              </a:spcAft>
              <a:buSzPct val="111111"/>
              <a:buNone/>
            </a:pPr>
            <a:r>
              <a:t/>
            </a:r>
            <a:endParaRPr/>
          </a:p>
        </p:txBody>
      </p:sp>
      <p:sp>
        <p:nvSpPr>
          <p:cNvPr id="133" name="Google Shape;133;p5"/>
          <p:cNvSpPr txBox="1"/>
          <p:nvPr>
            <p:ph idx="1" type="body"/>
          </p:nvPr>
        </p:nvSpPr>
        <p:spPr>
          <a:xfrm>
            <a:off x="794350" y="208672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200">
                <a:solidFill>
                  <a:srgbClr val="000000"/>
                </a:solidFill>
                <a:latin typeface="Times New Roman"/>
                <a:ea typeface="Times New Roman"/>
                <a:cs typeface="Times New Roman"/>
                <a:sym typeface="Times New Roman"/>
              </a:rPr>
              <a:t> </a:t>
            </a:r>
            <a:r>
              <a:rPr b="1" lang="en" sz="2400">
                <a:solidFill>
                  <a:srgbClr val="000000"/>
                </a:solidFill>
                <a:latin typeface="Times New Roman"/>
                <a:ea typeface="Times New Roman"/>
                <a:cs typeface="Times New Roman"/>
                <a:sym typeface="Times New Roman"/>
              </a:rPr>
              <a:t>InceptionResNetV2:</a:t>
            </a:r>
            <a:endParaRPr b="1" sz="24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Char char="●"/>
            </a:pPr>
            <a:r>
              <a:rPr lang="en" sz="1800">
                <a:solidFill>
                  <a:srgbClr val="000000"/>
                </a:solidFill>
                <a:latin typeface="Times New Roman"/>
                <a:ea typeface="Times New Roman"/>
                <a:cs typeface="Times New Roman"/>
                <a:sym typeface="Times New Roman"/>
              </a:rPr>
              <a:t>deep convolutional neural network architecture</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developed by Google's research architecture team</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kernel size (1*1), (3*3), and (5*5)</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residual connection intercorporate</a:t>
            </a:r>
            <a:endParaRPr sz="18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300"/>
              <a:buNone/>
            </a:pPr>
            <a:r>
              <a:t/>
            </a:r>
            <a:endParaRPr sz="1800">
              <a:solidFill>
                <a:srgbClr val="000000"/>
              </a:solidFill>
              <a:latin typeface="Times New Roman"/>
              <a:ea typeface="Times New Roman"/>
              <a:cs typeface="Times New Roman"/>
              <a:sym typeface="Times New Roman"/>
            </a:endParaRPr>
          </a:p>
        </p:txBody>
      </p:sp>
      <p:sp>
        <p:nvSpPr>
          <p:cNvPr id="134" name="Google Shape;134;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a7e447e0ab_1_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111111"/>
              <a:buFont typeface="Arial"/>
              <a:buNone/>
            </a:pPr>
            <a:r>
              <a:rPr lang="en"/>
              <a:t>Methodology</a:t>
            </a:r>
            <a:endParaRPr/>
          </a:p>
          <a:p>
            <a:pPr indent="0" lvl="0" marL="0" rtl="0" algn="l">
              <a:lnSpc>
                <a:spcPct val="100000"/>
              </a:lnSpc>
              <a:spcBef>
                <a:spcPts val="0"/>
              </a:spcBef>
              <a:spcAft>
                <a:spcPts val="0"/>
              </a:spcAft>
              <a:buSzPct val="111111"/>
              <a:buNone/>
            </a:pPr>
            <a:r>
              <a:t/>
            </a:r>
            <a:endParaRPr/>
          </a:p>
        </p:txBody>
      </p:sp>
      <p:sp>
        <p:nvSpPr>
          <p:cNvPr id="140" name="Google Shape;140;g2a7e447e0ab_1_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en" sz="2400">
                <a:solidFill>
                  <a:srgbClr val="000000"/>
                </a:solidFill>
                <a:latin typeface="Times New Roman"/>
                <a:ea typeface="Times New Roman"/>
                <a:cs typeface="Times New Roman"/>
                <a:sym typeface="Times New Roman"/>
              </a:rPr>
              <a:t>InceptionV3:</a:t>
            </a:r>
            <a:endParaRPr b="1" sz="24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Evolved from InceptionResNet V2</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capture features at different scales</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inception modules are the key component</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Auxiliary classifiers are also added to mitigate the layers </a:t>
            </a:r>
            <a:endParaRPr sz="18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1300"/>
              <a:buNone/>
            </a:pPr>
            <a:r>
              <a:t/>
            </a:r>
            <a:endParaRPr sz="1200">
              <a:solidFill>
                <a:srgbClr val="000000"/>
              </a:solidFill>
              <a:latin typeface="Times New Roman"/>
              <a:ea typeface="Times New Roman"/>
              <a:cs typeface="Times New Roman"/>
              <a:sym typeface="Times New Roman"/>
            </a:endParaRPr>
          </a:p>
        </p:txBody>
      </p:sp>
      <p:sp>
        <p:nvSpPr>
          <p:cNvPr id="141" name="Google Shape;141;g2a7e447e0ab_1_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a7e447e0ab_1_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Methodology</a:t>
            </a:r>
            <a:endParaRPr/>
          </a:p>
          <a:p>
            <a:pPr indent="0" lvl="0" marL="0" rtl="0" algn="l">
              <a:lnSpc>
                <a:spcPct val="100000"/>
              </a:lnSpc>
              <a:spcBef>
                <a:spcPts val="0"/>
              </a:spcBef>
              <a:spcAft>
                <a:spcPts val="0"/>
              </a:spcAft>
              <a:buSzPct val="111111"/>
              <a:buNone/>
            </a:pPr>
            <a:r>
              <a:t/>
            </a:r>
            <a:endParaRPr/>
          </a:p>
        </p:txBody>
      </p:sp>
      <p:sp>
        <p:nvSpPr>
          <p:cNvPr id="147" name="Google Shape;147;g2a7e447e0ab_1_1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b="1" lang="en" sz="2400">
                <a:solidFill>
                  <a:srgbClr val="000000"/>
                </a:solidFill>
                <a:latin typeface="Times New Roman"/>
                <a:ea typeface="Times New Roman"/>
                <a:cs typeface="Times New Roman"/>
                <a:sym typeface="Times New Roman"/>
              </a:rPr>
              <a:t>ResNet50:</a:t>
            </a:r>
            <a:endParaRPr b="1" sz="24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deep convolutional neural network architecture</a:t>
            </a:r>
            <a:endParaRPr sz="18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developed by the Microsoft Research team</a:t>
            </a:r>
            <a:endParaRPr sz="18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bottleneck architecture is used</a:t>
            </a:r>
            <a:endParaRPr sz="18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 balance of depth and computing efficiency</a:t>
            </a:r>
            <a:endParaRPr sz="1800">
              <a:solidFill>
                <a:srgbClr val="000000"/>
              </a:solidFill>
              <a:latin typeface="Times New Roman"/>
              <a:ea typeface="Times New Roman"/>
              <a:cs typeface="Times New Roman"/>
              <a:sym typeface="Times New Roman"/>
            </a:endParaRPr>
          </a:p>
        </p:txBody>
      </p:sp>
      <p:sp>
        <p:nvSpPr>
          <p:cNvPr id="148" name="Google Shape;148;g2a7e447e0ab_1_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