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Quattrocento Sans"/>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4" roundtripDataSignature="AMtx7mjANSn/HB7BElAE2GzuMajTfn6W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0a7d7de799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0a7d7de799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eee6aacf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eee6aac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eee6aacf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eee6aac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a7d7de79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0a7d7de79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8"/>
          <p:cNvGrpSpPr/>
          <p:nvPr/>
        </p:nvGrpSpPr>
        <p:grpSpPr>
          <a:xfrm>
            <a:off x="0" y="0"/>
            <a:ext cx="12192000" cy="6858000"/>
            <a:chOff x="0" y="0"/>
            <a:chExt cx="12192000" cy="6858000"/>
          </a:xfrm>
        </p:grpSpPr>
        <p:sp>
          <p:nvSpPr>
            <p:cNvPr id="24" name="Google Shape;24;p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8"/>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440"/>
              <a:buNone/>
              <a:defRPr cap="none">
                <a:solidFill>
                  <a:srgbClr val="EE52A4"/>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28" name="Google Shape;28;p8"/>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8" name="Shape 118"/>
        <p:cNvGrpSpPr/>
        <p:nvPr/>
      </p:nvGrpSpPr>
      <p:grpSpPr>
        <a:xfrm>
          <a:off x="0" y="0"/>
          <a:ext cx="0" cy="0"/>
          <a:chOff x="0" y="0"/>
          <a:chExt cx="0" cy="0"/>
        </a:xfrm>
      </p:grpSpPr>
      <p:grpSp>
        <p:nvGrpSpPr>
          <p:cNvPr id="119" name="Google Shape;119;p17"/>
          <p:cNvGrpSpPr/>
          <p:nvPr/>
        </p:nvGrpSpPr>
        <p:grpSpPr>
          <a:xfrm>
            <a:off x="0" y="0"/>
            <a:ext cx="12192000" cy="6858000"/>
            <a:chOff x="0" y="0"/>
            <a:chExt cx="12192000" cy="6858000"/>
          </a:xfrm>
        </p:grpSpPr>
        <p:sp>
          <p:nvSpPr>
            <p:cNvPr id="120" name="Google Shape;120;p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7"/>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7"/>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29" name="Google Shape;129;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0" name="Google Shape;130;p17"/>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32" name="Google Shape;132;p17"/>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rgbClr val="EE52A4"/>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33" name="Google Shape;133;p1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37" name="Shape 137"/>
        <p:cNvGrpSpPr/>
        <p:nvPr/>
      </p:nvGrpSpPr>
      <p:grpSpPr>
        <a:xfrm>
          <a:off x="0" y="0"/>
          <a:ext cx="0" cy="0"/>
          <a:chOff x="0" y="0"/>
          <a:chExt cx="0" cy="0"/>
        </a:xfrm>
      </p:grpSpPr>
      <p:grpSp>
        <p:nvGrpSpPr>
          <p:cNvPr id="138" name="Google Shape;138;p18"/>
          <p:cNvGrpSpPr/>
          <p:nvPr/>
        </p:nvGrpSpPr>
        <p:grpSpPr>
          <a:xfrm>
            <a:off x="0" y="0"/>
            <a:ext cx="12192000" cy="6858000"/>
            <a:chOff x="0" y="0"/>
            <a:chExt cx="12192000" cy="6858000"/>
          </a:xfrm>
        </p:grpSpPr>
        <p:sp>
          <p:nvSpPr>
            <p:cNvPr id="139" name="Google Shape;13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47" name="Google Shape;147;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8" name="Google Shape;148;p18"/>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8"/>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50" name="Google Shape;150;p18"/>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solidFill>
                  <a:srgbClr val="EE52A4"/>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51" name="Google Shape;151;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9"/>
          <p:cNvGrpSpPr/>
          <p:nvPr/>
        </p:nvGrpSpPr>
        <p:grpSpPr>
          <a:xfrm>
            <a:off x="0" y="0"/>
            <a:ext cx="12192000" cy="6858000"/>
            <a:chOff x="0" y="0"/>
            <a:chExt cx="12192000" cy="6858000"/>
          </a:xfrm>
        </p:grpSpPr>
        <p:sp>
          <p:nvSpPr>
            <p:cNvPr id="157" name="Google Shape;157;p1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9"/>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rgbClr val="EE52A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7" name="Google Shape;167;p19"/>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rgbClr val="EE52A4"/>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8" name="Google Shape;168;p19"/>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19"/>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70" name="Google Shape;170;p19"/>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71" name="Google Shape;171;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20"/>
          <p:cNvGrpSpPr/>
          <p:nvPr/>
        </p:nvGrpSpPr>
        <p:grpSpPr>
          <a:xfrm>
            <a:off x="0" y="0"/>
            <a:ext cx="12192000" cy="6858000"/>
            <a:chOff x="0" y="0"/>
            <a:chExt cx="12192000" cy="6858000"/>
          </a:xfrm>
        </p:grpSpPr>
        <p:sp>
          <p:nvSpPr>
            <p:cNvPr id="177" name="Google Shape;177;p2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0"/>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0"/>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0"/>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0"/>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0"/>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0"/>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0"/>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2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20"/>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0"/>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EE52A4"/>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88" name="Google Shape;188;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21"/>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21"/>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95" name="Google Shape;195;p21"/>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96" name="Google Shape;196;p21"/>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97" name="Google Shape;197;p21"/>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98" name="Google Shape;198;p21"/>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99" name="Google Shape;199;p21"/>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00" name="Google Shape;200;p21"/>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21"/>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22"/>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22"/>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8" name="Google Shape;208;p22"/>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352"/>
              </a:srgbClr>
            </a:outerShdw>
          </a:effectLst>
        </p:spPr>
      </p:sp>
      <p:sp>
        <p:nvSpPr>
          <p:cNvPr id="209" name="Google Shape;209;p22"/>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10" name="Google Shape;210;p22"/>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1" name="Google Shape;211;p22"/>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352"/>
              </a:srgbClr>
            </a:outerShdw>
          </a:effectLst>
        </p:spPr>
      </p:sp>
      <p:sp>
        <p:nvSpPr>
          <p:cNvPr id="212" name="Google Shape;212;p22"/>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13" name="Google Shape;213;p22"/>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EE52A4"/>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4" name="Google Shape;214;p22"/>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352"/>
              </a:srgbClr>
            </a:outerShdw>
          </a:effectLst>
        </p:spPr>
      </p:sp>
      <p:sp>
        <p:nvSpPr>
          <p:cNvPr id="215" name="Google Shape;215;p22"/>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16" name="Google Shape;216;p22"/>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22"/>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2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22"/>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23"/>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23"/>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24" name="Google Shape;224;p23"/>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24"/>
          <p:cNvGrpSpPr/>
          <p:nvPr/>
        </p:nvGrpSpPr>
        <p:grpSpPr>
          <a:xfrm>
            <a:off x="0" y="0"/>
            <a:ext cx="12192000" cy="6858000"/>
            <a:chOff x="0" y="0"/>
            <a:chExt cx="12192000" cy="6858000"/>
          </a:xfrm>
        </p:grpSpPr>
        <p:sp>
          <p:nvSpPr>
            <p:cNvPr id="229" name="Google Shape;229;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4"/>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4"/>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24"/>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24"/>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41" name="Google Shape;241;p24"/>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9"/>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5" name="Google Shape;35;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38" name="Shape 38"/>
        <p:cNvGrpSpPr/>
        <p:nvPr/>
      </p:nvGrpSpPr>
      <p:grpSpPr>
        <a:xfrm>
          <a:off x="0" y="0"/>
          <a:ext cx="0" cy="0"/>
          <a:chOff x="0" y="0"/>
          <a:chExt cx="0" cy="0"/>
        </a:xfrm>
      </p:grpSpPr>
      <p:grpSp>
        <p:nvGrpSpPr>
          <p:cNvPr id="39" name="Google Shape;39;p10"/>
          <p:cNvGrpSpPr/>
          <p:nvPr/>
        </p:nvGrpSpPr>
        <p:grpSpPr>
          <a:xfrm>
            <a:off x="0" y="0"/>
            <a:ext cx="12192000" cy="6858000"/>
            <a:chOff x="0" y="0"/>
            <a:chExt cx="12192000" cy="6858000"/>
          </a:xfrm>
        </p:grpSpPr>
        <p:sp>
          <p:nvSpPr>
            <p:cNvPr id="40" name="Google Shape;40;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0"/>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0"/>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0"/>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0"/>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0"/>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48" name="Google Shape;48;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9" name="Google Shape;49;p10"/>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0"/>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51" name="Google Shape;51;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5" name="Shape 55"/>
        <p:cNvGrpSpPr/>
        <p:nvPr/>
      </p:nvGrpSpPr>
      <p:grpSpPr>
        <a:xfrm>
          <a:off x="0" y="0"/>
          <a:ext cx="0" cy="0"/>
          <a:chOff x="0" y="0"/>
          <a:chExt cx="0" cy="0"/>
        </a:xfrm>
      </p:grpSpPr>
      <p:grpSp>
        <p:nvGrpSpPr>
          <p:cNvPr id="56" name="Google Shape;56;p11"/>
          <p:cNvGrpSpPr/>
          <p:nvPr/>
        </p:nvGrpSpPr>
        <p:grpSpPr>
          <a:xfrm>
            <a:off x="0" y="0"/>
            <a:ext cx="12192000" cy="6858000"/>
            <a:chOff x="0" y="0"/>
            <a:chExt cx="12192000" cy="6858000"/>
          </a:xfrm>
        </p:grpSpPr>
        <p:sp>
          <p:nvSpPr>
            <p:cNvPr id="57" name="Google Shape;57;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1"/>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1"/>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1"/>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65" name="Google Shape;65;p11"/>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7" name="Google Shape;67;p11"/>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EE52A4"/>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69" name="Google Shape;69;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2"/>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6" name="Google Shape;76;p12"/>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7" name="Google Shape;77;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83" name="Google Shape;83;p13"/>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4" name="Google Shape;84;p13"/>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85" name="Google Shape;85;p13"/>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86" name="Google Shape;86;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1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4" name="Shape 94"/>
        <p:cNvGrpSpPr/>
        <p:nvPr/>
      </p:nvGrpSpPr>
      <p:grpSpPr>
        <a:xfrm>
          <a:off x="0" y="0"/>
          <a:ext cx="0" cy="0"/>
          <a:chOff x="0" y="0"/>
          <a:chExt cx="0" cy="0"/>
        </a:xfrm>
      </p:grpSpPr>
      <p:sp>
        <p:nvSpPr>
          <p:cNvPr id="95" name="Google Shape;95;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9" name="Shape 99"/>
        <p:cNvGrpSpPr/>
        <p:nvPr/>
      </p:nvGrpSpPr>
      <p:grpSpPr>
        <a:xfrm>
          <a:off x="0" y="0"/>
          <a:ext cx="0" cy="0"/>
          <a:chOff x="0" y="0"/>
          <a:chExt cx="0" cy="0"/>
        </a:xfrm>
      </p:grpSpPr>
      <p:grpSp>
        <p:nvGrpSpPr>
          <p:cNvPr id="100" name="Google Shape;100;p16"/>
          <p:cNvGrpSpPr/>
          <p:nvPr/>
        </p:nvGrpSpPr>
        <p:grpSpPr>
          <a:xfrm>
            <a:off x="0" y="0"/>
            <a:ext cx="12192000" cy="6858000"/>
            <a:chOff x="0" y="0"/>
            <a:chExt cx="12192000" cy="6858000"/>
          </a:xfrm>
        </p:grpSpPr>
        <p:sp>
          <p:nvSpPr>
            <p:cNvPr id="101" name="Google Shape;101;p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6"/>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6"/>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0" name="Google Shape;110;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1" name="Google Shape;111;p16"/>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6"/>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3" name="Google Shape;113;p16"/>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rgbClr val="EE52A4"/>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14" name="Google Shape;114;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7"/>
          <p:cNvGrpSpPr/>
          <p:nvPr/>
        </p:nvGrpSpPr>
        <p:grpSpPr>
          <a:xfrm>
            <a:off x="0" y="0"/>
            <a:ext cx="12192000" cy="6858000"/>
            <a:chOff x="0" y="0"/>
            <a:chExt cx="12192000" cy="6858000"/>
          </a:xfrm>
        </p:grpSpPr>
        <p:sp>
          <p:nvSpPr>
            <p:cNvPr id="7" name="Google Shape;7;p7"/>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7"/>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7"/>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7"/>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7"/>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7"/>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7"/>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7"/>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7" name="Google Shape;17;p7"/>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0a7d7de799_3_5"/>
          <p:cNvSpPr txBox="1"/>
          <p:nvPr>
            <p:ph type="ctrTitle"/>
          </p:nvPr>
        </p:nvSpPr>
        <p:spPr>
          <a:xfrm>
            <a:off x="1154955" y="2099733"/>
            <a:ext cx="8825700" cy="2677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5400"/>
              <a:buNone/>
            </a:pPr>
            <a:r>
              <a:rPr lang="en-US"/>
              <a:t>CSE449 Task 2</a:t>
            </a:r>
            <a:endParaRPr/>
          </a:p>
        </p:txBody>
      </p:sp>
      <p:sp>
        <p:nvSpPr>
          <p:cNvPr id="250" name="Google Shape;250;g20a7d7de799_3_5"/>
          <p:cNvSpPr txBox="1"/>
          <p:nvPr>
            <p:ph idx="1" type="subTitle"/>
          </p:nvPr>
        </p:nvSpPr>
        <p:spPr>
          <a:xfrm>
            <a:off x="1154950" y="4777370"/>
            <a:ext cx="9001800" cy="1697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lang="en-US"/>
              <a:t>Group 11</a:t>
            </a:r>
            <a:endParaRPr/>
          </a:p>
          <a:p>
            <a:pPr indent="0" lvl="0" marL="0" rtl="0" algn="l">
              <a:lnSpc>
                <a:spcPct val="100000"/>
              </a:lnSpc>
              <a:spcBef>
                <a:spcPts val="1000"/>
              </a:spcBef>
              <a:spcAft>
                <a:spcPts val="0"/>
              </a:spcAft>
              <a:buSzPts val="1440"/>
              <a:buNone/>
            </a:pPr>
            <a:r>
              <a:rPr lang="en-US"/>
              <a:t>Sadiul Arefin Rafi ST</a:t>
            </a:r>
            <a:endParaRPr/>
          </a:p>
          <a:p>
            <a:pPr indent="0" lvl="0" marL="0" rtl="0" algn="l">
              <a:lnSpc>
                <a:spcPct val="100000"/>
              </a:lnSpc>
              <a:spcBef>
                <a:spcPts val="1000"/>
              </a:spcBef>
              <a:spcAft>
                <a:spcPts val="0"/>
              </a:spcAft>
              <a:buSzPts val="1440"/>
              <a:buNone/>
            </a:pPr>
            <a:r>
              <a:rPr lang="en-US"/>
              <a:t>Sania Azhmee RA</a:t>
            </a:r>
            <a:endParaRPr/>
          </a:p>
        </p:txBody>
      </p:sp>
      <p:sp>
        <p:nvSpPr>
          <p:cNvPr id="251" name="Google Shape;251;g20a7d7de799_3_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Century Gothic"/>
              <a:buNone/>
            </a:pPr>
            <a:r>
              <a:rPr lang="en-US"/>
              <a:t>Conclusion</a:t>
            </a:r>
            <a:endParaRPr/>
          </a:p>
        </p:txBody>
      </p:sp>
      <p:sp>
        <p:nvSpPr>
          <p:cNvPr id="318" name="Google Shape;318;p6"/>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40"/>
              <a:buNone/>
            </a:pPr>
            <a:r>
              <a:rPr lang="en-US" sz="2100">
                <a:latin typeface="Arial"/>
                <a:ea typeface="Arial"/>
                <a:cs typeface="Arial"/>
                <a:sym typeface="Arial"/>
              </a:rPr>
              <a:t>In this paper, it has been shown that offloading the computation of CCTV footage for video processing and analysis to a Fog Server, rather than doing it in a local machine, can help in decreasing the total network usage and the cost of execution in a network.</a:t>
            </a:r>
            <a:endParaRPr sz="2100"/>
          </a:p>
          <a:p>
            <a:pPr indent="0" lvl="0" marL="0" rtl="0" algn="l">
              <a:lnSpc>
                <a:spcPct val="100000"/>
              </a:lnSpc>
              <a:spcBef>
                <a:spcPts val="1000"/>
              </a:spcBef>
              <a:spcAft>
                <a:spcPts val="0"/>
              </a:spcAft>
              <a:buSzPts val="1440"/>
              <a:buNone/>
            </a:pPr>
            <a:br>
              <a:rPr b="0" i="0" lang="en-US">
                <a:solidFill>
                  <a:srgbClr val="1C1E21"/>
                </a:solidFill>
                <a:latin typeface="Quattrocento Sans"/>
                <a:ea typeface="Quattrocento Sans"/>
                <a:cs typeface="Quattrocento Sans"/>
                <a:sym typeface="Quattrocento Sans"/>
              </a:rPr>
            </a:br>
            <a:endParaRPr/>
          </a:p>
        </p:txBody>
      </p:sp>
      <p:sp>
        <p:nvSpPr>
          <p:cNvPr id="319" name="Google Shape;319;p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3600"/>
              <a:buFont typeface="Century Gothic"/>
              <a:buNone/>
            </a:pPr>
            <a:r>
              <a:rPr lang="en-US" sz="3600">
                <a:solidFill>
                  <a:schemeClr val="lt1"/>
                </a:solidFill>
              </a:rPr>
              <a:t>COMPARATIVE ANALYSIS OF CLOUD AND FOG ENVIRONMENT BASED ON NETWORK USAGE AND COST OF EXECUTION USING IFOGSIM</a:t>
            </a:r>
            <a:endParaRPr sz="3600">
              <a:solidFill>
                <a:schemeClr val="lt1"/>
              </a:solidFill>
            </a:endParaRPr>
          </a:p>
        </p:txBody>
      </p:sp>
      <p:sp>
        <p:nvSpPr>
          <p:cNvPr id="257" name="Google Shape;257;p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a:t>CCTV usage in organizations</a:t>
            </a:r>
            <a:endParaRPr/>
          </a:p>
        </p:txBody>
      </p:sp>
      <p:sp>
        <p:nvSpPr>
          <p:cNvPr id="263" name="Google Shape;263;p2"/>
          <p:cNvSpPr txBox="1"/>
          <p:nvPr>
            <p:ph idx="1" type="body"/>
          </p:nvPr>
        </p:nvSpPr>
        <p:spPr>
          <a:xfrm>
            <a:off x="1154954" y="2603500"/>
            <a:ext cx="8825700" cy="3416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2140"/>
              <a:buChar char="►"/>
            </a:pPr>
            <a:r>
              <a:rPr lang="en-US" sz="2500">
                <a:solidFill>
                  <a:srgbClr val="050505"/>
                </a:solidFill>
                <a:latin typeface="Quattrocento Sans"/>
                <a:ea typeface="Quattrocento Sans"/>
                <a:cs typeface="Quattrocento Sans"/>
                <a:sym typeface="Quattrocento Sans"/>
              </a:rPr>
              <a:t>In our modern world 24/7 surveillance has become prevalent </a:t>
            </a:r>
            <a:r>
              <a:rPr lang="en-US" sz="2500">
                <a:solidFill>
                  <a:srgbClr val="050505"/>
                </a:solidFill>
                <a:latin typeface="Quattrocento Sans"/>
                <a:ea typeface="Quattrocento Sans"/>
                <a:cs typeface="Quattrocento Sans"/>
                <a:sym typeface="Quattrocento Sans"/>
              </a:rPr>
              <a:t>through</a:t>
            </a:r>
            <a:r>
              <a:rPr lang="en-US" sz="2500">
                <a:solidFill>
                  <a:srgbClr val="050505"/>
                </a:solidFill>
                <a:latin typeface="Quattrocento Sans"/>
                <a:ea typeface="Quattrocento Sans"/>
                <a:cs typeface="Quattrocento Sans"/>
                <a:sym typeface="Quattrocento Sans"/>
              </a:rPr>
              <a:t> </a:t>
            </a:r>
            <a:r>
              <a:rPr lang="en-US" sz="2500">
                <a:solidFill>
                  <a:srgbClr val="050505"/>
                </a:solidFill>
                <a:latin typeface="Quattrocento Sans"/>
                <a:ea typeface="Quattrocento Sans"/>
                <a:cs typeface="Quattrocento Sans"/>
                <a:sym typeface="Quattrocento Sans"/>
              </a:rPr>
              <a:t>the</a:t>
            </a:r>
            <a:r>
              <a:rPr lang="en-US" sz="2500">
                <a:solidFill>
                  <a:srgbClr val="050505"/>
                </a:solidFill>
                <a:latin typeface="Quattrocento Sans"/>
                <a:ea typeface="Quattrocento Sans"/>
                <a:cs typeface="Quattrocento Sans"/>
                <a:sym typeface="Quattrocento Sans"/>
              </a:rPr>
              <a:t> use of CCTV camera. </a:t>
            </a:r>
            <a:r>
              <a:rPr b="0" i="0" lang="en-US" sz="2500">
                <a:solidFill>
                  <a:srgbClr val="050505"/>
                </a:solidFill>
                <a:latin typeface="Quattrocento Sans"/>
                <a:ea typeface="Quattrocento Sans"/>
                <a:cs typeface="Quattrocento Sans"/>
                <a:sym typeface="Quattrocento Sans"/>
              </a:rPr>
              <a:t> </a:t>
            </a:r>
            <a:endParaRPr sz="2500">
              <a:solidFill>
                <a:srgbClr val="050505"/>
              </a:solidFill>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t/>
            </a:r>
            <a:endParaRPr sz="2500">
              <a:solidFill>
                <a:srgbClr val="050505"/>
              </a:solidFill>
              <a:latin typeface="Quattrocento Sans"/>
              <a:ea typeface="Quattrocento Sans"/>
              <a:cs typeface="Quattrocento Sans"/>
              <a:sym typeface="Quattrocento Sans"/>
            </a:endParaRPr>
          </a:p>
          <a:p>
            <a:pPr indent="-365760" lvl="0" marL="342900" rtl="0" algn="l">
              <a:lnSpc>
                <a:spcPct val="100000"/>
              </a:lnSpc>
              <a:spcBef>
                <a:spcPts val="0"/>
              </a:spcBef>
              <a:spcAft>
                <a:spcPts val="0"/>
              </a:spcAft>
              <a:buClr>
                <a:srgbClr val="050505"/>
              </a:buClr>
              <a:buSzPts val="2500"/>
              <a:buFont typeface="Quattrocento Sans"/>
              <a:buChar char="►"/>
            </a:pPr>
            <a:r>
              <a:rPr lang="en-US" sz="2500">
                <a:solidFill>
                  <a:srgbClr val="050505"/>
                </a:solidFill>
                <a:latin typeface="Quattrocento Sans"/>
                <a:ea typeface="Quattrocento Sans"/>
                <a:cs typeface="Quattrocento Sans"/>
                <a:sym typeface="Quattrocento Sans"/>
              </a:rPr>
              <a:t>In addition to that, The number of CCTV cameras used by organizations around the world is increasing exponentially with the increase of surveillance infrastructure. </a:t>
            </a:r>
            <a:endParaRPr sz="2500">
              <a:solidFill>
                <a:srgbClr val="050505"/>
              </a:solidFill>
              <a:latin typeface="Quattrocento Sans"/>
              <a:ea typeface="Quattrocento Sans"/>
              <a:cs typeface="Quattrocento Sans"/>
              <a:sym typeface="Quattrocento Sans"/>
            </a:endParaRPr>
          </a:p>
          <a:p>
            <a:pPr indent="-342900" lvl="0" marL="342900" rtl="0" algn="l">
              <a:lnSpc>
                <a:spcPct val="100000"/>
              </a:lnSpc>
              <a:spcBef>
                <a:spcPts val="1000"/>
              </a:spcBef>
              <a:spcAft>
                <a:spcPts val="0"/>
              </a:spcAft>
              <a:buSzPts val="2140"/>
              <a:buChar char="►"/>
            </a:pPr>
            <a:r>
              <a:rPr lang="en-US" sz="2500">
                <a:solidFill>
                  <a:srgbClr val="050505"/>
                </a:solidFill>
                <a:latin typeface="Quattrocento Sans"/>
                <a:ea typeface="Quattrocento Sans"/>
                <a:cs typeface="Quattrocento Sans"/>
                <a:sym typeface="Quattrocento Sans"/>
              </a:rPr>
              <a:t>Typically in a large organization, to better use the data from CCTVs, we </a:t>
            </a:r>
            <a:r>
              <a:rPr lang="en-US" sz="2500">
                <a:solidFill>
                  <a:srgbClr val="050505"/>
                </a:solidFill>
                <a:latin typeface="Quattrocento Sans"/>
                <a:ea typeface="Quattrocento Sans"/>
                <a:cs typeface="Quattrocento Sans"/>
                <a:sym typeface="Quattrocento Sans"/>
              </a:rPr>
              <a:t>have</a:t>
            </a:r>
            <a:r>
              <a:rPr lang="en-US" sz="2500">
                <a:solidFill>
                  <a:srgbClr val="050505"/>
                </a:solidFill>
                <a:latin typeface="Quattrocento Sans"/>
                <a:ea typeface="Quattrocento Sans"/>
                <a:cs typeface="Quattrocento Sans"/>
                <a:sym typeface="Quattrocento Sans"/>
              </a:rPr>
              <a:t> to run it through video processing system to extract the data we need.</a:t>
            </a:r>
            <a:endParaRPr sz="2500">
              <a:solidFill>
                <a:srgbClr val="050505"/>
              </a:solidFill>
              <a:latin typeface="Quattrocento Sans"/>
              <a:ea typeface="Quattrocento Sans"/>
              <a:cs typeface="Quattrocento Sans"/>
              <a:sym typeface="Quattrocento Sans"/>
            </a:endParaRPr>
          </a:p>
        </p:txBody>
      </p:sp>
      <p:sp>
        <p:nvSpPr>
          <p:cNvPr id="264" name="Google Shape;264;p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a:t>Challenges</a:t>
            </a:r>
            <a:endParaRPr/>
          </a:p>
        </p:txBody>
      </p:sp>
      <p:sp>
        <p:nvSpPr>
          <p:cNvPr id="270" name="Google Shape;270;p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65454"/>
              <a:buNone/>
            </a:pPr>
            <a:r>
              <a:t/>
            </a:r>
            <a:endParaRPr sz="2200">
              <a:solidFill>
                <a:srgbClr val="050505"/>
              </a:solidFill>
              <a:latin typeface="Quattrocento Sans"/>
              <a:ea typeface="Quattrocento Sans"/>
              <a:cs typeface="Quattrocento Sans"/>
              <a:sym typeface="Quattrocento Sans"/>
            </a:endParaRPr>
          </a:p>
          <a:p>
            <a:pPr indent="-354298" lvl="0" marL="457200" rtl="0" algn="l">
              <a:spcBef>
                <a:spcPts val="0"/>
              </a:spcBef>
              <a:spcAft>
                <a:spcPts val="0"/>
              </a:spcAft>
              <a:buClr>
                <a:schemeClr val="dk1"/>
              </a:buClr>
              <a:buSzPct val="97272"/>
              <a:buChar char="►"/>
            </a:pPr>
            <a:r>
              <a:rPr lang="en-US" sz="2200">
                <a:solidFill>
                  <a:srgbClr val="050505"/>
                </a:solidFill>
                <a:latin typeface="Quattrocento Sans"/>
                <a:ea typeface="Quattrocento Sans"/>
                <a:cs typeface="Quattrocento Sans"/>
                <a:sym typeface="Quattrocento Sans"/>
              </a:rPr>
              <a:t>As CCTV camera technology improves, along with the increase in video length the video quality and size of video data have also been increasing.</a:t>
            </a:r>
            <a:endParaRPr sz="2500">
              <a:solidFill>
                <a:srgbClr val="050505"/>
              </a:solidFill>
              <a:latin typeface="Quattrocento Sans"/>
              <a:ea typeface="Quattrocento Sans"/>
              <a:cs typeface="Quattrocento Sans"/>
              <a:sym typeface="Quattrocento Sans"/>
            </a:endParaRPr>
          </a:p>
          <a:p>
            <a:pPr indent="-332708" lvl="0" marL="342900" rtl="0" algn="l">
              <a:spcBef>
                <a:spcPts val="1000"/>
              </a:spcBef>
              <a:spcAft>
                <a:spcPts val="0"/>
              </a:spcAft>
              <a:buClr>
                <a:schemeClr val="dk1"/>
              </a:buClr>
              <a:buSzPct val="85600"/>
              <a:buChar char="►"/>
            </a:pPr>
            <a:r>
              <a:rPr lang="en-US" sz="2500">
                <a:solidFill>
                  <a:srgbClr val="050505"/>
                </a:solidFill>
                <a:latin typeface="Quattrocento Sans"/>
                <a:ea typeface="Quattrocento Sans"/>
                <a:cs typeface="Quattrocento Sans"/>
                <a:sym typeface="Quattrocento Sans"/>
              </a:rPr>
              <a:t>Typically in a large organization, to better use the data from CCTVs, we have to run it through video processing system to extract the data we need.</a:t>
            </a:r>
            <a:endParaRPr sz="2500">
              <a:solidFill>
                <a:srgbClr val="050505"/>
              </a:solidFill>
              <a:latin typeface="Quattrocento Sans"/>
              <a:ea typeface="Quattrocento Sans"/>
              <a:cs typeface="Quattrocento Sans"/>
              <a:sym typeface="Quattrocento Sans"/>
            </a:endParaRPr>
          </a:p>
          <a:p>
            <a:pPr indent="-353853" lvl="0" marL="342900" rtl="0" algn="l">
              <a:spcBef>
                <a:spcPts val="1000"/>
              </a:spcBef>
              <a:spcAft>
                <a:spcPts val="0"/>
              </a:spcAft>
              <a:buClr>
                <a:schemeClr val="dk1"/>
              </a:buClr>
              <a:buSzPct val="100000"/>
              <a:buFont typeface="Quattrocento Sans"/>
              <a:buChar char="►"/>
            </a:pPr>
            <a:r>
              <a:rPr lang="en-US" sz="2500">
                <a:solidFill>
                  <a:srgbClr val="050505"/>
                </a:solidFill>
                <a:latin typeface="Quattrocento Sans"/>
                <a:ea typeface="Quattrocento Sans"/>
                <a:cs typeface="Quattrocento Sans"/>
                <a:sym typeface="Quattrocento Sans"/>
              </a:rPr>
              <a:t>This has to be done on a local host machine which require high specifications to perform such rigorous task</a:t>
            </a:r>
            <a:endParaRPr sz="2500">
              <a:solidFill>
                <a:srgbClr val="050505"/>
              </a:solidFill>
              <a:latin typeface="Quattrocento Sans"/>
              <a:ea typeface="Quattrocento Sans"/>
              <a:cs typeface="Quattrocento Sans"/>
              <a:sym typeface="Quattrocento Sans"/>
            </a:endParaRPr>
          </a:p>
          <a:p>
            <a:pPr indent="-353853" lvl="0" marL="342900" rtl="0" algn="l">
              <a:spcBef>
                <a:spcPts val="1000"/>
              </a:spcBef>
              <a:spcAft>
                <a:spcPts val="0"/>
              </a:spcAft>
              <a:buClr>
                <a:schemeClr val="dk1"/>
              </a:buClr>
              <a:buSzPct val="100000"/>
              <a:buFont typeface="Quattrocento Sans"/>
              <a:buChar char="►"/>
            </a:pPr>
            <a:r>
              <a:rPr lang="en-US" sz="2500">
                <a:solidFill>
                  <a:srgbClr val="050505"/>
                </a:solidFill>
                <a:latin typeface="Quattrocento Sans"/>
                <a:ea typeface="Quattrocento Sans"/>
                <a:cs typeface="Quattrocento Sans"/>
                <a:sym typeface="Quattrocento Sans"/>
              </a:rPr>
              <a:t>This means a specific machine is dedicated to a certain number of CCTVS</a:t>
            </a:r>
            <a:endParaRPr sz="2200">
              <a:solidFill>
                <a:srgbClr val="050505"/>
              </a:solidFill>
              <a:latin typeface="Quattrocento Sans"/>
              <a:ea typeface="Quattrocento Sans"/>
              <a:cs typeface="Quattrocento Sans"/>
              <a:sym typeface="Quattrocento Sans"/>
            </a:endParaRPr>
          </a:p>
        </p:txBody>
      </p:sp>
      <p:sp>
        <p:nvSpPr>
          <p:cNvPr id="271" name="Google Shape;271;p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Century Gothic"/>
              <a:buNone/>
            </a:pPr>
            <a:r>
              <a:rPr lang="en-US"/>
              <a:t>Proposed Solution</a:t>
            </a:r>
            <a:endParaRPr/>
          </a:p>
        </p:txBody>
      </p:sp>
      <p:sp>
        <p:nvSpPr>
          <p:cNvPr id="277" name="Google Shape;277;p4"/>
          <p:cNvSpPr txBox="1"/>
          <p:nvPr>
            <p:ph idx="1" type="body"/>
          </p:nvPr>
        </p:nvSpPr>
        <p:spPr>
          <a:xfrm>
            <a:off x="1154954" y="3543300"/>
            <a:ext cx="8825700" cy="2476500"/>
          </a:xfrm>
          <a:prstGeom prst="rect">
            <a:avLst/>
          </a:prstGeom>
          <a:noFill/>
          <a:ln>
            <a:noFill/>
          </a:ln>
        </p:spPr>
        <p:txBody>
          <a:bodyPr anchorCtr="0" anchor="ctr" bIns="45700" lIns="91425" spcFirstLastPara="1" rIns="91425" wrap="square" tIns="45700">
            <a:normAutofit fontScale="85000" lnSpcReduction="20000"/>
          </a:bodyPr>
          <a:lstStyle/>
          <a:p>
            <a:pPr indent="-341947" lvl="0" marL="342900" rtl="0" algn="l">
              <a:spcBef>
                <a:spcPts val="1000"/>
              </a:spcBef>
              <a:spcAft>
                <a:spcPts val="0"/>
              </a:spcAft>
              <a:buClr>
                <a:schemeClr val="dk1"/>
              </a:buClr>
              <a:buSzPct val="100000"/>
              <a:buFont typeface="Quattrocento Sans"/>
              <a:buChar char="►"/>
            </a:pPr>
            <a:r>
              <a:rPr lang="en-US" sz="2500">
                <a:solidFill>
                  <a:srgbClr val="050505"/>
                </a:solidFill>
                <a:latin typeface="Quattrocento Sans"/>
                <a:ea typeface="Quattrocento Sans"/>
                <a:cs typeface="Quattrocento Sans"/>
                <a:sym typeface="Quattrocento Sans"/>
              </a:rPr>
              <a:t>The purpose of our research is to decrease the overall cost of execution and the total network usage in a Cloud setup by implementing a Fog setup.</a:t>
            </a:r>
            <a:endParaRPr sz="2500">
              <a:solidFill>
                <a:srgbClr val="050505"/>
              </a:solidFill>
              <a:latin typeface="Quattrocento Sans"/>
              <a:ea typeface="Quattrocento Sans"/>
              <a:cs typeface="Quattrocento Sans"/>
              <a:sym typeface="Quattrocento Sans"/>
            </a:endParaRPr>
          </a:p>
          <a:p>
            <a:pPr indent="-341947" lvl="0" marL="342900" rtl="0" algn="l">
              <a:spcBef>
                <a:spcPts val="1000"/>
              </a:spcBef>
              <a:spcAft>
                <a:spcPts val="0"/>
              </a:spcAft>
              <a:buClr>
                <a:srgbClr val="050505"/>
              </a:buClr>
              <a:buSzPct val="100000"/>
              <a:buFont typeface="Quattrocento Sans"/>
              <a:buChar char="►"/>
            </a:pPr>
            <a:r>
              <a:rPr lang="en-US" sz="2500">
                <a:solidFill>
                  <a:srgbClr val="050505"/>
                </a:solidFill>
                <a:latin typeface="Quattrocento Sans"/>
                <a:ea typeface="Quattrocento Sans"/>
                <a:cs typeface="Quattrocento Sans"/>
                <a:sym typeface="Quattrocento Sans"/>
              </a:rPr>
              <a:t>This would allow users to offload the necessary video processing and analysis to the Fog servers and reduce the need to have a host machine with high specifications</a:t>
            </a:r>
            <a:endParaRPr sz="2500">
              <a:solidFill>
                <a:srgbClr val="050505"/>
              </a:solidFill>
              <a:latin typeface="Quattrocento Sans"/>
              <a:ea typeface="Quattrocento Sans"/>
              <a:cs typeface="Quattrocento Sans"/>
              <a:sym typeface="Quattrocento Sans"/>
            </a:endParaRPr>
          </a:p>
          <a:p>
            <a:pPr indent="-341947" lvl="0" marL="342900" rtl="0" algn="l">
              <a:spcBef>
                <a:spcPts val="1000"/>
              </a:spcBef>
              <a:spcAft>
                <a:spcPts val="0"/>
              </a:spcAft>
              <a:buClr>
                <a:srgbClr val="050505"/>
              </a:buClr>
              <a:buSzPct val="100000"/>
              <a:buFont typeface="Quattrocento Sans"/>
              <a:buChar char="►"/>
            </a:pPr>
            <a:r>
              <a:rPr lang="en-US" sz="2500">
                <a:solidFill>
                  <a:srgbClr val="050505"/>
                </a:solidFill>
                <a:latin typeface="Quattrocento Sans"/>
                <a:ea typeface="Quattrocento Sans"/>
                <a:cs typeface="Quattrocento Sans"/>
                <a:sym typeface="Quattrocento Sans"/>
              </a:rPr>
              <a:t> This would also let multiple clusters of CCTVs reuse the resources in a single Fog Server at different time intervals.</a:t>
            </a:r>
            <a:endParaRPr sz="2500">
              <a:solidFill>
                <a:srgbClr val="050505"/>
              </a:solidFill>
              <a:latin typeface="Quattrocento Sans"/>
              <a:ea typeface="Quattrocento Sans"/>
              <a:cs typeface="Quattrocento Sans"/>
              <a:sym typeface="Quattrocento Sans"/>
            </a:endParaRPr>
          </a:p>
        </p:txBody>
      </p:sp>
      <p:sp>
        <p:nvSpPr>
          <p:cNvPr id="278" name="Google Shape;278;p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n-US"/>
              <a:t>Methodology</a:t>
            </a:r>
            <a:endParaRPr/>
          </a:p>
        </p:txBody>
      </p:sp>
      <p:sp>
        <p:nvSpPr>
          <p:cNvPr id="284" name="Google Shape;284;p5"/>
          <p:cNvSpPr txBox="1"/>
          <p:nvPr>
            <p:ph idx="1" type="body"/>
          </p:nvPr>
        </p:nvSpPr>
        <p:spPr>
          <a:xfrm>
            <a:off x="1154954" y="2321000"/>
            <a:ext cx="8825700" cy="3416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40"/>
              <a:buChar char="►"/>
            </a:pPr>
            <a:r>
              <a:rPr lang="en-US" sz="2000">
                <a:solidFill>
                  <a:srgbClr val="050505"/>
                </a:solidFill>
                <a:latin typeface="Quattrocento Sans"/>
                <a:ea typeface="Quattrocento Sans"/>
                <a:cs typeface="Quattrocento Sans"/>
                <a:sym typeface="Quattrocento Sans"/>
              </a:rPr>
              <a:t>We will be using iFogSim which is a Java-based simulation toolkit</a:t>
            </a:r>
            <a:r>
              <a:rPr b="0" i="0" lang="en-US" sz="2000">
                <a:solidFill>
                  <a:srgbClr val="050505"/>
                </a:solidFill>
                <a:latin typeface="Quattrocento Sans"/>
                <a:ea typeface="Quattrocento Sans"/>
                <a:cs typeface="Quattrocento Sans"/>
                <a:sym typeface="Quattrocento Sans"/>
              </a:rPr>
              <a:t> </a:t>
            </a:r>
            <a:endParaRPr sz="2000"/>
          </a:p>
          <a:p>
            <a:pPr indent="-342900" lvl="0" marL="342900" rtl="0" algn="l">
              <a:lnSpc>
                <a:spcPct val="100000"/>
              </a:lnSpc>
              <a:spcBef>
                <a:spcPts val="1000"/>
              </a:spcBef>
              <a:spcAft>
                <a:spcPts val="0"/>
              </a:spcAft>
              <a:buSzPts val="1640"/>
              <a:buChar char="►"/>
            </a:pPr>
            <a:r>
              <a:rPr lang="en-US" sz="2000">
                <a:solidFill>
                  <a:srgbClr val="050505"/>
                </a:solidFill>
                <a:latin typeface="Quattrocento Sans"/>
                <a:ea typeface="Quattrocento Sans"/>
                <a:cs typeface="Quattrocento Sans"/>
                <a:sym typeface="Quattrocento Sans"/>
              </a:rPr>
              <a:t>This will be three stage </a:t>
            </a:r>
            <a:r>
              <a:rPr lang="en-US" sz="2000">
                <a:solidFill>
                  <a:srgbClr val="050505"/>
                </a:solidFill>
                <a:latin typeface="Quattrocento Sans"/>
                <a:ea typeface="Quattrocento Sans"/>
                <a:cs typeface="Quattrocento Sans"/>
                <a:sym typeface="Quattrocento Sans"/>
              </a:rPr>
              <a:t>architecture with three modules. 1) ClientModule 2)MainModule 3)StorageModule</a:t>
            </a:r>
            <a:endParaRPr sz="2000"/>
          </a:p>
          <a:p>
            <a:pPr indent="-342900" lvl="0" marL="342900" rtl="0" algn="l">
              <a:lnSpc>
                <a:spcPct val="100000"/>
              </a:lnSpc>
              <a:spcBef>
                <a:spcPts val="1000"/>
              </a:spcBef>
              <a:spcAft>
                <a:spcPts val="0"/>
              </a:spcAft>
              <a:buSzPts val="1640"/>
              <a:buChar char="►"/>
            </a:pPr>
            <a:r>
              <a:rPr lang="en-US" sz="2000">
                <a:solidFill>
                  <a:srgbClr val="050505"/>
                </a:solidFill>
                <a:latin typeface="Quattrocento Sans"/>
                <a:ea typeface="Quattrocento Sans"/>
                <a:cs typeface="Quattrocento Sans"/>
                <a:sym typeface="Quattrocento Sans"/>
              </a:rPr>
              <a:t>Iot Sensor, IoT Actuator and CCTVs will be connected to ClientModule</a:t>
            </a:r>
            <a:endParaRPr sz="2000">
              <a:solidFill>
                <a:srgbClr val="050505"/>
              </a:solidFill>
              <a:latin typeface="Quattrocento Sans"/>
              <a:ea typeface="Quattrocento Sans"/>
              <a:cs typeface="Quattrocento Sans"/>
              <a:sym typeface="Quattrocento Sans"/>
            </a:endParaRPr>
          </a:p>
          <a:p>
            <a:pPr indent="-365760" lvl="0" marL="342900" rtl="0" algn="l">
              <a:lnSpc>
                <a:spcPct val="100000"/>
              </a:lnSpc>
              <a:spcBef>
                <a:spcPts val="1000"/>
              </a:spcBef>
              <a:spcAft>
                <a:spcPts val="0"/>
              </a:spcAft>
              <a:buClr>
                <a:srgbClr val="050505"/>
              </a:buClr>
              <a:buSzPts val="2000"/>
              <a:buFont typeface="Quattrocento Sans"/>
              <a:buChar char="►"/>
            </a:pPr>
            <a:r>
              <a:t/>
            </a:r>
            <a:endParaRPr sz="2000">
              <a:solidFill>
                <a:srgbClr val="050505"/>
              </a:solidFill>
              <a:latin typeface="Quattrocento Sans"/>
              <a:ea typeface="Quattrocento Sans"/>
              <a:cs typeface="Quattrocento Sans"/>
              <a:sym typeface="Quattrocento Sans"/>
            </a:endParaRPr>
          </a:p>
        </p:txBody>
      </p:sp>
      <p:sp>
        <p:nvSpPr>
          <p:cNvPr id="285" name="Google Shape;285;p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pic>
        <p:nvPicPr>
          <p:cNvPr id="286" name="Google Shape;286;p5"/>
          <p:cNvPicPr preferRelativeResize="0"/>
          <p:nvPr/>
        </p:nvPicPr>
        <p:blipFill>
          <a:blip r:embed="rId3">
            <a:alphaModFix/>
          </a:blip>
          <a:stretch>
            <a:fillRect/>
          </a:stretch>
        </p:blipFill>
        <p:spPr>
          <a:xfrm>
            <a:off x="3292600" y="3950250"/>
            <a:ext cx="5104550" cy="296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2eee6aacf8_0_6"/>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22eee6aacf8_0_6"/>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365760" lvl="0" marL="342900" rtl="0" algn="l">
              <a:spcBef>
                <a:spcPts val="1000"/>
              </a:spcBef>
              <a:spcAft>
                <a:spcPts val="0"/>
              </a:spcAft>
              <a:buClr>
                <a:srgbClr val="050505"/>
              </a:buClr>
              <a:buSzPts val="2000"/>
              <a:buFont typeface="Quattrocento Sans"/>
              <a:buChar char="►"/>
            </a:pPr>
            <a:r>
              <a:rPr lang="en-US" sz="2000">
                <a:solidFill>
                  <a:srgbClr val="050505"/>
                </a:solidFill>
                <a:latin typeface="Quattrocento Sans"/>
                <a:ea typeface="Quattrocento Sans"/>
                <a:cs typeface="Quattrocento Sans"/>
                <a:sym typeface="Quattrocento Sans"/>
              </a:rPr>
              <a:t>Main Module will be inside Fog computers and Deadline based Qos and resource requirement of the Fog Devices will be implemented here.</a:t>
            </a:r>
            <a:endParaRPr sz="2000">
              <a:solidFill>
                <a:srgbClr val="050505"/>
              </a:solidFill>
              <a:latin typeface="Quattrocento Sans"/>
              <a:ea typeface="Quattrocento Sans"/>
              <a:cs typeface="Quattrocento Sans"/>
              <a:sym typeface="Quattrocento Sans"/>
            </a:endParaRPr>
          </a:p>
          <a:p>
            <a:pPr indent="-365760" lvl="0" marL="342900" rtl="0" algn="l">
              <a:spcBef>
                <a:spcPts val="1000"/>
              </a:spcBef>
              <a:spcAft>
                <a:spcPts val="0"/>
              </a:spcAft>
              <a:buClr>
                <a:srgbClr val="050505"/>
              </a:buClr>
              <a:buSzPts val="2000"/>
              <a:buFont typeface="Quattrocento Sans"/>
              <a:buChar char="►"/>
            </a:pPr>
            <a:r>
              <a:rPr lang="en-US" sz="2000">
                <a:solidFill>
                  <a:srgbClr val="050505"/>
                </a:solidFill>
                <a:latin typeface="Quattrocento Sans"/>
                <a:ea typeface="Quattrocento Sans"/>
                <a:cs typeface="Quattrocento Sans"/>
                <a:sym typeface="Quattrocento Sans"/>
              </a:rPr>
              <a:t>We determine if the current Fog Device has the resources available to meet the earliest QoS deadline. If it does, then we place the module in the Fog Device and keep repeating it if there are other modules left to be placed.</a:t>
            </a:r>
            <a:endParaRPr sz="2000">
              <a:solidFill>
                <a:srgbClr val="050505"/>
              </a:solidFill>
              <a:latin typeface="Quattrocento Sans"/>
              <a:ea typeface="Quattrocento Sans"/>
              <a:cs typeface="Quattrocento Sans"/>
              <a:sym typeface="Quattrocento Sans"/>
            </a:endParaRPr>
          </a:p>
          <a:p>
            <a:pPr indent="-365760" lvl="0" marL="342900" rtl="0" algn="l">
              <a:spcBef>
                <a:spcPts val="1000"/>
              </a:spcBef>
              <a:spcAft>
                <a:spcPts val="0"/>
              </a:spcAft>
              <a:buClr>
                <a:srgbClr val="050505"/>
              </a:buClr>
              <a:buSzPts val="2000"/>
              <a:buFont typeface="Quattrocento Sans"/>
              <a:buChar char="►"/>
            </a:pPr>
            <a:r>
              <a:rPr lang="en-US" sz="2000">
                <a:solidFill>
                  <a:srgbClr val="050505"/>
                </a:solidFill>
                <a:latin typeface="Quattrocento Sans"/>
                <a:ea typeface="Quattrocento Sans"/>
                <a:cs typeface="Quattrocento Sans"/>
                <a:sym typeface="Quattrocento Sans"/>
              </a:rPr>
              <a:t>If, at any point the Fog Device does not have the necessary resources available, then the modules are sent to the cloud to be processed.</a:t>
            </a:r>
            <a:endParaRPr/>
          </a:p>
        </p:txBody>
      </p:sp>
      <p:sp>
        <p:nvSpPr>
          <p:cNvPr id="293" name="Google Shape;293;g22eee6aacf8_0_6"/>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294" name="Google Shape;294;g22eee6aacf8_0_6"/>
          <p:cNvPicPr preferRelativeResize="0"/>
          <p:nvPr/>
        </p:nvPicPr>
        <p:blipFill>
          <a:blip r:embed="rId3">
            <a:alphaModFix/>
          </a:blip>
          <a:stretch>
            <a:fillRect/>
          </a:stretch>
        </p:blipFill>
        <p:spPr>
          <a:xfrm>
            <a:off x="9980647" y="2074797"/>
            <a:ext cx="3367083" cy="4783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2eee6aacf8_0_14"/>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comparison</a:t>
            </a:r>
            <a:endParaRPr/>
          </a:p>
        </p:txBody>
      </p:sp>
      <p:sp>
        <p:nvSpPr>
          <p:cNvPr id="300" name="Google Shape;300;g22eee6aacf8_0_14"/>
          <p:cNvSpPr txBox="1"/>
          <p:nvPr>
            <p:ph idx="1" type="body"/>
          </p:nvPr>
        </p:nvSpPr>
        <p:spPr>
          <a:xfrm>
            <a:off x="4" y="2564550"/>
            <a:ext cx="8825700" cy="341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Table 4.1: Result Analysis of the Cloud Environment </a:t>
            </a:r>
            <a:endParaRPr/>
          </a:p>
        </p:txBody>
      </p:sp>
      <p:sp>
        <p:nvSpPr>
          <p:cNvPr id="301" name="Google Shape;301;g22eee6aacf8_0_14"/>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302" name="Google Shape;302;g22eee6aacf8_0_14"/>
          <p:cNvPicPr preferRelativeResize="0"/>
          <p:nvPr/>
        </p:nvPicPr>
        <p:blipFill rotWithShape="1">
          <a:blip r:embed="rId3">
            <a:alphaModFix/>
          </a:blip>
          <a:srcRect b="0" l="719" r="-720" t="0"/>
          <a:stretch/>
        </p:blipFill>
        <p:spPr>
          <a:xfrm>
            <a:off x="-287500" y="2902975"/>
            <a:ext cx="6791325" cy="2247900"/>
          </a:xfrm>
          <a:prstGeom prst="rect">
            <a:avLst/>
          </a:prstGeom>
          <a:noFill/>
          <a:ln>
            <a:noFill/>
          </a:ln>
        </p:spPr>
      </p:pic>
      <p:sp>
        <p:nvSpPr>
          <p:cNvPr id="303" name="Google Shape;303;g22eee6aacf8_0_14"/>
          <p:cNvSpPr txBox="1"/>
          <p:nvPr/>
        </p:nvSpPr>
        <p:spPr>
          <a:xfrm>
            <a:off x="6503825" y="2564550"/>
            <a:ext cx="5688300" cy="4617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US" sz="1800">
                <a:solidFill>
                  <a:srgbClr val="3F3F3F"/>
                </a:solidFill>
                <a:latin typeface="Century Gothic"/>
                <a:ea typeface="Century Gothic"/>
                <a:cs typeface="Century Gothic"/>
                <a:sym typeface="Century Gothic"/>
              </a:rPr>
              <a:t>Table 4.2: Result Analysis of the Fog Environment </a:t>
            </a:r>
            <a:endParaRPr sz="1800">
              <a:solidFill>
                <a:srgbClr val="3F3F3F"/>
              </a:solidFill>
              <a:latin typeface="Century Gothic"/>
              <a:ea typeface="Century Gothic"/>
              <a:cs typeface="Century Gothic"/>
              <a:sym typeface="Century Gothic"/>
            </a:endParaRPr>
          </a:p>
        </p:txBody>
      </p:sp>
      <p:pic>
        <p:nvPicPr>
          <p:cNvPr id="304" name="Google Shape;304;g22eee6aacf8_0_14"/>
          <p:cNvPicPr preferRelativeResize="0"/>
          <p:nvPr/>
        </p:nvPicPr>
        <p:blipFill>
          <a:blip r:embed="rId4">
            <a:alphaModFix/>
          </a:blip>
          <a:stretch>
            <a:fillRect/>
          </a:stretch>
        </p:blipFill>
        <p:spPr>
          <a:xfrm>
            <a:off x="6290450" y="3045850"/>
            <a:ext cx="6115050" cy="1962150"/>
          </a:xfrm>
          <a:prstGeom prst="rect">
            <a:avLst/>
          </a:prstGeom>
          <a:noFill/>
          <a:ln>
            <a:noFill/>
          </a:ln>
        </p:spPr>
      </p:pic>
      <p:sp>
        <p:nvSpPr>
          <p:cNvPr id="305" name="Google Shape;305;g22eee6aacf8_0_14"/>
          <p:cNvSpPr txBox="1"/>
          <p:nvPr/>
        </p:nvSpPr>
        <p:spPr>
          <a:xfrm>
            <a:off x="162125" y="5305650"/>
            <a:ext cx="11946600" cy="4617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US" sz="1800">
                <a:solidFill>
                  <a:srgbClr val="3F3F3F"/>
                </a:solidFill>
                <a:latin typeface="Century Gothic"/>
                <a:ea typeface="Century Gothic"/>
                <a:cs typeface="Century Gothic"/>
                <a:sym typeface="Century Gothic"/>
              </a:rPr>
              <a:t>we can clearly see that using fog computer can reduce both cost of </a:t>
            </a:r>
            <a:r>
              <a:rPr lang="en-US" sz="1800">
                <a:solidFill>
                  <a:srgbClr val="3F3F3F"/>
                </a:solidFill>
                <a:latin typeface="Century Gothic"/>
                <a:ea typeface="Century Gothic"/>
                <a:cs typeface="Century Gothic"/>
                <a:sym typeface="Century Gothic"/>
              </a:rPr>
              <a:t>execution</a:t>
            </a:r>
            <a:r>
              <a:rPr lang="en-US" sz="1800">
                <a:solidFill>
                  <a:srgbClr val="3F3F3F"/>
                </a:solidFill>
                <a:latin typeface="Century Gothic"/>
                <a:ea typeface="Century Gothic"/>
                <a:cs typeface="Century Gothic"/>
                <a:sym typeface="Century Gothic"/>
              </a:rPr>
              <a:t> and network usage</a:t>
            </a:r>
            <a:endParaRPr sz="1800">
              <a:solidFill>
                <a:srgbClr val="3F3F3F"/>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0a7d7de799_0_7"/>
          <p:cNvSpPr txBox="1"/>
          <p:nvPr>
            <p:ph type="title"/>
          </p:nvPr>
        </p:nvSpPr>
        <p:spPr>
          <a:xfrm>
            <a:off x="1148798" y="1063417"/>
            <a:ext cx="8831700" cy="137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4000"/>
              <a:buNone/>
            </a:pPr>
            <a:r>
              <a:rPr lang="en-US"/>
              <a:t>Related research</a:t>
            </a:r>
            <a:endParaRPr/>
          </a:p>
        </p:txBody>
      </p:sp>
      <p:sp>
        <p:nvSpPr>
          <p:cNvPr id="311" name="Google Shape;311;g20a7d7de799_0_7"/>
          <p:cNvSpPr txBox="1"/>
          <p:nvPr>
            <p:ph idx="1" type="body"/>
          </p:nvPr>
        </p:nvSpPr>
        <p:spPr>
          <a:xfrm>
            <a:off x="1154954" y="3543300"/>
            <a:ext cx="8825700" cy="24765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00000"/>
              </a:lnSpc>
              <a:spcBef>
                <a:spcPts val="1000"/>
              </a:spcBef>
              <a:spcAft>
                <a:spcPts val="0"/>
              </a:spcAft>
              <a:buSzPct val="64000"/>
              <a:buNone/>
            </a:pPr>
            <a:r>
              <a:rPr lang="en-US"/>
              <a:t>-</a:t>
            </a:r>
            <a:r>
              <a:rPr lang="en-US" sz="2250">
                <a:solidFill>
                  <a:srgbClr val="333333"/>
                </a:solidFill>
                <a:highlight>
                  <a:srgbClr val="FFFFFF"/>
                </a:highlight>
                <a:latin typeface="Arial"/>
                <a:ea typeface="Arial"/>
                <a:cs typeface="Arial"/>
                <a:sym typeface="Arial"/>
              </a:rPr>
              <a:t> C. Puliafito, E. Mingozzi, and G. Anastasi, “Fog computing for the internet of mobile things: issues and challenges,” in 2017 IEEE International Conference on Smart Computing (SMARTCOMP), pp. 1–6, IEEE, 2017</a:t>
            </a:r>
            <a:endParaRPr sz="2250">
              <a:solidFill>
                <a:srgbClr val="333333"/>
              </a:solidFill>
              <a:highlight>
                <a:srgbClr val="FFFFFF"/>
              </a:highlight>
              <a:latin typeface="Arial"/>
              <a:ea typeface="Arial"/>
              <a:cs typeface="Arial"/>
              <a:sym typeface="Arial"/>
            </a:endParaRPr>
          </a:p>
          <a:p>
            <a:pPr indent="0" lvl="0" marL="0" rtl="0" algn="l">
              <a:lnSpc>
                <a:spcPct val="100000"/>
              </a:lnSpc>
              <a:spcBef>
                <a:spcPts val="1000"/>
              </a:spcBef>
              <a:spcAft>
                <a:spcPts val="0"/>
              </a:spcAft>
              <a:buSzPct val="64000"/>
              <a:buNone/>
            </a:pPr>
            <a:r>
              <a:rPr lang="en-US"/>
              <a:t>-</a:t>
            </a:r>
            <a:r>
              <a:rPr lang="en-US" sz="2250">
                <a:solidFill>
                  <a:srgbClr val="333333"/>
                </a:solidFill>
                <a:highlight>
                  <a:srgbClr val="FFFFFF"/>
                </a:highlight>
                <a:latin typeface="Arial"/>
                <a:ea typeface="Arial"/>
                <a:cs typeface="Arial"/>
                <a:sym typeface="Arial"/>
              </a:rPr>
              <a:t>ahmud and R. Buyya, “Modelling and simulation of fog and edge computing environments using ifogsim toolkit,” Fog and edge computing: Principles and paradigms, pp. 1–35, 2019</a:t>
            </a:r>
            <a:endParaRPr sz="2250">
              <a:solidFill>
                <a:srgbClr val="333333"/>
              </a:solidFill>
              <a:highlight>
                <a:srgbClr val="FFFFFF"/>
              </a:highlight>
              <a:latin typeface="Arial"/>
              <a:ea typeface="Arial"/>
              <a:cs typeface="Arial"/>
              <a:sym typeface="Arial"/>
            </a:endParaRPr>
          </a:p>
          <a:p>
            <a:pPr indent="0" lvl="0" marL="0" rtl="0" algn="l">
              <a:lnSpc>
                <a:spcPct val="100000"/>
              </a:lnSpc>
              <a:spcBef>
                <a:spcPts val="1000"/>
              </a:spcBef>
              <a:spcAft>
                <a:spcPts val="0"/>
              </a:spcAft>
              <a:buSzPct val="79999"/>
              <a:buNone/>
            </a:pPr>
            <a:r>
              <a:t/>
            </a:r>
            <a:endParaRPr/>
          </a:p>
        </p:txBody>
      </p:sp>
      <p:sp>
        <p:nvSpPr>
          <p:cNvPr id="312" name="Google Shape;312;g20a7d7de799_0_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2023-06-28T06:38:39Z</dcterms:created>
  <dc:creator>Sara Tasneem</dc:creator>
</cp:coreProperties>
</file>