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bold.fntdata"/><Relationship Id="rId6" Type="http://schemas.openxmlformats.org/officeDocument/2006/relationships/slide" Target="slides/slide1.xml"/><Relationship Id="rId18"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fbfb5af2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fbfb5af2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fbfb5af2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fbfb5af2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fbfb5af2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fbfb5af2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fbfb5af2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fbfb5af2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fbfb5af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fbfb5af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7fbfb5af2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7fbfb5af2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fbfb5af2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fbfb5af2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fbfb5af2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fbfb5af2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fbfb5af2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fbfb5af2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fbfb5af2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fbfb5af2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fbfb5af2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fbfb5af2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4305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1400"/>
              <a:t>www.rpsconsulting.in</a:t>
            </a:r>
            <a:endParaRPr sz="1400"/>
          </a:p>
        </p:txBody>
      </p:sp>
      <p:sp>
        <p:nvSpPr>
          <p:cNvPr id="55" name="Google Shape;55;p13"/>
          <p:cNvSpPr txBox="1"/>
          <p:nvPr>
            <p:ph idx="1" type="subTitle"/>
          </p:nvPr>
        </p:nvSpPr>
        <p:spPr>
          <a:xfrm>
            <a:off x="311700" y="744575"/>
            <a:ext cx="8520600" cy="35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143"/>
          </a:p>
          <a:p>
            <a:pPr indent="0" lvl="0" marL="0" rtl="0" algn="l">
              <a:spcBef>
                <a:spcPts val="0"/>
              </a:spcBef>
              <a:spcAft>
                <a:spcPts val="0"/>
              </a:spcAft>
              <a:buNone/>
            </a:pPr>
            <a:r>
              <a:rPr lang="en-GB" sz="3143"/>
              <a:t>WIPRO NGA PROGRAM - Linux System Programming</a:t>
            </a:r>
            <a:endParaRPr sz="3143"/>
          </a:p>
          <a:p>
            <a:pPr indent="0" lvl="0" marL="0" rtl="0" algn="l">
              <a:spcBef>
                <a:spcPts val="0"/>
              </a:spcBef>
              <a:spcAft>
                <a:spcPts val="0"/>
              </a:spcAft>
              <a:buNone/>
            </a:pPr>
            <a:r>
              <a:t/>
            </a:r>
            <a:endParaRPr/>
          </a:p>
          <a:p>
            <a:pPr indent="0" lvl="0" marL="0" rtl="0" algn="l">
              <a:spcBef>
                <a:spcPts val="0"/>
              </a:spcBef>
              <a:spcAft>
                <a:spcPts val="0"/>
              </a:spcAft>
              <a:buNone/>
            </a:pPr>
            <a:r>
              <a:rPr lang="en-GB" sz="2400"/>
              <a:t>Capstone Project Presentation-08 Aug 2024</a:t>
            </a:r>
            <a:endParaRPr sz="2400"/>
          </a:p>
          <a:p>
            <a:pPr indent="0" lvl="0" marL="0" rtl="0" algn="l">
              <a:spcBef>
                <a:spcPts val="0"/>
              </a:spcBef>
              <a:spcAft>
                <a:spcPts val="0"/>
              </a:spcAft>
              <a:buNone/>
            </a:pPr>
            <a:r>
              <a:rPr lang="en-GB" sz="2400"/>
              <a:t>Project Title Here-Bus Reservation System using Multithread</a:t>
            </a:r>
            <a:endParaRPr sz="2400"/>
          </a:p>
          <a:p>
            <a:pPr indent="0" lvl="0" marL="0" rtl="0" algn="l">
              <a:spcBef>
                <a:spcPts val="0"/>
              </a:spcBef>
              <a:spcAft>
                <a:spcPts val="0"/>
              </a:spcAft>
              <a:buNone/>
            </a:pPr>
            <a:r>
              <a:rPr lang="en-GB" sz="2400"/>
              <a:t>Presented by-Abarna M</a:t>
            </a:r>
            <a:endParaRPr sz="2400"/>
          </a:p>
        </p:txBody>
      </p:sp>
      <p:pic>
        <p:nvPicPr>
          <p:cNvPr id="56" name="Google Shape;56;p13"/>
          <p:cNvPicPr preferRelativeResize="0"/>
          <p:nvPr/>
        </p:nvPicPr>
        <p:blipFill>
          <a:blip r:embed="rId3">
            <a:alphaModFix/>
          </a:blip>
          <a:stretch>
            <a:fillRect/>
          </a:stretch>
        </p:blipFill>
        <p:spPr>
          <a:xfrm>
            <a:off x="362700" y="51000"/>
            <a:ext cx="1660700" cy="614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5140625" y="4633388"/>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20"/>
              <a:t>2024 - RPS Consulting all rights reserved</a:t>
            </a:r>
            <a:endParaRPr sz="1520"/>
          </a:p>
        </p:txBody>
      </p:sp>
      <p:sp>
        <p:nvSpPr>
          <p:cNvPr id="118" name="Google Shape;118;p22"/>
          <p:cNvSpPr txBox="1"/>
          <p:nvPr>
            <p:ph idx="1" type="body"/>
          </p:nvPr>
        </p:nvSpPr>
        <p:spPr>
          <a:xfrm>
            <a:off x="311700" y="297550"/>
            <a:ext cx="8520600" cy="4271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400">
                <a:solidFill>
                  <a:schemeClr val="dk1"/>
                </a:solidFill>
              </a:rPr>
              <a:t>Ticket Management Functions:</a:t>
            </a:r>
            <a:endParaRPr b="1" sz="1400">
              <a:solidFill>
                <a:schemeClr val="dk1"/>
              </a:solidFill>
            </a:endParaRPr>
          </a:p>
          <a:p>
            <a:pPr indent="0" lvl="0" marL="0" rtl="0" algn="l">
              <a:spcBef>
                <a:spcPts val="1200"/>
              </a:spcBef>
              <a:spcAft>
                <a:spcPts val="0"/>
              </a:spcAft>
              <a:buNone/>
            </a:pPr>
            <a:r>
              <a:rPr b="1" lang="en-GB" sz="1400">
                <a:solidFill>
                  <a:schemeClr val="dk1"/>
                </a:solidFill>
              </a:rPr>
              <a:t>Ticket Functions:</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en-GB" sz="1400">
                <a:solidFill>
                  <a:schemeClr val="dk1"/>
                </a:solidFill>
              </a:rPr>
              <a:t>bookTicket(int sock)</a:t>
            </a:r>
            <a:endParaRPr sz="1400">
              <a:solidFill>
                <a:srgbClr val="188038"/>
              </a:solidFill>
              <a:latin typeface="Roboto Mono"/>
              <a:ea typeface="Roboto Mono"/>
              <a:cs typeface="Roboto Mono"/>
              <a:sym typeface="Roboto Mono"/>
            </a:endParaRPr>
          </a:p>
          <a:p>
            <a:pPr indent="0" lvl="0" marL="1371600" rtl="0" algn="l">
              <a:spcBef>
                <a:spcPts val="1200"/>
              </a:spcBef>
              <a:spcAft>
                <a:spcPts val="0"/>
              </a:spcAft>
              <a:buNone/>
            </a:pPr>
            <a:r>
              <a:rPr lang="en-GB" sz="1400">
                <a:solidFill>
                  <a:schemeClr val="dk1"/>
                </a:solidFill>
              </a:rPr>
              <a:t>Handles ticket booking requests, updates seat availability, and confirms booking.</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GB" sz="1400">
                <a:solidFill>
                  <a:schemeClr val="dk1"/>
                </a:solidFill>
              </a:rPr>
              <a:t>cancelTicket(int sock)</a:t>
            </a:r>
            <a:endParaRPr sz="1400">
              <a:solidFill>
                <a:srgbClr val="188038"/>
              </a:solidFill>
              <a:latin typeface="Roboto Mono"/>
              <a:ea typeface="Roboto Mono"/>
              <a:cs typeface="Roboto Mono"/>
              <a:sym typeface="Roboto Mono"/>
            </a:endParaRPr>
          </a:p>
          <a:p>
            <a:pPr indent="0" lvl="0" marL="1371600" rtl="0" algn="l">
              <a:spcBef>
                <a:spcPts val="1200"/>
              </a:spcBef>
              <a:spcAft>
                <a:spcPts val="0"/>
              </a:spcAft>
              <a:buNone/>
            </a:pPr>
            <a:r>
              <a:rPr lang="en-GB" sz="1400">
                <a:solidFill>
                  <a:schemeClr val="dk1"/>
                </a:solidFill>
              </a:rPr>
              <a:t>Processes ticket cancellation, updates seat availability, and confirms cancellation</a:t>
            </a:r>
            <a:endParaRPr sz="1400">
              <a:solidFill>
                <a:schemeClr val="dk1"/>
              </a:solidFill>
            </a:endParaRPr>
          </a:p>
          <a:p>
            <a:pPr indent="0" lvl="0" marL="0" rtl="0" algn="l">
              <a:spcBef>
                <a:spcPts val="1200"/>
              </a:spcBef>
              <a:spcAft>
                <a:spcPts val="0"/>
              </a:spcAft>
              <a:buNone/>
            </a:pPr>
            <a:r>
              <a:rPr b="1" lang="en-GB" sz="1400">
                <a:solidFill>
                  <a:schemeClr val="dk1"/>
                </a:solidFill>
              </a:rPr>
              <a:t>Error Handling Functions:</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en-GB" sz="1400">
                <a:solidFill>
                  <a:schemeClr val="dk1"/>
                </a:solidFill>
              </a:rPr>
              <a:t>validateInput(char *input)</a:t>
            </a:r>
            <a:endParaRPr sz="1400">
              <a:solidFill>
                <a:srgbClr val="188038"/>
              </a:solidFill>
              <a:latin typeface="Roboto Mono"/>
              <a:ea typeface="Roboto Mono"/>
              <a:cs typeface="Roboto Mono"/>
              <a:sym typeface="Roboto Mono"/>
            </a:endParaRPr>
          </a:p>
          <a:p>
            <a:pPr indent="457200" lvl="0" marL="0" rtl="0" algn="l">
              <a:spcBef>
                <a:spcPts val="1200"/>
              </a:spcBef>
              <a:spcAft>
                <a:spcPts val="0"/>
              </a:spcAft>
              <a:buNone/>
            </a:pPr>
            <a:r>
              <a:rPr lang="en-GB" sz="1400">
                <a:solidFill>
                  <a:schemeClr val="dk1"/>
                </a:solidFill>
              </a:rPr>
              <a:t>Validates user input for correctness and security.</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GB" sz="1400">
                <a:solidFill>
                  <a:schemeClr val="dk1"/>
                </a:solidFill>
              </a:rPr>
              <a:t>logError(char *errorMessage)</a:t>
            </a:r>
            <a:endParaRPr sz="1400">
              <a:solidFill>
                <a:srgbClr val="188038"/>
              </a:solidFill>
              <a:latin typeface="Roboto Mono"/>
              <a:ea typeface="Roboto Mono"/>
              <a:cs typeface="Roboto Mono"/>
              <a:sym typeface="Roboto Mono"/>
            </a:endParaRPr>
          </a:p>
          <a:p>
            <a:pPr indent="457200" lvl="0" marL="0" rtl="0" algn="l">
              <a:spcBef>
                <a:spcPts val="1200"/>
              </a:spcBef>
              <a:spcAft>
                <a:spcPts val="0"/>
              </a:spcAft>
              <a:buNone/>
            </a:pPr>
            <a:r>
              <a:rPr lang="en-GB" sz="1400">
                <a:solidFill>
                  <a:schemeClr val="dk1"/>
                </a:solidFill>
              </a:rPr>
              <a:t>Logs error messages for debugging and tracking issues.</a:t>
            </a:r>
            <a:endParaRPr sz="1400">
              <a:solidFill>
                <a:schemeClr val="dk1"/>
              </a:solidFill>
            </a:endParaRPr>
          </a:p>
          <a:p>
            <a:pPr indent="457200" lvl="0" marL="0" rtl="0" algn="l">
              <a:lnSpc>
                <a:spcPct val="95000"/>
              </a:lnSpc>
              <a:spcBef>
                <a:spcPts val="1200"/>
              </a:spcBef>
              <a:spcAft>
                <a:spcPts val="1200"/>
              </a:spcAft>
              <a:buNone/>
            </a:pPr>
            <a:r>
              <a:t/>
            </a:r>
            <a:endParaRPr b="1" sz="1400"/>
          </a:p>
        </p:txBody>
      </p:sp>
      <p:pic>
        <p:nvPicPr>
          <p:cNvPr id="119" name="Google Shape;119;p22"/>
          <p:cNvPicPr preferRelativeResize="0"/>
          <p:nvPr/>
        </p:nvPicPr>
        <p:blipFill>
          <a:blip r:embed="rId3">
            <a:alphaModFix/>
          </a:blip>
          <a:stretch>
            <a:fillRect/>
          </a:stretch>
        </p:blipFill>
        <p:spPr>
          <a:xfrm>
            <a:off x="156075" y="4633400"/>
            <a:ext cx="796100" cy="40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5140625" y="4633388"/>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20"/>
              <a:t>2024 - RPS Consulting all rights reserved</a:t>
            </a:r>
            <a:endParaRPr sz="1520"/>
          </a:p>
        </p:txBody>
      </p:sp>
      <p:sp>
        <p:nvSpPr>
          <p:cNvPr id="125" name="Google Shape;125;p23"/>
          <p:cNvSpPr txBox="1"/>
          <p:nvPr>
            <p:ph idx="1" type="body"/>
          </p:nvPr>
        </p:nvSpPr>
        <p:spPr>
          <a:xfrm>
            <a:off x="311700" y="297550"/>
            <a:ext cx="8520600" cy="42714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1100"/>
              <a:buFont typeface="Arial"/>
              <a:buNone/>
            </a:pPr>
            <a:r>
              <a:rPr b="1" lang="en-GB" sz="1500">
                <a:solidFill>
                  <a:schemeClr val="dk1"/>
                </a:solidFill>
              </a:rPr>
              <a:t>Bus Status Functions:</a:t>
            </a:r>
            <a:endParaRPr b="1" sz="1500">
              <a:solidFill>
                <a:schemeClr val="dk1"/>
              </a:solidFill>
            </a:endParaRPr>
          </a:p>
          <a:p>
            <a:pPr indent="0" lvl="0" marL="0" rtl="0" algn="l">
              <a:lnSpc>
                <a:spcPct val="105000"/>
              </a:lnSpc>
              <a:spcBef>
                <a:spcPts val="1200"/>
              </a:spcBef>
              <a:spcAft>
                <a:spcPts val="0"/>
              </a:spcAft>
              <a:buNone/>
            </a:pPr>
            <a:r>
              <a:rPr b="1" lang="en-GB" sz="1500">
                <a:solidFill>
                  <a:schemeClr val="dk1"/>
                </a:solidFill>
              </a:rPr>
              <a:t>Bus Functions:</a:t>
            </a:r>
            <a:endParaRPr b="1" sz="15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GB" sz="1500">
                <a:solidFill>
                  <a:schemeClr val="dk1"/>
                </a:solidFill>
              </a:rPr>
              <a:t>checkBusStatus(int sock)</a:t>
            </a:r>
            <a:endParaRPr sz="1500">
              <a:solidFill>
                <a:srgbClr val="188038"/>
              </a:solidFill>
            </a:endParaRPr>
          </a:p>
          <a:p>
            <a:pPr indent="0" lvl="0" marL="1371600" rtl="0" algn="l">
              <a:lnSpc>
                <a:spcPct val="105000"/>
              </a:lnSpc>
              <a:spcBef>
                <a:spcPts val="1200"/>
              </a:spcBef>
              <a:spcAft>
                <a:spcPts val="0"/>
              </a:spcAft>
              <a:buNone/>
            </a:pPr>
            <a:r>
              <a:rPr lang="en-GB" sz="1500">
                <a:solidFill>
                  <a:schemeClr val="dk1"/>
                </a:solidFill>
              </a:rPr>
              <a:t>Retrieves and displays the status of a specified bus, including seat availability and fare.</a:t>
            </a:r>
            <a:endParaRPr sz="1500">
              <a:solidFill>
                <a:schemeClr val="dk1"/>
              </a:solidFill>
            </a:endParaRPr>
          </a:p>
          <a:p>
            <a:pPr indent="0" lvl="0" marL="0" rtl="0" algn="l">
              <a:lnSpc>
                <a:spcPct val="105000"/>
              </a:lnSpc>
              <a:spcBef>
                <a:spcPts val="1200"/>
              </a:spcBef>
              <a:spcAft>
                <a:spcPts val="0"/>
              </a:spcAft>
              <a:buNone/>
            </a:pPr>
            <a:r>
              <a:rPr b="1" lang="en-GB" sz="1500">
                <a:solidFill>
                  <a:schemeClr val="dk1"/>
                </a:solidFill>
              </a:rPr>
              <a:t>Concurrency Functions:</a:t>
            </a:r>
            <a:endParaRPr b="1" sz="15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GB" sz="1500">
                <a:solidFill>
                  <a:schemeClr val="dk1"/>
                </a:solidFill>
              </a:rPr>
              <a:t>manageThreads()</a:t>
            </a:r>
            <a:endParaRPr sz="1500">
              <a:solidFill>
                <a:srgbClr val="188038"/>
              </a:solidFill>
            </a:endParaRPr>
          </a:p>
          <a:p>
            <a:pPr indent="0" lvl="0" marL="1371600" rtl="0" algn="l">
              <a:lnSpc>
                <a:spcPct val="105000"/>
              </a:lnSpc>
              <a:spcBef>
                <a:spcPts val="1200"/>
              </a:spcBef>
              <a:spcAft>
                <a:spcPts val="0"/>
              </a:spcAft>
              <a:buNone/>
            </a:pPr>
            <a:r>
              <a:rPr lang="en-GB" sz="1500">
                <a:solidFill>
                  <a:schemeClr val="dk1"/>
                </a:solidFill>
              </a:rPr>
              <a:t>Manages concurrent threads for handling multiple client requests simultaneously.</a:t>
            </a:r>
            <a:endParaRPr sz="15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GB" sz="1500">
                <a:solidFill>
                  <a:schemeClr val="dk1"/>
                </a:solidFill>
              </a:rPr>
              <a:t>synchronizeAccess()</a:t>
            </a:r>
            <a:endParaRPr sz="1500">
              <a:solidFill>
                <a:srgbClr val="188038"/>
              </a:solidFill>
            </a:endParaRPr>
          </a:p>
          <a:p>
            <a:pPr indent="0" lvl="0" marL="1371600" rtl="0" algn="l">
              <a:lnSpc>
                <a:spcPct val="105000"/>
              </a:lnSpc>
              <a:spcBef>
                <a:spcPts val="1200"/>
              </a:spcBef>
              <a:spcAft>
                <a:spcPts val="0"/>
              </a:spcAft>
              <a:buNone/>
            </a:pPr>
            <a:r>
              <a:rPr lang="en-GB" sz="1500">
                <a:solidFill>
                  <a:schemeClr val="dk1"/>
                </a:solidFill>
              </a:rPr>
              <a:t>Ensures data consistency and prevents race conditions using synchronization mechanisms.</a:t>
            </a:r>
            <a:endParaRPr sz="1500">
              <a:solidFill>
                <a:schemeClr val="dk1"/>
              </a:solidFill>
            </a:endParaRPr>
          </a:p>
          <a:p>
            <a:pPr indent="0" lvl="0" marL="1371600" rtl="0" algn="l">
              <a:lnSpc>
                <a:spcPct val="105000"/>
              </a:lnSpc>
              <a:spcBef>
                <a:spcPts val="1200"/>
              </a:spcBef>
              <a:spcAft>
                <a:spcPts val="0"/>
              </a:spcAft>
              <a:buNone/>
            </a:pPr>
            <a:r>
              <a:t/>
            </a:r>
            <a:endParaRPr sz="1200">
              <a:solidFill>
                <a:schemeClr val="dk1"/>
              </a:solidFill>
            </a:endParaRPr>
          </a:p>
          <a:p>
            <a:pPr indent="0" lvl="0" marL="0" rtl="0" algn="l">
              <a:lnSpc>
                <a:spcPct val="105000"/>
              </a:lnSpc>
              <a:spcBef>
                <a:spcPts val="1200"/>
              </a:spcBef>
              <a:spcAft>
                <a:spcPts val="1200"/>
              </a:spcAft>
              <a:buNone/>
            </a:pPr>
            <a:r>
              <a:t/>
            </a:r>
            <a:endParaRPr sz="1900"/>
          </a:p>
        </p:txBody>
      </p:sp>
      <p:pic>
        <p:nvPicPr>
          <p:cNvPr id="126" name="Google Shape;126;p23"/>
          <p:cNvPicPr preferRelativeResize="0"/>
          <p:nvPr/>
        </p:nvPicPr>
        <p:blipFill>
          <a:blip r:embed="rId3">
            <a:alphaModFix/>
          </a:blip>
          <a:stretch>
            <a:fillRect/>
          </a:stretch>
        </p:blipFill>
        <p:spPr>
          <a:xfrm>
            <a:off x="156075" y="4633400"/>
            <a:ext cx="796100" cy="40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5140625" y="4633388"/>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20"/>
              <a:t>2024 - RPS Consulting all rights reserved</a:t>
            </a:r>
            <a:endParaRPr sz="1520"/>
          </a:p>
        </p:txBody>
      </p:sp>
      <p:sp>
        <p:nvSpPr>
          <p:cNvPr id="132" name="Google Shape;132;p24"/>
          <p:cNvSpPr txBox="1"/>
          <p:nvPr>
            <p:ph idx="1" type="body"/>
          </p:nvPr>
        </p:nvSpPr>
        <p:spPr>
          <a:xfrm>
            <a:off x="311700" y="297550"/>
            <a:ext cx="8520600" cy="4271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u="sng">
                <a:solidFill>
                  <a:schemeClr val="dk1"/>
                </a:solidFill>
              </a:rPr>
              <a:t>FUTURE AMENDMENTS ADDRESSING COMMON CHALLENGES</a:t>
            </a:r>
            <a:endParaRPr b="1" u="sng">
              <a:solidFill>
                <a:schemeClr val="dk1"/>
              </a:solidFill>
            </a:endParaRPr>
          </a:p>
          <a:p>
            <a:pPr indent="-323850" lvl="0" marL="457200" rtl="0" algn="l">
              <a:spcBef>
                <a:spcPts val="1200"/>
              </a:spcBef>
              <a:spcAft>
                <a:spcPts val="0"/>
              </a:spcAft>
              <a:buClr>
                <a:schemeClr val="dk1"/>
              </a:buClr>
              <a:buSzPts val="1500"/>
              <a:buAutoNum type="arabicPeriod"/>
            </a:pPr>
            <a:r>
              <a:rPr b="1" lang="en-GB" sz="1500">
                <a:solidFill>
                  <a:schemeClr val="dk1"/>
                </a:solidFill>
              </a:rPr>
              <a:t>Handling Increased Load:</a:t>
            </a:r>
            <a:endParaRPr b="1" sz="1500">
              <a:solidFill>
                <a:schemeClr val="dk1"/>
              </a:solidFill>
            </a:endParaRPr>
          </a:p>
          <a:p>
            <a:pPr indent="-323850" lvl="1" marL="914400" rtl="0" algn="l">
              <a:spcBef>
                <a:spcPts val="0"/>
              </a:spcBef>
              <a:spcAft>
                <a:spcPts val="0"/>
              </a:spcAft>
              <a:buClr>
                <a:schemeClr val="dk1"/>
              </a:buClr>
              <a:buSzPts val="1500"/>
              <a:buChar char="○"/>
            </a:pPr>
            <a:r>
              <a:rPr b="1" lang="en-GB" sz="1500">
                <a:solidFill>
                  <a:schemeClr val="dk1"/>
                </a:solidFill>
              </a:rPr>
              <a:t>Challenge:</a:t>
            </a:r>
            <a:r>
              <a:rPr lang="en-GB" sz="1500">
                <a:solidFill>
                  <a:schemeClr val="dk1"/>
                </a:solidFill>
              </a:rPr>
              <a:t> As the system grows and more users access the service, the client-server application may face increased data and request volume.</a:t>
            </a:r>
            <a:endParaRPr sz="1500">
              <a:solidFill>
                <a:schemeClr val="dk1"/>
              </a:solidFill>
            </a:endParaRPr>
          </a:p>
          <a:p>
            <a:pPr indent="-323850" lvl="1" marL="914400" rtl="0" algn="l">
              <a:spcBef>
                <a:spcPts val="0"/>
              </a:spcBef>
              <a:spcAft>
                <a:spcPts val="0"/>
              </a:spcAft>
              <a:buClr>
                <a:schemeClr val="dk1"/>
              </a:buClr>
              <a:buSzPts val="1500"/>
              <a:buChar char="○"/>
            </a:pPr>
            <a:r>
              <a:rPr b="1" lang="en-GB" sz="1500">
                <a:solidFill>
                  <a:schemeClr val="dk1"/>
                </a:solidFill>
              </a:rPr>
              <a:t>Amendment:</a:t>
            </a:r>
            <a:r>
              <a:rPr lang="en-GB" sz="1500">
                <a:solidFill>
                  <a:schemeClr val="dk1"/>
                </a:solidFill>
              </a:rPr>
              <a:t> Optimize server performance to handle a higher number of simultaneous connections and requests, potentially implementing load balancing, caching mechanisms, and efficient data processing strategies.</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GB" sz="1500">
                <a:solidFill>
                  <a:schemeClr val="dk1"/>
                </a:solidFill>
              </a:rPr>
              <a:t>Extended Features:</a:t>
            </a:r>
            <a:endParaRPr b="1" sz="1500">
              <a:solidFill>
                <a:schemeClr val="dk1"/>
              </a:solidFill>
            </a:endParaRPr>
          </a:p>
          <a:p>
            <a:pPr indent="-323850" lvl="1" marL="914400" rtl="0" algn="l">
              <a:spcBef>
                <a:spcPts val="0"/>
              </a:spcBef>
              <a:spcAft>
                <a:spcPts val="0"/>
              </a:spcAft>
              <a:buClr>
                <a:schemeClr val="dk1"/>
              </a:buClr>
              <a:buSzPts val="1500"/>
              <a:buChar char="○"/>
            </a:pPr>
            <a:r>
              <a:rPr b="1" lang="en-GB" sz="1500">
                <a:solidFill>
                  <a:schemeClr val="dk1"/>
                </a:solidFill>
              </a:rPr>
              <a:t>Challenge:</a:t>
            </a:r>
            <a:r>
              <a:rPr lang="en-GB" sz="1500">
                <a:solidFill>
                  <a:schemeClr val="dk1"/>
                </a:solidFill>
              </a:rPr>
              <a:t> Users may request additional features or functionalities beyond the initial scope, such as advanced reporting or integration with other systems.</a:t>
            </a:r>
            <a:endParaRPr sz="1500">
              <a:solidFill>
                <a:schemeClr val="dk1"/>
              </a:solidFill>
            </a:endParaRPr>
          </a:p>
          <a:p>
            <a:pPr indent="-323850" lvl="1" marL="914400" rtl="0" algn="l">
              <a:spcBef>
                <a:spcPts val="0"/>
              </a:spcBef>
              <a:spcAft>
                <a:spcPts val="0"/>
              </a:spcAft>
              <a:buClr>
                <a:schemeClr val="dk1"/>
              </a:buClr>
              <a:buSzPts val="1500"/>
              <a:buChar char="○"/>
            </a:pPr>
            <a:r>
              <a:rPr b="1" lang="en-GB" sz="1500">
                <a:solidFill>
                  <a:schemeClr val="dk1"/>
                </a:solidFill>
              </a:rPr>
              <a:t>Amendment:</a:t>
            </a:r>
            <a:r>
              <a:rPr lang="en-GB" sz="1500">
                <a:solidFill>
                  <a:schemeClr val="dk1"/>
                </a:solidFill>
              </a:rPr>
              <a:t> Expand the application’s feature set to include enhanced functionalities, such as detailed usage analytics, integration with third-party services, or support for additional types of user interactions.</a:t>
            </a:r>
            <a:endParaRPr sz="1500">
              <a:solidFill>
                <a:schemeClr val="dk1"/>
              </a:solidFill>
            </a:endParaRPr>
          </a:p>
          <a:p>
            <a:pPr indent="0" lvl="0" marL="0" rtl="0" algn="l">
              <a:spcBef>
                <a:spcPts val="120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156075" y="4633400"/>
            <a:ext cx="796100" cy="407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5140625" y="4633388"/>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20"/>
              <a:t>2024 - RPS Consulting all rights reserved</a:t>
            </a:r>
            <a:endParaRPr sz="1520"/>
          </a:p>
        </p:txBody>
      </p:sp>
      <p:sp>
        <p:nvSpPr>
          <p:cNvPr id="62" name="Google Shape;62;p14"/>
          <p:cNvSpPr txBox="1"/>
          <p:nvPr>
            <p:ph idx="1" type="body"/>
          </p:nvPr>
        </p:nvSpPr>
        <p:spPr>
          <a:xfrm>
            <a:off x="311700" y="297550"/>
            <a:ext cx="8520600" cy="42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u="sng"/>
              <a:t>PROJECT OVERVIEW</a:t>
            </a:r>
            <a:endParaRPr b="1" u="sng"/>
          </a:p>
          <a:p>
            <a:pPr indent="0" lvl="0" marL="0" rtl="0" algn="just">
              <a:spcBef>
                <a:spcPts val="1200"/>
              </a:spcBef>
              <a:spcAft>
                <a:spcPts val="0"/>
              </a:spcAft>
              <a:buNone/>
            </a:pPr>
            <a:r>
              <a:rPr lang="en-GB" sz="1500"/>
              <a:t>The Bus Reservation System project aims to automate and streamline the process of booking and managing bus tickets, enhancing user experience with secure login, efficient ticketing, and real-time bus status updates</a:t>
            </a:r>
            <a:endParaRPr sz="1500"/>
          </a:p>
          <a:p>
            <a:pPr indent="0" lvl="0" marL="0" rtl="0" algn="just">
              <a:spcBef>
                <a:spcPts val="1200"/>
              </a:spcBef>
              <a:spcAft>
                <a:spcPts val="0"/>
              </a:spcAft>
              <a:buNone/>
            </a:pPr>
            <a:r>
              <a:t/>
            </a:r>
            <a:endParaRPr sz="1700"/>
          </a:p>
          <a:p>
            <a:pPr indent="0" lvl="0" marL="0" rtl="0" algn="just">
              <a:spcBef>
                <a:spcPts val="1200"/>
              </a:spcBef>
              <a:spcAft>
                <a:spcPts val="0"/>
              </a:spcAft>
              <a:buNone/>
            </a:pPr>
            <a:r>
              <a:rPr b="1" lang="en-GB" u="sng"/>
              <a:t>INTRODUCTION</a:t>
            </a:r>
            <a:endParaRPr b="1" u="sng"/>
          </a:p>
          <a:p>
            <a:pPr indent="0" lvl="0" marL="0" rtl="0" algn="just">
              <a:spcBef>
                <a:spcPts val="1200"/>
              </a:spcBef>
              <a:spcAft>
                <a:spcPts val="1200"/>
              </a:spcAft>
              <a:buNone/>
            </a:pPr>
            <a:r>
              <a:rPr lang="en-GB" sz="1500"/>
              <a:t>It involves developing a client-server application where the client provides an intuitive interface for users, and the server handles multiple client requests concurrently using multithreading. Key features include user authentication, ticket management, and password security, all designed to ensure scalability and efficient performance</a:t>
            </a:r>
            <a:endParaRPr sz="1500"/>
          </a:p>
        </p:txBody>
      </p:sp>
      <p:pic>
        <p:nvPicPr>
          <p:cNvPr id="63" name="Google Shape;63;p14"/>
          <p:cNvPicPr preferRelativeResize="0"/>
          <p:nvPr/>
        </p:nvPicPr>
        <p:blipFill>
          <a:blip r:embed="rId3">
            <a:alphaModFix/>
          </a:blip>
          <a:stretch>
            <a:fillRect/>
          </a:stretch>
        </p:blipFill>
        <p:spPr>
          <a:xfrm>
            <a:off x="156075" y="4633400"/>
            <a:ext cx="796100" cy="407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5140625" y="4633388"/>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20"/>
              <a:t>2024 - RPS Consulting all rights reserved</a:t>
            </a:r>
            <a:endParaRPr sz="1520"/>
          </a:p>
        </p:txBody>
      </p:sp>
      <p:sp>
        <p:nvSpPr>
          <p:cNvPr id="69" name="Google Shape;69;p15"/>
          <p:cNvSpPr txBox="1"/>
          <p:nvPr>
            <p:ph idx="1" type="body"/>
          </p:nvPr>
        </p:nvSpPr>
        <p:spPr>
          <a:xfrm>
            <a:off x="311700" y="297550"/>
            <a:ext cx="8520600" cy="427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u="sng"/>
              <a:t>MOTIVATION </a:t>
            </a:r>
            <a:endParaRPr b="1" u="sng"/>
          </a:p>
          <a:p>
            <a:pPr indent="0" lvl="0" marL="0" rtl="0" algn="just">
              <a:spcBef>
                <a:spcPts val="1200"/>
              </a:spcBef>
              <a:spcAft>
                <a:spcPts val="0"/>
              </a:spcAft>
              <a:buNone/>
            </a:pPr>
            <a:r>
              <a:rPr lang="en-GB" sz="1500"/>
              <a:t>The motivation behind this project is to create an efficient and user-friendly bus reservation system that simplifies ticket booking and management for users. By implementing secure login, real-time bus status updates, and ticket management functionalities, the project aims to enhance user convenience and operational efficiency. Additionally, it offers a practical learning experience in client-server architecture and multithreaded programming, essential for developing scalable and robust applications.</a:t>
            </a:r>
            <a:endParaRPr sz="1500"/>
          </a:p>
          <a:p>
            <a:pPr indent="0" lvl="0" marL="0" rtl="0" algn="just">
              <a:spcBef>
                <a:spcPts val="1200"/>
              </a:spcBef>
              <a:spcAft>
                <a:spcPts val="0"/>
              </a:spcAft>
              <a:buNone/>
            </a:pPr>
            <a:r>
              <a:t/>
            </a:r>
            <a:endParaRPr sz="1400"/>
          </a:p>
          <a:p>
            <a:pPr indent="0" lvl="0" marL="0" rtl="0" algn="just">
              <a:spcBef>
                <a:spcPts val="1200"/>
              </a:spcBef>
              <a:spcAft>
                <a:spcPts val="0"/>
              </a:spcAft>
              <a:buNone/>
            </a:pPr>
            <a:r>
              <a:rPr b="1" lang="en-GB" u="sng"/>
              <a:t>PROJECT SCOPE</a:t>
            </a:r>
            <a:endParaRPr b="1" u="sng"/>
          </a:p>
          <a:p>
            <a:pPr indent="-323850" lvl="0" marL="457200" rtl="0" algn="just">
              <a:spcBef>
                <a:spcPts val="1200"/>
              </a:spcBef>
              <a:spcAft>
                <a:spcPts val="0"/>
              </a:spcAft>
              <a:buSzPts val="1500"/>
              <a:buChar char="●"/>
            </a:pPr>
            <a:r>
              <a:rPr lang="en-GB" sz="1500"/>
              <a:t>Develop a bus reservation system with functionalities for booking and managing tickets.</a:t>
            </a:r>
            <a:endParaRPr sz="1500"/>
          </a:p>
          <a:p>
            <a:pPr indent="-323850" lvl="0" marL="457200" rtl="0" algn="just">
              <a:spcBef>
                <a:spcPts val="0"/>
              </a:spcBef>
              <a:spcAft>
                <a:spcPts val="0"/>
              </a:spcAft>
              <a:buSzPts val="1500"/>
              <a:buChar char="●"/>
            </a:pPr>
            <a:r>
              <a:rPr lang="en-GB" sz="1500"/>
              <a:t>Implement secure user authentication, including password management features.</a:t>
            </a:r>
            <a:endParaRPr sz="1500"/>
          </a:p>
          <a:p>
            <a:pPr indent="-323850" lvl="0" marL="457200" rtl="0" algn="just">
              <a:spcBef>
                <a:spcPts val="0"/>
              </a:spcBef>
              <a:spcAft>
                <a:spcPts val="0"/>
              </a:spcAft>
              <a:buSzPts val="1500"/>
              <a:buChar char="●"/>
            </a:pPr>
            <a:r>
              <a:rPr lang="en-GB" sz="1500"/>
              <a:t>Provide real-time updates on bus status, including available seats and fare information.</a:t>
            </a:r>
            <a:endParaRPr sz="1500"/>
          </a:p>
          <a:p>
            <a:pPr indent="-323850" lvl="0" marL="457200" rtl="0" algn="just">
              <a:spcBef>
                <a:spcPts val="0"/>
              </a:spcBef>
              <a:spcAft>
                <a:spcPts val="0"/>
              </a:spcAft>
              <a:buSzPts val="1500"/>
              <a:buChar char="●"/>
            </a:pPr>
            <a:r>
              <a:rPr lang="en-GB" sz="1500"/>
              <a:t>Ensure efficient operation and user-friendly interaction through a client-server architecture.</a:t>
            </a:r>
            <a:endParaRPr sz="1500"/>
          </a:p>
          <a:p>
            <a:pPr indent="0" lvl="0" marL="0" rtl="0" algn="just">
              <a:spcBef>
                <a:spcPts val="1200"/>
              </a:spcBef>
              <a:spcAft>
                <a:spcPts val="1200"/>
              </a:spcAft>
              <a:buNone/>
            </a:pPr>
            <a:r>
              <a:t/>
            </a:r>
            <a:endParaRPr sz="1400"/>
          </a:p>
        </p:txBody>
      </p:sp>
      <p:pic>
        <p:nvPicPr>
          <p:cNvPr id="70" name="Google Shape;70;p15"/>
          <p:cNvPicPr preferRelativeResize="0"/>
          <p:nvPr/>
        </p:nvPicPr>
        <p:blipFill>
          <a:blip r:embed="rId3">
            <a:alphaModFix/>
          </a:blip>
          <a:stretch>
            <a:fillRect/>
          </a:stretch>
        </p:blipFill>
        <p:spPr>
          <a:xfrm>
            <a:off x="156075" y="4633400"/>
            <a:ext cx="796100" cy="40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5140625" y="4633388"/>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20"/>
              <a:t>2024 - RPS Consulting all rights reserved</a:t>
            </a:r>
            <a:endParaRPr sz="1520"/>
          </a:p>
        </p:txBody>
      </p:sp>
      <p:sp>
        <p:nvSpPr>
          <p:cNvPr id="76" name="Google Shape;76;p16"/>
          <p:cNvSpPr txBox="1"/>
          <p:nvPr>
            <p:ph idx="1" type="body"/>
          </p:nvPr>
        </p:nvSpPr>
        <p:spPr>
          <a:xfrm>
            <a:off x="311700" y="297550"/>
            <a:ext cx="8520600" cy="4271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u="sng">
                <a:solidFill>
                  <a:schemeClr val="dk1"/>
                </a:solidFill>
              </a:rPr>
              <a:t>VARIOUS APPLICATION TOOLS THAT ARE USED IN THIS PROJECT</a:t>
            </a:r>
            <a:endParaRPr b="1" u="sng">
              <a:solidFill>
                <a:schemeClr val="dk1"/>
              </a:solidFill>
            </a:endParaRPr>
          </a:p>
          <a:p>
            <a:pPr indent="-323850" lvl="0" marL="457200" rtl="0" algn="l">
              <a:spcBef>
                <a:spcPts val="1200"/>
              </a:spcBef>
              <a:spcAft>
                <a:spcPts val="0"/>
              </a:spcAft>
              <a:buClr>
                <a:schemeClr val="dk1"/>
              </a:buClr>
              <a:buSzPts val="1500"/>
              <a:buAutoNum type="arabicPeriod"/>
            </a:pPr>
            <a:r>
              <a:rPr b="1" lang="en-GB" sz="1500">
                <a:solidFill>
                  <a:schemeClr val="dk1"/>
                </a:solidFill>
              </a:rPr>
              <a:t>Development Tools:</a:t>
            </a:r>
            <a:endParaRPr b="1"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GCC (GNU Compiler Collection)</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Makefile</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GB" sz="1500">
                <a:solidFill>
                  <a:schemeClr val="dk1"/>
                </a:solidFill>
              </a:rPr>
              <a:t>Networking Tools:</a:t>
            </a:r>
            <a:endParaRPr b="1"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Sockets API</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TCP/IP Protocols</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GB" sz="1500">
                <a:solidFill>
                  <a:schemeClr val="dk1"/>
                </a:solidFill>
              </a:rPr>
              <a:t>Concurrency Tools:</a:t>
            </a:r>
            <a:endParaRPr b="1"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POSIX Threads (pthread)</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GB" sz="1500">
                <a:solidFill>
                  <a:schemeClr val="dk1"/>
                </a:solidFill>
              </a:rPr>
              <a:t>Debugging and Testing Tools:</a:t>
            </a:r>
            <a:endParaRPr b="1"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GDB (GNU Debugger)</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Valgrind</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Shell Scripts</a:t>
            </a:r>
            <a:endParaRPr sz="1500">
              <a:solidFill>
                <a:schemeClr val="dk1"/>
              </a:solidFill>
            </a:endParaRPr>
          </a:p>
          <a:p>
            <a:pPr indent="0" lvl="0" marL="0" rtl="0" algn="l">
              <a:spcBef>
                <a:spcPts val="12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156075" y="4633400"/>
            <a:ext cx="796100" cy="40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140625" y="4633388"/>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20"/>
              <a:t>2024 - RPS Consulting all rights reserved</a:t>
            </a:r>
            <a:endParaRPr sz="1520"/>
          </a:p>
        </p:txBody>
      </p:sp>
      <p:sp>
        <p:nvSpPr>
          <p:cNvPr id="83" name="Google Shape;83;p17"/>
          <p:cNvSpPr txBox="1"/>
          <p:nvPr>
            <p:ph idx="1" type="body"/>
          </p:nvPr>
        </p:nvSpPr>
        <p:spPr>
          <a:xfrm>
            <a:off x="192675" y="238050"/>
            <a:ext cx="8520600" cy="427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None/>
            </a:pPr>
            <a:r>
              <a:rPr b="1" lang="en-GB" sz="6800" u="sng">
                <a:solidFill>
                  <a:schemeClr val="dk1"/>
                </a:solidFill>
              </a:rPr>
              <a:t>THE MODULES THAT I HAVE WORKED ON THIS PROJECT</a:t>
            </a:r>
            <a:endParaRPr b="1" sz="6800" u="sng">
              <a:solidFill>
                <a:schemeClr val="dk1"/>
              </a:solidFill>
            </a:endParaRPr>
          </a:p>
          <a:p>
            <a:pPr indent="0" lvl="0" marL="0" rtl="0" algn="l">
              <a:spcBef>
                <a:spcPts val="1400"/>
              </a:spcBef>
              <a:spcAft>
                <a:spcPts val="0"/>
              </a:spcAft>
              <a:buClr>
                <a:schemeClr val="dk1"/>
              </a:buClr>
              <a:buSzPct val="59765"/>
              <a:buFont typeface="Arial"/>
              <a:buNone/>
            </a:pPr>
            <a:r>
              <a:t/>
            </a:r>
            <a:endParaRPr b="1" sz="1840" u="sng">
              <a:solidFill>
                <a:schemeClr val="dk1"/>
              </a:solidFill>
            </a:endParaRPr>
          </a:p>
          <a:p>
            <a:pPr indent="0" lvl="0" marL="457200" rtl="0" algn="l">
              <a:spcBef>
                <a:spcPts val="1200"/>
              </a:spcBef>
              <a:spcAft>
                <a:spcPts val="0"/>
              </a:spcAft>
              <a:buNone/>
            </a:pPr>
            <a:r>
              <a:rPr b="1" lang="en-GB" sz="6000">
                <a:solidFill>
                  <a:schemeClr val="dk1"/>
                </a:solidFill>
              </a:rPr>
              <a:t>Client-Server Communication Module:</a:t>
            </a:r>
            <a:endParaRPr b="1" sz="6000">
              <a:solidFill>
                <a:schemeClr val="dk1"/>
              </a:solidFill>
            </a:endParaRPr>
          </a:p>
          <a:p>
            <a:pPr indent="-323850" lvl="1" marL="914400" rtl="0" algn="l">
              <a:spcBef>
                <a:spcPts val="1200"/>
              </a:spcBef>
              <a:spcAft>
                <a:spcPts val="0"/>
              </a:spcAft>
              <a:buClr>
                <a:schemeClr val="dk1"/>
              </a:buClr>
              <a:buSzPct val="100000"/>
              <a:buChar char="○"/>
            </a:pPr>
            <a:r>
              <a:rPr lang="en-GB" sz="6000">
                <a:solidFill>
                  <a:schemeClr val="dk1"/>
                </a:solidFill>
              </a:rPr>
              <a:t>Client Interface</a:t>
            </a:r>
            <a:endParaRPr sz="6000">
              <a:solidFill>
                <a:schemeClr val="dk1"/>
              </a:solidFill>
            </a:endParaRPr>
          </a:p>
          <a:p>
            <a:pPr indent="-323850" lvl="1" marL="914400" rtl="0" algn="l">
              <a:spcBef>
                <a:spcPts val="0"/>
              </a:spcBef>
              <a:spcAft>
                <a:spcPts val="0"/>
              </a:spcAft>
              <a:buClr>
                <a:schemeClr val="dk1"/>
              </a:buClr>
              <a:buSzPct val="100000"/>
              <a:buChar char="○"/>
            </a:pPr>
            <a:r>
              <a:rPr lang="en-GB" sz="6000">
                <a:solidFill>
                  <a:schemeClr val="dk1"/>
                </a:solidFill>
              </a:rPr>
              <a:t>Server Interface</a:t>
            </a:r>
            <a:endParaRPr sz="6000">
              <a:solidFill>
                <a:schemeClr val="dk1"/>
              </a:solidFill>
            </a:endParaRPr>
          </a:p>
          <a:p>
            <a:pPr indent="0" lvl="0" marL="457200" rtl="0" algn="l">
              <a:spcBef>
                <a:spcPts val="1200"/>
              </a:spcBef>
              <a:spcAft>
                <a:spcPts val="0"/>
              </a:spcAft>
              <a:buNone/>
            </a:pPr>
            <a:r>
              <a:rPr b="1" lang="en-GB" sz="6000">
                <a:solidFill>
                  <a:schemeClr val="dk1"/>
                </a:solidFill>
              </a:rPr>
              <a:t>User Authentication Module:</a:t>
            </a:r>
            <a:endParaRPr b="1" sz="6000">
              <a:solidFill>
                <a:schemeClr val="dk1"/>
              </a:solidFill>
            </a:endParaRPr>
          </a:p>
          <a:p>
            <a:pPr indent="-323850" lvl="1" marL="914400" rtl="0" algn="l">
              <a:spcBef>
                <a:spcPts val="1200"/>
              </a:spcBef>
              <a:spcAft>
                <a:spcPts val="0"/>
              </a:spcAft>
              <a:buClr>
                <a:schemeClr val="dk1"/>
              </a:buClr>
              <a:buSzPct val="100000"/>
              <a:buChar char="○"/>
            </a:pPr>
            <a:r>
              <a:rPr lang="en-GB" sz="6000">
                <a:solidFill>
                  <a:schemeClr val="dk1"/>
                </a:solidFill>
              </a:rPr>
              <a:t>Login</a:t>
            </a:r>
            <a:endParaRPr sz="6000">
              <a:solidFill>
                <a:schemeClr val="dk1"/>
              </a:solidFill>
            </a:endParaRPr>
          </a:p>
          <a:p>
            <a:pPr indent="-323850" lvl="1" marL="914400" rtl="0" algn="l">
              <a:spcBef>
                <a:spcPts val="0"/>
              </a:spcBef>
              <a:spcAft>
                <a:spcPts val="0"/>
              </a:spcAft>
              <a:buClr>
                <a:schemeClr val="dk1"/>
              </a:buClr>
              <a:buSzPct val="100000"/>
              <a:buChar char="○"/>
            </a:pPr>
            <a:r>
              <a:rPr lang="en-GB" sz="6000">
                <a:solidFill>
                  <a:schemeClr val="dk1"/>
                </a:solidFill>
              </a:rPr>
              <a:t>Change Password</a:t>
            </a:r>
            <a:endParaRPr sz="6000">
              <a:solidFill>
                <a:schemeClr val="dk1"/>
              </a:solidFill>
            </a:endParaRPr>
          </a:p>
          <a:p>
            <a:pPr indent="-323850" lvl="1" marL="914400" rtl="0" algn="l">
              <a:spcBef>
                <a:spcPts val="0"/>
              </a:spcBef>
              <a:spcAft>
                <a:spcPts val="0"/>
              </a:spcAft>
              <a:buClr>
                <a:schemeClr val="dk1"/>
              </a:buClr>
              <a:buSzPct val="100000"/>
              <a:buChar char="○"/>
            </a:pPr>
            <a:r>
              <a:rPr lang="en-GB" sz="6000">
                <a:solidFill>
                  <a:schemeClr val="dk1"/>
                </a:solidFill>
              </a:rPr>
              <a:t>Forgot Password</a:t>
            </a:r>
            <a:endParaRPr sz="6000">
              <a:solidFill>
                <a:schemeClr val="dk1"/>
              </a:solidFill>
            </a:endParaRPr>
          </a:p>
          <a:p>
            <a:pPr indent="0" lvl="0" marL="457200" rtl="0" algn="l">
              <a:spcBef>
                <a:spcPts val="1200"/>
              </a:spcBef>
              <a:spcAft>
                <a:spcPts val="0"/>
              </a:spcAft>
              <a:buNone/>
            </a:pPr>
            <a:r>
              <a:rPr b="1" lang="en-GB" sz="6000">
                <a:solidFill>
                  <a:schemeClr val="dk1"/>
                </a:solidFill>
              </a:rPr>
              <a:t>Ticket Management Module:</a:t>
            </a:r>
            <a:endParaRPr b="1" sz="6000">
              <a:solidFill>
                <a:schemeClr val="dk1"/>
              </a:solidFill>
            </a:endParaRPr>
          </a:p>
          <a:p>
            <a:pPr indent="-323850" lvl="1" marL="914400" rtl="0" algn="l">
              <a:spcBef>
                <a:spcPts val="1200"/>
              </a:spcBef>
              <a:spcAft>
                <a:spcPts val="0"/>
              </a:spcAft>
              <a:buClr>
                <a:schemeClr val="dk1"/>
              </a:buClr>
              <a:buSzPct val="100000"/>
              <a:buChar char="○"/>
            </a:pPr>
            <a:r>
              <a:rPr lang="en-GB" sz="6000">
                <a:solidFill>
                  <a:schemeClr val="dk1"/>
                </a:solidFill>
              </a:rPr>
              <a:t>Book Ticket</a:t>
            </a:r>
            <a:endParaRPr sz="6000">
              <a:solidFill>
                <a:schemeClr val="dk1"/>
              </a:solidFill>
            </a:endParaRPr>
          </a:p>
          <a:p>
            <a:pPr indent="-323850" lvl="1" marL="914400" rtl="0" algn="l">
              <a:spcBef>
                <a:spcPts val="0"/>
              </a:spcBef>
              <a:spcAft>
                <a:spcPts val="0"/>
              </a:spcAft>
              <a:buClr>
                <a:schemeClr val="dk1"/>
              </a:buClr>
              <a:buSzPct val="100000"/>
              <a:buChar char="○"/>
            </a:pPr>
            <a:r>
              <a:rPr lang="en-GB" sz="6000">
                <a:solidFill>
                  <a:schemeClr val="dk1"/>
                </a:solidFill>
              </a:rPr>
              <a:t>Cancel Ticket</a:t>
            </a:r>
            <a:endParaRPr sz="6000">
              <a:solidFill>
                <a:schemeClr val="dk1"/>
              </a:solidFill>
            </a:endParaRPr>
          </a:p>
          <a:p>
            <a:pPr indent="0" lvl="0" marL="0" rtl="0" algn="l">
              <a:spcBef>
                <a:spcPts val="1200"/>
              </a:spcBef>
              <a:spcAft>
                <a:spcPts val="0"/>
              </a:spcAft>
              <a:buClr>
                <a:schemeClr val="dk1"/>
              </a:buClr>
              <a:buSzPct val="48583"/>
              <a:buFont typeface="Arial"/>
              <a:buNone/>
            </a:pPr>
            <a:r>
              <a:t/>
            </a:r>
            <a:endParaRPr sz="2264">
              <a:solidFill>
                <a:schemeClr val="dk1"/>
              </a:solidFill>
            </a:endParaRPr>
          </a:p>
          <a:p>
            <a:pPr indent="0" lvl="0" marL="0" rtl="0" algn="l">
              <a:spcBef>
                <a:spcPts val="120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156075" y="4633400"/>
            <a:ext cx="796100" cy="40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5140625" y="4633388"/>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20"/>
              <a:t>2024 - RPS Consulting all rights reserved</a:t>
            </a:r>
            <a:endParaRPr sz="1520"/>
          </a:p>
        </p:txBody>
      </p:sp>
      <p:sp>
        <p:nvSpPr>
          <p:cNvPr id="90" name="Google Shape;90;p18"/>
          <p:cNvSpPr txBox="1"/>
          <p:nvPr>
            <p:ph idx="1" type="body"/>
          </p:nvPr>
        </p:nvSpPr>
        <p:spPr>
          <a:xfrm>
            <a:off x="311700" y="297550"/>
            <a:ext cx="8520600" cy="4271400"/>
          </a:xfrm>
          <a:prstGeom prst="rect">
            <a:avLst/>
          </a:prstGeom>
        </p:spPr>
        <p:txBody>
          <a:bodyPr anchorCtr="0" anchor="t" bIns="91425" lIns="91425" spcFirstLastPara="1" rIns="91425" wrap="square" tIns="91425">
            <a:normAutofit lnSpcReduction="10000"/>
          </a:bodyPr>
          <a:lstStyle/>
          <a:p>
            <a:pPr indent="0" lvl="0" marL="457200" rtl="0" algn="l">
              <a:spcBef>
                <a:spcPts val="1200"/>
              </a:spcBef>
              <a:spcAft>
                <a:spcPts val="0"/>
              </a:spcAft>
              <a:buNone/>
            </a:pPr>
            <a:r>
              <a:rPr b="1" lang="en-GB" sz="1500">
                <a:solidFill>
                  <a:schemeClr val="dk1"/>
                </a:solidFill>
              </a:rPr>
              <a:t>Bus Status</a:t>
            </a:r>
            <a:r>
              <a:rPr b="1" lang="en-GB" sz="1500">
                <a:solidFill>
                  <a:schemeClr val="dk1"/>
                </a:solidFill>
              </a:rPr>
              <a:t> Module:</a:t>
            </a:r>
            <a:endParaRPr b="1" sz="1500">
              <a:solidFill>
                <a:schemeClr val="dk1"/>
              </a:solidFill>
            </a:endParaRPr>
          </a:p>
          <a:p>
            <a:pPr indent="-323850" lvl="1" marL="914400" rtl="0" algn="l">
              <a:spcBef>
                <a:spcPts val="1200"/>
              </a:spcBef>
              <a:spcAft>
                <a:spcPts val="0"/>
              </a:spcAft>
              <a:buClr>
                <a:schemeClr val="dk1"/>
              </a:buClr>
              <a:buSzPts val="1500"/>
              <a:buChar char="○"/>
            </a:pPr>
            <a:r>
              <a:rPr lang="en-GB" sz="1500">
                <a:solidFill>
                  <a:schemeClr val="dk1"/>
                </a:solidFill>
              </a:rPr>
              <a:t>Check bus status</a:t>
            </a:r>
            <a:endParaRPr sz="1500">
              <a:solidFill>
                <a:schemeClr val="dk1"/>
              </a:solidFill>
            </a:endParaRPr>
          </a:p>
          <a:p>
            <a:pPr indent="0" lvl="0" marL="0" rtl="0" algn="l">
              <a:spcBef>
                <a:spcPts val="1200"/>
              </a:spcBef>
              <a:spcAft>
                <a:spcPts val="0"/>
              </a:spcAft>
              <a:buNone/>
            </a:pPr>
            <a:r>
              <a:rPr lang="en-GB" sz="1500">
                <a:solidFill>
                  <a:schemeClr val="dk1"/>
                </a:solidFill>
              </a:rPr>
              <a:t>	</a:t>
            </a:r>
            <a:r>
              <a:rPr b="1" lang="en-GB" sz="1500">
                <a:solidFill>
                  <a:schemeClr val="dk1"/>
                </a:solidFill>
              </a:rPr>
              <a:t>Concurrency Module:</a:t>
            </a:r>
            <a:endParaRPr b="1" sz="1500">
              <a:solidFill>
                <a:schemeClr val="dk1"/>
              </a:solidFill>
            </a:endParaRPr>
          </a:p>
          <a:p>
            <a:pPr indent="-323850" lvl="1" marL="914400" rtl="0" algn="l">
              <a:spcBef>
                <a:spcPts val="1200"/>
              </a:spcBef>
              <a:spcAft>
                <a:spcPts val="0"/>
              </a:spcAft>
              <a:buClr>
                <a:schemeClr val="dk1"/>
              </a:buClr>
              <a:buSzPts val="1500"/>
              <a:buChar char="○"/>
            </a:pPr>
            <a:r>
              <a:rPr lang="en-GB" sz="1500">
                <a:solidFill>
                  <a:schemeClr val="dk1"/>
                </a:solidFill>
              </a:rPr>
              <a:t>Multi-threaded Handling</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Synchronization</a:t>
            </a:r>
            <a:endParaRPr sz="1500">
              <a:solidFill>
                <a:schemeClr val="dk1"/>
              </a:solidFill>
            </a:endParaRPr>
          </a:p>
          <a:p>
            <a:pPr indent="0" lvl="0" marL="457200" rtl="0" algn="l">
              <a:spcBef>
                <a:spcPts val="1200"/>
              </a:spcBef>
              <a:spcAft>
                <a:spcPts val="0"/>
              </a:spcAft>
              <a:buNone/>
            </a:pPr>
            <a:r>
              <a:rPr b="1" lang="en-GB" sz="1500">
                <a:solidFill>
                  <a:schemeClr val="dk1"/>
                </a:solidFill>
              </a:rPr>
              <a:t>Error Handling Module:</a:t>
            </a:r>
            <a:endParaRPr b="1" sz="1500">
              <a:solidFill>
                <a:schemeClr val="dk1"/>
              </a:solidFill>
            </a:endParaRPr>
          </a:p>
          <a:p>
            <a:pPr indent="-323850" lvl="1" marL="914400" rtl="0" algn="l">
              <a:spcBef>
                <a:spcPts val="1200"/>
              </a:spcBef>
              <a:spcAft>
                <a:spcPts val="0"/>
              </a:spcAft>
              <a:buClr>
                <a:schemeClr val="dk1"/>
              </a:buClr>
              <a:buSzPts val="1500"/>
              <a:buChar char="○"/>
            </a:pPr>
            <a:r>
              <a:rPr lang="en-GB" sz="1500">
                <a:solidFill>
                  <a:schemeClr val="dk1"/>
                </a:solidFill>
              </a:rPr>
              <a:t>Input Validation</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Logging</a:t>
            </a:r>
            <a:endParaRPr sz="1500">
              <a:solidFill>
                <a:schemeClr val="dk1"/>
              </a:solidFill>
            </a:endParaRPr>
          </a:p>
          <a:p>
            <a:pPr indent="0" lvl="0" marL="0" rtl="0" algn="l">
              <a:spcBef>
                <a:spcPts val="1200"/>
              </a:spcBef>
              <a:spcAft>
                <a:spcPts val="0"/>
              </a:spcAft>
              <a:buClr>
                <a:schemeClr val="dk1"/>
              </a:buClr>
              <a:buSzPts val="1100"/>
              <a:buFont typeface="Arial"/>
              <a:buNone/>
            </a:pPr>
            <a:r>
              <a:rPr lang="en-GB" sz="1500">
                <a:solidFill>
                  <a:schemeClr val="dk1"/>
                </a:solidFill>
              </a:rPr>
              <a:t>By working on these modules, the project ensures a comprehensive and functional bus reservation system that allows users to book and manage tickets efficiently, providing real-time information on bus statuses and maintaining secure user authentication.</a:t>
            </a:r>
            <a:endParaRPr sz="1500">
              <a:solidFill>
                <a:schemeClr val="dk1"/>
              </a:solidFill>
            </a:endParaRPr>
          </a:p>
          <a:p>
            <a:pPr indent="0" lvl="0" marL="0" rtl="0" algn="l">
              <a:spcBef>
                <a:spcPts val="1200"/>
              </a:spcBef>
              <a:spcAft>
                <a:spcPts val="1200"/>
              </a:spcAft>
              <a:buNone/>
            </a:pPr>
            <a:r>
              <a:t/>
            </a:r>
            <a:endParaRPr sz="1400"/>
          </a:p>
        </p:txBody>
      </p:sp>
      <p:pic>
        <p:nvPicPr>
          <p:cNvPr id="91" name="Google Shape;91;p18"/>
          <p:cNvPicPr preferRelativeResize="0"/>
          <p:nvPr/>
        </p:nvPicPr>
        <p:blipFill>
          <a:blip r:embed="rId3">
            <a:alphaModFix/>
          </a:blip>
          <a:stretch>
            <a:fillRect/>
          </a:stretch>
        </p:blipFill>
        <p:spPr>
          <a:xfrm>
            <a:off x="156075" y="4633400"/>
            <a:ext cx="796100" cy="40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5140625" y="4633388"/>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20"/>
              <a:t>2024 - RPS Consulting all rights reserved</a:t>
            </a:r>
            <a:endParaRPr sz="1520"/>
          </a:p>
        </p:txBody>
      </p:sp>
      <p:sp>
        <p:nvSpPr>
          <p:cNvPr id="97" name="Google Shape;97;p19"/>
          <p:cNvSpPr txBox="1"/>
          <p:nvPr>
            <p:ph idx="1" type="body"/>
          </p:nvPr>
        </p:nvSpPr>
        <p:spPr>
          <a:xfrm>
            <a:off x="311700" y="297550"/>
            <a:ext cx="8520600" cy="4845900"/>
          </a:xfrm>
          <a:prstGeom prst="rect">
            <a:avLst/>
          </a:prstGeom>
        </p:spPr>
        <p:txBody>
          <a:bodyPr anchorCtr="0" anchor="t" bIns="91425" lIns="91425" spcFirstLastPara="1" rIns="91425" wrap="square" tIns="91425">
            <a:normAutofit fontScale="25000"/>
          </a:bodyPr>
          <a:lstStyle/>
          <a:p>
            <a:pPr indent="0" lvl="0" marL="0" rtl="0" algn="l">
              <a:spcBef>
                <a:spcPts val="1400"/>
              </a:spcBef>
              <a:spcAft>
                <a:spcPts val="0"/>
              </a:spcAft>
              <a:buClr>
                <a:schemeClr val="dk1"/>
              </a:buClr>
              <a:buSzPts val="275"/>
              <a:buFont typeface="Arial"/>
              <a:buNone/>
            </a:pPr>
            <a:r>
              <a:rPr b="1" lang="en-GB" sz="7200" u="sng">
                <a:solidFill>
                  <a:schemeClr val="dk1"/>
                </a:solidFill>
              </a:rPr>
              <a:t>THE LIST OF FUNCTIONS THAT ARE USED IN THIS PROJECT</a:t>
            </a:r>
            <a:endParaRPr b="1" sz="7200" u="sng">
              <a:solidFill>
                <a:schemeClr val="dk1"/>
              </a:solidFill>
            </a:endParaRPr>
          </a:p>
          <a:p>
            <a:pPr indent="0" lvl="0" marL="0" rtl="0" algn="l">
              <a:spcBef>
                <a:spcPts val="1200"/>
              </a:spcBef>
              <a:spcAft>
                <a:spcPts val="0"/>
              </a:spcAft>
              <a:buClr>
                <a:schemeClr val="dk1"/>
              </a:buClr>
              <a:buSzPts val="275"/>
              <a:buFont typeface="Arial"/>
              <a:buNone/>
            </a:pPr>
            <a:r>
              <a:rPr b="1" lang="en-GB" sz="5600">
                <a:solidFill>
                  <a:schemeClr val="dk1"/>
                </a:solidFill>
              </a:rPr>
              <a:t>Client-Server Communication Functions:</a:t>
            </a:r>
            <a:endParaRPr b="1" sz="5600">
              <a:solidFill>
                <a:schemeClr val="dk1"/>
              </a:solidFill>
            </a:endParaRPr>
          </a:p>
          <a:p>
            <a:pPr indent="0" lvl="0" marL="0" rtl="0" algn="l">
              <a:spcBef>
                <a:spcPts val="1200"/>
              </a:spcBef>
              <a:spcAft>
                <a:spcPts val="0"/>
              </a:spcAft>
              <a:buNone/>
            </a:pPr>
            <a:r>
              <a:rPr b="1" lang="en-GB" sz="5600">
                <a:solidFill>
                  <a:schemeClr val="dk1"/>
                </a:solidFill>
              </a:rPr>
              <a:t>Client Functions:</a:t>
            </a:r>
            <a:endParaRPr b="1" sz="5600">
              <a:solidFill>
                <a:schemeClr val="dk1"/>
              </a:solidFill>
            </a:endParaRPr>
          </a:p>
          <a:p>
            <a:pPr indent="0" lvl="0" marL="0" rtl="0" algn="l">
              <a:spcBef>
                <a:spcPts val="1200"/>
              </a:spcBef>
              <a:spcAft>
                <a:spcPts val="0"/>
              </a:spcAft>
              <a:buNone/>
            </a:pPr>
            <a:r>
              <a:rPr b="1" lang="en-GB" sz="5600">
                <a:solidFill>
                  <a:schemeClr val="dk1"/>
                </a:solidFill>
              </a:rPr>
              <a:t>ConnectToServer()</a:t>
            </a:r>
            <a:endParaRPr sz="5600">
              <a:solidFill>
                <a:srgbClr val="188038"/>
              </a:solidFill>
            </a:endParaRPr>
          </a:p>
          <a:p>
            <a:pPr indent="457200" lvl="0" marL="0" rtl="0" algn="l">
              <a:spcBef>
                <a:spcPts val="1200"/>
              </a:spcBef>
              <a:spcAft>
                <a:spcPts val="0"/>
              </a:spcAft>
              <a:buNone/>
            </a:pPr>
            <a:r>
              <a:rPr lang="en-GB" sz="5600">
                <a:solidFill>
                  <a:schemeClr val="dk1"/>
                </a:solidFill>
              </a:rPr>
              <a:t>Establishes a connection to the server using the provided IP address and port.</a:t>
            </a:r>
            <a:endParaRPr sz="5600">
              <a:solidFill>
                <a:schemeClr val="dk1"/>
              </a:solidFill>
            </a:endParaRPr>
          </a:p>
          <a:p>
            <a:pPr indent="0" lvl="0" marL="0" rtl="0" algn="l">
              <a:spcBef>
                <a:spcPts val="1200"/>
              </a:spcBef>
              <a:spcAft>
                <a:spcPts val="0"/>
              </a:spcAft>
              <a:buNone/>
            </a:pPr>
            <a:r>
              <a:rPr b="1" lang="en-GB" sz="5600">
                <a:solidFill>
                  <a:schemeClr val="dk1"/>
                </a:solidFill>
              </a:rPr>
              <a:t>sendRequest(int sock,char *message)</a:t>
            </a:r>
            <a:endParaRPr sz="5600">
              <a:solidFill>
                <a:srgbClr val="188038"/>
              </a:solidFill>
            </a:endParaRPr>
          </a:p>
          <a:p>
            <a:pPr indent="457200" lvl="0" marL="0" rtl="0" algn="l">
              <a:spcBef>
                <a:spcPts val="1200"/>
              </a:spcBef>
              <a:spcAft>
                <a:spcPts val="0"/>
              </a:spcAft>
              <a:buNone/>
            </a:pPr>
            <a:r>
              <a:rPr lang="en-GB" sz="5600">
                <a:solidFill>
                  <a:schemeClr val="dk1"/>
                </a:solidFill>
              </a:rPr>
              <a:t>Sends a request message to the server through the socket.</a:t>
            </a:r>
            <a:endParaRPr sz="5600">
              <a:solidFill>
                <a:schemeClr val="dk1"/>
              </a:solidFill>
            </a:endParaRPr>
          </a:p>
          <a:p>
            <a:pPr indent="0" lvl="0" marL="0" rtl="0" algn="l">
              <a:spcBef>
                <a:spcPts val="1200"/>
              </a:spcBef>
              <a:spcAft>
                <a:spcPts val="0"/>
              </a:spcAft>
              <a:buNone/>
            </a:pPr>
            <a:r>
              <a:rPr b="1" lang="en-GB" sz="5600">
                <a:solidFill>
                  <a:schemeClr val="dk1"/>
                </a:solidFill>
              </a:rPr>
              <a:t>receiveResponse(int sock,char *buffer,int size)</a:t>
            </a:r>
            <a:endParaRPr sz="5600">
              <a:solidFill>
                <a:srgbClr val="188038"/>
              </a:solidFill>
            </a:endParaRPr>
          </a:p>
          <a:p>
            <a:pPr indent="457200" lvl="0" marL="0" rtl="0" algn="l">
              <a:spcBef>
                <a:spcPts val="1200"/>
              </a:spcBef>
              <a:spcAft>
                <a:spcPts val="0"/>
              </a:spcAft>
              <a:buNone/>
            </a:pPr>
            <a:r>
              <a:rPr lang="en-GB" sz="5600">
                <a:solidFill>
                  <a:schemeClr val="dk1"/>
                </a:solidFill>
              </a:rPr>
              <a:t>Receives a response from the server and stores it in the buffer.</a:t>
            </a:r>
            <a:endParaRPr sz="5600">
              <a:solidFill>
                <a:schemeClr val="dk1"/>
              </a:solidFill>
            </a:endParaRPr>
          </a:p>
          <a:p>
            <a:pPr indent="0" lvl="0" marL="0" rtl="0" algn="l">
              <a:spcBef>
                <a:spcPts val="1200"/>
              </a:spcBef>
              <a:spcAft>
                <a:spcPts val="0"/>
              </a:spcAft>
              <a:buNone/>
            </a:pPr>
            <a:r>
              <a:rPr b="1" lang="en-GB" sz="5600">
                <a:solidFill>
                  <a:schemeClr val="dk1"/>
                </a:solidFill>
              </a:rPr>
              <a:t>   . 	</a:t>
            </a:r>
            <a:endParaRPr sz="56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156075" y="4633400"/>
            <a:ext cx="796100" cy="40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5140625" y="4633388"/>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20"/>
              <a:t>2024 - RPS Consulting all rights reserved</a:t>
            </a:r>
            <a:endParaRPr sz="1520"/>
          </a:p>
        </p:txBody>
      </p:sp>
      <p:sp>
        <p:nvSpPr>
          <p:cNvPr id="104" name="Google Shape;104;p20"/>
          <p:cNvSpPr txBox="1"/>
          <p:nvPr>
            <p:ph idx="1" type="body"/>
          </p:nvPr>
        </p:nvSpPr>
        <p:spPr>
          <a:xfrm>
            <a:off x="311700" y="297550"/>
            <a:ext cx="8520600" cy="42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dk1"/>
                </a:solidFill>
              </a:rPr>
              <a:t>Server Functions:</a:t>
            </a:r>
            <a:endParaRPr b="1" sz="1500">
              <a:solidFill>
                <a:schemeClr val="dk1"/>
              </a:solidFill>
            </a:endParaRPr>
          </a:p>
          <a:p>
            <a:pPr indent="0" lvl="0" marL="0" rtl="0" algn="l">
              <a:spcBef>
                <a:spcPts val="1200"/>
              </a:spcBef>
              <a:spcAft>
                <a:spcPts val="0"/>
              </a:spcAft>
              <a:buNone/>
            </a:pPr>
            <a:r>
              <a:rPr b="1" lang="en-GB" sz="1500">
                <a:solidFill>
                  <a:schemeClr val="dk1"/>
                </a:solidFill>
              </a:rPr>
              <a:t> startServer()</a:t>
            </a:r>
            <a:endParaRPr b="1" sz="1500">
              <a:solidFill>
                <a:schemeClr val="dk1"/>
              </a:solidFill>
            </a:endParaRPr>
          </a:p>
          <a:p>
            <a:pPr indent="457200" lvl="0" marL="0" rtl="0" algn="l">
              <a:spcBef>
                <a:spcPts val="1200"/>
              </a:spcBef>
              <a:spcAft>
                <a:spcPts val="0"/>
              </a:spcAft>
              <a:buNone/>
            </a:pPr>
            <a:r>
              <a:rPr lang="en-GB" sz="1500">
                <a:solidFill>
                  <a:schemeClr val="dk1"/>
                </a:solidFill>
              </a:rPr>
              <a:t>Initializes the server socket, binds to the specified port, and listens for incoming connections.</a:t>
            </a:r>
            <a:endParaRPr sz="1500">
              <a:solidFill>
                <a:schemeClr val="dk1"/>
              </a:solidFill>
            </a:endParaRPr>
          </a:p>
          <a:p>
            <a:pPr indent="0" lvl="0" marL="0" rtl="0" algn="l">
              <a:spcBef>
                <a:spcPts val="1200"/>
              </a:spcBef>
              <a:spcAft>
                <a:spcPts val="0"/>
              </a:spcAft>
              <a:buNone/>
            </a:pPr>
            <a:r>
              <a:rPr b="1" lang="en-GB" sz="1500">
                <a:solidFill>
                  <a:schemeClr val="dk1"/>
                </a:solidFill>
              </a:rPr>
              <a:t>handleClient(int clientSocket)</a:t>
            </a:r>
            <a:endParaRPr b="1" sz="1500">
              <a:solidFill>
                <a:schemeClr val="dk1"/>
              </a:solidFill>
            </a:endParaRPr>
          </a:p>
          <a:p>
            <a:pPr indent="457200" lvl="0" marL="0" rtl="0" algn="l">
              <a:spcBef>
                <a:spcPts val="1200"/>
              </a:spcBef>
              <a:spcAft>
                <a:spcPts val="0"/>
              </a:spcAft>
              <a:buNone/>
            </a:pPr>
            <a:r>
              <a:rPr lang="en-GB" sz="1500">
                <a:solidFill>
                  <a:schemeClr val="dk1"/>
                </a:solidFill>
              </a:rPr>
              <a:t>Handles communication with a connected client, processes requests, and sends responses.</a:t>
            </a:r>
            <a:endParaRPr sz="1500">
              <a:solidFill>
                <a:schemeClr val="dk1"/>
              </a:solidFill>
            </a:endParaRPr>
          </a:p>
          <a:p>
            <a:pPr indent="0" lvl="0" marL="0" rtl="0" algn="l">
              <a:spcBef>
                <a:spcPts val="1200"/>
              </a:spcBef>
              <a:spcAft>
                <a:spcPts val="0"/>
              </a:spcAft>
              <a:buNone/>
            </a:pPr>
            <a:r>
              <a:rPr b="1" lang="en-GB" sz="1500">
                <a:solidFill>
                  <a:schemeClr val="dk1"/>
                </a:solidFill>
              </a:rPr>
              <a:t>stopServer()</a:t>
            </a:r>
            <a:endParaRPr b="1" sz="1500">
              <a:solidFill>
                <a:schemeClr val="dk1"/>
              </a:solidFill>
            </a:endParaRPr>
          </a:p>
          <a:p>
            <a:pPr indent="457200" lvl="0" marL="0" rtl="0" algn="l">
              <a:spcBef>
                <a:spcPts val="1200"/>
              </a:spcBef>
              <a:spcAft>
                <a:spcPts val="0"/>
              </a:spcAft>
              <a:buNone/>
            </a:pPr>
            <a:r>
              <a:rPr lang="en-GB" sz="1500">
                <a:solidFill>
                  <a:schemeClr val="dk1"/>
                </a:solidFill>
              </a:rPr>
              <a:t>Shuts down the server, closes all client connections, and releases resources.</a:t>
            </a:r>
            <a:endParaRPr sz="1500">
              <a:solidFill>
                <a:schemeClr val="dk1"/>
              </a:solidFill>
            </a:endParaRPr>
          </a:p>
          <a:p>
            <a:pPr indent="457200" lvl="0" marL="457200" rtl="0" algn="l">
              <a:spcBef>
                <a:spcPts val="1200"/>
              </a:spcBef>
              <a:spcAft>
                <a:spcPts val="0"/>
              </a:spcAft>
              <a:buNone/>
            </a:pPr>
            <a:r>
              <a:rPr lang="en-GB" sz="1400">
                <a:solidFill>
                  <a:schemeClr val="dk1"/>
                </a:solidFill>
              </a:rPr>
              <a:t>.</a:t>
            </a:r>
            <a:endParaRPr sz="1400">
              <a:solidFill>
                <a:schemeClr val="dk1"/>
              </a:solidFill>
            </a:endParaRPr>
          </a:p>
          <a:p>
            <a:pPr indent="0" lvl="0" marL="91440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pic>
        <p:nvPicPr>
          <p:cNvPr id="105" name="Google Shape;105;p20"/>
          <p:cNvPicPr preferRelativeResize="0"/>
          <p:nvPr/>
        </p:nvPicPr>
        <p:blipFill>
          <a:blip r:embed="rId3">
            <a:alphaModFix/>
          </a:blip>
          <a:stretch>
            <a:fillRect/>
          </a:stretch>
        </p:blipFill>
        <p:spPr>
          <a:xfrm>
            <a:off x="156075" y="4633400"/>
            <a:ext cx="796100" cy="40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5140625" y="4633388"/>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20"/>
              <a:t>2024 - RPS Consulting all rights reserved</a:t>
            </a:r>
            <a:endParaRPr sz="1520"/>
          </a:p>
        </p:txBody>
      </p:sp>
      <p:sp>
        <p:nvSpPr>
          <p:cNvPr id="111" name="Google Shape;111;p21"/>
          <p:cNvSpPr txBox="1"/>
          <p:nvPr>
            <p:ph idx="1" type="body"/>
          </p:nvPr>
        </p:nvSpPr>
        <p:spPr>
          <a:xfrm>
            <a:off x="311700" y="297550"/>
            <a:ext cx="8520600" cy="4271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GB" sz="1500"/>
              <a:t>User Authentication Functions:</a:t>
            </a:r>
            <a:endParaRPr b="1" sz="1500"/>
          </a:p>
          <a:p>
            <a:pPr indent="0" lvl="0" marL="0" rtl="0" algn="l">
              <a:lnSpc>
                <a:spcPct val="95000"/>
              </a:lnSpc>
              <a:spcBef>
                <a:spcPts val="1200"/>
              </a:spcBef>
              <a:spcAft>
                <a:spcPts val="0"/>
              </a:spcAft>
              <a:buNone/>
            </a:pPr>
            <a:r>
              <a:rPr b="1" lang="en-GB" sz="1500"/>
              <a:t>User Functions:</a:t>
            </a:r>
            <a:endParaRPr b="1" sz="1500"/>
          </a:p>
          <a:p>
            <a:pPr indent="0" lvl="0" marL="0" rtl="0" algn="l">
              <a:lnSpc>
                <a:spcPct val="95000"/>
              </a:lnSpc>
              <a:spcBef>
                <a:spcPts val="1200"/>
              </a:spcBef>
              <a:spcAft>
                <a:spcPts val="0"/>
              </a:spcAft>
              <a:buNone/>
            </a:pPr>
            <a:r>
              <a:rPr b="1" lang="en-GB" sz="1500"/>
              <a:t>loginUser(int sock)</a:t>
            </a:r>
            <a:endParaRPr b="1" sz="1500"/>
          </a:p>
          <a:p>
            <a:pPr indent="457200" lvl="0" marL="0" rtl="0" algn="l">
              <a:lnSpc>
                <a:spcPct val="95000"/>
              </a:lnSpc>
              <a:spcBef>
                <a:spcPts val="1200"/>
              </a:spcBef>
              <a:spcAft>
                <a:spcPts val="0"/>
              </a:spcAft>
              <a:buNone/>
            </a:pPr>
            <a:r>
              <a:rPr lang="en-GB" sz="1500"/>
              <a:t>Manages user login, validates credentials, and provides access based on authentication.</a:t>
            </a:r>
            <a:endParaRPr sz="1500"/>
          </a:p>
          <a:p>
            <a:pPr indent="0" lvl="0" marL="0" rtl="0" algn="l">
              <a:lnSpc>
                <a:spcPct val="95000"/>
              </a:lnSpc>
              <a:spcBef>
                <a:spcPts val="1200"/>
              </a:spcBef>
              <a:spcAft>
                <a:spcPts val="0"/>
              </a:spcAft>
              <a:buNone/>
            </a:pPr>
            <a:r>
              <a:rPr b="1" lang="en-GB" sz="1500"/>
              <a:t>changePassword(int sock)</a:t>
            </a:r>
            <a:endParaRPr b="1" sz="1500"/>
          </a:p>
          <a:p>
            <a:pPr indent="457200" lvl="0" marL="0" rtl="0" algn="l">
              <a:lnSpc>
                <a:spcPct val="95000"/>
              </a:lnSpc>
              <a:spcBef>
                <a:spcPts val="1200"/>
              </a:spcBef>
              <a:spcAft>
                <a:spcPts val="0"/>
              </a:spcAft>
              <a:buNone/>
            </a:pPr>
            <a:r>
              <a:rPr lang="en-GB" sz="1500"/>
              <a:t>Allows users to change their password, updating the stored credentials if the old password is correct.</a:t>
            </a:r>
            <a:endParaRPr sz="1500"/>
          </a:p>
          <a:p>
            <a:pPr indent="0" lvl="0" marL="0" rtl="0" algn="l">
              <a:lnSpc>
                <a:spcPct val="95000"/>
              </a:lnSpc>
              <a:spcBef>
                <a:spcPts val="1200"/>
              </a:spcBef>
              <a:spcAft>
                <a:spcPts val="0"/>
              </a:spcAft>
              <a:buNone/>
            </a:pPr>
            <a:r>
              <a:rPr b="1" lang="en-GB" sz="1500"/>
              <a:t>forgotPassword</a:t>
            </a:r>
            <a:r>
              <a:rPr b="1" lang="en-GB" sz="1500"/>
              <a:t>(int sock)</a:t>
            </a:r>
            <a:endParaRPr b="1" sz="1500"/>
          </a:p>
          <a:p>
            <a:pPr indent="457200" lvl="0" marL="0" rtl="0" algn="l">
              <a:lnSpc>
                <a:spcPct val="95000"/>
              </a:lnSpc>
              <a:spcBef>
                <a:spcPts val="1200"/>
              </a:spcBef>
              <a:spcAft>
                <a:spcPts val="1200"/>
              </a:spcAft>
              <a:buNone/>
            </a:pPr>
            <a:r>
              <a:rPr lang="en-GB" sz="1500"/>
              <a:t>Resets a user's password, requiring username and a new password to update the system.</a:t>
            </a:r>
            <a:endParaRPr sz="1500"/>
          </a:p>
        </p:txBody>
      </p:sp>
      <p:pic>
        <p:nvPicPr>
          <p:cNvPr id="112" name="Google Shape;112;p21"/>
          <p:cNvPicPr preferRelativeResize="0"/>
          <p:nvPr/>
        </p:nvPicPr>
        <p:blipFill>
          <a:blip r:embed="rId3">
            <a:alphaModFix/>
          </a:blip>
          <a:stretch>
            <a:fillRect/>
          </a:stretch>
        </p:blipFill>
        <p:spPr>
          <a:xfrm>
            <a:off x="156075" y="4633400"/>
            <a:ext cx="796100" cy="40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