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7" r:id="rId19"/>
    <p:sldId id="278" r:id="rId20"/>
    <p:sldId id="279" r:id="rId21"/>
    <p:sldId id="280" r:id="rId22"/>
    <p:sldId id="281" r:id="rId23"/>
    <p:sldId id="282" r:id="rId24"/>
    <p:sldId id="283" r:id="rId25"/>
    <p:sldId id="284" r:id="rId26"/>
    <p:sldId id="285" r:id="rId27"/>
    <p:sldId id="272" r:id="rId28"/>
    <p:sldId id="273" r:id="rId29"/>
    <p:sldId id="274" r:id="rId30"/>
    <p:sldId id="286" r:id="rId31"/>
    <p:sldId id="287" r:id="rId32"/>
    <p:sldId id="289" r:id="rId33"/>
    <p:sldId id="290" r:id="rId34"/>
    <p:sldId id="291" r:id="rId35"/>
    <p:sldId id="292" r:id="rId36"/>
    <p:sldId id="293"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77D6E7-FE2F-487D-B43C-7F48048EDD49}"/>
              </a:ext>
            </a:extLst>
          </p:cNvPr>
          <p:cNvSpPr>
            <a:spLocks noGrp="1"/>
          </p:cNvSpPr>
          <p:nvPr>
            <p:ph type="subTitle" idx="1"/>
          </p:nvPr>
        </p:nvSpPr>
        <p:spPr>
          <a:xfrm>
            <a:off x="1451289" y="2508313"/>
            <a:ext cx="8825658" cy="861420"/>
          </a:xfrm>
        </p:spPr>
        <p:txBody>
          <a:bodyPr>
            <a:normAutofit/>
          </a:bodyPr>
          <a:lstStyle/>
          <a:p>
            <a:r>
              <a:rPr lang="en-US" sz="4400" b="1" dirty="0">
                <a:solidFill>
                  <a:schemeClr val="bg1"/>
                </a:solidFill>
                <a:latin typeface="Tw Cen MT Condensed" panose="020B0606020104020203" pitchFamily="34" charset="77"/>
              </a:rPr>
              <a:t>Applied Data Science capstone</a:t>
            </a:r>
            <a:endParaRPr lang="en-US" sz="4400" dirty="0"/>
          </a:p>
        </p:txBody>
      </p:sp>
      <p:sp>
        <p:nvSpPr>
          <p:cNvPr id="4" name="TextBox 3">
            <a:extLst>
              <a:ext uri="{FF2B5EF4-FFF2-40B4-BE49-F238E27FC236}">
                <a16:creationId xmlns:a16="http://schemas.microsoft.com/office/drawing/2014/main" id="{CB9B58F4-07A3-46FD-8600-7C5AA98BCECB}"/>
              </a:ext>
            </a:extLst>
          </p:cNvPr>
          <p:cNvSpPr txBox="1"/>
          <p:nvPr/>
        </p:nvSpPr>
        <p:spPr>
          <a:xfrm>
            <a:off x="4601632" y="4513623"/>
            <a:ext cx="5723467" cy="923330"/>
          </a:xfrm>
          <a:prstGeom prst="rect">
            <a:avLst/>
          </a:prstGeom>
          <a:noFill/>
        </p:spPr>
        <p:txBody>
          <a:bodyPr wrap="square" rtlCol="0">
            <a:spAutoFit/>
          </a:bodyPr>
          <a:lstStyle/>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chemeClr val="bg1"/>
                </a:solidFill>
                <a:latin typeface="Times New Roman" panose="02020603050405020304" pitchFamily="18" charset="0"/>
              </a:rPr>
              <a:t> </a:t>
            </a:r>
            <a:r>
              <a:rPr lang="en-US" sz="1800" b="1" i="0" u="none" strike="noStrike" baseline="0" dirty="0">
                <a:solidFill>
                  <a:schemeClr val="bg1"/>
                </a:solidFill>
                <a:latin typeface="Times New Roman" panose="02020603050405020304" pitchFamily="18" charset="0"/>
              </a:rPr>
              <a:t>Report Prepared by : </a:t>
            </a:r>
            <a:r>
              <a:rPr lang="en-US" b="1" dirty="0">
                <a:solidFill>
                  <a:schemeClr val="bg1"/>
                </a:solidFill>
              </a:rPr>
              <a:t>Mohamed </a:t>
            </a:r>
            <a:r>
              <a:rPr lang="en-US" b="1" dirty="0" err="1">
                <a:solidFill>
                  <a:schemeClr val="bg1"/>
                </a:solidFill>
              </a:rPr>
              <a:t>Abuabchal</a:t>
            </a:r>
            <a:endParaRPr lang="en-US" b="1" dirty="0">
              <a:solidFill>
                <a:schemeClr val="bg1"/>
              </a:solidFill>
            </a:endParaRPr>
          </a:p>
          <a:p>
            <a:endParaRPr lang="en-US" dirty="0"/>
          </a:p>
        </p:txBody>
      </p:sp>
      <p:sp>
        <p:nvSpPr>
          <p:cNvPr id="5" name="TextBox 4">
            <a:extLst>
              <a:ext uri="{FF2B5EF4-FFF2-40B4-BE49-F238E27FC236}">
                <a16:creationId xmlns:a16="http://schemas.microsoft.com/office/drawing/2014/main" id="{3FBF2AFD-D1AC-4A30-9894-1758CF41933A}"/>
              </a:ext>
            </a:extLst>
          </p:cNvPr>
          <p:cNvSpPr txBox="1"/>
          <p:nvPr/>
        </p:nvSpPr>
        <p:spPr>
          <a:xfrm>
            <a:off x="4741333" y="4722568"/>
            <a:ext cx="5444067" cy="1200329"/>
          </a:xfrm>
          <a:prstGeom prst="rect">
            <a:avLst/>
          </a:prstGeom>
          <a:noFill/>
        </p:spPr>
        <p:txBody>
          <a:bodyPr wrap="square" rtlCol="0">
            <a:spAutoFit/>
          </a:bodyPr>
          <a:lstStyle/>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chemeClr val="bg1"/>
                </a:solidFill>
                <a:latin typeface="Times New Roman" panose="02020603050405020304" pitchFamily="18" charset="0"/>
              </a:rPr>
              <a:t> </a:t>
            </a:r>
            <a:r>
              <a:rPr lang="en-US" sz="1800" b="1" i="0" u="none" strike="noStrike" baseline="0" dirty="0">
                <a:solidFill>
                  <a:schemeClr val="bg1"/>
                </a:solidFill>
                <a:latin typeface="Times New Roman" panose="02020603050405020304" pitchFamily="18" charset="0"/>
              </a:rPr>
              <a:t>(https://github.com/abuabchal/testrepo/tree/main/Applied%20Data%20Science%20Capstone) </a:t>
            </a:r>
            <a:endParaRPr lang="en-US" dirty="0">
              <a:solidFill>
                <a:schemeClr val="bg1"/>
              </a:solidFill>
            </a:endParaRPr>
          </a:p>
        </p:txBody>
      </p:sp>
      <p:sp>
        <p:nvSpPr>
          <p:cNvPr id="2" name="TextBox 1">
            <a:extLst>
              <a:ext uri="{FF2B5EF4-FFF2-40B4-BE49-F238E27FC236}">
                <a16:creationId xmlns:a16="http://schemas.microsoft.com/office/drawing/2014/main" id="{8C9255B0-28F1-4C68-9A4C-36FB2BB9CECA}"/>
              </a:ext>
            </a:extLst>
          </p:cNvPr>
          <p:cNvSpPr txBox="1"/>
          <p:nvPr/>
        </p:nvSpPr>
        <p:spPr>
          <a:xfrm>
            <a:off x="714689" y="723900"/>
            <a:ext cx="5186578" cy="1107996"/>
          </a:xfrm>
          <a:prstGeom prst="rect">
            <a:avLst/>
          </a:prstGeom>
          <a:noFill/>
        </p:spPr>
        <p:txBody>
          <a:bodyPr wrap="square" rtlCol="0">
            <a:spAutoFit/>
          </a:bodyPr>
          <a:lstStyle/>
          <a:p>
            <a:pPr algn="l"/>
            <a:endParaRPr lang="en-US" sz="1800" b="0" i="0" u="none" strike="noStrike" baseline="0" dirty="0">
              <a:solidFill>
                <a:srgbClr val="000000"/>
              </a:solidFill>
              <a:latin typeface="Arial" panose="020B0604020202020204" pitchFamily="34" charset="0"/>
            </a:endParaRPr>
          </a:p>
          <a:p>
            <a:r>
              <a:rPr lang="en-US" sz="2400" b="0" i="0" u="none" strike="noStrike" baseline="0" dirty="0">
                <a:solidFill>
                  <a:schemeClr val="bg1"/>
                </a:solidFill>
                <a:latin typeface="Arial" panose="020B0604020202020204" pitchFamily="34" charset="0"/>
              </a:rPr>
              <a:t> </a:t>
            </a:r>
            <a:r>
              <a:rPr lang="en-US" sz="2400" b="1" i="0" u="none" strike="noStrike" baseline="0" dirty="0">
                <a:solidFill>
                  <a:schemeClr val="bg1"/>
                </a:solidFill>
                <a:latin typeface="Arial" panose="020B0604020202020204" pitchFamily="34" charset="0"/>
              </a:rPr>
              <a:t>Opening a new </a:t>
            </a:r>
            <a:r>
              <a:rPr lang="en-US" sz="2400" b="1" i="0" u="none" strike="noStrike" baseline="0" dirty="0" err="1">
                <a:solidFill>
                  <a:schemeClr val="bg1"/>
                </a:solidFill>
                <a:latin typeface="Arial" panose="020B0604020202020204" pitchFamily="34" charset="0"/>
              </a:rPr>
              <a:t>Bermese</a:t>
            </a:r>
            <a:r>
              <a:rPr lang="en-US" sz="2400" b="1" i="0" u="none" strike="noStrike" baseline="0" dirty="0">
                <a:solidFill>
                  <a:schemeClr val="bg1"/>
                </a:solidFill>
                <a:latin typeface="Arial" panose="020B0604020202020204" pitchFamily="34" charset="0"/>
              </a:rPr>
              <a:t> Restaurant in Toronto </a:t>
            </a:r>
            <a:endParaRPr lang="en-US" sz="2400" dirty="0">
              <a:solidFill>
                <a:schemeClr val="bg1"/>
              </a:solidFill>
            </a:endParaRPr>
          </a:p>
        </p:txBody>
      </p:sp>
      <p:pic>
        <p:nvPicPr>
          <p:cNvPr id="1026" name="Picture 2" descr="Toronto's new Burmese restaurant Pōpa ...">
            <a:extLst>
              <a:ext uri="{FF2B5EF4-FFF2-40B4-BE49-F238E27FC236}">
                <a16:creationId xmlns:a16="http://schemas.microsoft.com/office/drawing/2014/main" id="{3D2554A5-D0A7-474B-9E88-D5515BCE0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2861" y="1699541"/>
            <a:ext cx="1847850" cy="2466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17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62EA-98FD-4963-B219-DB6D4785B50B}"/>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METHODOLOGY</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Data Visualization</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FD8D604A-C31D-461D-85B6-DAA7C536B053}"/>
              </a:ext>
            </a:extLst>
          </p:cNvPr>
          <p:cNvSpPr>
            <a:spLocks noGrp="1"/>
          </p:cNvSpPr>
          <p:nvPr>
            <p:ph idx="1"/>
          </p:nvPr>
        </p:nvSpPr>
        <p:spPr>
          <a:xfrm>
            <a:off x="1154954" y="2603499"/>
            <a:ext cx="9165913" cy="3839633"/>
          </a:xfrm>
        </p:spPr>
        <p:txBody>
          <a:bodyPr>
            <a:normAutofit fontScale="55000" lnSpcReduction="20000"/>
          </a:bodyPr>
          <a:lstStyle/>
          <a:p>
            <a:pPr marL="0" indent="0">
              <a:buNone/>
            </a:pPr>
            <a:r>
              <a:rPr lang="en-US" sz="2500" b="1" dirty="0">
                <a:latin typeface="Times New Roman" panose="02020603050405020304" pitchFamily="18" charset="0"/>
                <a:cs typeface="Times New Roman" panose="02020603050405020304" pitchFamily="18" charset="0"/>
              </a:rPr>
              <a:t>Matplotlib and Seaborn</a:t>
            </a:r>
          </a:p>
          <a:p>
            <a:pPr marL="457200" lvl="1" indent="0">
              <a:buNone/>
            </a:pPr>
            <a:r>
              <a:rPr lang="en-US" sz="2500" dirty="0">
                <a:latin typeface="Times New Roman" panose="02020603050405020304" pitchFamily="18" charset="0"/>
                <a:cs typeface="Times New Roman" panose="02020603050405020304" pitchFamily="18" charset="0"/>
              </a:rPr>
              <a:t>Functions from the Matplotlib and Seaborn libraries are used to visualize the data through scatterplots, bar charts, and line charts.</a:t>
            </a:r>
          </a:p>
          <a:p>
            <a:pPr marL="457200" lvl="1" indent="0">
              <a:buNone/>
            </a:pPr>
            <a:r>
              <a:rPr lang="en-US" sz="2500" dirty="0">
                <a:latin typeface="Times New Roman" panose="02020603050405020304" pitchFamily="18" charset="0"/>
                <a:cs typeface="Times New Roman" panose="02020603050405020304" pitchFamily="18" charset="0"/>
              </a:rPr>
              <a:t>The plots and charts are used to understand more about the relationships between several features, such as:</a:t>
            </a:r>
          </a:p>
          <a:p>
            <a:pPr marL="914400" lvl="2" indent="0">
              <a:buNone/>
            </a:pPr>
            <a:r>
              <a:rPr lang="en-US" sz="2500" dirty="0">
                <a:latin typeface="Times New Roman" panose="02020603050405020304" pitchFamily="18" charset="0"/>
                <a:cs typeface="Times New Roman" panose="02020603050405020304" pitchFamily="18" charset="0"/>
              </a:rPr>
              <a:t>The relationship between flight number and launch site</a:t>
            </a:r>
          </a:p>
          <a:p>
            <a:pPr marL="914400" lvl="2" indent="0">
              <a:buNone/>
            </a:pPr>
            <a:r>
              <a:rPr lang="en-US" sz="2500" dirty="0">
                <a:latin typeface="Times New Roman" panose="02020603050405020304" pitchFamily="18" charset="0"/>
                <a:cs typeface="Times New Roman" panose="02020603050405020304" pitchFamily="18" charset="0"/>
              </a:rPr>
              <a:t>The relationship between payload mass and launch site</a:t>
            </a:r>
          </a:p>
          <a:p>
            <a:pPr marL="914400" lvl="2" indent="0">
              <a:buNone/>
            </a:pPr>
            <a:r>
              <a:rPr lang="en-US" sz="2500" dirty="0">
                <a:latin typeface="Times New Roman" panose="02020603050405020304" pitchFamily="18" charset="0"/>
                <a:cs typeface="Times New Roman" panose="02020603050405020304" pitchFamily="18" charset="0"/>
              </a:rPr>
              <a:t>The relationship between success rate and orbit type</a:t>
            </a:r>
          </a:p>
          <a:p>
            <a:pPr marL="0" indent="0">
              <a:buNone/>
            </a:pPr>
            <a:r>
              <a:rPr lang="en-US" sz="2500" b="1" dirty="0">
                <a:latin typeface="Times New Roman" panose="02020603050405020304" pitchFamily="18" charset="0"/>
                <a:cs typeface="Times New Roman" panose="02020603050405020304" pitchFamily="18" charset="0"/>
              </a:rPr>
              <a:t>Folium</a:t>
            </a:r>
          </a:p>
          <a:p>
            <a:pPr marL="457200" lvl="1" indent="0">
              <a:buNone/>
            </a:pPr>
            <a:r>
              <a:rPr lang="en-US" sz="2500" dirty="0">
                <a:latin typeface="Times New Roman" panose="02020603050405020304" pitchFamily="18" charset="0"/>
                <a:cs typeface="Times New Roman" panose="02020603050405020304" pitchFamily="18" charset="0"/>
              </a:rPr>
              <a:t>Functions from the Folium libraries are used to visualize the data through interactive maps.</a:t>
            </a:r>
          </a:p>
          <a:p>
            <a:pPr marL="457200" lvl="1" indent="0">
              <a:buNone/>
            </a:pPr>
            <a:r>
              <a:rPr lang="en-US" sz="2500" dirty="0">
                <a:latin typeface="Times New Roman" panose="02020603050405020304" pitchFamily="18" charset="0"/>
                <a:cs typeface="Times New Roman" panose="02020603050405020304" pitchFamily="18" charset="0"/>
              </a:rPr>
              <a:t> The Folium library is used to:</a:t>
            </a:r>
          </a:p>
          <a:p>
            <a:pPr marL="914400" lvl="2" indent="0">
              <a:buNone/>
            </a:pPr>
            <a:r>
              <a:rPr lang="en-US" sz="2500" dirty="0">
                <a:latin typeface="Times New Roman" panose="02020603050405020304" pitchFamily="18" charset="0"/>
                <a:cs typeface="Times New Roman" panose="02020603050405020304" pitchFamily="18" charset="0"/>
              </a:rPr>
              <a:t>Mark all launch sites on a map</a:t>
            </a:r>
          </a:p>
          <a:p>
            <a:pPr marL="914400" lvl="2" indent="0">
              <a:buNone/>
            </a:pPr>
            <a:r>
              <a:rPr lang="en-US" sz="2500" dirty="0">
                <a:latin typeface="Times New Roman" panose="02020603050405020304" pitchFamily="18" charset="0"/>
                <a:cs typeface="Times New Roman" panose="02020603050405020304" pitchFamily="18" charset="0"/>
              </a:rPr>
              <a:t>Mark the succeeded launches and failed launches for each site on the map</a:t>
            </a:r>
          </a:p>
          <a:p>
            <a:pPr marL="914400" lvl="2" indent="0">
              <a:buNone/>
            </a:pPr>
            <a:r>
              <a:rPr lang="en-US" sz="2500" dirty="0">
                <a:latin typeface="Times New Roman" panose="02020603050405020304" pitchFamily="18" charset="0"/>
                <a:cs typeface="Times New Roman" panose="02020603050405020304" pitchFamily="18" charset="0"/>
              </a:rPr>
              <a:t>Mark the distances between a launch site to its proximities such as the nearest city, railway, or highway</a:t>
            </a:r>
          </a:p>
          <a:p>
            <a:pPr marL="457200" lvl="1" indent="0">
              <a:buNone/>
            </a:pPr>
            <a:endParaRPr lang="en-US" sz="2200" dirty="0"/>
          </a:p>
          <a:p>
            <a:pPr marL="457200" lvl="1" indent="0">
              <a:buNone/>
            </a:pPr>
            <a:endParaRPr lang="en-US" sz="2000" dirty="0"/>
          </a:p>
          <a:p>
            <a:pPr marL="0" indent="0">
              <a:buNone/>
            </a:pPr>
            <a:endParaRPr lang="en-US" sz="2600" dirty="0"/>
          </a:p>
          <a:p>
            <a:pPr marL="914400" lvl="2" indent="0">
              <a:buNone/>
            </a:pPr>
            <a:endParaRPr lang="en-US" sz="1800" dirty="0"/>
          </a:p>
          <a:p>
            <a:pPr marL="914400" lvl="2" indent="0">
              <a:buNone/>
            </a:pPr>
            <a:endParaRPr lang="en-US" sz="1800" dirty="0"/>
          </a:p>
          <a:p>
            <a:pPr marL="457200" lvl="1" indent="0">
              <a:buNone/>
            </a:pPr>
            <a:endParaRPr lang="en-US" dirty="0"/>
          </a:p>
          <a:p>
            <a:pPr marL="457200" lvl="1" indent="0">
              <a:buNone/>
            </a:pPr>
            <a:endParaRPr lang="en-US" dirty="0"/>
          </a:p>
          <a:p>
            <a:pPr marL="0" indent="0">
              <a:buNone/>
            </a:pPr>
            <a:endParaRPr lang="en-US" sz="2400" dirty="0"/>
          </a:p>
          <a:p>
            <a:pPr marL="457200" lvl="1" indent="0">
              <a:buNone/>
            </a:pPr>
            <a:endParaRPr lang="en-US" sz="1800" dirty="0"/>
          </a:p>
          <a:p>
            <a:pPr marL="0" indent="0">
              <a:buNone/>
            </a:pPr>
            <a:endParaRPr lang="en-US" dirty="0"/>
          </a:p>
        </p:txBody>
      </p:sp>
      <p:pic>
        <p:nvPicPr>
          <p:cNvPr id="4" name="Picture 10" descr="What libraries can load image in Python and what are their difference? | by  Kevin Luk | Towards Data Science">
            <a:extLst>
              <a:ext uri="{FF2B5EF4-FFF2-40B4-BE49-F238E27FC236}">
                <a16:creationId xmlns:a16="http://schemas.microsoft.com/office/drawing/2014/main" id="{C707D6C4-BBDF-4EB7-B1E9-44495AB3F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1301" y="3274884"/>
            <a:ext cx="2649793" cy="7736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a:extLst>
              <a:ext uri="{FF2B5EF4-FFF2-40B4-BE49-F238E27FC236}">
                <a16:creationId xmlns:a16="http://schemas.microsoft.com/office/drawing/2014/main" id="{220F1F99-7675-40DE-8CFD-C2C958EB0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5331" y="4100375"/>
            <a:ext cx="2046032" cy="619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olium Library | Geospatial visualization via Folium Library">
            <a:extLst>
              <a:ext uri="{FF2B5EF4-FFF2-40B4-BE49-F238E27FC236}">
                <a16:creationId xmlns:a16="http://schemas.microsoft.com/office/drawing/2014/main" id="{78BBDDBE-46B3-4943-814F-EF9B6AD39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9706" y="4880567"/>
            <a:ext cx="2352982" cy="905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97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0032-706E-4512-863B-DD4CA88534B8}"/>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METHODOLOGY</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Machine Learning Prediction</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8ACB7B53-D25A-40A6-B735-AAEEEF7BC58E}"/>
              </a:ext>
            </a:extLst>
          </p:cNvPr>
          <p:cNvSpPr>
            <a:spLocks noGrp="1"/>
          </p:cNvSpPr>
          <p:nvPr>
            <p:ph idx="1"/>
          </p:nvPr>
        </p:nvSpPr>
        <p:spPr/>
        <p:txBody>
          <a:bodyPr>
            <a:normAutofit fontScale="62500" lnSpcReduction="20000"/>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Functions from the Scikit-learn library are used to create our machine learning models.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The machine learning prediction phase include the following steps:</a:t>
            </a:r>
          </a:p>
          <a:p>
            <a:pPr marL="457200" lvl="1" indent="0">
              <a:buNone/>
            </a:pPr>
            <a:r>
              <a:rPr lang="en-US" sz="2000" dirty="0">
                <a:solidFill>
                  <a:schemeClr val="tx1"/>
                </a:solidFill>
                <a:latin typeface="Times New Roman" panose="02020603050405020304" pitchFamily="18" charset="0"/>
                <a:cs typeface="Times New Roman" panose="02020603050405020304" pitchFamily="18" charset="0"/>
              </a:rPr>
              <a:t>Standardizing the data</a:t>
            </a:r>
          </a:p>
          <a:p>
            <a:pPr marL="457200" lvl="1" indent="0">
              <a:buNone/>
            </a:pPr>
            <a:r>
              <a:rPr lang="en-US" sz="2000" dirty="0">
                <a:solidFill>
                  <a:schemeClr val="tx1"/>
                </a:solidFill>
                <a:latin typeface="Times New Roman" panose="02020603050405020304" pitchFamily="18" charset="0"/>
                <a:cs typeface="Times New Roman" panose="02020603050405020304" pitchFamily="18" charset="0"/>
              </a:rPr>
              <a:t>Splitting the data into training and test data</a:t>
            </a:r>
          </a:p>
          <a:p>
            <a:pPr marL="457200" lvl="1" indent="0">
              <a:buNone/>
            </a:pPr>
            <a:r>
              <a:rPr lang="en-US" sz="2000" dirty="0">
                <a:solidFill>
                  <a:schemeClr val="tx1"/>
                </a:solidFill>
                <a:latin typeface="Times New Roman" panose="02020603050405020304" pitchFamily="18" charset="0"/>
                <a:cs typeface="Times New Roman" panose="02020603050405020304" pitchFamily="18" charset="0"/>
              </a:rPr>
              <a:t>Creating machine learning models, which include:</a:t>
            </a:r>
          </a:p>
          <a:p>
            <a:pPr marL="914400" lvl="2" indent="0">
              <a:buNone/>
            </a:pPr>
            <a:r>
              <a:rPr lang="en-US" sz="1800" dirty="0">
                <a:solidFill>
                  <a:schemeClr val="tx1"/>
                </a:solidFill>
                <a:latin typeface="Times New Roman" panose="02020603050405020304" pitchFamily="18" charset="0"/>
                <a:cs typeface="Times New Roman" panose="02020603050405020304" pitchFamily="18" charset="0"/>
              </a:rPr>
              <a:t>Logistic regression</a:t>
            </a:r>
          </a:p>
          <a:p>
            <a:pPr marL="914400" lvl="2" indent="0">
              <a:buNone/>
            </a:pPr>
            <a:r>
              <a:rPr lang="en-US" sz="1800" dirty="0">
                <a:solidFill>
                  <a:schemeClr val="tx1"/>
                </a:solidFill>
                <a:latin typeface="Times New Roman" panose="02020603050405020304" pitchFamily="18" charset="0"/>
                <a:cs typeface="Times New Roman" panose="02020603050405020304" pitchFamily="18" charset="0"/>
              </a:rPr>
              <a:t>Support vector machine (SVM)</a:t>
            </a:r>
          </a:p>
          <a:p>
            <a:pPr marL="914400" lvl="2" indent="0">
              <a:buNone/>
            </a:pPr>
            <a:r>
              <a:rPr lang="en-US" sz="1800" dirty="0">
                <a:solidFill>
                  <a:schemeClr val="tx1"/>
                </a:solidFill>
                <a:latin typeface="Times New Roman" panose="02020603050405020304" pitchFamily="18" charset="0"/>
                <a:cs typeface="Times New Roman" panose="02020603050405020304" pitchFamily="18" charset="0"/>
              </a:rPr>
              <a:t>Decision tree</a:t>
            </a:r>
          </a:p>
          <a:p>
            <a:pPr marL="914400" lvl="2" indent="0">
              <a:buNone/>
            </a:pPr>
            <a:r>
              <a:rPr lang="en-US" sz="1800" dirty="0">
                <a:solidFill>
                  <a:schemeClr val="tx1"/>
                </a:solidFill>
                <a:latin typeface="Times New Roman" panose="02020603050405020304" pitchFamily="18" charset="0"/>
                <a:cs typeface="Times New Roman" panose="02020603050405020304" pitchFamily="18" charset="0"/>
              </a:rPr>
              <a:t>K nearest neighbors (KNN)</a:t>
            </a:r>
          </a:p>
          <a:p>
            <a:pPr marL="457200" lvl="1" indent="0">
              <a:buNone/>
            </a:pPr>
            <a:r>
              <a:rPr lang="en-US" sz="2000" dirty="0">
                <a:solidFill>
                  <a:schemeClr val="tx1"/>
                </a:solidFill>
                <a:latin typeface="Times New Roman" panose="02020603050405020304" pitchFamily="18" charset="0"/>
                <a:cs typeface="Times New Roman" panose="02020603050405020304" pitchFamily="18" charset="0"/>
              </a:rPr>
              <a:t>Fit the models on the training set </a:t>
            </a:r>
          </a:p>
          <a:p>
            <a:pPr marL="457200" lvl="1" indent="0">
              <a:buNone/>
            </a:pPr>
            <a:r>
              <a:rPr lang="en-US" sz="2000" dirty="0">
                <a:solidFill>
                  <a:schemeClr val="tx1"/>
                </a:solidFill>
                <a:latin typeface="Times New Roman" panose="02020603050405020304" pitchFamily="18" charset="0"/>
                <a:cs typeface="Times New Roman" panose="02020603050405020304" pitchFamily="18" charset="0"/>
              </a:rPr>
              <a:t>Find the best combination of hyperparameters for each model</a:t>
            </a:r>
          </a:p>
          <a:p>
            <a:pPr marL="457200" lvl="1" indent="0">
              <a:buNone/>
            </a:pPr>
            <a:r>
              <a:rPr lang="en-US" sz="2000" dirty="0">
                <a:solidFill>
                  <a:schemeClr val="tx1"/>
                </a:solidFill>
                <a:latin typeface="Times New Roman" panose="02020603050405020304" pitchFamily="18" charset="0"/>
                <a:cs typeface="Times New Roman" panose="02020603050405020304" pitchFamily="18" charset="0"/>
              </a:rPr>
              <a:t>Evaluate the models based on their accuracy scores and confusion matrix</a:t>
            </a:r>
          </a:p>
          <a:p>
            <a:pPr lvl="1"/>
            <a:endParaRPr lang="en-US" sz="2000" dirty="0"/>
          </a:p>
          <a:p>
            <a:pPr lvl="2"/>
            <a:endParaRPr lang="en-US" sz="1800" dirty="0"/>
          </a:p>
          <a:p>
            <a:pPr lvl="2"/>
            <a:endParaRPr lang="en-US" sz="1800" dirty="0"/>
          </a:p>
          <a:p>
            <a:endParaRPr lang="en-US" sz="2600" dirty="0"/>
          </a:p>
          <a:p>
            <a:pPr lvl="2"/>
            <a:endParaRPr lang="en-US" sz="1800" dirty="0"/>
          </a:p>
          <a:p>
            <a:pPr lvl="2"/>
            <a:endParaRPr lang="en-US" sz="1800" dirty="0"/>
          </a:p>
          <a:p>
            <a:pPr lvl="1"/>
            <a:endParaRPr lang="en-US" dirty="0"/>
          </a:p>
          <a:p>
            <a:pPr lvl="1"/>
            <a:endParaRPr lang="en-US" dirty="0"/>
          </a:p>
          <a:p>
            <a:endParaRPr lang="en-US" sz="2400" dirty="0"/>
          </a:p>
          <a:p>
            <a:pPr lvl="1"/>
            <a:endParaRPr lang="en-US" sz="1800" dirty="0"/>
          </a:p>
          <a:p>
            <a:endParaRPr lang="en-US" dirty="0"/>
          </a:p>
        </p:txBody>
      </p:sp>
    </p:spTree>
    <p:extLst>
      <p:ext uri="{BB962C8B-B14F-4D97-AF65-F5344CB8AC3E}">
        <p14:creationId xmlns:p14="http://schemas.microsoft.com/office/powerpoint/2010/main" val="154611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CCC9-24F8-4312-B30B-7A241A37F88A}"/>
              </a:ext>
            </a:extLst>
          </p:cNvPr>
          <p:cNvSpPr>
            <a:spLocks noGrp="1"/>
          </p:cNvSpPr>
          <p:nvPr>
            <p:ph type="title"/>
          </p:nvPr>
        </p:nvSpPr>
        <p:spPr/>
        <p:txBody>
          <a:bodyPr/>
          <a:lstStyle/>
          <a:p>
            <a:r>
              <a:rPr lang="en-US" sz="3600" b="1" dirty="0">
                <a:solidFill>
                  <a:schemeClr val="bg1"/>
                </a:solidFill>
                <a:latin typeface="Tw Cen MT Condensed" panose="020B0606020104020203" pitchFamily="34" charset="77"/>
              </a:rPr>
              <a:t>RESULTS</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F295B0FE-E55A-470F-818B-1CA9985CFFB2}"/>
              </a:ext>
            </a:extLst>
          </p:cNvPr>
          <p:cNvSpPr>
            <a:spLocks noGrp="1"/>
          </p:cNvSpPr>
          <p:nvPr>
            <p:ph idx="1"/>
          </p:nvPr>
        </p:nvSpPr>
        <p:spPr/>
        <p:txBody>
          <a:bodyPr>
            <a:normAutofit fontScale="92500" lnSpcReduction="10000"/>
          </a:bodyPr>
          <a:lstStyle/>
          <a:p>
            <a:r>
              <a:rPr lang="en-US" sz="2400" dirty="0"/>
              <a:t>The results are split into 5 sections:</a:t>
            </a:r>
          </a:p>
          <a:p>
            <a:pPr lvl="1"/>
            <a:r>
              <a:rPr lang="en-US" sz="2000" dirty="0"/>
              <a:t>SQL (EDA with SQL)</a:t>
            </a:r>
          </a:p>
          <a:p>
            <a:pPr lvl="1"/>
            <a:r>
              <a:rPr lang="en-US" sz="2000" dirty="0"/>
              <a:t>Matplotlib and Seaborn (EDA with Visualization)</a:t>
            </a:r>
          </a:p>
          <a:p>
            <a:pPr lvl="1"/>
            <a:r>
              <a:rPr lang="en-US" sz="2000" dirty="0"/>
              <a:t>Folium</a:t>
            </a:r>
          </a:p>
          <a:p>
            <a:pPr lvl="1"/>
            <a:r>
              <a:rPr lang="en-US" sz="2000" dirty="0"/>
              <a:t>Dash</a:t>
            </a:r>
          </a:p>
          <a:p>
            <a:pPr lvl="1"/>
            <a:r>
              <a:rPr lang="en-US" sz="2000" dirty="0"/>
              <a:t>Predictive Analysis </a:t>
            </a:r>
          </a:p>
          <a:p>
            <a:r>
              <a:rPr lang="en-US" sz="2400" dirty="0"/>
              <a:t>In all of the graphs that follow, class 0 represents a failed launch outcome while class 1 represents a successful launch outcome.</a:t>
            </a:r>
          </a:p>
          <a:p>
            <a:endParaRPr lang="en-US" sz="2400" dirty="0"/>
          </a:p>
          <a:p>
            <a:endParaRPr lang="en-US" dirty="0"/>
          </a:p>
        </p:txBody>
      </p:sp>
    </p:spTree>
    <p:extLst>
      <p:ext uri="{BB962C8B-B14F-4D97-AF65-F5344CB8AC3E}">
        <p14:creationId xmlns:p14="http://schemas.microsoft.com/office/powerpoint/2010/main" val="822223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7DCD-90C2-438C-A13F-075EEC651DCE}"/>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SQL (EDA with SQL)</a:t>
            </a:r>
            <a:br>
              <a:rPr lang="en-US" sz="3600" b="1" dirty="0">
                <a:solidFill>
                  <a:schemeClr val="bg1"/>
                </a:solidFill>
                <a:latin typeface="Tw Cen MT Condensed" panose="020B0606020104020203" pitchFamily="34" charset="77"/>
              </a:rPr>
            </a:br>
            <a:endParaRPr lang="en-US" dirty="0"/>
          </a:p>
        </p:txBody>
      </p:sp>
      <p:pic>
        <p:nvPicPr>
          <p:cNvPr id="5" name="Picture 4">
            <a:extLst>
              <a:ext uri="{FF2B5EF4-FFF2-40B4-BE49-F238E27FC236}">
                <a16:creationId xmlns:a16="http://schemas.microsoft.com/office/drawing/2014/main" id="{66D6AE0B-5BF2-4F01-B350-A7CDF322081B}"/>
              </a:ext>
            </a:extLst>
          </p:cNvPr>
          <p:cNvPicPr>
            <a:picLocks noChangeAspect="1"/>
          </p:cNvPicPr>
          <p:nvPr/>
        </p:nvPicPr>
        <p:blipFill rotWithShape="1">
          <a:blip r:embed="rId2"/>
          <a:srcRect l="1362"/>
          <a:stretch/>
        </p:blipFill>
        <p:spPr>
          <a:xfrm>
            <a:off x="-1" y="3121373"/>
            <a:ext cx="8550881" cy="2562583"/>
          </a:xfrm>
          <a:prstGeom prst="rect">
            <a:avLst/>
          </a:prstGeom>
        </p:spPr>
      </p:pic>
      <p:pic>
        <p:nvPicPr>
          <p:cNvPr id="7" name="Picture 6">
            <a:extLst>
              <a:ext uri="{FF2B5EF4-FFF2-40B4-BE49-F238E27FC236}">
                <a16:creationId xmlns:a16="http://schemas.microsoft.com/office/drawing/2014/main" id="{CF80BA3A-ED3B-4848-B7DE-CE4659EB1BCE}"/>
              </a:ext>
            </a:extLst>
          </p:cNvPr>
          <p:cNvPicPr>
            <a:picLocks noChangeAspect="1"/>
          </p:cNvPicPr>
          <p:nvPr/>
        </p:nvPicPr>
        <p:blipFill rotWithShape="1">
          <a:blip r:embed="rId3"/>
          <a:srcRect l="48583"/>
          <a:stretch/>
        </p:blipFill>
        <p:spPr>
          <a:xfrm>
            <a:off x="8550880" y="3121373"/>
            <a:ext cx="3688264" cy="2457793"/>
          </a:xfrm>
          <a:prstGeom prst="rect">
            <a:avLst/>
          </a:prstGeom>
        </p:spPr>
      </p:pic>
    </p:spTree>
    <p:extLst>
      <p:ext uri="{BB962C8B-B14F-4D97-AF65-F5344CB8AC3E}">
        <p14:creationId xmlns:p14="http://schemas.microsoft.com/office/powerpoint/2010/main" val="2672041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7DCD-90C2-438C-A13F-075EEC651DCE}"/>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SQL (EDA with SQL)</a:t>
            </a:r>
            <a:br>
              <a:rPr lang="en-US" sz="3600" b="1" dirty="0">
                <a:solidFill>
                  <a:schemeClr val="bg1"/>
                </a:solidFill>
                <a:latin typeface="Tw Cen MT Condensed" panose="020B0606020104020203" pitchFamily="34" charset="77"/>
              </a:rPr>
            </a:br>
            <a:endParaRPr lang="en-US" dirty="0"/>
          </a:p>
        </p:txBody>
      </p:sp>
      <p:pic>
        <p:nvPicPr>
          <p:cNvPr id="4" name="Picture 3">
            <a:extLst>
              <a:ext uri="{FF2B5EF4-FFF2-40B4-BE49-F238E27FC236}">
                <a16:creationId xmlns:a16="http://schemas.microsoft.com/office/drawing/2014/main" id="{E4CD70EC-BA5A-4636-939A-CD2C6EC4CBE2}"/>
              </a:ext>
            </a:extLst>
          </p:cNvPr>
          <p:cNvPicPr>
            <a:picLocks noChangeAspect="1"/>
          </p:cNvPicPr>
          <p:nvPr/>
        </p:nvPicPr>
        <p:blipFill>
          <a:blip r:embed="rId2"/>
          <a:stretch>
            <a:fillRect/>
          </a:stretch>
        </p:blipFill>
        <p:spPr>
          <a:xfrm>
            <a:off x="2668127" y="2663555"/>
            <a:ext cx="6601746" cy="3867690"/>
          </a:xfrm>
          <a:prstGeom prst="rect">
            <a:avLst/>
          </a:prstGeom>
        </p:spPr>
      </p:pic>
    </p:spTree>
    <p:extLst>
      <p:ext uri="{BB962C8B-B14F-4D97-AF65-F5344CB8AC3E}">
        <p14:creationId xmlns:p14="http://schemas.microsoft.com/office/powerpoint/2010/main" val="389127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7DCD-90C2-438C-A13F-075EEC651DCE}"/>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SQL (EDA with SQL)</a:t>
            </a:r>
            <a:br>
              <a:rPr lang="en-US" sz="3600" b="1" dirty="0">
                <a:solidFill>
                  <a:schemeClr val="bg1"/>
                </a:solidFill>
                <a:latin typeface="Tw Cen MT Condensed" panose="020B0606020104020203" pitchFamily="34" charset="77"/>
              </a:rPr>
            </a:br>
            <a:endParaRPr lang="en-US" dirty="0"/>
          </a:p>
        </p:txBody>
      </p:sp>
      <p:pic>
        <p:nvPicPr>
          <p:cNvPr id="4" name="Picture 3">
            <a:extLst>
              <a:ext uri="{FF2B5EF4-FFF2-40B4-BE49-F238E27FC236}">
                <a16:creationId xmlns:a16="http://schemas.microsoft.com/office/drawing/2014/main" id="{E4CD70EC-BA5A-4636-939A-CD2C6EC4CBE2}"/>
              </a:ext>
            </a:extLst>
          </p:cNvPr>
          <p:cNvPicPr>
            <a:picLocks noChangeAspect="1"/>
          </p:cNvPicPr>
          <p:nvPr/>
        </p:nvPicPr>
        <p:blipFill>
          <a:blip r:embed="rId2"/>
          <a:stretch>
            <a:fillRect/>
          </a:stretch>
        </p:blipFill>
        <p:spPr>
          <a:xfrm>
            <a:off x="2668127" y="2663555"/>
            <a:ext cx="6601746" cy="3867690"/>
          </a:xfrm>
          <a:prstGeom prst="rect">
            <a:avLst/>
          </a:prstGeom>
        </p:spPr>
      </p:pic>
    </p:spTree>
    <p:extLst>
      <p:ext uri="{BB962C8B-B14F-4D97-AF65-F5344CB8AC3E}">
        <p14:creationId xmlns:p14="http://schemas.microsoft.com/office/powerpoint/2010/main" val="164479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7DCD-90C2-438C-A13F-075EEC651DCE}"/>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SQL (EDA with SQL)</a:t>
            </a:r>
            <a:br>
              <a:rPr lang="en-US" sz="3600" b="1" dirty="0">
                <a:solidFill>
                  <a:schemeClr val="bg1"/>
                </a:solidFill>
                <a:latin typeface="Tw Cen MT Condensed" panose="020B0606020104020203" pitchFamily="34" charset="77"/>
              </a:rPr>
            </a:br>
            <a:endParaRPr lang="en-US" dirty="0"/>
          </a:p>
        </p:txBody>
      </p:sp>
      <p:sp>
        <p:nvSpPr>
          <p:cNvPr id="5" name="TextBox 4">
            <a:extLst>
              <a:ext uri="{FF2B5EF4-FFF2-40B4-BE49-F238E27FC236}">
                <a16:creationId xmlns:a16="http://schemas.microsoft.com/office/drawing/2014/main" id="{09D83CCE-E105-4A76-AFF1-70EB70E5F5C4}"/>
              </a:ext>
            </a:extLst>
          </p:cNvPr>
          <p:cNvSpPr txBox="1"/>
          <p:nvPr/>
        </p:nvSpPr>
        <p:spPr>
          <a:xfrm>
            <a:off x="3048000" y="2957586"/>
            <a:ext cx="6096000" cy="925894"/>
          </a:xfrm>
          <a:prstGeom prst="rect">
            <a:avLst/>
          </a:prstGeom>
          <a:noFill/>
        </p:spPr>
        <p:txBody>
          <a:bodyPr wrap="square">
            <a:spAutoFit/>
          </a:bodyPr>
          <a:lstStyle/>
          <a:p>
            <a:r>
              <a:rPr lang="en-US" sz="3200" b="1" dirty="0">
                <a:solidFill>
                  <a:schemeClr val="bg1"/>
                </a:solidFill>
                <a:latin typeface="Tw Cen MT Condensed" panose="020B0606020104020203" pitchFamily="34" charset="77"/>
              </a:rPr>
              <a:t>RESULTS</a:t>
            </a:r>
          </a:p>
          <a:p>
            <a:pPr>
              <a:spcBef>
                <a:spcPts val="500"/>
              </a:spcBef>
            </a:pPr>
            <a:r>
              <a:rPr lang="en-US" sz="1800" b="1" dirty="0">
                <a:solidFill>
                  <a:schemeClr val="bg1"/>
                </a:solidFill>
                <a:latin typeface="Tw Cen MT Condensed" panose="020B0606020104020203" pitchFamily="34" charset="77"/>
              </a:rPr>
              <a:t>       SQL (EDA with SQL)</a:t>
            </a:r>
          </a:p>
        </p:txBody>
      </p:sp>
      <p:pic>
        <p:nvPicPr>
          <p:cNvPr id="7" name="Picture 6">
            <a:extLst>
              <a:ext uri="{FF2B5EF4-FFF2-40B4-BE49-F238E27FC236}">
                <a16:creationId xmlns:a16="http://schemas.microsoft.com/office/drawing/2014/main" id="{EB539886-7BB8-4889-9D6F-3C8745995EB5}"/>
              </a:ext>
            </a:extLst>
          </p:cNvPr>
          <p:cNvPicPr>
            <a:picLocks noChangeAspect="1"/>
          </p:cNvPicPr>
          <p:nvPr/>
        </p:nvPicPr>
        <p:blipFill>
          <a:blip r:embed="rId2"/>
          <a:stretch>
            <a:fillRect/>
          </a:stretch>
        </p:blipFill>
        <p:spPr>
          <a:xfrm>
            <a:off x="316673" y="3855224"/>
            <a:ext cx="4277322" cy="2029108"/>
          </a:xfrm>
          <a:prstGeom prst="rect">
            <a:avLst/>
          </a:prstGeom>
        </p:spPr>
      </p:pic>
      <p:pic>
        <p:nvPicPr>
          <p:cNvPr id="9" name="Picture 8">
            <a:extLst>
              <a:ext uri="{FF2B5EF4-FFF2-40B4-BE49-F238E27FC236}">
                <a16:creationId xmlns:a16="http://schemas.microsoft.com/office/drawing/2014/main" id="{6AF51700-7C5D-43E1-853B-80E679347D5E}"/>
              </a:ext>
            </a:extLst>
          </p:cNvPr>
          <p:cNvPicPr>
            <a:picLocks noChangeAspect="1"/>
          </p:cNvPicPr>
          <p:nvPr/>
        </p:nvPicPr>
        <p:blipFill>
          <a:blip r:embed="rId3"/>
          <a:stretch>
            <a:fillRect/>
          </a:stretch>
        </p:blipFill>
        <p:spPr>
          <a:xfrm>
            <a:off x="4156452" y="2613348"/>
            <a:ext cx="6477681" cy="4244652"/>
          </a:xfrm>
          <a:prstGeom prst="rect">
            <a:avLst/>
          </a:prstGeom>
        </p:spPr>
      </p:pic>
    </p:spTree>
    <p:extLst>
      <p:ext uri="{BB962C8B-B14F-4D97-AF65-F5344CB8AC3E}">
        <p14:creationId xmlns:p14="http://schemas.microsoft.com/office/powerpoint/2010/main" val="271087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95EE-CA84-410F-A095-5FC9CEE26A99}"/>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SQL (EDA with SQL)</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29EF79E8-8F0C-43D0-A20A-4C41BD5D5AB5}"/>
              </a:ext>
            </a:extLst>
          </p:cNvPr>
          <p:cNvSpPr>
            <a:spLocks noGrp="1"/>
          </p:cNvSpPr>
          <p:nvPr>
            <p:ph idx="1"/>
          </p:nvPr>
        </p:nvSpPr>
        <p:spPr/>
        <p:txBody>
          <a:bodyPr/>
          <a:lstStyle/>
          <a:p>
            <a:r>
              <a:rPr lang="en-US" sz="1800" dirty="0"/>
              <a:t>The total payload mass carried by boosters launched by NASA (CRS)</a:t>
            </a:r>
          </a:p>
          <a:p>
            <a:endParaRPr lang="en-US" sz="1800" dirty="0"/>
          </a:p>
          <a:p>
            <a:pPr marL="0" indent="0">
              <a:buNone/>
            </a:pPr>
            <a:endParaRPr lang="en-US" sz="1800" dirty="0"/>
          </a:p>
          <a:p>
            <a:r>
              <a:rPr lang="en-US" sz="1800" dirty="0"/>
              <a:t>The average payload mass carried by booster version F9 v1.1</a:t>
            </a:r>
          </a:p>
          <a:p>
            <a:endParaRPr lang="en-US" sz="1800" dirty="0"/>
          </a:p>
          <a:p>
            <a:pPr marL="0" indent="0">
              <a:buNone/>
            </a:pPr>
            <a:endParaRPr lang="en-US" sz="1800" dirty="0"/>
          </a:p>
          <a:p>
            <a:r>
              <a:rPr lang="en-US" sz="1800" dirty="0"/>
              <a:t>The date when the first successful landing outcome in ground pad was achieved</a:t>
            </a:r>
          </a:p>
          <a:p>
            <a:pPr marL="0" indent="0">
              <a:buNone/>
            </a:pPr>
            <a:endParaRPr lang="en-US" sz="1800" dirty="0"/>
          </a:p>
          <a:p>
            <a:endParaRPr lang="en-US" sz="1800" dirty="0"/>
          </a:p>
          <a:p>
            <a:endParaRPr lang="en-US" sz="1800" dirty="0"/>
          </a:p>
          <a:p>
            <a:endParaRPr lang="en-US" dirty="0"/>
          </a:p>
        </p:txBody>
      </p:sp>
      <p:pic>
        <p:nvPicPr>
          <p:cNvPr id="4" name="Picture 3">
            <a:extLst>
              <a:ext uri="{FF2B5EF4-FFF2-40B4-BE49-F238E27FC236}">
                <a16:creationId xmlns:a16="http://schemas.microsoft.com/office/drawing/2014/main" id="{5B411D27-3C7E-4A99-91A7-94A89758A565}"/>
              </a:ext>
            </a:extLst>
          </p:cNvPr>
          <p:cNvPicPr>
            <a:picLocks noChangeAspect="1"/>
          </p:cNvPicPr>
          <p:nvPr/>
        </p:nvPicPr>
        <p:blipFill>
          <a:blip r:embed="rId2"/>
          <a:stretch>
            <a:fillRect/>
          </a:stretch>
        </p:blipFill>
        <p:spPr>
          <a:xfrm>
            <a:off x="1603687" y="2992967"/>
            <a:ext cx="2882900" cy="723900"/>
          </a:xfrm>
          <a:prstGeom prst="rect">
            <a:avLst/>
          </a:prstGeom>
        </p:spPr>
      </p:pic>
      <p:pic>
        <p:nvPicPr>
          <p:cNvPr id="5" name="Picture 4">
            <a:extLst>
              <a:ext uri="{FF2B5EF4-FFF2-40B4-BE49-F238E27FC236}">
                <a16:creationId xmlns:a16="http://schemas.microsoft.com/office/drawing/2014/main" id="{64162D7B-244C-4355-9637-3AB117710E27}"/>
              </a:ext>
            </a:extLst>
          </p:cNvPr>
          <p:cNvPicPr>
            <a:picLocks noChangeAspect="1"/>
          </p:cNvPicPr>
          <p:nvPr/>
        </p:nvPicPr>
        <p:blipFill>
          <a:blip r:embed="rId3"/>
          <a:stretch>
            <a:fillRect/>
          </a:stretch>
        </p:blipFill>
        <p:spPr>
          <a:xfrm>
            <a:off x="1611407" y="4328585"/>
            <a:ext cx="3886200" cy="622300"/>
          </a:xfrm>
          <a:prstGeom prst="rect">
            <a:avLst/>
          </a:prstGeom>
        </p:spPr>
      </p:pic>
      <p:pic>
        <p:nvPicPr>
          <p:cNvPr id="6" name="Picture 5">
            <a:extLst>
              <a:ext uri="{FF2B5EF4-FFF2-40B4-BE49-F238E27FC236}">
                <a16:creationId xmlns:a16="http://schemas.microsoft.com/office/drawing/2014/main" id="{6B2885B3-7035-4F7E-BF01-3F264278E85F}"/>
              </a:ext>
            </a:extLst>
          </p:cNvPr>
          <p:cNvPicPr>
            <a:picLocks noChangeAspect="1"/>
          </p:cNvPicPr>
          <p:nvPr/>
        </p:nvPicPr>
        <p:blipFill>
          <a:blip r:embed="rId4"/>
          <a:stretch>
            <a:fillRect/>
          </a:stretch>
        </p:blipFill>
        <p:spPr>
          <a:xfrm>
            <a:off x="1739453" y="5744824"/>
            <a:ext cx="4279900" cy="749300"/>
          </a:xfrm>
          <a:prstGeom prst="rect">
            <a:avLst/>
          </a:prstGeom>
        </p:spPr>
      </p:pic>
    </p:spTree>
    <p:extLst>
      <p:ext uri="{BB962C8B-B14F-4D97-AF65-F5344CB8AC3E}">
        <p14:creationId xmlns:p14="http://schemas.microsoft.com/office/powerpoint/2010/main" val="102788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A719-8F5D-4E4A-9A80-56105F746E23}"/>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SQL (EDA with SQL)</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43C4625E-F21D-427D-A570-702265511236}"/>
              </a:ext>
            </a:extLst>
          </p:cNvPr>
          <p:cNvSpPr>
            <a:spLocks noGrp="1"/>
          </p:cNvSpPr>
          <p:nvPr>
            <p:ph idx="1"/>
          </p:nvPr>
        </p:nvSpPr>
        <p:spPr/>
        <p:txBody>
          <a:bodyPr/>
          <a:lstStyle/>
          <a:p>
            <a:r>
              <a:rPr lang="en-US" sz="1800" dirty="0"/>
              <a:t>The names of the boosters which have success in drone ship and have payload mass greater than 4000 but less than 6000</a:t>
            </a:r>
          </a:p>
          <a:p>
            <a:endParaRPr lang="en-US" sz="1800" dirty="0"/>
          </a:p>
          <a:p>
            <a:pPr marL="0" indent="0">
              <a:buNone/>
            </a:pPr>
            <a:endParaRPr lang="en-US" sz="1800" dirty="0"/>
          </a:p>
          <a:p>
            <a:pPr marL="0" indent="0">
              <a:buNone/>
            </a:pPr>
            <a:endParaRPr lang="en-US" sz="1800" dirty="0"/>
          </a:p>
          <a:p>
            <a:pPr marL="0" indent="0">
              <a:buNone/>
            </a:pPr>
            <a:endParaRPr lang="en-US" sz="1800" dirty="0"/>
          </a:p>
          <a:p>
            <a:r>
              <a:rPr lang="en-US" sz="1800" dirty="0"/>
              <a:t>The total number of successful and failure mission outcomes</a:t>
            </a:r>
          </a:p>
          <a:p>
            <a:pPr marL="0" indent="0">
              <a:buNone/>
            </a:pPr>
            <a:endParaRPr lang="en-US" sz="1800" dirty="0"/>
          </a:p>
          <a:p>
            <a:endParaRPr lang="en-US" dirty="0"/>
          </a:p>
        </p:txBody>
      </p:sp>
      <p:pic>
        <p:nvPicPr>
          <p:cNvPr id="4" name="Picture 3">
            <a:extLst>
              <a:ext uri="{FF2B5EF4-FFF2-40B4-BE49-F238E27FC236}">
                <a16:creationId xmlns:a16="http://schemas.microsoft.com/office/drawing/2014/main" id="{42DD9E04-41AC-4E10-8801-6CBC8293342B}"/>
              </a:ext>
            </a:extLst>
          </p:cNvPr>
          <p:cNvPicPr>
            <a:picLocks noChangeAspect="1"/>
          </p:cNvPicPr>
          <p:nvPr/>
        </p:nvPicPr>
        <p:blipFill>
          <a:blip r:embed="rId2"/>
          <a:stretch>
            <a:fillRect/>
          </a:stretch>
        </p:blipFill>
        <p:spPr>
          <a:xfrm>
            <a:off x="1874919" y="3364626"/>
            <a:ext cx="1511300" cy="1625600"/>
          </a:xfrm>
          <a:prstGeom prst="rect">
            <a:avLst/>
          </a:prstGeom>
        </p:spPr>
      </p:pic>
      <p:pic>
        <p:nvPicPr>
          <p:cNvPr id="5" name="Picture 4">
            <a:extLst>
              <a:ext uri="{FF2B5EF4-FFF2-40B4-BE49-F238E27FC236}">
                <a16:creationId xmlns:a16="http://schemas.microsoft.com/office/drawing/2014/main" id="{64B06C31-A2E7-4894-839A-68E78133DB93}"/>
              </a:ext>
            </a:extLst>
          </p:cNvPr>
          <p:cNvPicPr>
            <a:picLocks noChangeAspect="1"/>
          </p:cNvPicPr>
          <p:nvPr/>
        </p:nvPicPr>
        <p:blipFill>
          <a:blip r:embed="rId3"/>
          <a:stretch>
            <a:fillRect/>
          </a:stretch>
        </p:blipFill>
        <p:spPr>
          <a:xfrm>
            <a:off x="1527786" y="5505887"/>
            <a:ext cx="4851400" cy="685800"/>
          </a:xfrm>
          <a:prstGeom prst="rect">
            <a:avLst/>
          </a:prstGeom>
        </p:spPr>
      </p:pic>
    </p:spTree>
    <p:extLst>
      <p:ext uri="{BB962C8B-B14F-4D97-AF65-F5344CB8AC3E}">
        <p14:creationId xmlns:p14="http://schemas.microsoft.com/office/powerpoint/2010/main" val="3503010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F7E3-9D6B-49A6-B7EE-4F4A6C09D00C}"/>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SQL (EDA with SQL)</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E7BAE1DF-35E7-4A1A-BF60-9196B4FD31EA}"/>
              </a:ext>
            </a:extLst>
          </p:cNvPr>
          <p:cNvSpPr>
            <a:spLocks noGrp="1"/>
          </p:cNvSpPr>
          <p:nvPr>
            <p:ph idx="1"/>
          </p:nvPr>
        </p:nvSpPr>
        <p:spPr/>
        <p:txBody>
          <a:bodyPr/>
          <a:lstStyle/>
          <a:p>
            <a:r>
              <a:rPr lang="en-US" sz="1800" dirty="0"/>
              <a:t>The names of the booster versions which have carried the maximum payload mass</a:t>
            </a:r>
          </a:p>
          <a:p>
            <a:endParaRPr lang="en-US" dirty="0"/>
          </a:p>
        </p:txBody>
      </p:sp>
      <p:pic>
        <p:nvPicPr>
          <p:cNvPr id="4" name="Picture 3">
            <a:extLst>
              <a:ext uri="{FF2B5EF4-FFF2-40B4-BE49-F238E27FC236}">
                <a16:creationId xmlns:a16="http://schemas.microsoft.com/office/drawing/2014/main" id="{878D7E2B-A91B-44C4-BA02-4FC70EA29256}"/>
              </a:ext>
            </a:extLst>
          </p:cNvPr>
          <p:cNvPicPr>
            <a:picLocks noChangeAspect="1"/>
          </p:cNvPicPr>
          <p:nvPr/>
        </p:nvPicPr>
        <p:blipFill>
          <a:blip r:embed="rId2"/>
          <a:stretch>
            <a:fillRect/>
          </a:stretch>
        </p:blipFill>
        <p:spPr>
          <a:xfrm>
            <a:off x="9525746" y="2522503"/>
            <a:ext cx="1511300" cy="3949700"/>
          </a:xfrm>
          <a:prstGeom prst="rect">
            <a:avLst/>
          </a:prstGeom>
        </p:spPr>
      </p:pic>
    </p:spTree>
    <p:extLst>
      <p:ext uri="{BB962C8B-B14F-4D97-AF65-F5344CB8AC3E}">
        <p14:creationId xmlns:p14="http://schemas.microsoft.com/office/powerpoint/2010/main" val="101791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61FB-9FC2-41D8-AA7B-C9FAA4F4003D}"/>
              </a:ext>
            </a:extLst>
          </p:cNvPr>
          <p:cNvSpPr>
            <a:spLocks noGrp="1"/>
          </p:cNvSpPr>
          <p:nvPr>
            <p:ph type="title"/>
          </p:nvPr>
        </p:nvSpPr>
        <p:spPr/>
        <p:txBody>
          <a:bodyPr/>
          <a:lstStyle/>
          <a:p>
            <a:r>
              <a:rPr lang="en-US" sz="3600" b="1" dirty="0">
                <a:solidFill>
                  <a:schemeClr val="bg1"/>
                </a:solidFill>
                <a:latin typeface="Tw Cen MT Condensed" panose="020B0606020104020203" pitchFamily="34" charset="77"/>
              </a:rPr>
              <a:t>OUTLINE</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FC0D04A8-685E-41E8-906D-722AC1EDA43D}"/>
              </a:ext>
            </a:extLst>
          </p:cNvPr>
          <p:cNvSpPr>
            <a:spLocks noGrp="1"/>
          </p:cNvSpPr>
          <p:nvPr>
            <p:ph idx="1"/>
          </p:nvPr>
        </p:nvSpPr>
        <p:spPr/>
        <p:txBody>
          <a:bodyPr/>
          <a:lstStyle/>
          <a:p>
            <a:pPr marL="342900" indent="-342900" algn="l">
              <a:buFont typeface="Arial" panose="020B0604020202020204" pitchFamily="34" charset="0"/>
              <a:buChar char="•"/>
            </a:pPr>
            <a:r>
              <a:rPr lang="en-US" sz="1800" dirty="0">
                <a:solidFill>
                  <a:schemeClr val="accent1">
                    <a:lumMod val="75000"/>
                  </a:schemeClr>
                </a:solidFill>
                <a:latin typeface="Times New Roman" panose="02020603050405020304" pitchFamily="18" charset="0"/>
                <a:cs typeface="Times New Roman" panose="02020603050405020304" pitchFamily="18" charset="0"/>
              </a:rPr>
              <a:t>Executive Summary</a:t>
            </a:r>
          </a:p>
          <a:p>
            <a:pPr marL="342900" indent="-342900" algn="l">
              <a:buFont typeface="Arial" panose="020B0604020202020204" pitchFamily="34" charset="0"/>
              <a:buChar char="•"/>
            </a:pPr>
            <a:r>
              <a:rPr lang="en-US" sz="1800" dirty="0">
                <a:solidFill>
                  <a:schemeClr val="accent1">
                    <a:lumMod val="75000"/>
                  </a:schemeClr>
                </a:solidFill>
                <a:latin typeface="Times New Roman" panose="02020603050405020304" pitchFamily="18" charset="0"/>
                <a:cs typeface="Times New Roman" panose="02020603050405020304" pitchFamily="18" charset="0"/>
              </a:rPr>
              <a:t>Introduction</a:t>
            </a:r>
          </a:p>
          <a:p>
            <a:pPr marL="342900" indent="-342900" algn="l">
              <a:buFont typeface="Arial" panose="020B0604020202020204" pitchFamily="34" charset="0"/>
              <a:buChar char="•"/>
            </a:pPr>
            <a:r>
              <a:rPr lang="en-US" sz="1800" dirty="0">
                <a:solidFill>
                  <a:schemeClr val="accent1">
                    <a:lumMod val="75000"/>
                  </a:schemeClr>
                </a:solidFill>
                <a:latin typeface="Times New Roman" panose="02020603050405020304" pitchFamily="18" charset="0"/>
                <a:cs typeface="Times New Roman" panose="02020603050405020304" pitchFamily="18" charset="0"/>
              </a:rPr>
              <a:t>Methodology</a:t>
            </a:r>
          </a:p>
          <a:p>
            <a:pPr marL="342900" indent="-342900" algn="l">
              <a:buFont typeface="Arial" panose="020B0604020202020204" pitchFamily="34" charset="0"/>
              <a:buChar char="•"/>
            </a:pPr>
            <a:r>
              <a:rPr lang="en-US" sz="1800" dirty="0">
                <a:solidFill>
                  <a:schemeClr val="accent1">
                    <a:lumMod val="75000"/>
                  </a:schemeClr>
                </a:solidFill>
                <a:latin typeface="Times New Roman" panose="02020603050405020304" pitchFamily="18" charset="0"/>
                <a:cs typeface="Times New Roman" panose="02020603050405020304" pitchFamily="18" charset="0"/>
              </a:rPr>
              <a:t>Results</a:t>
            </a:r>
          </a:p>
          <a:p>
            <a:pPr marL="342900" indent="-342900" algn="l">
              <a:buFont typeface="Arial" panose="020B0604020202020204" pitchFamily="34" charset="0"/>
              <a:buChar char="•"/>
            </a:pPr>
            <a:r>
              <a:rPr lang="en-US" sz="1800" dirty="0">
                <a:solidFill>
                  <a:schemeClr val="accent1">
                    <a:lumMod val="75000"/>
                  </a:schemeClr>
                </a:solidFill>
                <a:latin typeface="Times New Roman" panose="02020603050405020304" pitchFamily="18" charset="0"/>
                <a:cs typeface="Times New Roman" panose="02020603050405020304" pitchFamily="18" charset="0"/>
              </a:rPr>
              <a:t>Discussion </a:t>
            </a:r>
          </a:p>
          <a:p>
            <a:pPr marL="342900" indent="-342900" algn="l">
              <a:buFont typeface="Arial" panose="020B0604020202020204" pitchFamily="34" charset="0"/>
              <a:buChar char="•"/>
            </a:pPr>
            <a:r>
              <a:rPr lang="en-US" sz="1800" dirty="0">
                <a:solidFill>
                  <a:schemeClr val="accent1">
                    <a:lumMod val="75000"/>
                  </a:schemeClr>
                </a:solidFill>
                <a:latin typeface="Times New Roman" panose="02020603050405020304" pitchFamily="18" charset="0"/>
                <a:cs typeface="Times New Roman" panose="02020603050405020304" pitchFamily="18" charset="0"/>
              </a:rPr>
              <a:t>Conclusion</a:t>
            </a:r>
          </a:p>
          <a:p>
            <a:endParaRPr lang="en-US" sz="1800" b="1" dirty="0">
              <a:solidFill>
                <a:schemeClr val="bg1"/>
              </a:solidFill>
              <a:latin typeface="Tw Cen MT Condensed" panose="020B0606020104020203" pitchFamily="34" charset="77"/>
            </a:endParaRPr>
          </a:p>
        </p:txBody>
      </p:sp>
    </p:spTree>
    <p:extLst>
      <p:ext uri="{BB962C8B-B14F-4D97-AF65-F5344CB8AC3E}">
        <p14:creationId xmlns:p14="http://schemas.microsoft.com/office/powerpoint/2010/main" val="2113759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F7E3-9D6B-49A6-B7EE-4F4A6C09D00C}"/>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SQL (EDA with SQL)</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E7BAE1DF-35E7-4A1A-BF60-9196B4FD31EA}"/>
              </a:ext>
            </a:extLst>
          </p:cNvPr>
          <p:cNvSpPr>
            <a:spLocks noGrp="1"/>
          </p:cNvSpPr>
          <p:nvPr>
            <p:ph idx="1"/>
          </p:nvPr>
        </p:nvSpPr>
        <p:spPr/>
        <p:txBody>
          <a:bodyPr/>
          <a:lstStyle/>
          <a:p>
            <a:r>
              <a:rPr lang="en-MY" sz="1800" dirty="0"/>
              <a:t>The failed landing outcomes in drone ship, their booster versions, and launch site names for in year 2015</a:t>
            </a:r>
          </a:p>
          <a:p>
            <a:endParaRPr lang="en-MY" sz="1800" dirty="0"/>
          </a:p>
          <a:p>
            <a:pPr marL="0" indent="0">
              <a:buNone/>
            </a:pPr>
            <a:endParaRPr lang="en-MY" sz="1800" dirty="0"/>
          </a:p>
          <a:p>
            <a:r>
              <a:rPr lang="en-MY" sz="1800" dirty="0"/>
              <a:t>The count of landing outcomes between the date 2010-06-04 and 2017-03-20, in descending order</a:t>
            </a:r>
            <a:br>
              <a:rPr lang="en-MY" dirty="0"/>
            </a:br>
            <a:endParaRPr lang="en-MY" dirty="0"/>
          </a:p>
          <a:p>
            <a:endParaRPr lang="en-US" dirty="0"/>
          </a:p>
        </p:txBody>
      </p:sp>
      <p:pic>
        <p:nvPicPr>
          <p:cNvPr id="5" name="Picture 4">
            <a:extLst>
              <a:ext uri="{FF2B5EF4-FFF2-40B4-BE49-F238E27FC236}">
                <a16:creationId xmlns:a16="http://schemas.microsoft.com/office/drawing/2014/main" id="{71178535-EF67-4BDB-88FF-8C59635B4DB8}"/>
              </a:ext>
            </a:extLst>
          </p:cNvPr>
          <p:cNvPicPr>
            <a:picLocks noChangeAspect="1"/>
          </p:cNvPicPr>
          <p:nvPr/>
        </p:nvPicPr>
        <p:blipFill>
          <a:blip r:embed="rId2"/>
          <a:stretch>
            <a:fillRect/>
          </a:stretch>
        </p:blipFill>
        <p:spPr>
          <a:xfrm>
            <a:off x="5667986" y="3118586"/>
            <a:ext cx="3562046" cy="1009044"/>
          </a:xfrm>
          <a:prstGeom prst="rect">
            <a:avLst/>
          </a:prstGeom>
        </p:spPr>
      </p:pic>
      <p:pic>
        <p:nvPicPr>
          <p:cNvPr id="6" name="Picture 5">
            <a:extLst>
              <a:ext uri="{FF2B5EF4-FFF2-40B4-BE49-F238E27FC236}">
                <a16:creationId xmlns:a16="http://schemas.microsoft.com/office/drawing/2014/main" id="{C6A2B360-C14A-4F2F-8595-A786D5D9FA0E}"/>
              </a:ext>
            </a:extLst>
          </p:cNvPr>
          <p:cNvPicPr>
            <a:picLocks noChangeAspect="1"/>
          </p:cNvPicPr>
          <p:nvPr/>
        </p:nvPicPr>
        <p:blipFill>
          <a:blip r:embed="rId3"/>
          <a:stretch>
            <a:fillRect/>
          </a:stretch>
        </p:blipFill>
        <p:spPr>
          <a:xfrm>
            <a:off x="9698118" y="4127630"/>
            <a:ext cx="2367427" cy="2486793"/>
          </a:xfrm>
          <a:prstGeom prst="rect">
            <a:avLst/>
          </a:prstGeom>
        </p:spPr>
      </p:pic>
    </p:spTree>
    <p:extLst>
      <p:ext uri="{BB962C8B-B14F-4D97-AF65-F5344CB8AC3E}">
        <p14:creationId xmlns:p14="http://schemas.microsoft.com/office/powerpoint/2010/main" val="1132245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F3BB-4357-40B4-9A3C-CD108C25164A}"/>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Matplotlib and Seaborn (EDA with Visualization)</a:t>
            </a:r>
            <a:br>
              <a:rPr lang="en-US" sz="3600" b="1" dirty="0">
                <a:solidFill>
                  <a:schemeClr val="bg1"/>
                </a:solidFill>
                <a:latin typeface="Tw Cen MT Condensed" panose="020B0606020104020203" pitchFamily="34" charset="77"/>
              </a:rPr>
            </a:br>
            <a:endParaRPr lang="en-US" dirty="0"/>
          </a:p>
        </p:txBody>
      </p:sp>
      <p:pic>
        <p:nvPicPr>
          <p:cNvPr id="4" name="Content Placeholder 3">
            <a:extLst>
              <a:ext uri="{FF2B5EF4-FFF2-40B4-BE49-F238E27FC236}">
                <a16:creationId xmlns:a16="http://schemas.microsoft.com/office/drawing/2014/main" id="{8EC98A00-12C4-4B78-8A0C-E58C4B46E6CD}"/>
              </a:ext>
            </a:extLst>
          </p:cNvPr>
          <p:cNvPicPr>
            <a:picLocks noGrp="1" noChangeAspect="1"/>
          </p:cNvPicPr>
          <p:nvPr>
            <p:ph idx="1"/>
          </p:nvPr>
        </p:nvPicPr>
        <p:blipFill>
          <a:blip r:embed="rId2"/>
          <a:stretch>
            <a:fillRect/>
          </a:stretch>
        </p:blipFill>
        <p:spPr>
          <a:xfrm>
            <a:off x="2735455" y="2849034"/>
            <a:ext cx="6190335" cy="3416300"/>
          </a:xfrm>
          <a:prstGeom prst="rect">
            <a:avLst/>
          </a:prstGeom>
        </p:spPr>
      </p:pic>
      <p:sp>
        <p:nvSpPr>
          <p:cNvPr id="5" name="TextBox 4">
            <a:extLst>
              <a:ext uri="{FF2B5EF4-FFF2-40B4-BE49-F238E27FC236}">
                <a16:creationId xmlns:a16="http://schemas.microsoft.com/office/drawing/2014/main" id="{6E8B5DC6-806B-4C38-B8EF-B4D0D9064CD4}"/>
              </a:ext>
            </a:extLst>
          </p:cNvPr>
          <p:cNvSpPr txBox="1"/>
          <p:nvPr/>
        </p:nvSpPr>
        <p:spPr>
          <a:xfrm>
            <a:off x="3225800" y="2455333"/>
            <a:ext cx="6375400" cy="646331"/>
          </a:xfrm>
          <a:prstGeom prst="rect">
            <a:avLst/>
          </a:prstGeom>
          <a:noFill/>
        </p:spPr>
        <p:txBody>
          <a:bodyPr wrap="square" rtlCol="0">
            <a:spAutoFit/>
          </a:bodyPr>
          <a:lstStyle/>
          <a:p>
            <a:r>
              <a:rPr lang="en-MY" sz="1800" b="1" dirty="0"/>
              <a:t>The relationship between flight number and launch site</a:t>
            </a:r>
          </a:p>
          <a:p>
            <a:endParaRPr lang="en-US" dirty="0"/>
          </a:p>
        </p:txBody>
      </p:sp>
    </p:spTree>
    <p:extLst>
      <p:ext uri="{BB962C8B-B14F-4D97-AF65-F5344CB8AC3E}">
        <p14:creationId xmlns:p14="http://schemas.microsoft.com/office/powerpoint/2010/main" val="3809494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F3BB-4357-40B4-9A3C-CD108C25164A}"/>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Matplotlib and Seaborn (EDA with Visualization)</a:t>
            </a:r>
            <a:br>
              <a:rPr lang="en-US" sz="3600" b="1" dirty="0">
                <a:solidFill>
                  <a:schemeClr val="bg1"/>
                </a:solidFill>
                <a:latin typeface="Tw Cen MT Condensed" panose="020B0606020104020203" pitchFamily="34" charset="77"/>
              </a:rPr>
            </a:br>
            <a:endParaRPr lang="en-US" dirty="0"/>
          </a:p>
        </p:txBody>
      </p:sp>
      <p:sp>
        <p:nvSpPr>
          <p:cNvPr id="5" name="TextBox 4">
            <a:extLst>
              <a:ext uri="{FF2B5EF4-FFF2-40B4-BE49-F238E27FC236}">
                <a16:creationId xmlns:a16="http://schemas.microsoft.com/office/drawing/2014/main" id="{6E8B5DC6-806B-4C38-B8EF-B4D0D9064CD4}"/>
              </a:ext>
            </a:extLst>
          </p:cNvPr>
          <p:cNvSpPr txBox="1"/>
          <p:nvPr/>
        </p:nvSpPr>
        <p:spPr>
          <a:xfrm>
            <a:off x="3225800" y="2455333"/>
            <a:ext cx="6375400" cy="646331"/>
          </a:xfrm>
          <a:prstGeom prst="rect">
            <a:avLst/>
          </a:prstGeom>
          <a:noFill/>
        </p:spPr>
        <p:txBody>
          <a:bodyPr wrap="square" rtlCol="0">
            <a:spAutoFit/>
          </a:bodyPr>
          <a:lstStyle/>
          <a:p>
            <a:r>
              <a:rPr lang="en-MY" sz="1800" dirty="0"/>
              <a:t>The relationship between payload mass and launch site</a:t>
            </a:r>
          </a:p>
          <a:p>
            <a:endParaRPr lang="en-US" dirty="0"/>
          </a:p>
        </p:txBody>
      </p:sp>
      <p:pic>
        <p:nvPicPr>
          <p:cNvPr id="7" name="Picture 6">
            <a:extLst>
              <a:ext uri="{FF2B5EF4-FFF2-40B4-BE49-F238E27FC236}">
                <a16:creationId xmlns:a16="http://schemas.microsoft.com/office/drawing/2014/main" id="{7F29A664-25D2-4054-9633-938FE6F61F6F}"/>
              </a:ext>
            </a:extLst>
          </p:cNvPr>
          <p:cNvPicPr>
            <a:picLocks noChangeAspect="1"/>
          </p:cNvPicPr>
          <p:nvPr/>
        </p:nvPicPr>
        <p:blipFill>
          <a:blip r:embed="rId2"/>
          <a:stretch>
            <a:fillRect/>
          </a:stretch>
        </p:blipFill>
        <p:spPr>
          <a:xfrm>
            <a:off x="2988734" y="3101664"/>
            <a:ext cx="6544733" cy="3548349"/>
          </a:xfrm>
          <a:prstGeom prst="rect">
            <a:avLst/>
          </a:prstGeom>
        </p:spPr>
      </p:pic>
    </p:spTree>
    <p:extLst>
      <p:ext uri="{BB962C8B-B14F-4D97-AF65-F5344CB8AC3E}">
        <p14:creationId xmlns:p14="http://schemas.microsoft.com/office/powerpoint/2010/main" val="2215611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BA5A-DE9E-40F3-B8C6-9A2BFCD42CC4}"/>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Matplotlib and Seaborn (EDA with Visualization)</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B641F38E-E369-489D-AC66-E4CABA30A247}"/>
              </a:ext>
            </a:extLst>
          </p:cNvPr>
          <p:cNvSpPr>
            <a:spLocks noGrp="1"/>
          </p:cNvSpPr>
          <p:nvPr>
            <p:ph idx="1"/>
          </p:nvPr>
        </p:nvSpPr>
        <p:spPr/>
        <p:txBody>
          <a:bodyPr/>
          <a:lstStyle/>
          <a:p>
            <a:r>
              <a:rPr lang="en-MY" sz="1800" dirty="0"/>
              <a:t>The relationship between success rate and orbit type</a:t>
            </a:r>
          </a:p>
          <a:p>
            <a:endParaRPr lang="en-US" dirty="0"/>
          </a:p>
        </p:txBody>
      </p:sp>
      <p:pic>
        <p:nvPicPr>
          <p:cNvPr id="4" name="Picture 3">
            <a:extLst>
              <a:ext uri="{FF2B5EF4-FFF2-40B4-BE49-F238E27FC236}">
                <a16:creationId xmlns:a16="http://schemas.microsoft.com/office/drawing/2014/main" id="{C1773A8B-1985-44F6-94A4-C565812E47CC}"/>
              </a:ext>
            </a:extLst>
          </p:cNvPr>
          <p:cNvPicPr>
            <a:picLocks noChangeAspect="1"/>
          </p:cNvPicPr>
          <p:nvPr/>
        </p:nvPicPr>
        <p:blipFill>
          <a:blip r:embed="rId2"/>
          <a:stretch>
            <a:fillRect/>
          </a:stretch>
        </p:blipFill>
        <p:spPr>
          <a:xfrm>
            <a:off x="3258587" y="3429000"/>
            <a:ext cx="4618392" cy="3161735"/>
          </a:xfrm>
          <a:prstGeom prst="rect">
            <a:avLst/>
          </a:prstGeom>
        </p:spPr>
      </p:pic>
    </p:spTree>
    <p:extLst>
      <p:ext uri="{BB962C8B-B14F-4D97-AF65-F5344CB8AC3E}">
        <p14:creationId xmlns:p14="http://schemas.microsoft.com/office/powerpoint/2010/main" val="1635169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2700-A315-4F34-B0CE-6E1212EC2A95}"/>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Matplotlib and Seaborn (EDA with Visualization)</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102E9E5F-E611-462C-ACF4-00E374297597}"/>
              </a:ext>
            </a:extLst>
          </p:cNvPr>
          <p:cNvSpPr>
            <a:spLocks noGrp="1"/>
          </p:cNvSpPr>
          <p:nvPr>
            <p:ph idx="1"/>
          </p:nvPr>
        </p:nvSpPr>
        <p:spPr/>
        <p:txBody>
          <a:bodyPr/>
          <a:lstStyle/>
          <a:p>
            <a:r>
              <a:rPr lang="en-MY" sz="1800" dirty="0"/>
              <a:t>The relationship between flight number and orbit type</a:t>
            </a:r>
          </a:p>
          <a:p>
            <a:endParaRPr lang="en-US" dirty="0"/>
          </a:p>
        </p:txBody>
      </p:sp>
      <p:pic>
        <p:nvPicPr>
          <p:cNvPr id="4" name="Picture 3">
            <a:extLst>
              <a:ext uri="{FF2B5EF4-FFF2-40B4-BE49-F238E27FC236}">
                <a16:creationId xmlns:a16="http://schemas.microsoft.com/office/drawing/2014/main" id="{C78C4217-8542-461D-9511-CDBE4741CB4F}"/>
              </a:ext>
            </a:extLst>
          </p:cNvPr>
          <p:cNvPicPr>
            <a:picLocks noChangeAspect="1"/>
          </p:cNvPicPr>
          <p:nvPr/>
        </p:nvPicPr>
        <p:blipFill>
          <a:blip r:embed="rId2"/>
          <a:stretch>
            <a:fillRect/>
          </a:stretch>
        </p:blipFill>
        <p:spPr>
          <a:xfrm>
            <a:off x="2312988" y="3096149"/>
            <a:ext cx="6416146" cy="3661065"/>
          </a:xfrm>
          <a:prstGeom prst="rect">
            <a:avLst/>
          </a:prstGeom>
        </p:spPr>
      </p:pic>
    </p:spTree>
    <p:extLst>
      <p:ext uri="{BB962C8B-B14F-4D97-AF65-F5344CB8AC3E}">
        <p14:creationId xmlns:p14="http://schemas.microsoft.com/office/powerpoint/2010/main" val="3831287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2700-A315-4F34-B0CE-6E1212EC2A95}"/>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Matplotlib and Seaborn (EDA with Visualization)</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102E9E5F-E611-462C-ACF4-00E374297597}"/>
              </a:ext>
            </a:extLst>
          </p:cNvPr>
          <p:cNvSpPr>
            <a:spLocks noGrp="1"/>
          </p:cNvSpPr>
          <p:nvPr>
            <p:ph idx="1"/>
          </p:nvPr>
        </p:nvSpPr>
        <p:spPr/>
        <p:txBody>
          <a:bodyPr/>
          <a:lstStyle/>
          <a:p>
            <a:r>
              <a:rPr lang="en-MY" sz="1800" dirty="0"/>
              <a:t>The relationship between payload mass and orbit type</a:t>
            </a:r>
          </a:p>
          <a:p>
            <a:endParaRPr lang="en-US" dirty="0"/>
          </a:p>
        </p:txBody>
      </p:sp>
      <p:pic>
        <p:nvPicPr>
          <p:cNvPr id="5" name="Picture 4">
            <a:extLst>
              <a:ext uri="{FF2B5EF4-FFF2-40B4-BE49-F238E27FC236}">
                <a16:creationId xmlns:a16="http://schemas.microsoft.com/office/drawing/2014/main" id="{16B45620-D98E-44EA-BA82-40BD49069324}"/>
              </a:ext>
            </a:extLst>
          </p:cNvPr>
          <p:cNvPicPr>
            <a:picLocks noChangeAspect="1"/>
          </p:cNvPicPr>
          <p:nvPr/>
        </p:nvPicPr>
        <p:blipFill>
          <a:blip r:embed="rId2"/>
          <a:stretch>
            <a:fillRect/>
          </a:stretch>
        </p:blipFill>
        <p:spPr>
          <a:xfrm>
            <a:off x="2640496" y="3050368"/>
            <a:ext cx="6571237" cy="3807632"/>
          </a:xfrm>
          <a:prstGeom prst="rect">
            <a:avLst/>
          </a:prstGeom>
        </p:spPr>
      </p:pic>
    </p:spTree>
    <p:extLst>
      <p:ext uri="{BB962C8B-B14F-4D97-AF65-F5344CB8AC3E}">
        <p14:creationId xmlns:p14="http://schemas.microsoft.com/office/powerpoint/2010/main" val="2071916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2700-A315-4F34-B0CE-6E1212EC2A95}"/>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Matplotlib and Seaborn (EDA with Visualization)</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102E9E5F-E611-462C-ACF4-00E374297597}"/>
              </a:ext>
            </a:extLst>
          </p:cNvPr>
          <p:cNvSpPr>
            <a:spLocks noGrp="1"/>
          </p:cNvSpPr>
          <p:nvPr>
            <p:ph idx="1"/>
          </p:nvPr>
        </p:nvSpPr>
        <p:spPr/>
        <p:txBody>
          <a:bodyPr/>
          <a:lstStyle/>
          <a:p>
            <a:r>
              <a:rPr lang="en-MY" sz="1800" dirty="0"/>
              <a:t>The launch success yearly trend</a:t>
            </a:r>
          </a:p>
          <a:p>
            <a:endParaRPr lang="en-US" dirty="0"/>
          </a:p>
        </p:txBody>
      </p:sp>
      <p:pic>
        <p:nvPicPr>
          <p:cNvPr id="6" name="Picture 5">
            <a:extLst>
              <a:ext uri="{FF2B5EF4-FFF2-40B4-BE49-F238E27FC236}">
                <a16:creationId xmlns:a16="http://schemas.microsoft.com/office/drawing/2014/main" id="{06BEA778-9221-42A0-8D57-F7C067F9D9FD}"/>
              </a:ext>
            </a:extLst>
          </p:cNvPr>
          <p:cNvPicPr>
            <a:picLocks noChangeAspect="1"/>
          </p:cNvPicPr>
          <p:nvPr/>
        </p:nvPicPr>
        <p:blipFill>
          <a:blip r:embed="rId2"/>
          <a:stretch>
            <a:fillRect/>
          </a:stretch>
        </p:blipFill>
        <p:spPr>
          <a:xfrm>
            <a:off x="4702277" y="3030585"/>
            <a:ext cx="6092723" cy="3592407"/>
          </a:xfrm>
          <a:prstGeom prst="rect">
            <a:avLst/>
          </a:prstGeom>
        </p:spPr>
      </p:pic>
    </p:spTree>
    <p:extLst>
      <p:ext uri="{BB962C8B-B14F-4D97-AF65-F5344CB8AC3E}">
        <p14:creationId xmlns:p14="http://schemas.microsoft.com/office/powerpoint/2010/main" val="2909471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7DCD-90C2-438C-A13F-075EEC651DCE}"/>
              </a:ext>
            </a:extLst>
          </p:cNvPr>
          <p:cNvSpPr>
            <a:spLocks noGrp="1"/>
          </p:cNvSpPr>
          <p:nvPr>
            <p:ph type="title"/>
          </p:nvPr>
        </p:nvSpPr>
        <p:spPr/>
        <p:txBody>
          <a:bodyPr/>
          <a:lstStyle/>
          <a:p>
            <a:r>
              <a:rPr lang="en-US" sz="2400" b="1" dirty="0">
                <a:solidFill>
                  <a:schemeClr val="bg1"/>
                </a:solidFill>
                <a:latin typeface="Tw Cen MT Condensed" panose="020B0606020104020203" pitchFamily="34" charset="77"/>
              </a:rPr>
              <a:t>RESULTS</a:t>
            </a:r>
            <a:br>
              <a:rPr lang="en-US" sz="2400" b="1" dirty="0">
                <a:solidFill>
                  <a:schemeClr val="bg1"/>
                </a:solidFill>
                <a:latin typeface="Tw Cen MT Condensed" panose="020B0606020104020203" pitchFamily="34" charset="77"/>
              </a:rPr>
            </a:br>
            <a:r>
              <a:rPr lang="en-US" sz="2400" b="1" dirty="0">
                <a:solidFill>
                  <a:schemeClr val="bg1"/>
                </a:solidFill>
                <a:latin typeface="Tw Cen MT Condensed" panose="020B0606020104020203" pitchFamily="34" charset="77"/>
              </a:rPr>
              <a:t>       Matplotlib and Seaborn (EDA with Visualization)</a:t>
            </a:r>
          </a:p>
        </p:txBody>
      </p:sp>
      <p:sp>
        <p:nvSpPr>
          <p:cNvPr id="5" name="TextBox 4">
            <a:extLst>
              <a:ext uri="{FF2B5EF4-FFF2-40B4-BE49-F238E27FC236}">
                <a16:creationId xmlns:a16="http://schemas.microsoft.com/office/drawing/2014/main" id="{09D83CCE-E105-4A76-AFF1-70EB70E5F5C4}"/>
              </a:ext>
            </a:extLst>
          </p:cNvPr>
          <p:cNvSpPr txBox="1"/>
          <p:nvPr/>
        </p:nvSpPr>
        <p:spPr>
          <a:xfrm>
            <a:off x="3048000" y="2957586"/>
            <a:ext cx="6096000" cy="925894"/>
          </a:xfrm>
          <a:prstGeom prst="rect">
            <a:avLst/>
          </a:prstGeom>
          <a:noFill/>
        </p:spPr>
        <p:txBody>
          <a:bodyPr wrap="square">
            <a:spAutoFit/>
          </a:bodyPr>
          <a:lstStyle/>
          <a:p>
            <a:r>
              <a:rPr lang="en-US" sz="3200" b="1" dirty="0">
                <a:solidFill>
                  <a:schemeClr val="bg1"/>
                </a:solidFill>
                <a:latin typeface="Tw Cen MT Condensed" panose="020B0606020104020203" pitchFamily="34" charset="77"/>
              </a:rPr>
              <a:t>RESULTS</a:t>
            </a:r>
          </a:p>
          <a:p>
            <a:pPr>
              <a:spcBef>
                <a:spcPts val="500"/>
              </a:spcBef>
            </a:pPr>
            <a:r>
              <a:rPr lang="en-US" sz="1800" b="1" dirty="0">
                <a:solidFill>
                  <a:schemeClr val="bg1"/>
                </a:solidFill>
                <a:latin typeface="Tw Cen MT Condensed" panose="020B0606020104020203" pitchFamily="34" charset="77"/>
              </a:rPr>
              <a:t>       SQL (EDA with SQL)</a:t>
            </a:r>
          </a:p>
        </p:txBody>
      </p:sp>
      <p:pic>
        <p:nvPicPr>
          <p:cNvPr id="4" name="Picture 3">
            <a:extLst>
              <a:ext uri="{FF2B5EF4-FFF2-40B4-BE49-F238E27FC236}">
                <a16:creationId xmlns:a16="http://schemas.microsoft.com/office/drawing/2014/main" id="{988FDDD5-9D42-44EB-8933-96ECB837CDE7}"/>
              </a:ext>
            </a:extLst>
          </p:cNvPr>
          <p:cNvPicPr>
            <a:picLocks noChangeAspect="1"/>
          </p:cNvPicPr>
          <p:nvPr/>
        </p:nvPicPr>
        <p:blipFill>
          <a:blip r:embed="rId2"/>
          <a:stretch>
            <a:fillRect/>
          </a:stretch>
        </p:blipFill>
        <p:spPr>
          <a:xfrm>
            <a:off x="1849220" y="2572058"/>
            <a:ext cx="8226113" cy="4407415"/>
          </a:xfrm>
          <a:prstGeom prst="rect">
            <a:avLst/>
          </a:prstGeom>
        </p:spPr>
      </p:pic>
    </p:spTree>
    <p:extLst>
      <p:ext uri="{BB962C8B-B14F-4D97-AF65-F5344CB8AC3E}">
        <p14:creationId xmlns:p14="http://schemas.microsoft.com/office/powerpoint/2010/main" val="481424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7DCD-90C2-438C-A13F-075EEC651DCE}"/>
              </a:ext>
            </a:extLst>
          </p:cNvPr>
          <p:cNvSpPr>
            <a:spLocks noGrp="1"/>
          </p:cNvSpPr>
          <p:nvPr>
            <p:ph type="title"/>
          </p:nvPr>
        </p:nvSpPr>
        <p:spPr/>
        <p:txBody>
          <a:bodyPr/>
          <a:lstStyle/>
          <a:p>
            <a:r>
              <a:rPr lang="en-US" sz="4000" b="1" dirty="0">
                <a:solidFill>
                  <a:schemeClr val="bg1"/>
                </a:solidFill>
                <a:latin typeface="Tw Cen MT Condensed" panose="020B0606020104020203" pitchFamily="34" charset="77"/>
              </a:rPr>
              <a:t>RESULTS</a:t>
            </a:r>
            <a:br>
              <a:rPr lang="en-US" sz="4000" b="1" dirty="0">
                <a:solidFill>
                  <a:schemeClr val="bg1"/>
                </a:solidFill>
                <a:latin typeface="Tw Cen MT Condensed" panose="020B0606020104020203" pitchFamily="34" charset="77"/>
              </a:rPr>
            </a:br>
            <a:r>
              <a:rPr lang="en-US" sz="2400" b="1" dirty="0">
                <a:solidFill>
                  <a:schemeClr val="bg1"/>
                </a:solidFill>
                <a:latin typeface="Tw Cen MT Condensed" panose="020B0606020104020203" pitchFamily="34" charset="77"/>
              </a:rPr>
              <a:t>       Matplotlib and Seaborn (EDA with Visualization)</a:t>
            </a:r>
          </a:p>
        </p:txBody>
      </p:sp>
      <p:sp>
        <p:nvSpPr>
          <p:cNvPr id="5" name="TextBox 4">
            <a:extLst>
              <a:ext uri="{FF2B5EF4-FFF2-40B4-BE49-F238E27FC236}">
                <a16:creationId xmlns:a16="http://schemas.microsoft.com/office/drawing/2014/main" id="{09D83CCE-E105-4A76-AFF1-70EB70E5F5C4}"/>
              </a:ext>
            </a:extLst>
          </p:cNvPr>
          <p:cNvSpPr txBox="1"/>
          <p:nvPr/>
        </p:nvSpPr>
        <p:spPr>
          <a:xfrm>
            <a:off x="3048000" y="2957586"/>
            <a:ext cx="6096000" cy="925894"/>
          </a:xfrm>
          <a:prstGeom prst="rect">
            <a:avLst/>
          </a:prstGeom>
          <a:noFill/>
        </p:spPr>
        <p:txBody>
          <a:bodyPr wrap="square">
            <a:spAutoFit/>
          </a:bodyPr>
          <a:lstStyle/>
          <a:p>
            <a:r>
              <a:rPr lang="en-US" sz="3200" b="1" dirty="0">
                <a:solidFill>
                  <a:schemeClr val="bg1"/>
                </a:solidFill>
                <a:latin typeface="Tw Cen MT Condensed" panose="020B0606020104020203" pitchFamily="34" charset="77"/>
              </a:rPr>
              <a:t>RESULTS</a:t>
            </a:r>
          </a:p>
          <a:p>
            <a:pPr>
              <a:spcBef>
                <a:spcPts val="500"/>
              </a:spcBef>
            </a:pPr>
            <a:r>
              <a:rPr lang="en-US" sz="1800" b="1" dirty="0">
                <a:solidFill>
                  <a:schemeClr val="bg1"/>
                </a:solidFill>
                <a:latin typeface="Tw Cen MT Condensed" panose="020B0606020104020203" pitchFamily="34" charset="77"/>
              </a:rPr>
              <a:t>       SQL (EDA with SQL)</a:t>
            </a:r>
          </a:p>
        </p:txBody>
      </p:sp>
      <p:pic>
        <p:nvPicPr>
          <p:cNvPr id="6" name="Picture 5">
            <a:extLst>
              <a:ext uri="{FF2B5EF4-FFF2-40B4-BE49-F238E27FC236}">
                <a16:creationId xmlns:a16="http://schemas.microsoft.com/office/drawing/2014/main" id="{A9AE9FEA-D941-440A-908C-A97367022A0E}"/>
              </a:ext>
            </a:extLst>
          </p:cNvPr>
          <p:cNvPicPr>
            <a:picLocks noChangeAspect="1"/>
          </p:cNvPicPr>
          <p:nvPr/>
        </p:nvPicPr>
        <p:blipFill>
          <a:blip r:embed="rId2"/>
          <a:stretch>
            <a:fillRect/>
          </a:stretch>
        </p:blipFill>
        <p:spPr>
          <a:xfrm>
            <a:off x="2239376" y="2468668"/>
            <a:ext cx="7713247" cy="4275388"/>
          </a:xfrm>
          <a:prstGeom prst="rect">
            <a:avLst/>
          </a:prstGeom>
        </p:spPr>
      </p:pic>
    </p:spTree>
    <p:extLst>
      <p:ext uri="{BB962C8B-B14F-4D97-AF65-F5344CB8AC3E}">
        <p14:creationId xmlns:p14="http://schemas.microsoft.com/office/powerpoint/2010/main" val="1287895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7DCD-90C2-438C-A13F-075EEC651DCE}"/>
              </a:ext>
            </a:extLst>
          </p:cNvPr>
          <p:cNvSpPr>
            <a:spLocks noGrp="1"/>
          </p:cNvSpPr>
          <p:nvPr>
            <p:ph type="title"/>
          </p:nvPr>
        </p:nvSpPr>
        <p:spPr/>
        <p:txBody>
          <a:bodyPr/>
          <a:lstStyle/>
          <a:p>
            <a:r>
              <a:rPr lang="en-US" sz="4000" b="1" dirty="0">
                <a:solidFill>
                  <a:schemeClr val="bg1"/>
                </a:solidFill>
                <a:latin typeface="Tw Cen MT Condensed" panose="020B0606020104020203" pitchFamily="34" charset="77"/>
              </a:rPr>
              <a:t>RESULTS</a:t>
            </a:r>
            <a:br>
              <a:rPr lang="en-US" sz="4000" b="1" dirty="0">
                <a:solidFill>
                  <a:schemeClr val="bg1"/>
                </a:solidFill>
                <a:latin typeface="Tw Cen MT Condensed" panose="020B0606020104020203" pitchFamily="34" charset="77"/>
              </a:rPr>
            </a:br>
            <a:r>
              <a:rPr lang="en-US" sz="2400" b="1" dirty="0">
                <a:solidFill>
                  <a:schemeClr val="bg1"/>
                </a:solidFill>
                <a:latin typeface="Tw Cen MT Condensed" panose="020B0606020104020203" pitchFamily="34" charset="77"/>
              </a:rPr>
              <a:t>       Matplotlib and Seaborn (EDA with Visualization)</a:t>
            </a:r>
          </a:p>
        </p:txBody>
      </p:sp>
      <p:sp>
        <p:nvSpPr>
          <p:cNvPr id="5" name="TextBox 4">
            <a:extLst>
              <a:ext uri="{FF2B5EF4-FFF2-40B4-BE49-F238E27FC236}">
                <a16:creationId xmlns:a16="http://schemas.microsoft.com/office/drawing/2014/main" id="{09D83CCE-E105-4A76-AFF1-70EB70E5F5C4}"/>
              </a:ext>
            </a:extLst>
          </p:cNvPr>
          <p:cNvSpPr txBox="1"/>
          <p:nvPr/>
        </p:nvSpPr>
        <p:spPr>
          <a:xfrm>
            <a:off x="3048000" y="2957586"/>
            <a:ext cx="6096000" cy="925894"/>
          </a:xfrm>
          <a:prstGeom prst="rect">
            <a:avLst/>
          </a:prstGeom>
          <a:noFill/>
        </p:spPr>
        <p:txBody>
          <a:bodyPr wrap="square">
            <a:spAutoFit/>
          </a:bodyPr>
          <a:lstStyle/>
          <a:p>
            <a:r>
              <a:rPr lang="en-US" sz="3200" b="1" dirty="0">
                <a:solidFill>
                  <a:schemeClr val="bg1"/>
                </a:solidFill>
                <a:latin typeface="Tw Cen MT Condensed" panose="020B0606020104020203" pitchFamily="34" charset="77"/>
              </a:rPr>
              <a:t>RESULTS</a:t>
            </a:r>
          </a:p>
          <a:p>
            <a:pPr>
              <a:spcBef>
                <a:spcPts val="500"/>
              </a:spcBef>
            </a:pPr>
            <a:r>
              <a:rPr lang="en-US" sz="1800" b="1" dirty="0">
                <a:solidFill>
                  <a:schemeClr val="bg1"/>
                </a:solidFill>
                <a:latin typeface="Tw Cen MT Condensed" panose="020B0606020104020203" pitchFamily="34" charset="77"/>
              </a:rPr>
              <a:t>       SQL (EDA with SQL)</a:t>
            </a:r>
          </a:p>
        </p:txBody>
      </p:sp>
      <p:pic>
        <p:nvPicPr>
          <p:cNvPr id="4" name="Picture 3">
            <a:extLst>
              <a:ext uri="{FF2B5EF4-FFF2-40B4-BE49-F238E27FC236}">
                <a16:creationId xmlns:a16="http://schemas.microsoft.com/office/drawing/2014/main" id="{0EDCD3AB-DA6C-48A9-9AFA-E9CF3A4977DD}"/>
              </a:ext>
            </a:extLst>
          </p:cNvPr>
          <p:cNvPicPr>
            <a:picLocks noChangeAspect="1"/>
          </p:cNvPicPr>
          <p:nvPr/>
        </p:nvPicPr>
        <p:blipFill>
          <a:blip r:embed="rId2"/>
          <a:stretch>
            <a:fillRect/>
          </a:stretch>
        </p:blipFill>
        <p:spPr>
          <a:xfrm>
            <a:off x="2756702" y="2582190"/>
            <a:ext cx="6963031" cy="3702611"/>
          </a:xfrm>
          <a:prstGeom prst="rect">
            <a:avLst/>
          </a:prstGeom>
        </p:spPr>
      </p:pic>
    </p:spTree>
    <p:extLst>
      <p:ext uri="{BB962C8B-B14F-4D97-AF65-F5344CB8AC3E}">
        <p14:creationId xmlns:p14="http://schemas.microsoft.com/office/powerpoint/2010/main" val="132772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95744-C8CD-4C0E-AF61-3D668C32BF4D}"/>
              </a:ext>
            </a:extLst>
          </p:cNvPr>
          <p:cNvSpPr>
            <a:spLocks noGrp="1"/>
          </p:cNvSpPr>
          <p:nvPr>
            <p:ph type="title"/>
          </p:nvPr>
        </p:nvSpPr>
        <p:spPr/>
        <p:txBody>
          <a:bodyPr/>
          <a:lstStyle/>
          <a:p>
            <a:r>
              <a:rPr lang="en-US" sz="3600" b="1" dirty="0">
                <a:solidFill>
                  <a:schemeClr val="bg1"/>
                </a:solidFill>
                <a:latin typeface="Tw Cen MT Condensed" panose="020B0606020104020203" pitchFamily="34" charset="77"/>
              </a:rPr>
              <a:t>EXECUTIVE SUMMARY</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9FDCF5F0-7F24-4C9D-9250-85C89B2A3756}"/>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This Capstone project focuses on identifying the most suitable location for opening an authentic Burmese restaurant in Toronto, Canada. Given the scarcity of Burmese restaurants in the area, this presents a potential business opportunity for an entrepreneur based in Canada. The entrepreneur aims to open the restaurant in neighborhoods where Asian cuisine is popular, leveraging the similarities between Burmese and other Asian foods.</a:t>
            </a:r>
          </a:p>
          <a:p>
            <a:endParaRPr lang="en-US" dirty="0"/>
          </a:p>
        </p:txBody>
      </p:sp>
    </p:spTree>
    <p:extLst>
      <p:ext uri="{BB962C8B-B14F-4D97-AF65-F5344CB8AC3E}">
        <p14:creationId xmlns:p14="http://schemas.microsoft.com/office/powerpoint/2010/main" val="1687373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2F1C-BAC5-469D-B975-ABE323D11670}"/>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Folium</a:t>
            </a:r>
            <a:br>
              <a:rPr lang="en-US" sz="3600" b="1" dirty="0">
                <a:solidFill>
                  <a:schemeClr val="bg1"/>
                </a:solidFill>
                <a:latin typeface="Tw Cen MT Condensed" panose="020B0606020104020203" pitchFamily="34" charset="77"/>
              </a:rPr>
            </a:br>
            <a:endParaRPr lang="en-US" dirty="0"/>
          </a:p>
        </p:txBody>
      </p:sp>
      <p:pic>
        <p:nvPicPr>
          <p:cNvPr id="1026" name="Picture 2">
            <a:extLst>
              <a:ext uri="{FF2B5EF4-FFF2-40B4-BE49-F238E27FC236}">
                <a16:creationId xmlns:a16="http://schemas.microsoft.com/office/drawing/2014/main" id="{19EB8A68-F548-4928-8BB5-852ECBD14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99" y="2707681"/>
            <a:ext cx="8051019" cy="38116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911585-1A62-4C74-85E0-3F60EC01FF26}"/>
              </a:ext>
            </a:extLst>
          </p:cNvPr>
          <p:cNvSpPr txBox="1"/>
          <p:nvPr/>
        </p:nvSpPr>
        <p:spPr>
          <a:xfrm>
            <a:off x="8601352" y="2590800"/>
            <a:ext cx="3699933" cy="4955203"/>
          </a:xfrm>
          <a:prstGeom prst="rect">
            <a:avLst/>
          </a:prstGeom>
          <a:noFill/>
        </p:spPr>
        <p:txBody>
          <a:bodyPr wrap="square" rtlCol="0">
            <a:spAutoFit/>
          </a:bodyPr>
          <a:lstStyle/>
          <a:p>
            <a:r>
              <a:rPr lang="en-US" sz="2400" dirty="0"/>
              <a:t>The succeeded launches and failed launches for each site on map</a:t>
            </a:r>
          </a:p>
          <a:p>
            <a:pPr lvl="1"/>
            <a:r>
              <a:rPr lang="en-US" sz="2000" dirty="0"/>
              <a:t>If we zoom in on one of the launch site, we can see green and red tags. Each green tag represents a successful launch while each red tag represents a failed launch</a:t>
            </a:r>
            <a:br>
              <a:rPr lang="en-MY" dirty="0"/>
            </a:br>
            <a:endParaRPr lang="en-MY" dirty="0"/>
          </a:p>
          <a:p>
            <a:pPr marL="0" indent="0">
              <a:buNone/>
            </a:pPr>
            <a:endParaRPr lang="en-MY" sz="2400" dirty="0"/>
          </a:p>
          <a:p>
            <a:endParaRPr lang="en-US" dirty="0"/>
          </a:p>
        </p:txBody>
      </p:sp>
    </p:spTree>
    <p:extLst>
      <p:ext uri="{BB962C8B-B14F-4D97-AF65-F5344CB8AC3E}">
        <p14:creationId xmlns:p14="http://schemas.microsoft.com/office/powerpoint/2010/main" val="3215226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5688-5639-46DD-AC89-2A60FA5FF0A3}"/>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Predictive Analysis</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69089BE1-519F-4EAD-8660-B6A893DED7AB}"/>
              </a:ext>
            </a:extLst>
          </p:cNvPr>
          <p:cNvSpPr>
            <a:spLocks noGrp="1"/>
          </p:cNvSpPr>
          <p:nvPr>
            <p:ph idx="1"/>
          </p:nvPr>
        </p:nvSpPr>
        <p:spPr/>
        <p:txBody>
          <a:bodyPr/>
          <a:lstStyle/>
          <a:p>
            <a:r>
              <a:rPr lang="en-US" sz="2400" dirty="0"/>
              <a:t>Logistic regression</a:t>
            </a:r>
          </a:p>
          <a:p>
            <a:pPr lvl="1"/>
            <a:r>
              <a:rPr lang="en-US" sz="2000" dirty="0" err="1"/>
              <a:t>GridSearchCV</a:t>
            </a:r>
            <a:r>
              <a:rPr lang="en-US" sz="2000" dirty="0"/>
              <a:t> best score: </a:t>
            </a:r>
            <a:r>
              <a:rPr lang="en-MY" sz="2000" dirty="0"/>
              <a:t>0.8464285714285713</a:t>
            </a:r>
          </a:p>
          <a:p>
            <a:pPr lvl="1"/>
            <a:r>
              <a:rPr lang="en-MY" sz="2000" dirty="0"/>
              <a:t>Accuracy score on test set: 0.8333333333333334</a:t>
            </a:r>
          </a:p>
          <a:p>
            <a:pPr lvl="1"/>
            <a:r>
              <a:rPr lang="en-MY" sz="2000" dirty="0"/>
              <a:t>Confusion matrix:</a:t>
            </a:r>
          </a:p>
          <a:p>
            <a:endParaRPr lang="en-US" dirty="0"/>
          </a:p>
        </p:txBody>
      </p:sp>
      <p:pic>
        <p:nvPicPr>
          <p:cNvPr id="4" name="Picture 3">
            <a:extLst>
              <a:ext uri="{FF2B5EF4-FFF2-40B4-BE49-F238E27FC236}">
                <a16:creationId xmlns:a16="http://schemas.microsoft.com/office/drawing/2014/main" id="{B4FE5968-CD97-437E-ADB9-BC55654C38DA}"/>
              </a:ext>
            </a:extLst>
          </p:cNvPr>
          <p:cNvPicPr>
            <a:picLocks noChangeAspect="1"/>
          </p:cNvPicPr>
          <p:nvPr/>
        </p:nvPicPr>
        <p:blipFill>
          <a:blip r:embed="rId2"/>
          <a:stretch>
            <a:fillRect/>
          </a:stretch>
        </p:blipFill>
        <p:spPr>
          <a:xfrm>
            <a:off x="8026400" y="3890651"/>
            <a:ext cx="3363167" cy="2586349"/>
          </a:xfrm>
          <a:prstGeom prst="rect">
            <a:avLst/>
          </a:prstGeom>
        </p:spPr>
      </p:pic>
    </p:spTree>
    <p:extLst>
      <p:ext uri="{BB962C8B-B14F-4D97-AF65-F5344CB8AC3E}">
        <p14:creationId xmlns:p14="http://schemas.microsoft.com/office/powerpoint/2010/main" val="924570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5688-5639-46DD-AC89-2A60FA5FF0A3}"/>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Predictive Analysis</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69089BE1-519F-4EAD-8660-B6A893DED7AB}"/>
              </a:ext>
            </a:extLst>
          </p:cNvPr>
          <p:cNvSpPr>
            <a:spLocks noGrp="1"/>
          </p:cNvSpPr>
          <p:nvPr>
            <p:ph idx="1"/>
          </p:nvPr>
        </p:nvSpPr>
        <p:spPr/>
        <p:txBody>
          <a:bodyPr/>
          <a:lstStyle/>
          <a:p>
            <a:r>
              <a:rPr lang="en-US" sz="2400" dirty="0"/>
              <a:t>Support vector machine (SVM)</a:t>
            </a:r>
          </a:p>
          <a:p>
            <a:pPr lvl="1"/>
            <a:r>
              <a:rPr lang="en-US" sz="2000" dirty="0" err="1"/>
              <a:t>GridSearchCV</a:t>
            </a:r>
            <a:r>
              <a:rPr lang="en-US" sz="2000" dirty="0"/>
              <a:t> best score: </a:t>
            </a:r>
            <a:r>
              <a:rPr lang="en-MY" sz="2000" dirty="0"/>
              <a:t>0.8482142857142856</a:t>
            </a:r>
          </a:p>
          <a:p>
            <a:pPr lvl="1"/>
            <a:r>
              <a:rPr lang="en-MY" sz="2000" dirty="0"/>
              <a:t>Accuracy score on test set: 0.8333333333333334</a:t>
            </a:r>
          </a:p>
          <a:p>
            <a:pPr lvl="1"/>
            <a:r>
              <a:rPr lang="en-MY" sz="2000" dirty="0"/>
              <a:t>Confusion matrix:</a:t>
            </a:r>
          </a:p>
        </p:txBody>
      </p:sp>
      <p:pic>
        <p:nvPicPr>
          <p:cNvPr id="5" name="Picture 4">
            <a:extLst>
              <a:ext uri="{FF2B5EF4-FFF2-40B4-BE49-F238E27FC236}">
                <a16:creationId xmlns:a16="http://schemas.microsoft.com/office/drawing/2014/main" id="{A1B38ADE-5310-4A99-AE0A-929AB6DF34FF}"/>
              </a:ext>
            </a:extLst>
          </p:cNvPr>
          <p:cNvPicPr>
            <a:picLocks noChangeAspect="1"/>
          </p:cNvPicPr>
          <p:nvPr/>
        </p:nvPicPr>
        <p:blipFill>
          <a:blip r:embed="rId2"/>
          <a:stretch>
            <a:fillRect/>
          </a:stretch>
        </p:blipFill>
        <p:spPr>
          <a:xfrm>
            <a:off x="8028300" y="3551339"/>
            <a:ext cx="3776134" cy="2903929"/>
          </a:xfrm>
          <a:prstGeom prst="rect">
            <a:avLst/>
          </a:prstGeom>
        </p:spPr>
      </p:pic>
    </p:spTree>
    <p:extLst>
      <p:ext uri="{BB962C8B-B14F-4D97-AF65-F5344CB8AC3E}">
        <p14:creationId xmlns:p14="http://schemas.microsoft.com/office/powerpoint/2010/main" val="1477591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5688-5639-46DD-AC89-2A60FA5FF0A3}"/>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Predictive Analysis</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69089BE1-519F-4EAD-8660-B6A893DED7AB}"/>
              </a:ext>
            </a:extLst>
          </p:cNvPr>
          <p:cNvSpPr>
            <a:spLocks noGrp="1"/>
          </p:cNvSpPr>
          <p:nvPr>
            <p:ph idx="1"/>
          </p:nvPr>
        </p:nvSpPr>
        <p:spPr/>
        <p:txBody>
          <a:bodyPr/>
          <a:lstStyle/>
          <a:p>
            <a:r>
              <a:rPr lang="en-US" sz="2400" dirty="0"/>
              <a:t>Decision tree</a:t>
            </a:r>
          </a:p>
          <a:p>
            <a:pPr lvl="1"/>
            <a:r>
              <a:rPr lang="en-US" sz="2000" dirty="0" err="1"/>
              <a:t>GridSearchCV</a:t>
            </a:r>
            <a:r>
              <a:rPr lang="en-US" sz="2000" dirty="0"/>
              <a:t> best score: </a:t>
            </a:r>
            <a:r>
              <a:rPr lang="en-MY" sz="2000" dirty="0"/>
              <a:t>0.8892857142857142</a:t>
            </a:r>
          </a:p>
          <a:p>
            <a:pPr lvl="1"/>
            <a:r>
              <a:rPr lang="en-MY" sz="2000" dirty="0"/>
              <a:t>Accuracy score on test set: 0.8333333333333334</a:t>
            </a:r>
          </a:p>
          <a:p>
            <a:pPr lvl="1"/>
            <a:r>
              <a:rPr lang="en-MY" sz="2000" dirty="0"/>
              <a:t>Confusion matrix:</a:t>
            </a:r>
          </a:p>
        </p:txBody>
      </p:sp>
      <p:pic>
        <p:nvPicPr>
          <p:cNvPr id="5" name="Picture 4">
            <a:extLst>
              <a:ext uri="{FF2B5EF4-FFF2-40B4-BE49-F238E27FC236}">
                <a16:creationId xmlns:a16="http://schemas.microsoft.com/office/drawing/2014/main" id="{A1B38ADE-5310-4A99-AE0A-929AB6DF34FF}"/>
              </a:ext>
            </a:extLst>
          </p:cNvPr>
          <p:cNvPicPr>
            <a:picLocks noChangeAspect="1"/>
          </p:cNvPicPr>
          <p:nvPr/>
        </p:nvPicPr>
        <p:blipFill>
          <a:blip r:embed="rId2"/>
          <a:stretch>
            <a:fillRect/>
          </a:stretch>
        </p:blipFill>
        <p:spPr>
          <a:xfrm>
            <a:off x="8028300" y="3551339"/>
            <a:ext cx="3776134" cy="2903929"/>
          </a:xfrm>
          <a:prstGeom prst="rect">
            <a:avLst/>
          </a:prstGeom>
        </p:spPr>
      </p:pic>
    </p:spTree>
    <p:extLst>
      <p:ext uri="{BB962C8B-B14F-4D97-AF65-F5344CB8AC3E}">
        <p14:creationId xmlns:p14="http://schemas.microsoft.com/office/powerpoint/2010/main" val="1014500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5688-5639-46DD-AC89-2A60FA5FF0A3}"/>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Predictive Analysis</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69089BE1-519F-4EAD-8660-B6A893DED7AB}"/>
              </a:ext>
            </a:extLst>
          </p:cNvPr>
          <p:cNvSpPr>
            <a:spLocks noGrp="1"/>
          </p:cNvSpPr>
          <p:nvPr>
            <p:ph idx="1"/>
          </p:nvPr>
        </p:nvSpPr>
        <p:spPr/>
        <p:txBody>
          <a:bodyPr/>
          <a:lstStyle/>
          <a:p>
            <a:r>
              <a:rPr lang="en-US" sz="2400" dirty="0"/>
              <a:t>K nearest neighbors (KNN)</a:t>
            </a:r>
          </a:p>
          <a:p>
            <a:pPr lvl="1"/>
            <a:r>
              <a:rPr lang="en-US" sz="2000" dirty="0" err="1"/>
              <a:t>GridSearchCV</a:t>
            </a:r>
            <a:r>
              <a:rPr lang="en-US" sz="2000" dirty="0"/>
              <a:t> best score: </a:t>
            </a:r>
            <a:r>
              <a:rPr lang="en-MY" sz="2000" dirty="0"/>
              <a:t>0.8482142857142858</a:t>
            </a:r>
          </a:p>
          <a:p>
            <a:pPr lvl="1"/>
            <a:r>
              <a:rPr lang="en-MY" sz="2000" dirty="0"/>
              <a:t>Accuracy score on test set: 0.8333333333333334</a:t>
            </a:r>
          </a:p>
          <a:p>
            <a:pPr lvl="1"/>
            <a:r>
              <a:rPr lang="en-MY" sz="2000" dirty="0"/>
              <a:t>Confusion matrix:</a:t>
            </a:r>
          </a:p>
        </p:txBody>
      </p:sp>
      <p:pic>
        <p:nvPicPr>
          <p:cNvPr id="6" name="Picture 5">
            <a:extLst>
              <a:ext uri="{FF2B5EF4-FFF2-40B4-BE49-F238E27FC236}">
                <a16:creationId xmlns:a16="http://schemas.microsoft.com/office/drawing/2014/main" id="{81EE0A36-92B3-4260-B938-09AE304C589C}"/>
              </a:ext>
            </a:extLst>
          </p:cNvPr>
          <p:cNvPicPr>
            <a:picLocks noChangeAspect="1"/>
          </p:cNvPicPr>
          <p:nvPr/>
        </p:nvPicPr>
        <p:blipFill>
          <a:blip r:embed="rId2"/>
          <a:stretch>
            <a:fillRect/>
          </a:stretch>
        </p:blipFill>
        <p:spPr>
          <a:xfrm>
            <a:off x="8177213" y="3526368"/>
            <a:ext cx="3606800" cy="2773708"/>
          </a:xfrm>
          <a:prstGeom prst="rect">
            <a:avLst/>
          </a:prstGeom>
        </p:spPr>
      </p:pic>
    </p:spTree>
    <p:extLst>
      <p:ext uri="{BB962C8B-B14F-4D97-AF65-F5344CB8AC3E}">
        <p14:creationId xmlns:p14="http://schemas.microsoft.com/office/powerpoint/2010/main" val="4129588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87C2-3339-44AA-87C5-7D6F4B710796}"/>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RESULTS</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Predictive Analysis</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D02B124A-7A4E-4B2A-A933-7C4726743920}"/>
              </a:ext>
            </a:extLst>
          </p:cNvPr>
          <p:cNvSpPr>
            <a:spLocks noGrp="1"/>
          </p:cNvSpPr>
          <p:nvPr>
            <p:ph idx="1"/>
          </p:nvPr>
        </p:nvSpPr>
        <p:spPr/>
        <p:txBody>
          <a:bodyPr>
            <a:normAutofit fontScale="85000" lnSpcReduction="20000"/>
          </a:bodyPr>
          <a:lstStyle/>
          <a:p>
            <a:r>
              <a:rPr lang="en-US" sz="2400" dirty="0"/>
              <a:t>Putting the results of all 4 models side by side, we can see that they all share the same accuracy score and confusion matrix when tested on the test set. </a:t>
            </a:r>
          </a:p>
          <a:p>
            <a:r>
              <a:rPr lang="en-US" sz="2400" dirty="0"/>
              <a:t>Therefore, their </a:t>
            </a:r>
            <a:r>
              <a:rPr lang="en-US" sz="2400" dirty="0" err="1"/>
              <a:t>GridSearchCV</a:t>
            </a:r>
            <a:r>
              <a:rPr lang="en-US" sz="2400" dirty="0"/>
              <a:t> best scores are used to rank them instead. Based on the </a:t>
            </a:r>
            <a:r>
              <a:rPr lang="en-US" sz="2400" dirty="0" err="1"/>
              <a:t>GridSearchCV</a:t>
            </a:r>
            <a:r>
              <a:rPr lang="en-US" sz="2400" dirty="0"/>
              <a:t> best scores, the models are ranked in the following order with the first being the best and the last one being the worst:</a:t>
            </a:r>
          </a:p>
          <a:p>
            <a:pPr marL="800100" lvl="1" indent="-342900">
              <a:buFont typeface="+mj-lt"/>
              <a:buAutoNum type="arabicPeriod"/>
            </a:pPr>
            <a:r>
              <a:rPr lang="en-MY" sz="2000" dirty="0"/>
              <a:t>Decision</a:t>
            </a:r>
            <a:r>
              <a:rPr lang="en-MY" sz="1800" dirty="0"/>
              <a:t> tree (</a:t>
            </a:r>
            <a:r>
              <a:rPr lang="en-MY" sz="1800" dirty="0" err="1"/>
              <a:t>GridSearchCV</a:t>
            </a:r>
            <a:r>
              <a:rPr lang="en-MY" sz="1800" dirty="0"/>
              <a:t> best score: 0.8892857142857142) </a:t>
            </a:r>
          </a:p>
          <a:p>
            <a:pPr marL="800100" lvl="1" indent="-342900">
              <a:buFont typeface="+mj-lt"/>
              <a:buAutoNum type="arabicPeriod"/>
            </a:pPr>
            <a:r>
              <a:rPr lang="en-MY" sz="1800" dirty="0"/>
              <a:t>K nearest </a:t>
            </a:r>
            <a:r>
              <a:rPr lang="en-MY" sz="1800" dirty="0" err="1"/>
              <a:t>neighbors</a:t>
            </a:r>
            <a:r>
              <a:rPr lang="en-MY" sz="1800" dirty="0"/>
              <a:t>, KNN (</a:t>
            </a:r>
            <a:r>
              <a:rPr lang="en-MY" sz="1800" dirty="0" err="1"/>
              <a:t>GridSearchCV</a:t>
            </a:r>
            <a:r>
              <a:rPr lang="en-MY" sz="1800" dirty="0"/>
              <a:t> best score:</a:t>
            </a:r>
            <a:r>
              <a:rPr lang="en-US" sz="1800" dirty="0"/>
              <a:t> </a:t>
            </a:r>
            <a:r>
              <a:rPr lang="en-MY" sz="1800" dirty="0"/>
              <a:t>0.8482142857142858)</a:t>
            </a:r>
          </a:p>
          <a:p>
            <a:pPr marL="800100" lvl="1" indent="-342900">
              <a:buFont typeface="+mj-lt"/>
              <a:buAutoNum type="arabicPeriod"/>
            </a:pPr>
            <a:r>
              <a:rPr lang="en-MY" sz="1800" dirty="0"/>
              <a:t>Support vector machine, SVM (</a:t>
            </a:r>
            <a:r>
              <a:rPr lang="en-MY" sz="1800" dirty="0" err="1"/>
              <a:t>GridSearchCV</a:t>
            </a:r>
            <a:r>
              <a:rPr lang="en-MY" sz="1800" dirty="0"/>
              <a:t> best score: 0.8482142857142856)</a:t>
            </a:r>
          </a:p>
          <a:p>
            <a:pPr marL="800100" lvl="1" indent="-342900">
              <a:buFont typeface="+mj-lt"/>
              <a:buAutoNum type="arabicPeriod"/>
            </a:pPr>
            <a:r>
              <a:rPr lang="en-MY" sz="1800" dirty="0"/>
              <a:t>Logistic regression (</a:t>
            </a:r>
            <a:r>
              <a:rPr lang="en-MY" sz="1800" dirty="0" err="1"/>
              <a:t>GridSearchCV</a:t>
            </a:r>
            <a:r>
              <a:rPr lang="en-MY" sz="1800" dirty="0"/>
              <a:t> best score: 0.8464285714285713)</a:t>
            </a:r>
          </a:p>
          <a:p>
            <a:pPr marL="800100" lvl="1" indent="-342900">
              <a:buFont typeface="+mj-lt"/>
              <a:buAutoNum type="arabicPeriod"/>
            </a:pPr>
            <a:endParaRPr lang="en-MY" sz="1800" dirty="0"/>
          </a:p>
          <a:p>
            <a:endParaRPr lang="en-US" dirty="0"/>
          </a:p>
        </p:txBody>
      </p:sp>
    </p:spTree>
    <p:extLst>
      <p:ext uri="{BB962C8B-B14F-4D97-AF65-F5344CB8AC3E}">
        <p14:creationId xmlns:p14="http://schemas.microsoft.com/office/powerpoint/2010/main" val="1155071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3746-781B-4AAC-98BF-CFDE05DDB139}"/>
              </a:ext>
            </a:extLst>
          </p:cNvPr>
          <p:cNvSpPr>
            <a:spLocks noGrp="1"/>
          </p:cNvSpPr>
          <p:nvPr>
            <p:ph type="title"/>
          </p:nvPr>
        </p:nvSpPr>
        <p:spPr/>
        <p:txBody>
          <a:bodyPr/>
          <a:lstStyle/>
          <a:p>
            <a:r>
              <a:rPr lang="en-US" sz="3600" b="1" dirty="0">
                <a:solidFill>
                  <a:schemeClr val="bg1"/>
                </a:solidFill>
                <a:latin typeface="Tw Cen MT Condensed" panose="020B0606020104020203" pitchFamily="34" charset="77"/>
              </a:rPr>
              <a:t>DISCUSSION</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08BAA725-C07D-49B9-BD78-0F54DC412FE4}"/>
              </a:ext>
            </a:extLst>
          </p:cNvPr>
          <p:cNvSpPr>
            <a:spLocks noGrp="1"/>
          </p:cNvSpPr>
          <p:nvPr>
            <p:ph idx="1"/>
          </p:nvPr>
        </p:nvSpPr>
        <p:spPr/>
        <p:txBody>
          <a:bodyPr>
            <a:normAutofit lnSpcReduction="10000"/>
          </a:bodyPr>
          <a:lstStyle/>
          <a:p>
            <a:r>
              <a:rPr lang="en-US" sz="1800" dirty="0"/>
              <a:t>From the data visualization section, we can see that some features may have correlation with the mission outcome in several ways. For example, </a:t>
            </a:r>
            <a:r>
              <a:rPr lang="en-MY" sz="1800" dirty="0"/>
              <a:t>with heavy payloads the successful landing or positive landing rate are more for orbit types Polar, LEO and ISS. However, for GTO, we cannot distinguish this well as both positive landing rate and negative landing(unsuccessful mission) are both there here.</a:t>
            </a:r>
          </a:p>
          <a:p>
            <a:r>
              <a:rPr lang="en-MY" sz="1800" dirty="0"/>
              <a:t>Therefore, each feature may have a certain impact on the final mission outcome. The exact ways of how each of these features impact the mission outcome are difficult to decipher. However, we can use some machine learning algorithms to learn the pattern of the past data and predict whether a mission will be successful or not based on the given features.</a:t>
            </a:r>
          </a:p>
          <a:p>
            <a:endParaRPr lang="en-MY" sz="1800" dirty="0"/>
          </a:p>
          <a:p>
            <a:endParaRPr lang="en-US" dirty="0"/>
          </a:p>
        </p:txBody>
      </p:sp>
    </p:spTree>
    <p:extLst>
      <p:ext uri="{BB962C8B-B14F-4D97-AF65-F5344CB8AC3E}">
        <p14:creationId xmlns:p14="http://schemas.microsoft.com/office/powerpoint/2010/main" val="36107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3746-781B-4AAC-98BF-CFDE05DDB139}"/>
              </a:ext>
            </a:extLst>
          </p:cNvPr>
          <p:cNvSpPr>
            <a:spLocks noGrp="1"/>
          </p:cNvSpPr>
          <p:nvPr>
            <p:ph type="title"/>
          </p:nvPr>
        </p:nvSpPr>
        <p:spPr/>
        <p:txBody>
          <a:bodyPr/>
          <a:lstStyle/>
          <a:p>
            <a:r>
              <a:rPr lang="en-US" b="1" i="0" u="none" strike="noStrike" baseline="0" dirty="0">
                <a:solidFill>
                  <a:schemeClr val="bg1"/>
                </a:solidFill>
                <a:latin typeface="Times New Roman" panose="02020603050405020304" pitchFamily="18" charset="0"/>
              </a:rPr>
              <a:t>Conclusion</a:t>
            </a:r>
            <a:br>
              <a:rPr lang="en-US" b="1" dirty="0">
                <a:solidFill>
                  <a:schemeClr val="bg1"/>
                </a:solidFill>
                <a:latin typeface="Tw Cen MT Condensed" panose="020B0606020104020203" pitchFamily="34" charset="77"/>
              </a:rPr>
            </a:br>
            <a:endParaRPr lang="en-US" dirty="0">
              <a:solidFill>
                <a:schemeClr val="bg1"/>
              </a:solidFill>
            </a:endParaRPr>
          </a:p>
        </p:txBody>
      </p:sp>
      <p:sp>
        <p:nvSpPr>
          <p:cNvPr id="3" name="Content Placeholder 2">
            <a:extLst>
              <a:ext uri="{FF2B5EF4-FFF2-40B4-BE49-F238E27FC236}">
                <a16:creationId xmlns:a16="http://schemas.microsoft.com/office/drawing/2014/main" id="{08BAA725-C07D-49B9-BD78-0F54DC412FE4}"/>
              </a:ext>
            </a:extLst>
          </p:cNvPr>
          <p:cNvSpPr>
            <a:spLocks noGrp="1"/>
          </p:cNvSpPr>
          <p:nvPr>
            <p:ph idx="1"/>
          </p:nvPr>
        </p:nvSpPr>
        <p:spPr/>
        <p:txBody>
          <a:bodyPr>
            <a:normAutofit/>
          </a:bodyPr>
          <a:lstStyle/>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In this project, we have gone through the process of identifying the business problem, specifying the data required, extracting and preparing the data, performing the machine learning by utilizing k-means clustering and providing recommendation to the stakeholder</a:t>
            </a:r>
          </a:p>
          <a:p>
            <a:pPr marL="0" indent="0">
              <a:buNone/>
            </a:pPr>
            <a:r>
              <a:rPr lang="en-MY" sz="2000" dirty="0">
                <a:solidFill>
                  <a:schemeClr val="tx1"/>
                </a:solidFill>
                <a:latin typeface="Times New Roman" panose="02020603050405020304" pitchFamily="18" charset="0"/>
                <a:cs typeface="Times New Roman" panose="02020603050405020304" pitchFamily="18" charset="0"/>
              </a:rPr>
              <a:t>The predictive model produced by decision tree algorithm performed the best among the 4 machine learning algorithms employed. </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75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7C8D-92E5-47E8-BA9C-D3D6FA3DF4EA}"/>
              </a:ext>
            </a:extLst>
          </p:cNvPr>
          <p:cNvSpPr>
            <a:spLocks noGrp="1"/>
          </p:cNvSpPr>
          <p:nvPr>
            <p:ph type="title"/>
          </p:nvPr>
        </p:nvSpPr>
        <p:spPr/>
        <p:txBody>
          <a:bodyPr/>
          <a:lstStyle/>
          <a:p>
            <a:r>
              <a:rPr lang="en-US" sz="3200" b="1" dirty="0">
                <a:solidFill>
                  <a:schemeClr val="bg1"/>
                </a:solidFill>
                <a:effectLst/>
                <a:latin typeface="Times New Roman" panose="02020603050405020304" pitchFamily="18" charset="0"/>
                <a:ea typeface="Times New Roman" panose="02020603050405020304" pitchFamily="18" charset="0"/>
              </a:rPr>
              <a:t>Introduction</a:t>
            </a:r>
            <a:br>
              <a:rPr lang="en-US" sz="3200" dirty="0">
                <a:solidFill>
                  <a:schemeClr val="bg1"/>
                </a:solidFill>
                <a:effectLst/>
                <a:latin typeface="Times New Roman" panose="02020603050405020304" pitchFamily="18" charset="0"/>
                <a:ea typeface="Times New Roman" panose="02020603050405020304" pitchFamily="18" charset="0"/>
              </a:rPr>
            </a:br>
            <a:endParaRPr lang="en-US" sz="3200" dirty="0">
              <a:solidFill>
                <a:schemeClr val="bg1"/>
              </a:solidFill>
            </a:endParaRPr>
          </a:p>
        </p:txBody>
      </p:sp>
      <p:sp>
        <p:nvSpPr>
          <p:cNvPr id="3" name="Content Placeholder 2">
            <a:extLst>
              <a:ext uri="{FF2B5EF4-FFF2-40B4-BE49-F238E27FC236}">
                <a16:creationId xmlns:a16="http://schemas.microsoft.com/office/drawing/2014/main" id="{E2A83CAD-D637-4732-BFF6-B37B2DB0FDB7}"/>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For this Capstone project, I am creating a hypothetical scenario for a concept Burmese restaurateur who wants to explore opening an authentic Burmese restaurant in Toronto area. The idea behind this project is that there may not be enough Burmese restaurants in Toronto and it might present a great opportunity for this entrepreneur who is based in Canada. As Burmese food is very similar to other Asian cuisines, this entrepreneur is thinking of opening this restaurant in locations where Asian food is popular (aka many Asian restaurants in the neighborhood). With the purpose in mind, finding the location to open such a restaurant is one of the most important decisions for this entrepreneur and I am designing this project to help him find the most suitable location. </a:t>
            </a:r>
            <a:endParaRPr lang="en-US" dirty="0"/>
          </a:p>
        </p:txBody>
      </p:sp>
    </p:spTree>
    <p:extLst>
      <p:ext uri="{BB962C8B-B14F-4D97-AF65-F5344CB8AC3E}">
        <p14:creationId xmlns:p14="http://schemas.microsoft.com/office/powerpoint/2010/main" val="206050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3635-83C7-41B4-9736-B5696467AA45}"/>
              </a:ext>
            </a:extLst>
          </p:cNvPr>
          <p:cNvSpPr>
            <a:spLocks noGrp="1"/>
          </p:cNvSpPr>
          <p:nvPr>
            <p:ph type="title"/>
          </p:nvPr>
        </p:nvSpPr>
        <p:spPr/>
        <p:txBody>
          <a:bodyPr/>
          <a:lstStyle/>
          <a:p>
            <a:r>
              <a:rPr lang="en-US" sz="3200" b="1" i="0" u="none" strike="noStrike" baseline="0" dirty="0">
                <a:solidFill>
                  <a:schemeClr val="bg1"/>
                </a:solidFill>
                <a:latin typeface="Times New Roman" panose="02020603050405020304" pitchFamily="18" charset="0"/>
              </a:rPr>
              <a:t>Methodology </a:t>
            </a:r>
            <a:endParaRPr lang="en-US" sz="3200" dirty="0">
              <a:solidFill>
                <a:schemeClr val="bg1"/>
              </a:solidFill>
            </a:endParaRPr>
          </a:p>
        </p:txBody>
      </p:sp>
      <p:sp>
        <p:nvSpPr>
          <p:cNvPr id="3" name="Content Placeholder 2">
            <a:extLst>
              <a:ext uri="{FF2B5EF4-FFF2-40B4-BE49-F238E27FC236}">
                <a16:creationId xmlns:a16="http://schemas.microsoft.com/office/drawing/2014/main" id="{5796BEAF-1615-4632-B2E5-42B5B158D215}"/>
              </a:ext>
            </a:extLst>
          </p:cNvPr>
          <p:cNvSpPr>
            <a:spLocks noGrp="1"/>
          </p:cNvSpPr>
          <p:nvPr>
            <p:ph idx="1"/>
          </p:nvPr>
        </p:nvSpPr>
        <p:spPr/>
        <p:txBody>
          <a:bodyPr>
            <a:normAutofit fontScale="92500" lnSpcReduction="20000"/>
          </a:bodyPr>
          <a:lstStyle/>
          <a:p>
            <a:r>
              <a:rPr lang="en-US" sz="2000" dirty="0"/>
              <a:t>The overall methodology includes:</a:t>
            </a:r>
          </a:p>
          <a:p>
            <a:pPr marL="914400" lvl="1" indent="-457200">
              <a:buFont typeface="+mj-lt"/>
              <a:buAutoNum type="arabicPeriod"/>
            </a:pPr>
            <a:r>
              <a:rPr lang="en-US" sz="2000" dirty="0"/>
              <a:t>Data collection, wrangling, and formatting, using:</a:t>
            </a:r>
          </a:p>
          <a:p>
            <a:pPr lvl="2"/>
            <a:r>
              <a:rPr lang="en-US" sz="1800" dirty="0"/>
              <a:t>SpaceX API</a:t>
            </a:r>
          </a:p>
          <a:p>
            <a:pPr lvl="2"/>
            <a:r>
              <a:rPr lang="en-US" sz="1800" dirty="0"/>
              <a:t>Web scraping</a:t>
            </a:r>
          </a:p>
          <a:p>
            <a:pPr marL="914400" lvl="1" indent="-457200">
              <a:buFont typeface="+mj-lt"/>
              <a:buAutoNum type="arabicPeriod"/>
            </a:pPr>
            <a:r>
              <a:rPr lang="en-US" sz="2000" dirty="0"/>
              <a:t>Exploratory data analysis (EDA), using:</a:t>
            </a:r>
          </a:p>
          <a:p>
            <a:pPr lvl="2"/>
            <a:r>
              <a:rPr lang="en-US" sz="1800" dirty="0"/>
              <a:t>Pandas and NumPy </a:t>
            </a:r>
          </a:p>
          <a:p>
            <a:pPr lvl="2"/>
            <a:r>
              <a:rPr lang="en-US" sz="1800" dirty="0"/>
              <a:t>SQL</a:t>
            </a:r>
          </a:p>
          <a:p>
            <a:pPr marL="914400" lvl="1" indent="-457200">
              <a:buFont typeface="+mj-lt"/>
              <a:buAutoNum type="arabicPeriod"/>
            </a:pPr>
            <a:r>
              <a:rPr lang="en-US" sz="2000" dirty="0"/>
              <a:t>Data visualization, using:</a:t>
            </a:r>
          </a:p>
          <a:p>
            <a:pPr lvl="2"/>
            <a:r>
              <a:rPr lang="en-US" sz="1800" dirty="0"/>
              <a:t>Matplotlib and Seaborn</a:t>
            </a:r>
          </a:p>
          <a:p>
            <a:pPr lvl="2"/>
            <a:r>
              <a:rPr lang="en-US" sz="1800" dirty="0"/>
              <a:t>Folium</a:t>
            </a:r>
          </a:p>
        </p:txBody>
      </p:sp>
    </p:spTree>
    <p:extLst>
      <p:ext uri="{BB962C8B-B14F-4D97-AF65-F5344CB8AC3E}">
        <p14:creationId xmlns:p14="http://schemas.microsoft.com/office/powerpoint/2010/main" val="401811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007F-0002-4F5C-A688-8C1537E0DC16}"/>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METHODOLOGY</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Data collection, wrangling, and formatting </a:t>
            </a:r>
          </a:p>
        </p:txBody>
      </p:sp>
      <p:sp>
        <p:nvSpPr>
          <p:cNvPr id="3" name="Content Placeholder 2">
            <a:extLst>
              <a:ext uri="{FF2B5EF4-FFF2-40B4-BE49-F238E27FC236}">
                <a16:creationId xmlns:a16="http://schemas.microsoft.com/office/drawing/2014/main" id="{C381F51B-440A-4479-B7E3-FB8EEC809CE2}"/>
              </a:ext>
            </a:extLst>
          </p:cNvPr>
          <p:cNvSpPr>
            <a:spLocks noGrp="1"/>
          </p:cNvSpPr>
          <p:nvPr>
            <p:ph idx="1"/>
          </p:nvPr>
        </p:nvSpPr>
        <p:spPr/>
        <p:txBody>
          <a:bodyPr/>
          <a:lstStyle/>
          <a:p>
            <a:pPr marL="0" indent="0">
              <a:buNone/>
            </a:pPr>
            <a:r>
              <a:rPr lang="en-US" sz="1800" b="0" i="0" u="none" strike="noStrike" baseline="0" dirty="0">
                <a:solidFill>
                  <a:srgbClr val="000000"/>
                </a:solidFill>
                <a:latin typeface="Times New Roman" panose="02020603050405020304" pitchFamily="18" charset="0"/>
              </a:rPr>
              <a:t>First, I need to get the list of neighborhoods in Toronto, Canada. This is possible by extracting the list of neighborhoods from </a:t>
            </a:r>
            <a:r>
              <a:rPr lang="en-US" sz="1800" b="0" i="0" u="none" strike="noStrike" baseline="0" dirty="0" err="1">
                <a:solidFill>
                  <a:srgbClr val="000000"/>
                </a:solidFill>
                <a:latin typeface="Times New Roman" panose="02020603050405020304" pitchFamily="18" charset="0"/>
              </a:rPr>
              <a:t>wikipedia</a:t>
            </a:r>
            <a:r>
              <a:rPr lang="en-US" sz="1800" b="0" i="0" u="none" strike="noStrike" baseline="0" dirty="0">
                <a:solidFill>
                  <a:srgbClr val="000000"/>
                </a:solidFill>
                <a:latin typeface="Times New Roman" panose="02020603050405020304" pitchFamily="18" charset="0"/>
              </a:rPr>
              <a:t> page </a:t>
            </a:r>
          </a:p>
          <a:p>
            <a:pPr marL="0" indent="0">
              <a:buNone/>
            </a:pPr>
            <a:r>
              <a:rPr lang="en-US" sz="1800" b="0" i="0" u="none" strike="noStrike" baseline="0" dirty="0">
                <a:solidFill>
                  <a:srgbClr val="000000"/>
                </a:solidFill>
                <a:latin typeface="Times New Roman" panose="02020603050405020304" pitchFamily="18" charset="0"/>
              </a:rPr>
              <a:t>(“ https://en.wikipedia.org/wiki/List_of_postal_codes_of_Canada:_M ”) I did the web scraping by utilizing pandas html table scraping method as it is easier and more convenient to pull tabular data directly from a web page into </a:t>
            </a:r>
            <a:r>
              <a:rPr lang="en-US" sz="1800" b="0" i="0" u="none" strike="noStrike" baseline="0" dirty="0" err="1">
                <a:solidFill>
                  <a:srgbClr val="000000"/>
                </a:solidFill>
                <a:latin typeface="Times New Roman" panose="02020603050405020304" pitchFamily="18" charset="0"/>
              </a:rPr>
              <a:t>dataframe</a:t>
            </a:r>
            <a:r>
              <a:rPr lang="en-US" sz="1800" b="0" i="0" u="none" strike="noStrike" baseline="0" dirty="0">
                <a:solidFill>
                  <a:srgbClr val="000000"/>
                </a:solidFill>
                <a:latin typeface="Times New Roman" panose="02020603050405020304" pitchFamily="18" charset="0"/>
              </a:rPr>
              <a:t>. </a:t>
            </a:r>
          </a:p>
          <a:p>
            <a:pPr marL="0" indent="0">
              <a:buNone/>
            </a:pPr>
            <a:r>
              <a:rPr lang="en-US" sz="1800" b="0" i="0" u="none" strike="noStrike" baseline="0" dirty="0">
                <a:solidFill>
                  <a:srgbClr val="000000"/>
                </a:solidFill>
                <a:latin typeface="Times New Roman" panose="02020603050405020304" pitchFamily="18" charset="0"/>
              </a:rPr>
              <a:t>However, it is only a list of neighborhood names and postal codes. I will need to get their coordinates to utilize Foursquare to pull the list of venues near these neighborhoods. To get the coordinates, I tried using Geocoder package but it was not working so I used the csv file provided by IBM team to match the coordinates of Toronto neighborhoods. After gathering all these coordinates, I visualized the map of Toronto using Folium package to verify whether these are correct coordinates </a:t>
            </a:r>
            <a:endParaRPr lang="en-US" dirty="0"/>
          </a:p>
        </p:txBody>
      </p:sp>
    </p:spTree>
    <p:extLst>
      <p:ext uri="{BB962C8B-B14F-4D97-AF65-F5344CB8AC3E}">
        <p14:creationId xmlns:p14="http://schemas.microsoft.com/office/powerpoint/2010/main" val="339564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007F-0002-4F5C-A688-8C1537E0DC16}"/>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METHODOLOGY</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Data collection, wrangling, and formatting </a:t>
            </a:r>
          </a:p>
        </p:txBody>
      </p:sp>
      <p:sp>
        <p:nvSpPr>
          <p:cNvPr id="3" name="Content Placeholder 2">
            <a:extLst>
              <a:ext uri="{FF2B5EF4-FFF2-40B4-BE49-F238E27FC236}">
                <a16:creationId xmlns:a16="http://schemas.microsoft.com/office/drawing/2014/main" id="{C381F51B-440A-4479-B7E3-FB8EEC809CE2}"/>
              </a:ext>
            </a:extLst>
          </p:cNvPr>
          <p:cNvSpPr>
            <a:spLocks noGrp="1"/>
          </p:cNvSpPr>
          <p:nvPr>
            <p:ph idx="1"/>
          </p:nvPr>
        </p:nvSpPr>
        <p:spPr/>
        <p:txBody>
          <a:bodyPr/>
          <a:lstStyle/>
          <a:p>
            <a:pPr marL="0" indent="0">
              <a:buNone/>
            </a:pPr>
            <a:r>
              <a:rPr lang="en-US" sz="1800" b="0" i="0" u="none" strike="noStrike" baseline="0" dirty="0">
                <a:solidFill>
                  <a:srgbClr val="000000"/>
                </a:solidFill>
                <a:latin typeface="Times New Roman" panose="02020603050405020304" pitchFamily="18" charset="0"/>
              </a:rPr>
              <a:t>First, I need to get the list of neighborhoods in Toronto, Canada. This is possible by extracting the list of neighborhoods from </a:t>
            </a:r>
            <a:r>
              <a:rPr lang="en-US" sz="1800" b="0" i="0" u="none" strike="noStrike" baseline="0" dirty="0" err="1">
                <a:solidFill>
                  <a:srgbClr val="000000"/>
                </a:solidFill>
                <a:latin typeface="Times New Roman" panose="02020603050405020304" pitchFamily="18" charset="0"/>
              </a:rPr>
              <a:t>wikipedia</a:t>
            </a:r>
            <a:r>
              <a:rPr lang="en-US" sz="1800" b="0" i="0" u="none" strike="noStrike" baseline="0" dirty="0">
                <a:solidFill>
                  <a:srgbClr val="000000"/>
                </a:solidFill>
                <a:latin typeface="Times New Roman" panose="02020603050405020304" pitchFamily="18" charset="0"/>
              </a:rPr>
              <a:t> page </a:t>
            </a:r>
          </a:p>
          <a:p>
            <a:pPr marL="0" indent="0">
              <a:buNone/>
            </a:pPr>
            <a:r>
              <a:rPr lang="en-US" sz="1800" b="0" i="0" u="none" strike="noStrike" baseline="0" dirty="0">
                <a:solidFill>
                  <a:srgbClr val="000000"/>
                </a:solidFill>
                <a:latin typeface="Times New Roman" panose="02020603050405020304" pitchFamily="18" charset="0"/>
              </a:rPr>
              <a:t>(“ https://en.wikipedia.org/wiki/List_of_postal_codes_of_Canada:_M ”) I did the web scraping by utilizing pandas html table scraping method as it is easier and more convenient to pull tabular data directly from a web page into </a:t>
            </a:r>
            <a:r>
              <a:rPr lang="en-US" sz="1800" b="0" i="0" u="none" strike="noStrike" baseline="0" dirty="0" err="1">
                <a:solidFill>
                  <a:srgbClr val="000000"/>
                </a:solidFill>
                <a:latin typeface="Times New Roman" panose="02020603050405020304" pitchFamily="18" charset="0"/>
              </a:rPr>
              <a:t>dataframe</a:t>
            </a:r>
            <a:r>
              <a:rPr lang="en-US" sz="1800" b="0" i="0" u="none" strike="noStrike" baseline="0" dirty="0">
                <a:solidFill>
                  <a:srgbClr val="000000"/>
                </a:solidFill>
                <a:latin typeface="Times New Roman" panose="02020603050405020304" pitchFamily="18" charset="0"/>
              </a:rPr>
              <a:t>. </a:t>
            </a:r>
          </a:p>
          <a:p>
            <a:pPr marL="0" indent="0">
              <a:buNone/>
            </a:pPr>
            <a:r>
              <a:rPr lang="en-US" sz="1800" b="0" i="0" u="none" strike="noStrike" baseline="0" dirty="0">
                <a:solidFill>
                  <a:srgbClr val="000000"/>
                </a:solidFill>
                <a:latin typeface="Times New Roman" panose="02020603050405020304" pitchFamily="18" charset="0"/>
              </a:rPr>
              <a:t>However, it is only a list of neighborhood names and postal codes. I will need to get their coordinates to utilize Foursquare to pull the list of venues near these neighborhoods. To get the coordinates, I tried using Geocoder package but it was not working so I used the csv file provided by IBM team to match the coordinates of Toronto neighborhoods. After gathering all these coordinates, I visualized the map of Toronto using Folium package to verify whether these are correct coordinates </a:t>
            </a:r>
            <a:endParaRPr lang="en-US" dirty="0"/>
          </a:p>
        </p:txBody>
      </p:sp>
    </p:spTree>
    <p:extLst>
      <p:ext uri="{BB962C8B-B14F-4D97-AF65-F5344CB8AC3E}">
        <p14:creationId xmlns:p14="http://schemas.microsoft.com/office/powerpoint/2010/main" val="270328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7DD1-641D-4E73-B1D0-629331C08C59}"/>
              </a:ext>
            </a:extLst>
          </p:cNvPr>
          <p:cNvSpPr>
            <a:spLocks noGrp="1"/>
          </p:cNvSpPr>
          <p:nvPr>
            <p:ph type="title"/>
          </p:nvPr>
        </p:nvSpPr>
        <p:spPr/>
        <p:txBody>
          <a:bodyPr/>
          <a:lstStyle/>
          <a:p>
            <a:r>
              <a:rPr lang="en-US" sz="3600" b="1" dirty="0">
                <a:solidFill>
                  <a:schemeClr val="bg1"/>
                </a:solidFill>
                <a:latin typeface="Tw Cen MT Condensed" panose="020B0606020104020203" pitchFamily="34" charset="77"/>
              </a:rPr>
              <a:t>METHODOLOGY</a:t>
            </a:r>
            <a:endParaRPr lang="en-US" dirty="0"/>
          </a:p>
        </p:txBody>
      </p:sp>
      <p:pic>
        <p:nvPicPr>
          <p:cNvPr id="5" name="Content Placeholder 4">
            <a:extLst>
              <a:ext uri="{FF2B5EF4-FFF2-40B4-BE49-F238E27FC236}">
                <a16:creationId xmlns:a16="http://schemas.microsoft.com/office/drawing/2014/main" id="{23554211-83DA-4F8E-BE69-F15CCC599262}"/>
              </a:ext>
            </a:extLst>
          </p:cNvPr>
          <p:cNvPicPr>
            <a:picLocks noGrp="1" noChangeAspect="1"/>
          </p:cNvPicPr>
          <p:nvPr>
            <p:ph idx="1"/>
          </p:nvPr>
        </p:nvPicPr>
        <p:blipFill>
          <a:blip r:embed="rId2"/>
          <a:stretch>
            <a:fillRect/>
          </a:stretch>
        </p:blipFill>
        <p:spPr>
          <a:xfrm>
            <a:off x="2131462" y="3550057"/>
            <a:ext cx="4096322" cy="1743318"/>
          </a:xfrm>
        </p:spPr>
      </p:pic>
      <p:pic>
        <p:nvPicPr>
          <p:cNvPr id="7" name="Picture 6">
            <a:extLst>
              <a:ext uri="{FF2B5EF4-FFF2-40B4-BE49-F238E27FC236}">
                <a16:creationId xmlns:a16="http://schemas.microsoft.com/office/drawing/2014/main" id="{D5FFCD64-A4C0-4BDE-8E6B-6D01B55934C8}"/>
              </a:ext>
            </a:extLst>
          </p:cNvPr>
          <p:cNvPicPr>
            <a:picLocks noChangeAspect="1"/>
          </p:cNvPicPr>
          <p:nvPr/>
        </p:nvPicPr>
        <p:blipFill>
          <a:blip r:embed="rId3"/>
          <a:stretch>
            <a:fillRect/>
          </a:stretch>
        </p:blipFill>
        <p:spPr>
          <a:xfrm>
            <a:off x="6656118" y="3473857"/>
            <a:ext cx="3858163" cy="1924319"/>
          </a:xfrm>
          <a:prstGeom prst="rect">
            <a:avLst/>
          </a:prstGeom>
        </p:spPr>
      </p:pic>
    </p:spTree>
    <p:extLst>
      <p:ext uri="{BB962C8B-B14F-4D97-AF65-F5344CB8AC3E}">
        <p14:creationId xmlns:p14="http://schemas.microsoft.com/office/powerpoint/2010/main" val="351783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E7A3-0DB7-4351-A3BD-EE37F3B8AF22}"/>
              </a:ext>
            </a:extLst>
          </p:cNvPr>
          <p:cNvSpPr>
            <a:spLocks noGrp="1"/>
          </p:cNvSpPr>
          <p:nvPr>
            <p:ph type="title"/>
          </p:nvPr>
        </p:nvSpPr>
        <p:spPr/>
        <p:txBody>
          <a:bodyPr/>
          <a:lstStyle/>
          <a:p>
            <a:r>
              <a:rPr lang="en-US" sz="6000" b="1" dirty="0">
                <a:solidFill>
                  <a:schemeClr val="bg1"/>
                </a:solidFill>
                <a:latin typeface="Tw Cen MT Condensed" panose="020B0606020104020203" pitchFamily="34" charset="77"/>
              </a:rPr>
              <a:t>METHODOLOGY</a:t>
            </a:r>
            <a:br>
              <a:rPr lang="en-US" sz="6000" b="1" dirty="0">
                <a:solidFill>
                  <a:schemeClr val="bg1"/>
                </a:solidFill>
                <a:latin typeface="Tw Cen MT Condensed" panose="020B0606020104020203" pitchFamily="34" charset="77"/>
              </a:rPr>
            </a:br>
            <a:r>
              <a:rPr lang="en-US" sz="3600" b="1" dirty="0">
                <a:solidFill>
                  <a:schemeClr val="bg1"/>
                </a:solidFill>
                <a:latin typeface="Tw Cen MT Condensed" panose="020B0606020104020203" pitchFamily="34" charset="77"/>
              </a:rPr>
              <a:t>       Exploratory Data Analysis (EDA) </a:t>
            </a:r>
            <a:br>
              <a:rPr lang="en-US" sz="3600" b="1" dirty="0">
                <a:solidFill>
                  <a:schemeClr val="bg1"/>
                </a:solidFill>
                <a:latin typeface="Tw Cen MT Condensed" panose="020B0606020104020203" pitchFamily="34" charset="77"/>
              </a:rPr>
            </a:br>
            <a:endParaRPr lang="en-US" dirty="0"/>
          </a:p>
        </p:txBody>
      </p:sp>
      <p:sp>
        <p:nvSpPr>
          <p:cNvPr id="3" name="Content Placeholder 2">
            <a:extLst>
              <a:ext uri="{FF2B5EF4-FFF2-40B4-BE49-F238E27FC236}">
                <a16:creationId xmlns:a16="http://schemas.microsoft.com/office/drawing/2014/main" id="{F7AAD0FE-A2E3-40F6-AF9A-3F62CA65570C}"/>
              </a:ext>
            </a:extLst>
          </p:cNvPr>
          <p:cNvSpPr>
            <a:spLocks noGrp="1"/>
          </p:cNvSpPr>
          <p:nvPr>
            <p:ph idx="1"/>
          </p:nvPr>
        </p:nvSpPr>
        <p:spPr/>
        <p:txBody>
          <a:bodyPr>
            <a:normAutofit fontScale="77500" lnSpcReduction="20000"/>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Pandas and NumPy</a:t>
            </a:r>
          </a:p>
          <a:p>
            <a:pPr marL="457200" lvl="1" indent="0">
              <a:buNone/>
            </a:pPr>
            <a:r>
              <a:rPr lang="en-US" sz="2000" dirty="0">
                <a:latin typeface="Times New Roman" panose="02020603050405020304" pitchFamily="18" charset="0"/>
                <a:cs typeface="Times New Roman" panose="02020603050405020304" pitchFamily="18" charset="0"/>
              </a:rPr>
              <a:t>Functions from the Pandas and NumPy libraries are used to derive basic information about the data collected, which includes:</a:t>
            </a:r>
          </a:p>
          <a:p>
            <a:pPr marL="914400" lvl="2" indent="0">
              <a:buNone/>
            </a:pPr>
            <a:r>
              <a:rPr lang="en-US" sz="1800" dirty="0">
                <a:latin typeface="Times New Roman" panose="02020603050405020304" pitchFamily="18" charset="0"/>
                <a:cs typeface="Times New Roman" panose="02020603050405020304" pitchFamily="18" charset="0"/>
              </a:rPr>
              <a:t>The number of launches on each launch site</a:t>
            </a:r>
          </a:p>
          <a:p>
            <a:pPr marL="914400" lvl="2" indent="0">
              <a:buNone/>
            </a:pPr>
            <a:r>
              <a:rPr lang="en-US" sz="1800" dirty="0">
                <a:latin typeface="Times New Roman" panose="02020603050405020304" pitchFamily="18" charset="0"/>
                <a:cs typeface="Times New Roman" panose="02020603050405020304" pitchFamily="18" charset="0"/>
              </a:rPr>
              <a:t>The number of occurrence of each orbit</a:t>
            </a:r>
          </a:p>
          <a:p>
            <a:pPr marL="914400" lvl="2" indent="0">
              <a:buNone/>
            </a:pPr>
            <a:r>
              <a:rPr lang="en-US" sz="1800" dirty="0">
                <a:latin typeface="Times New Roman" panose="02020603050405020304" pitchFamily="18" charset="0"/>
                <a:cs typeface="Times New Roman" panose="02020603050405020304" pitchFamily="18" charset="0"/>
              </a:rPr>
              <a:t>The number and occurrence of each mission outcome</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SQL</a:t>
            </a:r>
          </a:p>
          <a:p>
            <a:pPr marL="457200" lvl="1" indent="0">
              <a:buNone/>
            </a:pPr>
            <a:r>
              <a:rPr lang="en-US" sz="2000" dirty="0">
                <a:latin typeface="Times New Roman" panose="02020603050405020304" pitchFamily="18" charset="0"/>
                <a:cs typeface="Times New Roman" panose="02020603050405020304" pitchFamily="18" charset="0"/>
              </a:rPr>
              <a:t>The data is queried using SQL to answer several questions about the data such as:</a:t>
            </a:r>
          </a:p>
          <a:p>
            <a:pPr marL="914400" lvl="2" indent="0">
              <a:buNone/>
            </a:pPr>
            <a:r>
              <a:rPr lang="en-US" sz="1800" dirty="0">
                <a:latin typeface="Times New Roman" panose="02020603050405020304" pitchFamily="18" charset="0"/>
                <a:cs typeface="Times New Roman" panose="02020603050405020304" pitchFamily="18" charset="0"/>
              </a:rPr>
              <a:t>The names of the unique launch sites in the space mission</a:t>
            </a:r>
          </a:p>
          <a:p>
            <a:pPr marL="914400" lvl="2" indent="0">
              <a:buNone/>
            </a:pPr>
            <a:r>
              <a:rPr lang="en-US" sz="1800" dirty="0">
                <a:latin typeface="Times New Roman" panose="02020603050405020304" pitchFamily="18" charset="0"/>
                <a:cs typeface="Times New Roman" panose="02020603050405020304" pitchFamily="18" charset="0"/>
              </a:rPr>
              <a:t>The total payload mass carried by boosters launched by NASA (CRS)</a:t>
            </a:r>
          </a:p>
          <a:p>
            <a:pPr marL="914400" lvl="2" indent="0">
              <a:buNone/>
            </a:pPr>
            <a:r>
              <a:rPr lang="en-US" sz="1800" dirty="0">
                <a:latin typeface="Times New Roman" panose="02020603050405020304" pitchFamily="18" charset="0"/>
                <a:cs typeface="Times New Roman" panose="02020603050405020304" pitchFamily="18" charset="0"/>
              </a:rPr>
              <a:t>The average payload mass carried by booster version F9 v1.1</a:t>
            </a:r>
            <a:endParaRPr lang="en-US" sz="26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914400" lvl="2" indent="0">
              <a:buNone/>
            </a:pPr>
            <a:endParaRPr lang="en-US" sz="1800" dirty="0">
              <a:latin typeface="Times New Roman" panose="02020603050405020304" pitchFamily="18" charset="0"/>
              <a:cs typeface="Times New Roman" panose="02020603050405020304" pitchFamily="18" charset="0"/>
            </a:endParaRPr>
          </a:p>
          <a:p>
            <a:pPr marL="914400" lvl="2" indent="0">
              <a:buNone/>
            </a:pPr>
            <a:endParaRPr lang="en-US" sz="1800"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457200" lvl="1"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8" descr="How to calculate quartiles in SQL (descriptive statistics, SQL, statistics)  - Quora">
            <a:extLst>
              <a:ext uri="{FF2B5EF4-FFF2-40B4-BE49-F238E27FC236}">
                <a16:creationId xmlns:a16="http://schemas.microsoft.com/office/drawing/2014/main" id="{4C62F32B-E6B2-4795-9F50-7BCD60DE9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832" y="3531734"/>
            <a:ext cx="1489792" cy="7799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NumPy - Wikipedia">
            <a:extLst>
              <a:ext uri="{FF2B5EF4-FFF2-40B4-BE49-F238E27FC236}">
                <a16:creationId xmlns:a16="http://schemas.microsoft.com/office/drawing/2014/main" id="{34D12A3D-7523-4B5F-A220-CB3F59D32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915" y="4674679"/>
            <a:ext cx="2182424" cy="982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1BFD63F4-3F7C-47B8-AB49-7292EA1D5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1764" y="2286641"/>
            <a:ext cx="2182424" cy="88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87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{B8229243-280A-4710-ABDF-875706B385DF}tf02900722</Template>
  <TotalTime>97</TotalTime>
  <Words>1914</Words>
  <Application>Microsoft Office PowerPoint</Application>
  <PresentationFormat>Widescreen</PresentationFormat>
  <Paragraphs>194</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Century Gothic</vt:lpstr>
      <vt:lpstr>Times New Roman</vt:lpstr>
      <vt:lpstr>Tw Cen MT Condensed</vt:lpstr>
      <vt:lpstr>Wingdings 3</vt:lpstr>
      <vt:lpstr>Ion Boardroom</vt:lpstr>
      <vt:lpstr>PowerPoint Presentation</vt:lpstr>
      <vt:lpstr>OUTLINE </vt:lpstr>
      <vt:lpstr>EXECUTIVE SUMMARY </vt:lpstr>
      <vt:lpstr>Introduction </vt:lpstr>
      <vt:lpstr>Methodology </vt:lpstr>
      <vt:lpstr>METHODOLOGY        Data collection, wrangling, and formatting </vt:lpstr>
      <vt:lpstr>METHODOLOGY        Data collection, wrangling, and formatting </vt:lpstr>
      <vt:lpstr>METHODOLOGY</vt:lpstr>
      <vt:lpstr>METHODOLOGY        Exploratory Data Analysis (EDA)  </vt:lpstr>
      <vt:lpstr>METHODOLOGY        Data Visualization </vt:lpstr>
      <vt:lpstr>METHODOLOGY        Machine Learning Prediction </vt:lpstr>
      <vt:lpstr>RESULTS </vt:lpstr>
      <vt:lpstr>RESULTS        SQL (EDA with SQL) </vt:lpstr>
      <vt:lpstr>RESULTS        SQL (EDA with SQL) </vt:lpstr>
      <vt:lpstr>RESULTS        SQL (EDA with SQL) </vt:lpstr>
      <vt:lpstr>RESULTS        SQL (EDA with SQL) </vt:lpstr>
      <vt:lpstr>RESULTS        SQL (EDA with SQL) </vt:lpstr>
      <vt:lpstr>RESULTS        SQL (EDA with SQL) </vt:lpstr>
      <vt:lpstr>RESULTS        SQL (EDA with SQL) </vt:lpstr>
      <vt:lpstr>RESULTS        SQL (EDA with SQL) </vt:lpstr>
      <vt:lpstr>RESULTS        Matplotlib and Seaborn (EDA with Visualization) </vt:lpstr>
      <vt:lpstr>RESULTS        Matplotlib and Seaborn (EDA with Visualization) </vt:lpstr>
      <vt:lpstr>RESULTS        Matplotlib and Seaborn (EDA with Visualization) </vt:lpstr>
      <vt:lpstr>RESULTS        Matplotlib and Seaborn (EDA with Visualization) </vt:lpstr>
      <vt:lpstr>RESULTS        Matplotlib and Seaborn (EDA with Visualization) </vt:lpstr>
      <vt:lpstr>RESULTS        Matplotlib and Seaborn (EDA with Visualization) </vt:lpstr>
      <vt:lpstr>RESULTS        Matplotlib and Seaborn (EDA with Visualization)</vt:lpstr>
      <vt:lpstr>RESULTS        Matplotlib and Seaborn (EDA with Visualization)</vt:lpstr>
      <vt:lpstr>RESULTS        Matplotlib and Seaborn (EDA with Visualization)</vt:lpstr>
      <vt:lpstr>RESULTS        Folium </vt:lpstr>
      <vt:lpstr>RESULTS        Predictive Analysis </vt:lpstr>
      <vt:lpstr>RESULTS        Predictive Analysis </vt:lpstr>
      <vt:lpstr>RESULTS        Predictive Analysis </vt:lpstr>
      <vt:lpstr>RESULTS        Predictive Analysis </vt:lpstr>
      <vt:lpstr>RESULTS        Predictive Analysis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11</cp:revision>
  <dcterms:created xsi:type="dcterms:W3CDTF">2024-08-01T20:17:52Z</dcterms:created>
  <dcterms:modified xsi:type="dcterms:W3CDTF">2024-08-01T22:06:28Z</dcterms:modified>
</cp:coreProperties>
</file>