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0" r:id="rId2"/>
    <p:sldId id="25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65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50" r:id="rId26"/>
    <p:sldId id="351" r:id="rId27"/>
    <p:sldId id="352" r:id="rId28"/>
    <p:sldId id="353" r:id="rId29"/>
    <p:sldId id="355" r:id="rId30"/>
    <p:sldId id="356" r:id="rId31"/>
    <p:sldId id="357" r:id="rId32"/>
    <p:sldId id="358" r:id="rId33"/>
    <p:sldId id="359" r:id="rId34"/>
    <p:sldId id="360" r:id="rId35"/>
    <p:sldId id="372" r:id="rId36"/>
    <p:sldId id="362" r:id="rId37"/>
    <p:sldId id="363" r:id="rId38"/>
    <p:sldId id="364" r:id="rId39"/>
    <p:sldId id="366" r:id="rId40"/>
    <p:sldId id="367" r:id="rId41"/>
    <p:sldId id="368" r:id="rId42"/>
    <p:sldId id="369" r:id="rId43"/>
    <p:sldId id="370" r:id="rId44"/>
    <p:sldId id="371" r:id="rId45"/>
    <p:sldId id="34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33DC0-ECC1-4678-B676-66B4E66638BC}" type="datetime4">
              <a:rPr lang="en-US" smtClean="0"/>
              <a:pPr/>
              <a:t>July 27,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Organization and Software Systems (SS ZG516)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7869-7C75-4E61-A121-348A507022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DC869-8563-45A6-9978-CD4CBF57D9E7}" type="datetime4">
              <a:rPr lang="en-US" smtClean="0"/>
              <a:pPr/>
              <a:t>July 27, 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Organization and Software Systems (SS ZG516)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76F1-A5D2-4734-978E-2B2B82F0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76F1-A5D2-4734-978E-2B2B82F090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FE723F1-1413-476A-BF73-55FCFC79432C}" type="datetime4">
              <a:rPr lang="en-US" smtClean="0"/>
              <a:pPr/>
              <a:t>July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Computer Organization and Software Systems (SS ZG516)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F7402-97CB-42A2-9044-C3E8DE5DBA22}" type="slidenum">
              <a:rPr lang="en-US"/>
              <a:pPr/>
              <a:t>12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964A0-5F24-4D9B-B96A-696224BBFDCB}" type="slidenum">
              <a:rPr lang="en-US"/>
              <a:pPr/>
              <a:t>13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9687F-4A3B-4A6F-AC10-CC08C47C233F}" type="slidenum">
              <a:rPr lang="en-US"/>
              <a:pPr/>
              <a:t>14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7923C-064D-4BD7-BD02-B4B91F17B7FA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18260-98CE-4E5F-9AAC-CA792F312C3B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40BF-4993-455A-8C4C-D8F67E5F4E1B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8C56A-4750-4E9D-89AA-47DA70F1D4D6}" type="slidenum">
              <a:rPr lang="en-US"/>
              <a:pPr/>
              <a:t>19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3E38B-3ED7-4076-9414-BA0748D196BF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6307D-D73D-468C-A8FA-5CE967D31FFA}" type="slidenum">
              <a:rPr lang="en-US"/>
              <a:pPr/>
              <a:t>23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6459C-A0B7-425F-B32C-949D6C884E16}" type="slidenum">
              <a:rPr lang="en-US"/>
              <a:pPr/>
              <a:t>25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B6D7A-4B07-4D02-A1CF-5A6E8B07576E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78AD9-A588-43AB-AB15-260A60393A0A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5BFCF-08E9-498F-AC16-4293D7AA0896}" type="slidenum">
              <a:rPr lang="en-US"/>
              <a:pPr/>
              <a:t>28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B9C93-DE8C-42E0-8C0C-BE5EAF21E2B1}" type="slidenum">
              <a:rPr lang="en-US"/>
              <a:pPr/>
              <a:t>29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20DC3-297C-45F5-9C43-EA29DAD450FB}" type="slidenum">
              <a:rPr lang="en-US"/>
              <a:pPr/>
              <a:t>30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9BE63-BAA3-4F04-9030-72F32776BADB}" type="slidenum">
              <a:rPr lang="en-US"/>
              <a:pPr/>
              <a:t>31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010E6-5839-4449-8780-F6CA5EBF22C7}" type="slidenum">
              <a:rPr lang="en-US"/>
              <a:pPr/>
              <a:t>34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77EB7-794C-4641-AC99-F6F6EF92E92E}" type="slidenum">
              <a:rPr lang="en-US"/>
              <a:pPr/>
              <a:t>35</a:t>
            </a:fld>
            <a:endParaRPr 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7626F-6E63-4244-AE21-BE81C2DEEE9D}" type="slidenum">
              <a:rPr lang="en-US"/>
              <a:pPr/>
              <a:t>37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4BB93-9F66-48BA-8514-B9942BB16621}" type="slidenum">
              <a:rPr lang="en-US"/>
              <a:pPr/>
              <a:t>39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0C6E2-FA9E-4A2C-9002-B723F41092BB}" type="slidenum">
              <a:rPr lang="en-US"/>
              <a:pPr/>
              <a:t>41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41C82-B122-463A-857E-AEC5FC64B53B}" type="slidenum">
              <a:rPr lang="en-US"/>
              <a:pPr/>
              <a:t>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E8198-02A6-4FC6-8DAD-0544A7A7CC30}" type="slidenum">
              <a:rPr lang="en-US"/>
              <a:pPr/>
              <a:t>42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0D587-592A-412D-86AD-C1AAB452CEA1}" type="slidenum">
              <a:rPr lang="en-US"/>
              <a:pPr/>
              <a:t>43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FE59D-9897-45FE-872E-642EC0669726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D4CF3-02B3-4BF6-B0FD-7F51AC0A6930}" type="slidenum">
              <a:rPr lang="en-US"/>
              <a:pPr/>
              <a:t>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2743E-0709-48E7-8B9B-0A5E52913A27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467BC-EA3F-4CD0-8164-992A44686A55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19177-D119-468F-8C31-ACA5D8673859}" type="slidenum">
              <a:rPr lang="en-US"/>
              <a:pPr/>
              <a:t>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DAF00-4938-46C1-8534-E192380DB1CE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E2B4A-2374-4497-A5EA-893AE9563188}" type="slidenum">
              <a:rPr lang="en-US"/>
              <a:pPr/>
              <a:t>11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itchFamily="34" charset="0"/>
              </a:defRPr>
            </a:lvl1pPr>
          </a:lstStyle>
          <a:p>
            <a:fld id="{FD757D04-FDCD-407C-AE24-130C0E31C23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178800" cy="5638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52400" y="6324600"/>
            <a:ext cx="3323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Computer Organization and Software Systems (SS ZG516)</a:t>
            </a:r>
            <a:endParaRPr lang="en-US" sz="105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304800" y="6581001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F98FA64-F176-4C73-8973-50077C15D9AE}" type="slidenum">
              <a:rPr lang="en-US" sz="1200" smtClean="0">
                <a:latin typeface="+mn-lt"/>
                <a:cs typeface="Times New Roman" pitchFamily="18" charset="0"/>
              </a:rPr>
              <a:pPr/>
              <a:t>‹#›</a:t>
            </a:fld>
            <a:r>
              <a:rPr lang="en-US" sz="1200" dirty="0" smtClean="0">
                <a:latin typeface="+mn-lt"/>
                <a:cs typeface="Times New Roman" pitchFamily="18" charset="0"/>
              </a:rPr>
              <a:t>		</a:t>
            </a:r>
            <a:fld id="{36810F55-946A-432B-8A20-F9F180CDFDDB}" type="datetime3">
              <a:rPr lang="en-US" sz="1200" smtClean="0">
                <a:latin typeface="+mn-lt"/>
                <a:cs typeface="Times New Roman" pitchFamily="18" charset="0"/>
              </a:rPr>
              <a:pPr/>
              <a:t>27 July 2013</a:t>
            </a:fld>
            <a:endParaRPr lang="en-US" sz="12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Computer Organization and Software Systems </a:t>
            </a:r>
            <a:br>
              <a:rPr lang="en-US" sz="3600" dirty="0" smtClean="0"/>
            </a:br>
            <a:r>
              <a:rPr lang="en-US" sz="3600" dirty="0" smtClean="0"/>
              <a:t>(SS ZG516)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Nirmal</a:t>
            </a:r>
            <a:r>
              <a:rPr lang="en-US" dirty="0" smtClean="0"/>
              <a:t> Kr. Gupta</a:t>
            </a:r>
          </a:p>
          <a:p>
            <a:r>
              <a:rPr lang="en-US" dirty="0" smtClean="0"/>
              <a:t>CSIS </a:t>
            </a:r>
            <a:r>
              <a:rPr lang="en-US" dirty="0" err="1" smtClean="0"/>
              <a:t>Deptt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Memory Hierarchy - Diagram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 cstate="print"/>
          <a:srcRect l="8824" t="18182" r="8824" b="20454"/>
          <a:stretch>
            <a:fillRect/>
          </a:stretch>
        </p:blipFill>
        <p:spPr bwMode="auto">
          <a:xfrm>
            <a:off x="1600200" y="1371600"/>
            <a:ext cx="4995258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time</a:t>
            </a:r>
          </a:p>
          <a:p>
            <a:pPr lvl="1"/>
            <a:r>
              <a:rPr lang="en-GB" dirty="0"/>
              <a:t>Time between presenting the address and getting the valid data</a:t>
            </a:r>
          </a:p>
          <a:p>
            <a:r>
              <a:rPr lang="en-GB" dirty="0"/>
              <a:t>Memory Cycle time</a:t>
            </a:r>
          </a:p>
          <a:p>
            <a:pPr lvl="1"/>
            <a:r>
              <a:rPr lang="en-GB" dirty="0"/>
              <a:t>Time may be required for the memory to “recover” before next access</a:t>
            </a:r>
          </a:p>
          <a:p>
            <a:pPr lvl="1"/>
            <a:r>
              <a:rPr lang="en-GB" dirty="0"/>
              <a:t>Cycle time is access + recovery</a:t>
            </a:r>
          </a:p>
          <a:p>
            <a:r>
              <a:rPr lang="en-GB" dirty="0"/>
              <a:t>Transfer Rate</a:t>
            </a:r>
          </a:p>
          <a:p>
            <a:pPr lvl="1"/>
            <a:r>
              <a:rPr lang="en-US" dirty="0" smtClean="0"/>
              <a:t>rate at which data can be transferred into or out of a memory unit.</a:t>
            </a:r>
            <a:endParaRPr lang="en-GB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Semiconductor</a:t>
            </a:r>
          </a:p>
          <a:p>
            <a:pPr lvl="1"/>
            <a:r>
              <a:rPr lang="en-GB" dirty="0"/>
              <a:t>RAM</a:t>
            </a:r>
          </a:p>
          <a:p>
            <a:r>
              <a:rPr lang="en-GB" dirty="0"/>
              <a:t>Magnetic</a:t>
            </a:r>
          </a:p>
          <a:p>
            <a:pPr lvl="1"/>
            <a:r>
              <a:rPr lang="en-GB" dirty="0"/>
              <a:t>Disk &amp; Tape</a:t>
            </a:r>
          </a:p>
          <a:p>
            <a:r>
              <a:rPr lang="en-GB" dirty="0"/>
              <a:t>Optical</a:t>
            </a:r>
          </a:p>
          <a:p>
            <a:pPr lvl="1"/>
            <a:r>
              <a:rPr lang="en-GB" dirty="0"/>
              <a:t>CD &amp; DVD</a:t>
            </a:r>
          </a:p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Physical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Decay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Volatility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information decays naturally or is lost when electrical power is switched off.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a nonvolatile memory, information once recorded remains without deterioration until deliberately changed; no electrical power is needed to retain information.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Erasable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Nonerasable</a:t>
            </a:r>
            <a:r>
              <a:rPr lang="en-US" dirty="0" smtClean="0"/>
              <a:t> memory cannot be altered, except by destroying the storage unit.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Power consumption</a:t>
            </a:r>
          </a:p>
          <a:p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Physical Characteristics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random-access memory, the organization is a key design issue.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organization is meant the physical arrangement of bits to form words.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Not always obvious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e.g. interleaved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Organisation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constraints on a computer’s memory can be summed up by three questions: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much?</a:t>
            </a:r>
          </a:p>
          <a:p>
            <a:pPr lvl="1"/>
            <a:r>
              <a:rPr lang="en-GB" dirty="0"/>
              <a:t>Capacity</a:t>
            </a:r>
          </a:p>
          <a:p>
            <a:r>
              <a:rPr lang="en-GB" dirty="0"/>
              <a:t>How fast?</a:t>
            </a:r>
          </a:p>
          <a:p>
            <a:pPr lvl="1"/>
            <a:r>
              <a:rPr lang="en-GB" dirty="0"/>
              <a:t>Time is money</a:t>
            </a:r>
          </a:p>
          <a:p>
            <a:r>
              <a:rPr lang="en-GB" dirty="0"/>
              <a:t>How expensive?</a:t>
            </a:r>
          </a:p>
          <a:p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The Bottom 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 variety of technologies are used to implement memory systems, and across this spectrum of technologies, the following relationships hold:</a:t>
            </a:r>
          </a:p>
          <a:p>
            <a:pPr lvl="1"/>
            <a:r>
              <a:rPr lang="en-US" sz="2400" dirty="0" smtClean="0"/>
              <a:t>Faster access time, greater cost per bit</a:t>
            </a:r>
          </a:p>
          <a:p>
            <a:pPr lvl="1"/>
            <a:r>
              <a:rPr lang="en-US" sz="2400" dirty="0" smtClean="0"/>
              <a:t>Greater capacity, smaller cost per bit</a:t>
            </a:r>
          </a:p>
          <a:p>
            <a:pPr lvl="1"/>
            <a:r>
              <a:rPr lang="en-US" sz="2400" dirty="0" smtClean="0"/>
              <a:t>Greater capacity, slower access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Implementing memory systems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Registers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L1 Cache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L2 Cache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Main memory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Disk cache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Disk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Optical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Tape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Hierarchy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2209800"/>
            <a:ext cx="4586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one goes down the hierarchy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Decreasing cost per bit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Increasing capacity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Increasing access 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Decreasing frequency of access of </a:t>
            </a:r>
          </a:p>
          <a:p>
            <a:r>
              <a:rPr lang="en-US" sz="2400" dirty="0" smtClean="0"/>
              <a:t>  the memory by the processor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It is possible to build a computer which uses only static </a:t>
            </a:r>
            <a:r>
              <a:rPr lang="en-GB" dirty="0" smtClean="0"/>
              <a:t>RAM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This would be very fast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This would need no cache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This </a:t>
            </a:r>
            <a:r>
              <a:rPr lang="en-GB" dirty="0"/>
              <a:t>would cost a very large amount</a:t>
            </a:r>
          </a:p>
          <a:p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So you want fast?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During the course of the execution of a program, memory references tend to cluster</a:t>
            </a:r>
          </a:p>
          <a:p>
            <a:r>
              <a:rPr lang="en-GB"/>
              <a:t>e.g. loops</a:t>
            </a:r>
          </a:p>
          <a:p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Locality of Reference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Interconnection Structures</a:t>
            </a:r>
          </a:p>
          <a:p>
            <a:r>
              <a:rPr lang="en-US" sz="2400" dirty="0" smtClean="0"/>
              <a:t>Cache Memory Principles,  Cache memory Design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477000"/>
            <a:ext cx="5229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Source: All the Slides are based on original slides of William Stallings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Small amount of fast memory</a:t>
            </a:r>
          </a:p>
          <a:p>
            <a:r>
              <a:rPr lang="en-GB"/>
              <a:t>Sits between normal main memory and CPU</a:t>
            </a:r>
          </a:p>
          <a:p>
            <a:r>
              <a:rPr lang="en-GB"/>
              <a:t>May be located on CPU chip or module</a:t>
            </a:r>
          </a:p>
          <a:p>
            <a:endParaRPr lang="en-GB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Cache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Cache and Main Memory</a:t>
            </a:r>
          </a:p>
        </p:txBody>
      </p:sp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2" cstate="print"/>
          <a:srcRect b="11432"/>
          <a:stretch>
            <a:fillRect/>
          </a:stretch>
        </p:blipFill>
        <p:spPr bwMode="auto">
          <a:xfrm>
            <a:off x="2133600" y="1447800"/>
            <a:ext cx="54944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Cache/Main Memory Structure</a:t>
            </a:r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527157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CPU requests contents of memory location</a:t>
            </a:r>
          </a:p>
          <a:p>
            <a:r>
              <a:rPr lang="en-GB"/>
              <a:t>Check cache for this data</a:t>
            </a:r>
          </a:p>
          <a:p>
            <a:r>
              <a:rPr lang="en-GB"/>
              <a:t>If present, get from cache (fast)</a:t>
            </a:r>
          </a:p>
          <a:p>
            <a:r>
              <a:rPr lang="en-GB"/>
              <a:t>If not present, read required block from main memory to cache</a:t>
            </a:r>
          </a:p>
          <a:p>
            <a:r>
              <a:rPr lang="en-GB"/>
              <a:t>Then deliver from cache to CPU</a:t>
            </a:r>
          </a:p>
          <a:p>
            <a:r>
              <a:rPr lang="en-GB"/>
              <a:t>Cache includes tags to identify which block of main memory is in each cache slot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Cache operation – overview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Cache Read Operation - Flowchart</a:t>
            </a:r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71600"/>
            <a:ext cx="4782933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Addressing</a:t>
            </a:r>
          </a:p>
          <a:p>
            <a:r>
              <a:rPr lang="en-GB"/>
              <a:t>Size</a:t>
            </a:r>
          </a:p>
          <a:p>
            <a:r>
              <a:rPr lang="en-GB"/>
              <a:t>Mapping Function</a:t>
            </a:r>
          </a:p>
          <a:p>
            <a:r>
              <a:rPr lang="en-GB"/>
              <a:t>Replacement Algorithm</a:t>
            </a:r>
          </a:p>
          <a:p>
            <a:r>
              <a:rPr lang="en-GB"/>
              <a:t>Write Policy</a:t>
            </a:r>
          </a:p>
          <a:p>
            <a:r>
              <a:rPr lang="en-GB"/>
              <a:t>Block Size</a:t>
            </a:r>
          </a:p>
          <a:p>
            <a:r>
              <a:rPr lang="en-GB"/>
              <a:t>Number of Caches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Cache Design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/>
              <a:t>Where does cache sit?</a:t>
            </a:r>
          </a:p>
          <a:p>
            <a:pPr lvl="1"/>
            <a:r>
              <a:rPr lang="en-GB" sz="2000"/>
              <a:t>Between processor and virtual memory management unit</a:t>
            </a:r>
          </a:p>
          <a:p>
            <a:pPr lvl="1"/>
            <a:r>
              <a:rPr lang="en-GB" sz="2000"/>
              <a:t>Between MMU and main memory</a:t>
            </a:r>
          </a:p>
          <a:p>
            <a:r>
              <a:rPr lang="en-GB" sz="2400"/>
              <a:t>Logical cache (virtual cache) stores data using virtual addresses</a:t>
            </a:r>
          </a:p>
          <a:p>
            <a:pPr lvl="1"/>
            <a:r>
              <a:rPr lang="en-GB" sz="2000"/>
              <a:t>Processor accesses cache directly, not thorough physical cache</a:t>
            </a:r>
          </a:p>
          <a:p>
            <a:pPr lvl="1"/>
            <a:r>
              <a:rPr lang="en-GB" sz="2000"/>
              <a:t>Cache access faster, before MMU address translation</a:t>
            </a:r>
          </a:p>
          <a:p>
            <a:pPr lvl="1"/>
            <a:r>
              <a:rPr lang="en-GB" sz="2000"/>
              <a:t>Virtual addresses use same address space for different applications</a:t>
            </a:r>
          </a:p>
          <a:p>
            <a:pPr lvl="2"/>
            <a:r>
              <a:rPr lang="en-GB" sz="1800"/>
              <a:t>Must flush cache on each context switch</a:t>
            </a:r>
          </a:p>
          <a:p>
            <a:r>
              <a:rPr lang="en-GB" sz="2400"/>
              <a:t>Physical cache stores data using main memory physical addresses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Cache Addressing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Cost</a:t>
            </a:r>
          </a:p>
          <a:p>
            <a:pPr lvl="1"/>
            <a:r>
              <a:rPr lang="en-GB"/>
              <a:t>More cache is expensive</a:t>
            </a:r>
          </a:p>
          <a:p>
            <a:r>
              <a:rPr lang="en-GB"/>
              <a:t>Speed</a:t>
            </a:r>
          </a:p>
          <a:p>
            <a:pPr lvl="1"/>
            <a:r>
              <a:rPr lang="en-GB"/>
              <a:t>More cache is faster (up to a point)</a:t>
            </a:r>
          </a:p>
          <a:p>
            <a:pPr lvl="1"/>
            <a:r>
              <a:rPr lang="en-GB"/>
              <a:t>Checking cache for data takes time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Size does matter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Typical Cache Organization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011987" cy="474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Cache of 64kByte</a:t>
            </a:r>
          </a:p>
          <a:p>
            <a:r>
              <a:rPr lang="en-GB"/>
              <a:t>Cache block of 4 bytes</a:t>
            </a:r>
          </a:p>
          <a:p>
            <a:pPr lvl="1"/>
            <a:r>
              <a:rPr lang="en-GB"/>
              <a:t>i.e. cache is 16k (2</a:t>
            </a:r>
            <a:r>
              <a:rPr lang="en-GB" baseline="30000"/>
              <a:t>14</a:t>
            </a:r>
            <a:r>
              <a:rPr lang="en-GB"/>
              <a:t>) lines of 4 bytes</a:t>
            </a:r>
          </a:p>
          <a:p>
            <a:r>
              <a:rPr lang="en-GB"/>
              <a:t>16MBytes main memory</a:t>
            </a:r>
          </a:p>
          <a:p>
            <a:r>
              <a:rPr lang="en-GB"/>
              <a:t>24 bit address </a:t>
            </a:r>
          </a:p>
          <a:p>
            <a:pPr lvl="1"/>
            <a:r>
              <a:rPr lang="en-GB"/>
              <a:t>(2</a:t>
            </a:r>
            <a:r>
              <a:rPr lang="en-GB" baseline="30000"/>
              <a:t>24</a:t>
            </a:r>
            <a:r>
              <a:rPr lang="en-GB"/>
              <a:t>=16M)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Mapping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Location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whether memory is internal and external to the computer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Capacity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Unit of </a:t>
            </a:r>
            <a:r>
              <a:rPr lang="en-GB" dirty="0" smtClean="0"/>
              <a:t>transfer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number of electrical lines into and out of the memory module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Access method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Performance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Physical type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Physical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Organisation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Characteristics of Memory Systems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Each block of main memory maps to only one cache line</a:t>
            </a:r>
          </a:p>
          <a:p>
            <a:pPr lvl="1"/>
            <a:r>
              <a:rPr lang="en-GB"/>
              <a:t>i.e. if a block is in cache, it must be in one specific place</a:t>
            </a:r>
          </a:p>
          <a:p>
            <a:r>
              <a:rPr lang="en-GB"/>
              <a:t>Address is in two parts</a:t>
            </a:r>
          </a:p>
          <a:p>
            <a:r>
              <a:rPr lang="en-GB"/>
              <a:t>Least Significant w bits identify unique word</a:t>
            </a:r>
          </a:p>
          <a:p>
            <a:r>
              <a:rPr lang="en-GB"/>
              <a:t>Most Significant s bits specify one memory block</a:t>
            </a:r>
          </a:p>
          <a:p>
            <a:r>
              <a:rPr lang="en-GB"/>
              <a:t>The MSBs are split into a cache line field r and a tag of s-r (most significant)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Direct Mapping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Rectangle 14"/>
          <p:cNvSpPr>
            <a:spLocks noGrp="1" noChangeArrowheads="1"/>
          </p:cNvSpPr>
          <p:nvPr>
            <p:ph idx="1"/>
          </p:nvPr>
        </p:nvSpPr>
        <p:spPr>
          <a:xfrm>
            <a:off x="228600" y="3200400"/>
            <a:ext cx="8305800" cy="2819400"/>
          </a:xfrm>
        </p:spPr>
        <p:txBody>
          <a:bodyPr/>
          <a:lstStyle/>
          <a:p>
            <a:r>
              <a:rPr lang="en-GB" sz="2000" dirty="0"/>
              <a:t>24 bit address</a:t>
            </a:r>
          </a:p>
          <a:p>
            <a:r>
              <a:rPr lang="en-GB" sz="2000" dirty="0"/>
              <a:t>2 bit word identifier (4 byte block)</a:t>
            </a:r>
          </a:p>
          <a:p>
            <a:r>
              <a:rPr lang="en-GB" sz="2000" dirty="0"/>
              <a:t>22 bit block identifier</a:t>
            </a:r>
          </a:p>
          <a:p>
            <a:pPr lvl="1"/>
            <a:r>
              <a:rPr lang="en-GB" sz="1800" dirty="0"/>
              <a:t>8 bit tag (=22-14)</a:t>
            </a:r>
          </a:p>
          <a:p>
            <a:pPr lvl="1"/>
            <a:r>
              <a:rPr lang="en-GB" sz="1800" dirty="0"/>
              <a:t>14 bit slot or line</a:t>
            </a:r>
          </a:p>
          <a:p>
            <a:r>
              <a:rPr lang="en-GB" sz="2000" dirty="0"/>
              <a:t>No two blocks in the same line have the same Tag field</a:t>
            </a:r>
          </a:p>
          <a:p>
            <a:r>
              <a:rPr lang="en-GB" sz="2000" dirty="0"/>
              <a:t>Check contents of cache by finding line and checking Tag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04200" cy="838200"/>
          </a:xfrm>
        </p:spPr>
        <p:txBody>
          <a:bodyPr>
            <a:normAutofit fontScale="90000"/>
          </a:bodyPr>
          <a:lstStyle/>
          <a:p>
            <a:r>
              <a:rPr lang="en-GB" dirty="0"/>
              <a:t>Direct Mapping</a:t>
            </a:r>
            <a:br>
              <a:rPr lang="en-GB" dirty="0"/>
            </a:br>
            <a:r>
              <a:rPr lang="en-GB" dirty="0"/>
              <a:t>Address Structure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4800" y="1981200"/>
            <a:ext cx="861218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Tag  s-r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975100" y="16002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Line or Slot  r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96200" y="1600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Word  w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81534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743200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974725" y="2174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8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632325" y="2098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14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8366125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sz="2400"/>
              <a:t>Direct Mapping from Cache to Main Memory</a:t>
            </a:r>
          </a:p>
        </p:txBody>
      </p:sp>
      <p:pic>
        <p:nvPicPr>
          <p:cNvPr id="1833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5213" cy="455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78" name="Group 30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3856867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Cache line</a:t>
                      </a:r>
                    </a:p>
                  </a:txBody>
                  <a:tcPr marL="90559" marR="90559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Main Memory blocks held</a:t>
                      </a:r>
                    </a:p>
                  </a:txBody>
                  <a:tcPr marL="90559" marR="9055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0559" marR="90559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 m, 2m, 3m…2s-m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559" marR="9055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0559" marR="90559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1,m+1, 2m+1…2s-m+1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559" marR="9055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marL="90559" marR="90559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559" marR="9055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m-1</a:t>
                      </a:r>
                    </a:p>
                  </a:txBody>
                  <a:tcPr marL="90559" marR="90559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m-1, 2m-1,3m-1…2s-1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559" marR="90559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04200" cy="838200"/>
          </a:xfrm>
        </p:spPr>
        <p:txBody>
          <a:bodyPr/>
          <a:lstStyle/>
          <a:p>
            <a:r>
              <a:rPr lang="en-GB" sz="2400"/>
              <a:t>Direct Mapping </a:t>
            </a:r>
            <a:br>
              <a:rPr lang="en-GB" sz="2400"/>
            </a:br>
            <a:r>
              <a:rPr lang="en-GB" sz="2400"/>
              <a:t>Cache Line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Direct Mapping Cache Organization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313" y="1387407"/>
            <a:ext cx="7716087" cy="496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3"/>
            <a:ext cx="8204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</a:t>
            </a:r>
            <a:br>
              <a:rPr lang="en-US" dirty="0"/>
            </a:br>
            <a:r>
              <a:rPr lang="en-US" dirty="0"/>
              <a:t>Mapping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1" y="0"/>
            <a:ext cx="564776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Address length = (s + w) bits</a:t>
            </a:r>
          </a:p>
          <a:p>
            <a:r>
              <a:rPr lang="en-GB" dirty="0"/>
              <a:t>Number of addressable units = </a:t>
            </a:r>
            <a:r>
              <a:rPr lang="en-GB" dirty="0" smtClean="0"/>
              <a:t>2</a:t>
            </a:r>
            <a:r>
              <a:rPr lang="en-GB" baseline="30000" dirty="0" smtClean="0"/>
              <a:t>s+w</a:t>
            </a:r>
            <a:r>
              <a:rPr lang="en-GB" dirty="0" smtClean="0"/>
              <a:t> </a:t>
            </a:r>
            <a:r>
              <a:rPr lang="en-GB" dirty="0"/>
              <a:t>words or bytes</a:t>
            </a:r>
          </a:p>
          <a:p>
            <a:r>
              <a:rPr lang="en-GB" dirty="0"/>
              <a:t>Block size = line size = 2</a:t>
            </a:r>
            <a:r>
              <a:rPr lang="en-GB" baseline="30000" dirty="0"/>
              <a:t>w</a:t>
            </a:r>
            <a:r>
              <a:rPr lang="en-GB" dirty="0"/>
              <a:t> words or bytes</a:t>
            </a:r>
          </a:p>
          <a:p>
            <a:r>
              <a:rPr lang="en-GB" dirty="0"/>
              <a:t>Number of blocks in main memory = 2</a:t>
            </a:r>
            <a:r>
              <a:rPr lang="en-GB" baseline="30000" dirty="0"/>
              <a:t>s+ w</a:t>
            </a:r>
            <a:r>
              <a:rPr lang="en-GB" dirty="0"/>
              <a:t>/2</a:t>
            </a:r>
            <a:r>
              <a:rPr lang="en-GB" baseline="30000" dirty="0"/>
              <a:t>w</a:t>
            </a:r>
            <a:r>
              <a:rPr lang="en-GB" dirty="0"/>
              <a:t> = 2</a:t>
            </a:r>
            <a:r>
              <a:rPr lang="en-GB" baseline="30000" dirty="0"/>
              <a:t>s</a:t>
            </a:r>
          </a:p>
          <a:p>
            <a:r>
              <a:rPr lang="en-GB" dirty="0"/>
              <a:t>Number of lines in cache = m = 2</a:t>
            </a:r>
            <a:r>
              <a:rPr lang="en-GB" baseline="30000" dirty="0"/>
              <a:t>r</a:t>
            </a:r>
          </a:p>
          <a:p>
            <a:r>
              <a:rPr lang="en-GB" dirty="0"/>
              <a:t>Size of tag = (s – r) bits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Direct Mapping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Simple</a:t>
            </a:r>
          </a:p>
          <a:p>
            <a:r>
              <a:rPr lang="en-GB"/>
              <a:t>Inexpensive</a:t>
            </a:r>
          </a:p>
          <a:p>
            <a:r>
              <a:rPr lang="en-GB"/>
              <a:t>Fixed location for given block</a:t>
            </a:r>
          </a:p>
          <a:p>
            <a:pPr lvl="1"/>
            <a:r>
              <a:rPr lang="en-GB"/>
              <a:t>If a program accesses 2 blocks that map to the same line repeatedly, cache misses are very high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Direct Mapping pros &amp; 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 lower the miss penalty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Remember what was discarded</a:t>
            </a:r>
          </a:p>
          <a:p>
            <a:pPr lvl="1"/>
            <a:r>
              <a:rPr lang="en-US" dirty="0" smtClean="0"/>
              <a:t>Since discarded data has already been fetched, it can be</a:t>
            </a:r>
          </a:p>
          <a:p>
            <a:pPr lvl="1"/>
            <a:r>
              <a:rPr lang="en-US" dirty="0" smtClean="0"/>
              <a:t>used again at a small cost</a:t>
            </a: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Victim cache was originally proposed as an approach to reduce the conflict misses of direct mapped caches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Fully </a:t>
            </a:r>
            <a:r>
              <a:rPr lang="en-GB" dirty="0"/>
              <a:t>associative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4 to 16 cache lines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Between direct mapped L1 cache and next memory level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Victim Cache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smtClean="0"/>
          </a:p>
          <a:p>
            <a:pPr>
              <a:buFont typeface="Arial" pitchFamily="34" charset="0"/>
              <a:buChar char="•"/>
            </a:pPr>
            <a:r>
              <a:rPr lang="en-GB" smtClean="0"/>
              <a:t>A </a:t>
            </a:r>
            <a:r>
              <a:rPr lang="en-GB" dirty="0"/>
              <a:t>main memory block can load into any line of cache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Memory address is interpreted as tag and word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Tag uniquely identifies block of memory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Every line’s tag is examined for a match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Cache searching gets expensive</a:t>
            </a:r>
          </a:p>
          <a:p>
            <a:endParaRPr lang="en-GB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Associative Mapping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CPU</a:t>
            </a:r>
          </a:p>
          <a:p>
            <a:r>
              <a:rPr lang="en-GB"/>
              <a:t>Internal</a:t>
            </a:r>
          </a:p>
          <a:p>
            <a:r>
              <a:rPr lang="en-GB"/>
              <a:t>External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Location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sz="2400"/>
              <a:t>Associative Mapping from </a:t>
            </a:r>
            <a:br>
              <a:rPr lang="en-GB" sz="2400"/>
            </a:br>
            <a:r>
              <a:rPr lang="en-GB" sz="2400"/>
              <a:t>Cache to Main Memory</a:t>
            </a:r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1628775"/>
            <a:ext cx="776605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Fully Associative Cache Organization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1444613"/>
            <a:ext cx="8131175" cy="487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00200"/>
            <a:ext cx="2819400" cy="3200399"/>
          </a:xfrm>
        </p:spPr>
        <p:txBody>
          <a:bodyPr>
            <a:normAutofit/>
          </a:bodyPr>
          <a:lstStyle/>
          <a:p>
            <a:r>
              <a:rPr lang="en-US" dirty="0"/>
              <a:t>Associative </a:t>
            </a:r>
            <a:br>
              <a:rPr lang="en-US" dirty="0"/>
            </a:br>
            <a:r>
              <a:rPr lang="en-US" dirty="0"/>
              <a:t>Mapping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792427"/>
            <a:ext cx="5257800" cy="560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752600"/>
            <a:ext cx="861218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7924800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52800" y="198120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Tag   22 bit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001000" y="1752600"/>
            <a:ext cx="877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Word</a:t>
            </a:r>
          </a:p>
          <a:p>
            <a:r>
              <a:rPr lang="en-US"/>
              <a:t>2 bit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22 </a:t>
            </a:r>
            <a:r>
              <a:rPr lang="en-US" sz="2400" dirty="0"/>
              <a:t>bit tag stored with each 32 bit block of data</a:t>
            </a:r>
          </a:p>
          <a:p>
            <a:r>
              <a:rPr lang="en-US" sz="2400" dirty="0"/>
              <a:t>Compare tag field with tag entry in cache to check for hit</a:t>
            </a:r>
          </a:p>
          <a:p>
            <a:r>
              <a:rPr lang="en-US" sz="2400" dirty="0"/>
              <a:t>Least significant 2 bits of address identify which 16 bit word is required from 32 bit data block</a:t>
            </a:r>
          </a:p>
          <a:p>
            <a:r>
              <a:rPr lang="en-US" sz="2400" dirty="0"/>
              <a:t>e.g.</a:t>
            </a:r>
          </a:p>
          <a:p>
            <a:pPr lvl="1"/>
            <a:r>
              <a:rPr lang="en-US" sz="2000" dirty="0"/>
              <a:t>Address		Tag		Data		Cache line</a:t>
            </a:r>
          </a:p>
          <a:p>
            <a:pPr lvl="1"/>
            <a:r>
              <a:rPr lang="en-US" sz="2000" dirty="0"/>
              <a:t>FFFFFC		</a:t>
            </a:r>
            <a:r>
              <a:rPr lang="en-US" sz="2000" dirty="0" err="1"/>
              <a:t>FFFFFC</a:t>
            </a:r>
            <a:r>
              <a:rPr lang="en-US" sz="2000" dirty="0"/>
              <a:t>	24682468	3FFF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Associative Mapping</a:t>
            </a:r>
            <a:br>
              <a:rPr lang="en-US" dirty="0"/>
            </a:br>
            <a:r>
              <a:rPr lang="en-US" dirty="0"/>
              <a:t>Address Structure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Address length = (s + w) bits</a:t>
            </a:r>
          </a:p>
          <a:p>
            <a:r>
              <a:rPr lang="en-GB" dirty="0"/>
              <a:t>Number of addressable units = 2</a:t>
            </a:r>
            <a:r>
              <a:rPr lang="en-GB" baseline="30000" dirty="0"/>
              <a:t>s+w</a:t>
            </a:r>
            <a:r>
              <a:rPr lang="en-GB" dirty="0"/>
              <a:t> words or bytes</a:t>
            </a:r>
          </a:p>
          <a:p>
            <a:r>
              <a:rPr lang="en-GB" dirty="0"/>
              <a:t>Block size = line size = 2</a:t>
            </a:r>
            <a:r>
              <a:rPr lang="en-GB" baseline="30000" dirty="0"/>
              <a:t>w</a:t>
            </a:r>
            <a:r>
              <a:rPr lang="en-GB" dirty="0"/>
              <a:t> words or bytes</a:t>
            </a:r>
          </a:p>
          <a:p>
            <a:r>
              <a:rPr lang="en-GB" dirty="0"/>
              <a:t>Number of blocks in main memory = </a:t>
            </a:r>
            <a:r>
              <a:rPr lang="en-GB" dirty="0" smtClean="0"/>
              <a:t>2</a:t>
            </a:r>
            <a:r>
              <a:rPr lang="en-GB" baseline="30000" dirty="0" smtClean="0"/>
              <a:t>s+ w</a:t>
            </a:r>
            <a:r>
              <a:rPr lang="en-GB" dirty="0" smtClean="0"/>
              <a:t>/2</a:t>
            </a:r>
            <a:r>
              <a:rPr lang="en-GB" baseline="30000" dirty="0" smtClean="0"/>
              <a:t>w</a:t>
            </a:r>
            <a:r>
              <a:rPr lang="en-GB" dirty="0" smtClean="0"/>
              <a:t> = </a:t>
            </a:r>
            <a:r>
              <a:rPr lang="en-GB" dirty="0"/>
              <a:t>2</a:t>
            </a:r>
            <a:r>
              <a:rPr lang="en-GB" baseline="30000" dirty="0"/>
              <a:t>s</a:t>
            </a:r>
          </a:p>
          <a:p>
            <a:r>
              <a:rPr lang="en-GB" dirty="0"/>
              <a:t>Number of lines in cache = </a:t>
            </a:r>
            <a:r>
              <a:rPr lang="en-GB" dirty="0" smtClean="0"/>
              <a:t>undetermined</a:t>
            </a:r>
            <a:endParaRPr lang="en-GB" dirty="0"/>
          </a:p>
          <a:p>
            <a:r>
              <a:rPr lang="en-GB" dirty="0"/>
              <a:t>Size of tag = s bits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Associative Mapping Summary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5105400" cy="792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Set Associative Mapping</a:t>
            </a:r>
            <a:endParaRPr lang="en-GB" sz="32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 smtClean="0"/>
              <a:t>Next Topic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20894581">
            <a:off x="1122403" y="2917584"/>
            <a:ext cx="50717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dirty="0" smtClean="0">
                <a:solidFill>
                  <a:schemeClr val="tx2">
                    <a:lumMod val="75000"/>
                  </a:schemeClr>
                </a:solidFill>
              </a:rPr>
              <a:t>Queries</a:t>
            </a:r>
            <a:endParaRPr lang="en-US" sz="1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6802" name="Picture 2" descr="https://encrypted-tbn0.google.com/images?q=tbn:ANd9GcQWr8oZUrUL5zHi1scpbUK1USsDQnF3yY2egaSBy42BcKrY12zwq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46806">
            <a:off x="5706964" y="2383858"/>
            <a:ext cx="1192780" cy="1642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Word size</a:t>
            </a:r>
          </a:p>
          <a:p>
            <a:pPr lvl="1"/>
            <a:r>
              <a:rPr lang="en-GB"/>
              <a:t>The natural unit of organisation</a:t>
            </a:r>
          </a:p>
          <a:p>
            <a:r>
              <a:rPr lang="en-GB"/>
              <a:t>Number of words</a:t>
            </a:r>
          </a:p>
          <a:p>
            <a:pPr lvl="1"/>
            <a:r>
              <a:rPr lang="en-GB"/>
              <a:t>or Bytes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Capacity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  <a:p>
            <a:pPr lvl="1"/>
            <a:r>
              <a:rPr lang="en-GB" dirty="0"/>
              <a:t>Usually governed by data bus width</a:t>
            </a:r>
          </a:p>
          <a:p>
            <a:r>
              <a:rPr lang="en-GB" dirty="0"/>
              <a:t>External</a:t>
            </a:r>
          </a:p>
          <a:p>
            <a:pPr lvl="1"/>
            <a:r>
              <a:rPr lang="en-GB" dirty="0"/>
              <a:t>Usually a block which is much larger than a word</a:t>
            </a:r>
          </a:p>
          <a:p>
            <a:r>
              <a:rPr lang="en-GB" dirty="0"/>
              <a:t>Addressable unit</a:t>
            </a:r>
          </a:p>
          <a:p>
            <a:pPr lvl="1"/>
            <a:r>
              <a:rPr lang="en-GB" dirty="0"/>
              <a:t>Smallest location which can be uniquely addressed</a:t>
            </a:r>
          </a:p>
          <a:p>
            <a:pPr lvl="1"/>
            <a:r>
              <a:rPr lang="en-GB" dirty="0"/>
              <a:t>Word internally</a:t>
            </a:r>
          </a:p>
          <a:p>
            <a:pPr lvl="1"/>
            <a:r>
              <a:rPr lang="en-GB" dirty="0"/>
              <a:t>Cluster on </a:t>
            </a:r>
            <a:r>
              <a:rPr lang="en-GB" dirty="0" smtClean="0"/>
              <a:t>Memory </a:t>
            </a:r>
            <a:r>
              <a:rPr lang="en-GB" dirty="0"/>
              <a:t>disks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Unit of Transfer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Sequential</a:t>
            </a:r>
          </a:p>
          <a:p>
            <a:pPr lvl="1"/>
            <a:r>
              <a:rPr lang="en-GB"/>
              <a:t>Start at the beginning and read through in order</a:t>
            </a:r>
          </a:p>
          <a:p>
            <a:pPr lvl="1"/>
            <a:r>
              <a:rPr lang="en-GB"/>
              <a:t>Access time depends on location of data and previous location</a:t>
            </a:r>
          </a:p>
          <a:p>
            <a:pPr lvl="1"/>
            <a:r>
              <a:rPr lang="en-GB"/>
              <a:t>e.g. tape</a:t>
            </a:r>
          </a:p>
          <a:p>
            <a:r>
              <a:rPr lang="en-GB"/>
              <a:t>Direct</a:t>
            </a:r>
          </a:p>
          <a:p>
            <a:pPr lvl="1"/>
            <a:r>
              <a:rPr lang="en-GB"/>
              <a:t>Individual blocks have unique address</a:t>
            </a:r>
          </a:p>
          <a:p>
            <a:pPr lvl="1"/>
            <a:r>
              <a:rPr lang="en-GB"/>
              <a:t>Access is by jumping to vicinity plus sequential search</a:t>
            </a:r>
          </a:p>
          <a:p>
            <a:pPr lvl="1"/>
            <a:r>
              <a:rPr lang="en-GB"/>
              <a:t>Access time depends on location and previous location</a:t>
            </a:r>
          </a:p>
          <a:p>
            <a:pPr lvl="1"/>
            <a:r>
              <a:rPr lang="en-GB"/>
              <a:t>e.g. disk</a:t>
            </a:r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/>
              <a:t>Access Methods 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Random</a:t>
            </a:r>
          </a:p>
          <a:p>
            <a:pPr lvl="1"/>
            <a:r>
              <a:rPr lang="en-GB"/>
              <a:t>Individual addresses identify locations exactly</a:t>
            </a:r>
          </a:p>
          <a:p>
            <a:pPr lvl="1"/>
            <a:r>
              <a:rPr lang="en-GB"/>
              <a:t>Access time is independent of location or previous access</a:t>
            </a:r>
          </a:p>
          <a:p>
            <a:pPr lvl="1"/>
            <a:r>
              <a:rPr lang="en-GB"/>
              <a:t>e.g. RAM</a:t>
            </a:r>
          </a:p>
          <a:p>
            <a:r>
              <a:rPr lang="en-GB"/>
              <a:t>Associative</a:t>
            </a:r>
          </a:p>
          <a:p>
            <a:pPr lvl="1"/>
            <a:r>
              <a:rPr lang="en-GB"/>
              <a:t>Data is located by a comparison with contents of a portion of the store</a:t>
            </a:r>
          </a:p>
          <a:p>
            <a:pPr lvl="1"/>
            <a:r>
              <a:rPr lang="en-GB"/>
              <a:t>Access time is independent of location or previous access</a:t>
            </a:r>
          </a:p>
          <a:p>
            <a:pPr lvl="1"/>
            <a:r>
              <a:rPr lang="en-GB"/>
              <a:t>e.g. cache</a:t>
            </a:r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Access Methods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  <a:p>
            <a:pPr lvl="1"/>
            <a:r>
              <a:rPr lang="en-GB" dirty="0"/>
              <a:t>In CPU</a:t>
            </a:r>
          </a:p>
          <a:p>
            <a:r>
              <a:rPr lang="en-GB" dirty="0"/>
              <a:t>Internal or Main memory</a:t>
            </a:r>
          </a:p>
          <a:p>
            <a:pPr lvl="1"/>
            <a:r>
              <a:rPr lang="en-GB" dirty="0"/>
              <a:t>May include one or more levels of cache</a:t>
            </a:r>
          </a:p>
          <a:p>
            <a:pPr lvl="1"/>
            <a:r>
              <a:rPr lang="en-GB" dirty="0"/>
              <a:t>“RAM”</a:t>
            </a:r>
          </a:p>
          <a:p>
            <a:r>
              <a:rPr lang="en-GB" dirty="0"/>
              <a:t>External memory</a:t>
            </a:r>
          </a:p>
          <a:p>
            <a:pPr lvl="1"/>
            <a:r>
              <a:rPr lang="en-GB" dirty="0" smtClean="0"/>
              <a:t>Backup memory</a:t>
            </a:r>
          </a:p>
          <a:p>
            <a:pPr lvl="1"/>
            <a:r>
              <a:rPr lang="en-GB" dirty="0" smtClean="0"/>
              <a:t>Disk, Tapes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Memory Hierarchy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1349</Words>
  <Application>Microsoft Office PowerPoint</Application>
  <PresentationFormat>On-screen Show (4:3)</PresentationFormat>
  <Paragraphs>296</Paragraphs>
  <Slides>45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Computer Organization and Software Systems  (SS ZG516)</vt:lpstr>
      <vt:lpstr>Slide 2</vt:lpstr>
      <vt:lpstr>Characteristics of Memory Systems</vt:lpstr>
      <vt:lpstr>Location</vt:lpstr>
      <vt:lpstr>Capacity</vt:lpstr>
      <vt:lpstr>Unit of Transfer</vt:lpstr>
      <vt:lpstr>Access Methods (1)</vt:lpstr>
      <vt:lpstr>Access Methods (2)</vt:lpstr>
      <vt:lpstr>Memory Hierarchy</vt:lpstr>
      <vt:lpstr>Memory Hierarchy - Diagram</vt:lpstr>
      <vt:lpstr>Performance</vt:lpstr>
      <vt:lpstr>Physical Types</vt:lpstr>
      <vt:lpstr>Physical Characteristics</vt:lpstr>
      <vt:lpstr>Organisation</vt:lpstr>
      <vt:lpstr>The Bottom Line</vt:lpstr>
      <vt:lpstr>Slide 16</vt:lpstr>
      <vt:lpstr>Hierarchy List</vt:lpstr>
      <vt:lpstr>So you want fast?</vt:lpstr>
      <vt:lpstr>Locality of Reference</vt:lpstr>
      <vt:lpstr>Cache</vt:lpstr>
      <vt:lpstr>Cache and Main Memory</vt:lpstr>
      <vt:lpstr>Cache/Main Memory Structure</vt:lpstr>
      <vt:lpstr>Cache operation – overview</vt:lpstr>
      <vt:lpstr>Cache Read Operation - Flowchart</vt:lpstr>
      <vt:lpstr>Cache Design</vt:lpstr>
      <vt:lpstr>Cache Addressing</vt:lpstr>
      <vt:lpstr>Size does matter</vt:lpstr>
      <vt:lpstr>Typical Cache Organization</vt:lpstr>
      <vt:lpstr>Mapping Function</vt:lpstr>
      <vt:lpstr>Direct Mapping</vt:lpstr>
      <vt:lpstr>Direct Mapping Address Structure</vt:lpstr>
      <vt:lpstr>Direct Mapping from Cache to Main Memory</vt:lpstr>
      <vt:lpstr>Direct Mapping  Cache Line Table</vt:lpstr>
      <vt:lpstr>Direct Mapping Cache Organization</vt:lpstr>
      <vt:lpstr>Direct  Mapping Example</vt:lpstr>
      <vt:lpstr>Direct Mapping Summary</vt:lpstr>
      <vt:lpstr>Direct Mapping pros &amp; cons</vt:lpstr>
      <vt:lpstr>Victim Cache</vt:lpstr>
      <vt:lpstr>Associative Mapping</vt:lpstr>
      <vt:lpstr>Associative Mapping from  Cache to Main Memory</vt:lpstr>
      <vt:lpstr>Fully Associative Cache Organization</vt:lpstr>
      <vt:lpstr>Associative  Mapping  Example</vt:lpstr>
      <vt:lpstr>Associative Mapping Address Structure</vt:lpstr>
      <vt:lpstr>Associative Mapping Summary</vt:lpstr>
      <vt:lpstr>Next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bits</cp:lastModifiedBy>
  <cp:revision>95</cp:revision>
  <dcterms:created xsi:type="dcterms:W3CDTF">2011-09-14T09:42:05Z</dcterms:created>
  <dcterms:modified xsi:type="dcterms:W3CDTF">2013-07-27T07:09:53Z</dcterms:modified>
</cp:coreProperties>
</file>