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23" r:id="rId42"/>
    <p:sldId id="324" r:id="rId43"/>
    <p:sldId id="298" r:id="rId44"/>
    <p:sldId id="29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-2088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611DBA-3962-468C-8D3D-86341C0A0D50}" type="slidenum">
              <a:rPr lang="en-US" smtClean="0">
                <a:solidFill>
                  <a:prstClr val="black"/>
                </a:solidFill>
                <a:latin typeface="Calibri" panose="020F0502020204030204" pitchFamily="34" charset="0"/>
              </a:rPr>
              <a:pPr/>
              <a:t>2</a:t>
            </a:fld>
            <a:endParaRPr lang="en-US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360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783481-25F7-4A0B-8842-52F8CBF7196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45F171F-6D36-469B-BCB9-FDCCF8E2D7B3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7864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84904A-012F-4567-9C0E-66B0C035BB7D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2402250-B4E7-48BC-887D-38523F894F2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118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8E7FF92-E4D1-4512-B0F1-DFC34679885F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517DCB5-2087-4C27-B4C6-53006D43715D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995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BC48BAD-6E32-4130-8C7F-4EDDF4CC3FE9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82FC560-F23F-4ADE-BBF6-C45EF0C8E57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828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771A2D-2F95-43BB-B678-2298E1BE044C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BC32E9E-B0C6-43FF-9CB3-2448F7278DDA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539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9AB9D31-CE2D-4452-B0B6-D39802954A4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993950A-C662-4256-9A23-F8B300D0F61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7623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79AB438-F18B-4CD0-9064-061049D9C696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87E939A-DDE9-4D5F-9F32-1702F5AD4BCC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920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AF9D806-14B3-4129-9327-1A451594E8F1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288A04F-06AD-4E11-BBED-1DE910F94520}" type="slidenum">
              <a:rPr lang="en-US">
                <a:solidFill>
                  <a:srgbClr val="637052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63705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2A173EB-F14E-4F8D-968F-401B09EED9CE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55DA09D-0DEC-4EB2-9FA7-93F89277D13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4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566782-DDB8-4BC0-96FF-3102D721A56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04C3753-7942-4296-9A6E-DFF9522AC859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949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711A3D8-3117-45E5-8F07-523CA917CC12}" type="datetime1">
              <a:rPr lang="en-US" smtClean="0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13/10/2019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CSC2110 - Data Structures/Algorithms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2920E9D-2E96-4048-AA76-73C83D59FED1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1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287339"/>
            <a:ext cx="8839200" cy="6270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066800"/>
            <a:ext cx="8839200" cy="563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04800" y="938214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01</a:t>
            </a:r>
            <a:br>
              <a:rPr lang="en-US" dirty="0" smtClean="0"/>
            </a:br>
            <a:r>
              <a:rPr lang="en-US" sz="3200" dirty="0" smtClean="0"/>
              <a:t>Pointers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12775" y="1219200"/>
            <a:ext cx="8153400" cy="4876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sz="2400" smtClean="0"/>
          </a:p>
        </p:txBody>
      </p:sp>
      <p:grpSp>
        <p:nvGrpSpPr>
          <p:cNvPr id="24580" name="Group 16"/>
          <p:cNvGrpSpPr>
            <a:grpSpLocks/>
          </p:cNvGrpSpPr>
          <p:nvPr/>
        </p:nvGrpSpPr>
        <p:grpSpPr bwMode="auto">
          <a:xfrm>
            <a:off x="612775" y="1219200"/>
            <a:ext cx="5410200" cy="1447800"/>
            <a:chOff x="1008" y="3072"/>
            <a:chExt cx="3552" cy="960"/>
          </a:xfrm>
        </p:grpSpPr>
        <p:sp>
          <p:nvSpPr>
            <p:cNvPr id="2463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463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464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464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464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464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464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4639" idx="3"/>
            <a:endCxn id="24638" idx="1"/>
          </p:cNvCxnSpPr>
          <p:nvPr/>
        </p:nvCxnSpPr>
        <p:spPr>
          <a:xfrm>
            <a:off x="2660650" y="1884363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6227763" y="1219200"/>
          <a:ext cx="2559050" cy="54863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9525"/>
                <a:gridCol w="127952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395" marR="913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395" marR="91395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144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147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395" marR="9139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4636" name="Text Box 5"/>
          <p:cNvSpPr txBox="1">
            <a:spLocks noChangeArrowheads="1"/>
          </p:cNvSpPr>
          <p:nvPr/>
        </p:nvSpPr>
        <p:spPr bwMode="auto">
          <a:xfrm>
            <a:off x="4783138" y="3036888"/>
            <a:ext cx="13985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</a:p>
        </p:txBody>
      </p:sp>
      <p:sp>
        <p:nvSpPr>
          <p:cNvPr id="24637" name="Text Box 5"/>
          <p:cNvSpPr txBox="1">
            <a:spLocks noChangeArrowheads="1"/>
          </p:cNvSpPr>
          <p:nvPr/>
        </p:nvSpPr>
        <p:spPr bwMode="auto">
          <a:xfrm>
            <a:off x="4783138" y="4854575"/>
            <a:ext cx="1309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00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5606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5607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5608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5609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5610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5612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5607" idx="3"/>
            <a:endCxn id="25606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96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6630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6631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6632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6634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6635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6636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6631" idx="3"/>
            <a:endCxn id="26630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430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7654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16</a:t>
              </a:r>
            </a:p>
          </p:txBody>
        </p:sp>
        <p:sp>
          <p:nvSpPr>
            <p:cNvPr id="27655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7657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7658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7659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7660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7655" idx="3"/>
            <a:endCxn id="27654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a pointer is assigned a particular address, the value at the pointed address can be accessed/modified</a:t>
            </a:r>
          </a:p>
          <a:p>
            <a:pPr marL="384048" lvl="1" indent="-18288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 (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dereferencing operator/ value-at operator)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Look 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16;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*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changes the content at the address 144 from 20 to 16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57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9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a, int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476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b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"x = " &lt;&lt; x &lt;&lt; ", y = " &lt;&lt; y &lt;&lt;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878388" y="3873500"/>
            <a:ext cx="4040187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5, y = 10</a:t>
            </a:r>
          </a:p>
        </p:txBody>
      </p:sp>
      <p:sp>
        <p:nvSpPr>
          <p:cNvPr id="30725" name="TextBox 1"/>
          <p:cNvSpPr txBox="1">
            <a:spLocks noChangeArrowheads="1"/>
          </p:cNvSpPr>
          <p:nvPr/>
        </p:nvSpPr>
        <p:spPr bwMode="auto">
          <a:xfrm>
            <a:off x="4924425" y="2965450"/>
            <a:ext cx="31813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</a:rPr>
              <a:t>Local variables (get destroyed after function ends, no effect on x and y inside main)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133600" y="2209800"/>
            <a:ext cx="2762250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3048000" y="2209800"/>
            <a:ext cx="1876425" cy="75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13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200" dirty="0"/>
              <a:t>Declare the parameters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sz="2200" dirty="0"/>
              <a:t> as pointer variables so that they can contain addresses.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*addr1,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*addr2)</a:t>
            </a:r>
          </a:p>
          <a:p>
            <a:pPr eaLnBrk="1" hangingPunct="1"/>
            <a:r>
              <a:rPr lang="en-US" sz="2200" dirty="0"/>
              <a:t>We will place the addresses of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200" dirty="0"/>
              <a:t> into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  <a:r>
              <a:rPr lang="en-US" sz="2200" dirty="0"/>
              <a:t> and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  <a:r>
              <a:rPr lang="en-US" sz="2200" dirty="0"/>
              <a:t>, respectively.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1800" b="1" dirty="0"/>
              <a:t>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swap(&amp;x, &amp;y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1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60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37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2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/>
              <a:t>Variables allow the programmer to directly manipulate the data in memory.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dirty="0"/>
          </a:p>
          <a:p>
            <a:pPr algn="just" eaLnBrk="1" hangingPunct="1"/>
            <a:r>
              <a:rPr lang="en-US" sz="2400" dirty="0"/>
              <a:t>A pointer variable, however, does not store a value but store the </a:t>
            </a:r>
            <a:r>
              <a:rPr lang="en-US" sz="2400" b="1" u="sng" dirty="0"/>
              <a:t>address</a:t>
            </a:r>
            <a:r>
              <a:rPr lang="en-US" sz="2400" u="sng" dirty="0"/>
              <a:t> </a:t>
            </a:r>
            <a:r>
              <a:rPr lang="en-US" sz="2400" b="1" u="sng" dirty="0"/>
              <a:t>of the</a:t>
            </a:r>
            <a:r>
              <a:rPr lang="en-US" sz="2400" u="sng" dirty="0"/>
              <a:t> </a:t>
            </a:r>
            <a:r>
              <a:rPr lang="en-US" sz="2400" b="1" u="sng" dirty="0"/>
              <a:t>memory</a:t>
            </a:r>
            <a:r>
              <a:rPr lang="en-US" sz="2400" dirty="0"/>
              <a:t> space which contains the value i.e.</a:t>
            </a:r>
            <a:r>
              <a:rPr lang="en-US" sz="2400" b="1" dirty="0"/>
              <a:t> it directly points to a specific memory address.</a:t>
            </a:r>
          </a:p>
          <a:p>
            <a:pPr algn="just" eaLnBrk="1" hangingPunct="1">
              <a:lnSpc>
                <a:spcPct val="0"/>
              </a:lnSpc>
              <a:buFont typeface="Wingdings" panose="05000000000000000000" pitchFamily="2" charset="2"/>
              <a:buNone/>
            </a:pPr>
            <a:endParaRPr lang="en-US" sz="2400" b="1" dirty="0"/>
          </a:p>
          <a:p>
            <a:pPr algn="just" eaLnBrk="1" hangingPunct="1">
              <a:lnSpc>
                <a:spcPct val="70000"/>
              </a:lnSpc>
            </a:pPr>
            <a:r>
              <a:rPr lang="en-US" sz="2400" dirty="0"/>
              <a:t>Why would we want to use pointers?</a:t>
            </a:r>
          </a:p>
          <a:p>
            <a:pPr lvl="1" algn="just" eaLnBrk="1" hangingPunct="1"/>
            <a:r>
              <a:rPr lang="en-US" sz="2200" dirty="0"/>
              <a:t>To call a function with memory addresses as parameters so that it can change values of variables created outside the function.</a:t>
            </a:r>
          </a:p>
          <a:p>
            <a:pPr lvl="1" algn="just" eaLnBrk="1" hangingPunct="1"/>
            <a:r>
              <a:rPr lang="en-US" sz="2200" dirty="0"/>
              <a:t>To create a dynamic data structure which can grow larger or smaller as necessary.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Pointer?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482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4958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482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15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584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84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584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679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687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687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732338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687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81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789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789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789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126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891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891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3" name="Right Arrow 2"/>
          <p:cNvSpPr/>
          <p:nvPr/>
        </p:nvSpPr>
        <p:spPr>
          <a:xfrm>
            <a:off x="247650" y="497522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892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83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994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994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195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096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096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097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2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5368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199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199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0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0507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1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301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302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?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2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57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3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403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770188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4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4045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4047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0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834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2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7462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7464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7465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7466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7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3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7417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57938" y="2260600"/>
          <a:ext cx="2560638" cy="42671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pointer is a variable that contains the address of another </a:t>
            </a:r>
            <a:r>
              <a:rPr lang="en-US" sz="2400" dirty="0" smtClean="0"/>
              <a:t>variable.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4009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506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68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5069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5071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74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63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8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2994025"/>
            <a:ext cx="365125" cy="130175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2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6093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6095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8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060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711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6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7117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7119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2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5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3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813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44475" y="3243263"/>
            <a:ext cx="365125" cy="13176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2200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567613" y="1828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0" name="TextBox 11"/>
          <p:cNvSpPr txBox="1">
            <a:spLocks noChangeArrowheads="1"/>
          </p:cNvSpPr>
          <p:nvPr/>
        </p:nvSpPr>
        <p:spPr bwMode="auto">
          <a:xfrm>
            <a:off x="6053138" y="14589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addr1</a:t>
            </a:r>
          </a:p>
        </p:txBody>
      </p:sp>
      <p:sp>
        <p:nvSpPr>
          <p:cNvPr id="48141" name="TextBox 12"/>
          <p:cNvSpPr txBox="1">
            <a:spLocks noChangeArrowheads="1"/>
          </p:cNvSpPr>
          <p:nvPr/>
        </p:nvSpPr>
        <p:spPr bwMode="auto">
          <a:xfrm>
            <a:off x="7405688" y="1471613"/>
            <a:ext cx="933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21238" y="1827213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8143" name="TextBox 15"/>
          <p:cNvSpPr txBox="1">
            <a:spLocks noChangeArrowheads="1"/>
          </p:cNvSpPr>
          <p:nvPr/>
        </p:nvSpPr>
        <p:spPr bwMode="auto">
          <a:xfrm>
            <a:off x="4770438" y="1455738"/>
            <a:ext cx="815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</a:p>
        </p:txBody>
      </p:sp>
      <p:cxnSp>
        <p:nvCxnSpPr>
          <p:cNvPr id="6" name="Straight Arrow Connector 5"/>
          <p:cNvCxnSpPr>
            <a:stCxn id="10" idx="2"/>
            <a:endCxn id="4" idx="0"/>
          </p:cNvCxnSpPr>
          <p:nvPr/>
        </p:nvCxnSpPr>
        <p:spPr>
          <a:xfrm>
            <a:off x="6477000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5" idx="0"/>
          </p:cNvCxnSpPr>
          <p:nvPr/>
        </p:nvCxnSpPr>
        <p:spPr>
          <a:xfrm>
            <a:off x="7872413" y="2209800"/>
            <a:ext cx="0" cy="1905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51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4915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4915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222875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916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343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0182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0183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0185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275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1206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1207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46735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1209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370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2230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2231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2233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Garamond" panose="02020404030301010803" pitchFamily="18" charset="0"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478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3254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7150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3257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0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*addr1, int *addr2)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*addr1;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*addr1 = *addr2;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*addr2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swap(&amp;x,&amp;y);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67613" y="4114800"/>
            <a:ext cx="609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prstClr val="white"/>
                </a:solidFill>
              </a:rPr>
              <a:t>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4278" name="TextBox 1"/>
          <p:cNvSpPr txBox="1">
            <a:spLocks noChangeArrowheads="1"/>
          </p:cNvSpPr>
          <p:nvPr/>
        </p:nvSpPr>
        <p:spPr bwMode="auto">
          <a:xfrm>
            <a:off x="581025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7239000" y="4125913"/>
            <a:ext cx="228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47650" y="5943600"/>
            <a:ext cx="365125" cy="130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4281" name="Text Box 4"/>
          <p:cNvSpPr txBox="1">
            <a:spLocks noChangeArrowheads="1"/>
          </p:cNvSpPr>
          <p:nvPr/>
        </p:nvSpPr>
        <p:spPr bwMode="auto">
          <a:xfrm>
            <a:off x="4951413" y="5911850"/>
            <a:ext cx="4040187" cy="8302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23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6" name="Group 11"/>
          <p:cNvGrpSpPr>
            <a:grpSpLocks/>
          </p:cNvGrpSpPr>
          <p:nvPr/>
        </p:nvGrpSpPr>
        <p:grpSpPr bwMode="auto">
          <a:xfrm>
            <a:off x="898525" y="4103688"/>
            <a:ext cx="4529138" cy="1916112"/>
            <a:chOff x="717" y="3216"/>
            <a:chExt cx="2853" cy="1207"/>
          </a:xfrm>
        </p:grpSpPr>
        <p:grpSp>
          <p:nvGrpSpPr>
            <p:cNvPr id="18487" name="Group 10"/>
            <p:cNvGrpSpPr>
              <a:grpSpLocks/>
            </p:cNvGrpSpPr>
            <p:nvPr/>
          </p:nvGrpSpPr>
          <p:grpSpPr bwMode="auto">
            <a:xfrm>
              <a:off x="717" y="3216"/>
              <a:ext cx="2853" cy="1207"/>
              <a:chOff x="717" y="3216"/>
              <a:chExt cx="2853" cy="1207"/>
            </a:xfrm>
          </p:grpSpPr>
          <p:sp>
            <p:nvSpPr>
              <p:cNvPr id="18489" name="Text Box 5"/>
              <p:cNvSpPr txBox="1">
                <a:spLocks noChangeArrowheads="1"/>
              </p:cNvSpPr>
              <p:nvPr/>
            </p:nvSpPr>
            <p:spPr bwMode="auto">
              <a:xfrm>
                <a:off x="2419" y="3264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</a:p>
            </p:txBody>
          </p:sp>
          <p:sp>
            <p:nvSpPr>
              <p:cNvPr id="18490" name="Text Box 6"/>
              <p:cNvSpPr txBox="1">
                <a:spLocks noChangeArrowheads="1"/>
              </p:cNvSpPr>
              <p:nvPr/>
            </p:nvSpPr>
            <p:spPr bwMode="auto">
              <a:xfrm>
                <a:off x="2483" y="3501"/>
                <a:ext cx="43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fontAlgn="base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65</a:t>
                </a:r>
              </a:p>
            </p:txBody>
          </p:sp>
          <p:sp>
            <p:nvSpPr>
              <p:cNvPr id="18491" name="Text Box 7"/>
              <p:cNvSpPr txBox="1">
                <a:spLocks noChangeArrowheads="1"/>
              </p:cNvSpPr>
              <p:nvPr/>
            </p:nvSpPr>
            <p:spPr bwMode="auto">
              <a:xfrm>
                <a:off x="1075" y="3977"/>
                <a:ext cx="2495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The variable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r>
                  <a:rPr lang="en-US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contains the address of </a:t>
                </a:r>
                <a:r>
                  <a:rPr lang="en-US" b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letter</a:t>
                </a:r>
                <a:endParaRPr lang="en-US" b="1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92" name="Rectangle 8"/>
              <p:cNvSpPr>
                <a:spLocks noChangeArrowheads="1"/>
              </p:cNvSpPr>
              <p:nvPr/>
            </p:nvSpPr>
            <p:spPr bwMode="auto">
              <a:xfrm>
                <a:off x="717" y="3216"/>
                <a:ext cx="2722" cy="7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anose="020F0502020204030204" pitchFamily="34" charset="0"/>
                  <a:buChar char="◦"/>
                  <a:defRPr sz="1400">
                    <a:solidFill>
                      <a:srgbClr val="404040"/>
                    </a:solidFill>
                    <a:latin typeface="Calibri" panose="020F0502020204030204" pitchFamily="34" charset="0"/>
                  </a:defRPr>
                </a:lvl9pPr>
              </a:lstStyle>
              <a:p>
                <a:pPr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en-US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488" name="Text Box 9"/>
            <p:cNvSpPr txBox="1">
              <a:spLocks noChangeArrowheads="1"/>
            </p:cNvSpPr>
            <p:nvPr/>
          </p:nvSpPr>
          <p:spPr bwMode="auto">
            <a:xfrm>
              <a:off x="2419" y="3744"/>
              <a:ext cx="113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>
                  <a:solidFill>
                    <a:srgbClr val="000000"/>
                  </a:solidFill>
                  <a:latin typeface="Courier New" panose="02070309020205020404" pitchFamily="49" charset="0"/>
                </a:rPr>
                <a:t>0x180A96e8</a:t>
              </a:r>
              <a:endParaRPr lang="en-US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898525" y="4178300"/>
            <a:ext cx="1384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63613" y="4559300"/>
            <a:ext cx="1804987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0x180A96e8</a:t>
            </a:r>
          </a:p>
        </p:txBody>
      </p:sp>
      <p:sp>
        <p:nvSpPr>
          <p:cNvPr id="18439" name="Text Box 9"/>
          <p:cNvSpPr txBox="1">
            <a:spLocks noChangeArrowheads="1"/>
          </p:cNvSpPr>
          <p:nvPr/>
        </p:nvSpPr>
        <p:spPr bwMode="auto">
          <a:xfrm>
            <a:off x="841375" y="4940300"/>
            <a:ext cx="1804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</a:rPr>
              <a:t>0x180A96f0</a:t>
            </a:r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18438" idx="3"/>
            <a:endCxn id="18490" idx="1"/>
          </p:cNvCxnSpPr>
          <p:nvPr/>
        </p:nvCxnSpPr>
        <p:spPr>
          <a:xfrm>
            <a:off x="2768600" y="4759325"/>
            <a:ext cx="933450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6357938" y="2260600"/>
          <a:ext cx="2560638" cy="42671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80319"/>
                <a:gridCol w="1280319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address</a:t>
                      </a:r>
                      <a:endParaRPr lang="en-US" sz="1400" dirty="0"/>
                    </a:p>
                  </a:txBody>
                  <a:tcPr marL="91451" marR="91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content</a:t>
                      </a:r>
                      <a:endParaRPr lang="en-US" sz="1400" dirty="0"/>
                    </a:p>
                  </a:txBody>
                  <a:tcPr marL="91451" marR="91451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0x00000001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0x180A96e9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0x180A96f0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0x180A96e8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0x180A96f1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0x180A96f2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0x180A96f3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51" marR="91451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8485" name="Text Box 5"/>
          <p:cNvSpPr txBox="1">
            <a:spLocks noChangeArrowheads="1"/>
          </p:cNvSpPr>
          <p:nvPr/>
        </p:nvSpPr>
        <p:spPr bwMode="auto">
          <a:xfrm>
            <a:off x="5427663" y="4049713"/>
            <a:ext cx="93186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</a:t>
            </a:r>
          </a:p>
        </p:txBody>
      </p:sp>
      <p:sp>
        <p:nvSpPr>
          <p:cNvPr id="18486" name="Text Box 5"/>
          <p:cNvSpPr txBox="1">
            <a:spLocks noChangeArrowheads="1"/>
          </p:cNvSpPr>
          <p:nvPr/>
        </p:nvSpPr>
        <p:spPr bwMode="auto">
          <a:xfrm>
            <a:off x="5440363" y="4665663"/>
            <a:ext cx="8413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pointer is a variable that contains the address of another </a:t>
            </a:r>
            <a:r>
              <a:rPr lang="en-US" dirty="0" smtClean="0"/>
              <a:t>variable.</a:t>
            </a:r>
            <a:endParaRPr lang="en-US" dirty="0"/>
          </a:p>
          <a:p>
            <a:pPr eaLnBrk="1" hangingPunct="1"/>
            <a:r>
              <a:rPr lang="en-US" dirty="0"/>
              <a:t>We say that a pointer points/references another </a:t>
            </a:r>
            <a:r>
              <a:rPr lang="en-US" dirty="0" smtClean="0"/>
              <a:t>variable.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460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A reference is an additional name to an existing memory location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600200" y="2199562"/>
            <a:ext cx="1630363" cy="2238375"/>
            <a:chOff x="1085" y="2142"/>
            <a:chExt cx="1027" cy="141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1248" y="2544"/>
              <a:ext cx="864" cy="1008"/>
              <a:chOff x="816" y="2304"/>
              <a:chExt cx="1024" cy="1117"/>
            </a:xfrm>
          </p:grpSpPr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375" y="230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8" name="Text Box 7"/>
              <p:cNvSpPr txBox="1">
                <a:spLocks noChangeArrowheads="1"/>
              </p:cNvSpPr>
              <p:nvPr/>
            </p:nvSpPr>
            <p:spPr bwMode="auto">
              <a:xfrm>
                <a:off x="1057" y="2361"/>
                <a:ext cx="28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37052"/>
                  </a:buClr>
                  <a:buSzPct val="75000"/>
                  <a:buFont typeface="Monotype Sorts" pitchFamily="2" charset="2"/>
                  <a:buChar char="l"/>
                </a:pPr>
                <a:endParaRPr 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816" y="3072"/>
                <a:ext cx="521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  <p:cxnSp>
            <p:nvCxnSpPr>
              <p:cNvPr id="11" name="AutoShape 10"/>
              <p:cNvCxnSpPr>
                <a:cxnSpLocks noChangeShapeType="1"/>
                <a:stCxn id="9" idx="3"/>
                <a:endCxn id="7" idx="3"/>
              </p:cNvCxnSpPr>
              <p:nvPr/>
            </p:nvCxnSpPr>
            <p:spPr bwMode="auto">
              <a:xfrm flipH="1" flipV="1">
                <a:off x="1823" y="2503"/>
                <a:ext cx="17" cy="718"/>
              </a:xfrm>
              <a:prstGeom prst="curvedConnector3">
                <a:avLst>
                  <a:gd name="adj1" fmla="val -847060"/>
                </a:avLst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  <a:headEnd/>
                <a:tailEnd type="triangle" w="med" len="med"/>
              </a:ln>
              <a:effectLst/>
              <a:extLst/>
            </p:spPr>
          </p:cxnSp>
        </p:grpSp>
        <p:sp>
          <p:nvSpPr>
            <p:cNvPr id="6" name="Text Box 11"/>
            <p:cNvSpPr txBox="1">
              <a:spLocks noChangeArrowheads="1"/>
            </p:cNvSpPr>
            <p:nvPr/>
          </p:nvSpPr>
          <p:spPr bwMode="auto">
            <a:xfrm>
              <a:off x="1085" y="2142"/>
              <a:ext cx="7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Pointer: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576888" y="2199562"/>
            <a:ext cx="1890712" cy="1339850"/>
            <a:chOff x="2985" y="2142"/>
            <a:chExt cx="1191" cy="844"/>
          </a:xfrm>
        </p:grpSpPr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3312" y="2544"/>
              <a:ext cx="864" cy="442"/>
              <a:chOff x="3360" y="2400"/>
              <a:chExt cx="976" cy="524"/>
            </a:xfrm>
          </p:grpSpPr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888" y="2448"/>
                <a:ext cx="448" cy="3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9</a:t>
                </a: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360" y="2400"/>
                <a:ext cx="474" cy="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</a:t>
                </a:r>
              </a:p>
              <a:p>
                <a:pPr algn="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TW" sz="2000" i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ref</a:t>
                </a:r>
              </a:p>
            </p:txBody>
          </p:sp>
        </p:grpSp>
        <p:sp>
          <p:nvSpPr>
            <p:cNvPr id="14" name="Text Box 16"/>
            <p:cNvSpPr txBox="1">
              <a:spLocks noChangeArrowheads="1"/>
            </p:cNvSpPr>
            <p:nvPr/>
          </p:nvSpPr>
          <p:spPr bwMode="auto">
            <a:xfrm>
              <a:off x="2985" y="2142"/>
              <a:ext cx="9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>
                  <a:solidFill>
                    <a:srgbClr val="000000"/>
                  </a:solidFill>
                </a:rPr>
                <a:t>Reference:</a:t>
              </a:r>
            </a:p>
          </p:txBody>
        </p:sp>
      </p:grp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676400" y="4790362"/>
            <a:ext cx="1425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*ref;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 = &amp;x;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5969000" y="4637962"/>
            <a:ext cx="19764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9;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&amp;ref = x;</a:t>
            </a:r>
          </a:p>
        </p:txBody>
      </p:sp>
    </p:spTree>
    <p:extLst>
      <p:ext uri="{BB962C8B-B14F-4D97-AF65-F5344CB8AC3E}">
        <p14:creationId xmlns:p14="http://schemas.microsoft.com/office/powerpoint/2010/main" val="1525063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reference variable serves as an alternative name for an object.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10;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&amp;j = m;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j is a reference variable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//print 10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= 18;</a:t>
            </a:r>
          </a:p>
          <a:p>
            <a:pPr marL="0" indent="0" defTabSz="457207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Garamond" panose="02020404030301010803" pitchFamily="18" charset="0"/>
              <a:buNone/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"value of m = " &lt;&lt; m &lt;&lt;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print 18</a:t>
            </a:r>
          </a:p>
        </p:txBody>
      </p:sp>
    </p:spTree>
    <p:extLst>
      <p:ext uri="{BB962C8B-B14F-4D97-AF65-F5344CB8AC3E}">
        <p14:creationId xmlns:p14="http://schemas.microsoft.com/office/powerpoint/2010/main" val="1302164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&amp;ref1, int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76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247650" y="1219200"/>
            <a:ext cx="8743950" cy="44958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swap(int &amp;ref1, int &amp;ref2)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temp = ref1;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ref1 = ref2;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ref2 = temp;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 x = 5, y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"Before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swap(x,y);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"After swap function: 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"x = " &lt;&lt; x &lt;&lt; ", y = " &lt;&lt; y &lt;&lt; endl;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4725988" y="3455988"/>
            <a:ext cx="4040187" cy="83026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Output: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Before swap function: x = 5, y = 10</a:t>
            </a:r>
          </a:p>
          <a:p>
            <a:pPr fontAlgn="base">
              <a:lnSpc>
                <a:spcPct val="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Arial" panose="020B0604020202020204" pitchFamily="34" charset="0"/>
              </a:rPr>
              <a:t>After swap function: x = 10, y =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Parameter Passing by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40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Format: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/>
              <a:t>data_type</a:t>
            </a:r>
            <a:r>
              <a:rPr lang="en-US" sz="2400" b="1" dirty="0"/>
              <a:t> *</a:t>
            </a:r>
            <a:r>
              <a:rPr lang="en-US" sz="2400" b="1" dirty="0" err="1"/>
              <a:t>pointer_name</a:t>
            </a:r>
            <a:r>
              <a:rPr lang="en-US" sz="2400" b="1" dirty="0"/>
              <a:t>;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/>
            <a:r>
              <a:rPr lang="en-US" dirty="0"/>
              <a:t>A pointer declaration such as,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 eaLnBrk="1" hangingPunct="1"/>
            <a:r>
              <a:rPr lang="en-US" sz="2000" dirty="0"/>
              <a:t>declares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i="1" dirty="0"/>
              <a:t> </a:t>
            </a:r>
            <a:r>
              <a:rPr lang="en-US" sz="2000" dirty="0"/>
              <a:t> as a variable that </a:t>
            </a:r>
            <a:r>
              <a:rPr lang="en-US" sz="2000" b="1" dirty="0"/>
              <a:t>points to an integer variable</a:t>
            </a:r>
            <a:r>
              <a:rPr lang="en-US" sz="2000" dirty="0"/>
              <a:t>.  Its content is a </a:t>
            </a:r>
            <a:r>
              <a:rPr lang="en-US" sz="2000" b="1" dirty="0"/>
              <a:t>memory address.</a:t>
            </a:r>
            <a:r>
              <a:rPr lang="en-US" sz="2800" dirty="0"/>
              <a:t>  </a:t>
            </a:r>
          </a:p>
          <a:p>
            <a:pPr lvl="2" eaLnBrk="1" hangingPunct="1">
              <a:lnSpc>
                <a:spcPct val="20000"/>
              </a:lnSpc>
              <a:buFont typeface="Wingdings" panose="05000000000000000000" pitchFamily="2" charset="2"/>
              <a:buNone/>
            </a:pPr>
            <a:endParaRPr lang="en-US" sz="3200" dirty="0"/>
          </a:p>
          <a:p>
            <a:pPr eaLnBrk="1" hangingPunct="1"/>
            <a:r>
              <a:rPr lang="en-US" dirty="0"/>
              <a:t>The * indicates that the variable being declared is a pointer variable instead of a normal variable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67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4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?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0491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Consider the following declaration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/>
            <a:r>
              <a:rPr lang="en-US" dirty="0"/>
              <a:t>In this case, two memory address have been reserved, associated with the names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The value in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/>
              <a:t> is of type integer, and the value in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/>
              <a:t> is an address for another memory location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20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1509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511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1512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prevent the pointer from pointing to a random memory address, it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is advisable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that the pointer is initialized to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 address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before being used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pointer with the value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points to nothing.</a:t>
            </a:r>
          </a:p>
          <a:p>
            <a:pPr marL="91440" indent="-91440" eaLnBrk="1" fontAlgn="auto" hangingPunct="1">
              <a:lnSpc>
                <a:spcPct val="20000"/>
              </a:lnSpc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Initializing a pointer to 0 is equivalent to initializing a pointer to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preferred.</a:t>
            </a:r>
          </a:p>
          <a:p>
            <a:pPr marL="0" lvl="2" indent="0" eaLnBrk="1" fontAlgn="auto" hangingPunct="1">
              <a:spcBef>
                <a:spcPts val="900"/>
              </a:spcBef>
              <a:buFont typeface="Garamond" panose="02020404030301010803" pitchFamily="18" charset="0"/>
              <a:buNone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NULL, number = 20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90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2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2533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2539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/>
              <a:t>referencing operator/ address-of operator)</a:t>
            </a:r>
            <a:r>
              <a:rPr lang="en-US" dirty="0"/>
              <a:t>.</a:t>
            </a:r>
          </a:p>
          <a:p>
            <a:pPr eaLnBrk="1" hangingPunct="1"/>
            <a:r>
              <a:rPr lang="en-US" dirty="0"/>
              <a:t>Look at this example: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eaLnBrk="1" hangingPunct="1">
              <a:spcBef>
                <a:spcPct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6" name="Group 16"/>
          <p:cNvGrpSpPr>
            <a:grpSpLocks/>
          </p:cNvGrpSpPr>
          <p:nvPr/>
        </p:nvGrpSpPr>
        <p:grpSpPr bwMode="auto">
          <a:xfrm>
            <a:off x="1984375" y="5065713"/>
            <a:ext cx="5410200" cy="1447800"/>
            <a:chOff x="1008" y="3072"/>
            <a:chExt cx="3552" cy="960"/>
          </a:xfrm>
        </p:grpSpPr>
        <p:sp>
          <p:nvSpPr>
            <p:cNvPr id="23558" name="Text Box 5"/>
            <p:cNvSpPr txBox="1">
              <a:spLocks noChangeArrowheads="1"/>
            </p:cNvSpPr>
            <p:nvPr/>
          </p:nvSpPr>
          <p:spPr bwMode="auto">
            <a:xfrm>
              <a:off x="3312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</a:t>
              </a:r>
            </a:p>
          </p:txBody>
        </p:sp>
        <p:sp>
          <p:nvSpPr>
            <p:cNvPr id="23559" name="Text Box 6"/>
            <p:cNvSpPr txBox="1">
              <a:spLocks noChangeArrowheads="1"/>
            </p:cNvSpPr>
            <p:nvPr/>
          </p:nvSpPr>
          <p:spPr bwMode="auto">
            <a:xfrm>
              <a:off x="1344" y="3360"/>
              <a:ext cx="1008" cy="30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2400" b="1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144</a:t>
              </a:r>
            </a:p>
          </p:txBody>
        </p:sp>
        <p:sp>
          <p:nvSpPr>
            <p:cNvPr id="23560" name="Text Box 7"/>
            <p:cNvSpPr txBox="1">
              <a:spLocks noChangeArrowheads="1"/>
            </p:cNvSpPr>
            <p:nvPr/>
          </p:nvSpPr>
          <p:spPr bwMode="auto">
            <a:xfrm>
              <a:off x="3504" y="3654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144</a:t>
              </a:r>
            </a:p>
          </p:txBody>
        </p:sp>
        <p:sp>
          <p:nvSpPr>
            <p:cNvPr id="23561" name="Text Box 8"/>
            <p:cNvSpPr txBox="1">
              <a:spLocks noChangeArrowheads="1"/>
            </p:cNvSpPr>
            <p:nvPr/>
          </p:nvSpPr>
          <p:spPr bwMode="auto">
            <a:xfrm>
              <a:off x="1512" y="3648"/>
              <a:ext cx="67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</a:rPr>
                <a:t>130</a:t>
              </a:r>
            </a:p>
          </p:txBody>
        </p:sp>
        <p:sp>
          <p:nvSpPr>
            <p:cNvPr id="23562" name="Text Box 9"/>
            <p:cNvSpPr txBox="1">
              <a:spLocks noChangeArrowheads="1"/>
            </p:cNvSpPr>
            <p:nvPr/>
          </p:nvSpPr>
          <p:spPr bwMode="auto">
            <a:xfrm>
              <a:off x="3437" y="3120"/>
              <a:ext cx="739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</a:t>
              </a:r>
            </a:p>
          </p:txBody>
        </p:sp>
        <p:sp>
          <p:nvSpPr>
            <p:cNvPr id="23563" name="Text Box 10"/>
            <p:cNvSpPr txBox="1">
              <a:spLocks noChangeArrowheads="1"/>
            </p:cNvSpPr>
            <p:nvPr/>
          </p:nvSpPr>
          <p:spPr bwMode="auto">
            <a:xfrm>
              <a:off x="1440" y="3120"/>
              <a:ext cx="864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fontAlgn="base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numberPtr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3552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>
                  <a:solidFill>
                    <a:srgbClr val="404040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4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3" name="Straight Arrow Connector 2"/>
          <p:cNvCxnSpPr>
            <a:stCxn id="23559" idx="3"/>
            <a:endCxn id="23558" idx="1"/>
          </p:cNvCxnSpPr>
          <p:nvPr/>
        </p:nvCxnSpPr>
        <p:spPr>
          <a:xfrm>
            <a:off x="4032250" y="5730875"/>
            <a:ext cx="1462088" cy="0"/>
          </a:xfrm>
          <a:prstGeom prst="straightConnector1">
            <a:avLst/>
          </a:prstGeom>
          <a:ln w="2222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Pointer Operator (&amp; and *)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When a pointer is created, it does not point to any valid memory address. Therefore, we need to assign a variable’s address to it</a:t>
            </a:r>
          </a:p>
          <a:p>
            <a:pPr lvl="1" eaLnBrk="1" hangingPunct="1"/>
            <a:r>
              <a:rPr lang="en-US" dirty="0"/>
              <a:t>using the </a:t>
            </a:r>
            <a:r>
              <a:rPr lang="en-US" b="1" dirty="0"/>
              <a:t>&amp; </a:t>
            </a:r>
            <a:r>
              <a:rPr lang="en-US" dirty="0"/>
              <a:t>operator (</a:t>
            </a:r>
            <a:r>
              <a:rPr lang="en-US" b="1" dirty="0"/>
              <a:t>referencing operator/ address-of operator)</a:t>
            </a:r>
            <a:r>
              <a:rPr lang="en-US" dirty="0"/>
              <a:t>.</a:t>
            </a:r>
          </a:p>
          <a:p>
            <a:pPr marL="91440" indent="-91440" eaLnBrk="1" fontAlgn="auto" hangingPunct="1">
              <a:defRPr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Look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this example: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number = 20;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91440" indent="-91440" eaLnBrk="1" fontAlgn="auto" hangingPunct="1">
              <a:spcBef>
                <a:spcPts val="0"/>
              </a:spcBef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&amp;number;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</a:p>
          <a:p>
            <a:pPr marL="91440" indent="-91440" eaLnBrk="1" fontAlgn="auto" hangingPunct="1"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statement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&amp;number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assigns the address of the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 pointer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 Variable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numberPtr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then said as to “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to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 variable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40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5414</Words>
  <Application>Microsoft Macintosh PowerPoint</Application>
  <PresentationFormat>On-screen Show (4:3)</PresentationFormat>
  <Paragraphs>982</Paragraphs>
  <Slides>43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Office Theme</vt:lpstr>
      <vt:lpstr>Retrospect</vt:lpstr>
      <vt:lpstr>Lecture 01 Pointers</vt:lpstr>
      <vt:lpstr>What is a Pointer?</vt:lpstr>
      <vt:lpstr>Pointers</vt:lpstr>
      <vt:lpstr>Pointers</vt:lpstr>
      <vt:lpstr>Pointer Declaration</vt:lpstr>
      <vt:lpstr>Pointer Declaration</vt:lpstr>
      <vt:lpstr>Pointer Initialization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Pointer Operator (&amp; and *)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Parameter Passing by Pointer</vt:lpstr>
      <vt:lpstr>Reference Variables</vt:lpstr>
      <vt:lpstr>Reference Variables</vt:lpstr>
      <vt:lpstr>Parameter Passing by Reference</vt:lpstr>
      <vt:lpstr>Parameter Passing by Reference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Mohammed Shafiul Alam Khan</cp:lastModifiedBy>
  <cp:revision>12</cp:revision>
  <dcterms:created xsi:type="dcterms:W3CDTF">2014-09-11T18:03:18Z</dcterms:created>
  <dcterms:modified xsi:type="dcterms:W3CDTF">2019-10-13T04:07:39Z</dcterms:modified>
</cp:coreProperties>
</file>