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330" r:id="rId3"/>
    <p:sldId id="261" r:id="rId4"/>
    <p:sldId id="259" r:id="rId5"/>
    <p:sldId id="260" r:id="rId6"/>
    <p:sldId id="265" r:id="rId7"/>
    <p:sldId id="266" r:id="rId8"/>
    <p:sldId id="267" r:id="rId9"/>
    <p:sldId id="282" r:id="rId10"/>
    <p:sldId id="283" r:id="rId11"/>
    <p:sldId id="284" r:id="rId12"/>
    <p:sldId id="268" r:id="rId13"/>
    <p:sldId id="285" r:id="rId14"/>
    <p:sldId id="269" r:id="rId15"/>
    <p:sldId id="331" r:id="rId16"/>
    <p:sldId id="332" r:id="rId17"/>
    <p:sldId id="333" r:id="rId18"/>
    <p:sldId id="323" r:id="rId19"/>
    <p:sldId id="324" r:id="rId20"/>
    <p:sldId id="325" r:id="rId21"/>
    <p:sldId id="326" r:id="rId22"/>
    <p:sldId id="290" r:id="rId23"/>
    <p:sldId id="291" r:id="rId24"/>
    <p:sldId id="327" r:id="rId25"/>
    <p:sldId id="276" r:id="rId26"/>
    <p:sldId id="277" r:id="rId27"/>
    <p:sldId id="328" r:id="rId28"/>
    <p:sldId id="292" r:id="rId29"/>
    <p:sldId id="293" r:id="rId30"/>
    <p:sldId id="329" r:id="rId31"/>
    <p:sldId id="271" r:id="rId32"/>
    <p:sldId id="278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89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429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728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5291-FA8E-4E49-BB34-4DBE46342209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AA67-2379-4DFD-92BD-3328340A65B1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E1A7-FDC2-4DE3-B6CE-44360F5BB6DB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6F8AC3-87EF-42BF-84C7-50CBF0D2441F}" type="datetime1">
              <a:rPr lang="en-US" altLang="en-US" smtClean="0"/>
              <a:t>5/28/2017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3F88EF-731D-4B82-8037-C4F31A81C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8998-0B04-4B30-9B83-4266B34D2B05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98A-4CA1-4712-8F1C-A7E76788955B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40-36DB-4ED8-9951-F9CD2913370B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2122-EBDD-4C4A-9FFB-8AE01575AFCA}" type="datetime1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93AC-DCD0-45BF-BCDD-ACCA1DC64D59}" type="datetime1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A54D-E3BB-4BA5-8EE8-B6A16F111B5D}" type="datetime1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7D89-2660-4821-8BB0-5CD54F3BE693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61-B0F9-4467-A140-0F1F0A38395C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30CE-09EF-4A50-A040-648F173DFA83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Abstract Data </a:t>
            </a:r>
            <a:r>
              <a:rPr lang="en-US" sz="3200" dirty="0" smtClean="0"/>
              <a:t>Type - </a:t>
            </a:r>
            <a:r>
              <a:rPr lang="en-US" sz="3200" dirty="0"/>
              <a:t>Unsorted </a:t>
            </a:r>
            <a:r>
              <a:rPr lang="en-US" sz="3200" dirty="0" smtClean="0"/>
              <a:t>List and Sorted List </a:t>
            </a:r>
            <a:r>
              <a:rPr lang="en-US" sz="3200" dirty="0"/>
              <a:t>(</a:t>
            </a:r>
            <a:r>
              <a:rPr lang="en-US" sz="3200" dirty="0">
                <a:ea typeface="MS Mincho" panose="02020609040205080304" pitchFamily="49" charset="-128"/>
              </a:rPr>
              <a:t>Array-based </a:t>
            </a:r>
            <a:r>
              <a:rPr lang="en-US" sz="3200" dirty="0" smtClean="0">
                <a:ea typeface="MS Mincho" panose="02020609040205080304" pitchFamily="49" charset="-128"/>
              </a:rPr>
              <a:t>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/>
              <a:t>S</a:t>
            </a:r>
            <a:r>
              <a:rPr lang="en-US" dirty="0" err="1" smtClean="0"/>
              <a:t>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list element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Key member of item is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 found = false and item is unchanged.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List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List is not full. item is not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list. List</a:t>
                      </a:r>
                      <a:r>
                        <a:rPr lang="en-US" baseline="0" dirty="0" smtClean="0"/>
                        <a:t> is still sorted.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52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Key member of item is initialized. One and only one element in list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list has a key matching item's key. List is still sorted.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first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next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Current position is defined. Element at current position is not last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updated to next position. item is a copy of element at current position.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unsortedtype.h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268" y="838201"/>
            <a:ext cx="5730454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UNSORTEDTYPE_H_INCLUDED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6268" y="838201"/>
            <a:ext cx="5730454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SORTEDTYPE_H_INCLUDED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sortedtype.h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length 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length 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80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8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1753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</a:t>
            </a:r>
            <a:r>
              <a:rPr lang="en-US" dirty="0" smtClean="0"/>
              <a:t>Item into Unsorted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280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0739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Insert 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48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nsortedtype.cpp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Data vs. Information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6.45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6.39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6.57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6.71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6.82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7.12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7.06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type="chart" sz="half" idx="4294967295"/>
            <p:extLst>
              <p:ext uri="{D42A27DB-BD31-4B8C-83A1-F6EECF244321}">
                <p14:modId xmlns:p14="http://schemas.microsoft.com/office/powerpoint/2010/main" val="182252314"/>
              </p:ext>
            </p:extLst>
          </p:nvPr>
        </p:nvGraphicFramePr>
        <p:xfrm>
          <a:off x="3112317" y="1271770"/>
          <a:ext cx="5413375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hart" r:id="rId3" imgW="3258017" imgH="2772143" progId="Excel.Chart.8">
                  <p:embed/>
                </p:oleObj>
              </mc:Choice>
              <mc:Fallback>
                <p:oleObj name="Chart" r:id="rId3" imgW="3258017" imgH="277214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317" y="1271770"/>
                        <a:ext cx="5413375" cy="460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191692" y="849495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8074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47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nsortedtype.cpp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373664" y="228611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</a:t>
            </a:r>
            <a:r>
              <a:rPr lang="en-US" dirty="0" smtClean="0"/>
              <a:t>Item into </a:t>
            </a:r>
            <a:r>
              <a:rPr lang="en-US" dirty="0"/>
              <a:t>S</a:t>
            </a:r>
            <a:r>
              <a:rPr lang="en-US" dirty="0" smtClean="0"/>
              <a:t>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30638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73141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Insert 5</a:t>
            </a:r>
            <a:endParaRPr lang="en-US" sz="2800" b="1" dirty="0"/>
          </a:p>
        </p:txBody>
      </p:sp>
      <p:sp>
        <p:nvSpPr>
          <p:cNvPr id="4" name="Curved Left Arrow 3"/>
          <p:cNvSpPr/>
          <p:nvPr/>
        </p:nvSpPr>
        <p:spPr>
          <a:xfrm>
            <a:off x="3384644" y="3200399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3384643" y="2772938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1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&gt;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&lt;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length; index &gt; 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info[index] = info[index - 1];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&gt;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&lt;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length; index &gt; 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info[index] = info[index - 1];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49619" y="2363183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2089" y="511926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2" name="Right Brace 1"/>
          <p:cNvSpPr/>
          <p:nvPr/>
        </p:nvSpPr>
        <p:spPr>
          <a:xfrm>
            <a:off x="7340957" y="2498501"/>
            <a:ext cx="334851" cy="32670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585572" y="380888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87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an Item from Unsorted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827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87578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Delete 1</a:t>
            </a:r>
            <a:endParaRPr lang="en-US" sz="2800" b="1" dirty="0"/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2754909"/>
            <a:ext cx="272957" cy="8617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817045" y="320030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17045" y="2190794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2" name="Right Brace 1"/>
          <p:cNvSpPr/>
          <p:nvPr/>
        </p:nvSpPr>
        <p:spPr>
          <a:xfrm>
            <a:off x="7173532" y="2240925"/>
            <a:ext cx="309093" cy="15712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54172" y="270586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791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an Item from Sorted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49023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71297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Delete 5</a:t>
            </a:r>
            <a:endParaRPr lang="en-US" sz="2800" b="1" dirty="0"/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3241133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Left Arrow 14"/>
          <p:cNvSpPr/>
          <p:nvPr/>
        </p:nvSpPr>
        <p:spPr>
          <a:xfrm flipV="1">
            <a:off x="3384643" y="2834144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2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72995" y="217723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72995" y="2980729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2" name="Right Brace 1"/>
          <p:cNvSpPr/>
          <p:nvPr/>
        </p:nvSpPr>
        <p:spPr>
          <a:xfrm>
            <a:off x="7546144" y="2436592"/>
            <a:ext cx="372891" cy="10942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32097" y="2660558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448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6691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 smtClean="0">
                <a:cs typeface="Times New Roman" panose="02020603050405020304" pitchFamily="18" charset="0"/>
              </a:rPr>
              <a:t>Unsorted list: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A list in which data items are placed in no particular order.</a:t>
            </a:r>
          </a:p>
          <a:p>
            <a:r>
              <a:rPr lang="en-US" b="1" dirty="0" smtClean="0">
                <a:cs typeface="Times New Roman" panose="02020603050405020304" pitchFamily="18" charset="0"/>
              </a:rPr>
              <a:t>Sorted List:</a:t>
            </a:r>
          </a:p>
          <a:p>
            <a:pPr lvl="1"/>
            <a:r>
              <a:rPr lang="en-US" dirty="0"/>
              <a:t>A list in which data items are placed in a particular order.</a:t>
            </a:r>
          </a:p>
          <a:p>
            <a:pPr lvl="1"/>
            <a:r>
              <a:rPr lang="en-US" u="sng" dirty="0"/>
              <a:t>Key</a:t>
            </a:r>
            <a:r>
              <a:rPr lang="en-US" dirty="0"/>
              <a:t>: a member of the class whose value is used to determine the order of the items in the list.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</a:t>
            </a:r>
            <a:r>
              <a:rPr lang="en-US" dirty="0" smtClean="0"/>
              <a:t>from Unsorted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each element in the list, one by one, until the item 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9720" y="2370515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340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Retrieving an Item from Sorted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/>
              <a:t>84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32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200400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2770283" y="939088"/>
            <a:ext cx="1685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Unsorted List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204864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29"/>
          <p:cNvSpPr txBox="1">
            <a:spLocks noChangeArrowheads="1"/>
          </p:cNvSpPr>
          <p:nvPr/>
        </p:nvSpPr>
        <p:spPr bwMode="auto">
          <a:xfrm>
            <a:off x="4843413" y="939088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 smtClean="0"/>
              <a:t>Sorted </a:t>
            </a:r>
            <a:r>
              <a:rPr lang="en-US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7967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599"/>
            <a:ext cx="7680960" cy="52334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84 found at the midpoint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=(10+10)/2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/>
              <a:t>73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43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00200" y="2438400"/>
          <a:ext cx="5791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652"/>
                <a:gridCol w="2538608"/>
                <a:gridCol w="26179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S. Virginia Street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Simon Graham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6762 St Petersburg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Susan O'Neal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1807 Glenwood, Palm Bay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 </a:t>
                      </a:r>
                      <a:r>
                        <a:rPr lang="en-US" dirty="0" err="1" smtClean="0"/>
                        <a:t>peterson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1207 E. Georgetown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1600200" y="19812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ID</a:t>
            </a: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2196599" y="1981200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Name</a:t>
            </a:r>
          </a:p>
        </p:txBody>
      </p:sp>
      <p:sp>
        <p:nvSpPr>
          <p:cNvPr id="20" name="TextBox 36"/>
          <p:cNvSpPr txBox="1">
            <a:spLocks noChangeArrowheads="1"/>
          </p:cNvSpPr>
          <p:nvPr/>
        </p:nvSpPr>
        <p:spPr bwMode="auto">
          <a:xfrm>
            <a:off x="4724400" y="1981200"/>
            <a:ext cx="1077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Address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9389" y="2394373"/>
            <a:ext cx="304800" cy="158109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1479542" y="3988526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Key</a:t>
            </a:r>
          </a:p>
        </p:txBody>
      </p: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3505200" y="1447800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 smtClean="0"/>
              <a:t>Sorted </a:t>
            </a:r>
            <a:r>
              <a:rPr lang="en-US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5316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=(10+10)/2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451203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4893972" y="3844555"/>
            <a:ext cx="350949" cy="228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 5</a:t>
            </a:r>
          </a:p>
          <a:p>
            <a:r>
              <a:rPr lang="en-US" b="1" dirty="0">
                <a:solidFill>
                  <a:srgbClr val="FF0000"/>
                </a:solidFill>
              </a:rPr>
              <a:t>last &lt; first (indicates the absence of the item)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/>
                <a:gridCol w="2412993"/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</a:t>
            </a:r>
            <a:r>
              <a:rPr lang="en-US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/>
                <a:gridCol w="2412993"/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dirty="0" smtClean="0">
                    <a:cs typeface="Arial" panose="020B0604020202020204" pitchFamily="34" charset="0"/>
                  </a:rPr>
                  <a:t>Or,</a:t>
                </a:r>
                <a:endParaRPr lang="en-US" sz="2800" dirty="0" smtClean="0"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 smtClean="0"/>
              </a:p>
              <a:p>
                <a:r>
                  <a:rPr lang="en-US" sz="2000" dirty="0" smtClean="0"/>
                  <a:t>Or simply,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blipFill rotWithShape="0">
                <a:blip r:embed="rId2"/>
                <a:stretch>
                  <a:fillRect l="-5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764925" y="2535213"/>
            <a:ext cx="270456" cy="25757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2716" y="993646"/>
            <a:ext cx="2662114" cy="3652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124200" y="993646"/>
            <a:ext cx="3229489" cy="1799144"/>
          </a:xfrm>
          <a:prstGeom prst="arc">
            <a:avLst>
              <a:gd name="adj1" fmla="val 14347884"/>
              <a:gd name="adj2" fmla="val 789100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</a:t>
            </a:r>
            <a:r>
              <a:rPr lang="en-US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87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has a special property called the </a:t>
                      </a:r>
                      <a:r>
                        <a:rPr lang="en-US" i="1" dirty="0" smtClean="0"/>
                        <a:t>current position </a:t>
                      </a:r>
                      <a:r>
                        <a:rPr lang="en-US" dirty="0" smtClean="0"/>
                        <a:t>- the position of the last element accessed by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during an iteration through the list. Only </a:t>
                      </a:r>
                      <a:r>
                        <a:rPr lang="en-US" dirty="0" err="1" smtClean="0"/>
                        <a:t>ResetList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affect the current position.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list to empty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whether list is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list is full and false otherwise.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first = 0, last = length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+ last)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&lt;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&gt;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49619" y="2363183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</a:t>
            </a:r>
            <a:r>
              <a:rPr lang="en-US" sz="3600" b="1" dirty="0" err="1" smtClean="0"/>
              <a:t>logN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first = 0, last = length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+ last)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&lt;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&gt;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list element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Key member of item is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 found = false and item is unchanged.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List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List is not full. item is not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list.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Key member of item is initialized. One and only one element in list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list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first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next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Current position is defined. Element at current position is not last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updated to next position. item is a copy of element at current position.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8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has a special property called the </a:t>
                      </a:r>
                      <a:r>
                        <a:rPr lang="en-US" i="1" dirty="0" smtClean="0"/>
                        <a:t>current position </a:t>
                      </a:r>
                      <a:r>
                        <a:rPr lang="en-US" dirty="0" smtClean="0"/>
                        <a:t>- the position of the last element accessed by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during an iteration through the list. Only </a:t>
                      </a:r>
                      <a:r>
                        <a:rPr lang="en-US" dirty="0" err="1" smtClean="0"/>
                        <a:t>ResetList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affect the current position.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list to empty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whether list is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list is full and false otherwise.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4025</Words>
  <Application>Microsoft Office PowerPoint</Application>
  <PresentationFormat>On-screen Show (4:3)</PresentationFormat>
  <Paragraphs>1884</Paragraphs>
  <Slides>61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7" baseType="lpstr">
      <vt:lpstr>Aharoni</vt:lpstr>
      <vt:lpstr>Arial</vt:lpstr>
      <vt:lpstr>Britannic Bold</vt:lpstr>
      <vt:lpstr>Calibri</vt:lpstr>
      <vt:lpstr>Calibri Light</vt:lpstr>
      <vt:lpstr>Cambria Math</vt:lpstr>
      <vt:lpstr>Courier New</vt:lpstr>
      <vt:lpstr>Garamond</vt:lpstr>
      <vt:lpstr>Gungsuh</vt:lpstr>
      <vt:lpstr>Impact</vt:lpstr>
      <vt:lpstr>MS Mincho</vt:lpstr>
      <vt:lpstr>Times New Roman</vt:lpstr>
      <vt:lpstr>Verdana</vt:lpstr>
      <vt:lpstr>Wingdings</vt:lpstr>
      <vt:lpstr>Office Theme</vt:lpstr>
      <vt:lpstr>Chart</vt:lpstr>
      <vt:lpstr>Lecture 06 Abstract Data Type - Unsorted List and Sorted List (Array-based Implementation]</vt:lpstr>
      <vt:lpstr>Data vs. Information</vt:lpstr>
      <vt:lpstr>Lists</vt:lpstr>
      <vt:lpstr>PowerPoint Presentation</vt:lpstr>
      <vt:lpstr>PowerPoint Presentation</vt:lpstr>
      <vt:lpstr>Specification of UnsortedType</vt:lpstr>
      <vt:lpstr>Specification of UnsortedType</vt:lpstr>
      <vt:lpstr>Specification of UnsortedType</vt:lpstr>
      <vt:lpstr>Specification of SortedType</vt:lpstr>
      <vt:lpstr>Specification of SortedType</vt:lpstr>
      <vt:lpstr>Specification of SortedType</vt:lpstr>
      <vt:lpstr>unsortedtype.h</vt:lpstr>
      <vt:lpstr>sortedtype.h</vt:lpstr>
      <vt:lpstr>unsortedtype.cpp</vt:lpstr>
      <vt:lpstr>unsortedtype.cpp</vt:lpstr>
      <vt:lpstr>sortedtype.cpp</vt:lpstr>
      <vt:lpstr>sortedtype.cpp</vt:lpstr>
      <vt:lpstr>Inserting an Item into Unsorted List</vt:lpstr>
      <vt:lpstr>unsortedtype.cpp</vt:lpstr>
      <vt:lpstr>unsortedtype.cpp</vt:lpstr>
      <vt:lpstr>Inserting an Item into Sorted List</vt:lpstr>
      <vt:lpstr>sortedtype.cpp</vt:lpstr>
      <vt:lpstr>sortedtype.cpp</vt:lpstr>
      <vt:lpstr>Deleting an Item from Unsorted List</vt:lpstr>
      <vt:lpstr>unsortedtype.cpp</vt:lpstr>
      <vt:lpstr>unsortedtype.cpp</vt:lpstr>
      <vt:lpstr>Deleting an Item from Sorted List</vt:lpstr>
      <vt:lpstr>sortedtype.cpp</vt:lpstr>
      <vt:lpstr>sortedtype.cpp</vt:lpstr>
      <vt:lpstr>Retrieving an Item from Unsorted List</vt:lpstr>
      <vt:lpstr>unsortedtype.cpp</vt:lpstr>
      <vt:lpstr>unsortedtype.cpp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sortedtype.cpp</vt:lpstr>
      <vt:lpstr>sortedtype.cpp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35</cp:revision>
  <dcterms:created xsi:type="dcterms:W3CDTF">2014-09-11T18:03:18Z</dcterms:created>
  <dcterms:modified xsi:type="dcterms:W3CDTF">2017-05-28T15:48:51Z</dcterms:modified>
</cp:coreProperties>
</file>