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8"/>
  </p:notesMasterIdLst>
  <p:handoutMasterIdLst>
    <p:handoutMasterId r:id="rId19"/>
  </p:handoutMasterIdLst>
  <p:sldIdLst>
    <p:sldId id="257" r:id="rId5"/>
    <p:sldId id="275" r:id="rId6"/>
    <p:sldId id="276" r:id="rId7"/>
    <p:sldId id="283" r:id="rId8"/>
    <p:sldId id="284" r:id="rId9"/>
    <p:sldId id="286" r:id="rId10"/>
    <p:sldId id="277" r:id="rId11"/>
    <p:sldId id="282" r:id="rId12"/>
    <p:sldId id="278" r:id="rId13"/>
    <p:sldId id="279" r:id="rId14"/>
    <p:sldId id="280" r:id="rId15"/>
    <p:sldId id="285"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28"/>
  </p:normalViewPr>
  <p:slideViewPr>
    <p:cSldViewPr snapToGrid="0" snapToObjects="1">
      <p:cViewPr varScale="1">
        <p:scale>
          <a:sx n="86" d="100"/>
          <a:sy n="86" d="100"/>
        </p:scale>
        <p:origin x="470" y="77"/>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1/14/2021</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1/14/2021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13</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1/14/2021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1/14/2021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1/14/2021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1/14/2021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1/14/2021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Travel Design</a:t>
            </a: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1371600" y="4418565"/>
            <a:ext cx="9364436" cy="2292478"/>
          </a:xfrm>
        </p:spPr>
        <p:txBody>
          <a:bodyPr>
            <a:normAutofit/>
          </a:bodyPr>
          <a:lstStyle/>
          <a:p>
            <a:endParaRPr lang="en-US" dirty="0">
              <a:solidFill>
                <a:schemeClr val="bg2"/>
              </a:solidFill>
            </a:endParaRPr>
          </a:p>
          <a:p>
            <a:r>
              <a:rPr lang="en-US" dirty="0">
                <a:solidFill>
                  <a:schemeClr val="bg2"/>
                </a:solidFill>
              </a:rPr>
              <a:t>The better way to enjoy your journey </a:t>
            </a:r>
          </a:p>
          <a:p>
            <a:endParaRPr lang="en-US" dirty="0">
              <a:solidFill>
                <a:schemeClr val="bg2"/>
              </a:solidFill>
            </a:endParaRPr>
          </a:p>
          <a:p>
            <a:pPr algn="just"/>
            <a:r>
              <a:rPr lang="sv-SE" sz="1200" dirty="0">
                <a:solidFill>
                  <a:schemeClr val="bg2"/>
                </a:solidFill>
              </a:rPr>
              <a:t>Team Members:  </a:t>
            </a:r>
          </a:p>
          <a:p>
            <a:pPr algn="just"/>
            <a:r>
              <a:rPr lang="sv-SE" sz="1200" dirty="0">
                <a:solidFill>
                  <a:schemeClr val="bg2"/>
                </a:solidFill>
              </a:rPr>
              <a:t>1. Md. Abu Ammar - 1821944642 </a:t>
            </a:r>
          </a:p>
          <a:p>
            <a:pPr algn="just"/>
            <a:r>
              <a:rPr lang="sv-SE" sz="1200" dirty="0">
                <a:solidFill>
                  <a:schemeClr val="bg2"/>
                </a:solidFill>
              </a:rPr>
              <a:t>2. Sadia Afrin Tamanna- 1812030042    </a:t>
            </a:r>
          </a:p>
          <a:p>
            <a:pPr algn="just"/>
            <a:r>
              <a:rPr lang="sv-SE" sz="1200" dirty="0">
                <a:solidFill>
                  <a:schemeClr val="bg2"/>
                </a:solidFill>
              </a:rPr>
              <a:t>3. Tamalika Bakshi- 1812469042</a:t>
            </a:r>
            <a:endParaRPr lang="en-US" sz="1200" dirty="0">
              <a:solidFill>
                <a:schemeClr val="bg2"/>
              </a:solidFill>
            </a:endParaRPr>
          </a:p>
        </p:txBody>
      </p:sp>
      <p:pic>
        <p:nvPicPr>
          <p:cNvPr id="6" name="Picture 5">
            <a:extLst>
              <a:ext uri="{FF2B5EF4-FFF2-40B4-BE49-F238E27FC236}">
                <a16:creationId xmlns:a16="http://schemas.microsoft.com/office/drawing/2014/main" id="{8D579F31-15C2-4A97-853D-D7347F93440C}"/>
              </a:ext>
            </a:extLst>
          </p:cNvPr>
          <p:cNvPicPr>
            <a:picLocks noChangeAspect="1"/>
          </p:cNvPicPr>
          <p:nvPr/>
        </p:nvPicPr>
        <p:blipFill>
          <a:blip r:embed="rId3"/>
          <a:stretch>
            <a:fillRect/>
          </a:stretch>
        </p:blipFill>
        <p:spPr>
          <a:xfrm>
            <a:off x="1915128" y="1294077"/>
            <a:ext cx="8028215" cy="3309272"/>
          </a:xfrm>
          <a:prstGeom prst="rect">
            <a:avLst/>
          </a:prstGeom>
        </p:spPr>
      </p:pic>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7477-5801-4C9B-8487-D424936E252E}"/>
              </a:ext>
            </a:extLst>
          </p:cNvPr>
          <p:cNvSpPr>
            <a:spLocks noGrp="1"/>
          </p:cNvSpPr>
          <p:nvPr>
            <p:ph type="title"/>
          </p:nvPr>
        </p:nvSpPr>
        <p:spPr/>
        <p:txBody>
          <a:bodyPr>
            <a:normAutofit/>
          </a:bodyPr>
          <a:lstStyle/>
          <a:p>
            <a:r>
              <a:rPr lang="en-US" sz="2000" dirty="0"/>
              <a:t>3) If client wants to extend the subscription period with discount packages using function .</a:t>
            </a:r>
          </a:p>
        </p:txBody>
      </p:sp>
      <p:pic>
        <p:nvPicPr>
          <p:cNvPr id="4" name="Picture 3">
            <a:extLst>
              <a:ext uri="{FF2B5EF4-FFF2-40B4-BE49-F238E27FC236}">
                <a16:creationId xmlns:a16="http://schemas.microsoft.com/office/drawing/2014/main" id="{7CBB57EC-A5FD-482A-A05E-80BB8641A18F}"/>
              </a:ext>
            </a:extLst>
          </p:cNvPr>
          <p:cNvPicPr>
            <a:picLocks noChangeAspect="1"/>
          </p:cNvPicPr>
          <p:nvPr/>
        </p:nvPicPr>
        <p:blipFill>
          <a:blip r:embed="rId2"/>
          <a:stretch>
            <a:fillRect/>
          </a:stretch>
        </p:blipFill>
        <p:spPr>
          <a:xfrm>
            <a:off x="2196192" y="1706336"/>
            <a:ext cx="6893379" cy="4639270"/>
          </a:xfrm>
          <a:prstGeom prst="rect">
            <a:avLst/>
          </a:prstGeom>
        </p:spPr>
      </p:pic>
    </p:spTree>
    <p:extLst>
      <p:ext uri="{BB962C8B-B14F-4D97-AF65-F5344CB8AC3E}">
        <p14:creationId xmlns:p14="http://schemas.microsoft.com/office/powerpoint/2010/main" val="99295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9271-F108-4C9D-8EFA-BFFFAC05285F}"/>
              </a:ext>
            </a:extLst>
          </p:cNvPr>
          <p:cNvSpPr>
            <a:spLocks noGrp="1"/>
          </p:cNvSpPr>
          <p:nvPr>
            <p:ph type="title"/>
          </p:nvPr>
        </p:nvSpPr>
        <p:spPr>
          <a:xfrm>
            <a:off x="187779" y="114299"/>
            <a:ext cx="11732078" cy="6425293"/>
          </a:xfrm>
        </p:spPr>
        <p:txBody>
          <a:bodyPr>
            <a:normAutofit/>
          </a:bodyPr>
          <a:lstStyle/>
          <a:p>
            <a:r>
              <a:rPr lang="en-US" sz="1800" dirty="0"/>
              <a:t>                 -- Delete test</a:t>
            </a:r>
            <a:br>
              <a:rPr lang="en-US" sz="1800" dirty="0"/>
            </a:br>
            <a:r>
              <a:rPr lang="en-US" sz="1800" dirty="0"/>
              <a:t>                 -- If a vehicle is no longer available for our </a:t>
            </a:r>
            <a:r>
              <a:rPr lang="en-US" sz="1800" dirty="0" err="1"/>
              <a:t>campany</a:t>
            </a:r>
            <a:r>
              <a:rPr lang="en-US" sz="1800" dirty="0"/>
              <a:t>.</a:t>
            </a:r>
            <a:br>
              <a:rPr lang="en-US" sz="1800" dirty="0"/>
            </a:br>
            <a:r>
              <a:rPr lang="en-US" sz="1800" dirty="0"/>
              <a:t>                ---If subscription period ends.</a:t>
            </a:r>
            <a:br>
              <a:rPr lang="en-US" sz="1800" dirty="0"/>
            </a:br>
            <a:br>
              <a:rPr lang="en-US" sz="1800" dirty="0"/>
            </a:br>
            <a:br>
              <a:rPr lang="en-US" sz="1800" dirty="0"/>
            </a:br>
            <a:br>
              <a:rPr lang="en-US" sz="1800" dirty="0"/>
            </a:br>
            <a:br>
              <a:rPr lang="en-US" sz="1800" dirty="0"/>
            </a:br>
            <a:br>
              <a:rPr lang="en-US" sz="1800" dirty="0"/>
            </a:br>
            <a:r>
              <a:rPr lang="en-US" sz="1800" dirty="0"/>
              <a:t>                       </a:t>
            </a:r>
            <a:br>
              <a:rPr lang="en-US" sz="1800" dirty="0"/>
            </a:br>
            <a:br>
              <a:rPr lang="en-US" sz="1800" dirty="0"/>
            </a:br>
            <a:r>
              <a:rPr lang="en-US" sz="1800" dirty="0"/>
              <a:t>                   -- updating subscription fees</a:t>
            </a:r>
            <a:br>
              <a:rPr lang="en-US" sz="1800" dirty="0"/>
            </a:br>
            <a:br>
              <a:rPr lang="en-US" sz="1800" dirty="0"/>
            </a:br>
            <a:br>
              <a:rPr lang="en-US" sz="1800" dirty="0"/>
            </a:br>
            <a:br>
              <a:rPr lang="en-US" sz="1800" dirty="0"/>
            </a:br>
            <a:br>
              <a:rPr lang="en-US" sz="1800" dirty="0"/>
            </a:br>
            <a:br>
              <a:rPr lang="en-US" sz="1800" dirty="0"/>
            </a:br>
            <a:br>
              <a:rPr lang="en-US" sz="1800" dirty="0"/>
            </a:br>
            <a:r>
              <a:rPr lang="en-US" sz="1800" dirty="0"/>
              <a:t>                        -- Most demanding Cars</a:t>
            </a:r>
          </a:p>
        </p:txBody>
      </p:sp>
      <p:pic>
        <p:nvPicPr>
          <p:cNvPr id="4" name="Picture 3">
            <a:extLst>
              <a:ext uri="{FF2B5EF4-FFF2-40B4-BE49-F238E27FC236}">
                <a16:creationId xmlns:a16="http://schemas.microsoft.com/office/drawing/2014/main" id="{28FDC3C0-7BFC-4015-8EA7-0E56FF653C4F}"/>
              </a:ext>
            </a:extLst>
          </p:cNvPr>
          <p:cNvPicPr>
            <a:picLocks noChangeAspect="1"/>
          </p:cNvPicPr>
          <p:nvPr/>
        </p:nvPicPr>
        <p:blipFill>
          <a:blip r:embed="rId2"/>
          <a:stretch>
            <a:fillRect/>
          </a:stretch>
        </p:blipFill>
        <p:spPr>
          <a:xfrm>
            <a:off x="2400300" y="4835780"/>
            <a:ext cx="5888491" cy="2022220"/>
          </a:xfrm>
          <a:prstGeom prst="rect">
            <a:avLst/>
          </a:prstGeom>
        </p:spPr>
      </p:pic>
      <p:pic>
        <p:nvPicPr>
          <p:cNvPr id="6" name="Picture 5">
            <a:extLst>
              <a:ext uri="{FF2B5EF4-FFF2-40B4-BE49-F238E27FC236}">
                <a16:creationId xmlns:a16="http://schemas.microsoft.com/office/drawing/2014/main" id="{9F716F50-8F94-4440-8794-FF06BD155A24}"/>
              </a:ext>
            </a:extLst>
          </p:cNvPr>
          <p:cNvPicPr>
            <a:picLocks noChangeAspect="1"/>
          </p:cNvPicPr>
          <p:nvPr/>
        </p:nvPicPr>
        <p:blipFill>
          <a:blip r:embed="rId3"/>
          <a:stretch>
            <a:fillRect/>
          </a:stretch>
        </p:blipFill>
        <p:spPr>
          <a:xfrm>
            <a:off x="2384312" y="1061236"/>
            <a:ext cx="7423376" cy="1224764"/>
          </a:xfrm>
          <a:prstGeom prst="rect">
            <a:avLst/>
          </a:prstGeom>
        </p:spPr>
      </p:pic>
      <p:pic>
        <p:nvPicPr>
          <p:cNvPr id="8" name="Picture 7">
            <a:extLst>
              <a:ext uri="{FF2B5EF4-FFF2-40B4-BE49-F238E27FC236}">
                <a16:creationId xmlns:a16="http://schemas.microsoft.com/office/drawing/2014/main" id="{A8703E28-9BA1-45C5-A1A0-615FE789759F}"/>
              </a:ext>
            </a:extLst>
          </p:cNvPr>
          <p:cNvPicPr>
            <a:picLocks noChangeAspect="1"/>
          </p:cNvPicPr>
          <p:nvPr/>
        </p:nvPicPr>
        <p:blipFill>
          <a:blip r:embed="rId4"/>
          <a:stretch>
            <a:fillRect/>
          </a:stretch>
        </p:blipFill>
        <p:spPr>
          <a:xfrm>
            <a:off x="2400300" y="2957513"/>
            <a:ext cx="4542745" cy="1094238"/>
          </a:xfrm>
          <a:prstGeom prst="rect">
            <a:avLst/>
          </a:prstGeom>
        </p:spPr>
      </p:pic>
    </p:spTree>
    <p:extLst>
      <p:ext uri="{BB962C8B-B14F-4D97-AF65-F5344CB8AC3E}">
        <p14:creationId xmlns:p14="http://schemas.microsoft.com/office/powerpoint/2010/main" val="163476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3279-BBFB-46FD-A39D-D597051B6FAD}"/>
              </a:ext>
            </a:extLst>
          </p:cNvPr>
          <p:cNvSpPr>
            <a:spLocks noGrp="1"/>
          </p:cNvSpPr>
          <p:nvPr>
            <p:ph type="title"/>
          </p:nvPr>
        </p:nvSpPr>
        <p:spPr/>
        <p:txBody>
          <a:bodyPr/>
          <a:lstStyle/>
          <a:p>
            <a:pPr algn="ctr"/>
            <a:r>
              <a:rPr lang="en-US" sz="4400" dirty="0"/>
              <a:t>Conclusion</a:t>
            </a:r>
            <a:endParaRPr lang="en-US" dirty="0"/>
          </a:p>
        </p:txBody>
      </p:sp>
      <p:sp>
        <p:nvSpPr>
          <p:cNvPr id="4" name="Content Placeholder 3">
            <a:extLst>
              <a:ext uri="{FF2B5EF4-FFF2-40B4-BE49-F238E27FC236}">
                <a16:creationId xmlns:a16="http://schemas.microsoft.com/office/drawing/2014/main" id="{60264D1B-5FF3-4CB6-A52F-A4C4A7389C24}"/>
              </a:ext>
            </a:extLst>
          </p:cNvPr>
          <p:cNvSpPr>
            <a:spLocks noGrp="1"/>
          </p:cNvSpPr>
          <p:nvPr>
            <p:ph idx="1"/>
          </p:nvPr>
        </p:nvSpPr>
        <p:spPr/>
        <p:txBody>
          <a:bodyPr/>
          <a:lstStyle/>
          <a:p>
            <a:pPr marL="0" indent="0" algn="just">
              <a:lnSpc>
                <a:spcPct val="150000"/>
              </a:lnSpc>
              <a:buNone/>
            </a:pPr>
            <a:r>
              <a:rPr lang="en-US" sz="2000" dirty="0"/>
              <a:t>The process of creating a design of project for a database that will support</a:t>
            </a:r>
            <a:br>
              <a:rPr lang="en-US" sz="2000" dirty="0"/>
            </a:br>
            <a:r>
              <a:rPr lang="en-US" sz="2000" dirty="0"/>
              <a:t>the enterprise operations and objectives. In this project, our goal was to implement such a service by DBMS that we can provide their desired vehicles of customers for a certain period so that they can easily afford a desired vehicle and enjoy their rides. So, we created this “vehicle subscription service” by DBMS in MySQL and with normalization technique we were able to design the database without any anomalies.</a:t>
            </a:r>
            <a:endParaRPr lang="en-US" dirty="0"/>
          </a:p>
        </p:txBody>
      </p:sp>
    </p:spTree>
    <p:extLst>
      <p:ext uri="{BB962C8B-B14F-4D97-AF65-F5344CB8AC3E}">
        <p14:creationId xmlns:p14="http://schemas.microsoft.com/office/powerpoint/2010/main" val="2217139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2679906" y="3956279"/>
            <a:ext cx="6831673" cy="1086237"/>
          </a:xfrm>
        </p:spPr>
        <p:txBody>
          <a:bodyPr>
            <a:normAutofit/>
          </a:bodyPr>
          <a:lstStyle/>
          <a:p>
            <a:r>
              <a:rPr lang="en-US" dirty="0">
                <a:solidFill>
                  <a:schemeClr val="bg2"/>
                </a:solidFill>
              </a:rPr>
              <a:t>Any question ??</a:t>
            </a:r>
          </a:p>
        </p:txBody>
      </p:sp>
    </p:spTree>
    <p:extLst>
      <p:ext uri="{BB962C8B-B14F-4D97-AF65-F5344CB8AC3E}">
        <p14:creationId xmlns:p14="http://schemas.microsoft.com/office/powerpoint/2010/main" val="17991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E4AC-BDD8-4446-9A18-28A4CF551FD2}"/>
              </a:ext>
            </a:extLst>
          </p:cNvPr>
          <p:cNvSpPr>
            <a:spLocks noGrp="1"/>
          </p:cNvSpPr>
          <p:nvPr>
            <p:ph type="title"/>
          </p:nvPr>
        </p:nvSpPr>
        <p:spPr>
          <a:xfrm>
            <a:off x="1796142" y="685800"/>
            <a:ext cx="9176657" cy="677636"/>
          </a:xfrm>
        </p:spPr>
        <p:txBody>
          <a:bodyPr>
            <a:normAutofit fontScale="90000"/>
          </a:bodyPr>
          <a:lstStyle/>
          <a:p>
            <a:r>
              <a:rPr lang="en-US" dirty="0"/>
              <a:t>What is vehicle subscription service?</a:t>
            </a:r>
          </a:p>
        </p:txBody>
      </p:sp>
      <p:sp>
        <p:nvSpPr>
          <p:cNvPr id="3" name="Content Placeholder 2">
            <a:extLst>
              <a:ext uri="{FF2B5EF4-FFF2-40B4-BE49-F238E27FC236}">
                <a16:creationId xmlns:a16="http://schemas.microsoft.com/office/drawing/2014/main" id="{532E1243-D512-4322-AD98-8D00FDEE7EB2}"/>
              </a:ext>
            </a:extLst>
          </p:cNvPr>
          <p:cNvSpPr>
            <a:spLocks noGrp="1"/>
          </p:cNvSpPr>
          <p:nvPr>
            <p:ph idx="1"/>
          </p:nvPr>
        </p:nvSpPr>
        <p:spPr>
          <a:xfrm>
            <a:off x="1485900" y="2881992"/>
            <a:ext cx="9601200" cy="3581400"/>
          </a:xfrm>
        </p:spPr>
        <p:txBody>
          <a:bodyPr>
            <a:normAutofit/>
          </a:bodyPr>
          <a:lstStyle/>
          <a:p>
            <a:pPr algn="just">
              <a:lnSpc>
                <a:spcPct val="150000"/>
              </a:lnSpc>
            </a:pPr>
            <a:r>
              <a:rPr lang="en-US" sz="1800" dirty="0"/>
              <a:t>Vehicle subscription service is such a service that allows subscribers to pay a monthly subscription fee to use a variety of vehicles without having to actually own any of them. Usually subscription-service users aren’t limited to just one particular vehicle, and many services also cover costs like insurance and maintenance. Vehicles are usually delivered to subscribers and can be kept for a period of time.</a:t>
            </a:r>
          </a:p>
        </p:txBody>
      </p:sp>
    </p:spTree>
    <p:extLst>
      <p:ext uri="{BB962C8B-B14F-4D97-AF65-F5344CB8AC3E}">
        <p14:creationId xmlns:p14="http://schemas.microsoft.com/office/powerpoint/2010/main" val="94528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2F36-162F-47C5-A819-8C4B7BE439AC}"/>
              </a:ext>
            </a:extLst>
          </p:cNvPr>
          <p:cNvSpPr>
            <a:spLocks noGrp="1"/>
          </p:cNvSpPr>
          <p:nvPr>
            <p:ph type="title"/>
          </p:nvPr>
        </p:nvSpPr>
        <p:spPr>
          <a:xfrm>
            <a:off x="1295399" y="636814"/>
            <a:ext cx="10567307" cy="4220935"/>
          </a:xfrm>
        </p:spPr>
        <p:txBody>
          <a:bodyPr>
            <a:normAutofit fontScale="90000"/>
          </a:bodyPr>
          <a:lstStyle/>
          <a:p>
            <a:pPr algn="ctr">
              <a:lnSpc>
                <a:spcPct val="150000"/>
              </a:lnSpc>
            </a:pPr>
            <a:r>
              <a:rPr lang="en-US" sz="3200" u="sng" dirty="0"/>
              <a:t>Table Creation And Data Population</a:t>
            </a:r>
            <a:br>
              <a:rPr lang="en-US" sz="3200" dirty="0"/>
            </a:br>
            <a:r>
              <a:rPr lang="en-US" sz="2700" dirty="0"/>
              <a:t>Example:                            </a:t>
            </a:r>
            <a:r>
              <a:rPr lang="en-US" sz="1600" dirty="0"/>
              <a:t>Required Tables:</a:t>
            </a:r>
            <a:br>
              <a:rPr lang="en-US" sz="1600" dirty="0"/>
            </a:br>
            <a:r>
              <a:rPr lang="en-US" sz="1600" dirty="0"/>
              <a:t>				     1.Subscribers</a:t>
            </a:r>
            <a:br>
              <a:rPr lang="en-US" sz="1600" dirty="0"/>
            </a:br>
            <a:r>
              <a:rPr lang="en-US" sz="1600" dirty="0"/>
              <a:t>                                                                                  2.Vehicles</a:t>
            </a:r>
            <a:br>
              <a:rPr lang="en-US" sz="1600" dirty="0"/>
            </a:br>
            <a:r>
              <a:rPr lang="en-US" sz="1600" dirty="0"/>
              <a:t>                                                                                      3.Employees</a:t>
            </a:r>
            <a:br>
              <a:rPr lang="en-US" sz="1600" dirty="0"/>
            </a:br>
            <a:r>
              <a:rPr lang="en-US" sz="1600" dirty="0"/>
              <a:t>                                                                                                        4.Warehouse Locations</a:t>
            </a:r>
            <a:br>
              <a:rPr lang="en-US" sz="1600" dirty="0"/>
            </a:br>
            <a:r>
              <a:rPr lang="en-US" sz="1600" dirty="0"/>
              <a:t>                                                                                     5.Insurance</a:t>
            </a:r>
            <a:br>
              <a:rPr lang="en-US" sz="1600" dirty="0"/>
            </a:br>
            <a:r>
              <a:rPr lang="en-US" sz="1600" dirty="0"/>
              <a:t>                                                                                             6.Exporters_Info</a:t>
            </a:r>
            <a:br>
              <a:rPr lang="en-US" sz="1600" dirty="0"/>
            </a:br>
            <a:r>
              <a:rPr lang="en-US" sz="1600" dirty="0"/>
              <a:t>                                                                                                         7.Subscription_Package</a:t>
            </a:r>
            <a:br>
              <a:rPr lang="en-US" sz="1600" dirty="0"/>
            </a:br>
            <a:r>
              <a:rPr lang="en-US" sz="1600" dirty="0"/>
              <a:t>                                                                                         8.Emp_Salary</a:t>
            </a:r>
            <a:br>
              <a:rPr lang="en-US" sz="1600" dirty="0"/>
            </a:br>
            <a:r>
              <a:rPr lang="en-US" sz="1600" dirty="0"/>
              <a:t>                                                                                                9.Emp_salary_log</a:t>
            </a:r>
            <a:br>
              <a:rPr lang="en-US" sz="1600" dirty="0"/>
            </a:br>
            <a:r>
              <a:rPr lang="en-US" sz="1600" dirty="0"/>
              <a:t>                                                                                           10.Payment_Log</a:t>
            </a:r>
            <a:br>
              <a:rPr lang="en-US" sz="1600" dirty="0"/>
            </a:br>
            <a:br>
              <a:rPr lang="en-US" sz="1600" dirty="0"/>
            </a:br>
            <a:br>
              <a:rPr lang="en-US" sz="1600" dirty="0"/>
            </a:br>
            <a:endParaRPr lang="en-US" sz="1600" dirty="0"/>
          </a:p>
        </p:txBody>
      </p:sp>
      <p:pic>
        <p:nvPicPr>
          <p:cNvPr id="5" name="Content Placeholder 4">
            <a:extLst>
              <a:ext uri="{FF2B5EF4-FFF2-40B4-BE49-F238E27FC236}">
                <a16:creationId xmlns:a16="http://schemas.microsoft.com/office/drawing/2014/main" id="{ADC0EBEC-CEFD-426E-A545-755E55AFBF9C}"/>
              </a:ext>
            </a:extLst>
          </p:cNvPr>
          <p:cNvPicPr>
            <a:picLocks noGrp="1" noChangeAspect="1"/>
          </p:cNvPicPr>
          <p:nvPr>
            <p:ph idx="1"/>
          </p:nvPr>
        </p:nvPicPr>
        <p:blipFill>
          <a:blip r:embed="rId2"/>
          <a:stretch>
            <a:fillRect/>
          </a:stretch>
        </p:blipFill>
        <p:spPr>
          <a:xfrm>
            <a:off x="1371600" y="2070195"/>
            <a:ext cx="3431922" cy="3018373"/>
          </a:xfrm>
        </p:spPr>
      </p:pic>
      <p:pic>
        <p:nvPicPr>
          <p:cNvPr id="7" name="Picture 6">
            <a:extLst>
              <a:ext uri="{FF2B5EF4-FFF2-40B4-BE49-F238E27FC236}">
                <a16:creationId xmlns:a16="http://schemas.microsoft.com/office/drawing/2014/main" id="{315D6781-740B-47A8-921F-1FF1EAF6665F}"/>
              </a:ext>
            </a:extLst>
          </p:cNvPr>
          <p:cNvPicPr>
            <a:picLocks noChangeAspect="1"/>
          </p:cNvPicPr>
          <p:nvPr/>
        </p:nvPicPr>
        <p:blipFill>
          <a:blip r:embed="rId3"/>
          <a:stretch>
            <a:fillRect/>
          </a:stretch>
        </p:blipFill>
        <p:spPr>
          <a:xfrm>
            <a:off x="1371600" y="5191125"/>
            <a:ext cx="10629900" cy="1352550"/>
          </a:xfrm>
          <a:prstGeom prst="rect">
            <a:avLst/>
          </a:prstGeom>
        </p:spPr>
      </p:pic>
    </p:spTree>
    <p:extLst>
      <p:ext uri="{BB962C8B-B14F-4D97-AF65-F5344CB8AC3E}">
        <p14:creationId xmlns:p14="http://schemas.microsoft.com/office/powerpoint/2010/main" val="221484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7F54-B1CD-4DA6-A28A-9D639CBF14F4}"/>
              </a:ext>
            </a:extLst>
          </p:cNvPr>
          <p:cNvSpPr>
            <a:spLocks noGrp="1"/>
          </p:cNvSpPr>
          <p:nvPr>
            <p:ph type="title"/>
          </p:nvPr>
        </p:nvSpPr>
        <p:spPr/>
        <p:txBody>
          <a:bodyPr>
            <a:normAutofit/>
          </a:bodyPr>
          <a:lstStyle/>
          <a:p>
            <a:r>
              <a:rPr lang="en-US" sz="2800" dirty="0"/>
              <a:t>Table Details</a:t>
            </a: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6A913172-6746-473C-8CDD-C59E624AD805}"/>
              </a:ext>
            </a:extLst>
          </p:cNvPr>
          <p:cNvSpPr>
            <a:spLocks noGrp="1"/>
          </p:cNvSpPr>
          <p:nvPr>
            <p:ph idx="1"/>
          </p:nvPr>
        </p:nvSpPr>
        <p:spPr>
          <a:xfrm>
            <a:off x="1287262" y="1154097"/>
            <a:ext cx="10697592" cy="5504155"/>
          </a:xfrm>
        </p:spPr>
        <p:txBody>
          <a:bodyPr>
            <a:normAutofit/>
          </a:bodyPr>
          <a:lstStyle/>
          <a:p>
            <a:pPr algn="just"/>
            <a:endParaRPr lang="en-US" sz="1600" b="1" u="sng" dirty="0"/>
          </a:p>
          <a:p>
            <a:pPr algn="just"/>
            <a:r>
              <a:rPr lang="en-US" sz="1600" b="1" u="sng" dirty="0"/>
              <a:t>Subscribers</a:t>
            </a:r>
            <a:r>
              <a:rPr lang="en-US" sz="1600" b="1" dirty="0"/>
              <a:t>:</a:t>
            </a:r>
          </a:p>
          <a:p>
            <a:pPr marL="0" indent="0" algn="just">
              <a:buNone/>
            </a:pPr>
            <a:r>
              <a:rPr lang="en-US" sz="1600" b="1" dirty="0"/>
              <a:t>	 </a:t>
            </a:r>
            <a:r>
              <a:rPr lang="en-US" sz="1600" dirty="0"/>
              <a:t>In this table, we recorded subscribers name, id, phone number, </a:t>
            </a:r>
            <a:r>
              <a:rPr lang="en-US" sz="1600" dirty="0" err="1"/>
              <a:t>nid</a:t>
            </a:r>
            <a:r>
              <a:rPr lang="en-US" sz="1600" dirty="0"/>
              <a:t>, driving license and other some contact info of the subscribers.</a:t>
            </a:r>
          </a:p>
          <a:p>
            <a:pPr algn="just"/>
            <a:r>
              <a:rPr lang="en-US" sz="1600" b="1" u="sng" dirty="0"/>
              <a:t>Vehicles</a:t>
            </a:r>
            <a:r>
              <a:rPr lang="en-US" sz="1600" dirty="0"/>
              <a:t>:</a:t>
            </a:r>
          </a:p>
          <a:p>
            <a:pPr marL="0" indent="0" algn="just">
              <a:buNone/>
            </a:pPr>
            <a:r>
              <a:rPr lang="en-US" sz="1600" dirty="0"/>
              <a:t>	 We recorded some different features of vehicles like model, type, seating capacities  including subscription fees, reg no </a:t>
            </a:r>
            <a:r>
              <a:rPr lang="en-US" sz="1600" dirty="0" err="1"/>
              <a:t>etc</a:t>
            </a:r>
            <a:r>
              <a:rPr lang="en-US" sz="1600" dirty="0"/>
              <a:t> in this table.</a:t>
            </a:r>
          </a:p>
          <a:p>
            <a:pPr algn="just"/>
            <a:r>
              <a:rPr lang="en-US" sz="1600" b="1" u="sng" dirty="0"/>
              <a:t>Employees</a:t>
            </a:r>
            <a:r>
              <a:rPr lang="en-US" sz="1600" dirty="0"/>
              <a:t>: </a:t>
            </a:r>
          </a:p>
          <a:p>
            <a:pPr marL="0" indent="0" algn="just">
              <a:buNone/>
            </a:pPr>
            <a:r>
              <a:rPr lang="en-US" sz="1600" dirty="0"/>
              <a:t>	To maintain the service, company needs several employees in different job position in different warehouses so we recorded their info like name, </a:t>
            </a:r>
            <a:r>
              <a:rPr lang="en-US" sz="1600" dirty="0" err="1"/>
              <a:t>job_id</a:t>
            </a:r>
            <a:r>
              <a:rPr lang="en-US" sz="1600" dirty="0"/>
              <a:t>, with unique </a:t>
            </a:r>
            <a:r>
              <a:rPr lang="en-US" sz="1600" dirty="0" err="1"/>
              <a:t>salary_id</a:t>
            </a:r>
            <a:r>
              <a:rPr lang="en-US" sz="1600" dirty="0"/>
              <a:t> etc.</a:t>
            </a:r>
          </a:p>
          <a:p>
            <a:pPr algn="just"/>
            <a:r>
              <a:rPr lang="en-US" sz="1600" b="1" u="sng" dirty="0" err="1"/>
              <a:t>Warehouse</a:t>
            </a:r>
            <a:r>
              <a:rPr lang="en-US" sz="1600" u="sng" dirty="0" err="1"/>
              <a:t>_</a:t>
            </a:r>
            <a:r>
              <a:rPr lang="en-US" sz="1600" b="1" u="sng" dirty="0" err="1"/>
              <a:t>Locations</a:t>
            </a:r>
            <a:r>
              <a:rPr lang="en-US" sz="1600" u="sng" dirty="0"/>
              <a:t>: </a:t>
            </a:r>
          </a:p>
          <a:p>
            <a:pPr marL="0" indent="0" algn="just">
              <a:buNone/>
            </a:pPr>
            <a:r>
              <a:rPr lang="en-US" sz="1600" dirty="0"/>
              <a:t>	To provide vehicles to the customer simultaneously in different places,  we need some warehouses. Here we recorded the info like division, </a:t>
            </a:r>
            <a:r>
              <a:rPr lang="en-US" sz="1600" dirty="0" err="1"/>
              <a:t>location_id</a:t>
            </a:r>
            <a:r>
              <a:rPr lang="en-US" sz="1600" dirty="0"/>
              <a:t> etc.</a:t>
            </a:r>
          </a:p>
          <a:p>
            <a:pPr algn="just"/>
            <a:r>
              <a:rPr lang="en-US" sz="1600" b="1" u="sng" dirty="0"/>
              <a:t>Insurance</a:t>
            </a:r>
            <a:r>
              <a:rPr lang="en-US" sz="1600" dirty="0"/>
              <a:t>: </a:t>
            </a:r>
          </a:p>
          <a:p>
            <a:pPr marL="0" indent="0" algn="just">
              <a:buNone/>
            </a:pPr>
            <a:r>
              <a:rPr lang="en-US" sz="1600" dirty="0"/>
              <a:t>	To safeguard our vehicles from unexpected accident we need to ensure insurance of every vehicles and in this table we recorded </a:t>
            </a:r>
            <a:r>
              <a:rPr lang="en-US" sz="1600" dirty="0" err="1"/>
              <a:t>insurance_no</a:t>
            </a:r>
            <a:r>
              <a:rPr lang="en-US" sz="1600" dirty="0"/>
              <a:t>, </a:t>
            </a:r>
            <a:r>
              <a:rPr lang="en-US" sz="1600" dirty="0" err="1"/>
              <a:t>renewal_fee</a:t>
            </a:r>
            <a:r>
              <a:rPr lang="en-US" sz="1600" dirty="0"/>
              <a:t> etc.</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marL="0" indent="0" algn="just">
              <a:buNone/>
            </a:pPr>
            <a:endParaRPr lang="en-US" sz="1600" dirty="0"/>
          </a:p>
          <a:p>
            <a:pPr algn="just"/>
            <a:endParaRPr lang="en-US" sz="1600" dirty="0"/>
          </a:p>
        </p:txBody>
      </p:sp>
    </p:spTree>
    <p:extLst>
      <p:ext uri="{BB962C8B-B14F-4D97-AF65-F5344CB8AC3E}">
        <p14:creationId xmlns:p14="http://schemas.microsoft.com/office/powerpoint/2010/main" val="416057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95B91-8853-4C5B-AD66-CEAC75079DF6}"/>
              </a:ext>
            </a:extLst>
          </p:cNvPr>
          <p:cNvSpPr>
            <a:spLocks noGrp="1"/>
          </p:cNvSpPr>
          <p:nvPr>
            <p:ph idx="1"/>
          </p:nvPr>
        </p:nvSpPr>
        <p:spPr>
          <a:xfrm>
            <a:off x="1219200" y="1278384"/>
            <a:ext cx="10135340" cy="4893816"/>
          </a:xfrm>
        </p:spPr>
        <p:txBody>
          <a:bodyPr>
            <a:normAutofit/>
          </a:bodyPr>
          <a:lstStyle/>
          <a:p>
            <a:endParaRPr lang="en-US" sz="1600" dirty="0"/>
          </a:p>
          <a:p>
            <a:pPr algn="just"/>
            <a:r>
              <a:rPr lang="en-US" sz="1600" b="1" u="sng" dirty="0" err="1"/>
              <a:t>Exporters_Info</a:t>
            </a:r>
            <a:r>
              <a:rPr lang="en-US" sz="1600" b="1" u="sng" dirty="0"/>
              <a:t>: </a:t>
            </a:r>
          </a:p>
          <a:p>
            <a:pPr marL="0" indent="0" algn="just">
              <a:buNone/>
            </a:pPr>
            <a:r>
              <a:rPr lang="en-US" sz="1600" dirty="0"/>
              <a:t>	To record the expenses bringing a vehicle from different country of different exporters we created this table. Here we recorded </a:t>
            </a:r>
            <a:r>
              <a:rPr lang="en-US" sz="1600" dirty="0" err="1"/>
              <a:t>company_name</a:t>
            </a:r>
            <a:r>
              <a:rPr lang="en-US" sz="1600" dirty="0"/>
              <a:t>, country, exporting cost of vehicles etc.</a:t>
            </a:r>
          </a:p>
          <a:p>
            <a:pPr algn="just"/>
            <a:r>
              <a:rPr lang="en-US" sz="1600" b="1" u="sng" dirty="0" err="1"/>
              <a:t>Subscription_Package</a:t>
            </a:r>
            <a:r>
              <a:rPr lang="en-US" sz="1600" b="1" u="sng" dirty="0"/>
              <a:t>: </a:t>
            </a:r>
          </a:p>
          <a:p>
            <a:pPr marL="0" indent="0" algn="just">
              <a:buNone/>
            </a:pPr>
            <a:r>
              <a:rPr lang="en-US" sz="1600" dirty="0"/>
              <a:t>	To provide discount to customers we designed some packages based on the duration of time. In this packages we recorded packages name, </a:t>
            </a:r>
            <a:r>
              <a:rPr lang="en-US" sz="1600" dirty="0" err="1"/>
              <a:t>Duration_in_days</a:t>
            </a:r>
            <a:r>
              <a:rPr lang="en-US" sz="1600" dirty="0"/>
              <a:t> </a:t>
            </a:r>
            <a:r>
              <a:rPr lang="en-US" sz="1600" dirty="0" err="1"/>
              <a:t>etc</a:t>
            </a:r>
            <a:r>
              <a:rPr lang="en-US" sz="1600" dirty="0"/>
              <a:t>,</a:t>
            </a:r>
          </a:p>
          <a:p>
            <a:pPr algn="just"/>
            <a:r>
              <a:rPr lang="en-US" sz="1600" b="1" u="sng" dirty="0" err="1"/>
              <a:t>Emp_Salary</a:t>
            </a:r>
            <a:r>
              <a:rPr lang="en-US" sz="1600" b="1" u="sng" dirty="0"/>
              <a:t>:</a:t>
            </a:r>
          </a:p>
          <a:p>
            <a:pPr marL="0" indent="0" algn="just">
              <a:buNone/>
            </a:pPr>
            <a:r>
              <a:rPr lang="en-US" sz="1600" dirty="0"/>
              <a:t>	 To record the salary amount of different job position of the employees we created this table.</a:t>
            </a:r>
          </a:p>
          <a:p>
            <a:pPr algn="just"/>
            <a:r>
              <a:rPr lang="en-US" sz="1600" b="1" u="sng" dirty="0" err="1"/>
              <a:t>Emp_Salary_Log</a:t>
            </a:r>
            <a:r>
              <a:rPr lang="en-US" sz="1600" b="1" u="sng" dirty="0"/>
              <a:t>: </a:t>
            </a:r>
          </a:p>
          <a:p>
            <a:pPr marL="0" indent="0" algn="just">
              <a:buNone/>
            </a:pPr>
            <a:r>
              <a:rPr lang="en-US" sz="1600" dirty="0"/>
              <a:t>	Every transaction going towards employees will be automatically be recorded with unique </a:t>
            </a:r>
            <a:r>
              <a:rPr lang="en-US" sz="1600" dirty="0" err="1"/>
              <a:t>outvoice_no</a:t>
            </a:r>
            <a:r>
              <a:rPr lang="en-US" sz="1600" dirty="0"/>
              <a:t>.</a:t>
            </a:r>
          </a:p>
          <a:p>
            <a:r>
              <a:rPr lang="en-US" sz="1600" b="1" u="sng" dirty="0" err="1"/>
              <a:t>Payment_Log</a:t>
            </a:r>
            <a:r>
              <a:rPr lang="en-US" sz="1600" b="1" u="sng" dirty="0"/>
              <a:t>: </a:t>
            </a:r>
          </a:p>
          <a:p>
            <a:pPr marL="0" indent="0">
              <a:buNone/>
            </a:pPr>
            <a:r>
              <a:rPr lang="en-US" sz="1600" dirty="0"/>
              <a:t>	Transaction of subscribers will be recorded automatically with unique </a:t>
            </a:r>
            <a:r>
              <a:rPr lang="en-US" sz="1600" dirty="0" err="1"/>
              <a:t>invoice_no</a:t>
            </a:r>
            <a:endParaRPr lang="en-US" sz="1600" dirty="0"/>
          </a:p>
        </p:txBody>
      </p:sp>
    </p:spTree>
    <p:extLst>
      <p:ext uri="{BB962C8B-B14F-4D97-AF65-F5344CB8AC3E}">
        <p14:creationId xmlns:p14="http://schemas.microsoft.com/office/powerpoint/2010/main" val="228240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C25956B-555C-496D-9CA4-E6CB0FF52610}"/>
              </a:ext>
            </a:extLst>
          </p:cNvPr>
          <p:cNvSpPr>
            <a:spLocks noGrp="1"/>
          </p:cNvSpPr>
          <p:nvPr>
            <p:ph idx="1"/>
          </p:nvPr>
        </p:nvSpPr>
        <p:spPr>
          <a:xfrm>
            <a:off x="710214" y="0"/>
            <a:ext cx="4636059" cy="6764784"/>
          </a:xfrm>
        </p:spPr>
        <p:txBody>
          <a:bodyPr/>
          <a:lstStyle/>
          <a:p>
            <a:pPr marL="0" indent="0">
              <a:buNone/>
            </a:pPr>
            <a:r>
              <a:rPr lang="en-US" b="1" u="sng" dirty="0"/>
              <a:t>ER Diagram:</a:t>
            </a:r>
          </a:p>
          <a:p>
            <a:pPr marL="0" indent="0" algn="just">
              <a:buNone/>
            </a:pPr>
            <a:r>
              <a:rPr lang="en-US" dirty="0"/>
              <a:t> </a:t>
            </a:r>
            <a:r>
              <a:rPr lang="en-GB" dirty="0"/>
              <a:t>Database designers, programmers, and end-users view the data and its use differently. To solve this problem we need to have a model for communication like ER Diagram. </a:t>
            </a:r>
          </a:p>
          <a:p>
            <a:pPr marL="0" indent="0" algn="just">
              <a:buNone/>
            </a:pPr>
            <a:r>
              <a:rPr lang="en-GB" dirty="0"/>
              <a:t>ER model will be following the steps -</a:t>
            </a:r>
          </a:p>
          <a:p>
            <a:pPr marL="0" indent="0" algn="just">
              <a:buNone/>
            </a:pPr>
            <a:endParaRPr lang="en-GB" dirty="0"/>
          </a:p>
          <a:p>
            <a:pPr marL="0" indent="0" algn="just">
              <a:buNone/>
            </a:pPr>
            <a:r>
              <a:rPr lang="en-GB" dirty="0"/>
              <a:t>➔ Identify important data called entities</a:t>
            </a:r>
          </a:p>
          <a:p>
            <a:pPr marL="0" indent="0" algn="just">
              <a:buNone/>
            </a:pPr>
            <a:r>
              <a:rPr lang="en-GB" dirty="0"/>
              <a:t>➔ Identify relationships between data</a:t>
            </a:r>
          </a:p>
          <a:p>
            <a:pPr marL="0" indent="0" algn="just">
              <a:buNone/>
            </a:pPr>
            <a:r>
              <a:rPr lang="en-GB" dirty="0"/>
              <a:t>➔ Identify attributes of entities</a:t>
            </a:r>
          </a:p>
          <a:p>
            <a:pPr marL="0" indent="0" algn="just">
              <a:buNone/>
            </a:pPr>
            <a:r>
              <a:rPr lang="en-GB" dirty="0"/>
              <a:t>➔ Identify constraints on entities, relationships and attributes</a:t>
            </a:r>
          </a:p>
          <a:p>
            <a:pPr marL="0" indent="0" algn="just">
              <a:buNone/>
            </a:pPr>
            <a:endParaRPr lang="en-GB" dirty="0"/>
          </a:p>
          <a:p>
            <a:pPr marL="0" indent="0">
              <a:buNone/>
            </a:pPr>
            <a:endParaRPr lang="en-US" dirty="0"/>
          </a:p>
        </p:txBody>
      </p:sp>
      <p:pic>
        <p:nvPicPr>
          <p:cNvPr id="9" name="Content Placeholder 5">
            <a:extLst>
              <a:ext uri="{FF2B5EF4-FFF2-40B4-BE49-F238E27FC236}">
                <a16:creationId xmlns:a16="http://schemas.microsoft.com/office/drawing/2014/main" id="{DAABFAD6-F41E-4E2B-95DB-66C9826AE6E2}"/>
              </a:ext>
            </a:extLst>
          </p:cNvPr>
          <p:cNvPicPr>
            <a:picLocks noChangeAspect="1"/>
          </p:cNvPicPr>
          <p:nvPr/>
        </p:nvPicPr>
        <p:blipFill>
          <a:blip r:embed="rId2"/>
          <a:stretch>
            <a:fillRect/>
          </a:stretch>
        </p:blipFill>
        <p:spPr>
          <a:xfrm>
            <a:off x="5346273" y="-26633"/>
            <a:ext cx="6789502" cy="3612263"/>
          </a:xfrm>
          <a:prstGeom prst="rect">
            <a:avLst/>
          </a:prstGeom>
        </p:spPr>
      </p:pic>
      <p:sp>
        <p:nvSpPr>
          <p:cNvPr id="10" name="TextBox 9">
            <a:extLst>
              <a:ext uri="{FF2B5EF4-FFF2-40B4-BE49-F238E27FC236}">
                <a16:creationId xmlns:a16="http://schemas.microsoft.com/office/drawing/2014/main" id="{1F9A341F-4049-492E-9527-68F3970A76D2}"/>
              </a:ext>
            </a:extLst>
          </p:cNvPr>
          <p:cNvSpPr txBox="1"/>
          <p:nvPr/>
        </p:nvSpPr>
        <p:spPr>
          <a:xfrm>
            <a:off x="790766" y="5211192"/>
            <a:ext cx="11238477" cy="923330"/>
          </a:xfrm>
          <a:prstGeom prst="rect">
            <a:avLst/>
          </a:prstGeom>
          <a:noFill/>
        </p:spPr>
        <p:txBody>
          <a:bodyPr wrap="square" rtlCol="0">
            <a:spAutoFit/>
          </a:bodyPr>
          <a:lstStyle/>
          <a:p>
            <a:r>
              <a:rPr lang="en-US" dirty="0"/>
              <a:t>From this part of diagram, we can see that subscribers table has relation with warehouse location with the attribute “</a:t>
            </a:r>
            <a:r>
              <a:rPr lang="en-US" dirty="0" err="1"/>
              <a:t>Location_Id</a:t>
            </a:r>
            <a:r>
              <a:rPr lang="en-US" dirty="0"/>
              <a:t>” and vehicles with “</a:t>
            </a:r>
            <a:r>
              <a:rPr lang="en-US" dirty="0" err="1"/>
              <a:t>Vehicle_Id</a:t>
            </a:r>
            <a:r>
              <a:rPr lang="en-US" dirty="0"/>
              <a:t>”. On the other hand, employees table has relation with </a:t>
            </a:r>
            <a:r>
              <a:rPr lang="en-US" dirty="0" err="1"/>
              <a:t>emp_salary</a:t>
            </a:r>
            <a:r>
              <a:rPr lang="en-US" dirty="0"/>
              <a:t> table with the attribute of “</a:t>
            </a:r>
            <a:r>
              <a:rPr lang="en-US" dirty="0" err="1"/>
              <a:t>Job_Id</a:t>
            </a:r>
            <a:r>
              <a:rPr lang="en-US" dirty="0"/>
              <a:t>” and Warehouse with “</a:t>
            </a:r>
            <a:r>
              <a:rPr lang="en-US" dirty="0" err="1"/>
              <a:t>Location_Id</a:t>
            </a:r>
            <a:r>
              <a:rPr lang="en-US" dirty="0"/>
              <a:t>”.</a:t>
            </a:r>
          </a:p>
        </p:txBody>
      </p:sp>
    </p:spTree>
    <p:extLst>
      <p:ext uri="{BB962C8B-B14F-4D97-AF65-F5344CB8AC3E}">
        <p14:creationId xmlns:p14="http://schemas.microsoft.com/office/powerpoint/2010/main" val="32419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F528-9B7C-4B36-BE1C-7079290F1051}"/>
              </a:ext>
            </a:extLst>
          </p:cNvPr>
          <p:cNvSpPr>
            <a:spLocks noGrp="1"/>
          </p:cNvSpPr>
          <p:nvPr>
            <p:ph type="title"/>
          </p:nvPr>
        </p:nvSpPr>
        <p:spPr>
          <a:xfrm>
            <a:off x="1600200" y="783770"/>
            <a:ext cx="9372600" cy="1387929"/>
          </a:xfrm>
        </p:spPr>
        <p:txBody>
          <a:bodyPr>
            <a:noAutofit/>
          </a:bodyPr>
          <a:lstStyle/>
          <a:p>
            <a:pPr>
              <a:lnSpc>
                <a:spcPct val="150000"/>
              </a:lnSpc>
            </a:pPr>
            <a:r>
              <a:rPr lang="en-US" sz="2000" dirty="0"/>
              <a:t>In this project our goals are :</a:t>
            </a:r>
            <a:br>
              <a:rPr lang="en-US" sz="2000" dirty="0"/>
            </a:br>
            <a:r>
              <a:rPr lang="en-US" sz="2000" dirty="0"/>
              <a:t> 1) When any subscriber subscribed any vehicle his transaction info will be automatically recorded by using “After Insert” trigger .</a:t>
            </a:r>
          </a:p>
        </p:txBody>
      </p:sp>
      <p:pic>
        <p:nvPicPr>
          <p:cNvPr id="5" name="Content Placeholder 4">
            <a:extLst>
              <a:ext uri="{FF2B5EF4-FFF2-40B4-BE49-F238E27FC236}">
                <a16:creationId xmlns:a16="http://schemas.microsoft.com/office/drawing/2014/main" id="{B9BE2547-ED58-43D4-ABB9-9D67F7325F9B}"/>
              </a:ext>
            </a:extLst>
          </p:cNvPr>
          <p:cNvPicPr>
            <a:picLocks noGrp="1" noChangeAspect="1"/>
          </p:cNvPicPr>
          <p:nvPr>
            <p:ph idx="1"/>
          </p:nvPr>
        </p:nvPicPr>
        <p:blipFill>
          <a:blip r:embed="rId2"/>
          <a:stretch>
            <a:fillRect/>
          </a:stretch>
        </p:blipFill>
        <p:spPr>
          <a:xfrm>
            <a:off x="1989509" y="2400300"/>
            <a:ext cx="6869625" cy="3842657"/>
          </a:xfrm>
        </p:spPr>
      </p:pic>
    </p:spTree>
    <p:extLst>
      <p:ext uri="{BB962C8B-B14F-4D97-AF65-F5344CB8AC3E}">
        <p14:creationId xmlns:p14="http://schemas.microsoft.com/office/powerpoint/2010/main" val="21207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DD23-9BD6-4820-AF49-019E8F7D4830}"/>
              </a:ext>
            </a:extLst>
          </p:cNvPr>
          <p:cNvSpPr>
            <a:spLocks noGrp="1"/>
          </p:cNvSpPr>
          <p:nvPr>
            <p:ph type="title"/>
          </p:nvPr>
        </p:nvSpPr>
        <p:spPr/>
        <p:txBody>
          <a:bodyPr>
            <a:normAutofit/>
          </a:bodyPr>
          <a:lstStyle/>
          <a:p>
            <a:r>
              <a:rPr lang="en-US" sz="2000" dirty="0"/>
              <a:t> 2) When any customer renew his/her subscription period then their new transaction will also be recorded automatically by after updating trigger</a:t>
            </a:r>
            <a:r>
              <a:rPr lang="en-US" dirty="0"/>
              <a:t>.</a:t>
            </a:r>
          </a:p>
        </p:txBody>
      </p:sp>
      <p:pic>
        <p:nvPicPr>
          <p:cNvPr id="4" name="Picture 3">
            <a:extLst>
              <a:ext uri="{FF2B5EF4-FFF2-40B4-BE49-F238E27FC236}">
                <a16:creationId xmlns:a16="http://schemas.microsoft.com/office/drawing/2014/main" id="{B707BC14-8664-4C64-874E-4B2D7C28A09D}"/>
              </a:ext>
            </a:extLst>
          </p:cNvPr>
          <p:cNvPicPr>
            <a:picLocks noChangeAspect="1"/>
          </p:cNvPicPr>
          <p:nvPr/>
        </p:nvPicPr>
        <p:blipFill>
          <a:blip r:embed="rId2"/>
          <a:stretch>
            <a:fillRect/>
          </a:stretch>
        </p:blipFill>
        <p:spPr>
          <a:xfrm>
            <a:off x="1974322" y="1902278"/>
            <a:ext cx="8243355" cy="4531215"/>
          </a:xfrm>
          <a:prstGeom prst="rect">
            <a:avLst/>
          </a:prstGeom>
        </p:spPr>
      </p:pic>
    </p:spTree>
    <p:extLst>
      <p:ext uri="{BB962C8B-B14F-4D97-AF65-F5344CB8AC3E}">
        <p14:creationId xmlns:p14="http://schemas.microsoft.com/office/powerpoint/2010/main" val="4126161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D0F8-F4C7-483B-9FBB-68BB8358612C}"/>
              </a:ext>
            </a:extLst>
          </p:cNvPr>
          <p:cNvSpPr>
            <a:spLocks noGrp="1"/>
          </p:cNvSpPr>
          <p:nvPr>
            <p:ph type="title"/>
          </p:nvPr>
        </p:nvSpPr>
        <p:spPr/>
        <p:txBody>
          <a:bodyPr>
            <a:normAutofit/>
          </a:bodyPr>
          <a:lstStyle/>
          <a:p>
            <a:pPr>
              <a:lnSpc>
                <a:spcPct val="200000"/>
              </a:lnSpc>
            </a:pPr>
            <a:r>
              <a:rPr lang="en-US" sz="1800" dirty="0"/>
              <a:t> 3)We can give the salary to any of our employee by the following function and its also will be automatically recorded in our database:</a:t>
            </a:r>
          </a:p>
        </p:txBody>
      </p:sp>
      <p:pic>
        <p:nvPicPr>
          <p:cNvPr id="4" name="Picture 3">
            <a:extLst>
              <a:ext uri="{FF2B5EF4-FFF2-40B4-BE49-F238E27FC236}">
                <a16:creationId xmlns:a16="http://schemas.microsoft.com/office/drawing/2014/main" id="{150D2F4B-5E5D-42CA-A94F-29923D87E0FA}"/>
              </a:ext>
            </a:extLst>
          </p:cNvPr>
          <p:cNvPicPr>
            <a:picLocks noChangeAspect="1"/>
          </p:cNvPicPr>
          <p:nvPr/>
        </p:nvPicPr>
        <p:blipFill>
          <a:blip r:embed="rId2"/>
          <a:stretch>
            <a:fillRect/>
          </a:stretch>
        </p:blipFill>
        <p:spPr>
          <a:xfrm>
            <a:off x="1371600" y="3248025"/>
            <a:ext cx="10086975" cy="2533650"/>
          </a:xfrm>
          <a:prstGeom prst="rect">
            <a:avLst/>
          </a:prstGeom>
        </p:spPr>
      </p:pic>
    </p:spTree>
    <p:extLst>
      <p:ext uri="{BB962C8B-B14F-4D97-AF65-F5344CB8AC3E}">
        <p14:creationId xmlns:p14="http://schemas.microsoft.com/office/powerpoint/2010/main" val="128201663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3.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Travel design</Template>
  <TotalTime>391</TotalTime>
  <Words>878</Words>
  <Application>Microsoft Office PowerPoint</Application>
  <PresentationFormat>Widescreen</PresentationFormat>
  <Paragraphs>60</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Franklin Gothic Book</vt:lpstr>
      <vt:lpstr>Crop</vt:lpstr>
      <vt:lpstr>Travel Design</vt:lpstr>
      <vt:lpstr>What is vehicle subscription service?</vt:lpstr>
      <vt:lpstr>Table Creation And Data Population Example:                            Required Tables:          1.Subscribers                                                                                   2.Vehicles                                                                                       3.Employees                                                                                                         4.Warehouse Locations                                                                                      5.Insurance                                                                                              6.Exporters_Info                                                                                                          7.Subscription_Package                                                                                          8.Emp_Salary                                                                                                 9.Emp_salary_log                                                                                            10.Payment_Log   </vt:lpstr>
      <vt:lpstr>Table Details  </vt:lpstr>
      <vt:lpstr>PowerPoint Presentation</vt:lpstr>
      <vt:lpstr>PowerPoint Presentation</vt:lpstr>
      <vt:lpstr>In this project our goals are :  1) When any subscriber subscribed any vehicle his transaction info will be automatically recorded by using “After Insert” trigger .</vt:lpstr>
      <vt:lpstr> 2) When any customer renew his/her subscription period then their new transaction will also be recorded automatically by after updating trigger.</vt:lpstr>
      <vt:lpstr> 3)We can give the salary to any of our employee by the following function and its also will be automatically recorded in our database:</vt:lpstr>
      <vt:lpstr>3) If client wants to extend the subscription period with discount packages using function .</vt:lpstr>
      <vt:lpstr>                 -- Delete test                  -- If a vehicle is no longer available for our campany.                 ---If subscription period ends.                                                  -- updating subscription fees                               -- Most demanding Cars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Design</dc:title>
  <dc:creator>User</dc:creator>
  <cp:lastModifiedBy>Sadia Afrin Tamanna</cp:lastModifiedBy>
  <cp:revision>29</cp:revision>
  <dcterms:created xsi:type="dcterms:W3CDTF">2021-01-13T16:03:33Z</dcterms:created>
  <dcterms:modified xsi:type="dcterms:W3CDTF">2021-01-14T16:05:08Z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