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4" r:id="rId12"/>
    <p:sldId id="270" r:id="rId13"/>
    <p:sldId id="271" r:id="rId14"/>
    <p:sldId id="272" r:id="rId15"/>
    <p:sldId id="273" r:id="rId16"/>
    <p:sldId id="275" r:id="rId17"/>
    <p:sldId id="260" r:id="rId18"/>
    <p:sldId id="262" r:id="rId19"/>
    <p:sldId id="2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8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BF6A-2029-4BD7-A57C-4CA55A0AAF1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EFB4-43C0-43A6-9C9F-A0E7A3E5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Princeton,_New_Jersey" TargetMode="External"/><Relationship Id="rId4" Type="http://schemas.openxmlformats.org/officeDocument/2006/relationships/hyperlink" Target="https://en.wikipedia.org/wiki/Institute_for_Advanced_Stud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econds" TargetMode="External"/><Relationship Id="rId2" Type="http://schemas.openxmlformats.org/officeDocument/2006/relationships/hyperlink" Target="https://en.wikipedia.org/wiki/Asynchronous_circu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l_data_type#Words" TargetMode="External"/><Relationship Id="rId2" Type="http://schemas.openxmlformats.org/officeDocument/2006/relationships/hyperlink" Target="https://en.wikipedia.org/wiki/Binary_numeral_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rocessor_register" TargetMode="External"/><Relationship Id="rId4" Type="http://schemas.openxmlformats.org/officeDocument/2006/relationships/hyperlink" Target="https://en.wikipedia.org/wiki/Two's_complemen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678" y="198783"/>
            <a:ext cx="4055165" cy="5698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IAS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39" y="0"/>
            <a:ext cx="5077296" cy="33925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13644" y="3499506"/>
            <a:ext cx="5077296" cy="17679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IAS computer at the Smithsonian National Museum of American History</a:t>
            </a:r>
          </a:p>
          <a:p>
            <a:r>
              <a:rPr lang="en-US" sz="2800" dirty="0" smtClean="0"/>
              <a:t>Weight: 1,000 pounds (450 kg)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269" y="768626"/>
            <a:ext cx="6872670" cy="5976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First electronic </a:t>
            </a:r>
            <a:r>
              <a:rPr lang="en-US" sz="3200" dirty="0" smtClean="0">
                <a:hlinkClick r:id="rId3" tooltip="Computer"/>
              </a:rPr>
              <a:t>computer</a:t>
            </a:r>
            <a:r>
              <a:rPr lang="en-US" sz="3200" dirty="0" smtClean="0"/>
              <a:t> to be built at the </a:t>
            </a:r>
            <a:r>
              <a:rPr lang="en-US" sz="3200" dirty="0" smtClean="0">
                <a:hlinkClick r:id="rId4" tooltip="Institute for Advanced Study"/>
              </a:rPr>
              <a:t>Institute for Advanced Study</a:t>
            </a:r>
            <a:r>
              <a:rPr lang="en-US" sz="3200" dirty="0" smtClean="0"/>
              <a:t> (IAS) in </a:t>
            </a:r>
            <a:r>
              <a:rPr lang="en-US" sz="3200" dirty="0" smtClean="0">
                <a:hlinkClick r:id="rId5" tooltip="Princeton, New Jersey"/>
              </a:rPr>
              <a:t>Princeton, New Jersey</a:t>
            </a:r>
            <a:r>
              <a:rPr lang="en-US" sz="3200" dirty="0" smtClean="0"/>
              <a:t>.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3200" dirty="0" smtClean="0"/>
              <a:t>von Neumann machine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3200" dirty="0" smtClean="0"/>
              <a:t>The computer was built from late 1945 until 1951. It was in operation until July 15, 1958.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3200" dirty="0" smtClean="0"/>
              <a:t>It used 1,700 vacuum tubes (triode types: 6J6, 5670, 5687, a few diodes: type 6AL5, 150 pentodes to drive the memory CRTs, and the 40 memory CRTs)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73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STEP-4: Read Machine code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and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Instructions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4" y="2832503"/>
            <a:ext cx="3718645" cy="669787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850007" y="2935812"/>
            <a:ext cx="3503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MBR      </a:t>
            </a:r>
            <a:r>
              <a:rPr lang="en-US" b="1" dirty="0" smtClean="0">
                <a:solidFill>
                  <a:srgbClr val="FF0000"/>
                </a:solidFill>
              </a:rPr>
              <a:t>03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507H</a:t>
            </a:r>
          </a:p>
          <a:p>
            <a:r>
              <a:rPr lang="en-US" b="1" dirty="0" smtClean="0"/>
              <a:t>             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Inst     2</a:t>
            </a:r>
            <a:r>
              <a:rPr lang="en-US" b="1" baseline="30000" dirty="0"/>
              <a:t>nd</a:t>
            </a:r>
            <a:r>
              <a:rPr lang="en-US" b="1" dirty="0"/>
              <a:t> 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30607" y="1906072"/>
            <a:ext cx="1069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rgbClr val="FF0000"/>
                </a:solidFill>
              </a:rPr>
              <a:t>126H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523969" y="4860270"/>
            <a:ext cx="10846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458458" y="3110093"/>
            <a:ext cx="2271377" cy="24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5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STEP-5: PC is incremented to point next (3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and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) Instructions to be fetched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4" y="2832503"/>
            <a:ext cx="3718645" cy="669787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850007" y="2935812"/>
            <a:ext cx="3503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MBR      </a:t>
            </a:r>
            <a:r>
              <a:rPr lang="en-US" b="1" dirty="0" smtClean="0">
                <a:solidFill>
                  <a:srgbClr val="FF0000"/>
                </a:solidFill>
              </a:rPr>
              <a:t>03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507H</a:t>
            </a:r>
          </a:p>
          <a:p>
            <a:r>
              <a:rPr lang="en-US" b="1" dirty="0" smtClean="0"/>
              <a:t>             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Inst     2</a:t>
            </a:r>
            <a:r>
              <a:rPr lang="en-US" b="1" baseline="30000" dirty="0"/>
              <a:t>nd</a:t>
            </a:r>
            <a:r>
              <a:rPr lang="en-US" b="1" dirty="0"/>
              <a:t> 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98638" y="1906072"/>
            <a:ext cx="93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458458" y="3110093"/>
            <a:ext cx="2271377" cy="24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STEP-6: OPCODE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Instructions into IR, Address part into MAR,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Instruction into IBR 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083389" y="3746348"/>
            <a:ext cx="101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IR </a:t>
            </a:r>
            <a:r>
              <a:rPr lang="en-US" b="1" dirty="0" smtClean="0">
                <a:solidFill>
                  <a:srgbClr val="FF0000"/>
                </a:solidFill>
              </a:rPr>
              <a:t>03H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4" y="2832503"/>
            <a:ext cx="3718645" cy="669787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850007" y="2935812"/>
            <a:ext cx="3503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MBR      </a:t>
            </a:r>
            <a:r>
              <a:rPr lang="en-US" b="1" dirty="0" smtClean="0">
                <a:solidFill>
                  <a:srgbClr val="FF0000"/>
                </a:solidFill>
              </a:rPr>
              <a:t>03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507H</a:t>
            </a:r>
          </a:p>
          <a:p>
            <a:r>
              <a:rPr lang="en-US" b="1" dirty="0" smtClean="0"/>
              <a:t>             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Inst     2</a:t>
            </a:r>
            <a:r>
              <a:rPr lang="en-US" b="1" baseline="30000" dirty="0"/>
              <a:t>nd</a:t>
            </a:r>
            <a:r>
              <a:rPr lang="en-US" b="1" dirty="0"/>
              <a:t> 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30607" y="1906072"/>
            <a:ext cx="1069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rgbClr val="FF0000"/>
                </a:solidFill>
              </a:rPr>
              <a:t>126H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523969" y="4860270"/>
            <a:ext cx="10846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458458" y="3110093"/>
            <a:ext cx="2271377" cy="24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413201" y="3693329"/>
            <a:ext cx="1598070" cy="883454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591943" y="3745452"/>
            <a:ext cx="1327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507H</a:t>
            </a:r>
          </a:p>
          <a:p>
            <a:pPr algn="ctr">
              <a:spcBef>
                <a:spcPct val="0"/>
              </a:spcBef>
            </a:pPr>
            <a:r>
              <a:rPr lang="en-US" b="1" dirty="0" smtClean="0"/>
              <a:t>(2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/>
              <a:t>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STEP-7: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Instructions Decoded, Executed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368988" y="4806631"/>
            <a:ext cx="10166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spcBef>
                <a:spcPct val="0"/>
              </a:spcBef>
            </a:pPr>
            <a:r>
              <a:rPr lang="en-US" dirty="0" smtClean="0"/>
              <a:t>Unit </a:t>
            </a:r>
            <a:r>
              <a:rPr lang="en-US" b="1" dirty="0">
                <a:solidFill>
                  <a:srgbClr val="FF0000"/>
                </a:solidFill>
              </a:rPr>
              <a:t>03H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118732" y="3685782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083389" y="3746348"/>
            <a:ext cx="101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IR </a:t>
            </a:r>
            <a:r>
              <a:rPr lang="en-US" b="1" dirty="0" smtClean="0">
                <a:solidFill>
                  <a:srgbClr val="FF0000"/>
                </a:solidFill>
              </a:rPr>
              <a:t>03H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4" y="2832503"/>
            <a:ext cx="3718645" cy="669787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850007" y="2935812"/>
            <a:ext cx="3503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MBR      </a:t>
            </a:r>
            <a:r>
              <a:rPr lang="en-US" b="1" dirty="0" smtClean="0">
                <a:solidFill>
                  <a:srgbClr val="FF0000"/>
                </a:solidFill>
              </a:rPr>
              <a:t>03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507H</a:t>
            </a:r>
          </a:p>
          <a:p>
            <a:r>
              <a:rPr lang="en-US" b="1" dirty="0" smtClean="0"/>
              <a:t>             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Inst     2</a:t>
            </a:r>
            <a:r>
              <a:rPr lang="en-US" b="1" baseline="30000" dirty="0"/>
              <a:t>nd</a:t>
            </a:r>
            <a:r>
              <a:rPr lang="en-US" b="1" dirty="0"/>
              <a:t> 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22593" y="1906072"/>
            <a:ext cx="1085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chemeClr val="accent1"/>
                </a:solidFill>
              </a:rPr>
              <a:t>A52H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458458" y="3110093"/>
            <a:ext cx="2271377" cy="24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413201" y="3693329"/>
            <a:ext cx="1598070" cy="883454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591943" y="3745452"/>
            <a:ext cx="1327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507H</a:t>
            </a:r>
          </a:p>
          <a:p>
            <a:pPr algn="ctr">
              <a:spcBef>
                <a:spcPct val="0"/>
              </a:spcBef>
            </a:pPr>
            <a:r>
              <a:rPr lang="en-US" b="1" dirty="0" smtClean="0"/>
              <a:t>(2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/>
              <a:t>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3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STEP-8: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 Instructions processing begins: OPCODE into IR, Address into MAR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spcBef>
                <a:spcPct val="0"/>
              </a:spcBef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118732" y="3685782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083389" y="3746348"/>
            <a:ext cx="101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IR </a:t>
            </a:r>
            <a:r>
              <a:rPr lang="en-US" b="1" dirty="0" smtClean="0">
                <a:solidFill>
                  <a:srgbClr val="FF0000"/>
                </a:solidFill>
              </a:rPr>
              <a:t>01H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 smtClean="0">
                <a:solidFill>
                  <a:schemeClr val="accent1"/>
                </a:solidFill>
              </a:rPr>
              <a:t>507H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4" y="2832503"/>
            <a:ext cx="3718645" cy="669787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850007" y="2935812"/>
            <a:ext cx="3503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MBR      </a:t>
            </a:r>
            <a:r>
              <a:rPr lang="en-US" b="1" dirty="0" smtClean="0">
                <a:solidFill>
                  <a:srgbClr val="FF0000"/>
                </a:solidFill>
              </a:rPr>
              <a:t>03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507H</a:t>
            </a:r>
          </a:p>
          <a:p>
            <a:r>
              <a:rPr lang="en-US" b="1" dirty="0" smtClean="0"/>
              <a:t>             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Inst     2</a:t>
            </a:r>
            <a:r>
              <a:rPr lang="en-US" b="1" baseline="30000" dirty="0"/>
              <a:t>nd</a:t>
            </a:r>
            <a:r>
              <a:rPr lang="en-US" b="1" dirty="0"/>
              <a:t> 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30608" y="1906072"/>
            <a:ext cx="1069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chemeClr val="accent1"/>
                </a:solidFill>
              </a:rPr>
              <a:t>507H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458458" y="3110093"/>
            <a:ext cx="2271377" cy="24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413201" y="3693329"/>
            <a:ext cx="1598070" cy="883454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591943" y="3745452"/>
            <a:ext cx="1327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507H</a:t>
            </a:r>
          </a:p>
          <a:p>
            <a:pPr algn="ctr">
              <a:spcBef>
                <a:spcPct val="0"/>
              </a:spcBef>
            </a:pPr>
            <a:r>
              <a:rPr lang="en-US" b="1" dirty="0" smtClean="0"/>
              <a:t>(2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/>
              <a:t>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9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STEP-9: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 Instructions Decoded, Executed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369790" y="4806631"/>
            <a:ext cx="1015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spcBef>
                <a:spcPct val="0"/>
              </a:spcBef>
            </a:pPr>
            <a:r>
              <a:rPr lang="en-US" dirty="0" smtClean="0"/>
              <a:t>Unit </a:t>
            </a:r>
            <a:r>
              <a:rPr lang="en-US" b="1" dirty="0" smtClean="0">
                <a:solidFill>
                  <a:srgbClr val="FF0000"/>
                </a:solidFill>
              </a:rPr>
              <a:t>01H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118732" y="3685782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083389" y="3746348"/>
            <a:ext cx="101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IR </a:t>
            </a:r>
            <a:r>
              <a:rPr lang="en-US" b="1" dirty="0" smtClean="0">
                <a:solidFill>
                  <a:srgbClr val="FF0000"/>
                </a:solidFill>
              </a:rPr>
              <a:t>01H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 smtClean="0">
                <a:solidFill>
                  <a:schemeClr val="accent1"/>
                </a:solidFill>
              </a:rPr>
              <a:t>507H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4" y="2832503"/>
            <a:ext cx="3718645" cy="669787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850007" y="2935812"/>
            <a:ext cx="3503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MBR      </a:t>
            </a:r>
            <a:r>
              <a:rPr lang="en-US" b="1" dirty="0" smtClean="0">
                <a:solidFill>
                  <a:srgbClr val="FF0000"/>
                </a:solidFill>
              </a:rPr>
              <a:t>03 </a:t>
            </a:r>
            <a:r>
              <a:rPr lang="en-US" b="1" dirty="0">
                <a:solidFill>
                  <a:schemeClr val="accent1"/>
                </a:solidFill>
              </a:rPr>
              <a:t>A52H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507H</a:t>
            </a:r>
          </a:p>
          <a:p>
            <a:r>
              <a:rPr lang="en-US" b="1" dirty="0" smtClean="0"/>
              <a:t>              (</a:t>
            </a: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Inst     2</a:t>
            </a:r>
            <a:r>
              <a:rPr lang="en-US" b="1" baseline="30000" dirty="0"/>
              <a:t>nd</a:t>
            </a:r>
            <a:r>
              <a:rPr lang="en-US" b="1" dirty="0"/>
              <a:t> 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30608" y="1906072"/>
            <a:ext cx="1069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chemeClr val="accent1"/>
                </a:solidFill>
              </a:rPr>
              <a:t>507H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458458" y="3110093"/>
            <a:ext cx="2271377" cy="246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413201" y="3693329"/>
            <a:ext cx="1598070" cy="883454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591943" y="3745452"/>
            <a:ext cx="1327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 </a:t>
            </a:r>
            <a:r>
              <a:rPr lang="en-US" b="1" dirty="0">
                <a:solidFill>
                  <a:srgbClr val="FF0000"/>
                </a:solidFill>
              </a:rPr>
              <a:t>01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507H</a:t>
            </a:r>
          </a:p>
          <a:p>
            <a:pPr algn="ctr">
              <a:spcBef>
                <a:spcPct val="0"/>
              </a:spcBef>
            </a:pPr>
            <a:r>
              <a:rPr lang="en-US" b="1" dirty="0" smtClean="0"/>
              <a:t>(2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b="1" dirty="0"/>
              <a:t>Inst)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STEPS: 2- 9 are repeated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 smtClean="0">
                <a:solidFill>
                  <a:srgbClr val="FF0000"/>
                </a:solidFill>
              </a:rPr>
              <a:t>127H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5" y="2832504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1185555" y="2986409"/>
            <a:ext cx="64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98638" y="1906072"/>
            <a:ext cx="93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Bus</a:t>
            </a: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581558" y="3096323"/>
            <a:ext cx="4148277" cy="1623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3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56015"/>
            <a:ext cx="8010658" cy="68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 was an </a:t>
            </a:r>
            <a:r>
              <a:rPr lang="en-US" sz="3600" dirty="0" smtClean="0">
                <a:hlinkClick r:id="rId2" tooltip="Asynchronous circuit"/>
              </a:rPr>
              <a:t>asynchronous</a:t>
            </a:r>
            <a:r>
              <a:rPr lang="en-US" sz="3600" dirty="0" smtClean="0"/>
              <a:t> machine, meaning that there was no central clock regulating the timing of the instructions. </a:t>
            </a:r>
          </a:p>
          <a:p>
            <a:r>
              <a:rPr lang="en-US" sz="3600" dirty="0" smtClean="0"/>
              <a:t>One instruction started executing when the previous one finished.</a:t>
            </a:r>
          </a:p>
          <a:p>
            <a:r>
              <a:rPr lang="en-US" sz="3600" dirty="0" smtClean="0"/>
              <a:t> The addition time was 62 </a:t>
            </a:r>
            <a:r>
              <a:rPr lang="en-US" sz="3600" dirty="0" smtClean="0">
                <a:hlinkClick r:id="rId3" tooltip="Microseconds"/>
              </a:rPr>
              <a:t>microseconds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The multiplication time was 713 microseconds.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21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9" y="215017"/>
            <a:ext cx="11771289" cy="1154788"/>
          </a:xfrm>
        </p:spPr>
        <p:txBody>
          <a:bodyPr>
            <a:normAutofit/>
          </a:bodyPr>
          <a:lstStyle/>
          <a:p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of </a:t>
            </a: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 are of three types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1669" y="1369805"/>
            <a:ext cx="1205033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GB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Moves between the accumulator, multiplier quotient register, and memory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ALU operations such as add, subtract, multiply, and divide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Unconditional and conditional branch instructions that redirect program flow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von Neumann ISA consists of 21 instructions </a:t>
            </a:r>
          </a:p>
        </p:txBody>
      </p:sp>
    </p:spTree>
    <p:extLst>
      <p:ext uri="{BB962C8B-B14F-4D97-AF65-F5344CB8AC3E}">
        <p14:creationId xmlns:p14="http://schemas.microsoft.com/office/powerpoint/2010/main" val="20953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IAS machine was a </a:t>
            </a:r>
            <a:r>
              <a:rPr lang="en-US" sz="3600" dirty="0" smtClean="0">
                <a:hlinkClick r:id="rId2" tooltip="Binary numeral system"/>
              </a:rPr>
              <a:t>binary</a:t>
            </a:r>
            <a:r>
              <a:rPr lang="en-US" sz="3600" dirty="0" smtClean="0"/>
              <a:t> computer with a 40-bit </a:t>
            </a:r>
            <a:r>
              <a:rPr lang="en-US" sz="3600" dirty="0" smtClean="0">
                <a:hlinkClick r:id="rId3" tooltip="Integral data type"/>
              </a:rPr>
              <a:t>word</a:t>
            </a:r>
            <a:r>
              <a:rPr lang="en-US" sz="3600" dirty="0" smtClean="0"/>
              <a:t>, storing two 20-bit instructions in each word. </a:t>
            </a:r>
          </a:p>
          <a:p>
            <a:r>
              <a:rPr lang="en-US" sz="3600" dirty="0" smtClean="0"/>
              <a:t>The memory was 1,024 words (5.1 kilobytes). </a:t>
            </a:r>
          </a:p>
          <a:p>
            <a:r>
              <a:rPr lang="en-US" sz="3600" dirty="0" smtClean="0"/>
              <a:t>Negative numbers were represented in "</a:t>
            </a:r>
            <a:r>
              <a:rPr lang="en-US" sz="3600" dirty="0" smtClean="0">
                <a:hlinkClick r:id="rId4" tooltip="Two's complement"/>
              </a:rPr>
              <a:t>two's complement</a:t>
            </a:r>
            <a:r>
              <a:rPr lang="en-US" sz="3600" dirty="0" smtClean="0"/>
              <a:t>" format. </a:t>
            </a:r>
          </a:p>
          <a:p>
            <a:r>
              <a:rPr lang="en-US" sz="3600" dirty="0" smtClean="0"/>
              <a:t>It had two general-purpose </a:t>
            </a:r>
            <a:r>
              <a:rPr lang="en-US" sz="3600" dirty="0" smtClean="0">
                <a:hlinkClick r:id="rId5" tooltip="Processor register"/>
              </a:rPr>
              <a:t>registers</a:t>
            </a:r>
            <a:r>
              <a:rPr lang="en-US" sz="3600" dirty="0" smtClean="0"/>
              <a:t> available: the Accumulator (AC) and Multiplier/Quotient (MQ).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473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8" y="-38637"/>
            <a:ext cx="7289442" cy="6761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36" y="253616"/>
            <a:ext cx="4511463" cy="295529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22203" y="3605981"/>
            <a:ext cx="45114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 | Contents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08A  |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010FA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210FB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08B  |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010FA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0F08D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08C  |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020FA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210FB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37"/>
            <a:ext cx="6375943" cy="667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43" y="-38637"/>
            <a:ext cx="5781498" cy="4134119"/>
          </a:xfrm>
          <a:prstGeom prst="rect">
            <a:avLst/>
          </a:prstGeom>
        </p:spPr>
      </p:pic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6824267" y="5628069"/>
            <a:ext cx="5116669" cy="90474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IAS structure and Memory formats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68" y="48238"/>
            <a:ext cx="10187189" cy="68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IAS machine work?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2" y="1906073"/>
            <a:ext cx="10998558" cy="44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567718"/>
              </p:ext>
            </p:extLst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43922" y="9949"/>
            <a:ext cx="5721446" cy="45040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does IAS Machine work?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1236629" y="2131424"/>
            <a:ext cx="42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PC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3818538" y="2154124"/>
            <a:ext cx="639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705965" y="2832504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85555" y="2986409"/>
            <a:ext cx="64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498638" y="1906072"/>
            <a:ext cx="93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Bus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2581558" y="3096323"/>
            <a:ext cx="4148277" cy="1623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7405353" y="539054"/>
            <a:ext cx="2882720" cy="523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Program </a:t>
            </a:r>
          </a:p>
          <a:p>
            <a:pPr algn="ctr"/>
            <a:r>
              <a:rPr lang="en-US" sz="4000" dirty="0" smtClean="0"/>
              <a:t>in </a:t>
            </a:r>
          </a:p>
          <a:p>
            <a:pPr algn="ctr"/>
            <a:r>
              <a:rPr lang="en-US" sz="4000" dirty="0" smtClean="0"/>
              <a:t>RAM(40 bits)</a:t>
            </a:r>
            <a:endParaRPr lang="en-US" sz="4000" dirty="0"/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STEP-1: PC is loaded with RAM address containing 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&amp;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instructions of program 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1476"/>
              </p:ext>
            </p:extLst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818538" y="2154124"/>
            <a:ext cx="639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</a:t>
            </a:r>
            <a:endParaRPr lang="en-US" dirty="0"/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5" y="2832504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1185555" y="2986409"/>
            <a:ext cx="64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98638" y="1906072"/>
            <a:ext cx="93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Bus</a:t>
            </a: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581558" y="3096323"/>
            <a:ext cx="4148277" cy="1623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4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STEP-2: MAR is loaded content of PC (with RAM address containing 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&amp;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instructions of program)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5" y="2832504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1185555" y="2986409"/>
            <a:ext cx="64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98638" y="1906072"/>
            <a:ext cx="9334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Bus</a:t>
            </a: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581558" y="3096323"/>
            <a:ext cx="4148277" cy="1623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8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0" y="102874"/>
            <a:ext cx="12106141" cy="5758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STEP-3: Address on Address bus, Memory location 126H selected</a:t>
            </a:r>
            <a:endParaRPr lang="en-US" sz="2800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73215"/>
              </p:ext>
            </p:extLst>
          </p:nvPr>
        </p:nvGraphicFramePr>
        <p:xfrm>
          <a:off x="6765178" y="2112831"/>
          <a:ext cx="5340963" cy="342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61"/>
                <a:gridCol w="4022702"/>
              </a:tblGrid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</a:p>
                    <a:p>
                      <a:r>
                        <a:rPr lang="en-US" sz="2400" dirty="0" smtClean="0"/>
                        <a:t>(12 bits)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Contents</a:t>
                      </a:r>
                    </a:p>
                    <a:p>
                      <a:r>
                        <a:rPr lang="en-US" sz="2400" dirty="0" smtClean="0"/>
                        <a:t>(40 bits)</a:t>
                      </a:r>
                      <a:endParaRPr lang="en-US" sz="2400" dirty="0"/>
                    </a:p>
                  </a:txBody>
                  <a:tcPr/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126H</a:t>
                      </a:r>
                      <a:endParaRPr 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03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A52H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507H</a:t>
                      </a:r>
                    </a:p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2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098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A53H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04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508H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 Inst     4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Inst)</a:t>
                      </a:r>
                    </a:p>
                  </a:txBody>
                  <a:tcPr/>
                </a:tc>
              </a:tr>
              <a:tr h="95760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01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A54H</a:t>
                      </a:r>
                      <a:r>
                        <a:rPr lang="en-US" sz="2400" b="1" dirty="0" smtClean="0"/>
                        <a:t> 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 509H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     6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Inst)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283344" y="1138084"/>
            <a:ext cx="4987344" cy="5494536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645780" y="768752"/>
            <a:ext cx="5741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CPU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1030823" y="5849717"/>
            <a:ext cx="2057400" cy="637920"/>
          </a:xfrm>
          <a:prstGeom prst="rect">
            <a:avLst/>
          </a:prstGeom>
          <a:solidFill>
            <a:srgbClr val="C4C4C4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22"/>
          <p:cNvSpPr>
            <a:spLocks noChangeArrowheads="1"/>
          </p:cNvSpPr>
          <p:nvPr/>
        </p:nvSpPr>
        <p:spPr bwMode="auto">
          <a:xfrm>
            <a:off x="1021390" y="4631587"/>
            <a:ext cx="1905000" cy="968375"/>
          </a:xfrm>
          <a:prstGeom prst="rect">
            <a:avLst/>
          </a:prstGeom>
          <a:solidFill>
            <a:srgbClr val="CCFFFF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1438430" y="4806631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Unit</a:t>
            </a:r>
            <a:endParaRPr lang="en-US" dirty="0"/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1819055" y="5931625"/>
            <a:ext cx="558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1083389" y="3647274"/>
            <a:ext cx="1014064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7"/>
          <p:cNvSpPr txBox="1">
            <a:spLocks noChangeArrowheads="1"/>
          </p:cNvSpPr>
          <p:nvPr/>
        </p:nvSpPr>
        <p:spPr bwMode="auto">
          <a:xfrm>
            <a:off x="1406717" y="3746348"/>
            <a:ext cx="367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IR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637921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29"/>
          <p:cNvSpPr txBox="1">
            <a:spLocks noChangeArrowheads="1"/>
          </p:cNvSpPr>
          <p:nvPr/>
        </p:nvSpPr>
        <p:spPr bwMode="auto">
          <a:xfrm>
            <a:off x="705965" y="2131424"/>
            <a:ext cx="1836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PC 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185998" y="2080703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185998" y="2154124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MAR </a:t>
            </a:r>
            <a:r>
              <a:rPr lang="en-US" b="1" dirty="0" smtClean="0">
                <a:solidFill>
                  <a:srgbClr val="FF0000"/>
                </a:solidFill>
              </a:rPr>
              <a:t>126H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705965" y="2832504"/>
            <a:ext cx="1905000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1185555" y="2986409"/>
            <a:ext cx="649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5664123" y="2797313"/>
            <a:ext cx="6205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5430607" y="1906072"/>
            <a:ext cx="1069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Address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Bus </a:t>
            </a:r>
            <a:r>
              <a:rPr lang="en-US" dirty="0" smtClean="0">
                <a:solidFill>
                  <a:srgbClr val="FF0000"/>
                </a:solidFill>
              </a:rPr>
              <a:t>126H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5627427" y="4860270"/>
            <a:ext cx="877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Control</a:t>
            </a:r>
            <a:endParaRPr lang="en-US" dirty="0"/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/>
              <a:t>Bus</a:t>
            </a: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5127988" y="2278757"/>
            <a:ext cx="1600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581558" y="3096323"/>
            <a:ext cx="4148277" cy="1623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flipV="1">
            <a:off x="2926390" y="5189277"/>
            <a:ext cx="3840817" cy="208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6"/>
          <p:cNvSpPr>
            <a:spLocks noChangeArrowheads="1"/>
          </p:cNvSpPr>
          <p:nvPr/>
        </p:nvSpPr>
        <p:spPr bwMode="auto">
          <a:xfrm>
            <a:off x="3647532" y="3692915"/>
            <a:ext cx="1170513" cy="533400"/>
          </a:xfrm>
          <a:prstGeom prst="rect">
            <a:avLst/>
          </a:prstGeom>
          <a:solidFill>
            <a:srgbClr val="FFFF99">
              <a:alpha val="70000"/>
            </a:srgb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27"/>
          <p:cNvSpPr txBox="1">
            <a:spLocks noChangeArrowheads="1"/>
          </p:cNvSpPr>
          <p:nvPr/>
        </p:nvSpPr>
        <p:spPr bwMode="auto">
          <a:xfrm>
            <a:off x="3966015" y="3745452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dirty="0" smtClean="0"/>
              <a:t>IBR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1132</Words>
  <Application>Microsoft Office PowerPoint</Application>
  <PresentationFormat>Widescreen</PresentationFormat>
  <Paragraphs>367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Arial Rounded MT Bold</vt:lpstr>
      <vt:lpstr>Calibri</vt:lpstr>
      <vt:lpstr>Calibri Light</vt:lpstr>
      <vt:lpstr>Office Theme</vt:lpstr>
      <vt:lpstr>IAS machine</vt:lpstr>
      <vt:lpstr>IAS Architecture</vt:lpstr>
      <vt:lpstr>IAS structure and Memory formats</vt:lpstr>
      <vt:lpstr>PowerPoint Presentation</vt:lpstr>
      <vt:lpstr>How does IAS machine work?</vt:lpstr>
      <vt:lpstr>How does IAS Machine work?</vt:lpstr>
      <vt:lpstr>STEP-1: PC is loaded with RAM address containing  1st &amp; 2nd instructions of program </vt:lpstr>
      <vt:lpstr>STEP-2: MAR is loaded content of PC (with RAM address containing  1st &amp; 2nd instructions of program)</vt:lpstr>
      <vt:lpstr>STEP-3: Address on Address bus, Memory location 126H selected</vt:lpstr>
      <vt:lpstr>STEP-4: Read Machine code of 1st and 2nd Instructions</vt:lpstr>
      <vt:lpstr>STEP-5: PC is incremented to point next (3rd and 4th ) Instructions to be fetched</vt:lpstr>
      <vt:lpstr>STEP-6: OPCODE of 1st Instructions into IR, Address part into MAR, 2nd Instruction into IBR </vt:lpstr>
      <vt:lpstr>STEP-7: 1st Instructions Decoded, Executed</vt:lpstr>
      <vt:lpstr>STEP-8: 2nd  Instructions processing begins: OPCODE into IR, Address into MAR</vt:lpstr>
      <vt:lpstr>STEP-9: 2nd  Instructions Decoded, Executed</vt:lpstr>
      <vt:lpstr>STEPS: 2- 9 are repeated</vt:lpstr>
      <vt:lpstr>PowerPoint Presentation</vt:lpstr>
      <vt:lpstr>IAS Architecture </vt:lpstr>
      <vt:lpstr>Operations of ISA are of three types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machine</dc:title>
  <dc:creator>shafiul1092@outlook.com</dc:creator>
  <cp:lastModifiedBy>shafiul1092@outlook.com</cp:lastModifiedBy>
  <cp:revision>24</cp:revision>
  <dcterms:created xsi:type="dcterms:W3CDTF">2019-02-01T16:01:53Z</dcterms:created>
  <dcterms:modified xsi:type="dcterms:W3CDTF">2019-10-01T13:23:10Z</dcterms:modified>
</cp:coreProperties>
</file>