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81"/>
  </p:notesMasterIdLst>
  <p:sldIdLst>
    <p:sldId id="256" r:id="rId3"/>
    <p:sldId id="407" r:id="rId4"/>
    <p:sldId id="474" r:id="rId5"/>
    <p:sldId id="473" r:id="rId6"/>
    <p:sldId id="472" r:id="rId7"/>
    <p:sldId id="462" r:id="rId8"/>
    <p:sldId id="400" r:id="rId9"/>
    <p:sldId id="259" r:id="rId10"/>
    <p:sldId id="461" r:id="rId11"/>
    <p:sldId id="408" r:id="rId12"/>
    <p:sldId id="463" r:id="rId13"/>
    <p:sldId id="465" r:id="rId14"/>
    <p:sldId id="466" r:id="rId15"/>
    <p:sldId id="467" r:id="rId16"/>
    <p:sldId id="469" r:id="rId17"/>
    <p:sldId id="470" r:id="rId18"/>
    <p:sldId id="471" r:id="rId19"/>
    <p:sldId id="405" r:id="rId20"/>
    <p:sldId id="406" r:id="rId21"/>
    <p:sldId id="260" r:id="rId22"/>
    <p:sldId id="418" r:id="rId23"/>
    <p:sldId id="424" r:id="rId24"/>
    <p:sldId id="423" r:id="rId25"/>
    <p:sldId id="425" r:id="rId26"/>
    <p:sldId id="427" r:id="rId27"/>
    <p:sldId id="419" r:id="rId28"/>
    <p:sldId id="420" r:id="rId29"/>
    <p:sldId id="414" r:id="rId30"/>
    <p:sldId id="415" r:id="rId31"/>
    <p:sldId id="409" r:id="rId32"/>
    <p:sldId id="410" r:id="rId33"/>
    <p:sldId id="450" r:id="rId34"/>
    <p:sldId id="411" r:id="rId35"/>
    <p:sldId id="451" r:id="rId36"/>
    <p:sldId id="391" r:id="rId37"/>
    <p:sldId id="428" r:id="rId38"/>
    <p:sldId id="430" r:id="rId39"/>
    <p:sldId id="431" r:id="rId40"/>
    <p:sldId id="449" r:id="rId41"/>
    <p:sldId id="432" r:id="rId42"/>
    <p:sldId id="433" r:id="rId43"/>
    <p:sldId id="434" r:id="rId44"/>
    <p:sldId id="444" r:id="rId45"/>
    <p:sldId id="452" r:id="rId46"/>
    <p:sldId id="374" r:id="rId47"/>
    <p:sldId id="370" r:id="rId48"/>
    <p:sldId id="459" r:id="rId49"/>
    <p:sldId id="454" r:id="rId50"/>
    <p:sldId id="456" r:id="rId51"/>
    <p:sldId id="455" r:id="rId52"/>
    <p:sldId id="457" r:id="rId53"/>
    <p:sldId id="458" r:id="rId54"/>
    <p:sldId id="329" r:id="rId55"/>
    <p:sldId id="376" r:id="rId56"/>
    <p:sldId id="377" r:id="rId57"/>
    <p:sldId id="378" r:id="rId58"/>
    <p:sldId id="379" r:id="rId59"/>
    <p:sldId id="380" r:id="rId60"/>
    <p:sldId id="381" r:id="rId61"/>
    <p:sldId id="382" r:id="rId62"/>
    <p:sldId id="383" r:id="rId63"/>
    <p:sldId id="384" r:id="rId64"/>
    <p:sldId id="385" r:id="rId65"/>
    <p:sldId id="334" r:id="rId66"/>
    <p:sldId id="348" r:id="rId67"/>
    <p:sldId id="361" r:id="rId68"/>
    <p:sldId id="357" r:id="rId69"/>
    <p:sldId id="358" r:id="rId70"/>
    <p:sldId id="350" r:id="rId71"/>
    <p:sldId id="359" r:id="rId72"/>
    <p:sldId id="353" r:id="rId73"/>
    <p:sldId id="335" r:id="rId74"/>
    <p:sldId id="401" r:id="rId75"/>
    <p:sldId id="364" r:id="rId76"/>
    <p:sldId id="365" r:id="rId77"/>
    <p:sldId id="366" r:id="rId78"/>
    <p:sldId id="477" r:id="rId79"/>
    <p:sldId id="475"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presProps" Target="presProp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39CC2-9D00-4B76-953A-4C58D20907AD}" type="datetimeFigureOut">
              <a:rPr lang="en-US" smtClean="0"/>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15BD9-332C-4933-B81F-4C08351374F5}" type="slidenum">
              <a:rPr lang="en-US" smtClean="0"/>
              <a:t>‹#›</a:t>
            </a:fld>
            <a:endParaRPr lang="en-US"/>
          </a:p>
        </p:txBody>
      </p:sp>
    </p:spTree>
    <p:extLst>
      <p:ext uri="{BB962C8B-B14F-4D97-AF65-F5344CB8AC3E}">
        <p14:creationId xmlns:p14="http://schemas.microsoft.com/office/powerpoint/2010/main" val="1164380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240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latin typeface="Tahoma" panose="020B0604030504040204" pitchFamily="34" charset="0"/>
              </a:rPr>
              <a:t>*</a:t>
            </a:r>
            <a:endParaRPr lang="en-US" altLang="en-US" sz="1200" smtClean="0">
              <a:latin typeface="Tahoma" panose="020B0604030504040204" pitchFamily="34" charset="0"/>
            </a:endParaRPr>
          </a:p>
        </p:txBody>
      </p:sp>
      <p:sp>
        <p:nvSpPr>
          <p:cNvPr id="10240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latin typeface="Tahoma" panose="020B0604030504040204" pitchFamily="34" charset="0"/>
              </a:rPr>
              <a:t>07/16/96</a:t>
            </a:r>
            <a:endParaRPr lang="en-US" altLang="en-US" sz="1200" smtClean="0">
              <a:latin typeface="Tahoma" panose="020B0604030504040204" pitchFamily="34" charset="0"/>
            </a:endParaRPr>
          </a:p>
        </p:txBody>
      </p:sp>
      <p:sp>
        <p:nvSpPr>
          <p:cNvPr id="10240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latin typeface="Tahoma" panose="020B0604030504040204" pitchFamily="34" charset="0"/>
              </a:rPr>
              <a:t>*</a:t>
            </a:r>
            <a:endParaRPr lang="en-US" altLang="en-US" sz="1200" smtClean="0">
              <a:latin typeface="Tahoma" panose="020B0604030504040204" pitchFamily="34" charset="0"/>
            </a:endParaRPr>
          </a:p>
        </p:txBody>
      </p:sp>
      <p:sp>
        <p:nvSpPr>
          <p:cNvPr id="10240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latin typeface="Tahoma" panose="020B0604030504040204" pitchFamily="34" charset="0"/>
              </a:rPr>
              <a:t>##</a:t>
            </a:r>
            <a:endParaRPr lang="en-US" altLang="en-US" sz="1200" smtClean="0">
              <a:latin typeface="Tahoma" panose="020B0604030504040204" pitchFamily="34" charset="0"/>
            </a:endParaRPr>
          </a:p>
        </p:txBody>
      </p:sp>
    </p:spTree>
    <p:extLst>
      <p:ext uri="{BB962C8B-B14F-4D97-AF65-F5344CB8AC3E}">
        <p14:creationId xmlns:p14="http://schemas.microsoft.com/office/powerpoint/2010/main" val="101964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138" name="Rectangle 2"/>
          <p:cNvSpPr>
            <a:spLocks noChangeArrowheads="1"/>
          </p:cNvSpPr>
          <p:nvPr/>
        </p:nvSpPr>
        <p:spPr bwMode="auto">
          <a:xfrm>
            <a:off x="3885732" y="0"/>
            <a:ext cx="2972268" cy="457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1139" name="Rectangle 3"/>
          <p:cNvSpPr>
            <a:spLocks noChangeArrowheads="1"/>
          </p:cNvSpPr>
          <p:nvPr/>
        </p:nvSpPr>
        <p:spPr bwMode="auto">
          <a:xfrm>
            <a:off x="3885732" y="8686387"/>
            <a:ext cx="2972268" cy="45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lnSpc>
                <a:spcPct val="100000"/>
              </a:lnSpc>
              <a:spcBef>
                <a:spcPct val="0"/>
              </a:spcBef>
              <a:buSzTx/>
              <a:buFontTx/>
              <a:buNone/>
            </a:pPr>
            <a:r>
              <a:rPr lang="en-US" sz="1200" b="0">
                <a:latin typeface="Times New Roman" pitchFamily="18" charset="0"/>
              </a:rPr>
              <a:t>2</a:t>
            </a:r>
          </a:p>
        </p:txBody>
      </p:sp>
      <p:sp>
        <p:nvSpPr>
          <p:cNvPr id="1371140" name="Rectangle 4"/>
          <p:cNvSpPr>
            <a:spLocks noChangeArrowheads="1"/>
          </p:cNvSpPr>
          <p:nvPr/>
        </p:nvSpPr>
        <p:spPr bwMode="auto">
          <a:xfrm>
            <a:off x="1" y="8686387"/>
            <a:ext cx="2972268" cy="45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1141" name="Rectangle 5"/>
          <p:cNvSpPr>
            <a:spLocks noChangeArrowheads="1"/>
          </p:cNvSpPr>
          <p:nvPr/>
        </p:nvSpPr>
        <p:spPr bwMode="auto">
          <a:xfrm>
            <a:off x="1" y="0"/>
            <a:ext cx="2972268" cy="457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1142" name="Rectangle 6"/>
          <p:cNvSpPr>
            <a:spLocks noGrp="1" noRot="1" noChangeAspect="1" noChangeArrowheads="1" noTextEdit="1"/>
          </p:cNvSpPr>
          <p:nvPr>
            <p:ph type="sldImg"/>
          </p:nvPr>
        </p:nvSpPr>
        <p:spPr>
          <a:xfrm>
            <a:off x="393700" y="692150"/>
            <a:ext cx="6070600" cy="3416300"/>
          </a:xfrm>
          <a:ln w="12700" cap="flat">
            <a:solidFill>
              <a:srgbClr val="000000"/>
            </a:solidFill>
            <a:miter lim="800000"/>
            <a:headEnd/>
            <a:tailEnd/>
          </a:ln>
        </p:spPr>
      </p:sp>
      <p:sp>
        <p:nvSpPr>
          <p:cNvPr id="1371143" name="Rectangle 7"/>
          <p:cNvSpPr>
            <a:spLocks noGrp="1" noChangeArrowheads="1"/>
          </p:cNvSpPr>
          <p:nvPr>
            <p:ph type="body" idx="1"/>
          </p:nvPr>
        </p:nvSpPr>
        <p:spPr>
          <a:xfrm>
            <a:off x="914635" y="4344229"/>
            <a:ext cx="5028732" cy="4114387"/>
          </a:xfrm>
          <a:ln/>
        </p:spPr>
        <p:txBody>
          <a:bodyPr lIns="90488" tIns="44450" rIns="90488" bIns="44450"/>
          <a:lstStyle/>
          <a:p>
            <a:endParaRPr lang="en-GB"/>
          </a:p>
        </p:txBody>
      </p:sp>
    </p:spTree>
    <p:extLst>
      <p:ext uri="{BB962C8B-B14F-4D97-AF65-F5344CB8AC3E}">
        <p14:creationId xmlns:p14="http://schemas.microsoft.com/office/powerpoint/2010/main" val="376603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186" name="Rectangle 2"/>
          <p:cNvSpPr>
            <a:spLocks noChangeArrowheads="1"/>
          </p:cNvSpPr>
          <p:nvPr/>
        </p:nvSpPr>
        <p:spPr bwMode="auto">
          <a:xfrm>
            <a:off x="3885732" y="0"/>
            <a:ext cx="2972268" cy="457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3187" name="Rectangle 3"/>
          <p:cNvSpPr>
            <a:spLocks noChangeArrowheads="1"/>
          </p:cNvSpPr>
          <p:nvPr/>
        </p:nvSpPr>
        <p:spPr bwMode="auto">
          <a:xfrm>
            <a:off x="3885732" y="8686387"/>
            <a:ext cx="2972268" cy="45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lnSpc>
                <a:spcPct val="100000"/>
              </a:lnSpc>
              <a:spcBef>
                <a:spcPct val="0"/>
              </a:spcBef>
              <a:buSzTx/>
              <a:buFontTx/>
              <a:buNone/>
            </a:pPr>
            <a:r>
              <a:rPr lang="en-US" sz="1200" b="0">
                <a:latin typeface="Times New Roman" pitchFamily="18" charset="0"/>
              </a:rPr>
              <a:t>3</a:t>
            </a:r>
          </a:p>
        </p:txBody>
      </p:sp>
      <p:sp>
        <p:nvSpPr>
          <p:cNvPr id="1373188" name="Rectangle 4"/>
          <p:cNvSpPr>
            <a:spLocks noChangeArrowheads="1"/>
          </p:cNvSpPr>
          <p:nvPr/>
        </p:nvSpPr>
        <p:spPr bwMode="auto">
          <a:xfrm>
            <a:off x="1" y="8686387"/>
            <a:ext cx="2972268" cy="45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3189" name="Rectangle 5"/>
          <p:cNvSpPr>
            <a:spLocks noChangeArrowheads="1"/>
          </p:cNvSpPr>
          <p:nvPr/>
        </p:nvSpPr>
        <p:spPr bwMode="auto">
          <a:xfrm>
            <a:off x="1" y="0"/>
            <a:ext cx="2972268" cy="457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3190" name="Rectangle 6"/>
          <p:cNvSpPr>
            <a:spLocks noGrp="1" noRot="1" noChangeAspect="1" noChangeArrowheads="1" noTextEdit="1"/>
          </p:cNvSpPr>
          <p:nvPr>
            <p:ph type="sldImg"/>
          </p:nvPr>
        </p:nvSpPr>
        <p:spPr>
          <a:xfrm>
            <a:off x="393700" y="692150"/>
            <a:ext cx="6070600" cy="3416300"/>
          </a:xfrm>
          <a:ln w="12700" cap="flat">
            <a:solidFill>
              <a:srgbClr val="000000"/>
            </a:solidFill>
            <a:miter lim="800000"/>
            <a:headEnd/>
            <a:tailEnd/>
          </a:ln>
        </p:spPr>
      </p:sp>
      <p:sp>
        <p:nvSpPr>
          <p:cNvPr id="1373191" name="Rectangle 7"/>
          <p:cNvSpPr>
            <a:spLocks noGrp="1" noChangeArrowheads="1"/>
          </p:cNvSpPr>
          <p:nvPr>
            <p:ph type="body" idx="1"/>
          </p:nvPr>
        </p:nvSpPr>
        <p:spPr>
          <a:xfrm>
            <a:off x="914635" y="4344229"/>
            <a:ext cx="5028732" cy="4114387"/>
          </a:xfrm>
          <a:ln/>
        </p:spPr>
        <p:txBody>
          <a:bodyPr lIns="90488" tIns="44450" rIns="90488" bIns="44450"/>
          <a:lstStyle/>
          <a:p>
            <a:endParaRPr lang="en-GB"/>
          </a:p>
        </p:txBody>
      </p:sp>
    </p:spTree>
    <p:extLst>
      <p:ext uri="{BB962C8B-B14F-4D97-AF65-F5344CB8AC3E}">
        <p14:creationId xmlns:p14="http://schemas.microsoft.com/office/powerpoint/2010/main" val="560594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502F8D-D4E6-4082-9C11-6197E955C996}"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45BDC-CB85-489B-BB07-B042DCB12BE0}" type="slidenum">
              <a:rPr lang="en-US" smtClean="0"/>
              <a:t>‹#›</a:t>
            </a:fld>
            <a:endParaRPr lang="en-US"/>
          </a:p>
        </p:txBody>
      </p:sp>
    </p:spTree>
    <p:extLst>
      <p:ext uri="{BB962C8B-B14F-4D97-AF65-F5344CB8AC3E}">
        <p14:creationId xmlns:p14="http://schemas.microsoft.com/office/powerpoint/2010/main" val="754033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502F8D-D4E6-4082-9C11-6197E955C996}"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45BDC-CB85-489B-BB07-B042DCB12BE0}" type="slidenum">
              <a:rPr lang="en-US" smtClean="0"/>
              <a:t>‹#›</a:t>
            </a:fld>
            <a:endParaRPr lang="en-US"/>
          </a:p>
        </p:txBody>
      </p:sp>
    </p:spTree>
    <p:extLst>
      <p:ext uri="{BB962C8B-B14F-4D97-AF65-F5344CB8AC3E}">
        <p14:creationId xmlns:p14="http://schemas.microsoft.com/office/powerpoint/2010/main" val="1977715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502F8D-D4E6-4082-9C11-6197E955C996}"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45BDC-CB85-489B-BB07-B042DCB12BE0}" type="slidenum">
              <a:rPr lang="en-US" smtClean="0"/>
              <a:t>‹#›</a:t>
            </a:fld>
            <a:endParaRPr lang="en-US"/>
          </a:p>
        </p:txBody>
      </p:sp>
    </p:spTree>
    <p:extLst>
      <p:ext uri="{BB962C8B-B14F-4D97-AF65-F5344CB8AC3E}">
        <p14:creationId xmlns:p14="http://schemas.microsoft.com/office/powerpoint/2010/main" val="206896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09600" y="6245225"/>
            <a:ext cx="2844800" cy="476250"/>
          </a:xfrm>
          <a:prstGeom prst="rect">
            <a:avLst/>
          </a:prstGeom>
        </p:spPr>
        <p:txBody>
          <a:bodyPr/>
          <a:lstStyle>
            <a:lvl1pPr>
              <a:defRPr>
                <a:ea typeface="ＭＳ Ｐゴシック" pitchFamily="34" charset="-128"/>
              </a:defRPr>
            </a:lvl1pPr>
          </a:lstStyle>
          <a:p>
            <a:pPr>
              <a:defRPr/>
            </a:pPr>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p:spPr>
        <p:txBody>
          <a:bodyPr/>
          <a:lstStyle>
            <a:lvl1pPr>
              <a:defRPr>
                <a:ea typeface="ＭＳ Ｐゴシック" pitchFamily="34" charset="-128"/>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fld id="{7318FAF0-227B-46FD-A8B7-E8C051381076}" type="slidenum">
              <a:rPr lang="en-US" altLang="en-US"/>
              <a:pPr/>
              <a:t>‹#›</a:t>
            </a:fld>
            <a:endParaRPr lang="en-US" altLang="en-US"/>
          </a:p>
        </p:txBody>
      </p:sp>
    </p:spTree>
    <p:extLst>
      <p:ext uri="{BB962C8B-B14F-4D97-AF65-F5344CB8AC3E}">
        <p14:creationId xmlns:p14="http://schemas.microsoft.com/office/powerpoint/2010/main" val="1602190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800" y="5562600"/>
            <a:ext cx="10363200" cy="1143000"/>
          </a:xfrm>
        </p:spPr>
        <p:txBody>
          <a:bodyPr anchor="ctr"/>
          <a:lstStyle>
            <a:lvl1pPr>
              <a:defRPr sz="3200">
                <a:solidFill>
                  <a:schemeClr val="bg1"/>
                </a:solidFill>
              </a:defRPr>
            </a:lvl1pPr>
          </a:lstStyle>
          <a:p>
            <a:r>
              <a:rPr lang="en-US"/>
              <a:t>Click to edit Master title style</a:t>
            </a:r>
          </a:p>
        </p:txBody>
      </p:sp>
    </p:spTree>
    <p:extLst>
      <p:ext uri="{BB962C8B-B14F-4D97-AF65-F5344CB8AC3E}">
        <p14:creationId xmlns:p14="http://schemas.microsoft.com/office/powerpoint/2010/main" val="137058411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41547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fld id="{6FAACB7F-1F7B-4DDF-9FD4-441CB13BB9CE}" type="slidenum">
              <a:rPr lang="en-US" altLang="en-US"/>
              <a:pPr/>
              <a:t>‹#›</a:t>
            </a:fld>
            <a:endParaRPr lang="en-US" altLang="en-US"/>
          </a:p>
        </p:txBody>
      </p:sp>
    </p:spTree>
    <p:extLst>
      <p:ext uri="{BB962C8B-B14F-4D97-AF65-F5344CB8AC3E}">
        <p14:creationId xmlns:p14="http://schemas.microsoft.com/office/powerpoint/2010/main" val="314089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3200" y="1295400"/>
            <a:ext cx="5842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48400" y="1295400"/>
            <a:ext cx="5842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fld id="{02272163-E209-485F-AA03-743F3AFF730E}" type="slidenum">
              <a:rPr lang="en-US" altLang="en-US"/>
              <a:pPr/>
              <a:t>‹#›</a:t>
            </a:fld>
            <a:endParaRPr lang="en-US" altLang="en-US"/>
          </a:p>
        </p:txBody>
      </p:sp>
    </p:spTree>
    <p:extLst>
      <p:ext uri="{BB962C8B-B14F-4D97-AF65-F5344CB8AC3E}">
        <p14:creationId xmlns:p14="http://schemas.microsoft.com/office/powerpoint/2010/main" val="2359816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fld id="{2E512EBB-6889-4213-B666-7DC0B410E9FC}" type="slidenum">
              <a:rPr lang="en-US" altLang="en-US"/>
              <a:pPr/>
              <a:t>‹#›</a:t>
            </a:fld>
            <a:endParaRPr lang="en-US" altLang="en-US"/>
          </a:p>
        </p:txBody>
      </p:sp>
    </p:spTree>
    <p:extLst>
      <p:ext uri="{BB962C8B-B14F-4D97-AF65-F5344CB8AC3E}">
        <p14:creationId xmlns:p14="http://schemas.microsoft.com/office/powerpoint/2010/main" val="3540633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fld id="{718693A3-A31A-4398-B379-00E9D204F1D7}" type="slidenum">
              <a:rPr lang="en-US" altLang="en-US"/>
              <a:pPr/>
              <a:t>‹#›</a:t>
            </a:fld>
            <a:endParaRPr lang="en-US" altLang="en-US"/>
          </a:p>
        </p:txBody>
      </p:sp>
    </p:spTree>
    <p:extLst>
      <p:ext uri="{BB962C8B-B14F-4D97-AF65-F5344CB8AC3E}">
        <p14:creationId xmlns:p14="http://schemas.microsoft.com/office/powerpoint/2010/main" val="40439157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fld id="{7ED52B94-4E7A-4EB0-ACC4-E79EEAF13CEE}" type="slidenum">
              <a:rPr lang="en-US" altLang="en-US"/>
              <a:pPr/>
              <a:t>‹#›</a:t>
            </a:fld>
            <a:endParaRPr lang="en-US" altLang="en-US"/>
          </a:p>
        </p:txBody>
      </p:sp>
    </p:spTree>
    <p:extLst>
      <p:ext uri="{BB962C8B-B14F-4D97-AF65-F5344CB8AC3E}">
        <p14:creationId xmlns:p14="http://schemas.microsoft.com/office/powerpoint/2010/main" val="1629975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502F8D-D4E6-4082-9C11-6197E955C996}"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45BDC-CB85-489B-BB07-B042DCB12BE0}" type="slidenum">
              <a:rPr lang="en-US" smtClean="0"/>
              <a:t>‹#›</a:t>
            </a:fld>
            <a:endParaRPr lang="en-US"/>
          </a:p>
        </p:txBody>
      </p:sp>
    </p:spTree>
    <p:extLst>
      <p:ext uri="{BB962C8B-B14F-4D97-AF65-F5344CB8AC3E}">
        <p14:creationId xmlns:p14="http://schemas.microsoft.com/office/powerpoint/2010/main" val="3850008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fld id="{4AA4D2D0-478C-407C-8D18-1691C264EDBD}" type="slidenum">
              <a:rPr lang="en-US" altLang="en-US"/>
              <a:pPr/>
              <a:t>‹#›</a:t>
            </a:fld>
            <a:endParaRPr lang="en-US" altLang="en-US"/>
          </a:p>
        </p:txBody>
      </p:sp>
    </p:spTree>
    <p:extLst>
      <p:ext uri="{BB962C8B-B14F-4D97-AF65-F5344CB8AC3E}">
        <p14:creationId xmlns:p14="http://schemas.microsoft.com/office/powerpoint/2010/main" val="1812363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fld id="{B6090175-60B8-4CE2-8ACE-B3AC54CCA1A9}" type="slidenum">
              <a:rPr lang="en-US" altLang="en-US"/>
              <a:pPr/>
              <a:t>‹#›</a:t>
            </a:fld>
            <a:endParaRPr lang="en-US" altLang="en-US"/>
          </a:p>
        </p:txBody>
      </p:sp>
    </p:spTree>
    <p:extLst>
      <p:ext uri="{BB962C8B-B14F-4D97-AF65-F5344CB8AC3E}">
        <p14:creationId xmlns:p14="http://schemas.microsoft.com/office/powerpoint/2010/main" val="7483871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fld id="{E3047053-7655-4455-82EE-4FD615810F05}" type="slidenum">
              <a:rPr lang="en-US" altLang="en-US"/>
              <a:pPr/>
              <a:t>‹#›</a:t>
            </a:fld>
            <a:endParaRPr lang="en-US" altLang="en-US"/>
          </a:p>
        </p:txBody>
      </p:sp>
    </p:spTree>
    <p:extLst>
      <p:ext uri="{BB962C8B-B14F-4D97-AF65-F5344CB8AC3E}">
        <p14:creationId xmlns:p14="http://schemas.microsoft.com/office/powerpoint/2010/main" val="44695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76200"/>
            <a:ext cx="29718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3200" y="76200"/>
            <a:ext cx="87122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fld id="{5A5D6627-4B7A-47FE-A382-D9DBED00CB98}" type="slidenum">
              <a:rPr lang="en-US" altLang="en-US"/>
              <a:pPr/>
              <a:t>‹#›</a:t>
            </a:fld>
            <a:endParaRPr lang="en-US" altLang="en-US"/>
          </a:p>
        </p:txBody>
      </p:sp>
    </p:spTree>
    <p:extLst>
      <p:ext uri="{BB962C8B-B14F-4D97-AF65-F5344CB8AC3E}">
        <p14:creationId xmlns:p14="http://schemas.microsoft.com/office/powerpoint/2010/main" val="11405505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09600" y="6245225"/>
            <a:ext cx="2844800" cy="476250"/>
          </a:xfrm>
          <a:prstGeom prst="rect">
            <a:avLst/>
          </a:prstGeom>
        </p:spPr>
        <p:txBody>
          <a:bodyPr/>
          <a:lstStyle>
            <a:lvl1pPr>
              <a:defRPr/>
            </a:lvl1pPr>
          </a:lstStyle>
          <a:p>
            <a:pPr eaLnBrk="0" fontAlgn="base" hangingPunct="0">
              <a:spcBef>
                <a:spcPct val="0"/>
              </a:spcBef>
              <a:spcAft>
                <a:spcPct val="0"/>
              </a:spcAft>
              <a:defRPr/>
            </a:pPr>
            <a:endParaRPr lang="en-US" sz="2400">
              <a:solidFill>
                <a:srgbClr val="000000"/>
              </a:solidFill>
            </a:endParaRPr>
          </a:p>
        </p:txBody>
      </p:sp>
      <p:sp>
        <p:nvSpPr>
          <p:cNvPr id="6" name="Footer Placeholder 5"/>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eaLnBrk="0" fontAlgn="base" hangingPunct="0">
              <a:spcBef>
                <a:spcPct val="0"/>
              </a:spcBef>
              <a:spcAft>
                <a:spcPct val="0"/>
              </a:spcAft>
              <a:defRPr/>
            </a:pPr>
            <a:endParaRPr lang="en-US" sz="2400">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fld id="{A5D4618A-B1A4-407C-B6AE-BCA0535F7C9A}" type="slidenum">
              <a:rPr lang="en-US" altLang="en-US"/>
              <a:pPr/>
              <a:t>‹#›</a:t>
            </a:fld>
            <a:endParaRPr lang="en-US" altLang="en-US"/>
          </a:p>
        </p:txBody>
      </p:sp>
    </p:spTree>
    <p:extLst>
      <p:ext uri="{BB962C8B-B14F-4D97-AF65-F5344CB8AC3E}">
        <p14:creationId xmlns:p14="http://schemas.microsoft.com/office/powerpoint/2010/main" val="2275697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609600" y="6245225"/>
            <a:ext cx="2844800" cy="476250"/>
          </a:xfrm>
          <a:prstGeom prst="rect">
            <a:avLst/>
          </a:prstGeom>
        </p:spPr>
        <p:txBody>
          <a:bodyPr/>
          <a:lstStyle>
            <a:lvl1pPr>
              <a:defRPr/>
            </a:lvl1pPr>
          </a:lstStyle>
          <a:p>
            <a:pPr eaLnBrk="0" fontAlgn="base" hangingPunct="0">
              <a:spcBef>
                <a:spcPct val="0"/>
              </a:spcBef>
              <a:spcAft>
                <a:spcPct val="0"/>
              </a:spcAft>
              <a:defRPr/>
            </a:pPr>
            <a:endParaRPr lang="en-US" sz="2400">
              <a:solidFill>
                <a:srgbClr val="000000"/>
              </a:solidFill>
            </a:endParaRPr>
          </a:p>
        </p:txBody>
      </p:sp>
      <p:sp>
        <p:nvSpPr>
          <p:cNvPr id="7" name="Rectangle 5"/>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eaLnBrk="0" fontAlgn="base" hangingPunct="0">
              <a:spcBef>
                <a:spcPct val="0"/>
              </a:spcBef>
              <a:spcAft>
                <a:spcPct val="0"/>
              </a:spcAft>
              <a:defRPr/>
            </a:pPr>
            <a:endParaRPr lang="en-US" sz="2400">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fld id="{E8EE86BB-8429-46E2-A154-5BB8B73A1721}" type="slidenum">
              <a:rPr lang="en-US" altLang="en-US"/>
              <a:pPr/>
              <a:t>‹#›</a:t>
            </a:fld>
            <a:endParaRPr lang="en-US" altLang="en-US"/>
          </a:p>
        </p:txBody>
      </p:sp>
    </p:spTree>
    <p:extLst>
      <p:ext uri="{BB962C8B-B14F-4D97-AF65-F5344CB8AC3E}">
        <p14:creationId xmlns:p14="http://schemas.microsoft.com/office/powerpoint/2010/main" val="16175807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609600" y="6245225"/>
            <a:ext cx="2844800" cy="476250"/>
          </a:xfrm>
          <a:prstGeom prst="rect">
            <a:avLst/>
          </a:prstGeom>
        </p:spPr>
        <p:txBody>
          <a:bodyPr/>
          <a:lstStyle>
            <a:lvl1pPr>
              <a:defRPr/>
            </a:lvl1pPr>
          </a:lstStyle>
          <a:p>
            <a:pPr eaLnBrk="0" fontAlgn="base" hangingPunct="0">
              <a:spcBef>
                <a:spcPct val="0"/>
              </a:spcBef>
              <a:spcAft>
                <a:spcPct val="0"/>
              </a:spcAft>
              <a:defRPr/>
            </a:pPr>
            <a:endParaRPr lang="en-US" sz="2400">
              <a:solidFill>
                <a:srgbClr val="000000"/>
              </a:solidFill>
            </a:endParaRPr>
          </a:p>
        </p:txBody>
      </p:sp>
      <p:sp>
        <p:nvSpPr>
          <p:cNvPr id="7" name="Rectangle 5"/>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eaLnBrk="0" fontAlgn="base" hangingPunct="0">
              <a:spcBef>
                <a:spcPct val="0"/>
              </a:spcBef>
              <a:spcAft>
                <a:spcPct val="0"/>
              </a:spcAft>
              <a:defRPr/>
            </a:pPr>
            <a:endParaRPr lang="en-US" sz="2400">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fld id="{CC45425D-5D8C-43AA-A914-7CA5B60F3DD6}" type="slidenum">
              <a:rPr lang="en-US" altLang="en-US"/>
              <a:pPr/>
              <a:t>‹#›</a:t>
            </a:fld>
            <a:endParaRPr lang="en-US" altLang="en-US"/>
          </a:p>
        </p:txBody>
      </p:sp>
    </p:spTree>
    <p:extLst>
      <p:ext uri="{BB962C8B-B14F-4D97-AF65-F5344CB8AC3E}">
        <p14:creationId xmlns:p14="http://schemas.microsoft.com/office/powerpoint/2010/main" val="380495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502F8D-D4E6-4082-9C11-6197E955C996}"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45BDC-CB85-489B-BB07-B042DCB12BE0}" type="slidenum">
              <a:rPr lang="en-US" smtClean="0"/>
              <a:t>‹#›</a:t>
            </a:fld>
            <a:endParaRPr lang="en-US"/>
          </a:p>
        </p:txBody>
      </p:sp>
    </p:spTree>
    <p:extLst>
      <p:ext uri="{BB962C8B-B14F-4D97-AF65-F5344CB8AC3E}">
        <p14:creationId xmlns:p14="http://schemas.microsoft.com/office/powerpoint/2010/main" val="2307809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502F8D-D4E6-4082-9C11-6197E955C996}"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45BDC-CB85-489B-BB07-B042DCB12BE0}" type="slidenum">
              <a:rPr lang="en-US" smtClean="0"/>
              <a:t>‹#›</a:t>
            </a:fld>
            <a:endParaRPr lang="en-US"/>
          </a:p>
        </p:txBody>
      </p:sp>
    </p:spTree>
    <p:extLst>
      <p:ext uri="{BB962C8B-B14F-4D97-AF65-F5344CB8AC3E}">
        <p14:creationId xmlns:p14="http://schemas.microsoft.com/office/powerpoint/2010/main" val="3000988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502F8D-D4E6-4082-9C11-6197E955C996}" type="datetimeFigureOut">
              <a:rPr lang="en-US" smtClean="0"/>
              <a:t>10/21/2020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245BDC-CB85-489B-BB07-B042DCB12BE0}" type="slidenum">
              <a:rPr lang="en-US" smtClean="0"/>
              <a:t>‹#›</a:t>
            </a:fld>
            <a:endParaRPr lang="en-US"/>
          </a:p>
        </p:txBody>
      </p:sp>
    </p:spTree>
    <p:extLst>
      <p:ext uri="{BB962C8B-B14F-4D97-AF65-F5344CB8AC3E}">
        <p14:creationId xmlns:p14="http://schemas.microsoft.com/office/powerpoint/2010/main" val="1702368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502F8D-D4E6-4082-9C11-6197E955C996}" type="datetimeFigureOut">
              <a:rPr lang="en-US" smtClean="0"/>
              <a:t>10/21/2020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245BDC-CB85-489B-BB07-B042DCB12BE0}" type="slidenum">
              <a:rPr lang="en-US" smtClean="0"/>
              <a:t>‹#›</a:t>
            </a:fld>
            <a:endParaRPr lang="en-US"/>
          </a:p>
        </p:txBody>
      </p:sp>
    </p:spTree>
    <p:extLst>
      <p:ext uri="{BB962C8B-B14F-4D97-AF65-F5344CB8AC3E}">
        <p14:creationId xmlns:p14="http://schemas.microsoft.com/office/powerpoint/2010/main" val="871325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02F8D-D4E6-4082-9C11-6197E955C996}" type="datetimeFigureOut">
              <a:rPr lang="en-US" smtClean="0"/>
              <a:t>10/21/2020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245BDC-CB85-489B-BB07-B042DCB12BE0}" type="slidenum">
              <a:rPr lang="en-US" smtClean="0"/>
              <a:t>‹#›</a:t>
            </a:fld>
            <a:endParaRPr lang="en-US"/>
          </a:p>
        </p:txBody>
      </p:sp>
    </p:spTree>
    <p:extLst>
      <p:ext uri="{BB962C8B-B14F-4D97-AF65-F5344CB8AC3E}">
        <p14:creationId xmlns:p14="http://schemas.microsoft.com/office/powerpoint/2010/main" val="1214953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502F8D-D4E6-4082-9C11-6197E955C996}"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45BDC-CB85-489B-BB07-B042DCB12BE0}" type="slidenum">
              <a:rPr lang="en-US" smtClean="0"/>
              <a:t>‹#›</a:t>
            </a:fld>
            <a:endParaRPr lang="en-US"/>
          </a:p>
        </p:txBody>
      </p:sp>
    </p:spTree>
    <p:extLst>
      <p:ext uri="{BB962C8B-B14F-4D97-AF65-F5344CB8AC3E}">
        <p14:creationId xmlns:p14="http://schemas.microsoft.com/office/powerpoint/2010/main" val="1218436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502F8D-D4E6-4082-9C11-6197E955C996}"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45BDC-CB85-489B-BB07-B042DCB12BE0}" type="slidenum">
              <a:rPr lang="en-US" smtClean="0"/>
              <a:t>‹#›</a:t>
            </a:fld>
            <a:endParaRPr lang="en-US"/>
          </a:p>
        </p:txBody>
      </p:sp>
    </p:spTree>
    <p:extLst>
      <p:ext uri="{BB962C8B-B14F-4D97-AF65-F5344CB8AC3E}">
        <p14:creationId xmlns:p14="http://schemas.microsoft.com/office/powerpoint/2010/main" val="304631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502F8D-D4E6-4082-9C11-6197E955C996}" type="datetimeFigureOut">
              <a:rPr lang="en-US" smtClean="0"/>
              <a:t>10/21/2020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245BDC-CB85-489B-BB07-B042DCB12BE0}" type="slidenum">
              <a:rPr lang="en-US" smtClean="0"/>
              <a:t>‹#›</a:t>
            </a:fld>
            <a:endParaRPr lang="en-US"/>
          </a:p>
        </p:txBody>
      </p:sp>
    </p:spTree>
    <p:extLst>
      <p:ext uri="{BB962C8B-B14F-4D97-AF65-F5344CB8AC3E}">
        <p14:creationId xmlns:p14="http://schemas.microsoft.com/office/powerpoint/2010/main" val="2438800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3200" y="76200"/>
            <a:ext cx="1188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203200" y="1295400"/>
            <a:ext cx="11887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2" name="Line 8"/>
          <p:cNvSpPr>
            <a:spLocks noChangeShapeType="1"/>
          </p:cNvSpPr>
          <p:nvPr userDrawn="1"/>
        </p:nvSpPr>
        <p:spPr bwMode="auto">
          <a:xfrm>
            <a:off x="1" y="6248400"/>
            <a:ext cx="12187767" cy="0"/>
          </a:xfrm>
          <a:prstGeom prst="line">
            <a:avLst/>
          </a:prstGeom>
          <a:noFill/>
          <a:ln w="28575">
            <a:solidFill>
              <a:srgbClr val="003300"/>
            </a:solidFill>
            <a:round/>
            <a:headEnd/>
            <a:tailEnd/>
          </a:ln>
          <a:effectLst/>
        </p:spPr>
        <p:txBody>
          <a:bodyPr wrap="none" anchor="ctr"/>
          <a:lstStyle/>
          <a:p>
            <a:pPr eaLnBrk="0" fontAlgn="base" hangingPunct="0">
              <a:spcBef>
                <a:spcPct val="0"/>
              </a:spcBef>
              <a:spcAft>
                <a:spcPct val="0"/>
              </a:spcAft>
              <a:defRPr/>
            </a:pPr>
            <a:endParaRPr lang="en-US" sz="2400">
              <a:solidFill>
                <a:srgbClr val="000000"/>
              </a:solidFill>
            </a:endParaRPr>
          </a:p>
        </p:txBody>
      </p:sp>
      <p:sp>
        <p:nvSpPr>
          <p:cNvPr id="1035" name="Rectangle 11"/>
          <p:cNvSpPr>
            <a:spLocks noGrp="1" noChangeArrowheads="1"/>
          </p:cNvSpPr>
          <p:nvPr>
            <p:ph type="sldNum" sz="quarter" idx="4"/>
          </p:nvPr>
        </p:nvSpPr>
        <p:spPr bwMode="auto">
          <a:xfrm>
            <a:off x="6400800" y="6324600"/>
            <a:ext cx="17272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defRPr sz="900">
                <a:solidFill>
                  <a:srgbClr val="000000"/>
                </a:solidFill>
              </a:defRPr>
            </a:lvl1pPr>
          </a:lstStyle>
          <a:p>
            <a:pPr eaLnBrk="0" fontAlgn="base" hangingPunct="0">
              <a:spcBef>
                <a:spcPct val="0"/>
              </a:spcBef>
              <a:spcAft>
                <a:spcPct val="0"/>
              </a:spcAft>
            </a:pPr>
            <a:fld id="{EE66B194-2BF0-4F19-B0AF-00E5ED3AB171}" type="slidenum">
              <a:rPr lang="en-US" altLang="en-US" smtClean="0"/>
              <a:pPr eaLnBrk="0" fontAlgn="base" hangingPunct="0">
                <a:spcBef>
                  <a:spcPct val="0"/>
                </a:spcBef>
                <a:spcAft>
                  <a:spcPct val="0"/>
                </a:spcAft>
              </a:pPr>
              <a:t>‹#›</a:t>
            </a:fld>
            <a:endParaRPr lang="en-US" altLang="en-US" smtClean="0"/>
          </a:p>
        </p:txBody>
      </p:sp>
    </p:spTree>
    <p:extLst>
      <p:ext uri="{BB962C8B-B14F-4D97-AF65-F5344CB8AC3E}">
        <p14:creationId xmlns:p14="http://schemas.microsoft.com/office/powerpoint/2010/main" val="404329093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additive="base">
                                        <p:cTn id="7" dur="500" fill="hold"/>
                                        <p:tgtEl>
                                          <p:spTgt spid="1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anim calcmode="lin" valueType="num">
                                      <p:cBhvr additive="base">
                                        <p:cTn id="11" dur="500" fill="hold"/>
                                        <p:tgtEl>
                                          <p:spTgt spid="102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2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anim calcmode="lin" valueType="num">
                                      <p:cBhvr additive="base">
                                        <p:cTn id="15" dur="500" fill="hold"/>
                                        <p:tgtEl>
                                          <p:spTgt spid="102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2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anim calcmode="lin" valueType="num">
                                      <p:cBhvr additive="base">
                                        <p:cTn id="19" dur="500" fill="hold"/>
                                        <p:tgtEl>
                                          <p:spTgt spid="102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27">
                                            <p:txEl>
                                              <p:pRg st="4" end="4"/>
                                            </p:txEl>
                                          </p:spTgt>
                                        </p:tgtEl>
                                        <p:attrNameLst>
                                          <p:attrName>style.visibility</p:attrName>
                                        </p:attrNameLst>
                                      </p:cBhvr>
                                      <p:to>
                                        <p:strVal val="visible"/>
                                      </p:to>
                                    </p:set>
                                    <p:anim calcmode="lin" valueType="num">
                                      <p:cBhvr additive="base">
                                        <p:cTn id="23" dur="500" fill="hold"/>
                                        <p:tgtEl>
                                          <p:spTgt spid="102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0-#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0-#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0-#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0-#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0-#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Lst>
      </p:bldP>
    </p:bldLst>
  </p:timing>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itchFamily="34" charset="0"/>
          <a:ea typeface="ＭＳ Ｐゴシック" pitchFamily="34" charset="-128"/>
        </a:defRPr>
      </a:lvl2pPr>
      <a:lvl3pPr algn="l" rtl="0" eaLnBrk="0" fontAlgn="base" hangingPunct="0">
        <a:spcBef>
          <a:spcPct val="0"/>
        </a:spcBef>
        <a:spcAft>
          <a:spcPct val="0"/>
        </a:spcAft>
        <a:defRPr sz="4400">
          <a:solidFill>
            <a:schemeClr val="tx2"/>
          </a:solidFill>
          <a:latin typeface="Arial" pitchFamily="34" charset="0"/>
          <a:ea typeface="ＭＳ Ｐゴシック" pitchFamily="34" charset="-128"/>
        </a:defRPr>
      </a:lvl3pPr>
      <a:lvl4pPr algn="l" rtl="0" eaLnBrk="0" fontAlgn="base" hangingPunct="0">
        <a:spcBef>
          <a:spcPct val="0"/>
        </a:spcBef>
        <a:spcAft>
          <a:spcPct val="0"/>
        </a:spcAft>
        <a:defRPr sz="4400">
          <a:solidFill>
            <a:schemeClr val="tx2"/>
          </a:solidFill>
          <a:latin typeface="Arial" pitchFamily="34" charset="0"/>
          <a:ea typeface="ＭＳ Ｐゴシック" pitchFamily="34" charset="-128"/>
        </a:defRPr>
      </a:lvl4pPr>
      <a:lvl5pPr algn="l" rtl="0" eaLnBrk="0" fontAlgn="base" hangingPunct="0">
        <a:spcBef>
          <a:spcPct val="0"/>
        </a:spcBef>
        <a:spcAft>
          <a:spcPct val="0"/>
        </a:spcAft>
        <a:defRPr sz="4400">
          <a:solidFill>
            <a:schemeClr val="tx2"/>
          </a:solidFill>
          <a:latin typeface="Arial" pitchFamily="34" charset="0"/>
          <a:ea typeface="ＭＳ Ｐゴシック" pitchFamily="34" charset="-128"/>
        </a:defRPr>
      </a:lvl5pPr>
      <a:lvl6pPr marL="457200" algn="l" rtl="0" fontAlgn="base">
        <a:spcBef>
          <a:spcPct val="0"/>
        </a:spcBef>
        <a:spcAft>
          <a:spcPct val="0"/>
        </a:spcAft>
        <a:defRPr sz="4400">
          <a:solidFill>
            <a:schemeClr val="tx2"/>
          </a:solidFill>
          <a:latin typeface="Arial" pitchFamily="34" charset="0"/>
          <a:ea typeface="ＭＳ Ｐゴシック" pitchFamily="34" charset="-128"/>
        </a:defRPr>
      </a:lvl6pPr>
      <a:lvl7pPr marL="914400" algn="l" rtl="0" fontAlgn="base">
        <a:spcBef>
          <a:spcPct val="0"/>
        </a:spcBef>
        <a:spcAft>
          <a:spcPct val="0"/>
        </a:spcAft>
        <a:defRPr sz="4400">
          <a:solidFill>
            <a:schemeClr val="tx2"/>
          </a:solidFill>
          <a:latin typeface="Arial" pitchFamily="34" charset="0"/>
          <a:ea typeface="ＭＳ Ｐゴシック" pitchFamily="34" charset="-128"/>
        </a:defRPr>
      </a:lvl7pPr>
      <a:lvl8pPr marL="1371600" algn="l" rtl="0" fontAlgn="base">
        <a:spcBef>
          <a:spcPct val="0"/>
        </a:spcBef>
        <a:spcAft>
          <a:spcPct val="0"/>
        </a:spcAft>
        <a:defRPr sz="4400">
          <a:solidFill>
            <a:schemeClr val="tx2"/>
          </a:solidFill>
          <a:latin typeface="Arial" pitchFamily="34" charset="0"/>
          <a:ea typeface="ＭＳ Ｐゴシック" pitchFamily="34" charset="-128"/>
        </a:defRPr>
      </a:lvl8pPr>
      <a:lvl9pPr marL="1828800" algn="l" rtl="0" fontAlgn="base">
        <a:spcBef>
          <a:spcPct val="0"/>
        </a:spcBef>
        <a:spcAft>
          <a:spcPct val="0"/>
        </a:spcAft>
        <a:defRPr sz="4400">
          <a:solidFill>
            <a:schemeClr val="tx2"/>
          </a:solidFill>
          <a:latin typeface="Arial" pitchFamily="34" charset="0"/>
          <a:ea typeface="ＭＳ Ｐゴシック" pitchFamily="34" charset="-128"/>
        </a:defRPr>
      </a:lvl9pPr>
    </p:titleStyle>
    <p:bodyStyle>
      <a:lvl1pPr marL="342900" indent="-342900" algn="l" rtl="0" eaLnBrk="0" fontAlgn="base" hangingPunct="0">
        <a:spcBef>
          <a:spcPct val="20000"/>
        </a:spcBef>
        <a:spcAft>
          <a:spcPct val="0"/>
        </a:spcAft>
        <a:buClr>
          <a:srgbClr val="0D4000"/>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D4000"/>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0D4000"/>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0D4000"/>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0D4000"/>
        </a:buClr>
        <a:buChar char="»"/>
        <a:defRPr sz="2000">
          <a:solidFill>
            <a:schemeClr val="tx1"/>
          </a:solidFill>
          <a:latin typeface="+mn-lt"/>
          <a:ea typeface="+mn-ea"/>
        </a:defRPr>
      </a:lvl5pPr>
      <a:lvl6pPr marL="2514600" indent="-228600" algn="l" rtl="0" fontAlgn="base">
        <a:spcBef>
          <a:spcPct val="20000"/>
        </a:spcBef>
        <a:spcAft>
          <a:spcPct val="0"/>
        </a:spcAft>
        <a:buClr>
          <a:srgbClr val="0D4000"/>
        </a:buClr>
        <a:buChar char="»"/>
        <a:defRPr sz="2000">
          <a:solidFill>
            <a:schemeClr val="tx1"/>
          </a:solidFill>
          <a:latin typeface="+mn-lt"/>
          <a:ea typeface="+mn-ea"/>
        </a:defRPr>
      </a:lvl6pPr>
      <a:lvl7pPr marL="2971800" indent="-228600" algn="l" rtl="0" fontAlgn="base">
        <a:spcBef>
          <a:spcPct val="20000"/>
        </a:spcBef>
        <a:spcAft>
          <a:spcPct val="0"/>
        </a:spcAft>
        <a:buClr>
          <a:srgbClr val="0D4000"/>
        </a:buClr>
        <a:buChar char="»"/>
        <a:defRPr sz="2000">
          <a:solidFill>
            <a:schemeClr val="tx1"/>
          </a:solidFill>
          <a:latin typeface="+mn-lt"/>
          <a:ea typeface="+mn-ea"/>
        </a:defRPr>
      </a:lvl7pPr>
      <a:lvl8pPr marL="3429000" indent="-228600" algn="l" rtl="0" fontAlgn="base">
        <a:spcBef>
          <a:spcPct val="20000"/>
        </a:spcBef>
        <a:spcAft>
          <a:spcPct val="0"/>
        </a:spcAft>
        <a:buClr>
          <a:srgbClr val="0D4000"/>
        </a:buClr>
        <a:buChar char="»"/>
        <a:defRPr sz="2000">
          <a:solidFill>
            <a:schemeClr val="tx1"/>
          </a:solidFill>
          <a:latin typeface="+mn-lt"/>
          <a:ea typeface="+mn-ea"/>
        </a:defRPr>
      </a:lvl8pPr>
      <a:lvl9pPr marL="3886200" indent="-228600" algn="l" rtl="0" fontAlgn="base">
        <a:spcBef>
          <a:spcPct val="20000"/>
        </a:spcBef>
        <a:spcAft>
          <a:spcPct val="0"/>
        </a:spcAft>
        <a:buClr>
          <a:srgbClr val="0D4000"/>
        </a:buClr>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jpg"/></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researchgate.net/figure/Intel-Core-i7-Processor_fig3_267766795" TargetMode="Externa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Postdoctoral_research" TargetMode="External"/><Relationship Id="rId2" Type="http://schemas.openxmlformats.org/officeDocument/2006/relationships/hyperlink" Target="https://en.wikipedia.org/wiki/Princeton,_New_Jersey" TargetMode="Externa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hyperlink" Target="https://en.wikipedia.org/wiki/IAS_machine" TargetMode="External"/><Relationship Id="rId4" Type="http://schemas.openxmlformats.org/officeDocument/2006/relationships/hyperlink" Target="https://en.wikipedia.org/wiki/List_of_prizes_known_as_the_Nobel_of_a_field"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006" y="1699846"/>
            <a:ext cx="9537796" cy="3164900"/>
          </a:xfrm>
        </p:spPr>
        <p:txBody>
          <a:bodyPr>
            <a:noAutofit/>
          </a:bodyPr>
          <a:lstStyle/>
          <a:p>
            <a:pPr>
              <a:lnSpc>
                <a:spcPct val="150000"/>
              </a:lnSpc>
            </a:pPr>
            <a:r>
              <a:rPr lang="en-US" sz="4800" dirty="0" smtClean="0">
                <a:solidFill>
                  <a:srgbClr val="0070C0"/>
                </a:solidFill>
              </a:rPr>
              <a:t>CSE-332 </a:t>
            </a:r>
            <a:br>
              <a:rPr lang="en-US" sz="4800" dirty="0" smtClean="0">
                <a:solidFill>
                  <a:srgbClr val="0070C0"/>
                </a:solidFill>
              </a:rPr>
            </a:br>
            <a:r>
              <a:rPr lang="en-US" sz="4800" b="1" dirty="0" smtClean="0">
                <a:solidFill>
                  <a:srgbClr val="FF0000"/>
                </a:solidFill>
              </a:rPr>
              <a:t>Computer Organization </a:t>
            </a:r>
            <a:br>
              <a:rPr lang="en-US" sz="4800" b="1" dirty="0" smtClean="0">
                <a:solidFill>
                  <a:srgbClr val="FF0000"/>
                </a:solidFill>
              </a:rPr>
            </a:br>
            <a:r>
              <a:rPr lang="en-US" sz="4800" b="1" dirty="0" smtClean="0">
                <a:solidFill>
                  <a:srgbClr val="FF0000"/>
                </a:solidFill>
              </a:rPr>
              <a:t>and </a:t>
            </a:r>
            <a:br>
              <a:rPr lang="en-US" sz="4800" b="1" dirty="0" smtClean="0">
                <a:solidFill>
                  <a:srgbClr val="FF0000"/>
                </a:solidFill>
              </a:rPr>
            </a:br>
            <a:r>
              <a:rPr lang="en-US" sz="4800" b="1" dirty="0" smtClean="0">
                <a:solidFill>
                  <a:srgbClr val="FF0000"/>
                </a:solidFill>
              </a:rPr>
              <a:t>Architecture</a:t>
            </a:r>
            <a:endParaRPr lang="en-US" sz="4800" b="1" i="1" dirty="0">
              <a:solidFill>
                <a:srgbClr val="FF0000"/>
              </a:solidFill>
            </a:endParaRPr>
          </a:p>
        </p:txBody>
      </p:sp>
    </p:spTree>
    <p:extLst>
      <p:ext uri="{BB962C8B-B14F-4D97-AF65-F5344CB8AC3E}">
        <p14:creationId xmlns:p14="http://schemas.microsoft.com/office/powerpoint/2010/main" val="3485768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145" y="160182"/>
            <a:ext cx="9631667" cy="6583680"/>
          </a:xfrm>
          <a:prstGeom prst="rect">
            <a:avLst/>
          </a:prstGeom>
        </p:spPr>
      </p:pic>
    </p:spTree>
    <p:extLst>
      <p:ext uri="{BB962C8B-B14F-4D97-AF65-F5344CB8AC3E}">
        <p14:creationId xmlns:p14="http://schemas.microsoft.com/office/powerpoint/2010/main" val="3042236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03" y="128788"/>
            <a:ext cx="11844997" cy="1171977"/>
          </a:xfrm>
        </p:spPr>
        <p:txBody>
          <a:bodyPr>
            <a:noAutofit/>
          </a:bodyPr>
          <a:lstStyle/>
          <a:p>
            <a:pPr marL="0" indent="0" algn="ctr">
              <a:buNone/>
            </a:pPr>
            <a:r>
              <a:rPr lang="en-US" sz="3600" dirty="0" smtClean="0"/>
              <a:t>A </a:t>
            </a:r>
            <a:r>
              <a:rPr lang="en-US" sz="3600" dirty="0" smtClean="0">
                <a:solidFill>
                  <a:srgbClr val="FF0000"/>
                </a:solidFill>
              </a:rPr>
              <a:t>modern computer </a:t>
            </a:r>
            <a:r>
              <a:rPr lang="en-US" sz="3600" dirty="0" smtClean="0"/>
              <a:t>is an electronic, digital, general purpose computing machine. </a:t>
            </a:r>
            <a:endParaRPr lang="en-US" sz="3600" dirty="0"/>
          </a:p>
        </p:txBody>
      </p:sp>
      <p:pic>
        <p:nvPicPr>
          <p:cNvPr id="4" name="Picture 7" descr="F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454" y="1609858"/>
            <a:ext cx="11374493" cy="4576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893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62" y="180304"/>
            <a:ext cx="7134896" cy="6581104"/>
          </a:xfrm>
        </p:spPr>
        <p:txBody>
          <a:bodyPr>
            <a:normAutofit lnSpcReduction="10000"/>
          </a:bodyPr>
          <a:lstStyle/>
          <a:p>
            <a:pPr algn="just">
              <a:lnSpc>
                <a:spcPct val="120000"/>
              </a:lnSpc>
            </a:pPr>
            <a:r>
              <a:rPr lang="en-US" b="1" dirty="0" smtClean="0">
                <a:solidFill>
                  <a:srgbClr val="7030A0"/>
                </a:solidFill>
              </a:rPr>
              <a:t>CPU</a:t>
            </a:r>
            <a:r>
              <a:rPr lang="en-US" dirty="0" smtClean="0"/>
              <a:t>: Central </a:t>
            </a:r>
            <a:r>
              <a:rPr lang="en-US" dirty="0"/>
              <a:t>Processing Unit. CPU is considered as the brain of the computer. CPU performs all types of data processing </a:t>
            </a:r>
            <a:r>
              <a:rPr lang="en-US" b="1" dirty="0"/>
              <a:t>operations</a:t>
            </a:r>
            <a:r>
              <a:rPr lang="en-US" dirty="0"/>
              <a:t>. It stores data, intermediate results, and instructions (program). It controls the operation of all parts of the computer.</a:t>
            </a:r>
            <a:endParaRPr lang="en-US" dirty="0" smtClean="0"/>
          </a:p>
          <a:p>
            <a:pPr>
              <a:lnSpc>
                <a:spcPct val="120000"/>
              </a:lnSpc>
            </a:pPr>
            <a:r>
              <a:rPr lang="en-US" b="1" dirty="0" smtClean="0">
                <a:solidFill>
                  <a:srgbClr val="7030A0"/>
                </a:solidFill>
              </a:rPr>
              <a:t>Memory</a:t>
            </a:r>
            <a:r>
              <a:rPr lang="en-US" dirty="0" smtClean="0"/>
              <a:t>: Holds program and data in binary form</a:t>
            </a:r>
          </a:p>
          <a:p>
            <a:pPr>
              <a:lnSpc>
                <a:spcPct val="120000"/>
              </a:lnSpc>
            </a:pPr>
            <a:r>
              <a:rPr lang="en-US" b="1" dirty="0" smtClean="0">
                <a:solidFill>
                  <a:srgbClr val="7030A0"/>
                </a:solidFill>
              </a:rPr>
              <a:t>Input and Output devices</a:t>
            </a:r>
          </a:p>
          <a:p>
            <a:pPr algn="just">
              <a:lnSpc>
                <a:spcPct val="120000"/>
              </a:lnSpc>
            </a:pPr>
            <a:r>
              <a:rPr lang="en-US" b="1" dirty="0" smtClean="0">
                <a:solidFill>
                  <a:srgbClr val="7030A0"/>
                </a:solidFill>
              </a:rPr>
              <a:t>Bus system</a:t>
            </a:r>
            <a:r>
              <a:rPr lang="en-US" dirty="0"/>
              <a:t>: A system bus is a single computer bus that connects the major components of a computer </a:t>
            </a:r>
            <a:r>
              <a:rPr lang="en-US" dirty="0" smtClean="0"/>
              <a:t>system. </a:t>
            </a:r>
          </a:p>
        </p:txBody>
      </p:sp>
      <p:pic>
        <p:nvPicPr>
          <p:cNvPr id="4" name="Picture 7" descr="Fi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846" y="3638282"/>
            <a:ext cx="4230152" cy="2717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178" y="0"/>
            <a:ext cx="4112991" cy="3305349"/>
          </a:xfrm>
          <a:prstGeom prst="rect">
            <a:avLst/>
          </a:prstGeom>
        </p:spPr>
      </p:pic>
    </p:spTree>
    <p:extLst>
      <p:ext uri="{BB962C8B-B14F-4D97-AF65-F5344CB8AC3E}">
        <p14:creationId xmlns:p14="http://schemas.microsoft.com/office/powerpoint/2010/main" val="3073998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1761" y="294592"/>
            <a:ext cx="7120239" cy="5900147"/>
          </a:xfrm>
        </p:spPr>
      </p:pic>
      <p:sp>
        <p:nvSpPr>
          <p:cNvPr id="5" name="Content Placeholder 2"/>
          <p:cNvSpPr txBox="1">
            <a:spLocks/>
          </p:cNvSpPr>
          <p:nvPr/>
        </p:nvSpPr>
        <p:spPr>
          <a:xfrm>
            <a:off x="115907" y="721216"/>
            <a:ext cx="4881093" cy="60530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en-US" dirty="0"/>
              <a:t>Three types of bus are used.</a:t>
            </a:r>
          </a:p>
          <a:p>
            <a:pPr lvl="1" algn="just">
              <a:lnSpc>
                <a:spcPct val="120000"/>
              </a:lnSpc>
            </a:pPr>
            <a:r>
              <a:rPr lang="en-US" dirty="0">
                <a:solidFill>
                  <a:srgbClr val="FF0000"/>
                </a:solidFill>
              </a:rPr>
              <a:t>Address bus </a:t>
            </a:r>
            <a:r>
              <a:rPr lang="en-US" dirty="0"/>
              <a:t>- carries memory addresses from the processor to other components such as primary storage and input/output devices.  </a:t>
            </a:r>
          </a:p>
          <a:p>
            <a:pPr lvl="1" algn="just">
              <a:lnSpc>
                <a:spcPct val="120000"/>
              </a:lnSpc>
            </a:pPr>
            <a:r>
              <a:rPr lang="en-US" dirty="0">
                <a:solidFill>
                  <a:srgbClr val="FF0000"/>
                </a:solidFill>
              </a:rPr>
              <a:t>Data bus </a:t>
            </a:r>
            <a:r>
              <a:rPr lang="en-US" dirty="0"/>
              <a:t>- carries the data between the processor and other components.  </a:t>
            </a:r>
          </a:p>
          <a:p>
            <a:pPr lvl="1" algn="just">
              <a:lnSpc>
                <a:spcPct val="120000"/>
              </a:lnSpc>
            </a:pPr>
            <a:r>
              <a:rPr lang="en-US" dirty="0">
                <a:solidFill>
                  <a:srgbClr val="FF0000"/>
                </a:solidFill>
              </a:rPr>
              <a:t>Control bus</a:t>
            </a:r>
            <a:r>
              <a:rPr lang="en-US" dirty="0"/>
              <a:t> - carries control signals from the processor to other components.</a:t>
            </a:r>
          </a:p>
        </p:txBody>
      </p:sp>
    </p:spTree>
    <p:extLst>
      <p:ext uri="{BB962C8B-B14F-4D97-AF65-F5344CB8AC3E}">
        <p14:creationId xmlns:p14="http://schemas.microsoft.com/office/powerpoint/2010/main" val="3997423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4601" y="6187200"/>
            <a:ext cx="1531513" cy="690943"/>
          </a:xfrm>
        </p:spPr>
        <p:txBody>
          <a:bodyPr>
            <a:normAutofit fontScale="90000"/>
          </a:bodyPr>
          <a:lstStyle/>
          <a:p>
            <a:r>
              <a:rPr lang="en-US" dirty="0" smtClean="0"/>
              <a:t>CPU</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2508" y="0"/>
            <a:ext cx="4166894" cy="251708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499" y="0"/>
            <a:ext cx="4559241" cy="2517081"/>
          </a:xfrm>
          <a:prstGeom prst="rect">
            <a:avLst/>
          </a:prstGeom>
        </p:spPr>
      </p:pic>
      <p:sp>
        <p:nvSpPr>
          <p:cNvPr id="9" name="Title 1"/>
          <p:cNvSpPr txBox="1">
            <a:spLocks/>
          </p:cNvSpPr>
          <p:nvPr/>
        </p:nvSpPr>
        <p:spPr>
          <a:xfrm>
            <a:off x="116983" y="2517080"/>
            <a:ext cx="4559241" cy="423144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Intel 4004, the first CPU, is 40 years old </a:t>
            </a:r>
            <a:r>
              <a:rPr lang="en-US" sz="2000" b="1" dirty="0" smtClean="0"/>
              <a:t>today </a:t>
            </a:r>
            <a:r>
              <a:rPr lang="en-US" sz="2000" dirty="0" smtClean="0"/>
              <a:t>(November </a:t>
            </a:r>
            <a:r>
              <a:rPr lang="en-US" sz="2000" dirty="0"/>
              <a:t>15, </a:t>
            </a:r>
            <a:r>
              <a:rPr lang="en-US" sz="2000" dirty="0" smtClean="0"/>
              <a:t>1971)</a:t>
            </a:r>
          </a:p>
          <a:p>
            <a:endParaRPr lang="en-US" sz="2000" dirty="0" smtClean="0"/>
          </a:p>
          <a:p>
            <a:pPr algn="just">
              <a:lnSpc>
                <a:spcPct val="110000"/>
              </a:lnSpc>
            </a:pPr>
            <a:r>
              <a:rPr lang="en-US" sz="2000" dirty="0" smtClean="0"/>
              <a:t>A </a:t>
            </a:r>
            <a:r>
              <a:rPr lang="en-US" sz="2000" b="1" dirty="0">
                <a:solidFill>
                  <a:srgbClr val="FF0000"/>
                </a:solidFill>
              </a:rPr>
              <a:t>4-bit,</a:t>
            </a:r>
            <a:r>
              <a:rPr lang="en-US" sz="2000" dirty="0"/>
              <a:t> 16-pin microprocessor that operated at </a:t>
            </a:r>
            <a:r>
              <a:rPr lang="en-US" sz="2000" dirty="0" smtClean="0">
                <a:solidFill>
                  <a:srgbClr val="FF0000"/>
                </a:solidFill>
              </a:rPr>
              <a:t>740KHz</a:t>
            </a:r>
            <a:r>
              <a:rPr lang="en-US" sz="2000" dirty="0" smtClean="0"/>
              <a:t> </a:t>
            </a:r>
            <a:r>
              <a:rPr lang="en-US" sz="2000" dirty="0"/>
              <a:t>— and at roughly eight clock cycles per instruction cycle (fetch, decode, execute), that means the chip was capable of executing up to </a:t>
            </a:r>
            <a:r>
              <a:rPr lang="en-US" sz="2000" dirty="0">
                <a:solidFill>
                  <a:srgbClr val="FF0000"/>
                </a:solidFill>
              </a:rPr>
              <a:t>92,600 instructions per second.</a:t>
            </a:r>
            <a:r>
              <a:rPr lang="en-US" sz="2000" dirty="0"/>
              <a:t> We can’t find the original list price, but one source indicates that it cost around $5 to manufacture. </a:t>
            </a:r>
            <a:r>
              <a:rPr lang="en-US" sz="2000" dirty="0" smtClean="0"/>
              <a:t>It had 2,300 </a:t>
            </a:r>
            <a:r>
              <a:rPr lang="en-US" sz="2000" dirty="0"/>
              <a:t>transistors and a feature size of 10 micron </a:t>
            </a:r>
            <a:r>
              <a:rPr lang="en-US" sz="2000" dirty="0" smtClean="0"/>
              <a:t>(a </a:t>
            </a:r>
            <a:r>
              <a:rPr lang="en-US" sz="2000" dirty="0"/>
              <a:t>micron is one-millionth of a </a:t>
            </a:r>
            <a:r>
              <a:rPr lang="en-US" sz="2000" dirty="0" smtClean="0"/>
              <a:t>meter)</a:t>
            </a:r>
          </a:p>
        </p:txBody>
      </p:sp>
      <p:sp>
        <p:nvSpPr>
          <p:cNvPr id="10" name="Rectangle 9"/>
          <p:cNvSpPr/>
          <p:nvPr/>
        </p:nvSpPr>
        <p:spPr>
          <a:xfrm>
            <a:off x="4810795" y="2767091"/>
            <a:ext cx="4378817" cy="3170099"/>
          </a:xfrm>
          <a:prstGeom prst="rect">
            <a:avLst/>
          </a:prstGeom>
        </p:spPr>
        <p:txBody>
          <a:bodyPr wrap="square">
            <a:spAutoFit/>
          </a:bodyPr>
          <a:lstStyle/>
          <a:p>
            <a:pPr algn="just"/>
            <a:endParaRPr lang="en-US" sz="2000" dirty="0" smtClean="0"/>
          </a:p>
          <a:p>
            <a:pPr algn="just"/>
            <a:r>
              <a:rPr lang="en-US" sz="2000" dirty="0" smtClean="0"/>
              <a:t>A </a:t>
            </a:r>
            <a:r>
              <a:rPr lang="en-US" sz="2000" dirty="0"/>
              <a:t>family of </a:t>
            </a:r>
            <a:r>
              <a:rPr lang="en-US" sz="2000" dirty="0">
                <a:solidFill>
                  <a:srgbClr val="FF0000"/>
                </a:solidFill>
              </a:rPr>
              <a:t>64-bit</a:t>
            </a:r>
            <a:r>
              <a:rPr lang="en-US" sz="2000" dirty="0"/>
              <a:t> x86 CPUs with up to 18 cores from </a:t>
            </a:r>
            <a:r>
              <a:rPr lang="en-US" sz="2000" dirty="0" smtClean="0"/>
              <a:t>Intel (introduced </a:t>
            </a:r>
            <a:r>
              <a:rPr lang="en-US" sz="2000" dirty="0"/>
              <a:t>in </a:t>
            </a:r>
            <a:r>
              <a:rPr lang="en-US" sz="2000" dirty="0" smtClean="0"/>
              <a:t>2017). Designed </a:t>
            </a:r>
            <a:r>
              <a:rPr lang="en-US" sz="2000" dirty="0"/>
              <a:t>for high-performance computing and gaming, the </a:t>
            </a:r>
            <a:r>
              <a:rPr lang="en-US" sz="2000" dirty="0">
                <a:solidFill>
                  <a:srgbClr val="FF0000"/>
                </a:solidFill>
              </a:rPr>
              <a:t>3.3 GHz</a:t>
            </a:r>
            <a:r>
              <a:rPr lang="en-US" sz="2000" dirty="0"/>
              <a:t> i9 chip can be overclocked to 4.5 GHz. </a:t>
            </a:r>
            <a:endParaRPr lang="en-US" sz="2000" dirty="0" smtClean="0"/>
          </a:p>
          <a:p>
            <a:pPr algn="just"/>
            <a:r>
              <a:rPr lang="en-US" sz="2000" dirty="0"/>
              <a:t>It contains around 7 billion </a:t>
            </a:r>
            <a:r>
              <a:rPr lang="en-US" sz="2000" dirty="0" smtClean="0"/>
              <a:t>transistors using 14 nm technology. </a:t>
            </a:r>
            <a:r>
              <a:rPr lang="en-US" sz="2000" dirty="0"/>
              <a:t>CPU can carry out </a:t>
            </a:r>
            <a:r>
              <a:rPr lang="en-US" sz="2000" dirty="0" smtClean="0"/>
              <a:t>3000,000000 (three thousand million) </a:t>
            </a:r>
            <a:r>
              <a:rPr lang="en-US" sz="2000" dirty="0"/>
              <a:t>instructions per second! </a:t>
            </a:r>
          </a:p>
        </p:txBody>
      </p:sp>
      <p:pic>
        <p:nvPicPr>
          <p:cNvPr id="12" name="Picture 11"/>
          <p:cNvPicPr>
            <a:picLocks noChangeAspect="1"/>
          </p:cNvPicPr>
          <p:nvPr/>
        </p:nvPicPr>
        <p:blipFill>
          <a:blip r:embed="rId4"/>
          <a:stretch>
            <a:fillRect/>
          </a:stretch>
        </p:blipFill>
        <p:spPr>
          <a:xfrm>
            <a:off x="9189612" y="55471"/>
            <a:ext cx="2865013" cy="2674311"/>
          </a:xfrm>
          <a:prstGeom prst="rect">
            <a:avLst/>
          </a:prstGeom>
        </p:spPr>
      </p:pic>
      <p:sp>
        <p:nvSpPr>
          <p:cNvPr id="13" name="Title 1"/>
          <p:cNvSpPr txBox="1">
            <a:spLocks/>
          </p:cNvSpPr>
          <p:nvPr/>
        </p:nvSpPr>
        <p:spPr>
          <a:xfrm>
            <a:off x="9517487" y="2888062"/>
            <a:ext cx="2434107" cy="9369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2400" dirty="0" smtClean="0"/>
              <a:t>Major functional units of a CPU</a:t>
            </a:r>
            <a:endParaRPr lang="en-US" sz="2400" dirty="0"/>
          </a:p>
        </p:txBody>
      </p:sp>
    </p:spTree>
    <p:extLst>
      <p:ext uri="{BB962C8B-B14F-4D97-AF65-F5344CB8AC3E}">
        <p14:creationId xmlns:p14="http://schemas.microsoft.com/office/powerpoint/2010/main" val="2335156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11390" y="321972"/>
            <a:ext cx="7980609" cy="6536028"/>
          </a:xfrm>
        </p:spPr>
        <p:txBody>
          <a:bodyPr/>
          <a:lstStyle/>
          <a:p>
            <a:pPr algn="just">
              <a:lnSpc>
                <a:spcPct val="100000"/>
              </a:lnSpc>
            </a:pPr>
            <a:r>
              <a:rPr lang="en-US" dirty="0" smtClean="0"/>
              <a:t>ALU</a:t>
            </a:r>
            <a:r>
              <a:rPr lang="en-US" dirty="0"/>
              <a:t>: </a:t>
            </a:r>
            <a:r>
              <a:rPr lang="en-US" sz="2400" dirty="0"/>
              <a:t>an arithmetic logic unit (</a:t>
            </a:r>
            <a:r>
              <a:rPr lang="en-US" sz="2400" i="1" dirty="0"/>
              <a:t>ALU</a:t>
            </a:r>
            <a:r>
              <a:rPr lang="en-US" sz="2400" dirty="0"/>
              <a:t>) is a combinational digital circuit that performs arithmetic and </a:t>
            </a:r>
            <a:r>
              <a:rPr lang="en-US" sz="2400" dirty="0" smtClean="0"/>
              <a:t>logical </a:t>
            </a:r>
            <a:r>
              <a:rPr lang="en-US" sz="2400" dirty="0"/>
              <a:t>operations on </a:t>
            </a:r>
            <a:r>
              <a:rPr lang="en-US" sz="2400" dirty="0" smtClean="0"/>
              <a:t>binary numbers.</a:t>
            </a:r>
          </a:p>
          <a:p>
            <a:pPr algn="just">
              <a:lnSpc>
                <a:spcPct val="100000"/>
              </a:lnSpc>
            </a:pPr>
            <a:r>
              <a:rPr lang="en-US" sz="2400" dirty="0"/>
              <a:t>The </a:t>
            </a:r>
            <a:r>
              <a:rPr lang="en-US" sz="2400" b="1" dirty="0"/>
              <a:t>control unit</a:t>
            </a:r>
            <a:r>
              <a:rPr lang="en-US" sz="2400" dirty="0"/>
              <a:t> of the central processing </a:t>
            </a:r>
            <a:r>
              <a:rPr lang="en-US" sz="2400" b="1" dirty="0"/>
              <a:t>unit</a:t>
            </a:r>
            <a:r>
              <a:rPr lang="en-US" sz="2400" dirty="0"/>
              <a:t> regulates and integrates the operations of the </a:t>
            </a:r>
            <a:r>
              <a:rPr lang="en-US" sz="2400" b="1" dirty="0"/>
              <a:t>computer</a:t>
            </a:r>
            <a:r>
              <a:rPr lang="en-US" sz="2400" dirty="0"/>
              <a:t>. It selects and retrieves instructions from the main memory in proper sequence and interprets them so as to activate the other functional elements of the system at the appropriate </a:t>
            </a:r>
            <a:r>
              <a:rPr lang="en-US" sz="2400" dirty="0" smtClean="0"/>
              <a:t>moment.</a:t>
            </a:r>
          </a:p>
          <a:p>
            <a:pPr algn="just">
              <a:lnSpc>
                <a:spcPct val="100000"/>
              </a:lnSpc>
            </a:pPr>
            <a:r>
              <a:rPr lang="en-US" sz="2400" dirty="0" smtClean="0"/>
              <a:t>Register Array: </a:t>
            </a:r>
            <a:r>
              <a:rPr lang="en-US" sz="2400" b="1" dirty="0" smtClean="0"/>
              <a:t>Registers</a:t>
            </a:r>
            <a:r>
              <a:rPr lang="en-US" sz="2400" dirty="0" smtClean="0"/>
              <a:t> </a:t>
            </a:r>
            <a:r>
              <a:rPr lang="en-US" sz="2400" dirty="0"/>
              <a:t>are small amounts of high-speed </a:t>
            </a:r>
            <a:r>
              <a:rPr lang="en-US" sz="2400" dirty="0" smtClean="0"/>
              <a:t>electronic storage </a:t>
            </a:r>
            <a:r>
              <a:rPr lang="en-US" sz="2400" dirty="0"/>
              <a:t>contained within the </a:t>
            </a:r>
            <a:r>
              <a:rPr lang="en-US" sz="2400" b="1" dirty="0"/>
              <a:t>CPU</a:t>
            </a:r>
            <a:r>
              <a:rPr lang="en-US" sz="2400" dirty="0"/>
              <a:t>. They are used by the </a:t>
            </a:r>
            <a:r>
              <a:rPr lang="en-US" sz="2400" b="1" dirty="0"/>
              <a:t>processor</a:t>
            </a:r>
            <a:r>
              <a:rPr lang="en-US" sz="2400" dirty="0"/>
              <a:t> to store small amounts of data that are needed during processing, such as: the address of the next instruction to be executed. the current instruction being decoded</a:t>
            </a:r>
            <a:r>
              <a:rPr lang="en-US" sz="2400" dirty="0" smtClean="0"/>
              <a:t>.</a:t>
            </a:r>
            <a:r>
              <a:rPr lang="en-US" sz="2400" b="1" dirty="0"/>
              <a:t> Register array</a:t>
            </a:r>
            <a:r>
              <a:rPr lang="en-US" sz="2400" dirty="0"/>
              <a:t> consists of </a:t>
            </a:r>
            <a:r>
              <a:rPr lang="en-US" sz="2400" b="1" dirty="0"/>
              <a:t>registers</a:t>
            </a:r>
            <a:r>
              <a:rPr lang="en-US" sz="2400" dirty="0"/>
              <a:t> identified by letters like B, C, D, E, H, L and accumulator. </a:t>
            </a:r>
          </a:p>
          <a:p>
            <a:pPr marL="0" indent="0" algn="just">
              <a:lnSpc>
                <a:spcPct val="100000"/>
              </a:lnSpc>
              <a:buNone/>
            </a:pPr>
            <a:endParaRPr lang="en-US" sz="2400" dirty="0"/>
          </a:p>
        </p:txBody>
      </p:sp>
      <p:pic>
        <p:nvPicPr>
          <p:cNvPr id="5" name="Picture 4"/>
          <p:cNvPicPr>
            <a:picLocks noChangeAspect="1"/>
          </p:cNvPicPr>
          <p:nvPr/>
        </p:nvPicPr>
        <p:blipFill>
          <a:blip r:embed="rId2"/>
          <a:stretch>
            <a:fillRect/>
          </a:stretch>
        </p:blipFill>
        <p:spPr>
          <a:xfrm>
            <a:off x="461912" y="0"/>
            <a:ext cx="3169930" cy="255659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90" y="2704563"/>
            <a:ext cx="4152900" cy="4153437"/>
          </a:xfrm>
          <a:prstGeom prst="rect">
            <a:avLst/>
          </a:prstGeom>
        </p:spPr>
      </p:pic>
    </p:spTree>
    <p:extLst>
      <p:ext uri="{BB962C8B-B14F-4D97-AF65-F5344CB8AC3E}">
        <p14:creationId xmlns:p14="http://schemas.microsoft.com/office/powerpoint/2010/main" val="3869912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178" y="133972"/>
            <a:ext cx="9848227" cy="6620760"/>
          </a:xfrm>
          <a:prstGeom prst="rect">
            <a:avLst/>
          </a:prstGeom>
        </p:spPr>
      </p:pic>
    </p:spTree>
    <p:extLst>
      <p:ext uri="{BB962C8B-B14F-4D97-AF65-F5344CB8AC3E}">
        <p14:creationId xmlns:p14="http://schemas.microsoft.com/office/powerpoint/2010/main" val="2910314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7637172" cy="64072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639" y="218941"/>
            <a:ext cx="5900603" cy="6175419"/>
          </a:xfrm>
          <a:prstGeom prst="rect">
            <a:avLst/>
          </a:prstGeom>
        </p:spPr>
      </p:pic>
    </p:spTree>
    <p:extLst>
      <p:ext uri="{BB962C8B-B14F-4D97-AF65-F5344CB8AC3E}">
        <p14:creationId xmlns:p14="http://schemas.microsoft.com/office/powerpoint/2010/main" val="3362358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0"/>
            <a:ext cx="11802794" cy="933237"/>
          </a:xfrm>
        </p:spPr>
        <p:txBody>
          <a:bodyPr>
            <a:normAutofit fontScale="90000"/>
          </a:bodyPr>
          <a:lstStyle/>
          <a:p>
            <a:r>
              <a:rPr lang="en-US" dirty="0" smtClean="0"/>
              <a:t>Computer Architecture: </a:t>
            </a:r>
            <a:r>
              <a:rPr lang="en-US" dirty="0" smtClean="0">
                <a:solidFill>
                  <a:srgbClr val="FF0000"/>
                </a:solidFill>
              </a:rPr>
              <a:t>visible to programmer</a:t>
            </a:r>
            <a:br>
              <a:rPr lang="en-US" dirty="0" smtClean="0">
                <a:solidFill>
                  <a:srgbClr val="FF0000"/>
                </a:solidFill>
              </a:rPr>
            </a:br>
            <a:r>
              <a:rPr lang="en-US" b="1" dirty="0">
                <a:solidFill>
                  <a:srgbClr val="002060"/>
                </a:solidFill>
              </a:rPr>
              <a:t>How do I design a computer?</a:t>
            </a:r>
          </a:p>
        </p:txBody>
      </p:sp>
      <p:sp>
        <p:nvSpPr>
          <p:cNvPr id="4" name="Content Placeholder 2"/>
          <p:cNvSpPr>
            <a:spLocks noGrp="1"/>
          </p:cNvSpPr>
          <p:nvPr>
            <p:ph idx="1"/>
          </p:nvPr>
        </p:nvSpPr>
        <p:spPr>
          <a:xfrm>
            <a:off x="182880" y="1293850"/>
            <a:ext cx="11802794" cy="5480441"/>
          </a:xfrm>
        </p:spPr>
        <p:txBody>
          <a:bodyPr>
            <a:normAutofit lnSpcReduction="10000"/>
          </a:bodyPr>
          <a:lstStyle/>
          <a:p>
            <a:r>
              <a:rPr lang="en-US" sz="2400" dirty="0" smtClean="0"/>
              <a:t>Focuses on the </a:t>
            </a:r>
            <a:r>
              <a:rPr lang="en-US" sz="2400" b="1" dirty="0" smtClean="0">
                <a:solidFill>
                  <a:srgbClr val="FF0000"/>
                </a:solidFill>
              </a:rPr>
              <a:t>structure: </a:t>
            </a:r>
            <a:r>
              <a:rPr lang="en-US" sz="2400" dirty="0" smtClean="0"/>
              <a:t>the way in which the components are interrelated</a:t>
            </a:r>
          </a:p>
          <a:p>
            <a:r>
              <a:rPr lang="en-US" sz="2400" dirty="0" smtClean="0"/>
              <a:t>Computer architecture includes many elements such as </a:t>
            </a:r>
          </a:p>
          <a:p>
            <a:pPr lvl="1"/>
            <a:r>
              <a:rPr lang="en-US" sz="3200" dirty="0" smtClean="0">
                <a:solidFill>
                  <a:srgbClr val="7030A0"/>
                </a:solidFill>
              </a:rPr>
              <a:t>Instruction sets and formats </a:t>
            </a:r>
          </a:p>
          <a:p>
            <a:pPr lvl="1"/>
            <a:r>
              <a:rPr lang="en-US" sz="3200" dirty="0" smtClean="0">
                <a:solidFill>
                  <a:srgbClr val="7030A0"/>
                </a:solidFill>
              </a:rPr>
              <a:t>Operation codes </a:t>
            </a:r>
          </a:p>
          <a:p>
            <a:pPr lvl="1"/>
            <a:r>
              <a:rPr lang="en-US" sz="3200" dirty="0" smtClean="0">
                <a:solidFill>
                  <a:srgbClr val="7030A0"/>
                </a:solidFill>
              </a:rPr>
              <a:t>Data types &amp; Data Representation</a:t>
            </a:r>
          </a:p>
          <a:p>
            <a:pPr lvl="1"/>
            <a:r>
              <a:rPr lang="en-US" sz="3200" dirty="0" smtClean="0">
                <a:solidFill>
                  <a:srgbClr val="7030A0"/>
                </a:solidFill>
              </a:rPr>
              <a:t>Register architecture with CPU </a:t>
            </a:r>
          </a:p>
          <a:p>
            <a:pPr lvl="1"/>
            <a:r>
              <a:rPr lang="en-US" sz="3200" dirty="0" smtClean="0">
                <a:solidFill>
                  <a:srgbClr val="7030A0"/>
                </a:solidFill>
              </a:rPr>
              <a:t>Addressing modes </a:t>
            </a:r>
          </a:p>
          <a:p>
            <a:pPr lvl="1"/>
            <a:r>
              <a:rPr lang="en-US" sz="3200" dirty="0" err="1" smtClean="0">
                <a:solidFill>
                  <a:srgbClr val="7030A0"/>
                </a:solidFill>
              </a:rPr>
              <a:t>Input/Output</a:t>
            </a:r>
            <a:r>
              <a:rPr lang="en-US" sz="3200" dirty="0" smtClean="0">
                <a:solidFill>
                  <a:srgbClr val="7030A0"/>
                </a:solidFill>
              </a:rPr>
              <a:t> Mechanism</a:t>
            </a:r>
          </a:p>
          <a:p>
            <a:r>
              <a:rPr lang="en-US" sz="2400" dirty="0" smtClean="0"/>
              <a:t>The architecture of a system directly affects the logical execution of programs. </a:t>
            </a:r>
          </a:p>
          <a:p>
            <a:r>
              <a:rPr lang="en-US" sz="2400" dirty="0" smtClean="0"/>
              <a:t>The computer architecture for a given machine is the combination of its hardware components plus its instruction set architecture (ISA). </a:t>
            </a:r>
          </a:p>
          <a:p>
            <a:r>
              <a:rPr lang="en-US" sz="2400" dirty="0" smtClean="0"/>
              <a:t>The ISA is the interface between all the software that runs on the machine and the hardware</a:t>
            </a:r>
          </a:p>
        </p:txBody>
      </p:sp>
    </p:spTree>
    <p:extLst>
      <p:ext uri="{BB962C8B-B14F-4D97-AF65-F5344CB8AC3E}">
        <p14:creationId xmlns:p14="http://schemas.microsoft.com/office/powerpoint/2010/main" val="369965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888642"/>
            <a:ext cx="11010363" cy="5969358"/>
          </a:xfrm>
        </p:spPr>
        <p:txBody>
          <a:bodyPr>
            <a:normAutofit/>
          </a:bodyPr>
          <a:lstStyle/>
          <a:p>
            <a:pPr>
              <a:lnSpc>
                <a:spcPct val="80000"/>
              </a:lnSpc>
            </a:pPr>
            <a:r>
              <a:rPr lang="en-US" sz="4000" b="1" dirty="0"/>
              <a:t>Computer Organization</a:t>
            </a:r>
            <a:r>
              <a:rPr lang="en-US" sz="4000" dirty="0"/>
              <a:t> refers to the level of abstraction above the digital logic level, but below the operating system level</a:t>
            </a:r>
            <a:r>
              <a:rPr lang="en-US" sz="4000" dirty="0" smtClean="0"/>
              <a:t>.</a:t>
            </a:r>
          </a:p>
          <a:p>
            <a:pPr marL="0" indent="0">
              <a:lnSpc>
                <a:spcPct val="80000"/>
              </a:lnSpc>
              <a:buNone/>
            </a:pPr>
            <a:endParaRPr lang="en-US" sz="4000" dirty="0" smtClean="0"/>
          </a:p>
          <a:p>
            <a:pPr>
              <a:lnSpc>
                <a:spcPct val="80000"/>
              </a:lnSpc>
            </a:pPr>
            <a:r>
              <a:rPr lang="en-US" sz="4000" dirty="0" smtClean="0"/>
              <a:t>Encompasses all physical aspects of computer systems</a:t>
            </a:r>
          </a:p>
          <a:p>
            <a:pPr lvl="1">
              <a:lnSpc>
                <a:spcPct val="80000"/>
              </a:lnSpc>
            </a:pPr>
            <a:r>
              <a:rPr lang="en-US" sz="4000" dirty="0" smtClean="0"/>
              <a:t>Hardware details of the system</a:t>
            </a:r>
            <a:endParaRPr lang="en-US" sz="4000" dirty="0"/>
          </a:p>
          <a:p>
            <a:pPr lvl="1">
              <a:lnSpc>
                <a:spcPct val="80000"/>
              </a:lnSpc>
            </a:pPr>
            <a:r>
              <a:rPr lang="en-US" sz="4000" dirty="0" smtClean="0"/>
              <a:t>Circuit design</a:t>
            </a:r>
          </a:p>
          <a:p>
            <a:pPr lvl="1">
              <a:lnSpc>
                <a:spcPct val="80000"/>
              </a:lnSpc>
            </a:pPr>
            <a:r>
              <a:rPr lang="en-US" sz="4000" dirty="0" smtClean="0"/>
              <a:t>Control signals </a:t>
            </a:r>
          </a:p>
          <a:p>
            <a:pPr lvl="1">
              <a:lnSpc>
                <a:spcPct val="80000"/>
              </a:lnSpc>
            </a:pPr>
            <a:r>
              <a:rPr lang="en-US" sz="4000" dirty="0" smtClean="0"/>
              <a:t>Memory types &amp; Technologies</a:t>
            </a:r>
          </a:p>
          <a:p>
            <a:pPr marL="457200" lvl="1" indent="0">
              <a:lnSpc>
                <a:spcPct val="80000"/>
              </a:lnSpc>
              <a:buNone/>
            </a:pPr>
            <a:endParaRPr lang="en-US" sz="2000" dirty="0"/>
          </a:p>
        </p:txBody>
      </p:sp>
      <p:sp>
        <p:nvSpPr>
          <p:cNvPr id="6" name="Title 1"/>
          <p:cNvSpPr>
            <a:spLocks noGrp="1"/>
          </p:cNvSpPr>
          <p:nvPr>
            <p:ph type="title"/>
          </p:nvPr>
        </p:nvSpPr>
        <p:spPr>
          <a:xfrm>
            <a:off x="128789" y="43153"/>
            <a:ext cx="11912958" cy="845489"/>
          </a:xfrm>
        </p:spPr>
        <p:txBody>
          <a:bodyPr>
            <a:noAutofit/>
          </a:bodyPr>
          <a:lstStyle/>
          <a:p>
            <a:pPr lvl="1" algn="l" rtl="0">
              <a:lnSpc>
                <a:spcPct val="90000"/>
              </a:lnSpc>
              <a:spcBef>
                <a:spcPct val="0"/>
              </a:spcBef>
            </a:pPr>
            <a:r>
              <a:rPr lang="en-US" sz="2800" dirty="0" smtClean="0">
                <a:solidFill>
                  <a:schemeClr val="accent1"/>
                </a:solidFill>
              </a:rPr>
              <a:t>Computer organization: </a:t>
            </a:r>
            <a:r>
              <a:rPr lang="en-US" sz="3200" i="1" dirty="0" smtClean="0">
                <a:solidFill>
                  <a:srgbClr val="FF0000"/>
                </a:solidFill>
              </a:rPr>
              <a:t>How does a computer work?</a:t>
            </a:r>
            <a:endParaRPr lang="en-US" sz="3200" dirty="0"/>
          </a:p>
        </p:txBody>
      </p:sp>
    </p:spTree>
    <p:extLst>
      <p:ext uri="{BB962C8B-B14F-4D97-AF65-F5344CB8AC3E}">
        <p14:creationId xmlns:p14="http://schemas.microsoft.com/office/powerpoint/2010/main" val="3347129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451759006"/>
              </p:ext>
            </p:extLst>
          </p:nvPr>
        </p:nvGraphicFramePr>
        <p:xfrm>
          <a:off x="190321" y="182880"/>
          <a:ext cx="5489262" cy="6096000"/>
        </p:xfrm>
        <a:graphic>
          <a:graphicData uri="http://schemas.openxmlformats.org/drawingml/2006/table">
            <a:tbl>
              <a:tblPr firstRow="1" bandRow="1">
                <a:tableStyleId>{5C22544A-7EE6-4342-B048-85BDC9FD1C3A}</a:tableStyleId>
              </a:tblPr>
              <a:tblGrid>
                <a:gridCol w="5489262"/>
              </a:tblGrid>
              <a:tr h="370840">
                <a:tc>
                  <a:txBody>
                    <a:bodyPr/>
                    <a:lstStyle/>
                    <a:p>
                      <a:r>
                        <a:rPr lang="en-US" sz="4000" b="0" dirty="0" smtClean="0">
                          <a:solidFill>
                            <a:srgbClr val="FF0000"/>
                          </a:solidFill>
                          <a:latin typeface="+mn-lt"/>
                        </a:rPr>
                        <a:t>Topics to be discussed</a:t>
                      </a:r>
                      <a:endParaRPr lang="en-US" sz="4000" b="0" dirty="0">
                        <a:solidFill>
                          <a:srgbClr val="FF0000"/>
                        </a:solidFill>
                        <a:latin typeface="+mn-lt"/>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smtClean="0">
                          <a:effectLst/>
                          <a:latin typeface="+mn-lt"/>
                        </a:rPr>
                        <a:t>Introduction, Organization and Architecture</a:t>
                      </a:r>
                      <a:endParaRPr lang="en-US" sz="2400" b="0" dirty="0" smtClean="0">
                        <a:effectLst/>
                        <a:latin typeface="+mn-lt"/>
                        <a:ea typeface="Times New Roman" panose="02020603050405020304" pitchFamily="18" charset="0"/>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smtClean="0">
                          <a:effectLst/>
                          <a:latin typeface="+mn-lt"/>
                        </a:rPr>
                        <a:t>IAS Structure</a:t>
                      </a:r>
                      <a:endParaRPr lang="en-US" sz="2400" b="0" dirty="0" smtClean="0">
                        <a:effectLst/>
                        <a:latin typeface="+mn-lt"/>
                        <a:ea typeface="Times New Roman" panose="02020603050405020304" pitchFamily="18" charset="0"/>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smtClean="0">
                          <a:effectLst/>
                          <a:latin typeface="+mn-lt"/>
                        </a:rPr>
                        <a:t>Computer Evolution and Performance </a:t>
                      </a:r>
                      <a:endParaRPr lang="en-US" sz="2400" b="0" dirty="0" smtClean="0">
                        <a:effectLst/>
                        <a:latin typeface="+mn-lt"/>
                        <a:ea typeface="Times New Roman" panose="02020603050405020304" pitchFamily="18" charset="0"/>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dk1"/>
                          </a:solidFill>
                          <a:effectLst/>
                          <a:latin typeface="+mn-lt"/>
                          <a:ea typeface="+mn-ea"/>
                          <a:cs typeface="+mn-cs"/>
                        </a:rPr>
                        <a:t>Pipelining </a:t>
                      </a:r>
                      <a:endParaRPr lang="en-US" sz="2400" b="0" dirty="0" smtClean="0">
                        <a:effectLst/>
                        <a:latin typeface="+mn-lt"/>
                        <a:ea typeface="Times New Roman" panose="02020603050405020304" pitchFamily="18" charset="0"/>
                      </a:endParaRPr>
                    </a:p>
                  </a:txBody>
                  <a:tcPr/>
                </a:tc>
              </a:tr>
              <a:tr h="370840">
                <a:tc>
                  <a:txBody>
                    <a:bodyPr/>
                    <a:lstStyle/>
                    <a:p>
                      <a:r>
                        <a:rPr lang="en-US" sz="2400" b="0" dirty="0" smtClean="0">
                          <a:latin typeface="+mn-lt"/>
                        </a:rPr>
                        <a:t>Superscalar and Parallel Processing</a:t>
                      </a:r>
                      <a:endParaRPr lang="en-US" sz="2400" b="0" dirty="0">
                        <a:latin typeface="+mn-lt"/>
                      </a:endParaRPr>
                    </a:p>
                  </a:txBody>
                  <a:tcPr/>
                </a:tc>
              </a:tr>
              <a:tr h="370840">
                <a:tc>
                  <a:txBody>
                    <a:bodyPr/>
                    <a:lstStyle/>
                    <a:p>
                      <a:r>
                        <a:rPr lang="en-US" sz="2400" b="0" dirty="0" smtClean="0">
                          <a:latin typeface="+mn-lt"/>
                        </a:rPr>
                        <a:t>Multicore Processor and system</a:t>
                      </a:r>
                      <a:endParaRPr lang="en-US" sz="2400" b="0" dirty="0">
                        <a:latin typeface="+mn-lt"/>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smtClean="0">
                          <a:effectLst/>
                          <a:latin typeface="+mn-lt"/>
                        </a:rPr>
                        <a:t>Bus Interconnection, PCI</a:t>
                      </a:r>
                      <a:endParaRPr lang="en-US" sz="2400" b="0" dirty="0" smtClean="0">
                        <a:effectLst/>
                        <a:latin typeface="+mn-lt"/>
                        <a:ea typeface="Times New Roman" panose="02020603050405020304" pitchFamily="18" charset="0"/>
                      </a:endParaRPr>
                    </a:p>
                  </a:txBody>
                  <a:tcPr/>
                </a:tc>
              </a:tr>
              <a:tr h="370840">
                <a:tc>
                  <a:txBody>
                    <a:bodyPr/>
                    <a:lstStyle/>
                    <a:p>
                      <a:r>
                        <a:rPr lang="en-US" sz="2400" b="0" dirty="0" smtClean="0">
                          <a:effectLst/>
                          <a:latin typeface="+mn-lt"/>
                        </a:rPr>
                        <a:t>Cache Memory</a:t>
                      </a:r>
                      <a:endParaRPr lang="en-US" sz="2400" b="0" dirty="0">
                        <a:latin typeface="+mn-lt"/>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smtClean="0">
                          <a:effectLst/>
                          <a:latin typeface="+mn-lt"/>
                        </a:rPr>
                        <a:t>Semiconductor Main Memory</a:t>
                      </a:r>
                      <a:endParaRPr lang="en-US" sz="2400" b="0" dirty="0" smtClean="0">
                        <a:effectLst/>
                        <a:latin typeface="+mn-lt"/>
                        <a:ea typeface="Times New Roman" panose="02020603050405020304" pitchFamily="18" charset="0"/>
                      </a:endParaRPr>
                    </a:p>
                  </a:txBody>
                  <a:tcPr/>
                </a:tc>
              </a:tr>
              <a:tr h="370840">
                <a:tc>
                  <a:txBody>
                    <a:bodyPr/>
                    <a:lstStyle/>
                    <a:p>
                      <a:pPr marL="0" marR="0">
                        <a:spcBef>
                          <a:spcPts val="0"/>
                        </a:spcBef>
                        <a:spcAft>
                          <a:spcPts val="0"/>
                        </a:spcAft>
                      </a:pPr>
                      <a:r>
                        <a:rPr lang="en-US" sz="2400" b="0" dirty="0" smtClean="0">
                          <a:effectLst/>
                          <a:latin typeface="+mn-lt"/>
                          <a:ea typeface="Times New Roman" panose="02020603050405020304" pitchFamily="18" charset="0"/>
                        </a:rPr>
                        <a:t>DRAM </a:t>
                      </a:r>
                      <a:endParaRPr lang="en-US" sz="2400" b="0" dirty="0">
                        <a:effectLst/>
                        <a:latin typeface="+mn-lt"/>
                        <a:ea typeface="Times New Roman" panose="02020603050405020304" pitchFamily="18" charset="0"/>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smtClean="0">
                          <a:effectLst/>
                          <a:latin typeface="+mn-lt"/>
                          <a:ea typeface="Times New Roman" panose="02020603050405020304" pitchFamily="18" charset="0"/>
                        </a:rPr>
                        <a:t>ROM Technology</a:t>
                      </a: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206394837"/>
              </p:ext>
            </p:extLst>
          </p:nvPr>
        </p:nvGraphicFramePr>
        <p:xfrm>
          <a:off x="5895662" y="195759"/>
          <a:ext cx="6184721" cy="6096000"/>
        </p:xfrm>
        <a:graphic>
          <a:graphicData uri="http://schemas.openxmlformats.org/drawingml/2006/table">
            <a:tbl>
              <a:tblPr firstRow="1" bandRow="1">
                <a:tableStyleId>{5C22544A-7EE6-4342-B048-85BDC9FD1C3A}</a:tableStyleId>
              </a:tblPr>
              <a:tblGrid>
                <a:gridCol w="6184721"/>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0" dirty="0" smtClean="0">
                          <a:solidFill>
                            <a:srgbClr val="FF0000"/>
                          </a:solidFill>
                          <a:latin typeface="+mn-lt"/>
                        </a:rPr>
                        <a:t>Topics to be discussed</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effectLst/>
                          <a:latin typeface="+mn-lt"/>
                        </a:rPr>
                        <a:t>ALU Design: Adder,</a:t>
                      </a:r>
                      <a:r>
                        <a:rPr lang="en-US" sz="2400" baseline="0" dirty="0" smtClean="0">
                          <a:effectLst/>
                          <a:latin typeface="+mn-lt"/>
                        </a:rPr>
                        <a:t> Multiplier, Divisor</a:t>
                      </a:r>
                      <a:endParaRPr lang="en-US" sz="2400" dirty="0" smtClean="0">
                        <a:effectLst/>
                        <a:latin typeface="+mn-lt"/>
                        <a:ea typeface="Times New Roman" panose="02020603050405020304" pitchFamily="18" charset="0"/>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effectLst/>
                          <a:latin typeface="+mn-lt"/>
                          <a:ea typeface="Times New Roman" panose="02020603050405020304" pitchFamily="18" charset="0"/>
                        </a:rPr>
                        <a:t>Booth’s Algorithm</a:t>
                      </a:r>
                    </a:p>
                  </a:txBody>
                  <a:tcPr/>
                </a:tc>
              </a:tr>
              <a:tr h="370840">
                <a:tc>
                  <a:txBody>
                    <a:bodyPr/>
                    <a:lstStyle/>
                    <a:p>
                      <a:r>
                        <a:rPr lang="en-US" sz="2400" dirty="0" smtClean="0">
                          <a:effectLst/>
                          <a:latin typeface="+mn-lt"/>
                        </a:rPr>
                        <a:t>Floating point</a:t>
                      </a:r>
                      <a:r>
                        <a:rPr lang="en-US" sz="2400" baseline="0" dirty="0" smtClean="0">
                          <a:effectLst/>
                          <a:latin typeface="+mn-lt"/>
                        </a:rPr>
                        <a:t> Representation and Arithmetic, Hardware</a:t>
                      </a:r>
                      <a:endParaRPr lang="en-US" sz="2400" dirty="0">
                        <a:latin typeface="+mn-lt"/>
                      </a:endParaRPr>
                    </a:p>
                  </a:txBody>
                  <a:tcPr/>
                </a:tc>
              </a:tr>
              <a:tr h="370840">
                <a:tc>
                  <a:txBody>
                    <a:bodyPr/>
                    <a:lstStyle/>
                    <a:p>
                      <a:r>
                        <a:rPr lang="en-US" sz="2400" kern="1200" dirty="0" smtClean="0">
                          <a:solidFill>
                            <a:schemeClr val="dk1"/>
                          </a:solidFill>
                          <a:effectLst/>
                          <a:latin typeface="+mn-lt"/>
                          <a:ea typeface="+mn-ea"/>
                          <a:cs typeface="+mn-cs"/>
                        </a:rPr>
                        <a:t>Instruction Sets: Characteristics and Functions</a:t>
                      </a:r>
                      <a:endParaRPr lang="en-US" sz="2400" dirty="0">
                        <a:latin typeface="+mn-lt"/>
                      </a:endParaRPr>
                    </a:p>
                  </a:txBody>
                  <a:tcPr/>
                </a:tc>
              </a:tr>
              <a:tr h="370840">
                <a:tc>
                  <a:txBody>
                    <a:bodyPr/>
                    <a:lstStyle/>
                    <a:p>
                      <a:r>
                        <a:rPr lang="en-US" sz="2400" kern="1200" dirty="0" smtClean="0">
                          <a:solidFill>
                            <a:schemeClr val="dk1"/>
                          </a:solidFill>
                          <a:effectLst/>
                          <a:latin typeface="+mn-lt"/>
                          <a:ea typeface="+mn-ea"/>
                          <a:cs typeface="+mn-cs"/>
                        </a:rPr>
                        <a:t>Addressing Modes and Formats</a:t>
                      </a:r>
                      <a:endParaRPr lang="en-US" sz="2400" dirty="0">
                        <a:latin typeface="+mn-lt"/>
                      </a:endParaRPr>
                    </a:p>
                  </a:txBody>
                  <a:tcPr/>
                </a:tc>
              </a:tr>
              <a:tr h="370840">
                <a:tc>
                  <a:txBody>
                    <a:bodyPr/>
                    <a:lstStyle/>
                    <a:p>
                      <a:r>
                        <a:rPr lang="en-US" sz="2400" kern="1200" dirty="0" smtClean="0">
                          <a:solidFill>
                            <a:schemeClr val="dk1"/>
                          </a:solidFill>
                          <a:effectLst/>
                          <a:latin typeface="+mn-lt"/>
                          <a:ea typeface="+mn-ea"/>
                          <a:cs typeface="+mn-cs"/>
                        </a:rPr>
                        <a:t>Instruction-Level Parallelism</a:t>
                      </a:r>
                      <a:endParaRPr lang="en-US" sz="2400" dirty="0">
                        <a:latin typeface="+mn-lt"/>
                      </a:endParaRPr>
                    </a:p>
                  </a:txBody>
                  <a:tcPr/>
                </a:tc>
              </a:tr>
              <a:tr h="370840">
                <a:tc>
                  <a:txBody>
                    <a:bodyPr/>
                    <a:lstStyle/>
                    <a:p>
                      <a:r>
                        <a:rPr lang="en-US" sz="2400" kern="1200" dirty="0" smtClean="0">
                          <a:solidFill>
                            <a:schemeClr val="dk1"/>
                          </a:solidFill>
                          <a:effectLst/>
                          <a:latin typeface="+mn-lt"/>
                          <a:ea typeface="+mn-ea"/>
                          <a:cs typeface="+mn-cs"/>
                        </a:rPr>
                        <a:t>Control Unit Operation</a:t>
                      </a:r>
                      <a:endParaRPr lang="en-US" sz="2400" dirty="0">
                        <a:latin typeface="+mn-lt"/>
                      </a:endParaRPr>
                    </a:p>
                  </a:txBody>
                  <a:tcPr/>
                </a:tc>
              </a:tr>
              <a:tr h="370840">
                <a:tc>
                  <a:txBody>
                    <a:bodyPr/>
                    <a:lstStyle/>
                    <a:p>
                      <a:r>
                        <a:rPr lang="en-US" sz="2400" dirty="0" smtClean="0">
                          <a:latin typeface="+mn-lt"/>
                        </a:rPr>
                        <a:t>Hardware Control Design</a:t>
                      </a:r>
                      <a:endParaRPr lang="en-US" sz="2400" dirty="0">
                        <a:latin typeface="+mn-lt"/>
                      </a:endParaRPr>
                    </a:p>
                  </a:txBody>
                  <a:tcPr/>
                </a:tc>
              </a:tr>
              <a:tr h="370840">
                <a:tc>
                  <a:txBody>
                    <a:bodyPr/>
                    <a:lstStyle/>
                    <a:p>
                      <a:r>
                        <a:rPr lang="en-US" sz="2400" dirty="0" smtClean="0">
                          <a:latin typeface="+mn-lt"/>
                        </a:rPr>
                        <a:t>Micro-programmed</a:t>
                      </a:r>
                      <a:r>
                        <a:rPr lang="en-US" sz="2400" baseline="0" dirty="0" smtClean="0">
                          <a:latin typeface="+mn-lt"/>
                        </a:rPr>
                        <a:t> control Design</a:t>
                      </a:r>
                      <a:endParaRPr lang="en-US" sz="2400" dirty="0">
                        <a:latin typeface="+mn-lt"/>
                      </a:endParaRPr>
                    </a:p>
                  </a:txBody>
                  <a:tcPr/>
                </a:tc>
              </a:tr>
              <a:tr h="370840">
                <a:tc>
                  <a:txBody>
                    <a:bodyPr/>
                    <a:lstStyle/>
                    <a:p>
                      <a:r>
                        <a:rPr lang="en-US" sz="2400" dirty="0" smtClean="0">
                          <a:latin typeface="+mn-lt"/>
                        </a:rPr>
                        <a:t>Supercomputer Architecture</a:t>
                      </a:r>
                      <a:endParaRPr lang="en-US" sz="2400" dirty="0">
                        <a:latin typeface="+mn-lt"/>
                      </a:endParaRPr>
                    </a:p>
                  </a:txBody>
                  <a:tcPr/>
                </a:tc>
              </a:tr>
              <a:tr h="370840">
                <a:tc>
                  <a:txBody>
                    <a:bodyPr/>
                    <a:lstStyle/>
                    <a:p>
                      <a:r>
                        <a:rPr lang="en-US" sz="2400" dirty="0" smtClean="0">
                          <a:latin typeface="+mn-lt"/>
                        </a:rPr>
                        <a:t>Cloud Computing Architecture</a:t>
                      </a:r>
                      <a:endParaRPr lang="en-US" sz="2400" dirty="0">
                        <a:latin typeface="+mn-lt"/>
                      </a:endParaRPr>
                    </a:p>
                  </a:txBody>
                  <a:tcPr/>
                </a:tc>
              </a:tr>
            </a:tbl>
          </a:graphicData>
        </a:graphic>
      </p:graphicFrame>
    </p:spTree>
    <p:extLst>
      <p:ext uri="{BB962C8B-B14F-4D97-AF65-F5344CB8AC3E}">
        <p14:creationId xmlns:p14="http://schemas.microsoft.com/office/powerpoint/2010/main" val="999995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03" y="128788"/>
            <a:ext cx="11844997" cy="1171977"/>
          </a:xfrm>
        </p:spPr>
        <p:txBody>
          <a:bodyPr>
            <a:noAutofit/>
          </a:bodyPr>
          <a:lstStyle/>
          <a:p>
            <a:pPr marL="0" indent="0" algn="ctr">
              <a:buNone/>
            </a:pPr>
            <a:r>
              <a:rPr lang="en-US" sz="3600" dirty="0" smtClean="0"/>
              <a:t>A </a:t>
            </a:r>
            <a:r>
              <a:rPr lang="en-US" sz="3600" dirty="0" smtClean="0">
                <a:solidFill>
                  <a:srgbClr val="FF0000"/>
                </a:solidFill>
              </a:rPr>
              <a:t>modern computer </a:t>
            </a:r>
            <a:r>
              <a:rPr lang="en-US" sz="3600" dirty="0" smtClean="0"/>
              <a:t>is an electronic, digital, general purpose computing machine. </a:t>
            </a:r>
            <a:endParaRPr lang="en-US" sz="3600" dirty="0"/>
          </a:p>
        </p:txBody>
      </p:sp>
      <p:pic>
        <p:nvPicPr>
          <p:cNvPr id="4" name="Picture 7" descr="F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588" y="1321919"/>
            <a:ext cx="6962226" cy="280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0" y="4342162"/>
            <a:ext cx="11887200" cy="2377440"/>
          </a:xfrm>
          <a:prstGeom prst="rect">
            <a:avLst/>
          </a:prstGeom>
          <a:noFill/>
          <a:ln w="9525">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200150" indent="-28575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buFontTx/>
              <a:buNone/>
            </a:pPr>
            <a:r>
              <a:rPr lang="en-US" sz="2200" dirty="0"/>
              <a:t>At the most basic level, a computer </a:t>
            </a:r>
            <a:r>
              <a:rPr lang="en-US" sz="2200" dirty="0" smtClean="0"/>
              <a:t>consists </a:t>
            </a:r>
            <a:r>
              <a:rPr lang="en-US" sz="2200" dirty="0"/>
              <a:t>of 3 pieces</a:t>
            </a:r>
          </a:p>
          <a:p>
            <a:pPr marL="1257300" lvl="2" indent="-342900" eaLnBrk="1" hangingPunct="1">
              <a:buFont typeface="Wingdings" panose="05000000000000000000" pitchFamily="2" charset="2"/>
              <a:buChar char="§"/>
            </a:pPr>
            <a:r>
              <a:rPr lang="en-US" sz="2000" dirty="0"/>
              <a:t>A </a:t>
            </a:r>
            <a:r>
              <a:rPr lang="en-US" sz="2000" dirty="0">
                <a:solidFill>
                  <a:srgbClr val="FF0000"/>
                </a:solidFill>
              </a:rPr>
              <a:t>processor</a:t>
            </a:r>
            <a:r>
              <a:rPr lang="en-US" sz="2000" dirty="0"/>
              <a:t> to interpret and execute programs</a:t>
            </a:r>
          </a:p>
          <a:p>
            <a:pPr marL="1257300" lvl="2" indent="-342900" eaLnBrk="1" hangingPunct="1">
              <a:buFont typeface="Wingdings" panose="05000000000000000000" pitchFamily="2" charset="2"/>
              <a:buChar char="§"/>
            </a:pPr>
            <a:r>
              <a:rPr lang="en-US" sz="2000" dirty="0"/>
              <a:t>A </a:t>
            </a:r>
            <a:r>
              <a:rPr lang="en-US" sz="2000" dirty="0">
                <a:solidFill>
                  <a:srgbClr val="FF0000"/>
                </a:solidFill>
              </a:rPr>
              <a:t>memory</a:t>
            </a:r>
            <a:r>
              <a:rPr lang="en-US" sz="2000" dirty="0"/>
              <a:t> ( Includes Cache, RAM, ROM</a:t>
            </a:r>
            <a:r>
              <a:rPr lang="en-US" sz="2000" dirty="0" smtClean="0"/>
              <a:t>) to </a:t>
            </a:r>
            <a:r>
              <a:rPr lang="en-US" sz="2000" b="1" dirty="0">
                <a:solidFill>
                  <a:srgbClr val="7030A0"/>
                </a:solidFill>
              </a:rPr>
              <a:t>store both data and program instructions</a:t>
            </a:r>
          </a:p>
          <a:p>
            <a:pPr marL="1257300" lvl="2" indent="-342900" eaLnBrk="1" hangingPunct="1">
              <a:buFont typeface="Wingdings" panose="05000000000000000000" pitchFamily="2" charset="2"/>
              <a:buChar char="§"/>
            </a:pPr>
            <a:r>
              <a:rPr lang="en-US" sz="2000" dirty="0"/>
              <a:t>A mechanism for transferring data to and from the outside world.</a:t>
            </a:r>
          </a:p>
          <a:p>
            <a:pPr lvl="2" eaLnBrk="1" hangingPunct="1"/>
            <a:r>
              <a:rPr lang="en-US" sz="2000" dirty="0"/>
              <a:t>I/O to communicate between computer and the world</a:t>
            </a:r>
          </a:p>
          <a:p>
            <a:pPr lvl="2" eaLnBrk="1" hangingPunct="1"/>
            <a:r>
              <a:rPr lang="en-US" sz="2000" dirty="0">
                <a:solidFill>
                  <a:srgbClr val="FF0000"/>
                </a:solidFill>
              </a:rPr>
              <a:t>Bus</a:t>
            </a:r>
            <a:r>
              <a:rPr lang="en-US" sz="2000" dirty="0"/>
              <a:t> to move info from one computer component to another</a:t>
            </a:r>
          </a:p>
        </p:txBody>
      </p:sp>
    </p:spTree>
    <p:extLst>
      <p:ext uri="{BB962C8B-B14F-4D97-AF65-F5344CB8AC3E}">
        <p14:creationId xmlns:p14="http://schemas.microsoft.com/office/powerpoint/2010/main" val="1466008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088" y="920462"/>
            <a:ext cx="7445804" cy="5937537"/>
          </a:xfrm>
        </p:spPr>
      </p:pic>
      <p:sp>
        <p:nvSpPr>
          <p:cNvPr id="3" name="Title 1"/>
          <p:cNvSpPr>
            <a:spLocks noGrp="1"/>
          </p:cNvSpPr>
          <p:nvPr>
            <p:ph type="title"/>
          </p:nvPr>
        </p:nvSpPr>
        <p:spPr>
          <a:xfrm>
            <a:off x="182880" y="109359"/>
            <a:ext cx="11704320" cy="676087"/>
          </a:xfrm>
        </p:spPr>
        <p:txBody>
          <a:bodyPr>
            <a:normAutofit/>
          </a:bodyPr>
          <a:lstStyle/>
          <a:p>
            <a:pPr algn="ctr"/>
            <a:r>
              <a:rPr lang="en-US" sz="3200" b="1" i="1" dirty="0" smtClean="0">
                <a:solidFill>
                  <a:schemeClr val="accent1"/>
                </a:solidFill>
              </a:rPr>
              <a:t>Levels of Program code</a:t>
            </a:r>
            <a:endParaRPr lang="en-US" sz="3200" dirty="0"/>
          </a:p>
        </p:txBody>
      </p:sp>
      <p:sp>
        <p:nvSpPr>
          <p:cNvPr id="2" name="TextBox 1"/>
          <p:cNvSpPr txBox="1"/>
          <p:nvPr/>
        </p:nvSpPr>
        <p:spPr>
          <a:xfrm>
            <a:off x="7526215" y="3716215"/>
            <a:ext cx="2661139" cy="2308324"/>
          </a:xfrm>
          <a:prstGeom prst="rect">
            <a:avLst/>
          </a:prstGeom>
          <a:noFill/>
        </p:spPr>
        <p:txBody>
          <a:bodyPr wrap="square" rtlCol="0">
            <a:spAutoFit/>
          </a:bodyPr>
          <a:lstStyle/>
          <a:p>
            <a:r>
              <a:rPr lang="en-US" dirty="0" smtClean="0"/>
              <a:t>0101000001111111</a:t>
            </a:r>
          </a:p>
          <a:p>
            <a:r>
              <a:rPr lang="en-US" dirty="0" smtClean="0"/>
              <a:t>1100000111100000</a:t>
            </a:r>
          </a:p>
          <a:p>
            <a:r>
              <a:rPr lang="en-US" dirty="0" smtClean="0"/>
              <a:t>0101010100001111</a:t>
            </a:r>
          </a:p>
          <a:p>
            <a:r>
              <a:rPr lang="en-US" dirty="0" smtClean="0"/>
              <a:t>1110000000111111</a:t>
            </a:r>
          </a:p>
          <a:p>
            <a:r>
              <a:rPr lang="en-US" dirty="0"/>
              <a:t>0101000001111111</a:t>
            </a:r>
          </a:p>
          <a:p>
            <a:r>
              <a:rPr lang="en-US" dirty="0"/>
              <a:t>1100000111100000</a:t>
            </a:r>
          </a:p>
          <a:p>
            <a:r>
              <a:rPr lang="en-US" dirty="0"/>
              <a:t>0101010100001111</a:t>
            </a:r>
          </a:p>
          <a:p>
            <a:r>
              <a:rPr lang="en-US" dirty="0" smtClean="0"/>
              <a:t>1110000000111111</a:t>
            </a:r>
            <a:endParaRPr lang="en-US" dirty="0"/>
          </a:p>
        </p:txBody>
      </p:sp>
      <p:sp>
        <p:nvSpPr>
          <p:cNvPr id="5" name="TextBox 4"/>
          <p:cNvSpPr txBox="1"/>
          <p:nvPr/>
        </p:nvSpPr>
        <p:spPr>
          <a:xfrm>
            <a:off x="7279906" y="3106478"/>
            <a:ext cx="2438525" cy="369332"/>
          </a:xfrm>
          <a:prstGeom prst="rect">
            <a:avLst/>
          </a:prstGeom>
          <a:noFill/>
        </p:spPr>
        <p:txBody>
          <a:bodyPr wrap="square" rtlCol="0">
            <a:spAutoFit/>
          </a:bodyPr>
          <a:lstStyle/>
          <a:p>
            <a:r>
              <a:rPr lang="en-US" dirty="0" smtClean="0"/>
              <a:t>Machine code in binary</a:t>
            </a:r>
          </a:p>
        </p:txBody>
      </p:sp>
      <p:sp>
        <p:nvSpPr>
          <p:cNvPr id="6" name="AutoShape 2" descr="Image result for ram on motherboard"/>
          <p:cNvSpPr>
            <a:spLocks noChangeAspect="1" noChangeArrowheads="1"/>
          </p:cNvSpPr>
          <p:nvPr/>
        </p:nvSpPr>
        <p:spPr bwMode="auto">
          <a:xfrm>
            <a:off x="155575" y="-1371600"/>
            <a:ext cx="2857500" cy="2857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Image result for ram on motherboard"/>
          <p:cNvSpPr>
            <a:spLocks noChangeAspect="1" noChangeArrowheads="1"/>
          </p:cNvSpPr>
          <p:nvPr/>
        </p:nvSpPr>
        <p:spPr bwMode="auto">
          <a:xfrm>
            <a:off x="307975" y="-1219200"/>
            <a:ext cx="2857500" cy="2857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ram on motherboard"/>
          <p:cNvSpPr>
            <a:spLocks noChangeAspect="1" noChangeArrowheads="1"/>
          </p:cNvSpPr>
          <p:nvPr/>
        </p:nvSpPr>
        <p:spPr bwMode="auto">
          <a:xfrm>
            <a:off x="460375" y="-1066800"/>
            <a:ext cx="2857500" cy="2857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2" name="Picture 8" descr="Image result for ram on motherboar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94277" y="3867492"/>
            <a:ext cx="2121878" cy="215704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718431" y="3109367"/>
            <a:ext cx="2297724" cy="369332"/>
          </a:xfrm>
          <a:prstGeom prst="rect">
            <a:avLst/>
          </a:prstGeom>
          <a:noFill/>
        </p:spPr>
        <p:txBody>
          <a:bodyPr wrap="square" rtlCol="0">
            <a:spAutoFit/>
          </a:bodyPr>
          <a:lstStyle/>
          <a:p>
            <a:pPr algn="ctr"/>
            <a:r>
              <a:rPr lang="en-US" dirty="0" smtClean="0"/>
              <a:t>Stored in RAM</a:t>
            </a:r>
            <a:endParaRPr lang="en-US" dirty="0"/>
          </a:p>
        </p:txBody>
      </p:sp>
      <p:sp>
        <p:nvSpPr>
          <p:cNvPr id="11" name="Title 1"/>
          <p:cNvSpPr txBox="1">
            <a:spLocks/>
          </p:cNvSpPr>
          <p:nvPr/>
        </p:nvSpPr>
        <p:spPr>
          <a:xfrm>
            <a:off x="6684135" y="1266615"/>
            <a:ext cx="3412902" cy="1599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i="1" dirty="0" smtClean="0">
                <a:solidFill>
                  <a:srgbClr val="FF0000"/>
                </a:solidFill>
              </a:rPr>
              <a:t>How the machine code is formed?</a:t>
            </a:r>
            <a:endParaRPr lang="en-US" sz="3200" dirty="0">
              <a:solidFill>
                <a:srgbClr val="FF0000"/>
              </a:solidFill>
            </a:endParaRPr>
          </a:p>
        </p:txBody>
      </p:sp>
    </p:spTree>
    <p:extLst>
      <p:ext uri="{BB962C8B-B14F-4D97-AF65-F5344CB8AC3E}">
        <p14:creationId xmlns:p14="http://schemas.microsoft.com/office/powerpoint/2010/main" val="1887522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196" y="2021982"/>
            <a:ext cx="5854146" cy="4146998"/>
          </a:xfrm>
          <a:prstGeom prst="rect">
            <a:avLst/>
          </a:prstGeom>
        </p:spPr>
      </p:pic>
      <p:sp>
        <p:nvSpPr>
          <p:cNvPr id="6" name="Content Placeholder 2"/>
          <p:cNvSpPr>
            <a:spLocks noGrp="1"/>
          </p:cNvSpPr>
          <p:nvPr>
            <p:ph idx="1"/>
          </p:nvPr>
        </p:nvSpPr>
        <p:spPr>
          <a:xfrm>
            <a:off x="26272" y="141668"/>
            <a:ext cx="11925321" cy="1468192"/>
          </a:xfrm>
        </p:spPr>
        <p:txBody>
          <a:bodyPr>
            <a:noAutofit/>
          </a:bodyPr>
          <a:lstStyle/>
          <a:p>
            <a:pPr marL="0" indent="0" algn="ctr">
              <a:buNone/>
            </a:pPr>
            <a:r>
              <a:rPr lang="en-US" sz="4000" dirty="0" smtClean="0"/>
              <a:t>Main Memory: Semiconductor ICs</a:t>
            </a:r>
          </a:p>
          <a:p>
            <a:pPr marL="0" indent="0" algn="ctr">
              <a:buNone/>
            </a:pPr>
            <a:r>
              <a:rPr lang="en-US" sz="4000" dirty="0" smtClean="0"/>
              <a:t>RAM(Random Access Memory)</a:t>
            </a:r>
            <a:endParaRPr lang="en-US"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963" y="2021982"/>
            <a:ext cx="5821249" cy="4012305"/>
          </a:xfrm>
          <a:prstGeom prst="rect">
            <a:avLst/>
          </a:prstGeom>
        </p:spPr>
      </p:pic>
    </p:spTree>
    <p:extLst>
      <p:ext uri="{BB962C8B-B14F-4D97-AF65-F5344CB8AC3E}">
        <p14:creationId xmlns:p14="http://schemas.microsoft.com/office/powerpoint/2010/main" val="2636414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52333" y="1148640"/>
            <a:ext cx="4729480" cy="5140835"/>
          </a:xfrm>
          <a:prstGeom prst="rect">
            <a:avLst/>
          </a:prstGeom>
        </p:spPr>
      </p:pic>
      <p:sp>
        <p:nvSpPr>
          <p:cNvPr id="6" name="Content Placeholder 2"/>
          <p:cNvSpPr>
            <a:spLocks noGrp="1"/>
          </p:cNvSpPr>
          <p:nvPr>
            <p:ph idx="1"/>
          </p:nvPr>
        </p:nvSpPr>
        <p:spPr>
          <a:xfrm>
            <a:off x="26272" y="12877"/>
            <a:ext cx="11925321" cy="968336"/>
          </a:xfrm>
        </p:spPr>
        <p:txBody>
          <a:bodyPr>
            <a:noAutofit/>
          </a:bodyPr>
          <a:lstStyle/>
          <a:p>
            <a:r>
              <a:rPr lang="en-US" sz="3200" dirty="0"/>
              <a:t>Memory is an array of storage, each having capacity of 8 </a:t>
            </a:r>
            <a:r>
              <a:rPr lang="en-US" sz="3200" dirty="0" smtClean="0"/>
              <a:t>bits or so  </a:t>
            </a:r>
            <a:r>
              <a:rPr lang="en-US" sz="3200" dirty="0"/>
              <a:t>and holds </a:t>
            </a:r>
            <a:r>
              <a:rPr lang="en-US" sz="3200" dirty="0" smtClean="0"/>
              <a:t>program and </a:t>
            </a:r>
            <a:r>
              <a:rPr lang="en-US" sz="3200" dirty="0"/>
              <a:t>data in binary </a:t>
            </a:r>
            <a:r>
              <a:rPr lang="en-US" sz="3200" dirty="0" smtClean="0"/>
              <a:t>format</a:t>
            </a:r>
            <a:endParaRPr lang="en-US"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8573" y="894894"/>
            <a:ext cx="3872245" cy="290418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4563" y="5011094"/>
            <a:ext cx="2327235" cy="1768963"/>
          </a:xfrm>
          <a:prstGeom prst="rect">
            <a:avLst/>
          </a:prstGeom>
        </p:spPr>
      </p:pic>
      <p:pic>
        <p:nvPicPr>
          <p:cNvPr id="7" name="Picture 6"/>
          <p:cNvPicPr>
            <a:picLocks noChangeAspect="1"/>
          </p:cNvPicPr>
          <p:nvPr/>
        </p:nvPicPr>
        <p:blipFill>
          <a:blip r:embed="rId5"/>
          <a:stretch>
            <a:fillRect/>
          </a:stretch>
        </p:blipFill>
        <p:spPr>
          <a:xfrm>
            <a:off x="4426263" y="3631842"/>
            <a:ext cx="2156231" cy="3226158"/>
          </a:xfrm>
          <a:prstGeom prst="rect">
            <a:avLst/>
          </a:prstGeom>
        </p:spPr>
      </p:pic>
      <p:sp>
        <p:nvSpPr>
          <p:cNvPr id="8" name="Oval 7"/>
          <p:cNvSpPr/>
          <p:nvPr/>
        </p:nvSpPr>
        <p:spPr>
          <a:xfrm>
            <a:off x="7452206" y="4431556"/>
            <a:ext cx="717884" cy="57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6842934" y="4637007"/>
            <a:ext cx="609272" cy="4262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95948" y="3271234"/>
            <a:ext cx="2446986" cy="29477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a:spLocks noGrp="1"/>
          </p:cNvSpPr>
          <p:nvPr>
            <p:ph type="title"/>
          </p:nvPr>
        </p:nvSpPr>
        <p:spPr>
          <a:xfrm>
            <a:off x="4468977" y="939341"/>
            <a:ext cx="1771435" cy="676087"/>
          </a:xfrm>
        </p:spPr>
        <p:txBody>
          <a:bodyPr>
            <a:normAutofit/>
          </a:bodyPr>
          <a:lstStyle/>
          <a:p>
            <a:r>
              <a:rPr lang="en-US" sz="3200" b="1" i="1" dirty="0" smtClean="0">
                <a:solidFill>
                  <a:schemeClr val="accent1"/>
                </a:solidFill>
              </a:rPr>
              <a:t>Module</a:t>
            </a:r>
            <a:endParaRPr lang="en-US" sz="3200" dirty="0"/>
          </a:p>
        </p:txBody>
      </p:sp>
      <p:sp>
        <p:nvSpPr>
          <p:cNvPr id="14" name="Title 1"/>
          <p:cNvSpPr txBox="1">
            <a:spLocks/>
          </p:cNvSpPr>
          <p:nvPr/>
        </p:nvSpPr>
        <p:spPr>
          <a:xfrm>
            <a:off x="3243230" y="6218979"/>
            <a:ext cx="826388" cy="6760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solidFill>
                  <a:schemeClr val="accent1"/>
                </a:solidFill>
              </a:rPr>
              <a:t>IC</a:t>
            </a:r>
            <a:endParaRPr lang="en-US" sz="3200" dirty="0"/>
          </a:p>
        </p:txBody>
      </p:sp>
      <p:sp>
        <p:nvSpPr>
          <p:cNvPr id="15" name="Title 1"/>
          <p:cNvSpPr txBox="1">
            <a:spLocks/>
          </p:cNvSpPr>
          <p:nvPr/>
        </p:nvSpPr>
        <p:spPr>
          <a:xfrm>
            <a:off x="8194460" y="6289475"/>
            <a:ext cx="3757133" cy="6760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i="1" dirty="0" smtClean="0">
                <a:solidFill>
                  <a:srgbClr val="FF0000"/>
                </a:solidFill>
              </a:rPr>
              <a:t>Internal of Module/IC</a:t>
            </a:r>
            <a:endParaRPr lang="en-US" sz="3200" dirty="0">
              <a:solidFill>
                <a:srgbClr val="FF0000"/>
              </a:solidFill>
            </a:endParaRPr>
          </a:p>
        </p:txBody>
      </p:sp>
      <p:sp>
        <p:nvSpPr>
          <p:cNvPr id="16" name="TextBox 15"/>
          <p:cNvSpPr txBox="1"/>
          <p:nvPr/>
        </p:nvSpPr>
        <p:spPr>
          <a:xfrm>
            <a:off x="7625999" y="1328627"/>
            <a:ext cx="370297" cy="461665"/>
          </a:xfrm>
          <a:prstGeom prst="rect">
            <a:avLst/>
          </a:prstGeom>
          <a:noFill/>
        </p:spPr>
        <p:txBody>
          <a:bodyPr wrap="square" rtlCol="0">
            <a:spAutoFit/>
          </a:bodyPr>
          <a:lstStyle/>
          <a:p>
            <a:r>
              <a:rPr lang="en-US" sz="2400" dirty="0" smtClean="0">
                <a:solidFill>
                  <a:srgbClr val="FF0000"/>
                </a:solidFill>
              </a:rPr>
              <a:t>1</a:t>
            </a:r>
            <a:endParaRPr lang="en-US" sz="2400" dirty="0">
              <a:solidFill>
                <a:srgbClr val="FF0000"/>
              </a:solidFill>
            </a:endParaRPr>
          </a:p>
        </p:txBody>
      </p:sp>
      <p:sp>
        <p:nvSpPr>
          <p:cNvPr id="18" name="TextBox 17"/>
          <p:cNvSpPr txBox="1"/>
          <p:nvPr/>
        </p:nvSpPr>
        <p:spPr>
          <a:xfrm>
            <a:off x="8209139" y="1352236"/>
            <a:ext cx="370297" cy="461665"/>
          </a:xfrm>
          <a:prstGeom prst="rect">
            <a:avLst/>
          </a:prstGeom>
          <a:noFill/>
        </p:spPr>
        <p:txBody>
          <a:bodyPr wrap="square" rtlCol="0">
            <a:spAutoFit/>
          </a:bodyPr>
          <a:lstStyle/>
          <a:p>
            <a:r>
              <a:rPr lang="en-US" sz="2400" dirty="0" smtClean="0">
                <a:solidFill>
                  <a:srgbClr val="FF0000"/>
                </a:solidFill>
              </a:rPr>
              <a:t>0</a:t>
            </a:r>
            <a:endParaRPr lang="en-US" sz="2400" dirty="0">
              <a:solidFill>
                <a:srgbClr val="FF0000"/>
              </a:solidFill>
            </a:endParaRPr>
          </a:p>
        </p:txBody>
      </p:sp>
      <p:sp>
        <p:nvSpPr>
          <p:cNvPr id="19" name="TextBox 18"/>
          <p:cNvSpPr txBox="1"/>
          <p:nvPr/>
        </p:nvSpPr>
        <p:spPr>
          <a:xfrm>
            <a:off x="8766135" y="1313551"/>
            <a:ext cx="370297" cy="461665"/>
          </a:xfrm>
          <a:prstGeom prst="rect">
            <a:avLst/>
          </a:prstGeom>
          <a:noFill/>
        </p:spPr>
        <p:txBody>
          <a:bodyPr wrap="square" rtlCol="0">
            <a:spAutoFit/>
          </a:bodyPr>
          <a:lstStyle/>
          <a:p>
            <a:r>
              <a:rPr lang="en-US" sz="2400" dirty="0" smtClean="0">
                <a:solidFill>
                  <a:srgbClr val="FF0000"/>
                </a:solidFill>
              </a:rPr>
              <a:t>1</a:t>
            </a:r>
            <a:endParaRPr lang="en-US" sz="2400" dirty="0">
              <a:solidFill>
                <a:srgbClr val="FF0000"/>
              </a:solidFill>
            </a:endParaRPr>
          </a:p>
        </p:txBody>
      </p:sp>
      <p:sp>
        <p:nvSpPr>
          <p:cNvPr id="20" name="TextBox 19"/>
          <p:cNvSpPr txBox="1"/>
          <p:nvPr/>
        </p:nvSpPr>
        <p:spPr>
          <a:xfrm>
            <a:off x="9334931" y="1352236"/>
            <a:ext cx="370297" cy="461665"/>
          </a:xfrm>
          <a:prstGeom prst="rect">
            <a:avLst/>
          </a:prstGeom>
          <a:noFill/>
        </p:spPr>
        <p:txBody>
          <a:bodyPr wrap="square" rtlCol="0">
            <a:spAutoFit/>
          </a:bodyPr>
          <a:lstStyle/>
          <a:p>
            <a:r>
              <a:rPr lang="en-US" sz="2400" dirty="0" smtClean="0">
                <a:solidFill>
                  <a:srgbClr val="FF0000"/>
                </a:solidFill>
              </a:rPr>
              <a:t>0</a:t>
            </a:r>
            <a:endParaRPr lang="en-US" sz="2400" dirty="0">
              <a:solidFill>
                <a:srgbClr val="FF0000"/>
              </a:solidFill>
            </a:endParaRPr>
          </a:p>
        </p:txBody>
      </p:sp>
      <p:sp>
        <p:nvSpPr>
          <p:cNvPr id="21" name="TextBox 20"/>
          <p:cNvSpPr txBox="1"/>
          <p:nvPr/>
        </p:nvSpPr>
        <p:spPr>
          <a:xfrm>
            <a:off x="9887877" y="1352236"/>
            <a:ext cx="370297" cy="461665"/>
          </a:xfrm>
          <a:prstGeom prst="rect">
            <a:avLst/>
          </a:prstGeom>
          <a:noFill/>
        </p:spPr>
        <p:txBody>
          <a:bodyPr wrap="square" rtlCol="0">
            <a:spAutoFit/>
          </a:bodyPr>
          <a:lstStyle/>
          <a:p>
            <a:r>
              <a:rPr lang="en-US" sz="2400" dirty="0" smtClean="0">
                <a:solidFill>
                  <a:srgbClr val="FF0000"/>
                </a:solidFill>
              </a:rPr>
              <a:t>0</a:t>
            </a:r>
            <a:endParaRPr lang="en-US" sz="2400" dirty="0">
              <a:solidFill>
                <a:srgbClr val="FF0000"/>
              </a:solidFill>
            </a:endParaRPr>
          </a:p>
        </p:txBody>
      </p:sp>
      <p:sp>
        <p:nvSpPr>
          <p:cNvPr id="22" name="TextBox 21"/>
          <p:cNvSpPr txBox="1"/>
          <p:nvPr/>
        </p:nvSpPr>
        <p:spPr>
          <a:xfrm>
            <a:off x="10431899" y="1305066"/>
            <a:ext cx="370297" cy="461665"/>
          </a:xfrm>
          <a:prstGeom prst="rect">
            <a:avLst/>
          </a:prstGeom>
          <a:noFill/>
        </p:spPr>
        <p:txBody>
          <a:bodyPr wrap="square" rtlCol="0">
            <a:spAutoFit/>
          </a:bodyPr>
          <a:lstStyle/>
          <a:p>
            <a:r>
              <a:rPr lang="en-US" sz="2400" dirty="0" smtClean="0">
                <a:solidFill>
                  <a:srgbClr val="FF0000"/>
                </a:solidFill>
              </a:rPr>
              <a:t>1</a:t>
            </a:r>
            <a:endParaRPr lang="en-US" sz="2400" dirty="0">
              <a:solidFill>
                <a:srgbClr val="FF0000"/>
              </a:solidFill>
            </a:endParaRPr>
          </a:p>
        </p:txBody>
      </p:sp>
      <p:sp>
        <p:nvSpPr>
          <p:cNvPr id="23" name="TextBox 22"/>
          <p:cNvSpPr txBox="1"/>
          <p:nvPr/>
        </p:nvSpPr>
        <p:spPr>
          <a:xfrm>
            <a:off x="10984845" y="1328626"/>
            <a:ext cx="370297" cy="461665"/>
          </a:xfrm>
          <a:prstGeom prst="rect">
            <a:avLst/>
          </a:prstGeom>
          <a:noFill/>
        </p:spPr>
        <p:txBody>
          <a:bodyPr wrap="square" rtlCol="0">
            <a:spAutoFit/>
          </a:bodyPr>
          <a:lstStyle/>
          <a:p>
            <a:r>
              <a:rPr lang="en-US" sz="2400" dirty="0" smtClean="0">
                <a:solidFill>
                  <a:srgbClr val="FF0000"/>
                </a:solidFill>
              </a:rPr>
              <a:t>1</a:t>
            </a:r>
            <a:endParaRPr lang="en-US" sz="2400" dirty="0">
              <a:solidFill>
                <a:srgbClr val="FF0000"/>
              </a:solidFill>
            </a:endParaRPr>
          </a:p>
        </p:txBody>
      </p:sp>
      <p:sp>
        <p:nvSpPr>
          <p:cNvPr id="24" name="TextBox 23"/>
          <p:cNvSpPr txBox="1"/>
          <p:nvPr/>
        </p:nvSpPr>
        <p:spPr>
          <a:xfrm>
            <a:off x="11552543" y="1313551"/>
            <a:ext cx="370297" cy="461665"/>
          </a:xfrm>
          <a:prstGeom prst="rect">
            <a:avLst/>
          </a:prstGeom>
          <a:noFill/>
        </p:spPr>
        <p:txBody>
          <a:bodyPr wrap="square" rtlCol="0">
            <a:spAutoFit/>
          </a:bodyPr>
          <a:lstStyle/>
          <a:p>
            <a:r>
              <a:rPr lang="en-US" sz="2400" dirty="0" smtClean="0">
                <a:solidFill>
                  <a:srgbClr val="FF0000"/>
                </a:solidFill>
              </a:rPr>
              <a:t>1</a:t>
            </a:r>
            <a:endParaRPr lang="en-US" sz="2400" dirty="0">
              <a:solidFill>
                <a:srgbClr val="FF0000"/>
              </a:solidFill>
            </a:endParaRPr>
          </a:p>
        </p:txBody>
      </p:sp>
      <p:sp>
        <p:nvSpPr>
          <p:cNvPr id="34" name="TextBox 33"/>
          <p:cNvSpPr txBox="1"/>
          <p:nvPr/>
        </p:nvSpPr>
        <p:spPr>
          <a:xfrm>
            <a:off x="7659634" y="2607179"/>
            <a:ext cx="370297" cy="461665"/>
          </a:xfrm>
          <a:prstGeom prst="rect">
            <a:avLst/>
          </a:prstGeom>
          <a:noFill/>
        </p:spPr>
        <p:txBody>
          <a:bodyPr wrap="square" rtlCol="0">
            <a:spAutoFit/>
          </a:bodyPr>
          <a:lstStyle/>
          <a:p>
            <a:r>
              <a:rPr lang="en-US" sz="2400" dirty="0" smtClean="0">
                <a:solidFill>
                  <a:srgbClr val="FF0000"/>
                </a:solidFill>
              </a:rPr>
              <a:t>1</a:t>
            </a:r>
            <a:endParaRPr lang="en-US" sz="2400" dirty="0">
              <a:solidFill>
                <a:srgbClr val="FF0000"/>
              </a:solidFill>
            </a:endParaRPr>
          </a:p>
        </p:txBody>
      </p:sp>
      <p:sp>
        <p:nvSpPr>
          <p:cNvPr id="35" name="TextBox 34"/>
          <p:cNvSpPr txBox="1"/>
          <p:nvPr/>
        </p:nvSpPr>
        <p:spPr>
          <a:xfrm>
            <a:off x="8805879" y="2609504"/>
            <a:ext cx="370297" cy="461665"/>
          </a:xfrm>
          <a:prstGeom prst="rect">
            <a:avLst/>
          </a:prstGeom>
          <a:noFill/>
        </p:spPr>
        <p:txBody>
          <a:bodyPr wrap="square" rtlCol="0">
            <a:spAutoFit/>
          </a:bodyPr>
          <a:lstStyle/>
          <a:p>
            <a:r>
              <a:rPr lang="en-US" sz="2400" dirty="0" smtClean="0">
                <a:solidFill>
                  <a:srgbClr val="FF0000"/>
                </a:solidFill>
              </a:rPr>
              <a:t>0</a:t>
            </a:r>
            <a:endParaRPr lang="en-US" sz="2400" dirty="0">
              <a:solidFill>
                <a:srgbClr val="FF0000"/>
              </a:solidFill>
            </a:endParaRPr>
          </a:p>
        </p:txBody>
      </p:sp>
      <p:sp>
        <p:nvSpPr>
          <p:cNvPr id="36" name="TextBox 35"/>
          <p:cNvSpPr txBox="1"/>
          <p:nvPr/>
        </p:nvSpPr>
        <p:spPr>
          <a:xfrm>
            <a:off x="9299372" y="2607179"/>
            <a:ext cx="370297" cy="461665"/>
          </a:xfrm>
          <a:prstGeom prst="rect">
            <a:avLst/>
          </a:prstGeom>
          <a:noFill/>
        </p:spPr>
        <p:txBody>
          <a:bodyPr wrap="square" rtlCol="0">
            <a:spAutoFit/>
          </a:bodyPr>
          <a:lstStyle/>
          <a:p>
            <a:r>
              <a:rPr lang="en-US" sz="2400" dirty="0" smtClean="0">
                <a:solidFill>
                  <a:srgbClr val="FF0000"/>
                </a:solidFill>
              </a:rPr>
              <a:t>1</a:t>
            </a:r>
            <a:endParaRPr lang="en-US" sz="2400" dirty="0">
              <a:solidFill>
                <a:srgbClr val="FF0000"/>
              </a:solidFill>
            </a:endParaRPr>
          </a:p>
        </p:txBody>
      </p:sp>
      <p:sp>
        <p:nvSpPr>
          <p:cNvPr id="37" name="TextBox 36"/>
          <p:cNvSpPr txBox="1"/>
          <p:nvPr/>
        </p:nvSpPr>
        <p:spPr>
          <a:xfrm>
            <a:off x="9887876" y="2578277"/>
            <a:ext cx="370297" cy="461665"/>
          </a:xfrm>
          <a:prstGeom prst="rect">
            <a:avLst/>
          </a:prstGeom>
          <a:noFill/>
        </p:spPr>
        <p:txBody>
          <a:bodyPr wrap="square" rtlCol="0">
            <a:spAutoFit/>
          </a:bodyPr>
          <a:lstStyle/>
          <a:p>
            <a:r>
              <a:rPr lang="en-US" sz="2400" dirty="0" smtClean="0">
                <a:solidFill>
                  <a:srgbClr val="FF0000"/>
                </a:solidFill>
              </a:rPr>
              <a:t>1</a:t>
            </a:r>
            <a:endParaRPr lang="en-US" sz="2400" dirty="0">
              <a:solidFill>
                <a:srgbClr val="FF0000"/>
              </a:solidFill>
            </a:endParaRPr>
          </a:p>
        </p:txBody>
      </p:sp>
      <p:sp>
        <p:nvSpPr>
          <p:cNvPr id="38" name="TextBox 37"/>
          <p:cNvSpPr txBox="1"/>
          <p:nvPr/>
        </p:nvSpPr>
        <p:spPr>
          <a:xfrm>
            <a:off x="8209139" y="2607179"/>
            <a:ext cx="370297" cy="461665"/>
          </a:xfrm>
          <a:prstGeom prst="rect">
            <a:avLst/>
          </a:prstGeom>
          <a:noFill/>
        </p:spPr>
        <p:txBody>
          <a:bodyPr wrap="square" rtlCol="0">
            <a:spAutoFit/>
          </a:bodyPr>
          <a:lstStyle/>
          <a:p>
            <a:r>
              <a:rPr lang="en-US" sz="2400" dirty="0" smtClean="0">
                <a:solidFill>
                  <a:srgbClr val="FF0000"/>
                </a:solidFill>
              </a:rPr>
              <a:t>0</a:t>
            </a:r>
            <a:endParaRPr lang="en-US" sz="2400" dirty="0">
              <a:solidFill>
                <a:srgbClr val="FF0000"/>
              </a:solidFill>
            </a:endParaRPr>
          </a:p>
        </p:txBody>
      </p:sp>
      <p:sp>
        <p:nvSpPr>
          <p:cNvPr id="39" name="TextBox 38"/>
          <p:cNvSpPr txBox="1"/>
          <p:nvPr/>
        </p:nvSpPr>
        <p:spPr>
          <a:xfrm>
            <a:off x="10439508" y="2607179"/>
            <a:ext cx="370297" cy="461665"/>
          </a:xfrm>
          <a:prstGeom prst="rect">
            <a:avLst/>
          </a:prstGeom>
          <a:noFill/>
        </p:spPr>
        <p:txBody>
          <a:bodyPr wrap="square" rtlCol="0">
            <a:spAutoFit/>
          </a:bodyPr>
          <a:lstStyle/>
          <a:p>
            <a:r>
              <a:rPr lang="en-US" sz="2400" dirty="0" smtClean="0">
                <a:solidFill>
                  <a:srgbClr val="FF0000"/>
                </a:solidFill>
              </a:rPr>
              <a:t>0</a:t>
            </a:r>
            <a:endParaRPr lang="en-US" sz="2400" dirty="0">
              <a:solidFill>
                <a:srgbClr val="FF0000"/>
              </a:solidFill>
            </a:endParaRPr>
          </a:p>
        </p:txBody>
      </p:sp>
      <p:sp>
        <p:nvSpPr>
          <p:cNvPr id="40" name="TextBox 39"/>
          <p:cNvSpPr txBox="1"/>
          <p:nvPr/>
        </p:nvSpPr>
        <p:spPr>
          <a:xfrm>
            <a:off x="10969873" y="2578277"/>
            <a:ext cx="370297" cy="461665"/>
          </a:xfrm>
          <a:prstGeom prst="rect">
            <a:avLst/>
          </a:prstGeom>
          <a:noFill/>
        </p:spPr>
        <p:txBody>
          <a:bodyPr wrap="square" rtlCol="0">
            <a:spAutoFit/>
          </a:bodyPr>
          <a:lstStyle/>
          <a:p>
            <a:r>
              <a:rPr lang="en-US" sz="2400" dirty="0" smtClean="0">
                <a:solidFill>
                  <a:srgbClr val="FF0000"/>
                </a:solidFill>
              </a:rPr>
              <a:t>1</a:t>
            </a:r>
            <a:endParaRPr lang="en-US" sz="2400" dirty="0">
              <a:solidFill>
                <a:srgbClr val="FF0000"/>
              </a:solidFill>
            </a:endParaRPr>
          </a:p>
        </p:txBody>
      </p:sp>
      <p:sp>
        <p:nvSpPr>
          <p:cNvPr id="41" name="TextBox 40"/>
          <p:cNvSpPr txBox="1"/>
          <p:nvPr/>
        </p:nvSpPr>
        <p:spPr>
          <a:xfrm>
            <a:off x="11526570" y="2580602"/>
            <a:ext cx="370297" cy="461665"/>
          </a:xfrm>
          <a:prstGeom prst="rect">
            <a:avLst/>
          </a:prstGeom>
          <a:noFill/>
        </p:spPr>
        <p:txBody>
          <a:bodyPr wrap="square" rtlCol="0">
            <a:spAutoFit/>
          </a:bodyPr>
          <a:lstStyle/>
          <a:p>
            <a:r>
              <a:rPr lang="en-US" sz="2400" dirty="0" smtClean="0">
                <a:solidFill>
                  <a:srgbClr val="FF0000"/>
                </a:solidFill>
              </a:rPr>
              <a:t>1</a:t>
            </a:r>
            <a:endParaRPr lang="en-US" sz="2400" dirty="0">
              <a:solidFill>
                <a:srgbClr val="FF0000"/>
              </a:solidFill>
            </a:endParaRPr>
          </a:p>
        </p:txBody>
      </p:sp>
      <p:sp>
        <p:nvSpPr>
          <p:cNvPr id="42" name="TextBox 41"/>
          <p:cNvSpPr txBox="1"/>
          <p:nvPr/>
        </p:nvSpPr>
        <p:spPr>
          <a:xfrm>
            <a:off x="174384" y="2293763"/>
            <a:ext cx="3195598" cy="3046988"/>
          </a:xfrm>
          <a:prstGeom prst="rect">
            <a:avLst/>
          </a:prstGeom>
          <a:noFill/>
        </p:spPr>
        <p:txBody>
          <a:bodyPr wrap="square" rtlCol="0">
            <a:spAutoFit/>
          </a:bodyPr>
          <a:lstStyle/>
          <a:p>
            <a:r>
              <a:rPr lang="en-US" sz="2400" dirty="0" smtClean="0"/>
              <a:t>0101000001111111</a:t>
            </a:r>
          </a:p>
          <a:p>
            <a:r>
              <a:rPr lang="en-US" sz="2400" dirty="0" smtClean="0"/>
              <a:t>1100000111100000</a:t>
            </a:r>
          </a:p>
          <a:p>
            <a:r>
              <a:rPr lang="en-US" sz="2400" dirty="0" smtClean="0"/>
              <a:t>0101010100001111</a:t>
            </a:r>
          </a:p>
          <a:p>
            <a:r>
              <a:rPr lang="en-US" sz="2400" dirty="0" smtClean="0"/>
              <a:t>1110000000111111</a:t>
            </a:r>
          </a:p>
          <a:p>
            <a:r>
              <a:rPr lang="en-US" sz="2400" dirty="0"/>
              <a:t>0101000001111111</a:t>
            </a:r>
          </a:p>
          <a:p>
            <a:r>
              <a:rPr lang="en-US" sz="2400" dirty="0"/>
              <a:t>1100000111100000</a:t>
            </a:r>
          </a:p>
          <a:p>
            <a:r>
              <a:rPr lang="en-US" sz="2400" dirty="0"/>
              <a:t>0101010100001111</a:t>
            </a:r>
          </a:p>
          <a:p>
            <a:r>
              <a:rPr lang="en-US" sz="2400" dirty="0" smtClean="0"/>
              <a:t>1110000000111111</a:t>
            </a:r>
            <a:endParaRPr lang="en-US" sz="2400" dirty="0"/>
          </a:p>
        </p:txBody>
      </p:sp>
      <p:sp>
        <p:nvSpPr>
          <p:cNvPr id="43" name="Title 1"/>
          <p:cNvSpPr txBox="1">
            <a:spLocks/>
          </p:cNvSpPr>
          <p:nvPr/>
        </p:nvSpPr>
        <p:spPr>
          <a:xfrm>
            <a:off x="638377" y="1043096"/>
            <a:ext cx="2038490" cy="676087"/>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i="1" dirty="0" smtClean="0">
                <a:solidFill>
                  <a:srgbClr val="FF0000"/>
                </a:solidFill>
              </a:rPr>
              <a:t>User Program &amp; Data</a:t>
            </a:r>
            <a:endParaRPr lang="en-US" sz="3200" dirty="0">
              <a:solidFill>
                <a:srgbClr val="FF0000"/>
              </a:solidFill>
            </a:endParaRPr>
          </a:p>
        </p:txBody>
      </p:sp>
      <p:sp>
        <p:nvSpPr>
          <p:cNvPr id="44" name="Down Arrow 43"/>
          <p:cNvSpPr/>
          <p:nvPr/>
        </p:nvSpPr>
        <p:spPr>
          <a:xfrm>
            <a:off x="1120170" y="1695680"/>
            <a:ext cx="579716" cy="5980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2884868" y="2607179"/>
            <a:ext cx="771556" cy="664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779621" y="2176831"/>
            <a:ext cx="784422" cy="976791"/>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p:nvPr/>
        </p:nvCxnSpPr>
        <p:spPr>
          <a:xfrm flipH="1">
            <a:off x="3243230" y="3068844"/>
            <a:ext cx="826388" cy="2430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132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198511" y="77274"/>
            <a:ext cx="2421228" cy="795337"/>
          </a:xfrm>
        </p:spPr>
        <p:txBody>
          <a:bodyPr>
            <a:noAutofit/>
          </a:bodyPr>
          <a:lstStyle/>
          <a:p>
            <a:pPr algn="ctr"/>
            <a:r>
              <a:rPr lang="en-US" sz="2800" b="1" dirty="0" smtClean="0">
                <a:solidFill>
                  <a:schemeClr val="accent1"/>
                </a:solidFill>
              </a:rPr>
              <a:t>Address</a:t>
            </a:r>
            <a:br>
              <a:rPr lang="en-US" sz="2800" b="1" dirty="0" smtClean="0">
                <a:solidFill>
                  <a:schemeClr val="accent1"/>
                </a:solidFill>
              </a:rPr>
            </a:br>
            <a:r>
              <a:rPr lang="en-US" sz="2800" b="1" dirty="0" smtClean="0">
                <a:solidFill>
                  <a:schemeClr val="accent1"/>
                </a:solidFill>
              </a:rPr>
              <a:t>in Binary</a:t>
            </a:r>
          </a:p>
        </p:txBody>
      </p:sp>
      <p:sp>
        <p:nvSpPr>
          <p:cNvPr id="21507" name="Content Placeholder 2"/>
          <p:cNvSpPr>
            <a:spLocks noGrp="1"/>
          </p:cNvSpPr>
          <p:nvPr>
            <p:ph idx="1"/>
          </p:nvPr>
        </p:nvSpPr>
        <p:spPr>
          <a:xfrm>
            <a:off x="26274" y="830834"/>
            <a:ext cx="2585072" cy="5791366"/>
          </a:xfrm>
        </p:spPr>
        <p:txBody>
          <a:bodyPr>
            <a:normAutofit/>
          </a:bodyPr>
          <a:lstStyle/>
          <a:p>
            <a:pPr marL="0" indent="0">
              <a:buNone/>
            </a:pPr>
            <a:r>
              <a:rPr lang="en-US" dirty="0" smtClean="0"/>
              <a:t>Each row </a:t>
            </a:r>
            <a:r>
              <a:rPr lang="en-US" dirty="0"/>
              <a:t>is uniquely identified by a number/code, starting from ‘0’, called Address, usually represented in Hexadecimal </a:t>
            </a:r>
            <a:r>
              <a:rPr lang="en-US" dirty="0" smtClean="0"/>
              <a:t>form and used in Assembly language programming</a:t>
            </a:r>
            <a:endParaRPr lang="en-US" dirty="0"/>
          </a:p>
        </p:txBody>
      </p:sp>
      <p:pic>
        <p:nvPicPr>
          <p:cNvPr id="10" name="Picture 9"/>
          <p:cNvPicPr>
            <a:picLocks noChangeAspect="1"/>
          </p:cNvPicPr>
          <p:nvPr/>
        </p:nvPicPr>
        <p:blipFill>
          <a:blip r:embed="rId2"/>
          <a:stretch>
            <a:fillRect/>
          </a:stretch>
        </p:blipFill>
        <p:spPr>
          <a:xfrm>
            <a:off x="6619741" y="830834"/>
            <a:ext cx="5278303" cy="5698755"/>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4158942676"/>
              </p:ext>
            </p:extLst>
          </p:nvPr>
        </p:nvGraphicFramePr>
        <p:xfrm>
          <a:off x="4198511" y="914400"/>
          <a:ext cx="2421228" cy="5656133"/>
        </p:xfrm>
        <a:graphic>
          <a:graphicData uri="http://schemas.openxmlformats.org/drawingml/2006/table">
            <a:tbl>
              <a:tblPr firstRow="1" bandRow="1">
                <a:tableStyleId>{5C22544A-7EE6-4342-B048-85BDC9FD1C3A}</a:tableStyleId>
              </a:tblPr>
              <a:tblGrid>
                <a:gridCol w="605307"/>
                <a:gridCol w="605307"/>
                <a:gridCol w="605307"/>
                <a:gridCol w="605307"/>
              </a:tblGrid>
              <a:tr h="708338">
                <a:tc>
                  <a:txBody>
                    <a:bodyPr/>
                    <a:lstStyle/>
                    <a:p>
                      <a:pPr algn="ctr"/>
                      <a:r>
                        <a:rPr lang="en-US" sz="2400" b="1" dirty="0" smtClean="0">
                          <a:solidFill>
                            <a:schemeClr val="tx1"/>
                          </a:solidFill>
                        </a:rPr>
                        <a:t>0</a:t>
                      </a:r>
                      <a:endParaRPr lang="en-US" sz="2400" b="1" dirty="0">
                        <a:solidFill>
                          <a:schemeClr val="tx1"/>
                        </a:solidFill>
                      </a:endParaRPr>
                    </a:p>
                  </a:txBody>
                  <a:tcPr/>
                </a:tc>
                <a:tc>
                  <a:txBody>
                    <a:bodyPr/>
                    <a:lstStyle/>
                    <a:p>
                      <a:pPr algn="ctr"/>
                      <a:r>
                        <a:rPr lang="en-US" sz="2400" b="1" dirty="0" smtClean="0">
                          <a:solidFill>
                            <a:schemeClr val="tx1"/>
                          </a:solidFill>
                        </a:rPr>
                        <a:t>0</a:t>
                      </a:r>
                      <a:endParaRPr lang="en-US" sz="2400" b="1" dirty="0">
                        <a:solidFill>
                          <a:schemeClr val="tx1"/>
                        </a:solidFill>
                      </a:endParaRPr>
                    </a:p>
                  </a:txBody>
                  <a:tcPr/>
                </a:tc>
                <a:tc>
                  <a:txBody>
                    <a:bodyPr/>
                    <a:lstStyle/>
                    <a:p>
                      <a:pPr algn="ctr"/>
                      <a:r>
                        <a:rPr lang="en-US" sz="2400" b="1" dirty="0" smtClean="0">
                          <a:solidFill>
                            <a:schemeClr val="tx1"/>
                          </a:solidFill>
                        </a:rPr>
                        <a:t>0</a:t>
                      </a:r>
                      <a:endParaRPr lang="en-US" sz="2400" b="1" dirty="0">
                        <a:solidFill>
                          <a:schemeClr val="tx1"/>
                        </a:solidFill>
                      </a:endParaRPr>
                    </a:p>
                  </a:txBody>
                  <a:tcPr/>
                </a:tc>
                <a:tc>
                  <a:txBody>
                    <a:bodyPr/>
                    <a:lstStyle/>
                    <a:p>
                      <a:pPr algn="ctr"/>
                      <a:r>
                        <a:rPr lang="en-US" sz="2400" b="1" dirty="0" smtClean="0">
                          <a:solidFill>
                            <a:schemeClr val="tx1"/>
                          </a:solidFill>
                        </a:rPr>
                        <a:t>0</a:t>
                      </a:r>
                      <a:endParaRPr lang="en-US" sz="2400" b="1" dirty="0">
                        <a:solidFill>
                          <a:schemeClr val="tx1"/>
                        </a:solidFill>
                      </a:endParaRPr>
                    </a:p>
                  </a:txBody>
                  <a:tcPr/>
                </a:tc>
              </a:tr>
              <a:tr h="703512">
                <a:tc>
                  <a:txBody>
                    <a:bodyPr/>
                    <a:lstStyle/>
                    <a:p>
                      <a:pPr algn="ctr"/>
                      <a:r>
                        <a:rPr lang="en-US" sz="2400" b="1" dirty="0" smtClean="0"/>
                        <a:t>0</a:t>
                      </a:r>
                      <a:endParaRPr lang="en-US" sz="2400" b="1" dirty="0"/>
                    </a:p>
                  </a:txBody>
                  <a:tcPr/>
                </a:tc>
                <a:tc>
                  <a:txBody>
                    <a:bodyPr/>
                    <a:lstStyle/>
                    <a:p>
                      <a:pPr algn="ctr"/>
                      <a:r>
                        <a:rPr lang="en-US" sz="2400" b="1" dirty="0" smtClean="0"/>
                        <a:t>0</a:t>
                      </a:r>
                      <a:endParaRPr lang="en-US" sz="2400" b="1" dirty="0"/>
                    </a:p>
                  </a:txBody>
                  <a:tcPr/>
                </a:tc>
                <a:tc>
                  <a:txBody>
                    <a:bodyPr/>
                    <a:lstStyle/>
                    <a:p>
                      <a:pPr algn="ctr"/>
                      <a:r>
                        <a:rPr lang="en-US" sz="2400" b="1" dirty="0" smtClean="0"/>
                        <a:t>0</a:t>
                      </a:r>
                      <a:endParaRPr lang="en-US" sz="2400" b="1" dirty="0"/>
                    </a:p>
                  </a:txBody>
                  <a:tcPr/>
                </a:tc>
                <a:tc>
                  <a:txBody>
                    <a:bodyPr/>
                    <a:lstStyle/>
                    <a:p>
                      <a:pPr algn="ctr"/>
                      <a:r>
                        <a:rPr lang="en-US" sz="2400" b="1" dirty="0" smtClean="0"/>
                        <a:t>1</a:t>
                      </a:r>
                      <a:endParaRPr lang="en-US" sz="2400" b="1" dirty="0"/>
                    </a:p>
                  </a:txBody>
                  <a:tcPr/>
                </a:tc>
              </a:tr>
              <a:tr h="713164">
                <a:tc>
                  <a:txBody>
                    <a:bodyPr/>
                    <a:lstStyle/>
                    <a:p>
                      <a:pPr algn="ctr"/>
                      <a:r>
                        <a:rPr lang="en-US" sz="2400" b="1" dirty="0" smtClean="0"/>
                        <a:t>0</a:t>
                      </a:r>
                      <a:endParaRPr lang="en-US" sz="2400" b="1" dirty="0"/>
                    </a:p>
                  </a:txBody>
                  <a:tcPr/>
                </a:tc>
                <a:tc>
                  <a:txBody>
                    <a:bodyPr/>
                    <a:lstStyle/>
                    <a:p>
                      <a:pPr algn="ctr"/>
                      <a:r>
                        <a:rPr lang="en-US" sz="2400" b="1" dirty="0" smtClean="0"/>
                        <a:t>0</a:t>
                      </a:r>
                      <a:endParaRPr lang="en-US" sz="2400" b="1" dirty="0"/>
                    </a:p>
                  </a:txBody>
                  <a:tcPr/>
                </a:tc>
                <a:tc>
                  <a:txBody>
                    <a:bodyPr/>
                    <a:lstStyle/>
                    <a:p>
                      <a:pPr algn="ctr"/>
                      <a:r>
                        <a:rPr lang="en-US" sz="2400" b="1" dirty="0" smtClean="0"/>
                        <a:t>1</a:t>
                      </a:r>
                      <a:endParaRPr lang="en-US" sz="2400" b="1" dirty="0"/>
                    </a:p>
                  </a:txBody>
                  <a:tcPr/>
                </a:tc>
                <a:tc>
                  <a:txBody>
                    <a:bodyPr/>
                    <a:lstStyle/>
                    <a:p>
                      <a:pPr algn="ctr"/>
                      <a:r>
                        <a:rPr lang="en-US" sz="2400" b="1" dirty="0" smtClean="0"/>
                        <a:t>0</a:t>
                      </a:r>
                      <a:endParaRPr lang="en-US" sz="2400" b="1" dirty="0"/>
                    </a:p>
                  </a:txBody>
                  <a:tcPr/>
                </a:tc>
              </a:tr>
              <a:tr h="824248">
                <a:tc>
                  <a:txBody>
                    <a:bodyPr/>
                    <a:lstStyle/>
                    <a:p>
                      <a:pPr algn="ctr"/>
                      <a:r>
                        <a:rPr lang="en-US" sz="2400" b="1" dirty="0" smtClean="0"/>
                        <a:t>0</a:t>
                      </a:r>
                      <a:endParaRPr lang="en-US" sz="2400" b="1" dirty="0"/>
                    </a:p>
                  </a:txBody>
                  <a:tcPr/>
                </a:tc>
                <a:tc>
                  <a:txBody>
                    <a:bodyPr/>
                    <a:lstStyle/>
                    <a:p>
                      <a:pPr algn="ctr"/>
                      <a:r>
                        <a:rPr lang="en-US" sz="2400" b="1" dirty="0" smtClean="0"/>
                        <a:t>0</a:t>
                      </a:r>
                      <a:endParaRPr lang="en-US" sz="2400" b="1" dirty="0"/>
                    </a:p>
                  </a:txBody>
                  <a:tcPr/>
                </a:tc>
                <a:tc>
                  <a:txBody>
                    <a:bodyPr/>
                    <a:lstStyle/>
                    <a:p>
                      <a:pPr algn="ctr"/>
                      <a:r>
                        <a:rPr lang="en-US" sz="2400" b="1" dirty="0" smtClean="0"/>
                        <a:t>1</a:t>
                      </a:r>
                      <a:endParaRPr lang="en-US" sz="2400" b="1" dirty="0"/>
                    </a:p>
                  </a:txBody>
                  <a:tcPr/>
                </a:tc>
                <a:tc>
                  <a:txBody>
                    <a:bodyPr/>
                    <a:lstStyle/>
                    <a:p>
                      <a:pPr algn="ctr"/>
                      <a:r>
                        <a:rPr lang="en-US" sz="2400" b="1" dirty="0" smtClean="0"/>
                        <a:t>1</a:t>
                      </a:r>
                      <a:endParaRPr lang="en-US" sz="2400" b="1" dirty="0"/>
                    </a:p>
                  </a:txBody>
                  <a:tcPr/>
                </a:tc>
              </a:tr>
              <a:tr h="721217">
                <a:tc>
                  <a:txBody>
                    <a:bodyPr/>
                    <a:lstStyle/>
                    <a:p>
                      <a:pPr algn="ctr"/>
                      <a:endParaRPr lang="en-US" sz="2400" b="1" dirty="0"/>
                    </a:p>
                  </a:txBody>
                  <a:tcPr/>
                </a:tc>
                <a:tc>
                  <a:txBody>
                    <a:bodyPr/>
                    <a:lstStyle/>
                    <a:p>
                      <a:pPr algn="ctr"/>
                      <a:endParaRPr lang="en-US" sz="2400" b="1"/>
                    </a:p>
                  </a:txBody>
                  <a:tcPr/>
                </a:tc>
                <a:tc>
                  <a:txBody>
                    <a:bodyPr/>
                    <a:lstStyle/>
                    <a:p>
                      <a:pPr algn="ctr"/>
                      <a:endParaRPr lang="en-US" sz="2400" b="1"/>
                    </a:p>
                  </a:txBody>
                  <a:tcPr/>
                </a:tc>
                <a:tc>
                  <a:txBody>
                    <a:bodyPr/>
                    <a:lstStyle/>
                    <a:p>
                      <a:pPr algn="ctr"/>
                      <a:endParaRPr lang="en-US" sz="2400" b="1" dirty="0"/>
                    </a:p>
                  </a:txBody>
                  <a:tcPr/>
                </a:tc>
              </a:tr>
              <a:tr h="708338">
                <a:tc>
                  <a:txBody>
                    <a:bodyPr/>
                    <a:lstStyle/>
                    <a:p>
                      <a:pPr algn="ctr"/>
                      <a:endParaRPr lang="en-US" sz="2400" b="1" dirty="0"/>
                    </a:p>
                  </a:txBody>
                  <a:tcPr/>
                </a:tc>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tr>
              <a:tr h="682580">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tr>
              <a:tr h="594736">
                <a:tc>
                  <a:txBody>
                    <a:bodyPr/>
                    <a:lstStyle/>
                    <a:p>
                      <a:pPr algn="ctr"/>
                      <a:r>
                        <a:rPr lang="en-US" sz="2400" b="1" dirty="0" smtClean="0"/>
                        <a:t>0</a:t>
                      </a:r>
                      <a:endParaRPr lang="en-US" sz="2400" b="1" dirty="0"/>
                    </a:p>
                  </a:txBody>
                  <a:tcPr/>
                </a:tc>
                <a:tc>
                  <a:txBody>
                    <a:bodyPr/>
                    <a:lstStyle/>
                    <a:p>
                      <a:pPr algn="ctr"/>
                      <a:r>
                        <a:rPr lang="en-US" sz="2400" b="1" dirty="0" smtClean="0"/>
                        <a:t>1</a:t>
                      </a:r>
                      <a:endParaRPr lang="en-US" sz="2400" b="1" dirty="0"/>
                    </a:p>
                  </a:txBody>
                  <a:tcPr/>
                </a:tc>
                <a:tc>
                  <a:txBody>
                    <a:bodyPr/>
                    <a:lstStyle/>
                    <a:p>
                      <a:pPr algn="ctr"/>
                      <a:r>
                        <a:rPr lang="en-US" sz="2400" b="1" dirty="0" smtClean="0"/>
                        <a:t>1</a:t>
                      </a:r>
                      <a:endParaRPr lang="en-US" sz="2400" b="1" dirty="0"/>
                    </a:p>
                  </a:txBody>
                  <a:tcPr/>
                </a:tc>
                <a:tc>
                  <a:txBody>
                    <a:bodyPr/>
                    <a:lstStyle/>
                    <a:p>
                      <a:pPr algn="ctr"/>
                      <a:r>
                        <a:rPr lang="en-US" sz="2400" b="1" dirty="0" smtClean="0"/>
                        <a:t>1</a:t>
                      </a:r>
                      <a:endParaRPr lang="en-US" sz="2400" b="1" dirty="0"/>
                    </a:p>
                  </a:txBody>
                  <a:tcPr/>
                </a:tc>
              </a:tr>
            </a:tbl>
          </a:graphicData>
        </a:graphic>
      </p:graphicFrame>
      <p:sp>
        <p:nvSpPr>
          <p:cNvPr id="6" name="Title 1"/>
          <p:cNvSpPr txBox="1">
            <a:spLocks/>
          </p:cNvSpPr>
          <p:nvPr/>
        </p:nvSpPr>
        <p:spPr>
          <a:xfrm>
            <a:off x="6619740" y="17371"/>
            <a:ext cx="5447764" cy="795337"/>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rgbClr val="FF0000"/>
                </a:solidFill>
              </a:rPr>
              <a:t>Contents (Machine code &amp; data)</a:t>
            </a:r>
          </a:p>
        </p:txBody>
      </p:sp>
      <p:sp>
        <p:nvSpPr>
          <p:cNvPr id="3" name="TextBox 2"/>
          <p:cNvSpPr txBox="1"/>
          <p:nvPr/>
        </p:nvSpPr>
        <p:spPr>
          <a:xfrm>
            <a:off x="10120756" y="1706759"/>
            <a:ext cx="321972" cy="523220"/>
          </a:xfrm>
          <a:prstGeom prst="rect">
            <a:avLst/>
          </a:prstGeom>
          <a:noFill/>
        </p:spPr>
        <p:txBody>
          <a:bodyPr wrap="square" rtlCol="0">
            <a:spAutoFit/>
          </a:bodyPr>
          <a:lstStyle/>
          <a:p>
            <a:r>
              <a:rPr lang="en-US" sz="2800" b="1" dirty="0" smtClean="0">
                <a:solidFill>
                  <a:srgbClr val="FF0000"/>
                </a:solidFill>
              </a:rPr>
              <a:t>1</a:t>
            </a:r>
            <a:endParaRPr lang="en-US" sz="2800" b="1" dirty="0">
              <a:solidFill>
                <a:srgbClr val="FF0000"/>
              </a:solidFill>
            </a:endParaRPr>
          </a:p>
        </p:txBody>
      </p:sp>
      <p:sp>
        <p:nvSpPr>
          <p:cNvPr id="8" name="TextBox 7"/>
          <p:cNvSpPr txBox="1"/>
          <p:nvPr/>
        </p:nvSpPr>
        <p:spPr>
          <a:xfrm>
            <a:off x="10688446" y="1042488"/>
            <a:ext cx="321972" cy="523220"/>
          </a:xfrm>
          <a:prstGeom prst="rect">
            <a:avLst/>
          </a:prstGeom>
          <a:noFill/>
        </p:spPr>
        <p:txBody>
          <a:bodyPr wrap="square" rtlCol="0">
            <a:spAutoFit/>
          </a:bodyPr>
          <a:lstStyle/>
          <a:p>
            <a:r>
              <a:rPr lang="en-US" sz="2800" b="1" dirty="0" smtClean="0">
                <a:solidFill>
                  <a:srgbClr val="FF0000"/>
                </a:solidFill>
              </a:rPr>
              <a:t>1</a:t>
            </a:r>
            <a:endParaRPr lang="en-US" sz="2800" b="1" dirty="0">
              <a:solidFill>
                <a:srgbClr val="FF0000"/>
              </a:solidFill>
            </a:endParaRPr>
          </a:p>
        </p:txBody>
      </p:sp>
      <p:sp>
        <p:nvSpPr>
          <p:cNvPr id="9" name="TextBox 8"/>
          <p:cNvSpPr txBox="1"/>
          <p:nvPr/>
        </p:nvSpPr>
        <p:spPr>
          <a:xfrm>
            <a:off x="10121263" y="1042488"/>
            <a:ext cx="321972" cy="523220"/>
          </a:xfrm>
          <a:prstGeom prst="rect">
            <a:avLst/>
          </a:prstGeom>
          <a:noFill/>
        </p:spPr>
        <p:txBody>
          <a:bodyPr wrap="square" rtlCol="0">
            <a:spAutoFit/>
          </a:bodyPr>
          <a:lstStyle/>
          <a:p>
            <a:r>
              <a:rPr lang="en-US" sz="2800" b="1" dirty="0" smtClean="0">
                <a:solidFill>
                  <a:srgbClr val="FF0000"/>
                </a:solidFill>
              </a:rPr>
              <a:t>1</a:t>
            </a:r>
            <a:endParaRPr lang="en-US" sz="2800" b="1" dirty="0">
              <a:solidFill>
                <a:srgbClr val="FF0000"/>
              </a:solidFill>
            </a:endParaRPr>
          </a:p>
        </p:txBody>
      </p:sp>
      <p:sp>
        <p:nvSpPr>
          <p:cNvPr id="11" name="TextBox 10"/>
          <p:cNvSpPr txBox="1"/>
          <p:nvPr/>
        </p:nvSpPr>
        <p:spPr>
          <a:xfrm>
            <a:off x="6952549" y="1042488"/>
            <a:ext cx="321972" cy="523220"/>
          </a:xfrm>
          <a:prstGeom prst="rect">
            <a:avLst/>
          </a:prstGeom>
          <a:noFill/>
        </p:spPr>
        <p:txBody>
          <a:bodyPr wrap="square" rtlCol="0">
            <a:spAutoFit/>
          </a:bodyPr>
          <a:lstStyle/>
          <a:p>
            <a:r>
              <a:rPr lang="en-US" sz="2800" b="1" dirty="0" smtClean="0">
                <a:solidFill>
                  <a:srgbClr val="FF0000"/>
                </a:solidFill>
              </a:rPr>
              <a:t>1</a:t>
            </a:r>
            <a:endParaRPr lang="en-US" sz="2800" b="1" dirty="0">
              <a:solidFill>
                <a:srgbClr val="FF0000"/>
              </a:solidFill>
            </a:endParaRPr>
          </a:p>
        </p:txBody>
      </p:sp>
      <p:sp>
        <p:nvSpPr>
          <p:cNvPr id="12" name="TextBox 11"/>
          <p:cNvSpPr txBox="1"/>
          <p:nvPr/>
        </p:nvSpPr>
        <p:spPr>
          <a:xfrm>
            <a:off x="8255158" y="1725846"/>
            <a:ext cx="321972" cy="523220"/>
          </a:xfrm>
          <a:prstGeom prst="rect">
            <a:avLst/>
          </a:prstGeom>
          <a:noFill/>
        </p:spPr>
        <p:txBody>
          <a:bodyPr wrap="square" rtlCol="0">
            <a:spAutoFit/>
          </a:bodyPr>
          <a:lstStyle/>
          <a:p>
            <a:r>
              <a:rPr lang="en-US" sz="2800" b="1" dirty="0" smtClean="0">
                <a:solidFill>
                  <a:srgbClr val="FF0000"/>
                </a:solidFill>
              </a:rPr>
              <a:t>0</a:t>
            </a:r>
            <a:endParaRPr lang="en-US" sz="2800" b="1" dirty="0">
              <a:solidFill>
                <a:srgbClr val="FF0000"/>
              </a:solidFill>
            </a:endParaRPr>
          </a:p>
        </p:txBody>
      </p:sp>
      <p:sp>
        <p:nvSpPr>
          <p:cNvPr id="13" name="TextBox 12"/>
          <p:cNvSpPr txBox="1"/>
          <p:nvPr/>
        </p:nvSpPr>
        <p:spPr>
          <a:xfrm>
            <a:off x="8212125" y="1042488"/>
            <a:ext cx="321972" cy="523220"/>
          </a:xfrm>
          <a:prstGeom prst="rect">
            <a:avLst/>
          </a:prstGeom>
          <a:noFill/>
        </p:spPr>
        <p:txBody>
          <a:bodyPr wrap="square" rtlCol="0">
            <a:spAutoFit/>
          </a:bodyPr>
          <a:lstStyle/>
          <a:p>
            <a:r>
              <a:rPr lang="en-US" sz="2800" b="1" dirty="0" smtClean="0">
                <a:solidFill>
                  <a:srgbClr val="FF0000"/>
                </a:solidFill>
              </a:rPr>
              <a:t>0</a:t>
            </a:r>
            <a:endParaRPr lang="en-US" sz="2800" b="1" dirty="0">
              <a:solidFill>
                <a:srgbClr val="FF0000"/>
              </a:solidFill>
            </a:endParaRPr>
          </a:p>
        </p:txBody>
      </p:sp>
      <p:sp>
        <p:nvSpPr>
          <p:cNvPr id="14" name="TextBox 13"/>
          <p:cNvSpPr txBox="1"/>
          <p:nvPr/>
        </p:nvSpPr>
        <p:spPr>
          <a:xfrm>
            <a:off x="8829287" y="1056066"/>
            <a:ext cx="321972" cy="523220"/>
          </a:xfrm>
          <a:prstGeom prst="rect">
            <a:avLst/>
          </a:prstGeom>
          <a:noFill/>
        </p:spPr>
        <p:txBody>
          <a:bodyPr wrap="square" rtlCol="0">
            <a:spAutoFit/>
          </a:bodyPr>
          <a:lstStyle/>
          <a:p>
            <a:r>
              <a:rPr lang="en-US" sz="2800" b="1" dirty="0" smtClean="0">
                <a:solidFill>
                  <a:srgbClr val="FF0000"/>
                </a:solidFill>
              </a:rPr>
              <a:t>0</a:t>
            </a:r>
            <a:endParaRPr lang="en-US" sz="2800" b="1" dirty="0">
              <a:solidFill>
                <a:srgbClr val="FF0000"/>
              </a:solidFill>
            </a:endParaRPr>
          </a:p>
        </p:txBody>
      </p:sp>
      <p:sp>
        <p:nvSpPr>
          <p:cNvPr id="15" name="TextBox 14"/>
          <p:cNvSpPr txBox="1"/>
          <p:nvPr/>
        </p:nvSpPr>
        <p:spPr>
          <a:xfrm>
            <a:off x="11291200" y="1042920"/>
            <a:ext cx="321972" cy="523220"/>
          </a:xfrm>
          <a:prstGeom prst="rect">
            <a:avLst/>
          </a:prstGeom>
          <a:noFill/>
        </p:spPr>
        <p:txBody>
          <a:bodyPr wrap="square" rtlCol="0">
            <a:spAutoFit/>
          </a:bodyPr>
          <a:lstStyle/>
          <a:p>
            <a:r>
              <a:rPr lang="en-US" sz="2800" b="1" dirty="0" smtClean="0">
                <a:solidFill>
                  <a:srgbClr val="FF0000"/>
                </a:solidFill>
              </a:rPr>
              <a:t>0</a:t>
            </a:r>
            <a:endParaRPr lang="en-US" sz="2800" b="1" dirty="0">
              <a:solidFill>
                <a:srgbClr val="FF0000"/>
              </a:solidFill>
            </a:endParaRPr>
          </a:p>
        </p:txBody>
      </p:sp>
      <p:sp>
        <p:nvSpPr>
          <p:cNvPr id="16" name="TextBox 15"/>
          <p:cNvSpPr txBox="1"/>
          <p:nvPr/>
        </p:nvSpPr>
        <p:spPr>
          <a:xfrm>
            <a:off x="8814571" y="1721109"/>
            <a:ext cx="342308" cy="523220"/>
          </a:xfrm>
          <a:prstGeom prst="rect">
            <a:avLst/>
          </a:prstGeom>
          <a:noFill/>
        </p:spPr>
        <p:txBody>
          <a:bodyPr wrap="square" rtlCol="0">
            <a:spAutoFit/>
          </a:bodyPr>
          <a:lstStyle/>
          <a:p>
            <a:r>
              <a:rPr lang="en-US" sz="2800" b="1" dirty="0" smtClean="0">
                <a:solidFill>
                  <a:srgbClr val="FF0000"/>
                </a:solidFill>
              </a:rPr>
              <a:t>0</a:t>
            </a:r>
            <a:endParaRPr lang="en-US" sz="2800" b="1" dirty="0">
              <a:solidFill>
                <a:srgbClr val="FF0000"/>
              </a:solidFill>
            </a:endParaRPr>
          </a:p>
        </p:txBody>
      </p:sp>
      <p:sp>
        <p:nvSpPr>
          <p:cNvPr id="17" name="TextBox 16"/>
          <p:cNvSpPr txBox="1"/>
          <p:nvPr/>
        </p:nvSpPr>
        <p:spPr>
          <a:xfrm>
            <a:off x="9441032" y="1763151"/>
            <a:ext cx="321972" cy="523220"/>
          </a:xfrm>
          <a:prstGeom prst="rect">
            <a:avLst/>
          </a:prstGeom>
          <a:noFill/>
        </p:spPr>
        <p:txBody>
          <a:bodyPr wrap="square" rtlCol="0">
            <a:spAutoFit/>
          </a:bodyPr>
          <a:lstStyle/>
          <a:p>
            <a:r>
              <a:rPr lang="en-US" sz="2800" b="1" dirty="0" smtClean="0">
                <a:solidFill>
                  <a:srgbClr val="FF0000"/>
                </a:solidFill>
              </a:rPr>
              <a:t>0</a:t>
            </a:r>
            <a:endParaRPr lang="en-US" sz="2800" b="1" dirty="0">
              <a:solidFill>
                <a:srgbClr val="FF0000"/>
              </a:solidFill>
            </a:endParaRPr>
          </a:p>
        </p:txBody>
      </p:sp>
      <p:sp>
        <p:nvSpPr>
          <p:cNvPr id="18" name="TextBox 17"/>
          <p:cNvSpPr txBox="1"/>
          <p:nvPr/>
        </p:nvSpPr>
        <p:spPr>
          <a:xfrm>
            <a:off x="6984020" y="1724514"/>
            <a:ext cx="321972" cy="523220"/>
          </a:xfrm>
          <a:prstGeom prst="rect">
            <a:avLst/>
          </a:prstGeom>
          <a:noFill/>
        </p:spPr>
        <p:txBody>
          <a:bodyPr wrap="square" rtlCol="0">
            <a:spAutoFit/>
          </a:bodyPr>
          <a:lstStyle/>
          <a:p>
            <a:r>
              <a:rPr lang="en-US" sz="2800" b="1" dirty="0" smtClean="0">
                <a:solidFill>
                  <a:srgbClr val="FF0000"/>
                </a:solidFill>
              </a:rPr>
              <a:t>0</a:t>
            </a:r>
            <a:endParaRPr lang="en-US" sz="2800" b="1" dirty="0">
              <a:solidFill>
                <a:srgbClr val="FF0000"/>
              </a:solidFill>
            </a:endParaRPr>
          </a:p>
        </p:txBody>
      </p:sp>
      <p:sp>
        <p:nvSpPr>
          <p:cNvPr id="19" name="TextBox 18"/>
          <p:cNvSpPr txBox="1"/>
          <p:nvPr/>
        </p:nvSpPr>
        <p:spPr>
          <a:xfrm>
            <a:off x="9504101" y="1056066"/>
            <a:ext cx="321972" cy="523220"/>
          </a:xfrm>
          <a:prstGeom prst="rect">
            <a:avLst/>
          </a:prstGeom>
          <a:noFill/>
        </p:spPr>
        <p:txBody>
          <a:bodyPr wrap="square" rtlCol="0">
            <a:spAutoFit/>
          </a:bodyPr>
          <a:lstStyle/>
          <a:p>
            <a:r>
              <a:rPr lang="en-US" sz="2800" b="1" dirty="0" smtClean="0">
                <a:solidFill>
                  <a:srgbClr val="FF0000"/>
                </a:solidFill>
              </a:rPr>
              <a:t>1</a:t>
            </a:r>
            <a:endParaRPr lang="en-US" sz="2800" b="1" dirty="0">
              <a:solidFill>
                <a:srgbClr val="FF0000"/>
              </a:solidFill>
            </a:endParaRPr>
          </a:p>
        </p:txBody>
      </p:sp>
      <p:sp>
        <p:nvSpPr>
          <p:cNvPr id="20" name="TextBox 19"/>
          <p:cNvSpPr txBox="1"/>
          <p:nvPr/>
        </p:nvSpPr>
        <p:spPr>
          <a:xfrm>
            <a:off x="10713603" y="1763151"/>
            <a:ext cx="321972" cy="523220"/>
          </a:xfrm>
          <a:prstGeom prst="rect">
            <a:avLst/>
          </a:prstGeom>
          <a:noFill/>
        </p:spPr>
        <p:txBody>
          <a:bodyPr wrap="square" rtlCol="0">
            <a:spAutoFit/>
          </a:bodyPr>
          <a:lstStyle/>
          <a:p>
            <a:r>
              <a:rPr lang="en-US" sz="2800" b="1" dirty="0" smtClean="0">
                <a:solidFill>
                  <a:srgbClr val="FF0000"/>
                </a:solidFill>
              </a:rPr>
              <a:t>1</a:t>
            </a:r>
            <a:endParaRPr lang="en-US" sz="2800" b="1" dirty="0">
              <a:solidFill>
                <a:srgbClr val="FF0000"/>
              </a:solidFill>
            </a:endParaRPr>
          </a:p>
        </p:txBody>
      </p:sp>
      <p:sp>
        <p:nvSpPr>
          <p:cNvPr id="21" name="TextBox 20"/>
          <p:cNvSpPr txBox="1"/>
          <p:nvPr/>
        </p:nvSpPr>
        <p:spPr>
          <a:xfrm>
            <a:off x="11340462" y="1721109"/>
            <a:ext cx="321972" cy="523220"/>
          </a:xfrm>
          <a:prstGeom prst="rect">
            <a:avLst/>
          </a:prstGeom>
          <a:noFill/>
        </p:spPr>
        <p:txBody>
          <a:bodyPr wrap="square" rtlCol="0">
            <a:spAutoFit/>
          </a:bodyPr>
          <a:lstStyle/>
          <a:p>
            <a:r>
              <a:rPr lang="en-US" sz="2800" b="1" dirty="0" smtClean="0">
                <a:solidFill>
                  <a:srgbClr val="FF0000"/>
                </a:solidFill>
              </a:rPr>
              <a:t>1</a:t>
            </a:r>
            <a:endParaRPr lang="en-US" sz="2800" b="1" dirty="0">
              <a:solidFill>
                <a:srgbClr val="FF0000"/>
              </a:solidFill>
            </a:endParaRPr>
          </a:p>
        </p:txBody>
      </p:sp>
      <p:sp>
        <p:nvSpPr>
          <p:cNvPr id="22" name="TextBox 21"/>
          <p:cNvSpPr txBox="1"/>
          <p:nvPr/>
        </p:nvSpPr>
        <p:spPr>
          <a:xfrm>
            <a:off x="7556170" y="1706759"/>
            <a:ext cx="321972" cy="523220"/>
          </a:xfrm>
          <a:prstGeom prst="rect">
            <a:avLst/>
          </a:prstGeom>
          <a:noFill/>
        </p:spPr>
        <p:txBody>
          <a:bodyPr wrap="square" rtlCol="0">
            <a:spAutoFit/>
          </a:bodyPr>
          <a:lstStyle/>
          <a:p>
            <a:r>
              <a:rPr lang="en-US" sz="2800" b="1" dirty="0" smtClean="0">
                <a:solidFill>
                  <a:srgbClr val="FF0000"/>
                </a:solidFill>
              </a:rPr>
              <a:t>1</a:t>
            </a:r>
            <a:endParaRPr lang="en-US" sz="2800" b="1" dirty="0">
              <a:solidFill>
                <a:srgbClr val="FF0000"/>
              </a:solidFill>
            </a:endParaRPr>
          </a:p>
        </p:txBody>
      </p:sp>
      <p:sp>
        <p:nvSpPr>
          <p:cNvPr id="23" name="TextBox 22"/>
          <p:cNvSpPr txBox="1"/>
          <p:nvPr/>
        </p:nvSpPr>
        <p:spPr>
          <a:xfrm>
            <a:off x="7581061" y="1037672"/>
            <a:ext cx="321972" cy="523220"/>
          </a:xfrm>
          <a:prstGeom prst="rect">
            <a:avLst/>
          </a:prstGeom>
          <a:noFill/>
        </p:spPr>
        <p:txBody>
          <a:bodyPr wrap="square" rtlCol="0">
            <a:spAutoFit/>
          </a:bodyPr>
          <a:lstStyle/>
          <a:p>
            <a:r>
              <a:rPr lang="en-US" sz="2800" b="1" dirty="0" smtClean="0">
                <a:solidFill>
                  <a:srgbClr val="FF0000"/>
                </a:solidFill>
              </a:rPr>
              <a:t>0</a:t>
            </a:r>
            <a:endParaRPr lang="en-US" sz="2800" b="1"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322009646"/>
              </p:ext>
            </p:extLst>
          </p:nvPr>
        </p:nvGraphicFramePr>
        <p:xfrm>
          <a:off x="2733383" y="914396"/>
          <a:ext cx="1343089" cy="5656136"/>
        </p:xfrm>
        <a:graphic>
          <a:graphicData uri="http://schemas.openxmlformats.org/drawingml/2006/table">
            <a:tbl>
              <a:tblPr firstRow="1" bandRow="1">
                <a:tableStyleId>{5C22544A-7EE6-4342-B048-85BDC9FD1C3A}</a:tableStyleId>
              </a:tblPr>
              <a:tblGrid>
                <a:gridCol w="1343089"/>
              </a:tblGrid>
              <a:tr h="707017">
                <a:tc>
                  <a:txBody>
                    <a:bodyPr/>
                    <a:lstStyle/>
                    <a:p>
                      <a:pPr algn="ctr"/>
                      <a:r>
                        <a:rPr lang="en-US" sz="2400" b="1" dirty="0" smtClean="0">
                          <a:solidFill>
                            <a:srgbClr val="7030A0"/>
                          </a:solidFill>
                        </a:rPr>
                        <a:t>0H</a:t>
                      </a:r>
                      <a:endParaRPr lang="en-US" sz="2400" b="1" dirty="0">
                        <a:solidFill>
                          <a:srgbClr val="7030A0"/>
                        </a:solidFill>
                      </a:endParaRPr>
                    </a:p>
                  </a:txBody>
                  <a:tcPr/>
                </a:tc>
              </a:tr>
              <a:tr h="707017">
                <a:tc>
                  <a:txBody>
                    <a:bodyPr/>
                    <a:lstStyle/>
                    <a:p>
                      <a:pPr algn="ctr"/>
                      <a:r>
                        <a:rPr lang="en-US" sz="2400" b="1" dirty="0" smtClean="0">
                          <a:solidFill>
                            <a:srgbClr val="7030A0"/>
                          </a:solidFill>
                        </a:rPr>
                        <a:t>1H</a:t>
                      </a:r>
                      <a:endParaRPr lang="en-US" sz="2400" b="1" dirty="0">
                        <a:solidFill>
                          <a:srgbClr val="7030A0"/>
                        </a:solidFill>
                      </a:endParaRPr>
                    </a:p>
                  </a:txBody>
                  <a:tcPr/>
                </a:tc>
              </a:tr>
              <a:tr h="707017">
                <a:tc>
                  <a:txBody>
                    <a:bodyPr/>
                    <a:lstStyle/>
                    <a:p>
                      <a:pPr algn="ctr"/>
                      <a:r>
                        <a:rPr lang="en-US" sz="2400" b="1" dirty="0" smtClean="0">
                          <a:solidFill>
                            <a:srgbClr val="7030A0"/>
                          </a:solidFill>
                        </a:rPr>
                        <a:t>2H</a:t>
                      </a:r>
                      <a:endParaRPr lang="en-US" sz="2400" b="1" dirty="0">
                        <a:solidFill>
                          <a:srgbClr val="7030A0"/>
                        </a:solidFill>
                      </a:endParaRPr>
                    </a:p>
                  </a:txBody>
                  <a:tcPr/>
                </a:tc>
              </a:tr>
              <a:tr h="707017">
                <a:tc>
                  <a:txBody>
                    <a:bodyPr/>
                    <a:lstStyle/>
                    <a:p>
                      <a:pPr algn="ctr"/>
                      <a:r>
                        <a:rPr lang="en-US" sz="2400" b="1" dirty="0" smtClean="0">
                          <a:solidFill>
                            <a:srgbClr val="7030A0"/>
                          </a:solidFill>
                        </a:rPr>
                        <a:t>3H</a:t>
                      </a:r>
                      <a:endParaRPr lang="en-US" sz="2400" b="1" dirty="0">
                        <a:solidFill>
                          <a:srgbClr val="7030A0"/>
                        </a:solidFill>
                      </a:endParaRPr>
                    </a:p>
                  </a:txBody>
                  <a:tcPr/>
                </a:tc>
              </a:tr>
              <a:tr h="707017">
                <a:tc>
                  <a:txBody>
                    <a:bodyPr/>
                    <a:lstStyle/>
                    <a:p>
                      <a:pPr algn="ctr"/>
                      <a:endParaRPr lang="en-US" sz="2400" b="1" dirty="0">
                        <a:solidFill>
                          <a:srgbClr val="7030A0"/>
                        </a:solidFill>
                      </a:endParaRPr>
                    </a:p>
                  </a:txBody>
                  <a:tcPr/>
                </a:tc>
              </a:tr>
              <a:tr h="707017">
                <a:tc>
                  <a:txBody>
                    <a:bodyPr/>
                    <a:lstStyle/>
                    <a:p>
                      <a:pPr algn="ctr"/>
                      <a:endParaRPr lang="en-US" sz="2400" b="1" dirty="0">
                        <a:solidFill>
                          <a:srgbClr val="7030A0"/>
                        </a:solidFill>
                      </a:endParaRPr>
                    </a:p>
                  </a:txBody>
                  <a:tcPr/>
                </a:tc>
              </a:tr>
              <a:tr h="707017">
                <a:tc>
                  <a:txBody>
                    <a:bodyPr/>
                    <a:lstStyle/>
                    <a:p>
                      <a:pPr algn="ctr"/>
                      <a:endParaRPr lang="en-US" sz="2400" b="1" dirty="0">
                        <a:solidFill>
                          <a:srgbClr val="7030A0"/>
                        </a:solidFill>
                      </a:endParaRPr>
                    </a:p>
                  </a:txBody>
                  <a:tcPr/>
                </a:tc>
              </a:tr>
              <a:tr h="707017">
                <a:tc>
                  <a:txBody>
                    <a:bodyPr/>
                    <a:lstStyle/>
                    <a:p>
                      <a:pPr algn="ctr"/>
                      <a:r>
                        <a:rPr lang="en-US" sz="2400" b="1" dirty="0" smtClean="0">
                          <a:solidFill>
                            <a:srgbClr val="7030A0"/>
                          </a:solidFill>
                        </a:rPr>
                        <a:t>7H</a:t>
                      </a:r>
                      <a:endParaRPr lang="en-US" sz="2400" b="1" dirty="0">
                        <a:solidFill>
                          <a:srgbClr val="7030A0"/>
                        </a:solidFill>
                      </a:endParaRPr>
                    </a:p>
                  </a:txBody>
                  <a:tcPr/>
                </a:tc>
              </a:tr>
            </a:tbl>
          </a:graphicData>
        </a:graphic>
      </p:graphicFrame>
      <p:sp>
        <p:nvSpPr>
          <p:cNvPr id="24" name="Title 1"/>
          <p:cNvSpPr txBox="1">
            <a:spLocks/>
          </p:cNvSpPr>
          <p:nvPr/>
        </p:nvSpPr>
        <p:spPr>
          <a:xfrm>
            <a:off x="2611346" y="77273"/>
            <a:ext cx="1587164" cy="7953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accent1"/>
                </a:solidFill>
              </a:rPr>
              <a:t>Address</a:t>
            </a:r>
            <a:br>
              <a:rPr lang="en-US" sz="2800" b="1" dirty="0" smtClean="0">
                <a:solidFill>
                  <a:schemeClr val="accent1"/>
                </a:solidFill>
              </a:rPr>
            </a:br>
            <a:r>
              <a:rPr lang="en-US" sz="2800" b="1" dirty="0" smtClean="0">
                <a:solidFill>
                  <a:schemeClr val="accent1"/>
                </a:solidFill>
              </a:rPr>
              <a:t>in HEX</a:t>
            </a:r>
          </a:p>
        </p:txBody>
      </p:sp>
    </p:spTree>
    <p:extLst>
      <p:ext uri="{BB962C8B-B14F-4D97-AF65-F5344CB8AC3E}">
        <p14:creationId xmlns:p14="http://schemas.microsoft.com/office/powerpoint/2010/main" val="3021466603"/>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198511" y="77274"/>
            <a:ext cx="2421228" cy="795337"/>
          </a:xfrm>
        </p:spPr>
        <p:txBody>
          <a:bodyPr>
            <a:noAutofit/>
          </a:bodyPr>
          <a:lstStyle/>
          <a:p>
            <a:pPr algn="ctr"/>
            <a:r>
              <a:rPr lang="en-US" sz="2800" b="1" dirty="0" smtClean="0">
                <a:solidFill>
                  <a:schemeClr val="accent1"/>
                </a:solidFill>
              </a:rPr>
              <a:t>Address</a:t>
            </a:r>
            <a:br>
              <a:rPr lang="en-US" sz="2800" b="1" dirty="0" smtClean="0">
                <a:solidFill>
                  <a:schemeClr val="accent1"/>
                </a:solidFill>
              </a:rPr>
            </a:br>
            <a:r>
              <a:rPr lang="en-US" sz="2800" b="1" dirty="0" smtClean="0">
                <a:solidFill>
                  <a:schemeClr val="accent1"/>
                </a:solidFill>
              </a:rPr>
              <a:t>in Binary</a:t>
            </a:r>
          </a:p>
        </p:txBody>
      </p:sp>
      <p:sp>
        <p:nvSpPr>
          <p:cNvPr id="21507" name="Content Placeholder 2"/>
          <p:cNvSpPr>
            <a:spLocks noGrp="1"/>
          </p:cNvSpPr>
          <p:nvPr>
            <p:ph idx="1"/>
          </p:nvPr>
        </p:nvSpPr>
        <p:spPr>
          <a:xfrm>
            <a:off x="39658" y="914396"/>
            <a:ext cx="2585072" cy="3947228"/>
          </a:xfrm>
        </p:spPr>
        <p:txBody>
          <a:bodyPr>
            <a:normAutofit/>
          </a:bodyPr>
          <a:lstStyle/>
          <a:p>
            <a:pPr marL="0" indent="0">
              <a:buNone/>
            </a:pPr>
            <a:r>
              <a:rPr lang="en-US" dirty="0" smtClean="0"/>
              <a:t>If each location of memory contains 8 bits or 1 byte, then it is called </a:t>
            </a:r>
          </a:p>
          <a:p>
            <a:pPr marL="0" indent="0">
              <a:buNone/>
            </a:pPr>
            <a:r>
              <a:rPr lang="en-US" dirty="0" smtClean="0">
                <a:solidFill>
                  <a:srgbClr val="FF0000"/>
                </a:solidFill>
              </a:rPr>
              <a:t>Byte-Addressable</a:t>
            </a:r>
            <a:r>
              <a:rPr lang="en-US" dirty="0" smtClean="0"/>
              <a:t> </a:t>
            </a:r>
            <a:r>
              <a:rPr lang="en-US" dirty="0" smtClean="0">
                <a:solidFill>
                  <a:srgbClr val="FF0000"/>
                </a:solidFill>
              </a:rPr>
              <a:t>memory</a:t>
            </a:r>
            <a:endParaRPr lang="en-US" dirty="0">
              <a:solidFill>
                <a:srgbClr val="FF0000"/>
              </a:solidFill>
            </a:endParaRPr>
          </a:p>
        </p:txBody>
      </p:sp>
      <p:pic>
        <p:nvPicPr>
          <p:cNvPr id="10" name="Picture 9"/>
          <p:cNvPicPr>
            <a:picLocks noChangeAspect="1"/>
          </p:cNvPicPr>
          <p:nvPr/>
        </p:nvPicPr>
        <p:blipFill>
          <a:blip r:embed="rId2"/>
          <a:stretch>
            <a:fillRect/>
          </a:stretch>
        </p:blipFill>
        <p:spPr>
          <a:xfrm>
            <a:off x="6619741" y="830834"/>
            <a:ext cx="5278303" cy="5698755"/>
          </a:xfrm>
          <a:prstGeom prst="rect">
            <a:avLst/>
          </a:prstGeom>
        </p:spPr>
      </p:pic>
      <p:graphicFrame>
        <p:nvGraphicFramePr>
          <p:cNvPr id="2" name="Table 1"/>
          <p:cNvGraphicFramePr>
            <a:graphicFrameLocks noGrp="1"/>
          </p:cNvGraphicFramePr>
          <p:nvPr/>
        </p:nvGraphicFramePr>
        <p:xfrm>
          <a:off x="4198511" y="914400"/>
          <a:ext cx="2421228" cy="5656133"/>
        </p:xfrm>
        <a:graphic>
          <a:graphicData uri="http://schemas.openxmlformats.org/drawingml/2006/table">
            <a:tbl>
              <a:tblPr firstRow="1" bandRow="1">
                <a:tableStyleId>{5C22544A-7EE6-4342-B048-85BDC9FD1C3A}</a:tableStyleId>
              </a:tblPr>
              <a:tblGrid>
                <a:gridCol w="605307"/>
                <a:gridCol w="605307"/>
                <a:gridCol w="605307"/>
                <a:gridCol w="605307"/>
              </a:tblGrid>
              <a:tr h="708338">
                <a:tc>
                  <a:txBody>
                    <a:bodyPr/>
                    <a:lstStyle/>
                    <a:p>
                      <a:pPr algn="ctr"/>
                      <a:r>
                        <a:rPr lang="en-US" sz="2400" b="1" dirty="0" smtClean="0">
                          <a:solidFill>
                            <a:schemeClr val="tx1"/>
                          </a:solidFill>
                        </a:rPr>
                        <a:t>0</a:t>
                      </a:r>
                      <a:endParaRPr lang="en-US" sz="2400" b="1" dirty="0">
                        <a:solidFill>
                          <a:schemeClr val="tx1"/>
                        </a:solidFill>
                      </a:endParaRPr>
                    </a:p>
                  </a:txBody>
                  <a:tcPr/>
                </a:tc>
                <a:tc>
                  <a:txBody>
                    <a:bodyPr/>
                    <a:lstStyle/>
                    <a:p>
                      <a:pPr algn="ctr"/>
                      <a:r>
                        <a:rPr lang="en-US" sz="2400" b="1" dirty="0" smtClean="0">
                          <a:solidFill>
                            <a:schemeClr val="tx1"/>
                          </a:solidFill>
                        </a:rPr>
                        <a:t>0</a:t>
                      </a:r>
                      <a:endParaRPr lang="en-US" sz="2400" b="1" dirty="0">
                        <a:solidFill>
                          <a:schemeClr val="tx1"/>
                        </a:solidFill>
                      </a:endParaRPr>
                    </a:p>
                  </a:txBody>
                  <a:tcPr/>
                </a:tc>
                <a:tc>
                  <a:txBody>
                    <a:bodyPr/>
                    <a:lstStyle/>
                    <a:p>
                      <a:pPr algn="ctr"/>
                      <a:r>
                        <a:rPr lang="en-US" sz="2400" b="1" dirty="0" smtClean="0">
                          <a:solidFill>
                            <a:schemeClr val="tx1"/>
                          </a:solidFill>
                        </a:rPr>
                        <a:t>0</a:t>
                      </a:r>
                      <a:endParaRPr lang="en-US" sz="2400" b="1" dirty="0">
                        <a:solidFill>
                          <a:schemeClr val="tx1"/>
                        </a:solidFill>
                      </a:endParaRPr>
                    </a:p>
                  </a:txBody>
                  <a:tcPr/>
                </a:tc>
                <a:tc>
                  <a:txBody>
                    <a:bodyPr/>
                    <a:lstStyle/>
                    <a:p>
                      <a:pPr algn="ctr"/>
                      <a:r>
                        <a:rPr lang="en-US" sz="2400" b="1" dirty="0" smtClean="0">
                          <a:solidFill>
                            <a:schemeClr val="tx1"/>
                          </a:solidFill>
                        </a:rPr>
                        <a:t>0</a:t>
                      </a:r>
                      <a:endParaRPr lang="en-US" sz="2400" b="1" dirty="0">
                        <a:solidFill>
                          <a:schemeClr val="tx1"/>
                        </a:solidFill>
                      </a:endParaRPr>
                    </a:p>
                  </a:txBody>
                  <a:tcPr/>
                </a:tc>
              </a:tr>
              <a:tr h="703512">
                <a:tc>
                  <a:txBody>
                    <a:bodyPr/>
                    <a:lstStyle/>
                    <a:p>
                      <a:pPr algn="ctr"/>
                      <a:r>
                        <a:rPr lang="en-US" sz="2400" b="1" dirty="0" smtClean="0"/>
                        <a:t>0</a:t>
                      </a:r>
                      <a:endParaRPr lang="en-US" sz="2400" b="1" dirty="0"/>
                    </a:p>
                  </a:txBody>
                  <a:tcPr/>
                </a:tc>
                <a:tc>
                  <a:txBody>
                    <a:bodyPr/>
                    <a:lstStyle/>
                    <a:p>
                      <a:pPr algn="ctr"/>
                      <a:r>
                        <a:rPr lang="en-US" sz="2400" b="1" dirty="0" smtClean="0"/>
                        <a:t>0</a:t>
                      </a:r>
                      <a:endParaRPr lang="en-US" sz="2400" b="1" dirty="0"/>
                    </a:p>
                  </a:txBody>
                  <a:tcPr/>
                </a:tc>
                <a:tc>
                  <a:txBody>
                    <a:bodyPr/>
                    <a:lstStyle/>
                    <a:p>
                      <a:pPr algn="ctr"/>
                      <a:r>
                        <a:rPr lang="en-US" sz="2400" b="1" dirty="0" smtClean="0"/>
                        <a:t>0</a:t>
                      </a:r>
                      <a:endParaRPr lang="en-US" sz="2400" b="1" dirty="0"/>
                    </a:p>
                  </a:txBody>
                  <a:tcPr/>
                </a:tc>
                <a:tc>
                  <a:txBody>
                    <a:bodyPr/>
                    <a:lstStyle/>
                    <a:p>
                      <a:pPr algn="ctr"/>
                      <a:r>
                        <a:rPr lang="en-US" sz="2400" b="1" dirty="0" smtClean="0"/>
                        <a:t>1</a:t>
                      </a:r>
                      <a:endParaRPr lang="en-US" sz="2400" b="1" dirty="0"/>
                    </a:p>
                  </a:txBody>
                  <a:tcPr/>
                </a:tc>
              </a:tr>
              <a:tr h="713164">
                <a:tc>
                  <a:txBody>
                    <a:bodyPr/>
                    <a:lstStyle/>
                    <a:p>
                      <a:pPr algn="ctr"/>
                      <a:r>
                        <a:rPr lang="en-US" sz="2400" b="1" dirty="0" smtClean="0"/>
                        <a:t>0</a:t>
                      </a:r>
                      <a:endParaRPr lang="en-US" sz="2400" b="1" dirty="0"/>
                    </a:p>
                  </a:txBody>
                  <a:tcPr/>
                </a:tc>
                <a:tc>
                  <a:txBody>
                    <a:bodyPr/>
                    <a:lstStyle/>
                    <a:p>
                      <a:pPr algn="ctr"/>
                      <a:r>
                        <a:rPr lang="en-US" sz="2400" b="1" dirty="0" smtClean="0"/>
                        <a:t>0</a:t>
                      </a:r>
                      <a:endParaRPr lang="en-US" sz="2400" b="1" dirty="0"/>
                    </a:p>
                  </a:txBody>
                  <a:tcPr/>
                </a:tc>
                <a:tc>
                  <a:txBody>
                    <a:bodyPr/>
                    <a:lstStyle/>
                    <a:p>
                      <a:pPr algn="ctr"/>
                      <a:r>
                        <a:rPr lang="en-US" sz="2400" b="1" dirty="0" smtClean="0"/>
                        <a:t>1</a:t>
                      </a:r>
                      <a:endParaRPr lang="en-US" sz="2400" b="1" dirty="0"/>
                    </a:p>
                  </a:txBody>
                  <a:tcPr/>
                </a:tc>
                <a:tc>
                  <a:txBody>
                    <a:bodyPr/>
                    <a:lstStyle/>
                    <a:p>
                      <a:pPr algn="ctr"/>
                      <a:r>
                        <a:rPr lang="en-US" sz="2400" b="1" dirty="0" smtClean="0"/>
                        <a:t>0</a:t>
                      </a:r>
                      <a:endParaRPr lang="en-US" sz="2400" b="1" dirty="0"/>
                    </a:p>
                  </a:txBody>
                  <a:tcPr/>
                </a:tc>
              </a:tr>
              <a:tr h="824248">
                <a:tc>
                  <a:txBody>
                    <a:bodyPr/>
                    <a:lstStyle/>
                    <a:p>
                      <a:pPr algn="ctr"/>
                      <a:r>
                        <a:rPr lang="en-US" sz="2400" b="1" dirty="0" smtClean="0"/>
                        <a:t>0</a:t>
                      </a:r>
                      <a:endParaRPr lang="en-US" sz="2400" b="1" dirty="0"/>
                    </a:p>
                  </a:txBody>
                  <a:tcPr/>
                </a:tc>
                <a:tc>
                  <a:txBody>
                    <a:bodyPr/>
                    <a:lstStyle/>
                    <a:p>
                      <a:pPr algn="ctr"/>
                      <a:r>
                        <a:rPr lang="en-US" sz="2400" b="1" dirty="0" smtClean="0"/>
                        <a:t>0</a:t>
                      </a:r>
                      <a:endParaRPr lang="en-US" sz="2400" b="1" dirty="0"/>
                    </a:p>
                  </a:txBody>
                  <a:tcPr/>
                </a:tc>
                <a:tc>
                  <a:txBody>
                    <a:bodyPr/>
                    <a:lstStyle/>
                    <a:p>
                      <a:pPr algn="ctr"/>
                      <a:r>
                        <a:rPr lang="en-US" sz="2400" b="1" dirty="0" smtClean="0"/>
                        <a:t>1</a:t>
                      </a:r>
                      <a:endParaRPr lang="en-US" sz="2400" b="1" dirty="0"/>
                    </a:p>
                  </a:txBody>
                  <a:tcPr/>
                </a:tc>
                <a:tc>
                  <a:txBody>
                    <a:bodyPr/>
                    <a:lstStyle/>
                    <a:p>
                      <a:pPr algn="ctr"/>
                      <a:r>
                        <a:rPr lang="en-US" sz="2400" b="1" dirty="0" smtClean="0"/>
                        <a:t>1</a:t>
                      </a:r>
                      <a:endParaRPr lang="en-US" sz="2400" b="1" dirty="0"/>
                    </a:p>
                  </a:txBody>
                  <a:tcPr/>
                </a:tc>
              </a:tr>
              <a:tr h="721217">
                <a:tc>
                  <a:txBody>
                    <a:bodyPr/>
                    <a:lstStyle/>
                    <a:p>
                      <a:pPr algn="ctr"/>
                      <a:endParaRPr lang="en-US" sz="2400" b="1" dirty="0"/>
                    </a:p>
                  </a:txBody>
                  <a:tcPr/>
                </a:tc>
                <a:tc>
                  <a:txBody>
                    <a:bodyPr/>
                    <a:lstStyle/>
                    <a:p>
                      <a:pPr algn="ctr"/>
                      <a:endParaRPr lang="en-US" sz="2400" b="1"/>
                    </a:p>
                  </a:txBody>
                  <a:tcPr/>
                </a:tc>
                <a:tc>
                  <a:txBody>
                    <a:bodyPr/>
                    <a:lstStyle/>
                    <a:p>
                      <a:pPr algn="ctr"/>
                      <a:endParaRPr lang="en-US" sz="2400" b="1"/>
                    </a:p>
                  </a:txBody>
                  <a:tcPr/>
                </a:tc>
                <a:tc>
                  <a:txBody>
                    <a:bodyPr/>
                    <a:lstStyle/>
                    <a:p>
                      <a:pPr algn="ctr"/>
                      <a:endParaRPr lang="en-US" sz="2400" b="1" dirty="0"/>
                    </a:p>
                  </a:txBody>
                  <a:tcPr/>
                </a:tc>
              </a:tr>
              <a:tr h="708338">
                <a:tc>
                  <a:txBody>
                    <a:bodyPr/>
                    <a:lstStyle/>
                    <a:p>
                      <a:pPr algn="ctr"/>
                      <a:endParaRPr lang="en-US" sz="2400" b="1" dirty="0"/>
                    </a:p>
                  </a:txBody>
                  <a:tcPr/>
                </a:tc>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tr>
              <a:tr h="682580">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tr>
              <a:tr h="594736">
                <a:tc>
                  <a:txBody>
                    <a:bodyPr/>
                    <a:lstStyle/>
                    <a:p>
                      <a:pPr algn="ctr"/>
                      <a:r>
                        <a:rPr lang="en-US" sz="2400" b="1" dirty="0" smtClean="0"/>
                        <a:t>0</a:t>
                      </a:r>
                      <a:endParaRPr lang="en-US" sz="2400" b="1" dirty="0"/>
                    </a:p>
                  </a:txBody>
                  <a:tcPr/>
                </a:tc>
                <a:tc>
                  <a:txBody>
                    <a:bodyPr/>
                    <a:lstStyle/>
                    <a:p>
                      <a:pPr algn="ctr"/>
                      <a:r>
                        <a:rPr lang="en-US" sz="2400" b="1" dirty="0" smtClean="0"/>
                        <a:t>1</a:t>
                      </a:r>
                      <a:endParaRPr lang="en-US" sz="2400" b="1" dirty="0"/>
                    </a:p>
                  </a:txBody>
                  <a:tcPr/>
                </a:tc>
                <a:tc>
                  <a:txBody>
                    <a:bodyPr/>
                    <a:lstStyle/>
                    <a:p>
                      <a:pPr algn="ctr"/>
                      <a:r>
                        <a:rPr lang="en-US" sz="2400" b="1" dirty="0" smtClean="0"/>
                        <a:t>1</a:t>
                      </a:r>
                      <a:endParaRPr lang="en-US" sz="2400" b="1" dirty="0"/>
                    </a:p>
                  </a:txBody>
                  <a:tcPr/>
                </a:tc>
                <a:tc>
                  <a:txBody>
                    <a:bodyPr/>
                    <a:lstStyle/>
                    <a:p>
                      <a:pPr algn="ctr"/>
                      <a:r>
                        <a:rPr lang="en-US" sz="2400" b="1" dirty="0" smtClean="0"/>
                        <a:t>1</a:t>
                      </a:r>
                      <a:endParaRPr lang="en-US" sz="2400" b="1" dirty="0"/>
                    </a:p>
                  </a:txBody>
                  <a:tcPr/>
                </a:tc>
              </a:tr>
            </a:tbl>
          </a:graphicData>
        </a:graphic>
      </p:graphicFrame>
      <p:sp>
        <p:nvSpPr>
          <p:cNvPr id="6" name="Title 1"/>
          <p:cNvSpPr txBox="1">
            <a:spLocks/>
          </p:cNvSpPr>
          <p:nvPr/>
        </p:nvSpPr>
        <p:spPr>
          <a:xfrm>
            <a:off x="6619740" y="17371"/>
            <a:ext cx="5447764" cy="795337"/>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rgbClr val="FF0000"/>
                </a:solidFill>
              </a:rPr>
              <a:t>Contents </a:t>
            </a:r>
            <a:r>
              <a:rPr lang="en-US" dirty="0" smtClean="0"/>
              <a:t>(Machine code or data)</a:t>
            </a:r>
          </a:p>
        </p:txBody>
      </p:sp>
      <p:sp>
        <p:nvSpPr>
          <p:cNvPr id="3" name="TextBox 2"/>
          <p:cNvSpPr txBox="1"/>
          <p:nvPr/>
        </p:nvSpPr>
        <p:spPr>
          <a:xfrm>
            <a:off x="10120756" y="1706759"/>
            <a:ext cx="321972" cy="523220"/>
          </a:xfrm>
          <a:prstGeom prst="rect">
            <a:avLst/>
          </a:prstGeom>
          <a:noFill/>
        </p:spPr>
        <p:txBody>
          <a:bodyPr wrap="square" rtlCol="0">
            <a:spAutoFit/>
          </a:bodyPr>
          <a:lstStyle/>
          <a:p>
            <a:r>
              <a:rPr lang="en-US" sz="2800" b="1" dirty="0" smtClean="0">
                <a:solidFill>
                  <a:srgbClr val="FF0000"/>
                </a:solidFill>
              </a:rPr>
              <a:t>1</a:t>
            </a:r>
            <a:endParaRPr lang="en-US" sz="2800" b="1" dirty="0">
              <a:solidFill>
                <a:srgbClr val="FF0000"/>
              </a:solidFill>
            </a:endParaRPr>
          </a:p>
        </p:txBody>
      </p:sp>
      <p:sp>
        <p:nvSpPr>
          <p:cNvPr id="8" name="TextBox 7"/>
          <p:cNvSpPr txBox="1"/>
          <p:nvPr/>
        </p:nvSpPr>
        <p:spPr>
          <a:xfrm>
            <a:off x="10688446" y="1042488"/>
            <a:ext cx="321972" cy="523220"/>
          </a:xfrm>
          <a:prstGeom prst="rect">
            <a:avLst/>
          </a:prstGeom>
          <a:noFill/>
        </p:spPr>
        <p:txBody>
          <a:bodyPr wrap="square" rtlCol="0">
            <a:spAutoFit/>
          </a:bodyPr>
          <a:lstStyle/>
          <a:p>
            <a:r>
              <a:rPr lang="en-US" sz="2800" b="1" dirty="0" smtClean="0">
                <a:solidFill>
                  <a:srgbClr val="FF0000"/>
                </a:solidFill>
              </a:rPr>
              <a:t>1</a:t>
            </a:r>
            <a:endParaRPr lang="en-US" sz="2800" b="1" dirty="0">
              <a:solidFill>
                <a:srgbClr val="FF0000"/>
              </a:solidFill>
            </a:endParaRPr>
          </a:p>
        </p:txBody>
      </p:sp>
      <p:sp>
        <p:nvSpPr>
          <p:cNvPr id="9" name="TextBox 8"/>
          <p:cNvSpPr txBox="1"/>
          <p:nvPr/>
        </p:nvSpPr>
        <p:spPr>
          <a:xfrm>
            <a:off x="10121263" y="1042488"/>
            <a:ext cx="321972" cy="523220"/>
          </a:xfrm>
          <a:prstGeom prst="rect">
            <a:avLst/>
          </a:prstGeom>
          <a:noFill/>
        </p:spPr>
        <p:txBody>
          <a:bodyPr wrap="square" rtlCol="0">
            <a:spAutoFit/>
          </a:bodyPr>
          <a:lstStyle/>
          <a:p>
            <a:r>
              <a:rPr lang="en-US" sz="2800" b="1" dirty="0" smtClean="0">
                <a:solidFill>
                  <a:srgbClr val="FF0000"/>
                </a:solidFill>
              </a:rPr>
              <a:t>1</a:t>
            </a:r>
            <a:endParaRPr lang="en-US" sz="2800" b="1" dirty="0">
              <a:solidFill>
                <a:srgbClr val="FF0000"/>
              </a:solidFill>
            </a:endParaRPr>
          </a:p>
        </p:txBody>
      </p:sp>
      <p:sp>
        <p:nvSpPr>
          <p:cNvPr id="11" name="TextBox 10"/>
          <p:cNvSpPr txBox="1"/>
          <p:nvPr/>
        </p:nvSpPr>
        <p:spPr>
          <a:xfrm>
            <a:off x="6952549" y="1042488"/>
            <a:ext cx="321972" cy="523220"/>
          </a:xfrm>
          <a:prstGeom prst="rect">
            <a:avLst/>
          </a:prstGeom>
          <a:noFill/>
        </p:spPr>
        <p:txBody>
          <a:bodyPr wrap="square" rtlCol="0">
            <a:spAutoFit/>
          </a:bodyPr>
          <a:lstStyle/>
          <a:p>
            <a:r>
              <a:rPr lang="en-US" sz="2800" b="1" dirty="0" smtClean="0">
                <a:solidFill>
                  <a:srgbClr val="FF0000"/>
                </a:solidFill>
              </a:rPr>
              <a:t>1</a:t>
            </a:r>
            <a:endParaRPr lang="en-US" sz="2800" b="1" dirty="0">
              <a:solidFill>
                <a:srgbClr val="FF0000"/>
              </a:solidFill>
            </a:endParaRPr>
          </a:p>
        </p:txBody>
      </p:sp>
      <p:sp>
        <p:nvSpPr>
          <p:cNvPr id="12" name="TextBox 11"/>
          <p:cNvSpPr txBox="1"/>
          <p:nvPr/>
        </p:nvSpPr>
        <p:spPr>
          <a:xfrm>
            <a:off x="8255158" y="1725846"/>
            <a:ext cx="321972" cy="523220"/>
          </a:xfrm>
          <a:prstGeom prst="rect">
            <a:avLst/>
          </a:prstGeom>
          <a:noFill/>
        </p:spPr>
        <p:txBody>
          <a:bodyPr wrap="square" rtlCol="0">
            <a:spAutoFit/>
          </a:bodyPr>
          <a:lstStyle/>
          <a:p>
            <a:r>
              <a:rPr lang="en-US" sz="2800" b="1" dirty="0" smtClean="0">
                <a:solidFill>
                  <a:srgbClr val="FF0000"/>
                </a:solidFill>
              </a:rPr>
              <a:t>0</a:t>
            </a:r>
            <a:endParaRPr lang="en-US" sz="2800" b="1" dirty="0">
              <a:solidFill>
                <a:srgbClr val="FF0000"/>
              </a:solidFill>
            </a:endParaRPr>
          </a:p>
        </p:txBody>
      </p:sp>
      <p:sp>
        <p:nvSpPr>
          <p:cNvPr id="13" name="TextBox 12"/>
          <p:cNvSpPr txBox="1"/>
          <p:nvPr/>
        </p:nvSpPr>
        <p:spPr>
          <a:xfrm>
            <a:off x="8212125" y="1042488"/>
            <a:ext cx="321972" cy="523220"/>
          </a:xfrm>
          <a:prstGeom prst="rect">
            <a:avLst/>
          </a:prstGeom>
          <a:noFill/>
        </p:spPr>
        <p:txBody>
          <a:bodyPr wrap="square" rtlCol="0">
            <a:spAutoFit/>
          </a:bodyPr>
          <a:lstStyle/>
          <a:p>
            <a:r>
              <a:rPr lang="en-US" sz="2800" b="1" dirty="0" smtClean="0">
                <a:solidFill>
                  <a:srgbClr val="FF0000"/>
                </a:solidFill>
              </a:rPr>
              <a:t>0</a:t>
            </a:r>
            <a:endParaRPr lang="en-US" sz="2800" b="1" dirty="0">
              <a:solidFill>
                <a:srgbClr val="FF0000"/>
              </a:solidFill>
            </a:endParaRPr>
          </a:p>
        </p:txBody>
      </p:sp>
      <p:sp>
        <p:nvSpPr>
          <p:cNvPr id="14" name="TextBox 13"/>
          <p:cNvSpPr txBox="1"/>
          <p:nvPr/>
        </p:nvSpPr>
        <p:spPr>
          <a:xfrm>
            <a:off x="8829287" y="1056066"/>
            <a:ext cx="321972" cy="523220"/>
          </a:xfrm>
          <a:prstGeom prst="rect">
            <a:avLst/>
          </a:prstGeom>
          <a:noFill/>
        </p:spPr>
        <p:txBody>
          <a:bodyPr wrap="square" rtlCol="0">
            <a:spAutoFit/>
          </a:bodyPr>
          <a:lstStyle/>
          <a:p>
            <a:r>
              <a:rPr lang="en-US" sz="2800" b="1" dirty="0" smtClean="0">
                <a:solidFill>
                  <a:srgbClr val="FF0000"/>
                </a:solidFill>
              </a:rPr>
              <a:t>0</a:t>
            </a:r>
            <a:endParaRPr lang="en-US" sz="2800" b="1" dirty="0">
              <a:solidFill>
                <a:srgbClr val="FF0000"/>
              </a:solidFill>
            </a:endParaRPr>
          </a:p>
        </p:txBody>
      </p:sp>
      <p:sp>
        <p:nvSpPr>
          <p:cNvPr id="15" name="TextBox 14"/>
          <p:cNvSpPr txBox="1"/>
          <p:nvPr/>
        </p:nvSpPr>
        <p:spPr>
          <a:xfrm>
            <a:off x="11291200" y="1042920"/>
            <a:ext cx="321972" cy="523220"/>
          </a:xfrm>
          <a:prstGeom prst="rect">
            <a:avLst/>
          </a:prstGeom>
          <a:noFill/>
        </p:spPr>
        <p:txBody>
          <a:bodyPr wrap="square" rtlCol="0">
            <a:spAutoFit/>
          </a:bodyPr>
          <a:lstStyle/>
          <a:p>
            <a:r>
              <a:rPr lang="en-US" sz="2800" b="1" dirty="0" smtClean="0">
                <a:solidFill>
                  <a:srgbClr val="FF0000"/>
                </a:solidFill>
              </a:rPr>
              <a:t>0</a:t>
            </a:r>
            <a:endParaRPr lang="en-US" sz="2800" b="1" dirty="0">
              <a:solidFill>
                <a:srgbClr val="FF0000"/>
              </a:solidFill>
            </a:endParaRPr>
          </a:p>
        </p:txBody>
      </p:sp>
      <p:sp>
        <p:nvSpPr>
          <p:cNvPr id="16" name="TextBox 15"/>
          <p:cNvSpPr txBox="1"/>
          <p:nvPr/>
        </p:nvSpPr>
        <p:spPr>
          <a:xfrm>
            <a:off x="7581061" y="5996895"/>
            <a:ext cx="342308" cy="523220"/>
          </a:xfrm>
          <a:prstGeom prst="rect">
            <a:avLst/>
          </a:prstGeom>
          <a:noFill/>
        </p:spPr>
        <p:txBody>
          <a:bodyPr wrap="square" rtlCol="0">
            <a:spAutoFit/>
          </a:bodyPr>
          <a:lstStyle/>
          <a:p>
            <a:r>
              <a:rPr lang="en-US" sz="2800" b="1" dirty="0" smtClean="0">
                <a:solidFill>
                  <a:srgbClr val="FF0000"/>
                </a:solidFill>
              </a:rPr>
              <a:t>0</a:t>
            </a:r>
            <a:endParaRPr lang="en-US" sz="2800" b="1" dirty="0">
              <a:solidFill>
                <a:srgbClr val="FF0000"/>
              </a:solidFill>
            </a:endParaRPr>
          </a:p>
        </p:txBody>
      </p:sp>
      <p:sp>
        <p:nvSpPr>
          <p:cNvPr id="17" name="TextBox 16"/>
          <p:cNvSpPr txBox="1"/>
          <p:nvPr/>
        </p:nvSpPr>
        <p:spPr>
          <a:xfrm>
            <a:off x="9441032" y="1763151"/>
            <a:ext cx="321972" cy="523220"/>
          </a:xfrm>
          <a:prstGeom prst="rect">
            <a:avLst/>
          </a:prstGeom>
          <a:noFill/>
        </p:spPr>
        <p:txBody>
          <a:bodyPr wrap="square" rtlCol="0">
            <a:spAutoFit/>
          </a:bodyPr>
          <a:lstStyle/>
          <a:p>
            <a:r>
              <a:rPr lang="en-US" sz="2800" b="1" dirty="0" smtClean="0">
                <a:solidFill>
                  <a:srgbClr val="FF0000"/>
                </a:solidFill>
              </a:rPr>
              <a:t>0</a:t>
            </a:r>
            <a:endParaRPr lang="en-US" sz="2800" b="1" dirty="0">
              <a:solidFill>
                <a:srgbClr val="FF0000"/>
              </a:solidFill>
            </a:endParaRPr>
          </a:p>
        </p:txBody>
      </p:sp>
      <p:sp>
        <p:nvSpPr>
          <p:cNvPr id="18" name="TextBox 17"/>
          <p:cNvSpPr txBox="1"/>
          <p:nvPr/>
        </p:nvSpPr>
        <p:spPr>
          <a:xfrm>
            <a:off x="6984020" y="1724514"/>
            <a:ext cx="321972" cy="523220"/>
          </a:xfrm>
          <a:prstGeom prst="rect">
            <a:avLst/>
          </a:prstGeom>
          <a:noFill/>
        </p:spPr>
        <p:txBody>
          <a:bodyPr wrap="square" rtlCol="0">
            <a:spAutoFit/>
          </a:bodyPr>
          <a:lstStyle/>
          <a:p>
            <a:r>
              <a:rPr lang="en-US" sz="2800" b="1" dirty="0" smtClean="0">
                <a:solidFill>
                  <a:srgbClr val="FF0000"/>
                </a:solidFill>
              </a:rPr>
              <a:t>0</a:t>
            </a:r>
            <a:endParaRPr lang="en-US" sz="2800" b="1" dirty="0">
              <a:solidFill>
                <a:srgbClr val="FF0000"/>
              </a:solidFill>
            </a:endParaRPr>
          </a:p>
        </p:txBody>
      </p:sp>
      <p:sp>
        <p:nvSpPr>
          <p:cNvPr id="19" name="TextBox 18"/>
          <p:cNvSpPr txBox="1"/>
          <p:nvPr/>
        </p:nvSpPr>
        <p:spPr>
          <a:xfrm>
            <a:off x="9504101" y="1056066"/>
            <a:ext cx="321972" cy="523220"/>
          </a:xfrm>
          <a:prstGeom prst="rect">
            <a:avLst/>
          </a:prstGeom>
          <a:noFill/>
        </p:spPr>
        <p:txBody>
          <a:bodyPr wrap="square" rtlCol="0">
            <a:spAutoFit/>
          </a:bodyPr>
          <a:lstStyle/>
          <a:p>
            <a:r>
              <a:rPr lang="en-US" sz="2800" b="1" dirty="0" smtClean="0">
                <a:solidFill>
                  <a:srgbClr val="FF0000"/>
                </a:solidFill>
              </a:rPr>
              <a:t>1</a:t>
            </a:r>
            <a:endParaRPr lang="en-US" sz="2800" b="1" dirty="0">
              <a:solidFill>
                <a:srgbClr val="FF0000"/>
              </a:solidFill>
            </a:endParaRPr>
          </a:p>
        </p:txBody>
      </p:sp>
      <p:sp>
        <p:nvSpPr>
          <p:cNvPr id="20" name="TextBox 19"/>
          <p:cNvSpPr txBox="1"/>
          <p:nvPr/>
        </p:nvSpPr>
        <p:spPr>
          <a:xfrm>
            <a:off x="10713603" y="1763151"/>
            <a:ext cx="321972" cy="523220"/>
          </a:xfrm>
          <a:prstGeom prst="rect">
            <a:avLst/>
          </a:prstGeom>
          <a:noFill/>
        </p:spPr>
        <p:txBody>
          <a:bodyPr wrap="square" rtlCol="0">
            <a:spAutoFit/>
          </a:bodyPr>
          <a:lstStyle/>
          <a:p>
            <a:r>
              <a:rPr lang="en-US" sz="2800" b="1" dirty="0" smtClean="0">
                <a:solidFill>
                  <a:srgbClr val="FF0000"/>
                </a:solidFill>
              </a:rPr>
              <a:t>1</a:t>
            </a:r>
            <a:endParaRPr lang="en-US" sz="2800" b="1" dirty="0">
              <a:solidFill>
                <a:srgbClr val="FF0000"/>
              </a:solidFill>
            </a:endParaRPr>
          </a:p>
        </p:txBody>
      </p:sp>
      <p:sp>
        <p:nvSpPr>
          <p:cNvPr id="21" name="TextBox 20"/>
          <p:cNvSpPr txBox="1"/>
          <p:nvPr/>
        </p:nvSpPr>
        <p:spPr>
          <a:xfrm>
            <a:off x="11340462" y="1721109"/>
            <a:ext cx="321972" cy="523220"/>
          </a:xfrm>
          <a:prstGeom prst="rect">
            <a:avLst/>
          </a:prstGeom>
          <a:noFill/>
        </p:spPr>
        <p:txBody>
          <a:bodyPr wrap="square" rtlCol="0">
            <a:spAutoFit/>
          </a:bodyPr>
          <a:lstStyle/>
          <a:p>
            <a:r>
              <a:rPr lang="en-US" sz="2800" b="1" dirty="0" smtClean="0">
                <a:solidFill>
                  <a:srgbClr val="FF0000"/>
                </a:solidFill>
              </a:rPr>
              <a:t>1</a:t>
            </a:r>
            <a:endParaRPr lang="en-US" sz="2800" b="1" dirty="0">
              <a:solidFill>
                <a:srgbClr val="FF0000"/>
              </a:solidFill>
            </a:endParaRPr>
          </a:p>
        </p:txBody>
      </p:sp>
      <p:sp>
        <p:nvSpPr>
          <p:cNvPr id="22" name="TextBox 21"/>
          <p:cNvSpPr txBox="1"/>
          <p:nvPr/>
        </p:nvSpPr>
        <p:spPr>
          <a:xfrm>
            <a:off x="7556170" y="1706759"/>
            <a:ext cx="321972" cy="523220"/>
          </a:xfrm>
          <a:prstGeom prst="rect">
            <a:avLst/>
          </a:prstGeom>
          <a:noFill/>
        </p:spPr>
        <p:txBody>
          <a:bodyPr wrap="square" rtlCol="0">
            <a:spAutoFit/>
          </a:bodyPr>
          <a:lstStyle/>
          <a:p>
            <a:r>
              <a:rPr lang="en-US" sz="2800" b="1" dirty="0" smtClean="0">
                <a:solidFill>
                  <a:srgbClr val="FF0000"/>
                </a:solidFill>
              </a:rPr>
              <a:t>1</a:t>
            </a:r>
            <a:endParaRPr lang="en-US" sz="2800" b="1" dirty="0">
              <a:solidFill>
                <a:srgbClr val="FF0000"/>
              </a:solidFill>
            </a:endParaRPr>
          </a:p>
        </p:txBody>
      </p:sp>
      <p:sp>
        <p:nvSpPr>
          <p:cNvPr id="23" name="TextBox 22"/>
          <p:cNvSpPr txBox="1"/>
          <p:nvPr/>
        </p:nvSpPr>
        <p:spPr>
          <a:xfrm>
            <a:off x="7581061" y="1037672"/>
            <a:ext cx="321972" cy="523220"/>
          </a:xfrm>
          <a:prstGeom prst="rect">
            <a:avLst/>
          </a:prstGeom>
          <a:noFill/>
        </p:spPr>
        <p:txBody>
          <a:bodyPr wrap="square" rtlCol="0">
            <a:spAutoFit/>
          </a:bodyPr>
          <a:lstStyle/>
          <a:p>
            <a:r>
              <a:rPr lang="en-US" sz="2800" b="1" dirty="0" smtClean="0">
                <a:solidFill>
                  <a:srgbClr val="FF0000"/>
                </a:solidFill>
              </a:rPr>
              <a:t>0</a:t>
            </a:r>
            <a:endParaRPr lang="en-US" sz="2800" b="1" dirty="0">
              <a:solidFill>
                <a:srgbClr val="FF0000"/>
              </a:solidFill>
            </a:endParaRPr>
          </a:p>
        </p:txBody>
      </p:sp>
      <p:graphicFrame>
        <p:nvGraphicFramePr>
          <p:cNvPr id="4" name="Table 3"/>
          <p:cNvGraphicFramePr>
            <a:graphicFrameLocks noGrp="1"/>
          </p:cNvGraphicFramePr>
          <p:nvPr/>
        </p:nvGraphicFramePr>
        <p:xfrm>
          <a:off x="2733383" y="914396"/>
          <a:ext cx="1343089" cy="5656136"/>
        </p:xfrm>
        <a:graphic>
          <a:graphicData uri="http://schemas.openxmlformats.org/drawingml/2006/table">
            <a:tbl>
              <a:tblPr firstRow="1" bandRow="1">
                <a:tableStyleId>{5C22544A-7EE6-4342-B048-85BDC9FD1C3A}</a:tableStyleId>
              </a:tblPr>
              <a:tblGrid>
                <a:gridCol w="1343089"/>
              </a:tblGrid>
              <a:tr h="707017">
                <a:tc>
                  <a:txBody>
                    <a:bodyPr/>
                    <a:lstStyle/>
                    <a:p>
                      <a:pPr algn="ctr"/>
                      <a:r>
                        <a:rPr lang="en-US" sz="2400" b="1" dirty="0" smtClean="0">
                          <a:solidFill>
                            <a:srgbClr val="7030A0"/>
                          </a:solidFill>
                        </a:rPr>
                        <a:t>0H</a:t>
                      </a:r>
                      <a:endParaRPr lang="en-US" sz="2400" b="1" dirty="0">
                        <a:solidFill>
                          <a:srgbClr val="7030A0"/>
                        </a:solidFill>
                      </a:endParaRPr>
                    </a:p>
                  </a:txBody>
                  <a:tcPr/>
                </a:tc>
              </a:tr>
              <a:tr h="707017">
                <a:tc>
                  <a:txBody>
                    <a:bodyPr/>
                    <a:lstStyle/>
                    <a:p>
                      <a:pPr algn="ctr"/>
                      <a:r>
                        <a:rPr lang="en-US" sz="2400" b="1" dirty="0" smtClean="0">
                          <a:solidFill>
                            <a:srgbClr val="7030A0"/>
                          </a:solidFill>
                        </a:rPr>
                        <a:t>1H</a:t>
                      </a:r>
                      <a:endParaRPr lang="en-US" sz="2400" b="1" dirty="0">
                        <a:solidFill>
                          <a:srgbClr val="7030A0"/>
                        </a:solidFill>
                      </a:endParaRPr>
                    </a:p>
                  </a:txBody>
                  <a:tcPr/>
                </a:tc>
              </a:tr>
              <a:tr h="707017">
                <a:tc>
                  <a:txBody>
                    <a:bodyPr/>
                    <a:lstStyle/>
                    <a:p>
                      <a:pPr algn="ctr"/>
                      <a:r>
                        <a:rPr lang="en-US" sz="2400" b="1" dirty="0" smtClean="0">
                          <a:solidFill>
                            <a:srgbClr val="7030A0"/>
                          </a:solidFill>
                        </a:rPr>
                        <a:t>2H</a:t>
                      </a:r>
                      <a:endParaRPr lang="en-US" sz="2400" b="1" dirty="0">
                        <a:solidFill>
                          <a:srgbClr val="7030A0"/>
                        </a:solidFill>
                      </a:endParaRPr>
                    </a:p>
                  </a:txBody>
                  <a:tcPr/>
                </a:tc>
              </a:tr>
              <a:tr h="707017">
                <a:tc>
                  <a:txBody>
                    <a:bodyPr/>
                    <a:lstStyle/>
                    <a:p>
                      <a:pPr algn="ctr"/>
                      <a:r>
                        <a:rPr lang="en-US" sz="2400" b="1" dirty="0" smtClean="0">
                          <a:solidFill>
                            <a:srgbClr val="7030A0"/>
                          </a:solidFill>
                        </a:rPr>
                        <a:t>3H</a:t>
                      </a:r>
                      <a:endParaRPr lang="en-US" sz="2400" b="1" dirty="0">
                        <a:solidFill>
                          <a:srgbClr val="7030A0"/>
                        </a:solidFill>
                      </a:endParaRPr>
                    </a:p>
                  </a:txBody>
                  <a:tcPr/>
                </a:tc>
              </a:tr>
              <a:tr h="707017">
                <a:tc>
                  <a:txBody>
                    <a:bodyPr/>
                    <a:lstStyle/>
                    <a:p>
                      <a:pPr algn="ctr"/>
                      <a:endParaRPr lang="en-US" sz="2400" b="1" dirty="0">
                        <a:solidFill>
                          <a:srgbClr val="7030A0"/>
                        </a:solidFill>
                      </a:endParaRPr>
                    </a:p>
                  </a:txBody>
                  <a:tcPr/>
                </a:tc>
              </a:tr>
              <a:tr h="707017">
                <a:tc>
                  <a:txBody>
                    <a:bodyPr/>
                    <a:lstStyle/>
                    <a:p>
                      <a:pPr algn="ctr"/>
                      <a:endParaRPr lang="en-US" sz="2400" b="1" dirty="0">
                        <a:solidFill>
                          <a:srgbClr val="7030A0"/>
                        </a:solidFill>
                      </a:endParaRPr>
                    </a:p>
                  </a:txBody>
                  <a:tcPr/>
                </a:tc>
              </a:tr>
              <a:tr h="707017">
                <a:tc>
                  <a:txBody>
                    <a:bodyPr/>
                    <a:lstStyle/>
                    <a:p>
                      <a:pPr algn="ctr"/>
                      <a:endParaRPr lang="en-US" sz="2400" b="1" dirty="0">
                        <a:solidFill>
                          <a:srgbClr val="7030A0"/>
                        </a:solidFill>
                      </a:endParaRPr>
                    </a:p>
                  </a:txBody>
                  <a:tcPr/>
                </a:tc>
              </a:tr>
              <a:tr h="707017">
                <a:tc>
                  <a:txBody>
                    <a:bodyPr/>
                    <a:lstStyle/>
                    <a:p>
                      <a:pPr algn="ctr"/>
                      <a:r>
                        <a:rPr lang="en-US" sz="2400" b="1" dirty="0" smtClean="0">
                          <a:solidFill>
                            <a:srgbClr val="7030A0"/>
                          </a:solidFill>
                        </a:rPr>
                        <a:t>7H</a:t>
                      </a:r>
                      <a:endParaRPr lang="en-US" sz="2400" b="1" dirty="0">
                        <a:solidFill>
                          <a:srgbClr val="7030A0"/>
                        </a:solidFill>
                      </a:endParaRPr>
                    </a:p>
                  </a:txBody>
                  <a:tcPr/>
                </a:tc>
              </a:tr>
            </a:tbl>
          </a:graphicData>
        </a:graphic>
      </p:graphicFrame>
      <p:sp>
        <p:nvSpPr>
          <p:cNvPr id="24" name="Title 1"/>
          <p:cNvSpPr txBox="1">
            <a:spLocks/>
          </p:cNvSpPr>
          <p:nvPr/>
        </p:nvSpPr>
        <p:spPr>
          <a:xfrm>
            <a:off x="2611346" y="77273"/>
            <a:ext cx="1587164" cy="7953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accent1"/>
                </a:solidFill>
              </a:rPr>
              <a:t>Address</a:t>
            </a:r>
            <a:br>
              <a:rPr lang="en-US" sz="2800" b="1" dirty="0" smtClean="0">
                <a:solidFill>
                  <a:schemeClr val="accent1"/>
                </a:solidFill>
              </a:rPr>
            </a:br>
            <a:r>
              <a:rPr lang="en-US" sz="2800" b="1" dirty="0" smtClean="0">
                <a:solidFill>
                  <a:schemeClr val="accent1"/>
                </a:solidFill>
              </a:rPr>
              <a:t>in HEX</a:t>
            </a:r>
          </a:p>
        </p:txBody>
      </p:sp>
      <p:sp>
        <p:nvSpPr>
          <p:cNvPr id="25" name="TextBox 24"/>
          <p:cNvSpPr txBox="1"/>
          <p:nvPr/>
        </p:nvSpPr>
        <p:spPr>
          <a:xfrm>
            <a:off x="6944159" y="5996895"/>
            <a:ext cx="321972" cy="523220"/>
          </a:xfrm>
          <a:prstGeom prst="rect">
            <a:avLst/>
          </a:prstGeom>
          <a:noFill/>
        </p:spPr>
        <p:txBody>
          <a:bodyPr wrap="square" rtlCol="0">
            <a:spAutoFit/>
          </a:bodyPr>
          <a:lstStyle/>
          <a:p>
            <a:r>
              <a:rPr lang="en-US" sz="2800" b="1" dirty="0" smtClean="0">
                <a:solidFill>
                  <a:srgbClr val="FF0000"/>
                </a:solidFill>
              </a:rPr>
              <a:t>1</a:t>
            </a:r>
            <a:endParaRPr lang="en-US" sz="2800" b="1" dirty="0">
              <a:solidFill>
                <a:srgbClr val="FF0000"/>
              </a:solidFill>
            </a:endParaRPr>
          </a:p>
        </p:txBody>
      </p:sp>
      <p:sp>
        <p:nvSpPr>
          <p:cNvPr id="26" name="TextBox 25"/>
          <p:cNvSpPr txBox="1"/>
          <p:nvPr/>
        </p:nvSpPr>
        <p:spPr>
          <a:xfrm>
            <a:off x="8212125" y="6006369"/>
            <a:ext cx="321972" cy="523220"/>
          </a:xfrm>
          <a:prstGeom prst="rect">
            <a:avLst/>
          </a:prstGeom>
          <a:noFill/>
        </p:spPr>
        <p:txBody>
          <a:bodyPr wrap="square" rtlCol="0">
            <a:spAutoFit/>
          </a:bodyPr>
          <a:lstStyle/>
          <a:p>
            <a:r>
              <a:rPr lang="en-US" sz="2800" b="1" dirty="0" smtClean="0">
                <a:solidFill>
                  <a:srgbClr val="FF0000"/>
                </a:solidFill>
              </a:rPr>
              <a:t>1</a:t>
            </a:r>
            <a:endParaRPr lang="en-US" sz="2800" b="1" dirty="0">
              <a:solidFill>
                <a:srgbClr val="FF0000"/>
              </a:solidFill>
            </a:endParaRPr>
          </a:p>
        </p:txBody>
      </p:sp>
      <p:sp>
        <p:nvSpPr>
          <p:cNvPr id="27" name="TextBox 26"/>
          <p:cNvSpPr txBox="1"/>
          <p:nvPr/>
        </p:nvSpPr>
        <p:spPr>
          <a:xfrm>
            <a:off x="9447694" y="5996895"/>
            <a:ext cx="321972" cy="523220"/>
          </a:xfrm>
          <a:prstGeom prst="rect">
            <a:avLst/>
          </a:prstGeom>
          <a:noFill/>
        </p:spPr>
        <p:txBody>
          <a:bodyPr wrap="square" rtlCol="0">
            <a:spAutoFit/>
          </a:bodyPr>
          <a:lstStyle/>
          <a:p>
            <a:r>
              <a:rPr lang="en-US" sz="2800" b="1" dirty="0" smtClean="0">
                <a:solidFill>
                  <a:srgbClr val="FF0000"/>
                </a:solidFill>
              </a:rPr>
              <a:t>1</a:t>
            </a:r>
            <a:endParaRPr lang="en-US" sz="2800" b="1" dirty="0">
              <a:solidFill>
                <a:srgbClr val="FF0000"/>
              </a:solidFill>
            </a:endParaRPr>
          </a:p>
        </p:txBody>
      </p:sp>
      <p:sp>
        <p:nvSpPr>
          <p:cNvPr id="28" name="TextBox 27"/>
          <p:cNvSpPr txBox="1"/>
          <p:nvPr/>
        </p:nvSpPr>
        <p:spPr>
          <a:xfrm>
            <a:off x="11340462" y="5996895"/>
            <a:ext cx="321972" cy="523220"/>
          </a:xfrm>
          <a:prstGeom prst="rect">
            <a:avLst/>
          </a:prstGeom>
          <a:noFill/>
        </p:spPr>
        <p:txBody>
          <a:bodyPr wrap="square" rtlCol="0">
            <a:spAutoFit/>
          </a:bodyPr>
          <a:lstStyle/>
          <a:p>
            <a:r>
              <a:rPr lang="en-US" sz="2800" b="1" dirty="0" smtClean="0">
                <a:solidFill>
                  <a:srgbClr val="FF0000"/>
                </a:solidFill>
              </a:rPr>
              <a:t>1</a:t>
            </a:r>
            <a:endParaRPr lang="en-US" sz="2800" b="1" dirty="0">
              <a:solidFill>
                <a:srgbClr val="FF0000"/>
              </a:solidFill>
            </a:endParaRPr>
          </a:p>
        </p:txBody>
      </p:sp>
      <p:sp>
        <p:nvSpPr>
          <p:cNvPr id="29" name="TextBox 28"/>
          <p:cNvSpPr txBox="1"/>
          <p:nvPr/>
        </p:nvSpPr>
        <p:spPr>
          <a:xfrm>
            <a:off x="8836927" y="5996895"/>
            <a:ext cx="342308" cy="523220"/>
          </a:xfrm>
          <a:prstGeom prst="rect">
            <a:avLst/>
          </a:prstGeom>
          <a:noFill/>
        </p:spPr>
        <p:txBody>
          <a:bodyPr wrap="square" rtlCol="0">
            <a:spAutoFit/>
          </a:bodyPr>
          <a:lstStyle/>
          <a:p>
            <a:r>
              <a:rPr lang="en-US" sz="2800" b="1" dirty="0" smtClean="0">
                <a:solidFill>
                  <a:srgbClr val="FF0000"/>
                </a:solidFill>
              </a:rPr>
              <a:t>0</a:t>
            </a:r>
            <a:endParaRPr lang="en-US" sz="2800" b="1" dirty="0">
              <a:solidFill>
                <a:srgbClr val="FF0000"/>
              </a:solidFill>
            </a:endParaRPr>
          </a:p>
        </p:txBody>
      </p:sp>
      <p:sp>
        <p:nvSpPr>
          <p:cNvPr id="30" name="TextBox 29"/>
          <p:cNvSpPr txBox="1"/>
          <p:nvPr/>
        </p:nvSpPr>
        <p:spPr>
          <a:xfrm>
            <a:off x="10100420" y="5996895"/>
            <a:ext cx="342308" cy="523220"/>
          </a:xfrm>
          <a:prstGeom prst="rect">
            <a:avLst/>
          </a:prstGeom>
          <a:noFill/>
        </p:spPr>
        <p:txBody>
          <a:bodyPr wrap="square" rtlCol="0">
            <a:spAutoFit/>
          </a:bodyPr>
          <a:lstStyle/>
          <a:p>
            <a:r>
              <a:rPr lang="en-US" sz="2800" b="1" dirty="0" smtClean="0">
                <a:solidFill>
                  <a:srgbClr val="FF0000"/>
                </a:solidFill>
              </a:rPr>
              <a:t>0</a:t>
            </a:r>
            <a:endParaRPr lang="en-US" sz="2800" b="1" dirty="0">
              <a:solidFill>
                <a:srgbClr val="FF0000"/>
              </a:solidFill>
            </a:endParaRPr>
          </a:p>
        </p:txBody>
      </p:sp>
      <p:sp>
        <p:nvSpPr>
          <p:cNvPr id="31" name="TextBox 30"/>
          <p:cNvSpPr txBox="1"/>
          <p:nvPr/>
        </p:nvSpPr>
        <p:spPr>
          <a:xfrm>
            <a:off x="10693267" y="5924159"/>
            <a:ext cx="342308" cy="523220"/>
          </a:xfrm>
          <a:prstGeom prst="rect">
            <a:avLst/>
          </a:prstGeom>
          <a:noFill/>
        </p:spPr>
        <p:txBody>
          <a:bodyPr wrap="square" rtlCol="0">
            <a:spAutoFit/>
          </a:bodyPr>
          <a:lstStyle/>
          <a:p>
            <a:r>
              <a:rPr lang="en-US" sz="2800" b="1" dirty="0" smtClean="0">
                <a:solidFill>
                  <a:srgbClr val="FF0000"/>
                </a:solidFill>
              </a:rPr>
              <a:t>0</a:t>
            </a:r>
            <a:endParaRPr lang="en-US" sz="2800" b="1" dirty="0">
              <a:solidFill>
                <a:srgbClr val="FF0000"/>
              </a:solidFill>
            </a:endParaRPr>
          </a:p>
        </p:txBody>
      </p:sp>
      <p:sp>
        <p:nvSpPr>
          <p:cNvPr id="32" name="TextBox 31"/>
          <p:cNvSpPr txBox="1"/>
          <p:nvPr/>
        </p:nvSpPr>
        <p:spPr>
          <a:xfrm>
            <a:off x="8809004" y="1763151"/>
            <a:ext cx="321972" cy="523220"/>
          </a:xfrm>
          <a:prstGeom prst="rect">
            <a:avLst/>
          </a:prstGeom>
          <a:noFill/>
        </p:spPr>
        <p:txBody>
          <a:bodyPr wrap="square" rtlCol="0">
            <a:spAutoFit/>
          </a:bodyPr>
          <a:lstStyle/>
          <a:p>
            <a:r>
              <a:rPr lang="en-US" sz="2800" b="1" dirty="0" smtClean="0">
                <a:solidFill>
                  <a:srgbClr val="FF0000"/>
                </a:solidFill>
              </a:rPr>
              <a:t>0</a:t>
            </a:r>
            <a:endParaRPr lang="en-US" sz="2800" b="1" dirty="0">
              <a:solidFill>
                <a:srgbClr val="FF0000"/>
              </a:solidFill>
            </a:endParaRPr>
          </a:p>
        </p:txBody>
      </p:sp>
    </p:spTree>
    <p:extLst>
      <p:ext uri="{BB962C8B-B14F-4D97-AF65-F5344CB8AC3E}">
        <p14:creationId xmlns:p14="http://schemas.microsoft.com/office/powerpoint/2010/main" val="1736885913"/>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258678" y="0"/>
            <a:ext cx="7772400" cy="741362"/>
          </a:xfrm>
        </p:spPr>
        <p:txBody>
          <a:bodyPr/>
          <a:lstStyle/>
          <a:p>
            <a:r>
              <a:rPr lang="en-US" dirty="0" smtClean="0"/>
              <a:t>Capacity of Memory</a:t>
            </a:r>
          </a:p>
        </p:txBody>
      </p:sp>
      <p:sp>
        <p:nvSpPr>
          <p:cNvPr id="24579" name="Content Placeholder 2"/>
          <p:cNvSpPr>
            <a:spLocks noGrp="1"/>
          </p:cNvSpPr>
          <p:nvPr>
            <p:ph idx="1"/>
          </p:nvPr>
        </p:nvSpPr>
        <p:spPr>
          <a:xfrm>
            <a:off x="515156" y="741362"/>
            <a:ext cx="11552348" cy="5810251"/>
          </a:xfrm>
        </p:spPr>
        <p:txBody>
          <a:bodyPr>
            <a:normAutofit fontScale="92500" lnSpcReduction="10000"/>
          </a:bodyPr>
          <a:lstStyle/>
          <a:p>
            <a:pPr>
              <a:lnSpc>
                <a:spcPct val="150000"/>
              </a:lnSpc>
            </a:pPr>
            <a:r>
              <a:rPr lang="en-US" dirty="0"/>
              <a:t>Example: </a:t>
            </a:r>
            <a:r>
              <a:rPr lang="en-US" dirty="0" smtClean="0"/>
              <a:t>1KB</a:t>
            </a:r>
            <a:r>
              <a:rPr lang="en-US" dirty="0"/>
              <a:t>: </a:t>
            </a:r>
            <a:r>
              <a:rPr lang="en-US" dirty="0" smtClean="0"/>
              <a:t>Approximately </a:t>
            </a:r>
            <a:r>
              <a:rPr lang="en-US" dirty="0" smtClean="0">
                <a:solidFill>
                  <a:srgbClr val="FF0000"/>
                </a:solidFill>
              </a:rPr>
              <a:t>1</a:t>
            </a:r>
            <a:r>
              <a:rPr lang="en-US" dirty="0" smtClean="0"/>
              <a:t> </a:t>
            </a:r>
            <a:r>
              <a:rPr lang="en-US" dirty="0" smtClean="0">
                <a:solidFill>
                  <a:srgbClr val="FF0000"/>
                </a:solidFill>
              </a:rPr>
              <a:t>Thousand </a:t>
            </a:r>
            <a:r>
              <a:rPr lang="en-US" dirty="0" smtClean="0"/>
              <a:t>(exact value 1024)</a:t>
            </a:r>
            <a:r>
              <a:rPr lang="en-US" dirty="0" smtClean="0">
                <a:solidFill>
                  <a:srgbClr val="FF0000"/>
                </a:solidFill>
              </a:rPr>
              <a:t> </a:t>
            </a:r>
            <a:r>
              <a:rPr lang="en-US" dirty="0" smtClean="0"/>
              <a:t> </a:t>
            </a:r>
            <a:r>
              <a:rPr lang="en-US" dirty="0"/>
              <a:t>locations each having capacity of </a:t>
            </a:r>
            <a:r>
              <a:rPr lang="en-US" dirty="0" smtClean="0"/>
              <a:t>8 bits/1</a:t>
            </a:r>
            <a:r>
              <a:rPr lang="en-US" dirty="0" smtClean="0">
                <a:solidFill>
                  <a:srgbClr val="FF0000"/>
                </a:solidFill>
              </a:rPr>
              <a:t>B</a:t>
            </a:r>
            <a:r>
              <a:rPr lang="en-US" dirty="0" smtClean="0"/>
              <a:t>yte</a:t>
            </a:r>
            <a:endParaRPr lang="en-US" dirty="0"/>
          </a:p>
          <a:p>
            <a:pPr>
              <a:lnSpc>
                <a:spcPct val="150000"/>
              </a:lnSpc>
            </a:pPr>
            <a:r>
              <a:rPr lang="en-US" dirty="0"/>
              <a:t>Address starts at 0 and ends at 1 less than 1 </a:t>
            </a:r>
            <a:r>
              <a:rPr lang="en-US" dirty="0" smtClean="0"/>
              <a:t>Thousand, </a:t>
            </a:r>
            <a:r>
              <a:rPr lang="en-US" dirty="0"/>
              <a:t>actually encoded in BINARY</a:t>
            </a:r>
          </a:p>
          <a:p>
            <a:pPr>
              <a:lnSpc>
                <a:spcPct val="150000"/>
              </a:lnSpc>
            </a:pPr>
            <a:r>
              <a:rPr lang="en-US" dirty="0"/>
              <a:t>In Binary, first address requires 1 bit (0) and final addressable location requires </a:t>
            </a:r>
            <a:r>
              <a:rPr lang="en-US" dirty="0" smtClean="0">
                <a:solidFill>
                  <a:srgbClr val="FF0000"/>
                </a:solidFill>
              </a:rPr>
              <a:t>10</a:t>
            </a:r>
            <a:r>
              <a:rPr lang="en-US" dirty="0" smtClean="0"/>
              <a:t> </a:t>
            </a:r>
            <a:r>
              <a:rPr lang="en-US" dirty="0"/>
              <a:t>bits (all 1’s: 11…11), since </a:t>
            </a:r>
            <a:r>
              <a:rPr lang="en-US" b="1" dirty="0" smtClean="0"/>
              <a:t>2</a:t>
            </a:r>
            <a:r>
              <a:rPr lang="en-US" b="1" baseline="30000" dirty="0" smtClean="0">
                <a:solidFill>
                  <a:srgbClr val="FF0000"/>
                </a:solidFill>
              </a:rPr>
              <a:t>10</a:t>
            </a:r>
            <a:r>
              <a:rPr lang="en-US" b="1" baseline="30000" dirty="0" smtClean="0"/>
              <a:t> </a:t>
            </a:r>
            <a:r>
              <a:rPr lang="en-US" b="1" baseline="30000" dirty="0"/>
              <a:t>= </a:t>
            </a:r>
            <a:r>
              <a:rPr lang="en-US" b="1" dirty="0" smtClean="0"/>
              <a:t>1K</a:t>
            </a:r>
            <a:endParaRPr lang="en-US" b="1" dirty="0"/>
          </a:p>
          <a:p>
            <a:pPr>
              <a:lnSpc>
                <a:spcPct val="150000"/>
              </a:lnSpc>
            </a:pPr>
            <a:r>
              <a:rPr lang="en-US" dirty="0"/>
              <a:t>For ease of Decoder design, uniform address format is used for all the locations; </a:t>
            </a:r>
            <a:r>
              <a:rPr lang="en-US" dirty="0">
                <a:solidFill>
                  <a:srgbClr val="FF0000"/>
                </a:solidFill>
              </a:rPr>
              <a:t>Maximum number of bits! </a:t>
            </a:r>
          </a:p>
          <a:p>
            <a:pPr>
              <a:lnSpc>
                <a:spcPct val="150000"/>
              </a:lnSpc>
            </a:pPr>
            <a:r>
              <a:rPr lang="en-US" dirty="0"/>
              <a:t>For convenience/ease of representation/programming/discussion, Hexadecimal number system is used to represent Memory address</a:t>
            </a:r>
          </a:p>
          <a:p>
            <a:pPr>
              <a:buFontTx/>
              <a:buNone/>
            </a:pPr>
            <a:endParaRPr lang="en-US" dirty="0" smtClean="0"/>
          </a:p>
        </p:txBody>
      </p:sp>
    </p:spTree>
    <p:extLst>
      <p:ext uri="{BB962C8B-B14F-4D97-AF65-F5344CB8AC3E}">
        <p14:creationId xmlns:p14="http://schemas.microsoft.com/office/powerpoint/2010/main" val="74194948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168525" y="336550"/>
            <a:ext cx="7772400" cy="755650"/>
          </a:xfrm>
        </p:spPr>
        <p:txBody>
          <a:bodyPr>
            <a:normAutofit/>
          </a:bodyPr>
          <a:lstStyle/>
          <a:p>
            <a:pPr algn="ctr"/>
            <a:r>
              <a:rPr lang="en-US" sz="4000" b="1" dirty="0"/>
              <a:t>Address of Memory (for </a:t>
            </a:r>
            <a:r>
              <a:rPr lang="en-US" sz="4000" b="1" dirty="0" smtClean="0">
                <a:solidFill>
                  <a:srgbClr val="FF0000"/>
                </a:solidFill>
              </a:rPr>
              <a:t>1KB</a:t>
            </a:r>
            <a:r>
              <a:rPr lang="en-US" sz="4000" b="1" dirty="0"/>
              <a: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15204757"/>
              </p:ext>
            </p:extLst>
          </p:nvPr>
        </p:nvGraphicFramePr>
        <p:xfrm>
          <a:off x="772733" y="1338263"/>
          <a:ext cx="11011436" cy="2072640"/>
        </p:xfrm>
        <a:graphic>
          <a:graphicData uri="http://schemas.openxmlformats.org/drawingml/2006/table">
            <a:tbl>
              <a:tblPr firstRow="1" bandRow="1">
                <a:tableStyleId>{5C22544A-7EE6-4342-B048-85BDC9FD1C3A}</a:tableStyleId>
              </a:tblPr>
              <a:tblGrid>
                <a:gridCol w="5061812"/>
                <a:gridCol w="5949624"/>
              </a:tblGrid>
              <a:tr h="453593">
                <a:tc>
                  <a:txBody>
                    <a:bodyPr/>
                    <a:lstStyle/>
                    <a:p>
                      <a:r>
                        <a:rPr lang="en-US" sz="2800" dirty="0" smtClean="0"/>
                        <a:t>Address (20 bits in binary)</a:t>
                      </a:r>
                      <a:endParaRPr lang="en-US" sz="2800" dirty="0"/>
                    </a:p>
                  </a:txBody>
                  <a:tcPr/>
                </a:tc>
                <a:tc>
                  <a:txBody>
                    <a:bodyPr/>
                    <a:lstStyle/>
                    <a:p>
                      <a:r>
                        <a:rPr lang="en-US" sz="2800" dirty="0" smtClean="0"/>
                        <a:t>Content (8 bits)</a:t>
                      </a:r>
                      <a:endParaRPr lang="en-US" sz="2800" dirty="0"/>
                    </a:p>
                  </a:txBody>
                  <a:tcPr/>
                </a:tc>
              </a:tr>
              <a:tr h="453593">
                <a:tc>
                  <a:txBody>
                    <a:bodyPr/>
                    <a:lstStyle/>
                    <a:p>
                      <a:r>
                        <a:rPr lang="en-US" sz="2800" dirty="0" smtClean="0"/>
                        <a:t>1111111111B</a:t>
                      </a:r>
                      <a:endParaRPr lang="en-US" sz="2800" dirty="0"/>
                    </a:p>
                  </a:txBody>
                  <a:tcPr/>
                </a:tc>
                <a:tc>
                  <a:txBody>
                    <a:bodyPr/>
                    <a:lstStyle/>
                    <a:p>
                      <a:r>
                        <a:rPr lang="en-US" sz="2800" dirty="0" smtClean="0"/>
                        <a:t>11001100</a:t>
                      </a:r>
                      <a:r>
                        <a:rPr lang="en-US" sz="2800" baseline="0" dirty="0" smtClean="0"/>
                        <a:t> (machine code/data)</a:t>
                      </a:r>
                      <a:endParaRPr lang="en-US" sz="2800" dirty="0"/>
                    </a:p>
                  </a:txBody>
                  <a:tcPr/>
                </a:tc>
              </a:tr>
              <a:tr h="453593">
                <a:tc>
                  <a:txBody>
                    <a:bodyPr/>
                    <a:lstStyle/>
                    <a:p>
                      <a:r>
                        <a:rPr lang="en-US" sz="2800" dirty="0" smtClean="0"/>
                        <a:t>…</a:t>
                      </a:r>
                      <a:endParaRPr lang="en-US" sz="2800" dirty="0"/>
                    </a:p>
                  </a:txBody>
                  <a:tcPr/>
                </a:tc>
                <a:tc>
                  <a:txBody>
                    <a:bodyPr/>
                    <a:lstStyle/>
                    <a:p>
                      <a:endParaRPr lang="en-US" sz="2800" dirty="0"/>
                    </a:p>
                  </a:txBody>
                  <a:tcPr/>
                </a:tc>
              </a:tr>
              <a:tr h="453593">
                <a:tc>
                  <a:txBody>
                    <a:bodyPr/>
                    <a:lstStyle/>
                    <a:p>
                      <a:r>
                        <a:rPr lang="en-US" sz="2800" dirty="0" smtClean="0"/>
                        <a:t>0000000000B</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00110101</a:t>
                      </a:r>
                      <a:r>
                        <a:rPr lang="en-US" sz="2800" baseline="0" dirty="0" smtClean="0"/>
                        <a:t>(machine code/data)</a:t>
                      </a:r>
                      <a:endParaRPr lang="en-US" sz="2800" dirty="0" smtClean="0"/>
                    </a:p>
                  </a:txBody>
                  <a:tcPr/>
                </a:tc>
              </a:tr>
            </a:tbl>
          </a:graphicData>
        </a:graphic>
      </p:graphicFrame>
      <p:graphicFrame>
        <p:nvGraphicFramePr>
          <p:cNvPr id="6" name="Content Placeholder 4"/>
          <p:cNvGraphicFramePr>
            <a:graphicFrameLocks noGrp="1"/>
          </p:cNvGraphicFramePr>
          <p:nvPr>
            <p:ph idx="1"/>
            <p:extLst>
              <p:ext uri="{D42A27DB-BD31-4B8C-83A1-F6EECF244321}">
                <p14:modId xmlns:p14="http://schemas.microsoft.com/office/powerpoint/2010/main" val="3226047198"/>
              </p:ext>
            </p:extLst>
          </p:nvPr>
        </p:nvGraphicFramePr>
        <p:xfrm>
          <a:off x="772733" y="3835400"/>
          <a:ext cx="11011436" cy="2072640"/>
        </p:xfrm>
        <a:graphic>
          <a:graphicData uri="http://schemas.openxmlformats.org/drawingml/2006/table">
            <a:tbl>
              <a:tblPr firstRow="1" bandRow="1">
                <a:tableStyleId>{5C22544A-7EE6-4342-B048-85BDC9FD1C3A}</a:tableStyleId>
              </a:tblPr>
              <a:tblGrid>
                <a:gridCol w="5042477"/>
                <a:gridCol w="5968959"/>
              </a:tblGrid>
              <a:tr h="476806">
                <a:tc>
                  <a:txBody>
                    <a:bodyPr/>
                    <a:lstStyle/>
                    <a:p>
                      <a:r>
                        <a:rPr lang="en-US" sz="2800" dirty="0" smtClean="0"/>
                        <a:t>Address (3 digits in hexadecimal)</a:t>
                      </a:r>
                      <a:endParaRPr lang="en-US" sz="2800" dirty="0"/>
                    </a:p>
                  </a:txBody>
                  <a:tcPr/>
                </a:tc>
                <a:tc>
                  <a:txBody>
                    <a:bodyPr/>
                    <a:lstStyle/>
                    <a:p>
                      <a:r>
                        <a:rPr lang="en-US" sz="2800" dirty="0" smtClean="0"/>
                        <a:t>Content(8 bits)</a:t>
                      </a:r>
                      <a:endParaRPr lang="en-US" sz="2800" dirty="0"/>
                    </a:p>
                  </a:txBody>
                  <a:tcPr/>
                </a:tc>
              </a:tr>
              <a:tr h="476806">
                <a:tc>
                  <a:txBody>
                    <a:bodyPr/>
                    <a:lstStyle/>
                    <a:p>
                      <a:r>
                        <a:rPr lang="en-US" sz="2800" dirty="0" smtClean="0"/>
                        <a:t>3FFH</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11001100</a:t>
                      </a:r>
                      <a:r>
                        <a:rPr lang="en-US" sz="2800" baseline="0" dirty="0" smtClean="0"/>
                        <a:t> (machine code/data)</a:t>
                      </a:r>
                      <a:endParaRPr lang="en-US" sz="2800" dirty="0" smtClean="0"/>
                    </a:p>
                  </a:txBody>
                  <a:tcPr/>
                </a:tc>
              </a:tr>
              <a:tr h="476806">
                <a:tc>
                  <a:txBody>
                    <a:bodyPr/>
                    <a:lstStyle/>
                    <a:p>
                      <a:endParaRPr lang="en-US" sz="2800" dirty="0"/>
                    </a:p>
                  </a:txBody>
                  <a:tcPr/>
                </a:tc>
                <a:tc>
                  <a:txBody>
                    <a:bodyPr/>
                    <a:lstStyle/>
                    <a:p>
                      <a:endParaRPr lang="en-US" sz="2800"/>
                    </a:p>
                  </a:txBody>
                  <a:tcPr/>
                </a:tc>
              </a:tr>
              <a:tr h="476806">
                <a:tc>
                  <a:txBody>
                    <a:bodyPr/>
                    <a:lstStyle/>
                    <a:p>
                      <a:r>
                        <a:rPr lang="en-US" sz="2800" dirty="0" smtClean="0"/>
                        <a:t>000H</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00110101</a:t>
                      </a:r>
                      <a:r>
                        <a:rPr lang="en-US" sz="2800" baseline="0" dirty="0" smtClean="0"/>
                        <a:t>(machine code/data)</a:t>
                      </a:r>
                      <a:endParaRPr lang="en-US" sz="2800" dirty="0" smtClean="0"/>
                    </a:p>
                  </a:txBody>
                  <a:tcPr/>
                </a:tc>
              </a:tr>
            </a:tbl>
          </a:graphicData>
        </a:graphic>
      </p:graphicFrame>
    </p:spTree>
    <p:extLst>
      <p:ext uri="{BB962C8B-B14F-4D97-AF65-F5344CB8AC3E}">
        <p14:creationId xmlns:p14="http://schemas.microsoft.com/office/powerpoint/2010/main" val="271297043"/>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205507" y="0"/>
            <a:ext cx="7772400" cy="514685"/>
          </a:xfrm>
        </p:spPr>
        <p:txBody>
          <a:bodyPr>
            <a:normAutofit fontScale="90000"/>
          </a:bodyPr>
          <a:lstStyle/>
          <a:p>
            <a:r>
              <a:rPr lang="en-US" dirty="0" smtClean="0"/>
              <a:t>Capacity of Memory</a:t>
            </a:r>
          </a:p>
        </p:txBody>
      </p:sp>
      <p:sp>
        <p:nvSpPr>
          <p:cNvPr id="24579" name="Content Placeholder 2"/>
          <p:cNvSpPr>
            <a:spLocks noGrp="1"/>
          </p:cNvSpPr>
          <p:nvPr>
            <p:ph idx="1"/>
          </p:nvPr>
        </p:nvSpPr>
        <p:spPr>
          <a:xfrm>
            <a:off x="115910" y="669701"/>
            <a:ext cx="11951594" cy="5881912"/>
          </a:xfrm>
        </p:spPr>
        <p:txBody>
          <a:bodyPr>
            <a:normAutofit lnSpcReduction="10000"/>
          </a:bodyPr>
          <a:lstStyle/>
          <a:p>
            <a:pPr>
              <a:lnSpc>
                <a:spcPct val="150000"/>
              </a:lnSpc>
            </a:pPr>
            <a:r>
              <a:rPr lang="en-US" sz="2400" dirty="0"/>
              <a:t>Example: 1MB: </a:t>
            </a:r>
            <a:r>
              <a:rPr lang="en-US" sz="2400" dirty="0" smtClean="0"/>
              <a:t>Approximately </a:t>
            </a:r>
            <a:r>
              <a:rPr lang="en-US" sz="2400" dirty="0">
                <a:solidFill>
                  <a:srgbClr val="FF0000"/>
                </a:solidFill>
              </a:rPr>
              <a:t>1</a:t>
            </a:r>
            <a:r>
              <a:rPr lang="en-US" sz="2400" dirty="0"/>
              <a:t> </a:t>
            </a:r>
            <a:r>
              <a:rPr lang="en-US" sz="2400" dirty="0" smtClean="0">
                <a:solidFill>
                  <a:srgbClr val="FF0000"/>
                </a:solidFill>
              </a:rPr>
              <a:t>M</a:t>
            </a:r>
            <a:r>
              <a:rPr lang="en-US" sz="2400" dirty="0" smtClean="0"/>
              <a:t>illion (exact value 1024 x 1024) </a:t>
            </a:r>
            <a:r>
              <a:rPr lang="en-US" sz="2400" dirty="0"/>
              <a:t>locations each having capacity of 1</a:t>
            </a:r>
            <a:r>
              <a:rPr lang="en-US" sz="2400" dirty="0">
                <a:solidFill>
                  <a:srgbClr val="FF0000"/>
                </a:solidFill>
              </a:rPr>
              <a:t>B</a:t>
            </a:r>
            <a:r>
              <a:rPr lang="en-US" sz="2400" dirty="0"/>
              <a:t>yte</a:t>
            </a:r>
          </a:p>
          <a:p>
            <a:pPr>
              <a:lnSpc>
                <a:spcPct val="150000"/>
              </a:lnSpc>
            </a:pPr>
            <a:r>
              <a:rPr lang="en-US" sz="2400" dirty="0"/>
              <a:t>Address starts at 0 and ends at 1 less than 1 Million, actually encoded in BINARY</a:t>
            </a:r>
          </a:p>
          <a:p>
            <a:pPr>
              <a:lnSpc>
                <a:spcPct val="150000"/>
              </a:lnSpc>
            </a:pPr>
            <a:r>
              <a:rPr lang="en-US" sz="2400" dirty="0"/>
              <a:t>In Binary, first address requires 1 bit (0) and final addressable location requires </a:t>
            </a:r>
            <a:r>
              <a:rPr lang="en-US" sz="2400" dirty="0">
                <a:solidFill>
                  <a:srgbClr val="FF0000"/>
                </a:solidFill>
              </a:rPr>
              <a:t>20</a:t>
            </a:r>
            <a:r>
              <a:rPr lang="en-US" sz="2400" dirty="0"/>
              <a:t> bits (all 1’s: 11…11), since </a:t>
            </a:r>
            <a:r>
              <a:rPr lang="en-US" sz="2400" b="1" dirty="0"/>
              <a:t>2</a:t>
            </a:r>
            <a:r>
              <a:rPr lang="en-US" sz="2400" b="1" baseline="30000" dirty="0">
                <a:solidFill>
                  <a:srgbClr val="FF0000"/>
                </a:solidFill>
              </a:rPr>
              <a:t>20</a:t>
            </a:r>
            <a:r>
              <a:rPr lang="en-US" sz="2400" b="1" baseline="30000" dirty="0"/>
              <a:t> = </a:t>
            </a:r>
            <a:r>
              <a:rPr lang="en-US" b="1" dirty="0"/>
              <a:t>1M</a:t>
            </a:r>
          </a:p>
          <a:p>
            <a:pPr>
              <a:lnSpc>
                <a:spcPct val="150000"/>
              </a:lnSpc>
            </a:pPr>
            <a:r>
              <a:rPr lang="en-US" dirty="0"/>
              <a:t>For ease of Decoder design, uniform address format is used for all the locations; </a:t>
            </a:r>
            <a:r>
              <a:rPr lang="en-US" dirty="0">
                <a:solidFill>
                  <a:srgbClr val="FF0000"/>
                </a:solidFill>
              </a:rPr>
              <a:t>Maximum number of bits! </a:t>
            </a:r>
          </a:p>
          <a:p>
            <a:pPr>
              <a:lnSpc>
                <a:spcPct val="150000"/>
              </a:lnSpc>
            </a:pPr>
            <a:r>
              <a:rPr lang="en-US" dirty="0"/>
              <a:t>For convenience/ease of representation/programming/discussion, Hexadecimal number system is used to represent Memory address</a:t>
            </a:r>
          </a:p>
          <a:p>
            <a:pPr>
              <a:buFontTx/>
              <a:buNone/>
            </a:pPr>
            <a:endParaRPr lang="en-US" dirty="0" smtClean="0"/>
          </a:p>
        </p:txBody>
      </p:sp>
    </p:spTree>
    <p:extLst>
      <p:ext uri="{BB962C8B-B14F-4D97-AF65-F5344CB8AC3E}">
        <p14:creationId xmlns:p14="http://schemas.microsoft.com/office/powerpoint/2010/main" val="234674481"/>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168525" y="336550"/>
            <a:ext cx="7772400" cy="755650"/>
          </a:xfrm>
        </p:spPr>
        <p:txBody>
          <a:bodyPr>
            <a:normAutofit/>
          </a:bodyPr>
          <a:lstStyle/>
          <a:p>
            <a:pPr algn="ctr"/>
            <a:r>
              <a:rPr lang="en-US" sz="4000" b="1" dirty="0"/>
              <a:t>Address of Memory (for </a:t>
            </a:r>
            <a:r>
              <a:rPr lang="en-US" sz="4000" b="1" dirty="0">
                <a:solidFill>
                  <a:srgbClr val="FF0000"/>
                </a:solidFill>
              </a:rPr>
              <a:t>1MB</a:t>
            </a:r>
            <a:r>
              <a:rPr lang="en-US" sz="4000" b="1" dirty="0"/>
              <a: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09823378"/>
              </p:ext>
            </p:extLst>
          </p:nvPr>
        </p:nvGraphicFramePr>
        <p:xfrm>
          <a:off x="450761" y="1338263"/>
          <a:ext cx="11217498" cy="2072640"/>
        </p:xfrm>
        <a:graphic>
          <a:graphicData uri="http://schemas.openxmlformats.org/drawingml/2006/table">
            <a:tbl>
              <a:tblPr firstRow="1" bandRow="1">
                <a:tableStyleId>{5C22544A-7EE6-4342-B048-85BDC9FD1C3A}</a:tableStyleId>
              </a:tblPr>
              <a:tblGrid>
                <a:gridCol w="5156537"/>
                <a:gridCol w="6060961"/>
              </a:tblGrid>
              <a:tr h="453593">
                <a:tc>
                  <a:txBody>
                    <a:bodyPr/>
                    <a:lstStyle/>
                    <a:p>
                      <a:r>
                        <a:rPr lang="en-US" sz="2800" dirty="0" smtClean="0"/>
                        <a:t>Address (20 bits in binary)</a:t>
                      </a:r>
                      <a:endParaRPr lang="en-US" sz="2800" dirty="0"/>
                    </a:p>
                  </a:txBody>
                  <a:tcPr/>
                </a:tc>
                <a:tc>
                  <a:txBody>
                    <a:bodyPr/>
                    <a:lstStyle/>
                    <a:p>
                      <a:r>
                        <a:rPr lang="en-US" sz="2800" dirty="0" smtClean="0"/>
                        <a:t>Content (8 bits)</a:t>
                      </a:r>
                      <a:endParaRPr lang="en-US" sz="2800" dirty="0"/>
                    </a:p>
                  </a:txBody>
                  <a:tcPr/>
                </a:tc>
              </a:tr>
              <a:tr h="453593">
                <a:tc>
                  <a:txBody>
                    <a:bodyPr/>
                    <a:lstStyle/>
                    <a:p>
                      <a:r>
                        <a:rPr lang="en-US" sz="2800" dirty="0" smtClean="0"/>
                        <a:t>11111111111111111111B</a:t>
                      </a:r>
                      <a:endParaRPr lang="en-US" sz="2800" dirty="0"/>
                    </a:p>
                  </a:txBody>
                  <a:tcPr/>
                </a:tc>
                <a:tc>
                  <a:txBody>
                    <a:bodyPr/>
                    <a:lstStyle/>
                    <a:p>
                      <a:r>
                        <a:rPr lang="en-US" sz="2800" dirty="0" smtClean="0"/>
                        <a:t>11001100</a:t>
                      </a:r>
                      <a:r>
                        <a:rPr lang="en-US" sz="2800" baseline="0" dirty="0" smtClean="0"/>
                        <a:t> (machine code/data)</a:t>
                      </a:r>
                      <a:endParaRPr lang="en-US" sz="2800" dirty="0"/>
                    </a:p>
                  </a:txBody>
                  <a:tcPr/>
                </a:tc>
              </a:tr>
              <a:tr h="453593">
                <a:tc>
                  <a:txBody>
                    <a:bodyPr/>
                    <a:lstStyle/>
                    <a:p>
                      <a:r>
                        <a:rPr lang="en-US" sz="2800" dirty="0" smtClean="0"/>
                        <a:t>…</a:t>
                      </a:r>
                      <a:endParaRPr lang="en-US" sz="2800" dirty="0"/>
                    </a:p>
                  </a:txBody>
                  <a:tcPr/>
                </a:tc>
                <a:tc>
                  <a:txBody>
                    <a:bodyPr/>
                    <a:lstStyle/>
                    <a:p>
                      <a:endParaRPr lang="en-US" sz="2800" dirty="0"/>
                    </a:p>
                  </a:txBody>
                  <a:tcPr/>
                </a:tc>
              </a:tr>
              <a:tr h="453593">
                <a:tc>
                  <a:txBody>
                    <a:bodyPr/>
                    <a:lstStyle/>
                    <a:p>
                      <a:r>
                        <a:rPr lang="en-US" sz="2800" dirty="0" smtClean="0"/>
                        <a:t>00000000000000000000B</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00110101</a:t>
                      </a:r>
                      <a:r>
                        <a:rPr lang="en-US" sz="2800" baseline="0" dirty="0" smtClean="0"/>
                        <a:t>(machine code/data)</a:t>
                      </a:r>
                      <a:endParaRPr lang="en-US" sz="2800" dirty="0" smtClean="0"/>
                    </a:p>
                  </a:txBody>
                  <a:tcPr/>
                </a:tc>
              </a:tr>
            </a:tbl>
          </a:graphicData>
        </a:graphic>
      </p:graphicFrame>
      <p:graphicFrame>
        <p:nvGraphicFramePr>
          <p:cNvPr id="6" name="Content Placeholder 4"/>
          <p:cNvGraphicFramePr>
            <a:graphicFrameLocks noGrp="1"/>
          </p:cNvGraphicFramePr>
          <p:nvPr>
            <p:ph idx="1"/>
            <p:extLst>
              <p:ext uri="{D42A27DB-BD31-4B8C-83A1-F6EECF244321}">
                <p14:modId xmlns:p14="http://schemas.microsoft.com/office/powerpoint/2010/main" val="2852035809"/>
              </p:ext>
            </p:extLst>
          </p:nvPr>
        </p:nvGraphicFramePr>
        <p:xfrm>
          <a:off x="450761" y="3835400"/>
          <a:ext cx="11217498" cy="2072640"/>
        </p:xfrm>
        <a:graphic>
          <a:graphicData uri="http://schemas.openxmlformats.org/drawingml/2006/table">
            <a:tbl>
              <a:tblPr firstRow="1" bandRow="1">
                <a:tableStyleId>{5C22544A-7EE6-4342-B048-85BDC9FD1C3A}</a:tableStyleId>
              </a:tblPr>
              <a:tblGrid>
                <a:gridCol w="5136839"/>
                <a:gridCol w="6080659"/>
              </a:tblGrid>
              <a:tr h="476806">
                <a:tc>
                  <a:txBody>
                    <a:bodyPr/>
                    <a:lstStyle/>
                    <a:p>
                      <a:r>
                        <a:rPr lang="en-US" sz="2800" dirty="0" smtClean="0"/>
                        <a:t>Address (5 digits in hexadecimal)</a:t>
                      </a:r>
                      <a:endParaRPr lang="en-US" sz="2800" dirty="0"/>
                    </a:p>
                  </a:txBody>
                  <a:tcPr/>
                </a:tc>
                <a:tc>
                  <a:txBody>
                    <a:bodyPr/>
                    <a:lstStyle/>
                    <a:p>
                      <a:r>
                        <a:rPr lang="en-US" sz="2800" dirty="0" smtClean="0"/>
                        <a:t>Content(8 bits)</a:t>
                      </a:r>
                      <a:endParaRPr lang="en-US" sz="2800" dirty="0"/>
                    </a:p>
                  </a:txBody>
                  <a:tcPr/>
                </a:tc>
              </a:tr>
              <a:tr h="476806">
                <a:tc>
                  <a:txBody>
                    <a:bodyPr/>
                    <a:lstStyle/>
                    <a:p>
                      <a:r>
                        <a:rPr lang="en-US" sz="2800" dirty="0" smtClean="0"/>
                        <a:t>FFFFFH</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11001100</a:t>
                      </a:r>
                      <a:r>
                        <a:rPr lang="en-US" sz="2800" baseline="0" dirty="0" smtClean="0"/>
                        <a:t> (machine code/data)</a:t>
                      </a:r>
                      <a:endParaRPr lang="en-US" sz="2800" dirty="0" smtClean="0"/>
                    </a:p>
                  </a:txBody>
                  <a:tcPr/>
                </a:tc>
              </a:tr>
              <a:tr h="476806">
                <a:tc>
                  <a:txBody>
                    <a:bodyPr/>
                    <a:lstStyle/>
                    <a:p>
                      <a:endParaRPr lang="en-US" sz="2800"/>
                    </a:p>
                  </a:txBody>
                  <a:tcPr/>
                </a:tc>
                <a:tc>
                  <a:txBody>
                    <a:bodyPr/>
                    <a:lstStyle/>
                    <a:p>
                      <a:endParaRPr lang="en-US" sz="2800" dirty="0"/>
                    </a:p>
                  </a:txBody>
                  <a:tcPr/>
                </a:tc>
              </a:tr>
              <a:tr h="476806">
                <a:tc>
                  <a:txBody>
                    <a:bodyPr/>
                    <a:lstStyle/>
                    <a:p>
                      <a:r>
                        <a:rPr lang="en-US" sz="2800" dirty="0" smtClean="0"/>
                        <a:t>00000H</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00110101</a:t>
                      </a:r>
                      <a:r>
                        <a:rPr lang="en-US" sz="2800" baseline="0" dirty="0" smtClean="0"/>
                        <a:t>(machine code/data)</a:t>
                      </a:r>
                      <a:endParaRPr lang="en-US" sz="2800" dirty="0" smtClean="0"/>
                    </a:p>
                  </a:txBody>
                  <a:tcPr/>
                </a:tc>
              </a:tr>
            </a:tbl>
          </a:graphicData>
        </a:graphic>
      </p:graphicFrame>
    </p:spTree>
    <p:extLst>
      <p:ext uri="{BB962C8B-B14F-4D97-AF65-F5344CB8AC3E}">
        <p14:creationId xmlns:p14="http://schemas.microsoft.com/office/powerpoint/2010/main" val="284211065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Textbooks</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lvl="0"/>
            <a:r>
              <a:rPr lang="en-US" dirty="0" smtClean="0"/>
              <a:t>Computer </a:t>
            </a:r>
            <a:r>
              <a:rPr lang="en-US" dirty="0"/>
              <a:t>Organization and Architecture (10th Edition) by William Stallings, Pearson Publisher: 10 edition, January 22, 2015</a:t>
            </a:r>
            <a:r>
              <a:rPr lang="en-US" dirty="0" smtClean="0"/>
              <a:t>.</a:t>
            </a:r>
          </a:p>
          <a:p>
            <a:pPr marL="0" lvl="0" indent="0">
              <a:buNone/>
            </a:pPr>
            <a:endParaRPr lang="en-US" b="1" dirty="0"/>
          </a:p>
          <a:p>
            <a:pPr lvl="0"/>
            <a:r>
              <a:rPr lang="en-US" dirty="0"/>
              <a:t>Computer Organization and Design MIPS Edition, Fifth Edition: The Hardware/Software Interface, by David A. Patterson and  John L. Hennessy, Publisher: Morgan Kaufmann; 5 edition </a:t>
            </a:r>
            <a:endParaRPr lang="en-US" dirty="0" smtClean="0"/>
          </a:p>
          <a:p>
            <a:pPr marL="0" lvl="0" indent="0">
              <a:buNone/>
            </a:pPr>
            <a:endParaRPr lang="en-US" b="1" dirty="0"/>
          </a:p>
          <a:p>
            <a:pPr lvl="0"/>
            <a:r>
              <a:rPr lang="en-US" dirty="0"/>
              <a:t>Digital Design and Computer Architecture, 2nd Edition, by David Harris Sarah Harris, Morgan Kaufmann, 24th July 2012. </a:t>
            </a:r>
            <a:br>
              <a:rPr lang="en-US" dirty="0"/>
            </a:br>
            <a:endParaRPr lang="en-US" dirty="0"/>
          </a:p>
        </p:txBody>
      </p:sp>
    </p:spTree>
    <p:extLst>
      <p:ext uri="{BB962C8B-B14F-4D97-AF65-F5344CB8AC3E}">
        <p14:creationId xmlns:p14="http://schemas.microsoft.com/office/powerpoint/2010/main" val="4006003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a:xfrm>
            <a:off x="145962" y="211116"/>
            <a:ext cx="6628326" cy="723900"/>
          </a:xfrm>
        </p:spPr>
        <p:txBody>
          <a:bodyPr/>
          <a:lstStyle/>
          <a:p>
            <a:pPr algn="ctr"/>
            <a:r>
              <a:rPr lang="en-GB" sz="4000" dirty="0" smtClean="0"/>
              <a:t>Internal Architecture of CPU</a:t>
            </a:r>
            <a:endParaRPr lang="en-GB" sz="4000" dirty="0"/>
          </a:p>
        </p:txBody>
      </p:sp>
      <p:sp>
        <p:nvSpPr>
          <p:cNvPr id="63" name="Rectangle 3"/>
          <p:cNvSpPr txBox="1">
            <a:spLocks noChangeArrowheads="1"/>
          </p:cNvSpPr>
          <p:nvPr/>
        </p:nvSpPr>
        <p:spPr>
          <a:xfrm>
            <a:off x="7006107" y="695459"/>
            <a:ext cx="4997003" cy="5952032"/>
          </a:xfrm>
          <a:prstGeom prst="rect">
            <a:avLst/>
          </a:prstGeom>
        </p:spPr>
        <p:txBody>
          <a:bodyPr/>
          <a:lstStyle/>
          <a:p>
            <a:pPr marL="342900" indent="-342900">
              <a:spcBef>
                <a:spcPct val="20000"/>
              </a:spcBef>
              <a:buFontTx/>
              <a:buChar char="•"/>
              <a:defRPr/>
            </a:pPr>
            <a:r>
              <a:rPr lang="en-GB" sz="3200" b="1" kern="0" dirty="0">
                <a:solidFill>
                  <a:srgbClr val="FF0000"/>
                </a:solidFill>
              </a:rPr>
              <a:t>Register</a:t>
            </a:r>
            <a:r>
              <a:rPr lang="en-GB" sz="3200" kern="0" dirty="0"/>
              <a:t> is </a:t>
            </a:r>
            <a:r>
              <a:rPr lang="en-GB" sz="3200" kern="0" dirty="0" smtClean="0"/>
              <a:t>an electronic storage inside </a:t>
            </a:r>
            <a:r>
              <a:rPr lang="en-GB" sz="3200" kern="0" dirty="0"/>
              <a:t>the CPU</a:t>
            </a:r>
          </a:p>
          <a:p>
            <a:pPr marL="342900" indent="-342900">
              <a:spcBef>
                <a:spcPct val="20000"/>
              </a:spcBef>
              <a:buFontTx/>
              <a:buChar char="•"/>
              <a:defRPr/>
            </a:pPr>
            <a:r>
              <a:rPr lang="en-GB" sz="3200" kern="0" dirty="0"/>
              <a:t>Used to hold </a:t>
            </a:r>
            <a:r>
              <a:rPr lang="en-GB" sz="3200" kern="0" dirty="0" smtClean="0"/>
              <a:t>data/address RAM where program is stored</a:t>
            </a:r>
            <a:endParaRPr lang="en-GB" sz="3200" kern="0" dirty="0"/>
          </a:p>
          <a:p>
            <a:pPr marL="342900" indent="-342900">
              <a:spcBef>
                <a:spcPct val="20000"/>
              </a:spcBef>
              <a:buFontTx/>
              <a:buChar char="•"/>
              <a:defRPr/>
            </a:pPr>
            <a:r>
              <a:rPr lang="en-GB" sz="3200" kern="0" dirty="0" smtClean="0"/>
              <a:t>Number &amp; size of </a:t>
            </a:r>
            <a:r>
              <a:rPr lang="en-GB" sz="3200" kern="0" dirty="0"/>
              <a:t>registers </a:t>
            </a:r>
            <a:r>
              <a:rPr lang="en-GB" sz="3200" kern="0" dirty="0" smtClean="0"/>
              <a:t>vary </a:t>
            </a:r>
            <a:r>
              <a:rPr lang="en-GB" sz="3200" kern="0" dirty="0"/>
              <a:t>from </a:t>
            </a:r>
            <a:r>
              <a:rPr lang="en-GB" sz="3200" kern="0" dirty="0" smtClean="0">
                <a:sym typeface="Symbol" pitchFamily="18" charset="2"/>
              </a:rPr>
              <a:t>CPU to CPU</a:t>
            </a:r>
          </a:p>
          <a:p>
            <a:pPr marL="342900" indent="-342900">
              <a:spcBef>
                <a:spcPct val="20000"/>
              </a:spcBef>
              <a:buFontTx/>
              <a:buChar char="•"/>
              <a:defRPr/>
            </a:pPr>
            <a:r>
              <a:rPr lang="en-GB" sz="3200" kern="0" dirty="0" smtClean="0">
                <a:sym typeface="Symbol" pitchFamily="18" charset="2"/>
              </a:rPr>
              <a:t>Size means how many bit can be stored in a register</a:t>
            </a:r>
            <a:endParaRPr lang="en-GB" sz="3200" kern="0" dirty="0">
              <a:sym typeface="Symbol" pitchFamily="18" charset="2"/>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61" y="1050926"/>
            <a:ext cx="6751985" cy="5596565"/>
          </a:xfrm>
          <a:prstGeom prst="rect">
            <a:avLst/>
          </a:prstGeom>
        </p:spPr>
      </p:pic>
    </p:spTree>
    <p:extLst>
      <p:ext uri="{BB962C8B-B14F-4D97-AF65-F5344CB8AC3E}">
        <p14:creationId xmlns:p14="http://schemas.microsoft.com/office/powerpoint/2010/main" val="228301709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528034" y="98404"/>
            <a:ext cx="2481977" cy="754062"/>
          </a:xfrm>
        </p:spPr>
        <p:txBody>
          <a:bodyPr/>
          <a:lstStyle/>
          <a:p>
            <a:r>
              <a:rPr lang="en-US" dirty="0" smtClean="0"/>
              <a:t>Registers</a:t>
            </a:r>
          </a:p>
        </p:txBody>
      </p:sp>
      <p:sp>
        <p:nvSpPr>
          <p:cNvPr id="29699" name="Content Placeholder 2"/>
          <p:cNvSpPr>
            <a:spLocks noGrp="1"/>
          </p:cNvSpPr>
          <p:nvPr>
            <p:ph idx="1"/>
          </p:nvPr>
        </p:nvSpPr>
        <p:spPr>
          <a:xfrm>
            <a:off x="528034" y="759852"/>
            <a:ext cx="11217498" cy="5962919"/>
          </a:xfrm>
        </p:spPr>
        <p:txBody>
          <a:bodyPr>
            <a:normAutofit/>
          </a:bodyPr>
          <a:lstStyle/>
          <a:p>
            <a:pPr>
              <a:lnSpc>
                <a:spcPct val="150000"/>
              </a:lnSpc>
            </a:pPr>
            <a:r>
              <a:rPr lang="en-US" dirty="0"/>
              <a:t>Size: 4 bits/8 bits/16 bits/32 bits/64 bits/128 bits…</a:t>
            </a:r>
          </a:p>
          <a:p>
            <a:pPr>
              <a:lnSpc>
                <a:spcPct val="150000"/>
              </a:lnSpc>
            </a:pPr>
            <a:r>
              <a:rPr lang="en-US" dirty="0" smtClean="0"/>
              <a:t>In </a:t>
            </a:r>
            <a:r>
              <a:rPr lang="en-US" dirty="0"/>
              <a:t>modern processors: Register size and number both are increasing</a:t>
            </a:r>
          </a:p>
          <a:p>
            <a:pPr>
              <a:lnSpc>
                <a:spcPct val="150000"/>
              </a:lnSpc>
            </a:pPr>
            <a:r>
              <a:rPr lang="en-US" dirty="0"/>
              <a:t>Register types: General purpose &amp; special purpose</a:t>
            </a:r>
          </a:p>
          <a:p>
            <a:pPr>
              <a:lnSpc>
                <a:spcPct val="150000"/>
              </a:lnSpc>
            </a:pPr>
            <a:r>
              <a:rPr lang="en-US" dirty="0"/>
              <a:t>Must know </a:t>
            </a:r>
            <a:r>
              <a:rPr lang="en-US" dirty="0">
                <a:solidFill>
                  <a:srgbClr val="FF0000"/>
                </a:solidFill>
              </a:rPr>
              <a:t>register architecture </a:t>
            </a:r>
            <a:r>
              <a:rPr lang="en-US" dirty="0"/>
              <a:t>for Assembly Language Programming</a:t>
            </a:r>
          </a:p>
          <a:p>
            <a:pPr>
              <a:lnSpc>
                <a:spcPct val="150000"/>
              </a:lnSpc>
            </a:pPr>
            <a:r>
              <a:rPr lang="en-US" dirty="0"/>
              <a:t>Since registers are few in numbers, they are addressed by </a:t>
            </a:r>
            <a:r>
              <a:rPr lang="en-US" dirty="0">
                <a:solidFill>
                  <a:srgbClr val="FF0000"/>
                </a:solidFill>
              </a:rPr>
              <a:t>Names</a:t>
            </a:r>
            <a:r>
              <a:rPr lang="en-US" dirty="0"/>
              <a:t> in Assembly language Programs</a:t>
            </a:r>
          </a:p>
          <a:p>
            <a:pPr>
              <a:lnSpc>
                <a:spcPct val="150000"/>
              </a:lnSpc>
            </a:pPr>
            <a:r>
              <a:rPr lang="en-US" dirty="0"/>
              <a:t>Naming depends on processor series, usually upper case one/two/three letters are used. Example: A, AX, EAX </a:t>
            </a:r>
            <a:r>
              <a:rPr lang="en-US" dirty="0" err="1"/>
              <a:t>etc</a:t>
            </a:r>
            <a:endParaRPr lang="en-US" dirty="0"/>
          </a:p>
        </p:txBody>
      </p:sp>
    </p:spTree>
    <p:extLst>
      <p:ext uri="{BB962C8B-B14F-4D97-AF65-F5344CB8AC3E}">
        <p14:creationId xmlns:p14="http://schemas.microsoft.com/office/powerpoint/2010/main" val="141219391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8557" y="753413"/>
            <a:ext cx="5303064" cy="581625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09" y="631063"/>
            <a:ext cx="5409127" cy="6060955"/>
          </a:xfrm>
          <a:prstGeom prst="rect">
            <a:avLst/>
          </a:prstGeom>
        </p:spPr>
      </p:pic>
      <p:sp>
        <p:nvSpPr>
          <p:cNvPr id="7" name="Title 1"/>
          <p:cNvSpPr>
            <a:spLocks noGrp="1"/>
          </p:cNvSpPr>
          <p:nvPr>
            <p:ph type="title"/>
          </p:nvPr>
        </p:nvSpPr>
        <p:spPr>
          <a:xfrm>
            <a:off x="6812924" y="-649"/>
            <a:ext cx="3464417" cy="754062"/>
          </a:xfrm>
        </p:spPr>
        <p:txBody>
          <a:bodyPr>
            <a:normAutofit/>
          </a:bodyPr>
          <a:lstStyle/>
          <a:p>
            <a:pPr algn="ctr"/>
            <a:r>
              <a:rPr lang="en-US" dirty="0" smtClean="0">
                <a:solidFill>
                  <a:srgbClr val="FF0000"/>
                </a:solidFill>
              </a:rPr>
              <a:t>8086 (1978)</a:t>
            </a:r>
          </a:p>
        </p:txBody>
      </p:sp>
      <p:sp>
        <p:nvSpPr>
          <p:cNvPr id="8" name="Title 1"/>
          <p:cNvSpPr txBox="1">
            <a:spLocks/>
          </p:cNvSpPr>
          <p:nvPr/>
        </p:nvSpPr>
        <p:spPr>
          <a:xfrm>
            <a:off x="1146220" y="0"/>
            <a:ext cx="3335628" cy="7540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rgbClr val="FF0000"/>
                </a:solidFill>
              </a:rPr>
              <a:t>Core i7(2009)</a:t>
            </a:r>
          </a:p>
        </p:txBody>
      </p:sp>
    </p:spTree>
    <p:extLst>
      <p:ext uri="{BB962C8B-B14F-4D97-AF65-F5344CB8AC3E}">
        <p14:creationId xmlns:p14="http://schemas.microsoft.com/office/powerpoint/2010/main" val="382767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897564" y="60662"/>
            <a:ext cx="7772400" cy="577850"/>
          </a:xfrm>
        </p:spPr>
        <p:txBody>
          <a:bodyPr/>
          <a:lstStyle/>
          <a:p>
            <a:r>
              <a:rPr lang="en-US" sz="3200" dirty="0"/>
              <a:t>Types of Registers</a:t>
            </a:r>
          </a:p>
        </p:txBody>
      </p:sp>
      <p:sp>
        <p:nvSpPr>
          <p:cNvPr id="30723" name="Content Placeholder 2"/>
          <p:cNvSpPr>
            <a:spLocks noGrp="1"/>
          </p:cNvSpPr>
          <p:nvPr>
            <p:ph idx="1"/>
          </p:nvPr>
        </p:nvSpPr>
        <p:spPr>
          <a:xfrm>
            <a:off x="309093" y="638512"/>
            <a:ext cx="11590986" cy="6041689"/>
          </a:xfrm>
        </p:spPr>
        <p:txBody>
          <a:bodyPr>
            <a:normAutofit lnSpcReduction="10000"/>
          </a:bodyPr>
          <a:lstStyle/>
          <a:p>
            <a:pPr>
              <a:lnSpc>
                <a:spcPct val="150000"/>
              </a:lnSpc>
            </a:pPr>
            <a:r>
              <a:rPr lang="en-US" dirty="0" smtClean="0">
                <a:solidFill>
                  <a:srgbClr val="FF0000"/>
                </a:solidFill>
              </a:rPr>
              <a:t>General purpose: </a:t>
            </a:r>
            <a:r>
              <a:rPr lang="en-US" dirty="0"/>
              <a:t>Holds data to be used in ALU. Also holds partial results or final results generated by ALU.</a:t>
            </a:r>
          </a:p>
          <a:p>
            <a:pPr>
              <a:lnSpc>
                <a:spcPct val="150000"/>
              </a:lnSpc>
            </a:pPr>
            <a:r>
              <a:rPr lang="en-US" dirty="0" smtClean="0">
                <a:solidFill>
                  <a:srgbClr val="FF0000"/>
                </a:solidFill>
              </a:rPr>
              <a:t>Special Purpose: </a:t>
            </a:r>
          </a:p>
          <a:p>
            <a:pPr lvl="1">
              <a:lnSpc>
                <a:spcPct val="150000"/>
              </a:lnSpc>
            </a:pPr>
            <a:r>
              <a:rPr lang="en-US" sz="2800" dirty="0" smtClean="0"/>
              <a:t>Holds </a:t>
            </a:r>
            <a:r>
              <a:rPr lang="en-US" sz="2800" dirty="0" smtClean="0">
                <a:solidFill>
                  <a:srgbClr val="0070C0"/>
                </a:solidFill>
              </a:rPr>
              <a:t>address</a:t>
            </a:r>
            <a:r>
              <a:rPr lang="en-US" sz="2800" dirty="0" smtClean="0"/>
              <a:t> of main memory locations where </a:t>
            </a:r>
            <a:r>
              <a:rPr lang="en-US" sz="2800" dirty="0" smtClean="0">
                <a:solidFill>
                  <a:srgbClr val="0070C0"/>
                </a:solidFill>
              </a:rPr>
              <a:t>instructions</a:t>
            </a:r>
            <a:r>
              <a:rPr lang="en-US" sz="2800" dirty="0" smtClean="0"/>
              <a:t> are loaded by Operating system. </a:t>
            </a:r>
          </a:p>
          <a:p>
            <a:pPr lvl="1">
              <a:lnSpc>
                <a:spcPct val="150000"/>
              </a:lnSpc>
            </a:pPr>
            <a:r>
              <a:rPr lang="en-US" sz="2800" dirty="0" smtClean="0"/>
              <a:t>Holds </a:t>
            </a:r>
            <a:r>
              <a:rPr lang="en-US" sz="2800" dirty="0" smtClean="0">
                <a:solidFill>
                  <a:srgbClr val="0070C0"/>
                </a:solidFill>
              </a:rPr>
              <a:t>address</a:t>
            </a:r>
            <a:r>
              <a:rPr lang="en-US" sz="2800" dirty="0" smtClean="0"/>
              <a:t> of main memory locations where </a:t>
            </a:r>
            <a:r>
              <a:rPr lang="en-US" sz="2800" dirty="0" smtClean="0">
                <a:solidFill>
                  <a:srgbClr val="0070C0"/>
                </a:solidFill>
              </a:rPr>
              <a:t>data</a:t>
            </a:r>
            <a:r>
              <a:rPr lang="en-US" sz="2800" dirty="0" smtClean="0"/>
              <a:t> are stored</a:t>
            </a:r>
          </a:p>
          <a:p>
            <a:pPr lvl="1">
              <a:lnSpc>
                <a:spcPct val="150000"/>
              </a:lnSpc>
            </a:pPr>
            <a:r>
              <a:rPr lang="en-US" sz="2800" dirty="0" smtClean="0"/>
              <a:t>Holds address of main memory locations used for special purposes</a:t>
            </a:r>
          </a:p>
          <a:p>
            <a:pPr lvl="1">
              <a:lnSpc>
                <a:spcPct val="150000"/>
              </a:lnSpc>
            </a:pPr>
            <a:r>
              <a:rPr lang="en-US" sz="2800" dirty="0" smtClean="0"/>
              <a:t>Holds machine code of Instructions</a:t>
            </a:r>
          </a:p>
          <a:p>
            <a:pPr lvl="1">
              <a:lnSpc>
                <a:spcPct val="150000"/>
              </a:lnSpc>
            </a:pPr>
            <a:r>
              <a:rPr lang="en-US" sz="2800" dirty="0" smtClean="0"/>
              <a:t>Holds status of CPU  </a:t>
            </a:r>
          </a:p>
        </p:txBody>
      </p:sp>
    </p:spTree>
    <p:extLst>
      <p:ext uri="{BB962C8B-B14F-4D97-AF65-F5344CB8AC3E}">
        <p14:creationId xmlns:p14="http://schemas.microsoft.com/office/powerpoint/2010/main" val="226075730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76" y="133305"/>
            <a:ext cx="5228822" cy="1325563"/>
          </a:xfrm>
        </p:spPr>
        <p:txBody>
          <a:bodyPr/>
          <a:lstStyle/>
          <a:p>
            <a:r>
              <a:rPr lang="en-US" dirty="0">
                <a:hlinkClick r:id="rId2"/>
              </a:rPr>
              <a:t>Intel Core i7 Processor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00" y="1458868"/>
            <a:ext cx="6029440" cy="461996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0214" y="1236372"/>
            <a:ext cx="5808636" cy="4494725"/>
          </a:xfrm>
          <a:prstGeom prst="rect">
            <a:avLst/>
          </a:prstGeom>
        </p:spPr>
      </p:pic>
      <p:sp>
        <p:nvSpPr>
          <p:cNvPr id="7" name="Title 1"/>
          <p:cNvSpPr txBox="1">
            <a:spLocks/>
          </p:cNvSpPr>
          <p:nvPr/>
        </p:nvSpPr>
        <p:spPr>
          <a:xfrm>
            <a:off x="6691156" y="133304"/>
            <a:ext cx="522882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hlinkClick r:id="rId2"/>
              </a:rPr>
              <a:t>Intel </a:t>
            </a:r>
            <a:r>
              <a:rPr lang="en-US" dirty="0" smtClean="0"/>
              <a:t>8086</a:t>
            </a:r>
            <a:endParaRPr lang="en-US" dirty="0"/>
          </a:p>
        </p:txBody>
      </p:sp>
    </p:spTree>
    <p:extLst>
      <p:ext uri="{BB962C8B-B14F-4D97-AF65-F5344CB8AC3E}">
        <p14:creationId xmlns:p14="http://schemas.microsoft.com/office/powerpoint/2010/main" val="3983444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62418"/>
            <a:ext cx="11769969" cy="6795582"/>
          </a:xfrm>
        </p:spPr>
      </p:pic>
    </p:spTree>
    <p:extLst>
      <p:ext uri="{BB962C8B-B14F-4D97-AF65-F5344CB8AC3E}">
        <p14:creationId xmlns:p14="http://schemas.microsoft.com/office/powerpoint/2010/main" val="2064603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088" y="785446"/>
            <a:ext cx="7445804" cy="6072553"/>
          </a:xfrm>
        </p:spPr>
      </p:pic>
      <p:sp>
        <p:nvSpPr>
          <p:cNvPr id="3" name="Title 1"/>
          <p:cNvSpPr>
            <a:spLocks noGrp="1"/>
          </p:cNvSpPr>
          <p:nvPr>
            <p:ph type="title"/>
          </p:nvPr>
        </p:nvSpPr>
        <p:spPr>
          <a:xfrm>
            <a:off x="182880" y="109359"/>
            <a:ext cx="5638371" cy="676087"/>
          </a:xfrm>
        </p:spPr>
        <p:txBody>
          <a:bodyPr>
            <a:normAutofit/>
          </a:bodyPr>
          <a:lstStyle/>
          <a:p>
            <a:pPr algn="ctr"/>
            <a:r>
              <a:rPr lang="en-US" sz="3200" b="1" i="1" dirty="0" smtClean="0">
                <a:solidFill>
                  <a:schemeClr val="accent1"/>
                </a:solidFill>
              </a:rPr>
              <a:t>Levels of Program code</a:t>
            </a:r>
            <a:endParaRPr lang="en-US" sz="3200" dirty="0"/>
          </a:p>
        </p:txBody>
      </p:sp>
      <p:sp>
        <p:nvSpPr>
          <p:cNvPr id="2" name="TextBox 1"/>
          <p:cNvSpPr txBox="1"/>
          <p:nvPr/>
        </p:nvSpPr>
        <p:spPr>
          <a:xfrm>
            <a:off x="7526215" y="3716215"/>
            <a:ext cx="2661139" cy="2308324"/>
          </a:xfrm>
          <a:prstGeom prst="rect">
            <a:avLst/>
          </a:prstGeom>
          <a:noFill/>
        </p:spPr>
        <p:txBody>
          <a:bodyPr wrap="square" rtlCol="0">
            <a:spAutoFit/>
          </a:bodyPr>
          <a:lstStyle/>
          <a:p>
            <a:r>
              <a:rPr lang="en-US" dirty="0" smtClean="0">
                <a:solidFill>
                  <a:srgbClr val="FF0000"/>
                </a:solidFill>
              </a:rPr>
              <a:t>0101000001111111</a:t>
            </a:r>
          </a:p>
          <a:p>
            <a:r>
              <a:rPr lang="en-US" dirty="0" smtClean="0">
                <a:solidFill>
                  <a:srgbClr val="FF0000"/>
                </a:solidFill>
              </a:rPr>
              <a:t>1100000111100000</a:t>
            </a:r>
          </a:p>
          <a:p>
            <a:r>
              <a:rPr lang="en-US" dirty="0" smtClean="0">
                <a:solidFill>
                  <a:srgbClr val="FF0000"/>
                </a:solidFill>
              </a:rPr>
              <a:t>0101010100001111</a:t>
            </a:r>
          </a:p>
          <a:p>
            <a:r>
              <a:rPr lang="en-US" dirty="0" smtClean="0">
                <a:solidFill>
                  <a:srgbClr val="FF0000"/>
                </a:solidFill>
              </a:rPr>
              <a:t>1110000000111111</a:t>
            </a:r>
          </a:p>
          <a:p>
            <a:r>
              <a:rPr lang="en-US" dirty="0">
                <a:solidFill>
                  <a:srgbClr val="FF0000"/>
                </a:solidFill>
              </a:rPr>
              <a:t>0101000001111111</a:t>
            </a:r>
          </a:p>
          <a:p>
            <a:r>
              <a:rPr lang="en-US" dirty="0">
                <a:solidFill>
                  <a:srgbClr val="FF0000"/>
                </a:solidFill>
              </a:rPr>
              <a:t>1100000111100000</a:t>
            </a:r>
          </a:p>
          <a:p>
            <a:r>
              <a:rPr lang="en-US" dirty="0">
                <a:solidFill>
                  <a:srgbClr val="FF0000"/>
                </a:solidFill>
              </a:rPr>
              <a:t>0101010100001111</a:t>
            </a:r>
          </a:p>
          <a:p>
            <a:r>
              <a:rPr lang="en-US" dirty="0" smtClean="0">
                <a:solidFill>
                  <a:srgbClr val="FF0000"/>
                </a:solidFill>
              </a:rPr>
              <a:t>1110000000111111</a:t>
            </a:r>
            <a:endParaRPr lang="en-US" dirty="0">
              <a:solidFill>
                <a:srgbClr val="FF0000"/>
              </a:solidFill>
            </a:endParaRPr>
          </a:p>
        </p:txBody>
      </p:sp>
      <p:sp>
        <p:nvSpPr>
          <p:cNvPr id="5" name="TextBox 4"/>
          <p:cNvSpPr txBox="1"/>
          <p:nvPr/>
        </p:nvSpPr>
        <p:spPr>
          <a:xfrm>
            <a:off x="7279906" y="2977688"/>
            <a:ext cx="2438525" cy="707886"/>
          </a:xfrm>
          <a:prstGeom prst="rect">
            <a:avLst/>
          </a:prstGeom>
          <a:noFill/>
        </p:spPr>
        <p:txBody>
          <a:bodyPr wrap="square" rtlCol="0">
            <a:spAutoFit/>
          </a:bodyPr>
          <a:lstStyle/>
          <a:p>
            <a:pPr algn="ctr"/>
            <a:r>
              <a:rPr lang="en-US" sz="2000" dirty="0" smtClean="0"/>
              <a:t>Machine code in binary</a:t>
            </a:r>
          </a:p>
        </p:txBody>
      </p:sp>
      <p:sp>
        <p:nvSpPr>
          <p:cNvPr id="6" name="AutoShape 2" descr="Image result for ram on motherboard"/>
          <p:cNvSpPr>
            <a:spLocks noChangeAspect="1" noChangeArrowheads="1"/>
          </p:cNvSpPr>
          <p:nvPr/>
        </p:nvSpPr>
        <p:spPr bwMode="auto">
          <a:xfrm>
            <a:off x="155575" y="-1371600"/>
            <a:ext cx="2857500" cy="2857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Image result for ram on motherboard"/>
          <p:cNvSpPr>
            <a:spLocks noChangeAspect="1" noChangeArrowheads="1"/>
          </p:cNvSpPr>
          <p:nvPr/>
        </p:nvSpPr>
        <p:spPr bwMode="auto">
          <a:xfrm>
            <a:off x="307975" y="-1219200"/>
            <a:ext cx="2857500" cy="2857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ram on motherboard"/>
          <p:cNvSpPr>
            <a:spLocks noChangeAspect="1" noChangeArrowheads="1"/>
          </p:cNvSpPr>
          <p:nvPr/>
        </p:nvSpPr>
        <p:spPr bwMode="auto">
          <a:xfrm>
            <a:off x="460375" y="-1066800"/>
            <a:ext cx="2857500" cy="2857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2" name="Picture 8" descr="Image result for ram on motherboar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94277" y="3867492"/>
            <a:ext cx="2121878" cy="215704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718431" y="3109367"/>
            <a:ext cx="2297724" cy="369332"/>
          </a:xfrm>
          <a:prstGeom prst="rect">
            <a:avLst/>
          </a:prstGeom>
          <a:noFill/>
        </p:spPr>
        <p:txBody>
          <a:bodyPr wrap="square" rtlCol="0">
            <a:spAutoFit/>
          </a:bodyPr>
          <a:lstStyle/>
          <a:p>
            <a:pPr algn="ctr"/>
            <a:r>
              <a:rPr lang="en-US" dirty="0" smtClean="0"/>
              <a:t>Stored in RAM</a:t>
            </a:r>
            <a:endParaRPr lang="en-US" dirty="0"/>
          </a:p>
        </p:txBody>
      </p:sp>
      <p:sp>
        <p:nvSpPr>
          <p:cNvPr id="11" name="Title 1"/>
          <p:cNvSpPr txBox="1">
            <a:spLocks/>
          </p:cNvSpPr>
          <p:nvPr/>
        </p:nvSpPr>
        <p:spPr>
          <a:xfrm>
            <a:off x="6520538" y="1773429"/>
            <a:ext cx="4939626" cy="12447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i="1" dirty="0" smtClean="0">
                <a:solidFill>
                  <a:srgbClr val="FF0000"/>
                </a:solidFill>
              </a:rPr>
              <a:t>How the machine codes are formed?</a:t>
            </a:r>
            <a:endParaRPr lang="en-US" sz="3200" dirty="0">
              <a:solidFill>
                <a:srgbClr val="FF0000"/>
              </a:solidFill>
            </a:endParaRPr>
          </a:p>
        </p:txBody>
      </p:sp>
      <p:sp>
        <p:nvSpPr>
          <p:cNvPr id="12" name="Title 1"/>
          <p:cNvSpPr txBox="1">
            <a:spLocks/>
          </p:cNvSpPr>
          <p:nvPr/>
        </p:nvSpPr>
        <p:spPr>
          <a:xfrm>
            <a:off x="6684526" y="534078"/>
            <a:ext cx="3629284" cy="12447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i="1" dirty="0" smtClean="0">
                <a:solidFill>
                  <a:srgbClr val="7030A0"/>
                </a:solidFill>
              </a:rPr>
              <a:t>How the instructions are designed?</a:t>
            </a:r>
            <a:endParaRPr lang="en-US" sz="3200" dirty="0">
              <a:solidFill>
                <a:srgbClr val="7030A0"/>
              </a:solidFill>
            </a:endParaRPr>
          </a:p>
        </p:txBody>
      </p:sp>
      <p:cxnSp>
        <p:nvCxnSpPr>
          <p:cNvPr id="14" name="Straight Arrow Connector 13"/>
          <p:cNvCxnSpPr/>
          <p:nvPr/>
        </p:nvCxnSpPr>
        <p:spPr>
          <a:xfrm flipH="1">
            <a:off x="3317875" y="1195097"/>
            <a:ext cx="3366651" cy="252911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1242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837127" y="404813"/>
            <a:ext cx="11101587" cy="6119812"/>
          </a:xfrm>
        </p:spPr>
        <p:txBody>
          <a:bodyPr/>
          <a:lstStyle/>
          <a:p>
            <a:pPr eaLnBrk="1" hangingPunct="1"/>
            <a:endParaRPr lang="en-US" altLang="en-US" dirty="0" smtClean="0">
              <a:solidFill>
                <a:srgbClr val="003399"/>
              </a:solidFill>
            </a:endParaRPr>
          </a:p>
          <a:p>
            <a:pPr eaLnBrk="1" hangingPunct="1"/>
            <a:r>
              <a:rPr lang="en-US" altLang="en-US" sz="3200" dirty="0" smtClean="0">
                <a:solidFill>
                  <a:srgbClr val="003399"/>
                </a:solidFill>
              </a:rPr>
              <a:t>Two key benefits of assembly language programming</a:t>
            </a:r>
          </a:p>
          <a:p>
            <a:pPr lvl="1" eaLnBrk="1" hangingPunct="1">
              <a:buFontTx/>
              <a:buNone/>
            </a:pPr>
            <a:r>
              <a:rPr lang="en-US" altLang="en-US" sz="3200" dirty="0" smtClean="0">
                <a:solidFill>
                  <a:srgbClr val="CC3300"/>
                </a:solidFill>
              </a:rPr>
              <a:t>– It takes up less memory</a:t>
            </a:r>
          </a:p>
          <a:p>
            <a:pPr lvl="1" eaLnBrk="1" hangingPunct="1">
              <a:buFontTx/>
              <a:buNone/>
            </a:pPr>
            <a:r>
              <a:rPr lang="en-US" altLang="en-US" sz="3200" dirty="0" smtClean="0">
                <a:solidFill>
                  <a:srgbClr val="CC3300"/>
                </a:solidFill>
              </a:rPr>
              <a:t>– It executes much faster</a:t>
            </a:r>
          </a:p>
          <a:p>
            <a:pPr lvl="1" eaLnBrk="1" hangingPunct="1">
              <a:buFontTx/>
              <a:buNone/>
            </a:pPr>
            <a:endParaRPr lang="en-US" altLang="en-US" sz="3200" dirty="0" smtClean="0">
              <a:solidFill>
                <a:srgbClr val="CC3300"/>
              </a:solidFill>
            </a:endParaRPr>
          </a:p>
          <a:p>
            <a:pPr lvl="1" eaLnBrk="1" hangingPunct="1">
              <a:buFontTx/>
              <a:buNone/>
            </a:pPr>
            <a:endParaRPr lang="en-US" altLang="en-US" sz="3200" dirty="0" smtClean="0">
              <a:solidFill>
                <a:srgbClr val="003399"/>
              </a:solidFill>
            </a:endParaRPr>
          </a:p>
          <a:p>
            <a:pPr eaLnBrk="1" hangingPunct="1"/>
            <a:r>
              <a:rPr lang="en-US" altLang="en-US" sz="3200" dirty="0">
                <a:solidFill>
                  <a:srgbClr val="003399"/>
                </a:solidFill>
              </a:rPr>
              <a:t>Assembly language is good for controlling hardware devices</a:t>
            </a:r>
            <a:endParaRPr lang="en-US" altLang="en-US" sz="3200" dirty="0"/>
          </a:p>
        </p:txBody>
      </p:sp>
    </p:spTree>
    <p:extLst>
      <p:ext uri="{BB962C8B-B14F-4D97-AF65-F5344CB8AC3E}">
        <p14:creationId xmlns:p14="http://schemas.microsoft.com/office/powerpoint/2010/main" val="37230507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41100" y="151227"/>
            <a:ext cx="8229600" cy="633413"/>
          </a:xfrm>
        </p:spPr>
        <p:txBody>
          <a:bodyPr>
            <a:normAutofit fontScale="90000"/>
          </a:bodyPr>
          <a:lstStyle/>
          <a:p>
            <a:pPr eaLnBrk="1" hangingPunct="1"/>
            <a:r>
              <a:rPr lang="en-US" altLang="en-US" sz="4000" dirty="0" smtClean="0">
                <a:solidFill>
                  <a:srgbClr val="CC3300"/>
                </a:solidFill>
              </a:rPr>
              <a:t>Program and Instructions </a:t>
            </a:r>
            <a:endParaRPr lang="en-US" altLang="en-US" sz="4000" dirty="0">
              <a:solidFill>
                <a:srgbClr val="CC3300"/>
              </a:solidFill>
            </a:endParaRPr>
          </a:p>
        </p:txBody>
      </p:sp>
      <p:sp>
        <p:nvSpPr>
          <p:cNvPr id="10243" name="Rectangle 3"/>
          <p:cNvSpPr>
            <a:spLocks noGrp="1" noChangeArrowheads="1"/>
          </p:cNvSpPr>
          <p:nvPr>
            <p:ph type="body" idx="1"/>
          </p:nvPr>
        </p:nvSpPr>
        <p:spPr>
          <a:xfrm>
            <a:off x="206063" y="874792"/>
            <a:ext cx="6259132" cy="5796464"/>
          </a:xfrm>
          <a:ln w="38100">
            <a:solidFill>
              <a:schemeClr val="tx1"/>
            </a:solidFill>
            <a:miter lim="800000"/>
            <a:headEnd/>
            <a:tailEnd/>
          </a:ln>
        </p:spPr>
        <p:txBody>
          <a:bodyPr/>
          <a:lstStyle/>
          <a:p>
            <a:pPr eaLnBrk="1" hangingPunct="1">
              <a:lnSpc>
                <a:spcPct val="100000"/>
              </a:lnSpc>
            </a:pPr>
            <a:r>
              <a:rPr lang="en-US" altLang="en-US" dirty="0">
                <a:solidFill>
                  <a:srgbClr val="003399"/>
                </a:solidFill>
              </a:rPr>
              <a:t>The sequence of commands used to tell a microcomputer what to do is called a program,</a:t>
            </a:r>
          </a:p>
          <a:p>
            <a:pPr eaLnBrk="1" hangingPunct="1">
              <a:lnSpc>
                <a:spcPct val="100000"/>
              </a:lnSpc>
            </a:pPr>
            <a:r>
              <a:rPr lang="en-US" altLang="en-US" dirty="0">
                <a:solidFill>
                  <a:srgbClr val="003399"/>
                </a:solidFill>
              </a:rPr>
              <a:t>Each command in a program is called an instruction</a:t>
            </a:r>
          </a:p>
          <a:p>
            <a:pPr eaLnBrk="1" hangingPunct="1">
              <a:lnSpc>
                <a:spcPct val="100000"/>
              </a:lnSpc>
            </a:pPr>
            <a:r>
              <a:rPr lang="en-US" altLang="en-US" dirty="0">
                <a:solidFill>
                  <a:srgbClr val="FF0000"/>
                </a:solidFill>
              </a:rPr>
              <a:t>8086</a:t>
            </a:r>
            <a:r>
              <a:rPr lang="en-US" altLang="en-US" dirty="0">
                <a:solidFill>
                  <a:srgbClr val="003399"/>
                </a:solidFill>
              </a:rPr>
              <a:t> understands and performs operations for </a:t>
            </a:r>
            <a:r>
              <a:rPr lang="en-US" altLang="en-US" dirty="0">
                <a:solidFill>
                  <a:srgbClr val="FF0000"/>
                </a:solidFill>
              </a:rPr>
              <a:t>117</a:t>
            </a:r>
            <a:r>
              <a:rPr lang="en-US" altLang="en-US" dirty="0">
                <a:solidFill>
                  <a:srgbClr val="003399"/>
                </a:solidFill>
              </a:rPr>
              <a:t> basic instructions</a:t>
            </a:r>
          </a:p>
          <a:p>
            <a:pPr algn="ctr" eaLnBrk="1" hangingPunct="1">
              <a:lnSpc>
                <a:spcPct val="80000"/>
              </a:lnSpc>
              <a:buFontTx/>
              <a:buNone/>
            </a:pPr>
            <a:endParaRPr lang="en-US" altLang="en-US" sz="2400" dirty="0">
              <a:solidFill>
                <a:srgbClr val="CC3300"/>
              </a:solidFill>
            </a:endParaRPr>
          </a:p>
          <a:p>
            <a:pPr marL="0" indent="0" eaLnBrk="1" hangingPunct="1">
              <a:lnSpc>
                <a:spcPct val="80000"/>
              </a:lnSpc>
              <a:buNone/>
            </a:pPr>
            <a:endParaRPr lang="en-US" alt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480" y="4584060"/>
            <a:ext cx="3060209" cy="1626777"/>
          </a:xfrm>
          <a:prstGeom prst="rect">
            <a:avLst/>
          </a:prstGeom>
        </p:spPr>
      </p:pic>
      <p:sp>
        <p:nvSpPr>
          <p:cNvPr id="3" name="Rectangle 2"/>
          <p:cNvSpPr/>
          <p:nvPr/>
        </p:nvSpPr>
        <p:spPr>
          <a:xfrm>
            <a:off x="7109137" y="4895362"/>
            <a:ext cx="5203065" cy="1200329"/>
          </a:xfrm>
          <a:prstGeom prst="rect">
            <a:avLst/>
          </a:prstGeom>
        </p:spPr>
        <p:txBody>
          <a:bodyPr wrap="square">
            <a:spAutoFit/>
          </a:bodyPr>
          <a:lstStyle/>
          <a:p>
            <a:pPr algn="ctr"/>
            <a:r>
              <a:rPr lang="en-US" sz="2400" dirty="0"/>
              <a:t>IBM 5150, 8086 Processor 4,77 MHz, 640KB RAM, 10MB Hard Disk, 5,25" Floppy (August 12, </a:t>
            </a:r>
            <a:r>
              <a:rPr lang="en-US" sz="2400" dirty="0" smtClean="0"/>
              <a:t>1981)</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6964" y="784640"/>
            <a:ext cx="4171950" cy="3800475"/>
          </a:xfrm>
          <a:prstGeom prst="rect">
            <a:avLst/>
          </a:prstGeom>
        </p:spPr>
      </p:pic>
    </p:spTree>
    <p:extLst>
      <p:ext uri="{BB962C8B-B14F-4D97-AF65-F5344CB8AC3E}">
        <p14:creationId xmlns:p14="http://schemas.microsoft.com/office/powerpoint/2010/main" val="13754475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6576" y="1210613"/>
            <a:ext cx="10298847" cy="5422006"/>
          </a:xfrm>
          <a:prstGeom prst="rect">
            <a:avLst/>
          </a:prstGeom>
        </p:spPr>
      </p:pic>
      <p:sp>
        <p:nvSpPr>
          <p:cNvPr id="2" name="Rectangle 1"/>
          <p:cNvSpPr/>
          <p:nvPr/>
        </p:nvSpPr>
        <p:spPr>
          <a:xfrm>
            <a:off x="141668" y="190589"/>
            <a:ext cx="11797047" cy="830997"/>
          </a:xfrm>
          <a:prstGeom prst="rect">
            <a:avLst/>
          </a:prstGeom>
        </p:spPr>
        <p:txBody>
          <a:bodyPr wrap="square">
            <a:spAutoFit/>
          </a:bodyPr>
          <a:lstStyle/>
          <a:p>
            <a:pPr lvl="1"/>
            <a:r>
              <a:rPr lang="en-US" altLang="en-US" sz="2400" b="1" dirty="0">
                <a:latin typeface="Tahoma" panose="020B0604030504040204" pitchFamily="34" charset="0"/>
                <a:cs typeface="Tahoma" panose="020B0604030504040204" pitchFamily="34" charset="0"/>
              </a:rPr>
              <a:t>Instruction</a:t>
            </a:r>
            <a:r>
              <a:rPr lang="en-US" altLang="en-US" sz="2400" dirty="0">
                <a:latin typeface="Tahoma" panose="020B0604030504040204" pitchFamily="34" charset="0"/>
                <a:cs typeface="Tahoma" panose="020B0604030504040204" pitchFamily="34" charset="0"/>
              </a:rPr>
              <a:t>—An operation performed by the CPU and assigned a specific number</a:t>
            </a:r>
          </a:p>
          <a:p>
            <a:pPr lvl="1"/>
            <a:r>
              <a:rPr lang="en-US" altLang="en-US" sz="2400" dirty="0">
                <a:latin typeface="Tahoma" panose="020B0604030504040204" pitchFamily="34" charset="0"/>
                <a:cs typeface="Tahoma" panose="020B0604030504040204" pitchFamily="34" charset="0"/>
              </a:rPr>
              <a:t>I</a:t>
            </a:r>
            <a:r>
              <a:rPr lang="en-US" altLang="en-US" sz="2400" b="1" dirty="0">
                <a:latin typeface="Tahoma" panose="020B0604030504040204" pitchFamily="34" charset="0"/>
                <a:cs typeface="Tahoma" panose="020B0604030504040204" pitchFamily="34" charset="0"/>
              </a:rPr>
              <a:t>nstruction set</a:t>
            </a:r>
            <a:r>
              <a:rPr lang="en-US" altLang="en-US" sz="2400" dirty="0">
                <a:latin typeface="Tahoma" panose="020B0604030504040204" pitchFamily="34" charset="0"/>
                <a:cs typeface="Tahoma" panose="020B0604030504040204" pitchFamily="34" charset="0"/>
              </a:rPr>
              <a:t>—The list of CPU instructions for the operations</a:t>
            </a:r>
          </a:p>
        </p:txBody>
      </p:sp>
    </p:spTree>
    <p:extLst>
      <p:ext uri="{BB962C8B-B14F-4D97-AF65-F5344CB8AC3E}">
        <p14:creationId xmlns:p14="http://schemas.microsoft.com/office/powerpoint/2010/main" val="2056588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Tests and </a:t>
            </a:r>
            <a:r>
              <a:rPr lang="en-US" b="1" dirty="0" smtClean="0"/>
              <a:t>Evaluation</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smtClean="0"/>
              <a:t>Assignment</a:t>
            </a:r>
            <a:r>
              <a:rPr lang="en-US" dirty="0"/>
              <a:t>: (average) 10%</a:t>
            </a:r>
          </a:p>
          <a:p>
            <a:pPr lvl="0"/>
            <a:r>
              <a:rPr lang="en-US" dirty="0"/>
              <a:t>Quiz: 20% (your best 4 out of 6 quizzes will be counted)</a:t>
            </a:r>
          </a:p>
          <a:p>
            <a:pPr lvl="0"/>
            <a:r>
              <a:rPr lang="en-US" dirty="0"/>
              <a:t>Mid Term-1: 15% (after 8th class)</a:t>
            </a:r>
          </a:p>
          <a:p>
            <a:pPr lvl="0"/>
            <a:r>
              <a:rPr lang="en-US" dirty="0"/>
              <a:t>Mid Term-2: 15% (after 16th class)</a:t>
            </a:r>
          </a:p>
          <a:p>
            <a:pPr lvl="0"/>
            <a:r>
              <a:rPr lang="en-US" dirty="0"/>
              <a:t>Lab: 10%</a:t>
            </a:r>
          </a:p>
          <a:p>
            <a:pPr lvl="0"/>
            <a:r>
              <a:rPr lang="en-US" dirty="0"/>
              <a:t>Term Final: 30%</a:t>
            </a:r>
          </a:p>
          <a:p>
            <a:r>
              <a:rPr lang="en-US" b="1" dirty="0"/>
              <a:t>Grading:</a:t>
            </a:r>
            <a:r>
              <a:rPr lang="en-US" dirty="0"/>
              <a:t> NSU standard  </a:t>
            </a:r>
          </a:p>
          <a:p>
            <a:endParaRPr lang="en-US" dirty="0"/>
          </a:p>
        </p:txBody>
      </p:sp>
    </p:spTree>
    <p:extLst>
      <p:ext uri="{BB962C8B-B14F-4D97-AF65-F5344CB8AC3E}">
        <p14:creationId xmlns:p14="http://schemas.microsoft.com/office/powerpoint/2010/main" val="3468485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64712" y="381000"/>
            <a:ext cx="10127088" cy="838200"/>
          </a:xfrm>
        </p:spPr>
        <p:txBody>
          <a:bodyPr>
            <a:normAutofit fontScale="90000"/>
          </a:bodyPr>
          <a:lstStyle/>
          <a:p>
            <a:r>
              <a:rPr lang="en-US" altLang="en-US" sz="3200" dirty="0"/>
              <a:t>The 8086 microprocessor supports 8 types of instructions </a:t>
            </a:r>
            <a:r>
              <a:rPr lang="en-US" altLang="en-US" sz="2400" dirty="0"/>
              <a:t>−</a:t>
            </a:r>
            <a:br>
              <a:rPr lang="en-US" altLang="en-US" sz="2400" dirty="0"/>
            </a:br>
            <a:endParaRPr lang="en-US" altLang="en-US" sz="2400" dirty="0"/>
          </a:p>
        </p:txBody>
      </p:sp>
      <p:sp>
        <p:nvSpPr>
          <p:cNvPr id="11267" name="Content Placeholder 2"/>
          <p:cNvSpPr>
            <a:spLocks noGrp="1"/>
          </p:cNvSpPr>
          <p:nvPr>
            <p:ph idx="1"/>
          </p:nvPr>
        </p:nvSpPr>
        <p:spPr>
          <a:xfrm>
            <a:off x="464712" y="1416677"/>
            <a:ext cx="10515600" cy="5151549"/>
          </a:xfrm>
        </p:spPr>
        <p:txBody>
          <a:bodyPr>
            <a:normAutofit/>
          </a:bodyPr>
          <a:lstStyle/>
          <a:p>
            <a:r>
              <a:rPr lang="en-US" altLang="en-US" sz="3200" dirty="0"/>
              <a:t>Data Transfer Instructions</a:t>
            </a:r>
          </a:p>
          <a:p>
            <a:r>
              <a:rPr lang="en-US" altLang="en-US" sz="3200" dirty="0"/>
              <a:t>Arithmetic Instructions</a:t>
            </a:r>
          </a:p>
          <a:p>
            <a:r>
              <a:rPr lang="en-US" altLang="en-US" sz="3200" dirty="0"/>
              <a:t>Bit Manipulation Instructions</a:t>
            </a:r>
          </a:p>
          <a:p>
            <a:r>
              <a:rPr lang="en-US" altLang="en-US" sz="3200" dirty="0"/>
              <a:t>String Instructions</a:t>
            </a:r>
          </a:p>
          <a:p>
            <a:r>
              <a:rPr lang="en-US" altLang="en-US" sz="3200" dirty="0"/>
              <a:t>Program Execution Transfer Instructions (Branch &amp; Loop Instructions)</a:t>
            </a:r>
          </a:p>
          <a:p>
            <a:r>
              <a:rPr lang="en-US" altLang="en-US" sz="3200" dirty="0"/>
              <a:t>Processor Control Instructions</a:t>
            </a:r>
          </a:p>
          <a:p>
            <a:r>
              <a:rPr lang="en-US" altLang="en-US" sz="3200" dirty="0"/>
              <a:t>Iteration Control Instructions</a:t>
            </a:r>
          </a:p>
          <a:p>
            <a:r>
              <a:rPr lang="en-US" altLang="en-US" sz="3200" dirty="0"/>
              <a:t>Interrupt </a:t>
            </a:r>
            <a:r>
              <a:rPr lang="en-US" altLang="en-US" sz="3200" dirty="0" smtClean="0"/>
              <a:t>Instructions</a:t>
            </a:r>
            <a:endParaRPr lang="en-US" altLang="en-US" dirty="0" smtClean="0"/>
          </a:p>
        </p:txBody>
      </p:sp>
    </p:spTree>
    <p:extLst>
      <p:ext uri="{BB962C8B-B14F-4D97-AF65-F5344CB8AC3E}">
        <p14:creationId xmlns:p14="http://schemas.microsoft.com/office/powerpoint/2010/main" val="620745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676400" y="76200"/>
            <a:ext cx="8915400" cy="609600"/>
          </a:xfrm>
        </p:spPr>
        <p:txBody>
          <a:bodyPr/>
          <a:lstStyle/>
          <a:p>
            <a:pPr algn="ctr" eaLnBrk="1" hangingPunct="1"/>
            <a:r>
              <a:rPr lang="en-US" altLang="en-US" sz="3200" b="1">
                <a:solidFill>
                  <a:srgbClr val="00B050"/>
                </a:solidFill>
              </a:rPr>
              <a:t>Instruction format</a:t>
            </a:r>
          </a:p>
        </p:txBody>
      </p:sp>
      <p:graphicFrame>
        <p:nvGraphicFramePr>
          <p:cNvPr id="4" name="Table 3"/>
          <p:cNvGraphicFramePr>
            <a:graphicFrameLocks noGrp="1"/>
          </p:cNvGraphicFramePr>
          <p:nvPr/>
        </p:nvGraphicFramePr>
        <p:xfrm>
          <a:off x="1981200" y="838201"/>
          <a:ext cx="3048000" cy="371475"/>
        </p:xfrm>
        <a:graphic>
          <a:graphicData uri="http://schemas.openxmlformats.org/drawingml/2006/table">
            <a:tbl>
              <a:tblPr firstRow="1" bandRow="1">
                <a:tableStyleId>{5C22544A-7EE6-4342-B048-85BDC9FD1C3A}</a:tableStyleId>
              </a:tblPr>
              <a:tblGrid>
                <a:gridCol w="3048000"/>
              </a:tblGrid>
              <a:tr h="371475">
                <a:tc>
                  <a:txBody>
                    <a:bodyPr/>
                    <a:lstStyle/>
                    <a:p>
                      <a:pPr algn="ctr"/>
                      <a:r>
                        <a:rPr lang="en-US" sz="1800" dirty="0" smtClean="0">
                          <a:solidFill>
                            <a:schemeClr val="tx1"/>
                          </a:solidFill>
                        </a:rPr>
                        <a:t>OPCODE</a:t>
                      </a:r>
                      <a:endParaRPr lang="en-US" sz="18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1905000" y="2133601"/>
          <a:ext cx="3048000" cy="371475"/>
        </p:xfrm>
        <a:graphic>
          <a:graphicData uri="http://schemas.openxmlformats.org/drawingml/2006/table">
            <a:tbl>
              <a:tblPr firstRow="1" bandRow="1">
                <a:tableStyleId>{5C22544A-7EE6-4342-B048-85BDC9FD1C3A}</a:tableStyleId>
              </a:tblPr>
              <a:tblGrid>
                <a:gridCol w="3048000"/>
              </a:tblGrid>
              <a:tr h="371475">
                <a:tc>
                  <a:txBody>
                    <a:bodyPr/>
                    <a:lstStyle/>
                    <a:p>
                      <a:pPr algn="ctr"/>
                      <a:r>
                        <a:rPr lang="en-US" sz="1800" dirty="0" smtClean="0">
                          <a:solidFill>
                            <a:schemeClr val="tx1"/>
                          </a:solidFill>
                        </a:rPr>
                        <a:t>OPCODE</a:t>
                      </a:r>
                      <a:endParaRPr lang="en-US" sz="18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1905000" y="4124326"/>
          <a:ext cx="3048000" cy="371475"/>
        </p:xfrm>
        <a:graphic>
          <a:graphicData uri="http://schemas.openxmlformats.org/drawingml/2006/table">
            <a:tbl>
              <a:tblPr firstRow="1" bandRow="1">
                <a:tableStyleId>{5C22544A-7EE6-4342-B048-85BDC9FD1C3A}</a:tableStyleId>
              </a:tblPr>
              <a:tblGrid>
                <a:gridCol w="3048000"/>
              </a:tblGrid>
              <a:tr h="371475">
                <a:tc>
                  <a:txBody>
                    <a:bodyPr/>
                    <a:lstStyle/>
                    <a:p>
                      <a:pPr algn="ctr"/>
                      <a:r>
                        <a:rPr lang="en-US" sz="1800" dirty="0" smtClean="0">
                          <a:solidFill>
                            <a:schemeClr val="tx1"/>
                          </a:solidFill>
                        </a:rPr>
                        <a:t>OPCODE</a:t>
                      </a:r>
                      <a:endParaRPr lang="en-US" sz="18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4953000" y="2133601"/>
          <a:ext cx="2438400" cy="371475"/>
        </p:xfrm>
        <a:graphic>
          <a:graphicData uri="http://schemas.openxmlformats.org/drawingml/2006/table">
            <a:tbl>
              <a:tblPr firstRow="1" bandRow="1">
                <a:tableStyleId>{5C22544A-7EE6-4342-B048-85BDC9FD1C3A}</a:tableStyleId>
              </a:tblPr>
              <a:tblGrid>
                <a:gridCol w="2438400"/>
              </a:tblGrid>
              <a:tr h="371475">
                <a:tc>
                  <a:txBody>
                    <a:bodyPr/>
                    <a:lstStyle/>
                    <a:p>
                      <a:pPr algn="ctr"/>
                      <a:r>
                        <a:rPr lang="en-US" sz="1800" dirty="0" smtClean="0">
                          <a:solidFill>
                            <a:schemeClr val="tx1"/>
                          </a:solidFill>
                        </a:rPr>
                        <a:t>OPERAND</a:t>
                      </a:r>
                      <a:endParaRPr lang="en-US" sz="18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4953000" y="4124326"/>
          <a:ext cx="2438400" cy="371475"/>
        </p:xfrm>
        <a:graphic>
          <a:graphicData uri="http://schemas.openxmlformats.org/drawingml/2006/table">
            <a:tbl>
              <a:tblPr firstRow="1" bandRow="1">
                <a:tableStyleId>{5C22544A-7EE6-4342-B048-85BDC9FD1C3A}</a:tableStyleId>
              </a:tblPr>
              <a:tblGrid>
                <a:gridCol w="2438400"/>
              </a:tblGrid>
              <a:tr h="371475">
                <a:tc>
                  <a:txBody>
                    <a:bodyPr/>
                    <a:lstStyle/>
                    <a:p>
                      <a:pPr algn="ctr"/>
                      <a:r>
                        <a:rPr lang="en-US" sz="1800" dirty="0" smtClean="0">
                          <a:solidFill>
                            <a:schemeClr val="tx1"/>
                          </a:solidFill>
                        </a:rPr>
                        <a:t>OPERAND-1</a:t>
                      </a:r>
                      <a:endParaRPr lang="en-US" sz="18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7391400" y="4124326"/>
          <a:ext cx="2514600" cy="371475"/>
        </p:xfrm>
        <a:graphic>
          <a:graphicData uri="http://schemas.openxmlformats.org/drawingml/2006/table">
            <a:tbl>
              <a:tblPr firstRow="1" bandRow="1">
                <a:tableStyleId>{5C22544A-7EE6-4342-B048-85BDC9FD1C3A}</a:tableStyleId>
              </a:tblPr>
              <a:tblGrid>
                <a:gridCol w="2514600"/>
              </a:tblGrid>
              <a:tr h="371475">
                <a:tc>
                  <a:txBody>
                    <a:bodyPr/>
                    <a:lstStyle/>
                    <a:p>
                      <a:pPr algn="ctr"/>
                      <a:r>
                        <a:rPr lang="en-US" sz="1800" dirty="0" smtClean="0">
                          <a:solidFill>
                            <a:schemeClr val="tx1"/>
                          </a:solidFill>
                        </a:rPr>
                        <a:t>OPERAND-2</a:t>
                      </a:r>
                      <a:endParaRPr lang="en-US" sz="18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Rectangle 2"/>
          <p:cNvSpPr txBox="1">
            <a:spLocks noChangeArrowheads="1"/>
          </p:cNvSpPr>
          <p:nvPr/>
        </p:nvSpPr>
        <p:spPr bwMode="auto">
          <a:xfrm>
            <a:off x="1101143" y="1371600"/>
            <a:ext cx="8652457" cy="609600"/>
          </a:xfrm>
          <a:prstGeom prst="rect">
            <a:avLst/>
          </a:prstGeom>
          <a:noFill/>
          <a:ln w="9525">
            <a:noFill/>
            <a:miter lim="800000"/>
            <a:headEnd/>
            <a:tailEnd/>
          </a:ln>
        </p:spPr>
        <p:txBody>
          <a:bodyPr/>
          <a:lstStyle/>
          <a:p>
            <a:pPr eaLnBrk="1" hangingPunct="1">
              <a:defRPr/>
            </a:pPr>
            <a:r>
              <a:rPr lang="en-US" sz="2800" b="1" kern="0" dirty="0">
                <a:latin typeface="+mj-lt"/>
                <a:ea typeface="+mj-ea"/>
                <a:cs typeface="+mj-cs"/>
              </a:rPr>
              <a:t>Example:</a:t>
            </a:r>
            <a:r>
              <a:rPr lang="en-US" sz="2800" b="1" kern="0" dirty="0">
                <a:solidFill>
                  <a:srgbClr val="CC3300"/>
                </a:solidFill>
                <a:latin typeface="+mj-lt"/>
                <a:ea typeface="+mj-ea"/>
                <a:cs typeface="+mj-cs"/>
              </a:rPr>
              <a:t> </a:t>
            </a:r>
            <a:r>
              <a:rPr lang="en-US" sz="2800" b="1" kern="0" dirty="0">
                <a:solidFill>
                  <a:srgbClr val="FF0000"/>
                </a:solidFill>
                <a:latin typeface="+mj-lt"/>
                <a:ea typeface="+mj-ea"/>
                <a:cs typeface="+mj-cs"/>
              </a:rPr>
              <a:t>STD</a:t>
            </a:r>
            <a:r>
              <a:rPr lang="en-US" sz="2800" b="1" kern="0" dirty="0">
                <a:solidFill>
                  <a:srgbClr val="CC3300"/>
                </a:solidFill>
                <a:latin typeface="+mj-lt"/>
                <a:ea typeface="+mj-ea"/>
                <a:cs typeface="+mj-cs"/>
              </a:rPr>
              <a:t> ; </a:t>
            </a:r>
            <a:r>
              <a:rPr lang="en-US" sz="2800" b="1" kern="0" dirty="0">
                <a:latin typeface="+mj-lt"/>
                <a:ea typeface="+mj-ea"/>
                <a:cs typeface="+mj-cs"/>
              </a:rPr>
              <a:t>clear direction flag bit</a:t>
            </a:r>
          </a:p>
        </p:txBody>
      </p:sp>
      <p:sp>
        <p:nvSpPr>
          <p:cNvPr id="11" name="Rectangle 2"/>
          <p:cNvSpPr txBox="1">
            <a:spLocks noChangeArrowheads="1"/>
          </p:cNvSpPr>
          <p:nvPr/>
        </p:nvSpPr>
        <p:spPr bwMode="auto">
          <a:xfrm>
            <a:off x="1101143" y="2828926"/>
            <a:ext cx="9190149" cy="609600"/>
          </a:xfrm>
          <a:prstGeom prst="rect">
            <a:avLst/>
          </a:prstGeom>
          <a:noFill/>
          <a:ln w="9525">
            <a:noFill/>
            <a:miter lim="800000"/>
            <a:headEnd/>
            <a:tailEnd/>
          </a:ln>
        </p:spPr>
        <p:txBody>
          <a:bodyPr/>
          <a:lstStyle/>
          <a:p>
            <a:pPr eaLnBrk="1" hangingPunct="1">
              <a:defRPr/>
            </a:pPr>
            <a:r>
              <a:rPr lang="en-US" sz="2800" b="1" kern="0" dirty="0">
                <a:latin typeface="+mj-lt"/>
                <a:ea typeface="+mj-ea"/>
                <a:cs typeface="+mj-cs"/>
              </a:rPr>
              <a:t>Example:</a:t>
            </a:r>
            <a:r>
              <a:rPr lang="en-US" sz="2800" b="1" kern="0" dirty="0">
                <a:solidFill>
                  <a:srgbClr val="CC3300"/>
                </a:solidFill>
                <a:latin typeface="+mj-lt"/>
                <a:ea typeface="+mj-ea"/>
                <a:cs typeface="+mj-cs"/>
              </a:rPr>
              <a:t> </a:t>
            </a:r>
            <a:r>
              <a:rPr lang="en-US" sz="2800" b="1" kern="0" dirty="0">
                <a:solidFill>
                  <a:srgbClr val="FF0000"/>
                </a:solidFill>
                <a:latin typeface="+mj-lt"/>
                <a:ea typeface="+mj-ea"/>
                <a:cs typeface="+mj-cs"/>
              </a:rPr>
              <a:t>NOT AX</a:t>
            </a:r>
            <a:r>
              <a:rPr lang="en-US" sz="2800" b="1" kern="0" dirty="0">
                <a:latin typeface="+mj-lt"/>
                <a:ea typeface="+mj-ea"/>
                <a:cs typeface="+mj-cs"/>
              </a:rPr>
              <a:t> </a:t>
            </a:r>
            <a:r>
              <a:rPr lang="en-US" sz="2800" b="1" kern="0" dirty="0">
                <a:solidFill>
                  <a:srgbClr val="CC3300"/>
                </a:solidFill>
                <a:latin typeface="+mj-lt"/>
                <a:ea typeface="+mj-ea"/>
                <a:cs typeface="+mj-cs"/>
              </a:rPr>
              <a:t>; </a:t>
            </a:r>
            <a:r>
              <a:rPr lang="en-US" sz="2800" b="1" kern="0" dirty="0">
                <a:latin typeface="+mj-lt"/>
                <a:ea typeface="+mj-ea"/>
                <a:cs typeface="+mj-cs"/>
              </a:rPr>
              <a:t>complement content of AX</a:t>
            </a:r>
          </a:p>
        </p:txBody>
      </p:sp>
      <p:sp>
        <p:nvSpPr>
          <p:cNvPr id="13" name="Rectangle 2"/>
          <p:cNvSpPr txBox="1">
            <a:spLocks noChangeArrowheads="1"/>
          </p:cNvSpPr>
          <p:nvPr/>
        </p:nvSpPr>
        <p:spPr bwMode="auto">
          <a:xfrm>
            <a:off x="953037" y="5029200"/>
            <a:ext cx="9486363" cy="1295400"/>
          </a:xfrm>
          <a:prstGeom prst="rect">
            <a:avLst/>
          </a:prstGeom>
          <a:noFill/>
          <a:ln w="9525">
            <a:noFill/>
            <a:miter lim="800000"/>
            <a:headEnd/>
            <a:tailEnd/>
          </a:ln>
        </p:spPr>
        <p:txBody>
          <a:bodyPr/>
          <a:lstStyle/>
          <a:p>
            <a:pPr eaLnBrk="1" hangingPunct="1">
              <a:defRPr/>
            </a:pPr>
            <a:r>
              <a:rPr lang="en-US" sz="2800" b="1" kern="0" dirty="0">
                <a:latin typeface="+mj-lt"/>
                <a:ea typeface="+mj-ea"/>
                <a:cs typeface="+mj-cs"/>
              </a:rPr>
              <a:t>Example: </a:t>
            </a:r>
            <a:r>
              <a:rPr lang="en-US" sz="2800" b="1" kern="0" dirty="0">
                <a:solidFill>
                  <a:srgbClr val="CC3300"/>
                </a:solidFill>
                <a:latin typeface="+mj-lt"/>
                <a:ea typeface="+mj-ea"/>
                <a:cs typeface="+mj-cs"/>
              </a:rPr>
              <a:t>MOV AX, BX; </a:t>
            </a:r>
            <a:r>
              <a:rPr lang="en-US" sz="2800" b="1" kern="0" dirty="0">
                <a:latin typeface="+mj-lt"/>
                <a:ea typeface="+mj-ea"/>
                <a:cs typeface="+mj-cs"/>
              </a:rPr>
              <a:t>copy the contents of BX </a:t>
            </a:r>
            <a:r>
              <a:rPr lang="en-US" sz="2800" b="1" kern="0" dirty="0" smtClean="0">
                <a:latin typeface="+mj-lt"/>
                <a:ea typeface="+mj-ea"/>
                <a:cs typeface="+mj-cs"/>
              </a:rPr>
              <a:t>into </a:t>
            </a:r>
            <a:r>
              <a:rPr lang="en-US" sz="2800" b="1" kern="0" dirty="0">
                <a:latin typeface="+mj-lt"/>
                <a:ea typeface="+mj-ea"/>
                <a:cs typeface="+mj-cs"/>
              </a:rPr>
              <a:t>AX</a:t>
            </a:r>
          </a:p>
        </p:txBody>
      </p:sp>
    </p:spTree>
    <p:extLst>
      <p:ext uri="{BB962C8B-B14F-4D97-AF65-F5344CB8AC3E}">
        <p14:creationId xmlns:p14="http://schemas.microsoft.com/office/powerpoint/2010/main" val="7587287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676400" y="76200"/>
            <a:ext cx="8915400" cy="533400"/>
          </a:xfrm>
        </p:spPr>
        <p:txBody>
          <a:bodyPr/>
          <a:lstStyle/>
          <a:p>
            <a:r>
              <a:rPr lang="en-US" altLang="en-US" sz="2800" b="1">
                <a:solidFill>
                  <a:srgbClr val="00B050"/>
                </a:solidFill>
              </a:rPr>
              <a:t>Instruction format</a:t>
            </a:r>
            <a:endParaRPr lang="en-US" altLang="en-US" sz="2800"/>
          </a:p>
        </p:txBody>
      </p:sp>
      <p:sp>
        <p:nvSpPr>
          <p:cNvPr id="13315" name="Content Placeholder 2"/>
          <p:cNvSpPr>
            <a:spLocks noGrp="1"/>
          </p:cNvSpPr>
          <p:nvPr>
            <p:ph idx="1"/>
          </p:nvPr>
        </p:nvSpPr>
        <p:spPr>
          <a:xfrm>
            <a:off x="270455" y="685799"/>
            <a:ext cx="11694017" cy="6024093"/>
          </a:xfrm>
        </p:spPr>
        <p:txBody>
          <a:bodyPr>
            <a:normAutofit fontScale="92500" lnSpcReduction="10000"/>
          </a:bodyPr>
          <a:lstStyle/>
          <a:p>
            <a:pPr>
              <a:lnSpc>
                <a:spcPct val="150000"/>
              </a:lnSpc>
            </a:pPr>
            <a:r>
              <a:rPr lang="en-US" altLang="en-US" sz="3200" dirty="0" smtClean="0"/>
              <a:t>Instructions having only </a:t>
            </a:r>
            <a:r>
              <a:rPr lang="en-US" altLang="en-US" sz="3200" dirty="0" smtClean="0">
                <a:solidFill>
                  <a:srgbClr val="FF0000"/>
                </a:solidFill>
              </a:rPr>
              <a:t>opcodes,</a:t>
            </a:r>
            <a:r>
              <a:rPr lang="en-US" altLang="en-US" sz="3200" dirty="0" smtClean="0"/>
              <a:t> everything is indicated within.</a:t>
            </a:r>
          </a:p>
          <a:p>
            <a:pPr>
              <a:lnSpc>
                <a:spcPct val="150000"/>
              </a:lnSpc>
            </a:pPr>
            <a:r>
              <a:rPr lang="en-US" altLang="en-US" sz="3200" dirty="0" smtClean="0"/>
              <a:t>Some instructions may require only one operand</a:t>
            </a:r>
          </a:p>
          <a:p>
            <a:pPr>
              <a:lnSpc>
                <a:spcPct val="150000"/>
              </a:lnSpc>
            </a:pPr>
            <a:r>
              <a:rPr lang="en-US" altLang="en-US" sz="3200" dirty="0" smtClean="0"/>
              <a:t>To reduce the size of instructions, only one operand is indicated in instructions whereas a default register/memory location is used for other operand.</a:t>
            </a:r>
          </a:p>
          <a:p>
            <a:pPr>
              <a:lnSpc>
                <a:spcPct val="150000"/>
              </a:lnSpc>
            </a:pPr>
            <a:r>
              <a:rPr lang="en-US" altLang="en-US" sz="3200" dirty="0" smtClean="0"/>
              <a:t>Example: </a:t>
            </a:r>
            <a:r>
              <a:rPr lang="en-US" altLang="en-US" sz="3200" dirty="0" smtClean="0">
                <a:solidFill>
                  <a:srgbClr val="FF0000"/>
                </a:solidFill>
              </a:rPr>
              <a:t>MUL BX </a:t>
            </a:r>
            <a:r>
              <a:rPr lang="en-US" altLang="en-US" sz="3200" dirty="0" smtClean="0"/>
              <a:t>; AX holds other operand</a:t>
            </a:r>
          </a:p>
          <a:p>
            <a:pPr>
              <a:lnSpc>
                <a:spcPct val="150000"/>
              </a:lnSpc>
            </a:pPr>
            <a:r>
              <a:rPr lang="en-US" altLang="en-US" sz="3200" dirty="0" smtClean="0">
                <a:solidFill>
                  <a:srgbClr val="FF0000"/>
                </a:solidFill>
              </a:rPr>
              <a:t>PUSH AX</a:t>
            </a:r>
            <a:r>
              <a:rPr lang="en-US" altLang="en-US" sz="3200" dirty="0" smtClean="0"/>
              <a:t>; contents of AX is copied into memory location within Stack segment.   </a:t>
            </a:r>
          </a:p>
        </p:txBody>
      </p:sp>
    </p:spTree>
    <p:extLst>
      <p:ext uri="{BB962C8B-B14F-4D97-AF65-F5344CB8AC3E}">
        <p14:creationId xmlns:p14="http://schemas.microsoft.com/office/powerpoint/2010/main" val="30684605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81200" y="304801"/>
            <a:ext cx="8229600" cy="639763"/>
          </a:xfrm>
        </p:spPr>
        <p:txBody>
          <a:bodyPr/>
          <a:lstStyle/>
          <a:p>
            <a:pPr eaLnBrk="1" hangingPunct="1"/>
            <a:r>
              <a:rPr lang="en-US" altLang="en-US" sz="2800" b="1">
                <a:solidFill>
                  <a:srgbClr val="CC3300"/>
                </a:solidFill>
              </a:rPr>
              <a:t>Machine Codes</a:t>
            </a:r>
          </a:p>
        </p:txBody>
      </p:sp>
      <p:sp>
        <p:nvSpPr>
          <p:cNvPr id="23555" name="Rectangle 3"/>
          <p:cNvSpPr>
            <a:spLocks noGrp="1" noChangeArrowheads="1"/>
          </p:cNvSpPr>
          <p:nvPr>
            <p:ph type="body" sz="half" idx="1"/>
          </p:nvPr>
        </p:nvSpPr>
        <p:spPr>
          <a:xfrm>
            <a:off x="1676400" y="914400"/>
            <a:ext cx="8713788" cy="3962400"/>
          </a:xfrm>
        </p:spPr>
        <p:txBody>
          <a:bodyPr/>
          <a:lstStyle/>
          <a:p>
            <a:pPr eaLnBrk="1" hangingPunct="1"/>
            <a:r>
              <a:rPr lang="en-US" altLang="en-US" smtClean="0">
                <a:solidFill>
                  <a:srgbClr val="003399"/>
                </a:solidFill>
              </a:rPr>
              <a:t>An instruction can be coded with 1 to 6 bytes</a:t>
            </a:r>
          </a:p>
          <a:p>
            <a:pPr eaLnBrk="1" hangingPunct="1"/>
            <a:r>
              <a:rPr lang="en-US" altLang="en-US" smtClean="0">
                <a:solidFill>
                  <a:srgbClr val="003399"/>
                </a:solidFill>
              </a:rPr>
              <a:t>Byte 1 contains three kinds of information</a:t>
            </a:r>
          </a:p>
          <a:p>
            <a:pPr lvl="1" eaLnBrk="1" hangingPunct="1">
              <a:buFontTx/>
              <a:buNone/>
            </a:pPr>
            <a:r>
              <a:rPr lang="en-US" altLang="en-US" sz="2000"/>
              <a:t>– Opcode field (6 bits) specifies the operation (add, subtract, move)</a:t>
            </a:r>
          </a:p>
          <a:p>
            <a:pPr lvl="1" eaLnBrk="1" hangingPunct="1">
              <a:buFontTx/>
              <a:buNone/>
            </a:pPr>
            <a:r>
              <a:rPr lang="en-US" altLang="en-US" sz="2000">
                <a:solidFill>
                  <a:srgbClr val="C00000"/>
                </a:solidFill>
              </a:rPr>
              <a:t>– Register Direction Bit (D bit) Tells the register operand in REG field in byte 2 is source or destination operand</a:t>
            </a:r>
          </a:p>
          <a:p>
            <a:pPr lvl="1" eaLnBrk="1" hangingPunct="1">
              <a:buFontTx/>
              <a:buNone/>
            </a:pPr>
            <a:r>
              <a:rPr lang="en-US" altLang="en-US" sz="2000">
                <a:solidFill>
                  <a:srgbClr val="C00000"/>
                </a:solidFill>
              </a:rPr>
              <a:t>	1: destination 		0: source</a:t>
            </a:r>
          </a:p>
          <a:p>
            <a:pPr lvl="1" eaLnBrk="1" hangingPunct="1">
              <a:buFontTx/>
              <a:buNone/>
            </a:pPr>
            <a:r>
              <a:rPr lang="en-US" altLang="en-US" smtClean="0"/>
              <a:t>-</a:t>
            </a:r>
            <a:r>
              <a:rPr lang="en-US" altLang="en-US" sz="2000">
                <a:solidFill>
                  <a:srgbClr val="CC3399"/>
                </a:solidFill>
              </a:rPr>
              <a:t>Data Size Bit (W bit) Specifies whether the operation will be performed on 8-bit or 16-bit data		</a:t>
            </a:r>
          </a:p>
          <a:p>
            <a:pPr lvl="1" eaLnBrk="1" hangingPunct="1">
              <a:buFontTx/>
              <a:buNone/>
            </a:pPr>
            <a:r>
              <a:rPr lang="en-US" altLang="en-US" sz="2000">
                <a:solidFill>
                  <a:srgbClr val="CC3399"/>
                </a:solidFill>
              </a:rPr>
              <a:t>	 0: 8 bits		 	1: 16 bits</a:t>
            </a:r>
          </a:p>
        </p:txBody>
      </p:sp>
      <p:pic>
        <p:nvPicPr>
          <p:cNvPr id="2355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209801" y="5029200"/>
            <a:ext cx="8177213" cy="839788"/>
          </a:xfrm>
          <a:noFill/>
        </p:spPr>
      </p:pic>
      <p:graphicFrame>
        <p:nvGraphicFramePr>
          <p:cNvPr id="5" name="Table 4"/>
          <p:cNvGraphicFramePr>
            <a:graphicFrameLocks noGrp="1"/>
          </p:cNvGraphicFramePr>
          <p:nvPr/>
        </p:nvGraphicFramePr>
        <p:xfrm>
          <a:off x="2378075" y="5943600"/>
          <a:ext cx="7929564" cy="640034"/>
        </p:xfrm>
        <a:graphic>
          <a:graphicData uri="http://schemas.openxmlformats.org/drawingml/2006/table">
            <a:tbl>
              <a:tblPr firstRow="1" bandRow="1">
                <a:tableStyleId>{5C22544A-7EE6-4342-B048-85BDC9FD1C3A}</a:tableStyleId>
              </a:tblPr>
              <a:tblGrid>
                <a:gridCol w="2346943"/>
                <a:gridCol w="914394"/>
                <a:gridCol w="609596"/>
                <a:gridCol w="1447790"/>
                <a:gridCol w="1447790"/>
                <a:gridCol w="1163051"/>
              </a:tblGrid>
              <a:tr h="639763">
                <a:tc>
                  <a:txBody>
                    <a:bodyPr/>
                    <a:lstStyle/>
                    <a:p>
                      <a:r>
                        <a:rPr lang="en-US" sz="1800" dirty="0" smtClean="0">
                          <a:solidFill>
                            <a:schemeClr val="tx1"/>
                          </a:solidFill>
                        </a:rPr>
                        <a:t>15  -------               10</a:t>
                      </a:r>
                      <a:endParaRPr lang="en-US" sz="1800" dirty="0">
                        <a:solidFill>
                          <a:schemeClr val="tx1"/>
                        </a:solidFill>
                      </a:endParaRPr>
                    </a:p>
                  </a:txBody>
                  <a:tcPr marL="91439" marR="91439" marT="45697" marB="45697">
                    <a:solidFill>
                      <a:srgbClr val="FFFF00"/>
                    </a:solidFill>
                  </a:tcPr>
                </a:tc>
                <a:tc>
                  <a:txBody>
                    <a:bodyPr/>
                    <a:lstStyle/>
                    <a:p>
                      <a:pPr algn="ctr"/>
                      <a:r>
                        <a:rPr lang="en-US" sz="1800" dirty="0" smtClean="0">
                          <a:solidFill>
                            <a:schemeClr val="tx1"/>
                          </a:solidFill>
                        </a:rPr>
                        <a:t>9</a:t>
                      </a:r>
                      <a:endParaRPr lang="en-US" sz="1800" dirty="0">
                        <a:solidFill>
                          <a:schemeClr val="tx1"/>
                        </a:solidFill>
                      </a:endParaRPr>
                    </a:p>
                  </a:txBody>
                  <a:tcPr marL="91439" marR="91439" marT="45697" marB="45697">
                    <a:solidFill>
                      <a:srgbClr val="FFFF00"/>
                    </a:solidFill>
                  </a:tcPr>
                </a:tc>
                <a:tc>
                  <a:txBody>
                    <a:bodyPr/>
                    <a:lstStyle/>
                    <a:p>
                      <a:pPr algn="ctr"/>
                      <a:r>
                        <a:rPr lang="en-US" sz="1800" dirty="0" smtClean="0">
                          <a:solidFill>
                            <a:schemeClr val="tx1"/>
                          </a:solidFill>
                        </a:rPr>
                        <a:t>8</a:t>
                      </a:r>
                      <a:endParaRPr lang="en-US" sz="1800" dirty="0">
                        <a:solidFill>
                          <a:schemeClr val="tx1"/>
                        </a:solidFill>
                      </a:endParaRPr>
                    </a:p>
                  </a:txBody>
                  <a:tcPr marL="91439" marR="91439" marT="45697" marB="45697">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7     ----   6</a:t>
                      </a:r>
                    </a:p>
                    <a:p>
                      <a:endParaRPr lang="en-US" sz="1800" dirty="0">
                        <a:solidFill>
                          <a:schemeClr val="tx1"/>
                        </a:solidFill>
                      </a:endParaRPr>
                    </a:p>
                  </a:txBody>
                  <a:tcPr marL="91439" marR="91439"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5  ----   3</a:t>
                      </a:r>
                    </a:p>
                    <a:p>
                      <a:endParaRPr lang="en-US" sz="1800" dirty="0">
                        <a:solidFill>
                          <a:schemeClr val="tx1"/>
                        </a:solidFill>
                      </a:endParaRPr>
                    </a:p>
                  </a:txBody>
                  <a:tcPr marL="91439" marR="91439" marT="45697" marB="45697"/>
                </a:tc>
                <a:tc>
                  <a:txBody>
                    <a:bodyPr/>
                    <a:lstStyle/>
                    <a:p>
                      <a:r>
                        <a:rPr lang="en-US" sz="1800" dirty="0" smtClean="0">
                          <a:solidFill>
                            <a:schemeClr val="tx1"/>
                          </a:solidFill>
                        </a:rPr>
                        <a:t>2 ----   0</a:t>
                      </a:r>
                      <a:endParaRPr lang="en-US" sz="1800" dirty="0">
                        <a:solidFill>
                          <a:schemeClr val="tx1"/>
                        </a:solidFill>
                      </a:endParaRPr>
                    </a:p>
                  </a:txBody>
                  <a:tcPr marL="91439" marR="91439" marT="45697" marB="45697"/>
                </a:tc>
              </a:tr>
            </a:tbl>
          </a:graphicData>
        </a:graphic>
      </p:graphicFrame>
    </p:spTree>
    <p:extLst>
      <p:ext uri="{BB962C8B-B14F-4D97-AF65-F5344CB8AC3E}">
        <p14:creationId xmlns:p14="http://schemas.microsoft.com/office/powerpoint/2010/main" val="526891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362200" y="30164"/>
            <a:ext cx="7848600" cy="1189037"/>
          </a:xfrm>
        </p:spPr>
        <p:txBody>
          <a:bodyPr/>
          <a:lstStyle/>
          <a:p>
            <a:pPr eaLnBrk="1" hangingPunct="1"/>
            <a:r>
              <a:rPr lang="en-US" altLang="en-US" sz="2800" b="1" dirty="0">
                <a:solidFill>
                  <a:srgbClr val="CC3300"/>
                </a:solidFill>
              </a:rPr>
              <a:t>Example: </a:t>
            </a:r>
            <a:r>
              <a:rPr lang="en-US" altLang="en-US" sz="2800" b="1" dirty="0">
                <a:solidFill>
                  <a:srgbClr val="003399"/>
                </a:solidFill>
              </a:rPr>
              <a:t> MOV BL, AL </a:t>
            </a:r>
            <a:br>
              <a:rPr lang="en-US" altLang="en-US" sz="2800" b="1" dirty="0">
                <a:solidFill>
                  <a:srgbClr val="003399"/>
                </a:solidFill>
              </a:rPr>
            </a:br>
            <a:r>
              <a:rPr lang="en-US" altLang="en-US" sz="2800" b="1" dirty="0">
                <a:solidFill>
                  <a:srgbClr val="003399"/>
                </a:solidFill>
              </a:rPr>
              <a:t>(machine code: </a:t>
            </a:r>
            <a:r>
              <a:rPr lang="en-US" altLang="en-US" sz="2800" dirty="0">
                <a:solidFill>
                  <a:srgbClr val="FF0000"/>
                </a:solidFill>
              </a:rPr>
              <a:t>10001000 11000011</a:t>
            </a:r>
            <a:r>
              <a:rPr lang="en-US" altLang="en-US" sz="2800" dirty="0">
                <a:solidFill>
                  <a:srgbClr val="003399"/>
                </a:solidFill>
              </a:rPr>
              <a:t>)</a:t>
            </a:r>
            <a:br>
              <a:rPr lang="en-US" altLang="en-US" sz="2800" dirty="0">
                <a:solidFill>
                  <a:srgbClr val="003399"/>
                </a:solidFill>
              </a:rPr>
            </a:br>
            <a:r>
              <a:rPr lang="en-US" altLang="en-US" sz="2800" dirty="0">
                <a:solidFill>
                  <a:srgbClr val="003399"/>
                </a:solidFill>
              </a:rPr>
              <a:t>(</a:t>
            </a:r>
            <a:r>
              <a:rPr lang="en-US" altLang="en-US" sz="2800" dirty="0" err="1">
                <a:solidFill>
                  <a:srgbClr val="003399"/>
                </a:solidFill>
              </a:rPr>
              <a:t>Hexcode</a:t>
            </a:r>
            <a:r>
              <a:rPr lang="en-US" altLang="en-US" sz="2800" dirty="0">
                <a:solidFill>
                  <a:srgbClr val="003399"/>
                </a:solidFill>
              </a:rPr>
              <a:t>:		     88 	  C8H</a:t>
            </a:r>
            <a:r>
              <a:rPr lang="en-US" altLang="en-US" sz="2800" b="1" dirty="0">
                <a:solidFill>
                  <a:srgbClr val="003399"/>
                </a:solidFill>
              </a:rPr>
              <a:t>)</a:t>
            </a:r>
            <a:br>
              <a:rPr lang="en-US" altLang="en-US" sz="2800" b="1" dirty="0">
                <a:solidFill>
                  <a:srgbClr val="003399"/>
                </a:solidFill>
              </a:rPr>
            </a:br>
            <a:endParaRPr lang="en-US" altLang="en-US" sz="2800" dirty="0">
              <a:solidFill>
                <a:srgbClr val="CC3300"/>
              </a:solidFill>
            </a:endParaRPr>
          </a:p>
        </p:txBody>
      </p:sp>
      <p:sp>
        <p:nvSpPr>
          <p:cNvPr id="27651" name="Rectangle 3"/>
          <p:cNvSpPr>
            <a:spLocks noGrp="1" noChangeArrowheads="1"/>
          </p:cNvSpPr>
          <p:nvPr>
            <p:ph type="body" sz="half" idx="1"/>
          </p:nvPr>
        </p:nvSpPr>
        <p:spPr>
          <a:xfrm>
            <a:off x="2057400" y="2514601"/>
            <a:ext cx="8147050" cy="4525963"/>
          </a:xfrm>
          <a:ln>
            <a:solidFill>
              <a:srgbClr val="FFFF00"/>
            </a:solidFill>
            <a:miter lim="800000"/>
            <a:headEnd/>
            <a:tailEnd/>
          </a:ln>
        </p:spPr>
        <p:txBody>
          <a:bodyPr/>
          <a:lstStyle/>
          <a:p>
            <a:pPr eaLnBrk="1" hangingPunct="1">
              <a:lnSpc>
                <a:spcPct val="90000"/>
              </a:lnSpc>
              <a:buFontTx/>
              <a:buNone/>
            </a:pPr>
            <a:r>
              <a:rPr lang="en-US" altLang="en-US" sz="2800" b="1">
                <a:solidFill>
                  <a:srgbClr val="003399"/>
                </a:solidFill>
              </a:rPr>
              <a:t>		</a:t>
            </a:r>
          </a:p>
          <a:p>
            <a:pPr eaLnBrk="1" hangingPunct="1">
              <a:lnSpc>
                <a:spcPct val="90000"/>
              </a:lnSpc>
              <a:buFontTx/>
              <a:buNone/>
            </a:pPr>
            <a:r>
              <a:rPr lang="en-US" altLang="en-US" sz="2800"/>
              <a:t>Opcode =  100010 	</a:t>
            </a:r>
            <a:r>
              <a:rPr lang="en-US" altLang="en-US" sz="2800">
                <a:solidFill>
                  <a:srgbClr val="FF0000"/>
                </a:solidFill>
              </a:rPr>
              <a:t>MOV </a:t>
            </a:r>
            <a:r>
              <a:rPr lang="en-US" altLang="en-US" sz="2800"/>
              <a:t>data transfer </a:t>
            </a:r>
          </a:p>
          <a:p>
            <a:pPr eaLnBrk="1" hangingPunct="1">
              <a:lnSpc>
                <a:spcPct val="90000"/>
              </a:lnSpc>
              <a:buFontTx/>
              <a:buNone/>
            </a:pPr>
            <a:r>
              <a:rPr lang="en-US" altLang="en-US" sz="2800"/>
              <a:t> D          = 0 		AL is	 </a:t>
            </a:r>
            <a:r>
              <a:rPr lang="en-US" altLang="en-US" sz="2800">
                <a:solidFill>
                  <a:srgbClr val="FF0000"/>
                </a:solidFill>
              </a:rPr>
              <a:t>source</a:t>
            </a:r>
            <a:r>
              <a:rPr lang="en-US" altLang="en-US" sz="2800"/>
              <a:t> operand</a:t>
            </a:r>
          </a:p>
          <a:p>
            <a:pPr eaLnBrk="1" hangingPunct="1">
              <a:lnSpc>
                <a:spcPct val="90000"/>
              </a:lnSpc>
              <a:buFontTx/>
              <a:buNone/>
            </a:pPr>
            <a:r>
              <a:rPr lang="en-US" altLang="en-US" sz="2800"/>
              <a:t>W          = 0 		8-bit data transfer </a:t>
            </a:r>
          </a:p>
          <a:p>
            <a:pPr eaLnBrk="1" hangingPunct="1">
              <a:lnSpc>
                <a:spcPct val="90000"/>
              </a:lnSpc>
              <a:buFontTx/>
              <a:buNone/>
            </a:pPr>
            <a:r>
              <a:rPr lang="en-US" altLang="en-US" sz="2800">
                <a:solidFill>
                  <a:srgbClr val="003399"/>
                </a:solidFill>
              </a:rPr>
              <a:t>Therefore byte 1 is 10001000</a:t>
            </a:r>
            <a:r>
              <a:rPr lang="en-US" altLang="en-US" sz="2800" baseline="-25000">
                <a:solidFill>
                  <a:srgbClr val="003399"/>
                </a:solidFill>
              </a:rPr>
              <a:t>2</a:t>
            </a:r>
            <a:r>
              <a:rPr lang="en-US" altLang="en-US" sz="2800">
                <a:solidFill>
                  <a:srgbClr val="003399"/>
                </a:solidFill>
              </a:rPr>
              <a:t>=88</a:t>
            </a:r>
            <a:r>
              <a:rPr lang="en-US" altLang="en-US" sz="2800" baseline="-25000">
                <a:solidFill>
                  <a:srgbClr val="003399"/>
                </a:solidFill>
              </a:rPr>
              <a:t>16</a:t>
            </a:r>
          </a:p>
          <a:p>
            <a:pPr eaLnBrk="1" hangingPunct="1">
              <a:lnSpc>
                <a:spcPct val="90000"/>
              </a:lnSpc>
              <a:buFontTx/>
              <a:buNone/>
            </a:pPr>
            <a:r>
              <a:rPr lang="en-US" altLang="en-US" sz="2800"/>
              <a:t>MOD   = 11 		register mode</a:t>
            </a:r>
          </a:p>
          <a:p>
            <a:pPr eaLnBrk="1" hangingPunct="1">
              <a:lnSpc>
                <a:spcPct val="90000"/>
              </a:lnSpc>
              <a:buFontTx/>
              <a:buNone/>
            </a:pPr>
            <a:r>
              <a:rPr lang="en-US" altLang="en-US" sz="2800"/>
              <a:t>REG    = 000 		code for </a:t>
            </a:r>
            <a:r>
              <a:rPr lang="en-US" altLang="en-US" sz="2800">
                <a:solidFill>
                  <a:srgbClr val="FF0000"/>
                </a:solidFill>
              </a:rPr>
              <a:t>AL</a:t>
            </a:r>
          </a:p>
          <a:p>
            <a:pPr eaLnBrk="1" hangingPunct="1">
              <a:lnSpc>
                <a:spcPct val="90000"/>
              </a:lnSpc>
              <a:buFontTx/>
              <a:buNone/>
            </a:pPr>
            <a:r>
              <a:rPr lang="en-US" altLang="en-US" sz="2800"/>
              <a:t>R/M     = 011 		destination is BL</a:t>
            </a:r>
          </a:p>
          <a:p>
            <a:pPr eaLnBrk="1" hangingPunct="1">
              <a:lnSpc>
                <a:spcPct val="90000"/>
              </a:lnSpc>
              <a:buFontTx/>
              <a:buNone/>
            </a:pPr>
            <a:r>
              <a:rPr lang="en-US" altLang="en-US" sz="2800">
                <a:solidFill>
                  <a:srgbClr val="003399"/>
                </a:solidFill>
              </a:rPr>
              <a:t>Therefore Byte 2 is 11000011</a:t>
            </a:r>
            <a:r>
              <a:rPr lang="en-US" altLang="en-US" sz="2800" baseline="-25000">
                <a:solidFill>
                  <a:srgbClr val="003399"/>
                </a:solidFill>
              </a:rPr>
              <a:t>2</a:t>
            </a:r>
            <a:r>
              <a:rPr lang="en-US" altLang="en-US" sz="2800">
                <a:solidFill>
                  <a:srgbClr val="003399"/>
                </a:solidFill>
              </a:rPr>
              <a:t>=C3</a:t>
            </a:r>
            <a:r>
              <a:rPr lang="en-US" altLang="en-US" sz="2800" baseline="-25000">
                <a:solidFill>
                  <a:srgbClr val="003399"/>
                </a:solidFill>
              </a:rPr>
              <a:t>16</a:t>
            </a:r>
          </a:p>
        </p:txBody>
      </p:sp>
      <p:pic>
        <p:nvPicPr>
          <p:cNvPr id="2765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286000" y="2103438"/>
            <a:ext cx="8153400" cy="804862"/>
          </a:xfrm>
          <a:noFill/>
        </p:spPr>
      </p:pic>
      <p:graphicFrame>
        <p:nvGraphicFramePr>
          <p:cNvPr id="5" name="Table 4"/>
          <p:cNvGraphicFramePr>
            <a:graphicFrameLocks noGrp="1"/>
          </p:cNvGraphicFramePr>
          <p:nvPr/>
        </p:nvGraphicFramePr>
        <p:xfrm>
          <a:off x="2316164" y="1584326"/>
          <a:ext cx="7929561" cy="701675"/>
        </p:xfrm>
        <a:graphic>
          <a:graphicData uri="http://schemas.openxmlformats.org/drawingml/2006/table">
            <a:tbl>
              <a:tblPr firstRow="1" bandRow="1">
                <a:tableStyleId>{5C22544A-7EE6-4342-B048-85BDC9FD1C3A}</a:tableStyleId>
              </a:tblPr>
              <a:tblGrid>
                <a:gridCol w="2438382"/>
                <a:gridCol w="914393"/>
                <a:gridCol w="685795"/>
                <a:gridCol w="1371591"/>
                <a:gridCol w="1447790"/>
                <a:gridCol w="1071610"/>
              </a:tblGrid>
              <a:tr h="701675">
                <a:tc>
                  <a:txBody>
                    <a:bodyPr/>
                    <a:lstStyle/>
                    <a:p>
                      <a:r>
                        <a:rPr lang="en-US" sz="2000" dirty="0" smtClean="0">
                          <a:solidFill>
                            <a:schemeClr val="tx1"/>
                          </a:solidFill>
                        </a:rPr>
                        <a:t>1 0 0 0 1 0</a:t>
                      </a:r>
                      <a:endParaRPr lang="en-US" sz="2000" dirty="0">
                        <a:solidFill>
                          <a:schemeClr val="tx1"/>
                        </a:solidFill>
                      </a:endParaRPr>
                    </a:p>
                  </a:txBody>
                  <a:tcPr marL="91439" marR="91439" marT="45761" marB="45761"/>
                </a:tc>
                <a:tc>
                  <a:txBody>
                    <a:bodyPr/>
                    <a:lstStyle/>
                    <a:p>
                      <a:pPr algn="ctr"/>
                      <a:r>
                        <a:rPr lang="en-US" sz="2000" dirty="0" smtClean="0">
                          <a:solidFill>
                            <a:schemeClr val="tx1"/>
                          </a:solidFill>
                        </a:rPr>
                        <a:t>0</a:t>
                      </a:r>
                      <a:endParaRPr lang="en-US" sz="2000" dirty="0">
                        <a:solidFill>
                          <a:schemeClr val="tx1"/>
                        </a:solidFill>
                      </a:endParaRPr>
                    </a:p>
                  </a:txBody>
                  <a:tcPr marL="91439" marR="91439" marT="45761" marB="45761"/>
                </a:tc>
                <a:tc>
                  <a:txBody>
                    <a:bodyPr/>
                    <a:lstStyle/>
                    <a:p>
                      <a:pPr algn="ctr"/>
                      <a:r>
                        <a:rPr lang="en-US" sz="2000" dirty="0" smtClean="0">
                          <a:solidFill>
                            <a:schemeClr val="tx1"/>
                          </a:solidFill>
                        </a:rPr>
                        <a:t>0</a:t>
                      </a:r>
                      <a:endParaRPr lang="en-US" sz="2000" dirty="0">
                        <a:solidFill>
                          <a:schemeClr val="tx1"/>
                        </a:solidFill>
                      </a:endParaRPr>
                    </a:p>
                  </a:txBody>
                  <a:tcPr marL="91439" marR="91439" marT="45761" marB="45761">
                    <a:solidFill>
                      <a:schemeClr val="accent1">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1 1</a:t>
                      </a:r>
                    </a:p>
                    <a:p>
                      <a:pPr algn="ctr"/>
                      <a:endParaRPr lang="en-US" sz="2000" dirty="0">
                        <a:solidFill>
                          <a:schemeClr val="tx1"/>
                        </a:solidFill>
                      </a:endParaRPr>
                    </a:p>
                  </a:txBody>
                  <a:tcPr marL="91439" marR="91439" marT="45761" marB="45761">
                    <a:solidFill>
                      <a:schemeClr val="accent1">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0 0 0</a:t>
                      </a:r>
                    </a:p>
                    <a:p>
                      <a:endParaRPr lang="en-US" sz="2000" dirty="0">
                        <a:solidFill>
                          <a:srgbClr val="FFFF00"/>
                        </a:solidFill>
                      </a:endParaRPr>
                    </a:p>
                  </a:txBody>
                  <a:tcPr marL="91439" marR="91439" marT="45761" marB="45761">
                    <a:solidFill>
                      <a:schemeClr val="accent1">
                        <a:lumMod val="90000"/>
                      </a:schemeClr>
                    </a:solidFill>
                  </a:tcPr>
                </a:tc>
                <a:tc>
                  <a:txBody>
                    <a:bodyPr/>
                    <a:lstStyle/>
                    <a:p>
                      <a:pPr algn="ctr"/>
                      <a:r>
                        <a:rPr lang="en-US" sz="2000" dirty="0" smtClean="0">
                          <a:solidFill>
                            <a:schemeClr val="tx1"/>
                          </a:solidFill>
                        </a:rPr>
                        <a:t>0 1 1</a:t>
                      </a:r>
                      <a:endParaRPr lang="en-US" sz="2000" dirty="0">
                        <a:solidFill>
                          <a:schemeClr val="tx1"/>
                        </a:solidFill>
                      </a:endParaRPr>
                    </a:p>
                  </a:txBody>
                  <a:tcPr marL="91439" marR="91439" marT="45761" marB="45761">
                    <a:solidFill>
                      <a:srgbClr val="FFFF00"/>
                    </a:solidFill>
                  </a:tcPr>
                </a:tc>
              </a:tr>
            </a:tbl>
          </a:graphicData>
        </a:graphic>
      </p:graphicFrame>
      <p:sp>
        <p:nvSpPr>
          <p:cNvPr id="27669" name="Right Arrow 5"/>
          <p:cNvSpPr>
            <a:spLocks noChangeArrowheads="1"/>
          </p:cNvSpPr>
          <p:nvPr/>
        </p:nvSpPr>
        <p:spPr bwMode="auto">
          <a:xfrm>
            <a:off x="5257800" y="3581400"/>
            <a:ext cx="4572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27670" name="Right Arrow 6"/>
          <p:cNvSpPr>
            <a:spLocks noChangeArrowheads="1"/>
          </p:cNvSpPr>
          <p:nvPr/>
        </p:nvSpPr>
        <p:spPr bwMode="auto">
          <a:xfrm>
            <a:off x="5257800" y="3124200"/>
            <a:ext cx="4572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27671" name="Right Arrow 7"/>
          <p:cNvSpPr>
            <a:spLocks noChangeArrowheads="1"/>
          </p:cNvSpPr>
          <p:nvPr/>
        </p:nvSpPr>
        <p:spPr bwMode="auto">
          <a:xfrm>
            <a:off x="5181600" y="5029200"/>
            <a:ext cx="4572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27672" name="Right Arrow 8"/>
          <p:cNvSpPr>
            <a:spLocks noChangeArrowheads="1"/>
          </p:cNvSpPr>
          <p:nvPr/>
        </p:nvSpPr>
        <p:spPr bwMode="auto">
          <a:xfrm>
            <a:off x="5181600" y="5867400"/>
            <a:ext cx="4572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27673" name="Right Arrow 9"/>
          <p:cNvSpPr>
            <a:spLocks noChangeArrowheads="1"/>
          </p:cNvSpPr>
          <p:nvPr/>
        </p:nvSpPr>
        <p:spPr bwMode="auto">
          <a:xfrm>
            <a:off x="5181600" y="5486400"/>
            <a:ext cx="4572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27674" name="Right Arrow 10"/>
          <p:cNvSpPr>
            <a:spLocks noChangeArrowheads="1"/>
          </p:cNvSpPr>
          <p:nvPr/>
        </p:nvSpPr>
        <p:spPr bwMode="auto">
          <a:xfrm>
            <a:off x="5257800" y="4038600"/>
            <a:ext cx="4572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Tree>
    <p:extLst>
      <p:ext uri="{BB962C8B-B14F-4D97-AF65-F5344CB8AC3E}">
        <p14:creationId xmlns:p14="http://schemas.microsoft.com/office/powerpoint/2010/main" val="468706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36" y="376707"/>
            <a:ext cx="7521262" cy="6481293"/>
          </a:xfrm>
        </p:spPr>
      </p:pic>
      <p:graphicFrame>
        <p:nvGraphicFramePr>
          <p:cNvPr id="32" name="Table 31"/>
          <p:cNvGraphicFramePr>
            <a:graphicFrameLocks noGrp="1"/>
          </p:cNvGraphicFramePr>
          <p:nvPr>
            <p:extLst>
              <p:ext uri="{D42A27DB-BD31-4B8C-83A1-F6EECF244321}">
                <p14:modId xmlns:p14="http://schemas.microsoft.com/office/powerpoint/2010/main" val="3434122055"/>
              </p:ext>
            </p:extLst>
          </p:nvPr>
        </p:nvGraphicFramePr>
        <p:xfrm>
          <a:off x="7740203" y="638465"/>
          <a:ext cx="4121239" cy="1816115"/>
        </p:xfrm>
        <a:graphic>
          <a:graphicData uri="http://schemas.openxmlformats.org/drawingml/2006/table">
            <a:tbl>
              <a:tblPr firstRow="1" bandRow="1">
                <a:tableStyleId>{5C22544A-7EE6-4342-B048-85BDC9FD1C3A}</a:tableStyleId>
              </a:tblPr>
              <a:tblGrid>
                <a:gridCol w="1318261"/>
                <a:gridCol w="2802978"/>
              </a:tblGrid>
              <a:tr h="444515">
                <a:tc>
                  <a:txBody>
                    <a:bodyPr/>
                    <a:lstStyle/>
                    <a:p>
                      <a:r>
                        <a:rPr lang="en-US" sz="2400" dirty="0" smtClean="0"/>
                        <a:t>Address</a:t>
                      </a:r>
                      <a:endParaRPr lang="en-US" sz="2400" dirty="0"/>
                    </a:p>
                  </a:txBody>
                  <a:tcPr/>
                </a:tc>
                <a:tc>
                  <a:txBody>
                    <a:bodyPr/>
                    <a:lstStyle/>
                    <a:p>
                      <a:r>
                        <a:rPr lang="en-US" sz="2400" dirty="0" smtClean="0"/>
                        <a:t>Contents</a:t>
                      </a:r>
                      <a:endParaRPr lang="en-US" sz="2400" dirty="0"/>
                    </a:p>
                  </a:txBody>
                  <a:tcPr/>
                </a:tc>
              </a:tr>
              <a:tr h="444515">
                <a:tc>
                  <a:txBody>
                    <a:bodyPr/>
                    <a:lstStyle/>
                    <a:p>
                      <a:r>
                        <a:rPr lang="en-US" sz="2400" dirty="0" smtClean="0"/>
                        <a:t>1256H</a:t>
                      </a:r>
                      <a:endParaRPr lang="en-US" sz="2400" dirty="0"/>
                    </a:p>
                  </a:txBody>
                  <a:tcPr/>
                </a:tc>
                <a:tc>
                  <a:txBody>
                    <a:bodyPr/>
                    <a:lstStyle/>
                    <a:p>
                      <a:r>
                        <a:rPr lang="en-US" sz="2400" b="1" dirty="0" smtClean="0"/>
                        <a:t>0010101</a:t>
                      </a:r>
                      <a:r>
                        <a:rPr lang="en-US" sz="2400" b="1" dirty="0" smtClean="0">
                          <a:solidFill>
                            <a:srgbClr val="FF0000"/>
                          </a:solidFill>
                        </a:rPr>
                        <a:t>11000011</a:t>
                      </a:r>
                      <a:endParaRPr lang="en-US" sz="2400" b="1" dirty="0">
                        <a:solidFill>
                          <a:srgbClr val="FF0000"/>
                        </a:solidFill>
                      </a:endParaRPr>
                    </a:p>
                  </a:txBody>
                  <a:tcPr/>
                </a:tc>
              </a:tr>
              <a:tr h="444515">
                <a:tc>
                  <a:txBody>
                    <a:bodyPr/>
                    <a:lstStyle/>
                    <a:p>
                      <a:r>
                        <a:rPr lang="en-US" sz="2400" dirty="0" smtClean="0"/>
                        <a:t>1257H</a:t>
                      </a:r>
                      <a:endParaRPr lang="en-US" sz="2400" dirty="0"/>
                    </a:p>
                  </a:txBody>
                  <a:tcPr/>
                </a:tc>
                <a:tc>
                  <a:txBody>
                    <a:bodyPr/>
                    <a:lstStyle/>
                    <a:p>
                      <a:r>
                        <a:rPr lang="en-US" sz="2400" b="1" dirty="0" smtClean="0"/>
                        <a:t>1000101</a:t>
                      </a:r>
                      <a:r>
                        <a:rPr lang="en-US" sz="2400" b="1" dirty="0" smtClean="0">
                          <a:solidFill>
                            <a:srgbClr val="7030A0"/>
                          </a:solidFill>
                        </a:rPr>
                        <a:t>11001000</a:t>
                      </a:r>
                      <a:endParaRPr lang="en-US" sz="2400" b="1" dirty="0">
                        <a:solidFill>
                          <a:srgbClr val="7030A0"/>
                        </a:solidFill>
                      </a:endParaRPr>
                    </a:p>
                  </a:txBody>
                  <a:tcPr/>
                </a:tc>
              </a:tr>
              <a:tr h="444515">
                <a:tc>
                  <a:txBody>
                    <a:bodyPr/>
                    <a:lstStyle/>
                    <a:p>
                      <a:endParaRPr lang="en-US"/>
                    </a:p>
                  </a:txBody>
                  <a:tcPr/>
                </a:tc>
                <a:tc>
                  <a:txBody>
                    <a:bodyPr/>
                    <a:lstStyle/>
                    <a:p>
                      <a:endParaRPr lang="en-US" dirty="0"/>
                    </a:p>
                  </a:txBody>
                  <a:tcPr/>
                </a:tc>
              </a:tr>
            </a:tbl>
          </a:graphicData>
        </a:graphic>
      </p:graphicFrame>
      <p:sp>
        <p:nvSpPr>
          <p:cNvPr id="33" name="Title 1"/>
          <p:cNvSpPr>
            <a:spLocks noGrp="1"/>
          </p:cNvSpPr>
          <p:nvPr>
            <p:ph type="title"/>
          </p:nvPr>
        </p:nvSpPr>
        <p:spPr>
          <a:xfrm>
            <a:off x="7936523" y="126671"/>
            <a:ext cx="3402500" cy="523517"/>
          </a:xfrm>
        </p:spPr>
        <p:txBody>
          <a:bodyPr>
            <a:normAutofit fontScale="90000"/>
          </a:bodyPr>
          <a:lstStyle/>
          <a:p>
            <a:pPr algn="ctr"/>
            <a:r>
              <a:rPr lang="en-US" dirty="0" smtClean="0"/>
              <a:t>RAM(16 bits)</a:t>
            </a:r>
            <a:endParaRPr lang="en-US" dirty="0"/>
          </a:p>
        </p:txBody>
      </p:sp>
      <p:graphicFrame>
        <p:nvGraphicFramePr>
          <p:cNvPr id="34" name="Table 33"/>
          <p:cNvGraphicFramePr>
            <a:graphicFrameLocks noGrp="1"/>
          </p:cNvGraphicFramePr>
          <p:nvPr>
            <p:extLst>
              <p:ext uri="{D42A27DB-BD31-4B8C-83A1-F6EECF244321}">
                <p14:modId xmlns:p14="http://schemas.microsoft.com/office/powerpoint/2010/main" val="1732671812"/>
              </p:ext>
            </p:extLst>
          </p:nvPr>
        </p:nvGraphicFramePr>
        <p:xfrm>
          <a:off x="7856113" y="3829914"/>
          <a:ext cx="4121239" cy="2730515"/>
        </p:xfrm>
        <a:graphic>
          <a:graphicData uri="http://schemas.openxmlformats.org/drawingml/2006/table">
            <a:tbl>
              <a:tblPr firstRow="1" bandRow="1">
                <a:tableStyleId>{5C22544A-7EE6-4342-B048-85BDC9FD1C3A}</a:tableStyleId>
              </a:tblPr>
              <a:tblGrid>
                <a:gridCol w="1318261"/>
                <a:gridCol w="2802978"/>
              </a:tblGrid>
              <a:tr h="444515">
                <a:tc>
                  <a:txBody>
                    <a:bodyPr/>
                    <a:lstStyle/>
                    <a:p>
                      <a:r>
                        <a:rPr lang="en-US" sz="2400" dirty="0" smtClean="0"/>
                        <a:t>Address</a:t>
                      </a:r>
                      <a:endParaRPr lang="en-US" sz="2400" dirty="0"/>
                    </a:p>
                  </a:txBody>
                  <a:tcPr/>
                </a:tc>
                <a:tc>
                  <a:txBody>
                    <a:bodyPr/>
                    <a:lstStyle/>
                    <a:p>
                      <a:r>
                        <a:rPr lang="en-US" sz="2400" dirty="0" smtClean="0"/>
                        <a:t>Contents</a:t>
                      </a:r>
                      <a:endParaRPr lang="en-US" sz="2400" dirty="0"/>
                    </a:p>
                  </a:txBody>
                  <a:tcPr/>
                </a:tc>
              </a:tr>
              <a:tr h="444515">
                <a:tc>
                  <a:txBody>
                    <a:bodyPr/>
                    <a:lstStyle/>
                    <a:p>
                      <a:r>
                        <a:rPr lang="en-US" sz="2400" dirty="0" smtClean="0"/>
                        <a:t>1256H</a:t>
                      </a:r>
                      <a:endParaRPr lang="en-US" sz="2400" dirty="0"/>
                    </a:p>
                  </a:txBody>
                  <a:tcPr/>
                </a:tc>
                <a:tc>
                  <a:txBody>
                    <a:bodyPr/>
                    <a:lstStyle/>
                    <a:p>
                      <a:r>
                        <a:rPr lang="en-US" sz="2400" b="1" dirty="0" smtClean="0">
                          <a:solidFill>
                            <a:srgbClr val="FF0000"/>
                          </a:solidFill>
                        </a:rPr>
                        <a:t>11000011</a:t>
                      </a:r>
                      <a:endParaRPr lang="en-US" sz="2400" b="1" dirty="0">
                        <a:solidFill>
                          <a:srgbClr val="FF0000"/>
                        </a:solidFill>
                      </a:endParaRPr>
                    </a:p>
                  </a:txBody>
                  <a:tcPr/>
                </a:tc>
              </a:tr>
              <a:tr h="444515">
                <a:tc>
                  <a:txBody>
                    <a:bodyPr/>
                    <a:lstStyle/>
                    <a:p>
                      <a:r>
                        <a:rPr lang="en-US" sz="2400" dirty="0" smtClean="0"/>
                        <a:t>1257H</a:t>
                      </a:r>
                      <a:endParaRPr lang="en-US" sz="2400" dirty="0"/>
                    </a:p>
                  </a:txBody>
                  <a:tcPr/>
                </a:tc>
                <a:tc>
                  <a:txBody>
                    <a:bodyPr/>
                    <a:lstStyle/>
                    <a:p>
                      <a:r>
                        <a:rPr lang="en-US" sz="2400" b="1" dirty="0" smtClean="0"/>
                        <a:t>0010101</a:t>
                      </a:r>
                      <a:endParaRPr lang="en-US" sz="2400" dirty="0"/>
                    </a:p>
                  </a:txBody>
                  <a:tcPr/>
                </a:tc>
              </a:tr>
              <a:tr h="444515">
                <a:tc>
                  <a:txBody>
                    <a:bodyPr/>
                    <a:lstStyle/>
                    <a:p>
                      <a:r>
                        <a:rPr lang="en-US" sz="2400" dirty="0" smtClean="0"/>
                        <a:t>1258H</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11001000</a:t>
                      </a:r>
                    </a:p>
                  </a:txBody>
                  <a:tcPr/>
                </a:tc>
              </a:tr>
              <a:tr h="444515">
                <a:tc>
                  <a:txBody>
                    <a:bodyPr/>
                    <a:lstStyle/>
                    <a:p>
                      <a:r>
                        <a:rPr lang="en-US" sz="2400" dirty="0" smtClean="0"/>
                        <a:t>1259H</a:t>
                      </a:r>
                      <a:endParaRPr lang="en-US" sz="2400" dirty="0"/>
                    </a:p>
                  </a:txBody>
                  <a:tcPr/>
                </a:tc>
                <a:tc>
                  <a:txBody>
                    <a:bodyPr/>
                    <a:lstStyle/>
                    <a:p>
                      <a:r>
                        <a:rPr lang="en-US" sz="2400" b="1" dirty="0" smtClean="0"/>
                        <a:t>1000101</a:t>
                      </a:r>
                      <a:endParaRPr lang="en-US" sz="2400" dirty="0"/>
                    </a:p>
                  </a:txBody>
                  <a:tcPr/>
                </a:tc>
              </a:tr>
              <a:tr h="444515">
                <a:tc>
                  <a:txBody>
                    <a:bodyPr/>
                    <a:lstStyle/>
                    <a:p>
                      <a:endParaRPr lang="en-US"/>
                    </a:p>
                  </a:txBody>
                  <a:tcPr/>
                </a:tc>
                <a:tc>
                  <a:txBody>
                    <a:bodyPr/>
                    <a:lstStyle/>
                    <a:p>
                      <a:endParaRPr lang="en-US" dirty="0"/>
                    </a:p>
                  </a:txBody>
                  <a:tcPr/>
                </a:tc>
              </a:tr>
            </a:tbl>
          </a:graphicData>
        </a:graphic>
      </p:graphicFrame>
      <p:sp>
        <p:nvSpPr>
          <p:cNvPr id="35" name="Title 1"/>
          <p:cNvSpPr txBox="1">
            <a:spLocks/>
          </p:cNvSpPr>
          <p:nvPr/>
        </p:nvSpPr>
        <p:spPr>
          <a:xfrm>
            <a:off x="8359462" y="3093836"/>
            <a:ext cx="2882720" cy="523517"/>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RAM(8 bits)</a:t>
            </a:r>
            <a:endParaRPr lang="en-US" dirty="0"/>
          </a:p>
        </p:txBody>
      </p:sp>
    </p:spTree>
    <p:extLst>
      <p:ext uri="{BB962C8B-B14F-4D97-AF65-F5344CB8AC3E}">
        <p14:creationId xmlns:p14="http://schemas.microsoft.com/office/powerpoint/2010/main" val="41429273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6" descr="02-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32" y="26732"/>
            <a:ext cx="10934164" cy="663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4223684"/>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217"/>
            <a:ext cx="6787166" cy="755337"/>
          </a:xfrm>
        </p:spPr>
        <p:txBody>
          <a:bodyPr>
            <a:normAutofit/>
          </a:bodyPr>
          <a:lstStyle/>
          <a:p>
            <a:r>
              <a:rPr lang="en-US" sz="2800" b="1" dirty="0" smtClean="0">
                <a:solidFill>
                  <a:srgbClr val="FF0000"/>
                </a:solidFill>
              </a:rPr>
              <a:t>How a program &amp; data are stored in Memory?</a:t>
            </a:r>
            <a:endParaRPr lang="en-US" sz="2800" b="1" dirty="0">
              <a:solidFill>
                <a:srgbClr val="FF0000"/>
              </a:solidFill>
            </a:endParaRPr>
          </a:p>
        </p:txBody>
      </p:sp>
      <p:pic>
        <p:nvPicPr>
          <p:cNvPr id="5" name="Picture 4"/>
          <p:cNvPicPr>
            <a:picLocks noChangeAspect="1"/>
          </p:cNvPicPr>
          <p:nvPr/>
        </p:nvPicPr>
        <p:blipFill>
          <a:blip r:embed="rId2"/>
          <a:stretch>
            <a:fillRect/>
          </a:stretch>
        </p:blipFill>
        <p:spPr>
          <a:xfrm>
            <a:off x="101957" y="762826"/>
            <a:ext cx="2667000" cy="36957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277548311"/>
              </p:ext>
            </p:extLst>
          </p:nvPr>
        </p:nvGraphicFramePr>
        <p:xfrm>
          <a:off x="7226119" y="17217"/>
          <a:ext cx="4965881" cy="4417538"/>
        </p:xfrm>
        <a:graphic>
          <a:graphicData uri="http://schemas.openxmlformats.org/drawingml/2006/table">
            <a:tbl>
              <a:tblPr firstRow="1" firstCol="1" bandRow="1">
                <a:tableStyleId>{5C22544A-7EE6-4342-B048-85BDC9FD1C3A}</a:tableStyleId>
              </a:tblPr>
              <a:tblGrid>
                <a:gridCol w="1893217"/>
                <a:gridCol w="3072664"/>
              </a:tblGrid>
              <a:tr h="361690">
                <a:tc>
                  <a:txBody>
                    <a:bodyPr/>
                    <a:lstStyle/>
                    <a:p>
                      <a:pPr marL="0" marR="0" algn="ctr">
                        <a:lnSpc>
                          <a:spcPct val="107000"/>
                        </a:lnSpc>
                        <a:spcBef>
                          <a:spcPts val="0"/>
                        </a:spcBef>
                        <a:spcAft>
                          <a:spcPts val="0"/>
                        </a:spcAft>
                      </a:pPr>
                      <a:r>
                        <a:rPr lang="en-US" sz="2000" dirty="0">
                          <a:effectLst/>
                        </a:rPr>
                        <a:t>ADDRESS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CONTENTS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1690">
                <a:tc>
                  <a:txBody>
                    <a:bodyPr/>
                    <a:lstStyle/>
                    <a:p>
                      <a:pPr marL="0" marR="0" algn="ctr">
                        <a:lnSpc>
                          <a:spcPct val="107000"/>
                        </a:lnSpc>
                        <a:spcBef>
                          <a:spcPts val="0"/>
                        </a:spcBef>
                        <a:spcAft>
                          <a:spcPts val="0"/>
                        </a:spcAft>
                      </a:pPr>
                      <a:r>
                        <a:rPr lang="en-US" sz="2000" dirty="0" smtClean="0">
                          <a:solidFill>
                            <a:schemeClr val="tx1"/>
                          </a:solidFill>
                          <a:effectLst/>
                        </a:rPr>
                        <a:t>000100100101</a:t>
                      </a:r>
                    </a:p>
                    <a:p>
                      <a:pPr marL="0" marR="0" algn="ctr">
                        <a:lnSpc>
                          <a:spcPct val="107000"/>
                        </a:lnSpc>
                        <a:spcBef>
                          <a:spcPts val="0"/>
                        </a:spcBef>
                        <a:spcAft>
                          <a:spcPts val="0"/>
                        </a:spcAft>
                      </a:pPr>
                      <a:r>
                        <a:rPr lang="en-US" sz="2000" dirty="0" smtClean="0">
                          <a:solidFill>
                            <a:schemeClr val="tx1"/>
                          </a:solidFill>
                          <a:effectLst/>
                        </a:rPr>
                        <a:t>(125H)</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a:solidFill>
                            <a:srgbClr val="FF0000"/>
                          </a:solidFill>
                          <a:effectLst/>
                        </a:rPr>
                        <a:t>11001101</a:t>
                      </a:r>
                      <a:r>
                        <a:rPr lang="en-US" sz="2000" dirty="0">
                          <a:effectLst/>
                        </a:rPr>
                        <a:t> </a:t>
                      </a:r>
                      <a:endParaRPr lang="en-US" sz="2000" dirty="0" smtClean="0">
                        <a:effectLst/>
                      </a:endParaRPr>
                    </a:p>
                    <a:p>
                      <a:pPr marL="0" marR="0">
                        <a:lnSpc>
                          <a:spcPct val="107000"/>
                        </a:lnSpc>
                        <a:spcBef>
                          <a:spcPts val="0"/>
                        </a:spcBef>
                        <a:spcAft>
                          <a:spcPts val="0"/>
                        </a:spcAft>
                      </a:pPr>
                      <a:r>
                        <a:rPr lang="en-US" sz="1600" dirty="0" smtClean="0">
                          <a:effectLst/>
                        </a:rPr>
                        <a:t>(</a:t>
                      </a:r>
                      <a:r>
                        <a:rPr lang="en-US" sz="1600" dirty="0">
                          <a:effectLst/>
                        </a:rPr>
                        <a:t>Machine code of Instruction-1)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169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000" dirty="0" smtClean="0">
                          <a:solidFill>
                            <a:schemeClr val="tx1"/>
                          </a:solidFill>
                          <a:effectLst/>
                        </a:rPr>
                        <a:t>000100100110</a:t>
                      </a:r>
                    </a:p>
                    <a:p>
                      <a:pPr marL="0" marR="0" algn="ctr">
                        <a:lnSpc>
                          <a:spcPct val="107000"/>
                        </a:lnSpc>
                        <a:spcBef>
                          <a:spcPts val="0"/>
                        </a:spcBef>
                        <a:spcAft>
                          <a:spcPts val="0"/>
                        </a:spcAft>
                      </a:pPr>
                      <a:r>
                        <a:rPr lang="en-US" sz="2000" dirty="0" smtClean="0">
                          <a:solidFill>
                            <a:schemeClr val="tx1"/>
                          </a:solidFill>
                          <a:effectLst/>
                        </a:rPr>
                        <a:t>(126H)</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a:solidFill>
                            <a:srgbClr val="FF0000"/>
                          </a:solidFill>
                          <a:effectLst/>
                        </a:rPr>
                        <a:t>10001101</a:t>
                      </a:r>
                      <a:r>
                        <a:rPr lang="en-US" sz="2000" dirty="0">
                          <a:effectLst/>
                        </a:rPr>
                        <a:t> </a:t>
                      </a:r>
                      <a:endParaRPr lang="en-US" sz="2000" dirty="0" smtClean="0">
                        <a:effectLst/>
                      </a:endParaRPr>
                    </a:p>
                    <a:p>
                      <a:pPr marL="0" marR="0">
                        <a:lnSpc>
                          <a:spcPct val="107000"/>
                        </a:lnSpc>
                        <a:spcBef>
                          <a:spcPts val="0"/>
                        </a:spcBef>
                        <a:spcAft>
                          <a:spcPts val="0"/>
                        </a:spcAft>
                      </a:pPr>
                      <a:r>
                        <a:rPr lang="en-US" sz="1600" dirty="0" smtClean="0">
                          <a:effectLst/>
                        </a:rPr>
                        <a:t>(</a:t>
                      </a:r>
                      <a:r>
                        <a:rPr lang="en-US" sz="1600" dirty="0">
                          <a:effectLst/>
                        </a:rPr>
                        <a:t>Machine code of Instruction-2)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169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000" dirty="0" smtClean="0">
                          <a:solidFill>
                            <a:schemeClr val="tx1"/>
                          </a:solidFill>
                          <a:effectLst/>
                        </a:rPr>
                        <a:t>000100100111</a:t>
                      </a:r>
                    </a:p>
                    <a:p>
                      <a:pPr marL="0" marR="0" algn="ctr">
                        <a:lnSpc>
                          <a:spcPct val="107000"/>
                        </a:lnSpc>
                        <a:spcBef>
                          <a:spcPts val="0"/>
                        </a:spcBef>
                        <a:spcAft>
                          <a:spcPts val="0"/>
                        </a:spcAft>
                      </a:pPr>
                      <a:r>
                        <a:rPr lang="en-US" sz="2000" dirty="0" smtClean="0">
                          <a:solidFill>
                            <a:schemeClr val="tx1"/>
                          </a:solidFill>
                          <a:effectLst/>
                        </a:rPr>
                        <a:t>(127H)</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a:solidFill>
                            <a:srgbClr val="FF0000"/>
                          </a:solidFill>
                          <a:effectLst/>
                        </a:rPr>
                        <a:t>11101101</a:t>
                      </a:r>
                      <a:r>
                        <a:rPr lang="en-US" sz="2000" dirty="0">
                          <a:effectLst/>
                        </a:rPr>
                        <a:t> </a:t>
                      </a:r>
                      <a:endParaRPr lang="en-US" sz="2000" dirty="0" smtClean="0">
                        <a:effectLst/>
                      </a:endParaRPr>
                    </a:p>
                    <a:p>
                      <a:pPr marL="0" marR="0">
                        <a:lnSpc>
                          <a:spcPct val="107000"/>
                        </a:lnSpc>
                        <a:spcBef>
                          <a:spcPts val="0"/>
                        </a:spcBef>
                        <a:spcAft>
                          <a:spcPts val="0"/>
                        </a:spcAft>
                      </a:pPr>
                      <a:r>
                        <a:rPr lang="en-US" sz="1600" dirty="0" smtClean="0">
                          <a:effectLst/>
                        </a:rPr>
                        <a:t>(</a:t>
                      </a:r>
                      <a:r>
                        <a:rPr lang="en-US" sz="1600" dirty="0">
                          <a:effectLst/>
                        </a:rPr>
                        <a:t>Machine code of Instruction-3)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169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000" dirty="0" smtClean="0">
                          <a:solidFill>
                            <a:schemeClr val="tx1"/>
                          </a:solidFill>
                          <a:effectLst/>
                        </a:rPr>
                        <a:t>000100101000</a:t>
                      </a:r>
                    </a:p>
                    <a:p>
                      <a:pPr marL="0" marR="0" algn="ctr">
                        <a:lnSpc>
                          <a:spcPct val="107000"/>
                        </a:lnSpc>
                        <a:spcBef>
                          <a:spcPts val="0"/>
                        </a:spcBef>
                        <a:spcAft>
                          <a:spcPts val="0"/>
                        </a:spcAft>
                      </a:pPr>
                      <a:r>
                        <a:rPr lang="en-US" sz="2000" dirty="0" smtClean="0">
                          <a:solidFill>
                            <a:schemeClr val="tx1"/>
                          </a:solidFill>
                          <a:effectLst/>
                        </a:rPr>
                        <a:t>(128H)</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a:solidFill>
                            <a:srgbClr val="FF0000"/>
                          </a:solidFill>
                          <a:effectLst/>
                        </a:rPr>
                        <a:t>11011101</a:t>
                      </a:r>
                      <a:r>
                        <a:rPr lang="en-US" sz="2000" dirty="0">
                          <a:effectLst/>
                        </a:rPr>
                        <a:t> </a:t>
                      </a:r>
                      <a:endParaRPr lang="en-US" sz="2000" dirty="0" smtClean="0">
                        <a:effectLst/>
                      </a:endParaRPr>
                    </a:p>
                    <a:p>
                      <a:pPr marL="0" marR="0">
                        <a:lnSpc>
                          <a:spcPct val="107000"/>
                        </a:lnSpc>
                        <a:spcBef>
                          <a:spcPts val="0"/>
                        </a:spcBef>
                        <a:spcAft>
                          <a:spcPts val="0"/>
                        </a:spcAft>
                      </a:pPr>
                      <a:r>
                        <a:rPr lang="en-US" sz="1600" dirty="0" smtClean="0">
                          <a:effectLst/>
                        </a:rPr>
                        <a:t>(</a:t>
                      </a:r>
                      <a:r>
                        <a:rPr lang="en-US" sz="1600" dirty="0">
                          <a:effectLst/>
                        </a:rPr>
                        <a:t>Machine code of Instruction-4)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1690">
                <a:tc>
                  <a:txBody>
                    <a:bodyPr/>
                    <a:lstStyle/>
                    <a:p>
                      <a:pPr marL="0" marR="0" algn="ctr">
                        <a:lnSpc>
                          <a:spcPct val="107000"/>
                        </a:lnSpc>
                        <a:spcBef>
                          <a:spcPts val="0"/>
                        </a:spcBef>
                        <a:spcAft>
                          <a:spcPts val="0"/>
                        </a:spcAft>
                      </a:pPr>
                      <a:r>
                        <a:rPr lang="en-US" sz="2000" dirty="0">
                          <a:solidFill>
                            <a:schemeClr val="tx1"/>
                          </a:solidFill>
                          <a:effectLst/>
                        </a:rPr>
                        <a: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1690">
                <a:tc>
                  <a:txBody>
                    <a:bodyPr/>
                    <a:lstStyle/>
                    <a:p>
                      <a:pPr marL="0" marR="0" algn="ctr">
                        <a:lnSpc>
                          <a:spcPct val="107000"/>
                        </a:lnSpc>
                        <a:spcBef>
                          <a:spcPts val="0"/>
                        </a:spcBef>
                        <a:spcAft>
                          <a:spcPts val="0"/>
                        </a:spcAft>
                      </a:pPr>
                      <a:r>
                        <a:rPr lang="en-US" sz="2000" dirty="0">
                          <a:solidFill>
                            <a:schemeClr val="tx1"/>
                          </a:solidFill>
                          <a:effectLst/>
                        </a:rPr>
                        <a:t>200H</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smtClean="0">
                          <a:solidFill>
                            <a:srgbClr val="7030A0"/>
                          </a:solidFill>
                          <a:effectLst/>
                        </a:rPr>
                        <a:t>11000101 </a:t>
                      </a:r>
                      <a:r>
                        <a:rPr lang="en-US" sz="2000" dirty="0" smtClean="0">
                          <a:effectLst/>
                        </a:rPr>
                        <a:t>(</a:t>
                      </a:r>
                      <a:r>
                        <a:rPr lang="en-US" sz="2000" dirty="0">
                          <a:effectLst/>
                        </a:rPr>
                        <a:t>DATA-1)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1690">
                <a:tc>
                  <a:txBody>
                    <a:bodyPr/>
                    <a:lstStyle/>
                    <a:p>
                      <a:pPr marL="0" marR="0" algn="ctr">
                        <a:lnSpc>
                          <a:spcPct val="107000"/>
                        </a:lnSpc>
                        <a:spcBef>
                          <a:spcPts val="0"/>
                        </a:spcBef>
                        <a:spcAft>
                          <a:spcPts val="0"/>
                        </a:spcAft>
                      </a:pPr>
                      <a:r>
                        <a:rPr lang="en-US" sz="2000" dirty="0">
                          <a:solidFill>
                            <a:schemeClr val="tx1"/>
                          </a:solidFill>
                          <a:effectLst/>
                        </a:rPr>
                        <a:t>201H</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smtClean="0">
                          <a:solidFill>
                            <a:srgbClr val="7030A0"/>
                          </a:solidFill>
                          <a:effectLst/>
                        </a:rPr>
                        <a:t>11000001 </a:t>
                      </a:r>
                      <a:r>
                        <a:rPr lang="en-US" sz="2000" dirty="0" smtClean="0">
                          <a:effectLst/>
                        </a:rPr>
                        <a:t>(DATA-2)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1690">
                <a:tc>
                  <a:txBody>
                    <a:bodyPr/>
                    <a:lstStyle/>
                    <a:p>
                      <a:pPr marL="0" marR="0" algn="ctr">
                        <a:lnSpc>
                          <a:spcPct val="107000"/>
                        </a:lnSpc>
                        <a:spcBef>
                          <a:spcPts val="0"/>
                        </a:spcBef>
                        <a:spcAft>
                          <a:spcPts val="0"/>
                        </a:spcAft>
                      </a:pPr>
                      <a:r>
                        <a:rPr lang="en-US" sz="2000" dirty="0">
                          <a:solidFill>
                            <a:schemeClr val="tx1"/>
                          </a:solidFill>
                          <a:effectLst/>
                        </a:rPr>
                        <a:t>202H</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smtClean="0">
                          <a:solidFill>
                            <a:srgbClr val="7030A0"/>
                          </a:solidFill>
                          <a:effectLst/>
                        </a:rPr>
                        <a:t>11000111 </a:t>
                      </a:r>
                      <a:r>
                        <a:rPr lang="en-US" sz="2000" dirty="0" smtClean="0">
                          <a:effectLst/>
                        </a:rPr>
                        <a:t>(DATA-3)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603849963"/>
              </p:ext>
            </p:extLst>
          </p:nvPr>
        </p:nvGraphicFramePr>
        <p:xfrm>
          <a:off x="3273382" y="2111998"/>
          <a:ext cx="2457719" cy="2286000"/>
        </p:xfrm>
        <a:graphic>
          <a:graphicData uri="http://schemas.openxmlformats.org/drawingml/2006/table">
            <a:tbl>
              <a:tblPr firstRow="1" bandRow="1">
                <a:tableStyleId>{5C22544A-7EE6-4342-B048-85BDC9FD1C3A}</a:tableStyleId>
              </a:tblPr>
              <a:tblGrid>
                <a:gridCol w="2457719"/>
              </a:tblGrid>
              <a:tr h="445221">
                <a:tc>
                  <a:txBody>
                    <a:bodyPr/>
                    <a:lstStyle/>
                    <a:p>
                      <a:r>
                        <a:rPr lang="en-US" sz="2400" dirty="0" smtClean="0">
                          <a:solidFill>
                            <a:schemeClr val="tx1"/>
                          </a:solidFill>
                        </a:rPr>
                        <a:t>Machine codes</a:t>
                      </a:r>
                      <a:endParaRPr lang="en-US" sz="2400" dirty="0">
                        <a:solidFill>
                          <a:schemeClr val="tx1"/>
                        </a:solidFill>
                      </a:endParaRPr>
                    </a:p>
                  </a:txBody>
                  <a:tcPr/>
                </a:tc>
              </a:tr>
              <a:tr h="4452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effectLst/>
                        </a:rPr>
                        <a:t>11001101</a:t>
                      </a:r>
                      <a:r>
                        <a:rPr lang="en-US" sz="2400" dirty="0" smtClean="0">
                          <a:effectLst/>
                        </a:rPr>
                        <a:t> </a:t>
                      </a:r>
                    </a:p>
                  </a:txBody>
                  <a:tcPr/>
                </a:tc>
              </a:tr>
              <a:tr h="4452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effectLst/>
                        </a:rPr>
                        <a:t>10001101</a:t>
                      </a:r>
                      <a:r>
                        <a:rPr lang="en-US" sz="2400" dirty="0" smtClean="0">
                          <a:effectLst/>
                        </a:rPr>
                        <a:t> </a:t>
                      </a:r>
                    </a:p>
                  </a:txBody>
                  <a:tcPr/>
                </a:tc>
              </a:tr>
              <a:tr h="4452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effectLst/>
                        </a:rPr>
                        <a:t>11101101</a:t>
                      </a:r>
                      <a:r>
                        <a:rPr lang="en-US" sz="2400" dirty="0" smtClean="0">
                          <a:effectLst/>
                        </a:rPr>
                        <a:t> </a:t>
                      </a:r>
                    </a:p>
                  </a:txBody>
                  <a:tcPr/>
                </a:tc>
              </a:tr>
              <a:tr h="4452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effectLst/>
                        </a:rPr>
                        <a:t>11011101</a:t>
                      </a:r>
                      <a:r>
                        <a:rPr lang="en-US" sz="2400" dirty="0" smtClean="0">
                          <a:effectLst/>
                        </a:rPr>
                        <a:t> </a:t>
                      </a:r>
                    </a:p>
                  </a:txBody>
                  <a:tcPr/>
                </a:tc>
              </a:tr>
            </a:tbl>
          </a:graphicData>
        </a:graphic>
      </p:graphicFrame>
      <p:sp>
        <p:nvSpPr>
          <p:cNvPr id="10" name="Right Arrow 9"/>
          <p:cNvSpPr/>
          <p:nvPr/>
        </p:nvSpPr>
        <p:spPr>
          <a:xfrm>
            <a:off x="2793640" y="3061815"/>
            <a:ext cx="427151" cy="386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218941" y="4458526"/>
            <a:ext cx="11894717" cy="2315963"/>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gn="just">
              <a:buFont typeface="Wingdings" panose="05000000000000000000" pitchFamily="2" charset="2"/>
              <a:buChar char="q"/>
            </a:pPr>
            <a:r>
              <a:rPr lang="en-US" dirty="0" smtClean="0"/>
              <a:t>Starting address of the program is set by operating system/user depending on system. Here starting address of memory (RAM) is chosen randomly as 125H. </a:t>
            </a:r>
          </a:p>
          <a:p>
            <a:pPr marL="571500" indent="-571500" algn="just">
              <a:buFont typeface="Wingdings" panose="05000000000000000000" pitchFamily="2" charset="2"/>
              <a:buChar char="q"/>
            </a:pPr>
            <a:r>
              <a:rPr lang="en-US" dirty="0" smtClean="0"/>
              <a:t>Machine code of 1</a:t>
            </a:r>
            <a:r>
              <a:rPr lang="en-US" baseline="30000" dirty="0" smtClean="0"/>
              <a:t>st</a:t>
            </a:r>
            <a:r>
              <a:rPr lang="en-US" dirty="0" smtClean="0"/>
              <a:t> Instruction is stored at 125H. </a:t>
            </a:r>
          </a:p>
          <a:p>
            <a:pPr marL="571500" indent="-571500" algn="just">
              <a:buFont typeface="Wingdings" panose="05000000000000000000" pitchFamily="2" charset="2"/>
              <a:buChar char="q"/>
            </a:pPr>
            <a:r>
              <a:rPr lang="en-US" dirty="0" smtClean="0"/>
              <a:t>Following instructions are stored in consecutive locations of RAM. </a:t>
            </a:r>
          </a:p>
          <a:p>
            <a:pPr marL="571500" indent="-571500" algn="just">
              <a:buFont typeface="Wingdings" panose="05000000000000000000" pitchFamily="2" charset="2"/>
              <a:buChar char="q"/>
            </a:pPr>
            <a:r>
              <a:rPr lang="en-US" dirty="0" smtClean="0"/>
              <a:t>Data, if used and if required to store in RAM, could be stored in a different segment but in consecutive locations of RAM </a:t>
            </a:r>
            <a:endParaRPr lang="en-US" dirty="0"/>
          </a:p>
        </p:txBody>
      </p:sp>
      <p:sp>
        <p:nvSpPr>
          <p:cNvPr id="12" name="Right Arrow 11"/>
          <p:cNvSpPr/>
          <p:nvPr/>
        </p:nvSpPr>
        <p:spPr>
          <a:xfrm>
            <a:off x="5821788" y="3018417"/>
            <a:ext cx="1352282" cy="473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5745585" y="2306478"/>
            <a:ext cx="1415608" cy="75533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solidFill>
                  <a:srgbClr val="FF0000"/>
                </a:solidFill>
              </a:rPr>
              <a:t>Stored in </a:t>
            </a:r>
          </a:p>
          <a:p>
            <a:pPr algn="ctr"/>
            <a:r>
              <a:rPr lang="en-US" sz="2800" dirty="0" smtClean="0">
                <a:solidFill>
                  <a:srgbClr val="FF0000"/>
                </a:solidFill>
              </a:rPr>
              <a:t>RAM</a:t>
            </a:r>
            <a:endParaRPr lang="en-US" sz="2800" dirty="0">
              <a:solidFill>
                <a:srgbClr val="FF0000"/>
              </a:solidFill>
            </a:endParaRPr>
          </a:p>
        </p:txBody>
      </p:sp>
    </p:spTree>
    <p:extLst>
      <p:ext uri="{BB962C8B-B14F-4D97-AF65-F5344CB8AC3E}">
        <p14:creationId xmlns:p14="http://schemas.microsoft.com/office/powerpoint/2010/main" val="40136333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1" name="Rectangle 3"/>
          <p:cNvSpPr>
            <a:spLocks noChangeArrowheads="1"/>
          </p:cNvSpPr>
          <p:nvPr/>
        </p:nvSpPr>
        <p:spPr bwMode="auto">
          <a:xfrm>
            <a:off x="206059" y="1125826"/>
            <a:ext cx="4987344" cy="396240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097" name="Text Box 9"/>
          <p:cNvSpPr txBox="1">
            <a:spLocks noChangeArrowheads="1"/>
          </p:cNvSpPr>
          <p:nvPr/>
        </p:nvSpPr>
        <p:spPr bwMode="auto">
          <a:xfrm>
            <a:off x="2173785" y="525167"/>
            <a:ext cx="105189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sz="4000" dirty="0">
                <a:solidFill>
                  <a:srgbClr val="FF0000"/>
                </a:solidFill>
              </a:rPr>
              <a:t>CPU</a:t>
            </a:r>
          </a:p>
        </p:txBody>
      </p:sp>
      <p:sp>
        <p:nvSpPr>
          <p:cNvPr id="1369108" name="Rectangle 20"/>
          <p:cNvSpPr>
            <a:spLocks noChangeArrowheads="1"/>
          </p:cNvSpPr>
          <p:nvPr/>
        </p:nvSpPr>
        <p:spPr bwMode="auto">
          <a:xfrm>
            <a:off x="487471" y="2543416"/>
            <a:ext cx="2057400" cy="770932"/>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09" name="Rectangle 21"/>
          <p:cNvSpPr>
            <a:spLocks noChangeArrowheads="1"/>
          </p:cNvSpPr>
          <p:nvPr/>
        </p:nvSpPr>
        <p:spPr bwMode="auto">
          <a:xfrm>
            <a:off x="510365" y="3781848"/>
            <a:ext cx="2057400" cy="889220"/>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10" name="Rectangle 22"/>
          <p:cNvSpPr>
            <a:spLocks noChangeArrowheads="1"/>
          </p:cNvSpPr>
          <p:nvPr/>
        </p:nvSpPr>
        <p:spPr bwMode="auto">
          <a:xfrm>
            <a:off x="3153465" y="3773193"/>
            <a:ext cx="1905000" cy="968375"/>
          </a:xfrm>
          <a:prstGeom prst="rect">
            <a:avLst/>
          </a:prstGeom>
          <a:solidFill>
            <a:srgbClr val="CCFFFF">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11" name="Text Box 23"/>
          <p:cNvSpPr txBox="1">
            <a:spLocks noChangeArrowheads="1"/>
          </p:cNvSpPr>
          <p:nvPr/>
        </p:nvSpPr>
        <p:spPr bwMode="auto">
          <a:xfrm>
            <a:off x="3817279" y="4041792"/>
            <a:ext cx="877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p>
          <a:p>
            <a:pPr algn="ctr">
              <a:lnSpc>
                <a:spcPct val="100000"/>
              </a:lnSpc>
              <a:spcBef>
                <a:spcPct val="0"/>
              </a:spcBef>
              <a:buSzTx/>
              <a:buFontTx/>
              <a:buNone/>
            </a:pPr>
            <a:r>
              <a:rPr lang="en-US" dirty="0" smtClean="0"/>
              <a:t>Unit</a:t>
            </a:r>
            <a:endParaRPr lang="en-US" dirty="0"/>
          </a:p>
        </p:txBody>
      </p:sp>
      <p:sp>
        <p:nvSpPr>
          <p:cNvPr id="1369113" name="Text Box 25"/>
          <p:cNvSpPr txBox="1">
            <a:spLocks noChangeArrowheads="1"/>
          </p:cNvSpPr>
          <p:nvPr/>
        </p:nvSpPr>
        <p:spPr bwMode="auto">
          <a:xfrm>
            <a:off x="1195070" y="3956517"/>
            <a:ext cx="5580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ALU</a:t>
            </a:r>
            <a:endParaRPr lang="en-US" dirty="0"/>
          </a:p>
        </p:txBody>
      </p:sp>
      <p:sp>
        <p:nvSpPr>
          <p:cNvPr id="1369114" name="Rectangle 26"/>
          <p:cNvSpPr>
            <a:spLocks noChangeArrowheads="1"/>
          </p:cNvSpPr>
          <p:nvPr/>
        </p:nvSpPr>
        <p:spPr bwMode="auto">
          <a:xfrm>
            <a:off x="3145703" y="2939757"/>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16" name="Rectangle 28"/>
          <p:cNvSpPr>
            <a:spLocks noChangeArrowheads="1"/>
          </p:cNvSpPr>
          <p:nvPr/>
        </p:nvSpPr>
        <p:spPr bwMode="auto">
          <a:xfrm>
            <a:off x="560636" y="1346610"/>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Rectangle 2"/>
          <p:cNvSpPr>
            <a:spLocks noGrp="1" noChangeArrowheads="1"/>
          </p:cNvSpPr>
          <p:nvPr>
            <p:ph type="title"/>
          </p:nvPr>
        </p:nvSpPr>
        <p:spPr>
          <a:xfrm>
            <a:off x="206059" y="64318"/>
            <a:ext cx="4987344" cy="474663"/>
          </a:xfrm>
        </p:spPr>
        <p:txBody>
          <a:bodyPr wrap="square">
            <a:normAutofit fontScale="90000"/>
          </a:bodyPr>
          <a:lstStyle/>
          <a:p>
            <a:pPr algn="ctr"/>
            <a:r>
              <a:rPr lang="en-US" dirty="0" smtClean="0"/>
              <a:t>Accumulator-based</a:t>
            </a:r>
            <a:endParaRPr lang="en-US" dirty="0"/>
          </a:p>
        </p:txBody>
      </p:sp>
      <p:sp>
        <p:nvSpPr>
          <p:cNvPr id="34" name="Rectangle 28"/>
          <p:cNvSpPr>
            <a:spLocks noChangeArrowheads="1"/>
          </p:cNvSpPr>
          <p:nvPr/>
        </p:nvSpPr>
        <p:spPr bwMode="auto">
          <a:xfrm>
            <a:off x="3108713" y="1346610"/>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Rectangle 28"/>
          <p:cNvSpPr>
            <a:spLocks noChangeArrowheads="1"/>
          </p:cNvSpPr>
          <p:nvPr/>
        </p:nvSpPr>
        <p:spPr bwMode="auto">
          <a:xfrm>
            <a:off x="3113758" y="2176151"/>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29"/>
          <p:cNvSpPr txBox="1">
            <a:spLocks noChangeArrowheads="1"/>
          </p:cNvSpPr>
          <p:nvPr/>
        </p:nvSpPr>
        <p:spPr bwMode="auto">
          <a:xfrm>
            <a:off x="3413940" y="2214704"/>
            <a:ext cx="13793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solidFill>
                  <a:srgbClr val="FF0000"/>
                </a:solidFill>
              </a:rPr>
              <a:t>Accumulator</a:t>
            </a:r>
            <a:endParaRPr lang="en-US" dirty="0">
              <a:solidFill>
                <a:srgbClr val="FF0000"/>
              </a:solidFill>
            </a:endParaRPr>
          </a:p>
        </p:txBody>
      </p:sp>
      <p:sp>
        <p:nvSpPr>
          <p:cNvPr id="24" name="Title 1"/>
          <p:cNvSpPr txBox="1">
            <a:spLocks/>
          </p:cNvSpPr>
          <p:nvPr/>
        </p:nvSpPr>
        <p:spPr>
          <a:xfrm>
            <a:off x="5547980" y="301648"/>
            <a:ext cx="6429372" cy="6556351"/>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gn="just">
              <a:buFont typeface="Wingdings" panose="05000000000000000000" pitchFamily="2" charset="2"/>
              <a:buChar char="§"/>
            </a:pPr>
            <a:r>
              <a:rPr lang="en-US" dirty="0" smtClean="0">
                <a:solidFill>
                  <a:srgbClr val="FF0000"/>
                </a:solidFill>
              </a:rPr>
              <a:t>Accumulator</a:t>
            </a:r>
            <a:r>
              <a:rPr lang="en-US" dirty="0" smtClean="0"/>
              <a:t> is a special purpose register within CPU</a:t>
            </a:r>
          </a:p>
          <a:p>
            <a:pPr marL="571500" indent="-571500" algn="just">
              <a:buFont typeface="Wingdings" panose="05000000000000000000" pitchFamily="2" charset="2"/>
              <a:buChar char="§"/>
            </a:pPr>
            <a:r>
              <a:rPr lang="en-US" dirty="0" smtClean="0"/>
              <a:t>Commonly indicated by AC</a:t>
            </a:r>
          </a:p>
          <a:p>
            <a:pPr marL="571500" indent="-571500">
              <a:buFont typeface="Wingdings" panose="05000000000000000000" pitchFamily="2" charset="2"/>
              <a:buChar char="§"/>
            </a:pPr>
            <a:r>
              <a:rPr lang="en-US" dirty="0" smtClean="0"/>
              <a:t>CPU uses this register in almost all instructions by default and it remains implicit (not written/indicated in instructions)</a:t>
            </a:r>
          </a:p>
          <a:p>
            <a:pPr marL="571500" indent="-571500" algn="just">
              <a:buFont typeface="Wingdings" panose="05000000000000000000" pitchFamily="2" charset="2"/>
              <a:buChar char="§"/>
            </a:pPr>
            <a:r>
              <a:rPr lang="en-US" dirty="0" smtClean="0"/>
              <a:t>Results/partial results are also stored in AC by default</a:t>
            </a:r>
          </a:p>
        </p:txBody>
      </p:sp>
    </p:spTree>
    <p:extLst>
      <p:ext uri="{BB962C8B-B14F-4D97-AF65-F5344CB8AC3E}">
        <p14:creationId xmlns:p14="http://schemas.microsoft.com/office/powerpoint/2010/main" val="5453648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1" name="Rectangle 3"/>
          <p:cNvSpPr>
            <a:spLocks noChangeArrowheads="1"/>
          </p:cNvSpPr>
          <p:nvPr/>
        </p:nvSpPr>
        <p:spPr bwMode="auto">
          <a:xfrm>
            <a:off x="206059" y="1125826"/>
            <a:ext cx="4987344" cy="396240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095" name="Text Box 7"/>
          <p:cNvSpPr txBox="1">
            <a:spLocks noChangeArrowheads="1"/>
          </p:cNvSpPr>
          <p:nvPr/>
        </p:nvSpPr>
        <p:spPr bwMode="auto">
          <a:xfrm>
            <a:off x="5909005" y="2460695"/>
            <a:ext cx="6205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Data</a:t>
            </a:r>
          </a:p>
          <a:p>
            <a:pPr algn="ctr">
              <a:lnSpc>
                <a:spcPct val="100000"/>
              </a:lnSpc>
              <a:spcBef>
                <a:spcPct val="0"/>
              </a:spcBef>
              <a:buSzTx/>
              <a:buFontTx/>
              <a:buNone/>
            </a:pPr>
            <a:r>
              <a:rPr lang="en-US" dirty="0"/>
              <a:t>Bus</a:t>
            </a:r>
          </a:p>
        </p:txBody>
      </p:sp>
      <p:sp>
        <p:nvSpPr>
          <p:cNvPr id="1369096" name="Text Box 8"/>
          <p:cNvSpPr txBox="1">
            <a:spLocks noChangeArrowheads="1"/>
          </p:cNvSpPr>
          <p:nvPr/>
        </p:nvSpPr>
        <p:spPr bwMode="auto">
          <a:xfrm>
            <a:off x="5767282" y="1623645"/>
            <a:ext cx="9334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Address</a:t>
            </a:r>
          </a:p>
          <a:p>
            <a:pPr algn="ctr">
              <a:lnSpc>
                <a:spcPct val="100000"/>
              </a:lnSpc>
              <a:spcBef>
                <a:spcPct val="0"/>
              </a:spcBef>
              <a:buSzTx/>
              <a:buFontTx/>
              <a:buNone/>
            </a:pPr>
            <a:r>
              <a:rPr lang="en-US" dirty="0"/>
              <a:t>Bus</a:t>
            </a:r>
          </a:p>
        </p:txBody>
      </p:sp>
      <p:sp>
        <p:nvSpPr>
          <p:cNvPr id="1369097" name="Text Box 9"/>
          <p:cNvSpPr txBox="1">
            <a:spLocks noChangeArrowheads="1"/>
          </p:cNvSpPr>
          <p:nvPr/>
        </p:nvSpPr>
        <p:spPr bwMode="auto">
          <a:xfrm>
            <a:off x="2173785" y="525167"/>
            <a:ext cx="105189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sz="4000" dirty="0">
                <a:solidFill>
                  <a:srgbClr val="FF0000"/>
                </a:solidFill>
              </a:rPr>
              <a:t>CPU</a:t>
            </a:r>
          </a:p>
        </p:txBody>
      </p:sp>
      <p:sp>
        <p:nvSpPr>
          <p:cNvPr id="1369098" name="Text Box 10"/>
          <p:cNvSpPr txBox="1">
            <a:spLocks noChangeArrowheads="1"/>
          </p:cNvSpPr>
          <p:nvPr/>
        </p:nvSpPr>
        <p:spPr bwMode="auto">
          <a:xfrm>
            <a:off x="8737681" y="0"/>
            <a:ext cx="14351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sz="2800" dirty="0">
                <a:solidFill>
                  <a:srgbClr val="FF0000"/>
                </a:solidFill>
              </a:rPr>
              <a:t>Memory</a:t>
            </a:r>
          </a:p>
        </p:txBody>
      </p:sp>
      <p:sp>
        <p:nvSpPr>
          <p:cNvPr id="1369108" name="Rectangle 20"/>
          <p:cNvSpPr>
            <a:spLocks noChangeArrowheads="1"/>
          </p:cNvSpPr>
          <p:nvPr/>
        </p:nvSpPr>
        <p:spPr bwMode="auto">
          <a:xfrm>
            <a:off x="487471" y="2543416"/>
            <a:ext cx="2057400" cy="770932"/>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09" name="Rectangle 21"/>
          <p:cNvSpPr>
            <a:spLocks noChangeArrowheads="1"/>
          </p:cNvSpPr>
          <p:nvPr/>
        </p:nvSpPr>
        <p:spPr bwMode="auto">
          <a:xfrm>
            <a:off x="510365" y="3781848"/>
            <a:ext cx="2057400" cy="889220"/>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10" name="Rectangle 22"/>
          <p:cNvSpPr>
            <a:spLocks noChangeArrowheads="1"/>
          </p:cNvSpPr>
          <p:nvPr/>
        </p:nvSpPr>
        <p:spPr bwMode="auto">
          <a:xfrm>
            <a:off x="3153465" y="3773193"/>
            <a:ext cx="1905000" cy="968375"/>
          </a:xfrm>
          <a:prstGeom prst="rect">
            <a:avLst/>
          </a:prstGeom>
          <a:solidFill>
            <a:srgbClr val="CCFFFF">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11" name="Text Box 23"/>
          <p:cNvSpPr txBox="1">
            <a:spLocks noChangeArrowheads="1"/>
          </p:cNvSpPr>
          <p:nvPr/>
        </p:nvSpPr>
        <p:spPr bwMode="auto">
          <a:xfrm>
            <a:off x="3817279" y="4041792"/>
            <a:ext cx="877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p>
          <a:p>
            <a:pPr algn="ctr">
              <a:lnSpc>
                <a:spcPct val="100000"/>
              </a:lnSpc>
              <a:spcBef>
                <a:spcPct val="0"/>
              </a:spcBef>
              <a:buSzTx/>
              <a:buFontTx/>
              <a:buNone/>
            </a:pPr>
            <a:r>
              <a:rPr lang="en-US" dirty="0" smtClean="0"/>
              <a:t>Unit</a:t>
            </a:r>
            <a:endParaRPr lang="en-US" dirty="0"/>
          </a:p>
        </p:txBody>
      </p:sp>
      <p:sp>
        <p:nvSpPr>
          <p:cNvPr id="1369113" name="Text Box 25"/>
          <p:cNvSpPr txBox="1">
            <a:spLocks noChangeArrowheads="1"/>
          </p:cNvSpPr>
          <p:nvPr/>
        </p:nvSpPr>
        <p:spPr bwMode="auto">
          <a:xfrm>
            <a:off x="1195070" y="3956517"/>
            <a:ext cx="5580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ALU</a:t>
            </a:r>
            <a:endParaRPr lang="en-US" dirty="0"/>
          </a:p>
        </p:txBody>
      </p:sp>
      <p:sp>
        <p:nvSpPr>
          <p:cNvPr id="1369114" name="Rectangle 26"/>
          <p:cNvSpPr>
            <a:spLocks noChangeArrowheads="1"/>
          </p:cNvSpPr>
          <p:nvPr/>
        </p:nvSpPr>
        <p:spPr bwMode="auto">
          <a:xfrm>
            <a:off x="3145703" y="2939757"/>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16" name="Rectangle 28"/>
          <p:cNvSpPr>
            <a:spLocks noChangeArrowheads="1"/>
          </p:cNvSpPr>
          <p:nvPr/>
        </p:nvSpPr>
        <p:spPr bwMode="auto">
          <a:xfrm>
            <a:off x="560636" y="1346610"/>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Rectangle 2"/>
          <p:cNvSpPr>
            <a:spLocks noGrp="1" noChangeArrowheads="1"/>
          </p:cNvSpPr>
          <p:nvPr>
            <p:ph type="title"/>
          </p:nvPr>
        </p:nvSpPr>
        <p:spPr>
          <a:xfrm>
            <a:off x="206059" y="64318"/>
            <a:ext cx="4987344" cy="474663"/>
          </a:xfrm>
        </p:spPr>
        <p:txBody>
          <a:bodyPr wrap="square">
            <a:normAutofit fontScale="90000"/>
          </a:bodyPr>
          <a:lstStyle/>
          <a:p>
            <a:pPr algn="ctr"/>
            <a:r>
              <a:rPr lang="en-US" dirty="0" smtClean="0"/>
              <a:t>Accumulator-based</a:t>
            </a:r>
            <a:endParaRPr lang="en-US" dirty="0"/>
          </a:p>
        </p:txBody>
      </p:sp>
      <p:sp>
        <p:nvSpPr>
          <p:cNvPr id="34" name="Rectangle 28"/>
          <p:cNvSpPr>
            <a:spLocks noChangeArrowheads="1"/>
          </p:cNvSpPr>
          <p:nvPr/>
        </p:nvSpPr>
        <p:spPr bwMode="auto">
          <a:xfrm>
            <a:off x="3108713" y="1346610"/>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7"/>
          <p:cNvSpPr txBox="1">
            <a:spLocks noChangeArrowheads="1"/>
          </p:cNvSpPr>
          <p:nvPr/>
        </p:nvSpPr>
        <p:spPr bwMode="auto">
          <a:xfrm>
            <a:off x="5722279" y="4486822"/>
            <a:ext cx="877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endParaRPr lang="en-US" dirty="0"/>
          </a:p>
          <a:p>
            <a:pPr algn="ctr">
              <a:lnSpc>
                <a:spcPct val="100000"/>
              </a:lnSpc>
              <a:spcBef>
                <a:spcPct val="0"/>
              </a:spcBef>
              <a:buSzTx/>
              <a:buFontTx/>
              <a:buNone/>
            </a:pPr>
            <a:r>
              <a:rPr lang="en-US" dirty="0"/>
              <a:t>Bus</a:t>
            </a:r>
          </a:p>
        </p:txBody>
      </p:sp>
      <p:sp>
        <p:nvSpPr>
          <p:cNvPr id="39" name="Rectangle 28"/>
          <p:cNvSpPr>
            <a:spLocks noChangeArrowheads="1"/>
          </p:cNvSpPr>
          <p:nvPr/>
        </p:nvSpPr>
        <p:spPr bwMode="auto">
          <a:xfrm>
            <a:off x="3113758" y="2176151"/>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29"/>
          <p:cNvSpPr txBox="1">
            <a:spLocks noChangeArrowheads="1"/>
          </p:cNvSpPr>
          <p:nvPr/>
        </p:nvSpPr>
        <p:spPr bwMode="auto">
          <a:xfrm>
            <a:off x="3216003" y="2214704"/>
            <a:ext cx="17752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Accumulator(AC)</a:t>
            </a:r>
            <a:endParaRPr lang="en-US" dirty="0"/>
          </a:p>
        </p:txBody>
      </p:sp>
      <p:sp>
        <p:nvSpPr>
          <p:cNvPr id="57" name="Rectangle 2"/>
          <p:cNvSpPr txBox="1">
            <a:spLocks noChangeArrowheads="1"/>
          </p:cNvSpPr>
          <p:nvPr/>
        </p:nvSpPr>
        <p:spPr>
          <a:xfrm>
            <a:off x="841595" y="5342779"/>
            <a:ext cx="11350403" cy="1357818"/>
          </a:xfrm>
          <a:prstGeom prst="rect">
            <a:avLst/>
          </a:prstGeom>
        </p:spPr>
        <p:txBody>
          <a:bodyPr vert="horz" wrap="square"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Example: </a:t>
            </a:r>
            <a:r>
              <a:rPr lang="en-US" sz="4500" b="1" dirty="0" smtClean="0">
                <a:solidFill>
                  <a:srgbClr val="FF0000"/>
                </a:solidFill>
              </a:rPr>
              <a:t>LOAD M1  </a:t>
            </a:r>
            <a:r>
              <a:rPr lang="en-US" sz="3300" b="1" dirty="0" smtClean="0"/>
              <a:t>;M1= 200H</a:t>
            </a:r>
          </a:p>
          <a:p>
            <a:r>
              <a:rPr lang="en-US" sz="3300" b="1" dirty="0" smtClean="0"/>
              <a:t>The content of memory location 200H is transferred/copied into AC</a:t>
            </a:r>
          </a:p>
        </p:txBody>
      </p:sp>
      <p:sp>
        <p:nvSpPr>
          <p:cNvPr id="2" name="Right Arrow 1"/>
          <p:cNvSpPr/>
          <p:nvPr/>
        </p:nvSpPr>
        <p:spPr>
          <a:xfrm>
            <a:off x="5193403" y="1429555"/>
            <a:ext cx="1507340" cy="25939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Right Arrow 3"/>
          <p:cNvSpPr/>
          <p:nvPr/>
        </p:nvSpPr>
        <p:spPr>
          <a:xfrm>
            <a:off x="5173626" y="2266278"/>
            <a:ext cx="1527117" cy="32173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5193402" y="4084806"/>
            <a:ext cx="1406617" cy="141651"/>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p:cNvSpPr/>
          <p:nvPr/>
        </p:nvSpPr>
        <p:spPr>
          <a:xfrm>
            <a:off x="5193404" y="4325849"/>
            <a:ext cx="1372401" cy="185044"/>
          </a:xfrm>
          <a:prstGeom prst="lef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621099368"/>
              </p:ext>
            </p:extLst>
          </p:nvPr>
        </p:nvGraphicFramePr>
        <p:xfrm>
          <a:off x="6700742" y="610998"/>
          <a:ext cx="5491257" cy="4477228"/>
        </p:xfrm>
        <a:graphic>
          <a:graphicData uri="http://schemas.openxmlformats.org/drawingml/2006/table">
            <a:tbl>
              <a:tblPr firstRow="1" firstCol="1" bandRow="1">
                <a:tableStyleId>{5C22544A-7EE6-4342-B048-85BDC9FD1C3A}</a:tableStyleId>
              </a:tblPr>
              <a:tblGrid>
                <a:gridCol w="2093514"/>
                <a:gridCol w="3397743"/>
              </a:tblGrid>
              <a:tr h="639604">
                <a:tc>
                  <a:txBody>
                    <a:bodyPr/>
                    <a:lstStyle/>
                    <a:p>
                      <a:pPr marL="0" marR="0" algn="ctr">
                        <a:lnSpc>
                          <a:spcPct val="107000"/>
                        </a:lnSpc>
                        <a:spcBef>
                          <a:spcPts val="0"/>
                        </a:spcBef>
                        <a:spcAft>
                          <a:spcPts val="0"/>
                        </a:spcAft>
                      </a:pPr>
                      <a:r>
                        <a:rPr lang="en-US" sz="2000" dirty="0">
                          <a:effectLst/>
                        </a:rPr>
                        <a:t>ADDRESS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CONTENTS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39604">
                <a:tc>
                  <a:txBody>
                    <a:bodyPr/>
                    <a:lstStyle/>
                    <a:p>
                      <a:pPr marL="0" marR="0" algn="ctr">
                        <a:lnSpc>
                          <a:spcPct val="107000"/>
                        </a:lnSpc>
                        <a:spcBef>
                          <a:spcPts val="0"/>
                        </a:spcBef>
                        <a:spcAft>
                          <a:spcPts val="0"/>
                        </a:spcAft>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39604">
                <a:tc>
                  <a:txBody>
                    <a:bodyPr/>
                    <a:lstStyle/>
                    <a:p>
                      <a:pPr marL="0" marR="0" algn="ctr">
                        <a:lnSpc>
                          <a:spcPct val="107000"/>
                        </a:lnSpc>
                        <a:spcBef>
                          <a:spcPts val="0"/>
                        </a:spcBef>
                        <a:spcAft>
                          <a:spcPts val="0"/>
                        </a:spcAft>
                      </a:pPr>
                      <a:r>
                        <a:rPr lang="en-US" sz="2000" dirty="0">
                          <a:solidFill>
                            <a:schemeClr val="tx1"/>
                          </a:solidFill>
                          <a:effectLst/>
                        </a:rPr>
                        <a: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39604">
                <a:tc>
                  <a:txBody>
                    <a:bodyPr/>
                    <a:lstStyle/>
                    <a:p>
                      <a:pPr marL="0" marR="0" algn="ctr">
                        <a:lnSpc>
                          <a:spcPct val="107000"/>
                        </a:lnSpc>
                        <a:spcBef>
                          <a:spcPts val="0"/>
                        </a:spcBef>
                        <a:spcAft>
                          <a:spcPts val="0"/>
                        </a:spcAft>
                      </a:pPr>
                      <a:r>
                        <a:rPr lang="en-US" sz="2000" dirty="0">
                          <a:solidFill>
                            <a:schemeClr val="tx1"/>
                          </a:solidFill>
                          <a:effectLst/>
                        </a:rPr>
                        <a: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39604">
                <a:tc>
                  <a:txBody>
                    <a:bodyPr/>
                    <a:lstStyle/>
                    <a:p>
                      <a:pPr marL="0" marR="0" algn="ctr">
                        <a:lnSpc>
                          <a:spcPct val="107000"/>
                        </a:lnSpc>
                        <a:spcBef>
                          <a:spcPts val="0"/>
                        </a:spcBef>
                        <a:spcAft>
                          <a:spcPts val="0"/>
                        </a:spcAft>
                      </a:pPr>
                      <a:r>
                        <a:rPr lang="en-US" sz="2000" dirty="0">
                          <a:solidFill>
                            <a:srgbClr val="FF0000"/>
                          </a:solidFill>
                          <a:effectLst/>
                        </a:rPr>
                        <a:t>200H</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smtClean="0">
                          <a:solidFill>
                            <a:srgbClr val="7030A0"/>
                          </a:solidFill>
                          <a:effectLst/>
                        </a:rPr>
                        <a:t>11000101 </a:t>
                      </a:r>
                      <a:r>
                        <a:rPr lang="en-US" sz="2000" dirty="0" smtClean="0">
                          <a:effectLst/>
                        </a:rPr>
                        <a:t>(DATA)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39604">
                <a:tc>
                  <a:txBody>
                    <a:bodyPr/>
                    <a:lstStyle/>
                    <a:p>
                      <a:pPr marL="0" marR="0" algn="ctr">
                        <a:lnSpc>
                          <a:spcPct val="107000"/>
                        </a:lnSpc>
                        <a:spcBef>
                          <a:spcPts val="0"/>
                        </a:spcBef>
                        <a:spcAft>
                          <a:spcPts val="0"/>
                        </a:spcAft>
                      </a:pPr>
                      <a:r>
                        <a:rPr lang="en-US" sz="2000" dirty="0">
                          <a:solidFill>
                            <a:schemeClr val="tx1"/>
                          </a:solidFill>
                          <a:effectLst/>
                        </a:rPr>
                        <a:t>201H</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smtClean="0">
                          <a:solidFill>
                            <a:srgbClr val="7030A0"/>
                          </a:solidFill>
                          <a:effectLst/>
                        </a:rPr>
                        <a:t>11000001 </a:t>
                      </a:r>
                      <a:r>
                        <a:rPr lang="en-US" sz="2000" dirty="0" smtClean="0">
                          <a:effectLst/>
                        </a:rPr>
                        <a:t>(DATA)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39604">
                <a:tc>
                  <a:txBody>
                    <a:bodyPr/>
                    <a:lstStyle/>
                    <a:p>
                      <a:pPr marL="0" marR="0" algn="ctr">
                        <a:lnSpc>
                          <a:spcPct val="107000"/>
                        </a:lnSpc>
                        <a:spcBef>
                          <a:spcPts val="0"/>
                        </a:spcBef>
                        <a:spcAft>
                          <a:spcPts val="0"/>
                        </a:spcAft>
                      </a:pPr>
                      <a:r>
                        <a:rPr lang="en-US" sz="2000" dirty="0">
                          <a:solidFill>
                            <a:schemeClr val="tx1"/>
                          </a:solidFill>
                          <a:effectLst/>
                        </a:rPr>
                        <a:t>202H</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smtClean="0">
                          <a:solidFill>
                            <a:srgbClr val="7030A0"/>
                          </a:solidFill>
                          <a:effectLst/>
                        </a:rPr>
                        <a:t>11000111 </a:t>
                      </a:r>
                      <a:r>
                        <a:rPr lang="en-US" sz="2000" dirty="0" smtClean="0">
                          <a:effectLst/>
                        </a:rPr>
                        <a:t>(DATA)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3" name="Oval 2"/>
          <p:cNvSpPr/>
          <p:nvPr/>
        </p:nvSpPr>
        <p:spPr>
          <a:xfrm>
            <a:off x="8737681" y="2964460"/>
            <a:ext cx="2437933" cy="6997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flipV="1">
            <a:off x="4849888" y="2543416"/>
            <a:ext cx="3985019" cy="6630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462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 y="365125"/>
            <a:ext cx="11887199" cy="1325563"/>
          </a:xfrm>
        </p:spPr>
        <p:txBody>
          <a:bodyPr/>
          <a:lstStyle/>
          <a:p>
            <a:r>
              <a:rPr lang="en-US" sz="3200" b="1" dirty="0">
                <a:solidFill>
                  <a:srgbClr val="FF0000"/>
                </a:solidFill>
              </a:rPr>
              <a:t>Evaluation </a:t>
            </a:r>
            <a:r>
              <a:rPr lang="en-US" sz="3200" b="1" dirty="0" smtClean="0">
                <a:solidFill>
                  <a:srgbClr val="FF0000"/>
                </a:solidFill>
              </a:rPr>
              <a:t>Report as commented in Summer 2020 </a:t>
            </a:r>
            <a:r>
              <a:rPr lang="en-US" b="1" dirty="0" smtClean="0"/>
              <a:t>(please read)</a:t>
            </a:r>
            <a:endParaRPr lang="en-US" b="1" dirty="0"/>
          </a:p>
        </p:txBody>
      </p:sp>
      <p:sp>
        <p:nvSpPr>
          <p:cNvPr id="3" name="Content Placeholder 2"/>
          <p:cNvSpPr>
            <a:spLocks noGrp="1"/>
          </p:cNvSpPr>
          <p:nvPr>
            <p:ph idx="1"/>
          </p:nvPr>
        </p:nvSpPr>
        <p:spPr/>
        <p:txBody>
          <a:bodyPr/>
          <a:lstStyle/>
          <a:p>
            <a:r>
              <a:rPr lang="en-US" dirty="0"/>
              <a:t>surprise </a:t>
            </a:r>
            <a:r>
              <a:rPr lang="en-US" dirty="0" err="1"/>
              <a:t>quizes</a:t>
            </a:r>
            <a:r>
              <a:rPr lang="en-US" dirty="0"/>
              <a:t> on that particular day lecture </a:t>
            </a:r>
            <a:r>
              <a:rPr lang="en-US" dirty="0" err="1"/>
              <a:t>effetced</a:t>
            </a:r>
            <a:r>
              <a:rPr lang="en-US" dirty="0"/>
              <a:t> our grade a lot, because we faced network issue ,so couldn't hear lecture but quiz on that same lecture bothered our grade </a:t>
            </a:r>
            <a:endParaRPr lang="en-US" dirty="0" smtClean="0"/>
          </a:p>
          <a:p>
            <a:endParaRPr lang="en-US" dirty="0"/>
          </a:p>
          <a:p>
            <a:r>
              <a:rPr lang="en-US" dirty="0"/>
              <a:t>Who the hell takes MID as surprise? He also took all the quizzes as surprise. Even in the online semester. Totally wrong. </a:t>
            </a:r>
          </a:p>
        </p:txBody>
      </p:sp>
    </p:spTree>
    <p:extLst>
      <p:ext uri="{BB962C8B-B14F-4D97-AF65-F5344CB8AC3E}">
        <p14:creationId xmlns:p14="http://schemas.microsoft.com/office/powerpoint/2010/main" val="2304807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1" name="Rectangle 3"/>
          <p:cNvSpPr>
            <a:spLocks noChangeArrowheads="1"/>
          </p:cNvSpPr>
          <p:nvPr/>
        </p:nvSpPr>
        <p:spPr bwMode="auto">
          <a:xfrm>
            <a:off x="206059" y="1125826"/>
            <a:ext cx="4987344" cy="396240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095" name="Text Box 7"/>
          <p:cNvSpPr txBox="1">
            <a:spLocks noChangeArrowheads="1"/>
          </p:cNvSpPr>
          <p:nvPr/>
        </p:nvSpPr>
        <p:spPr bwMode="auto">
          <a:xfrm>
            <a:off x="5909005" y="2460695"/>
            <a:ext cx="6205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Data</a:t>
            </a:r>
          </a:p>
          <a:p>
            <a:pPr algn="ctr">
              <a:lnSpc>
                <a:spcPct val="100000"/>
              </a:lnSpc>
              <a:spcBef>
                <a:spcPct val="0"/>
              </a:spcBef>
              <a:buSzTx/>
              <a:buFontTx/>
              <a:buNone/>
            </a:pPr>
            <a:r>
              <a:rPr lang="en-US" dirty="0"/>
              <a:t>Bus</a:t>
            </a:r>
          </a:p>
        </p:txBody>
      </p:sp>
      <p:sp>
        <p:nvSpPr>
          <p:cNvPr id="1369096" name="Text Box 8"/>
          <p:cNvSpPr txBox="1">
            <a:spLocks noChangeArrowheads="1"/>
          </p:cNvSpPr>
          <p:nvPr/>
        </p:nvSpPr>
        <p:spPr bwMode="auto">
          <a:xfrm>
            <a:off x="5767282" y="1623645"/>
            <a:ext cx="9334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Address</a:t>
            </a:r>
          </a:p>
          <a:p>
            <a:pPr algn="ctr">
              <a:lnSpc>
                <a:spcPct val="100000"/>
              </a:lnSpc>
              <a:spcBef>
                <a:spcPct val="0"/>
              </a:spcBef>
              <a:buSzTx/>
              <a:buFontTx/>
              <a:buNone/>
            </a:pPr>
            <a:r>
              <a:rPr lang="en-US" dirty="0"/>
              <a:t>Bus</a:t>
            </a:r>
          </a:p>
        </p:txBody>
      </p:sp>
      <p:sp>
        <p:nvSpPr>
          <p:cNvPr id="1369097" name="Text Box 9"/>
          <p:cNvSpPr txBox="1">
            <a:spLocks noChangeArrowheads="1"/>
          </p:cNvSpPr>
          <p:nvPr/>
        </p:nvSpPr>
        <p:spPr bwMode="auto">
          <a:xfrm>
            <a:off x="2173785" y="525167"/>
            <a:ext cx="105189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sz="4000" dirty="0">
                <a:solidFill>
                  <a:srgbClr val="FF0000"/>
                </a:solidFill>
              </a:rPr>
              <a:t>CPU</a:t>
            </a:r>
          </a:p>
        </p:txBody>
      </p:sp>
      <p:sp>
        <p:nvSpPr>
          <p:cNvPr id="1369098" name="Text Box 10"/>
          <p:cNvSpPr txBox="1">
            <a:spLocks noChangeArrowheads="1"/>
          </p:cNvSpPr>
          <p:nvPr/>
        </p:nvSpPr>
        <p:spPr bwMode="auto">
          <a:xfrm>
            <a:off x="8737681" y="0"/>
            <a:ext cx="14351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sz="2800" dirty="0">
                <a:solidFill>
                  <a:srgbClr val="FF0000"/>
                </a:solidFill>
              </a:rPr>
              <a:t>Memory</a:t>
            </a:r>
          </a:p>
        </p:txBody>
      </p:sp>
      <p:sp>
        <p:nvSpPr>
          <p:cNvPr id="1369108" name="Rectangle 20"/>
          <p:cNvSpPr>
            <a:spLocks noChangeArrowheads="1"/>
          </p:cNvSpPr>
          <p:nvPr/>
        </p:nvSpPr>
        <p:spPr bwMode="auto">
          <a:xfrm>
            <a:off x="487471" y="2543416"/>
            <a:ext cx="2057400" cy="770932"/>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09" name="Rectangle 21"/>
          <p:cNvSpPr>
            <a:spLocks noChangeArrowheads="1"/>
          </p:cNvSpPr>
          <p:nvPr/>
        </p:nvSpPr>
        <p:spPr bwMode="auto">
          <a:xfrm>
            <a:off x="510365" y="3781848"/>
            <a:ext cx="2057400" cy="889220"/>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10" name="Rectangle 22"/>
          <p:cNvSpPr>
            <a:spLocks noChangeArrowheads="1"/>
          </p:cNvSpPr>
          <p:nvPr/>
        </p:nvSpPr>
        <p:spPr bwMode="auto">
          <a:xfrm>
            <a:off x="3153465" y="3773193"/>
            <a:ext cx="1905000" cy="968375"/>
          </a:xfrm>
          <a:prstGeom prst="rect">
            <a:avLst/>
          </a:prstGeom>
          <a:solidFill>
            <a:srgbClr val="CCFFFF">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11" name="Text Box 23"/>
          <p:cNvSpPr txBox="1">
            <a:spLocks noChangeArrowheads="1"/>
          </p:cNvSpPr>
          <p:nvPr/>
        </p:nvSpPr>
        <p:spPr bwMode="auto">
          <a:xfrm>
            <a:off x="3817279" y="4041792"/>
            <a:ext cx="877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p>
          <a:p>
            <a:pPr algn="ctr">
              <a:lnSpc>
                <a:spcPct val="100000"/>
              </a:lnSpc>
              <a:spcBef>
                <a:spcPct val="0"/>
              </a:spcBef>
              <a:buSzTx/>
              <a:buFontTx/>
              <a:buNone/>
            </a:pPr>
            <a:r>
              <a:rPr lang="en-US" dirty="0" smtClean="0"/>
              <a:t>Unit</a:t>
            </a:r>
            <a:endParaRPr lang="en-US" dirty="0"/>
          </a:p>
        </p:txBody>
      </p:sp>
      <p:sp>
        <p:nvSpPr>
          <p:cNvPr id="1369113" name="Text Box 25"/>
          <p:cNvSpPr txBox="1">
            <a:spLocks noChangeArrowheads="1"/>
          </p:cNvSpPr>
          <p:nvPr/>
        </p:nvSpPr>
        <p:spPr bwMode="auto">
          <a:xfrm>
            <a:off x="1195070" y="3956517"/>
            <a:ext cx="5580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ALU</a:t>
            </a:r>
            <a:endParaRPr lang="en-US" dirty="0"/>
          </a:p>
        </p:txBody>
      </p:sp>
      <p:sp>
        <p:nvSpPr>
          <p:cNvPr id="1369114" name="Rectangle 26"/>
          <p:cNvSpPr>
            <a:spLocks noChangeArrowheads="1"/>
          </p:cNvSpPr>
          <p:nvPr/>
        </p:nvSpPr>
        <p:spPr bwMode="auto">
          <a:xfrm>
            <a:off x="3145703" y="2939757"/>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16" name="Rectangle 28"/>
          <p:cNvSpPr>
            <a:spLocks noChangeArrowheads="1"/>
          </p:cNvSpPr>
          <p:nvPr/>
        </p:nvSpPr>
        <p:spPr bwMode="auto">
          <a:xfrm>
            <a:off x="560636" y="1346610"/>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Rectangle 2"/>
          <p:cNvSpPr>
            <a:spLocks noGrp="1" noChangeArrowheads="1"/>
          </p:cNvSpPr>
          <p:nvPr>
            <p:ph type="title"/>
          </p:nvPr>
        </p:nvSpPr>
        <p:spPr>
          <a:xfrm>
            <a:off x="206059" y="64318"/>
            <a:ext cx="4987344" cy="474663"/>
          </a:xfrm>
        </p:spPr>
        <p:txBody>
          <a:bodyPr wrap="square">
            <a:normAutofit fontScale="90000"/>
          </a:bodyPr>
          <a:lstStyle/>
          <a:p>
            <a:r>
              <a:rPr lang="en-US" dirty="0" smtClean="0"/>
              <a:t>Accumulator-based</a:t>
            </a:r>
            <a:endParaRPr lang="en-US" dirty="0"/>
          </a:p>
        </p:txBody>
      </p:sp>
      <p:sp>
        <p:nvSpPr>
          <p:cNvPr id="34" name="Rectangle 28"/>
          <p:cNvSpPr>
            <a:spLocks noChangeArrowheads="1"/>
          </p:cNvSpPr>
          <p:nvPr/>
        </p:nvSpPr>
        <p:spPr bwMode="auto">
          <a:xfrm>
            <a:off x="3108713" y="1346610"/>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7"/>
          <p:cNvSpPr txBox="1">
            <a:spLocks noChangeArrowheads="1"/>
          </p:cNvSpPr>
          <p:nvPr/>
        </p:nvSpPr>
        <p:spPr bwMode="auto">
          <a:xfrm>
            <a:off x="5722279" y="4486822"/>
            <a:ext cx="877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endParaRPr lang="en-US" dirty="0"/>
          </a:p>
          <a:p>
            <a:pPr algn="ctr">
              <a:lnSpc>
                <a:spcPct val="100000"/>
              </a:lnSpc>
              <a:spcBef>
                <a:spcPct val="0"/>
              </a:spcBef>
              <a:buSzTx/>
              <a:buFontTx/>
              <a:buNone/>
            </a:pPr>
            <a:r>
              <a:rPr lang="en-US" dirty="0"/>
              <a:t>Bus</a:t>
            </a:r>
          </a:p>
        </p:txBody>
      </p:sp>
      <p:sp>
        <p:nvSpPr>
          <p:cNvPr id="39" name="Rectangle 28"/>
          <p:cNvSpPr>
            <a:spLocks noChangeArrowheads="1"/>
          </p:cNvSpPr>
          <p:nvPr/>
        </p:nvSpPr>
        <p:spPr bwMode="auto">
          <a:xfrm>
            <a:off x="3113758" y="1993568"/>
            <a:ext cx="1905000" cy="77539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29"/>
          <p:cNvSpPr txBox="1">
            <a:spLocks noChangeArrowheads="1"/>
          </p:cNvSpPr>
          <p:nvPr/>
        </p:nvSpPr>
        <p:spPr bwMode="auto">
          <a:xfrm>
            <a:off x="3153465" y="2047277"/>
            <a:ext cx="184897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SzTx/>
              <a:buFontTx/>
              <a:buNone/>
            </a:pPr>
            <a:r>
              <a:rPr lang="en-US" dirty="0" smtClean="0"/>
              <a:t>Accumulator(AC)</a:t>
            </a:r>
          </a:p>
          <a:p>
            <a:pPr algn="ctr">
              <a:lnSpc>
                <a:spcPct val="100000"/>
              </a:lnSpc>
              <a:spcBef>
                <a:spcPct val="0"/>
              </a:spcBef>
              <a:buSzTx/>
              <a:buFontTx/>
              <a:buNone/>
            </a:pPr>
            <a:r>
              <a:rPr lang="en-US" b="1" dirty="0" smtClean="0">
                <a:solidFill>
                  <a:schemeClr val="accent2"/>
                </a:solidFill>
              </a:rPr>
              <a:t>01101101</a:t>
            </a:r>
          </a:p>
          <a:p>
            <a:pPr algn="ctr">
              <a:lnSpc>
                <a:spcPct val="100000"/>
              </a:lnSpc>
              <a:spcBef>
                <a:spcPct val="0"/>
              </a:spcBef>
              <a:buSzTx/>
              <a:buFontTx/>
              <a:buNone/>
            </a:pPr>
            <a:endParaRPr lang="en-US" dirty="0"/>
          </a:p>
        </p:txBody>
      </p:sp>
      <p:sp>
        <p:nvSpPr>
          <p:cNvPr id="58" name="Rectangle 2"/>
          <p:cNvSpPr txBox="1">
            <a:spLocks noChangeArrowheads="1"/>
          </p:cNvSpPr>
          <p:nvPr/>
        </p:nvSpPr>
        <p:spPr>
          <a:xfrm>
            <a:off x="292117" y="5443886"/>
            <a:ext cx="11805192" cy="1248448"/>
          </a:xfrm>
          <a:prstGeom prst="rect">
            <a:avLst/>
          </a:prstGeom>
        </p:spPr>
        <p:txBody>
          <a:bodyPr vert="horz" wrap="square"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Example: </a:t>
            </a:r>
            <a:r>
              <a:rPr lang="en-US" sz="4100" b="1" dirty="0" smtClean="0">
                <a:solidFill>
                  <a:srgbClr val="FF0000"/>
                </a:solidFill>
              </a:rPr>
              <a:t>STOR M2 </a:t>
            </a:r>
            <a:r>
              <a:rPr lang="en-US" sz="2800" dirty="0" smtClean="0">
                <a:solidFill>
                  <a:srgbClr val="FF0000"/>
                </a:solidFill>
              </a:rPr>
              <a:t>   </a:t>
            </a:r>
            <a:r>
              <a:rPr lang="en-US" sz="2800" dirty="0" smtClean="0"/>
              <a:t>;M2 = 201H  and [AC] = 01101101</a:t>
            </a:r>
          </a:p>
          <a:p>
            <a:r>
              <a:rPr lang="en-US" sz="2800" dirty="0" smtClean="0"/>
              <a:t>Current content of AC is saved into RAM at 201H</a:t>
            </a:r>
          </a:p>
        </p:txBody>
      </p:sp>
      <p:sp>
        <p:nvSpPr>
          <p:cNvPr id="2" name="Right Arrow 1"/>
          <p:cNvSpPr/>
          <p:nvPr/>
        </p:nvSpPr>
        <p:spPr>
          <a:xfrm>
            <a:off x="5193403" y="1429555"/>
            <a:ext cx="1507340" cy="25939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Right Arrow 3"/>
          <p:cNvSpPr/>
          <p:nvPr/>
        </p:nvSpPr>
        <p:spPr>
          <a:xfrm>
            <a:off x="5173626" y="2266278"/>
            <a:ext cx="1527117" cy="32173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5193402" y="4084806"/>
            <a:ext cx="1406617" cy="141651"/>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p:cNvSpPr/>
          <p:nvPr/>
        </p:nvSpPr>
        <p:spPr>
          <a:xfrm>
            <a:off x="5193404" y="4325849"/>
            <a:ext cx="1372401" cy="185044"/>
          </a:xfrm>
          <a:prstGeom prst="lef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498514827"/>
              </p:ext>
            </p:extLst>
          </p:nvPr>
        </p:nvGraphicFramePr>
        <p:xfrm>
          <a:off x="6839797" y="941976"/>
          <a:ext cx="5257512" cy="4522150"/>
        </p:xfrm>
        <a:graphic>
          <a:graphicData uri="http://schemas.openxmlformats.org/drawingml/2006/table">
            <a:tbl>
              <a:tblPr firstRow="1" firstCol="1" bandRow="1">
                <a:tableStyleId>{5C22544A-7EE6-4342-B048-85BDC9FD1C3A}</a:tableStyleId>
              </a:tblPr>
              <a:tblGrid>
                <a:gridCol w="1833699"/>
                <a:gridCol w="3423813"/>
              </a:tblGrid>
              <a:tr h="452215">
                <a:tc>
                  <a:txBody>
                    <a:bodyPr/>
                    <a:lstStyle/>
                    <a:p>
                      <a:pPr marL="0" marR="0" algn="ctr">
                        <a:lnSpc>
                          <a:spcPct val="107000"/>
                        </a:lnSpc>
                        <a:spcBef>
                          <a:spcPts val="0"/>
                        </a:spcBef>
                        <a:spcAft>
                          <a:spcPts val="0"/>
                        </a:spcAft>
                      </a:pPr>
                      <a:r>
                        <a:rPr lang="en-US" sz="2000" dirty="0">
                          <a:effectLst/>
                        </a:rPr>
                        <a:t>ADDRESS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CONTENTS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52215">
                <a:tc>
                  <a:txBody>
                    <a:bodyPr/>
                    <a:lstStyle/>
                    <a:p>
                      <a:pPr marL="0" marR="0" algn="ctr">
                        <a:lnSpc>
                          <a:spcPct val="107000"/>
                        </a:lnSpc>
                        <a:spcBef>
                          <a:spcPts val="0"/>
                        </a:spcBef>
                        <a:spcAft>
                          <a:spcPts val="0"/>
                        </a:spcAft>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5221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5221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5221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52215">
                <a:tc>
                  <a:txBody>
                    <a:bodyPr/>
                    <a:lstStyle/>
                    <a:p>
                      <a:pPr marL="0" marR="0" algn="ctr">
                        <a:lnSpc>
                          <a:spcPct val="107000"/>
                        </a:lnSpc>
                        <a:spcBef>
                          <a:spcPts val="0"/>
                        </a:spcBef>
                        <a:spcAft>
                          <a:spcPts val="0"/>
                        </a:spcAft>
                      </a:pPr>
                      <a:r>
                        <a:rPr lang="en-US" sz="2000" dirty="0">
                          <a:solidFill>
                            <a:schemeClr val="tx1"/>
                          </a:solidFill>
                          <a:effectLst/>
                        </a:rPr>
                        <a: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52215">
                <a:tc>
                  <a:txBody>
                    <a:bodyPr/>
                    <a:lstStyle/>
                    <a:p>
                      <a:pPr marL="0" marR="0" algn="ctr">
                        <a:lnSpc>
                          <a:spcPct val="107000"/>
                        </a:lnSpc>
                        <a:spcBef>
                          <a:spcPts val="0"/>
                        </a:spcBef>
                        <a:spcAft>
                          <a:spcPts val="0"/>
                        </a:spcAft>
                      </a:pPr>
                      <a:r>
                        <a:rPr lang="en-US" sz="2000" dirty="0">
                          <a:solidFill>
                            <a:schemeClr val="tx1"/>
                          </a:solidFill>
                          <a:effectLst/>
                        </a:rPr>
                        <a: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52215">
                <a:tc>
                  <a:txBody>
                    <a:bodyPr/>
                    <a:lstStyle/>
                    <a:p>
                      <a:pPr marL="0" marR="0" algn="ctr">
                        <a:lnSpc>
                          <a:spcPct val="107000"/>
                        </a:lnSpc>
                        <a:spcBef>
                          <a:spcPts val="0"/>
                        </a:spcBef>
                        <a:spcAft>
                          <a:spcPts val="0"/>
                        </a:spcAft>
                      </a:pPr>
                      <a:r>
                        <a:rPr lang="en-US" sz="2000" dirty="0">
                          <a:solidFill>
                            <a:schemeClr val="tx1"/>
                          </a:solidFill>
                          <a:effectLst/>
                        </a:rPr>
                        <a:t>200H</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smtClean="0">
                          <a:solidFill>
                            <a:srgbClr val="7030A0"/>
                          </a:solidFill>
                          <a:effectLst/>
                        </a:rPr>
                        <a:t>11000101 </a:t>
                      </a:r>
                      <a:r>
                        <a:rPr lang="en-US" sz="2000" dirty="0" smtClean="0">
                          <a:effectLst/>
                        </a:rPr>
                        <a:t>(DATA)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52215">
                <a:tc>
                  <a:txBody>
                    <a:bodyPr/>
                    <a:lstStyle/>
                    <a:p>
                      <a:pPr marL="0" marR="0" algn="ctr">
                        <a:lnSpc>
                          <a:spcPct val="107000"/>
                        </a:lnSpc>
                        <a:spcBef>
                          <a:spcPts val="0"/>
                        </a:spcBef>
                        <a:spcAft>
                          <a:spcPts val="0"/>
                        </a:spcAft>
                      </a:pPr>
                      <a:r>
                        <a:rPr lang="en-US" sz="2000" dirty="0">
                          <a:solidFill>
                            <a:srgbClr val="FF0000"/>
                          </a:solidFill>
                          <a:effectLst/>
                        </a:rPr>
                        <a:t>201H</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Bef>
                          <a:spcPct val="0"/>
                        </a:spcBef>
                        <a:buSzTx/>
                        <a:buFontTx/>
                        <a:buNone/>
                      </a:pPr>
                      <a:r>
                        <a:rPr lang="en-US" sz="2000" b="1" dirty="0" smtClean="0">
                          <a:solidFill>
                            <a:srgbClr val="7030A0"/>
                          </a:solidFill>
                          <a:effectLst/>
                        </a:rPr>
                        <a:t>11000001 </a:t>
                      </a:r>
                      <a:r>
                        <a:rPr lang="en-US" sz="2000" dirty="0" smtClean="0">
                          <a:effectLst/>
                        </a:rPr>
                        <a:t>(DATA) </a:t>
                      </a:r>
                      <a:r>
                        <a:rPr lang="en-US" sz="2000" b="1" dirty="0" smtClean="0">
                          <a:solidFill>
                            <a:schemeClr val="accent2"/>
                          </a:solidFill>
                        </a:rPr>
                        <a:t>01101101</a:t>
                      </a:r>
                    </a:p>
                  </a:txBody>
                  <a:tcPr marL="68580" marR="68580" marT="0" marB="0"/>
                </a:tc>
              </a:tr>
              <a:tr h="452215">
                <a:tc>
                  <a:txBody>
                    <a:bodyPr/>
                    <a:lstStyle/>
                    <a:p>
                      <a:pPr marL="0" marR="0" algn="ctr">
                        <a:lnSpc>
                          <a:spcPct val="107000"/>
                        </a:lnSpc>
                        <a:spcBef>
                          <a:spcPts val="0"/>
                        </a:spcBef>
                        <a:spcAft>
                          <a:spcPts val="0"/>
                        </a:spcAft>
                      </a:pPr>
                      <a:r>
                        <a:rPr lang="en-US" sz="2000" dirty="0">
                          <a:solidFill>
                            <a:schemeClr val="tx1"/>
                          </a:solidFill>
                          <a:effectLst/>
                        </a:rPr>
                        <a:t>202H</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smtClean="0">
                          <a:solidFill>
                            <a:srgbClr val="7030A0"/>
                          </a:solidFill>
                          <a:effectLst/>
                        </a:rPr>
                        <a:t>11000111 </a:t>
                      </a:r>
                      <a:r>
                        <a:rPr lang="en-US" sz="2000" dirty="0" smtClean="0">
                          <a:effectLst/>
                        </a:rPr>
                        <a:t>(DATA)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3" name="Oval 2"/>
          <p:cNvSpPr/>
          <p:nvPr/>
        </p:nvSpPr>
        <p:spPr>
          <a:xfrm>
            <a:off x="3461657" y="2266278"/>
            <a:ext cx="1233363" cy="5026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4695020" y="2588014"/>
            <a:ext cx="6506380" cy="21535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737681" y="4741568"/>
            <a:ext cx="143513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0585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1" name="Rectangle 3"/>
          <p:cNvSpPr>
            <a:spLocks noChangeArrowheads="1"/>
          </p:cNvSpPr>
          <p:nvPr/>
        </p:nvSpPr>
        <p:spPr bwMode="auto">
          <a:xfrm>
            <a:off x="206059" y="1125826"/>
            <a:ext cx="4987344" cy="396240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095" name="Text Box 7"/>
          <p:cNvSpPr txBox="1">
            <a:spLocks noChangeArrowheads="1"/>
          </p:cNvSpPr>
          <p:nvPr/>
        </p:nvSpPr>
        <p:spPr bwMode="auto">
          <a:xfrm>
            <a:off x="5909005" y="2460695"/>
            <a:ext cx="6205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Data</a:t>
            </a:r>
          </a:p>
          <a:p>
            <a:pPr algn="ctr">
              <a:lnSpc>
                <a:spcPct val="100000"/>
              </a:lnSpc>
              <a:spcBef>
                <a:spcPct val="0"/>
              </a:spcBef>
              <a:buSzTx/>
              <a:buFontTx/>
              <a:buNone/>
            </a:pPr>
            <a:r>
              <a:rPr lang="en-US" dirty="0"/>
              <a:t>Bus</a:t>
            </a:r>
          </a:p>
        </p:txBody>
      </p:sp>
      <p:sp>
        <p:nvSpPr>
          <p:cNvPr id="1369096" name="Text Box 8"/>
          <p:cNvSpPr txBox="1">
            <a:spLocks noChangeArrowheads="1"/>
          </p:cNvSpPr>
          <p:nvPr/>
        </p:nvSpPr>
        <p:spPr bwMode="auto">
          <a:xfrm>
            <a:off x="5767282" y="1623645"/>
            <a:ext cx="9334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Address</a:t>
            </a:r>
          </a:p>
          <a:p>
            <a:pPr algn="ctr">
              <a:lnSpc>
                <a:spcPct val="100000"/>
              </a:lnSpc>
              <a:spcBef>
                <a:spcPct val="0"/>
              </a:spcBef>
              <a:buSzTx/>
              <a:buFontTx/>
              <a:buNone/>
            </a:pPr>
            <a:r>
              <a:rPr lang="en-US" dirty="0"/>
              <a:t>Bus</a:t>
            </a:r>
          </a:p>
        </p:txBody>
      </p:sp>
      <p:sp>
        <p:nvSpPr>
          <p:cNvPr id="1369097" name="Text Box 9"/>
          <p:cNvSpPr txBox="1">
            <a:spLocks noChangeArrowheads="1"/>
          </p:cNvSpPr>
          <p:nvPr/>
        </p:nvSpPr>
        <p:spPr bwMode="auto">
          <a:xfrm>
            <a:off x="2173785" y="525167"/>
            <a:ext cx="105189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sz="4000" dirty="0">
                <a:solidFill>
                  <a:srgbClr val="FF0000"/>
                </a:solidFill>
              </a:rPr>
              <a:t>CPU</a:t>
            </a:r>
          </a:p>
        </p:txBody>
      </p:sp>
      <p:sp>
        <p:nvSpPr>
          <p:cNvPr id="1369098" name="Text Box 10"/>
          <p:cNvSpPr txBox="1">
            <a:spLocks noChangeArrowheads="1"/>
          </p:cNvSpPr>
          <p:nvPr/>
        </p:nvSpPr>
        <p:spPr bwMode="auto">
          <a:xfrm>
            <a:off x="8737681" y="0"/>
            <a:ext cx="14351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sz="2800" dirty="0">
                <a:solidFill>
                  <a:srgbClr val="FF0000"/>
                </a:solidFill>
              </a:rPr>
              <a:t>Memory</a:t>
            </a:r>
          </a:p>
        </p:txBody>
      </p:sp>
      <p:sp>
        <p:nvSpPr>
          <p:cNvPr id="1369108" name="Rectangle 20"/>
          <p:cNvSpPr>
            <a:spLocks noChangeArrowheads="1"/>
          </p:cNvSpPr>
          <p:nvPr/>
        </p:nvSpPr>
        <p:spPr bwMode="auto">
          <a:xfrm>
            <a:off x="487471" y="2543416"/>
            <a:ext cx="2057400" cy="770932"/>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09" name="Rectangle 21"/>
          <p:cNvSpPr>
            <a:spLocks noChangeArrowheads="1"/>
          </p:cNvSpPr>
          <p:nvPr/>
        </p:nvSpPr>
        <p:spPr bwMode="auto">
          <a:xfrm>
            <a:off x="510365" y="3781848"/>
            <a:ext cx="2057400" cy="889220"/>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10" name="Rectangle 22"/>
          <p:cNvSpPr>
            <a:spLocks noChangeArrowheads="1"/>
          </p:cNvSpPr>
          <p:nvPr/>
        </p:nvSpPr>
        <p:spPr bwMode="auto">
          <a:xfrm>
            <a:off x="3153465" y="3773193"/>
            <a:ext cx="1905000" cy="968375"/>
          </a:xfrm>
          <a:prstGeom prst="rect">
            <a:avLst/>
          </a:prstGeom>
          <a:solidFill>
            <a:srgbClr val="CCFFFF">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11" name="Text Box 23"/>
          <p:cNvSpPr txBox="1">
            <a:spLocks noChangeArrowheads="1"/>
          </p:cNvSpPr>
          <p:nvPr/>
        </p:nvSpPr>
        <p:spPr bwMode="auto">
          <a:xfrm>
            <a:off x="3817279" y="4041792"/>
            <a:ext cx="877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p>
          <a:p>
            <a:pPr algn="ctr">
              <a:lnSpc>
                <a:spcPct val="100000"/>
              </a:lnSpc>
              <a:spcBef>
                <a:spcPct val="0"/>
              </a:spcBef>
              <a:buSzTx/>
              <a:buFontTx/>
              <a:buNone/>
            </a:pPr>
            <a:r>
              <a:rPr lang="en-US" dirty="0" smtClean="0"/>
              <a:t>Unit</a:t>
            </a:r>
            <a:endParaRPr lang="en-US" dirty="0"/>
          </a:p>
        </p:txBody>
      </p:sp>
      <p:sp>
        <p:nvSpPr>
          <p:cNvPr id="1369113" name="Text Box 25"/>
          <p:cNvSpPr txBox="1">
            <a:spLocks noChangeArrowheads="1"/>
          </p:cNvSpPr>
          <p:nvPr/>
        </p:nvSpPr>
        <p:spPr bwMode="auto">
          <a:xfrm>
            <a:off x="1195070" y="3956517"/>
            <a:ext cx="5580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ALU</a:t>
            </a:r>
            <a:endParaRPr lang="en-US" dirty="0"/>
          </a:p>
        </p:txBody>
      </p:sp>
      <p:sp>
        <p:nvSpPr>
          <p:cNvPr id="1369114" name="Rectangle 26"/>
          <p:cNvSpPr>
            <a:spLocks noChangeArrowheads="1"/>
          </p:cNvSpPr>
          <p:nvPr/>
        </p:nvSpPr>
        <p:spPr bwMode="auto">
          <a:xfrm>
            <a:off x="3145703" y="2939757"/>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16" name="Rectangle 28"/>
          <p:cNvSpPr>
            <a:spLocks noChangeArrowheads="1"/>
          </p:cNvSpPr>
          <p:nvPr/>
        </p:nvSpPr>
        <p:spPr bwMode="auto">
          <a:xfrm>
            <a:off x="560636" y="1346610"/>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Rectangle 2"/>
          <p:cNvSpPr>
            <a:spLocks noGrp="1" noChangeArrowheads="1"/>
          </p:cNvSpPr>
          <p:nvPr>
            <p:ph type="title"/>
          </p:nvPr>
        </p:nvSpPr>
        <p:spPr>
          <a:xfrm>
            <a:off x="206059" y="64318"/>
            <a:ext cx="4987344" cy="474663"/>
          </a:xfrm>
        </p:spPr>
        <p:txBody>
          <a:bodyPr wrap="square">
            <a:normAutofit fontScale="90000"/>
          </a:bodyPr>
          <a:lstStyle/>
          <a:p>
            <a:pPr algn="ctr"/>
            <a:r>
              <a:rPr lang="en-US" dirty="0" smtClean="0"/>
              <a:t>General purpose</a:t>
            </a:r>
            <a:endParaRPr lang="en-US" dirty="0"/>
          </a:p>
        </p:txBody>
      </p:sp>
      <p:sp>
        <p:nvSpPr>
          <p:cNvPr id="34" name="Rectangle 28"/>
          <p:cNvSpPr>
            <a:spLocks noChangeArrowheads="1"/>
          </p:cNvSpPr>
          <p:nvPr/>
        </p:nvSpPr>
        <p:spPr bwMode="auto">
          <a:xfrm>
            <a:off x="3108713" y="1346610"/>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7"/>
          <p:cNvSpPr txBox="1">
            <a:spLocks noChangeArrowheads="1"/>
          </p:cNvSpPr>
          <p:nvPr/>
        </p:nvSpPr>
        <p:spPr bwMode="auto">
          <a:xfrm>
            <a:off x="5722279" y="4486822"/>
            <a:ext cx="877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endParaRPr lang="en-US" dirty="0"/>
          </a:p>
          <a:p>
            <a:pPr algn="ctr">
              <a:lnSpc>
                <a:spcPct val="100000"/>
              </a:lnSpc>
              <a:spcBef>
                <a:spcPct val="0"/>
              </a:spcBef>
              <a:buSzTx/>
              <a:buFontTx/>
              <a:buNone/>
            </a:pPr>
            <a:r>
              <a:rPr lang="en-US" dirty="0"/>
              <a:t>Bus</a:t>
            </a:r>
          </a:p>
        </p:txBody>
      </p:sp>
      <p:sp>
        <p:nvSpPr>
          <p:cNvPr id="39" name="Rectangle 28"/>
          <p:cNvSpPr>
            <a:spLocks noChangeArrowheads="1"/>
          </p:cNvSpPr>
          <p:nvPr/>
        </p:nvSpPr>
        <p:spPr bwMode="auto">
          <a:xfrm>
            <a:off x="3113758" y="2176151"/>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29"/>
          <p:cNvSpPr txBox="1">
            <a:spLocks noChangeArrowheads="1"/>
          </p:cNvSpPr>
          <p:nvPr/>
        </p:nvSpPr>
        <p:spPr bwMode="auto">
          <a:xfrm>
            <a:off x="3884645" y="2214704"/>
            <a:ext cx="4379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AX</a:t>
            </a:r>
            <a:endParaRPr lang="en-US" dirty="0"/>
          </a:p>
        </p:txBody>
      </p:sp>
      <p:sp>
        <p:nvSpPr>
          <p:cNvPr id="57" name="Rectangle 2"/>
          <p:cNvSpPr txBox="1">
            <a:spLocks noChangeArrowheads="1"/>
          </p:cNvSpPr>
          <p:nvPr/>
        </p:nvSpPr>
        <p:spPr>
          <a:xfrm>
            <a:off x="841595" y="5342779"/>
            <a:ext cx="11350403" cy="1248448"/>
          </a:xfrm>
          <a:prstGeom prst="rect">
            <a:avLst/>
          </a:prstGeom>
        </p:spPr>
        <p:txBody>
          <a:bodyPr vert="horz" wrap="square"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Example:</a:t>
            </a:r>
            <a:r>
              <a:rPr lang="en-US" sz="2800" dirty="0" smtClean="0">
                <a:solidFill>
                  <a:srgbClr val="FF0000"/>
                </a:solidFill>
              </a:rPr>
              <a:t> </a:t>
            </a:r>
            <a:r>
              <a:rPr lang="en-US" sz="3700" b="1" dirty="0" smtClean="0">
                <a:solidFill>
                  <a:srgbClr val="FF0000"/>
                </a:solidFill>
              </a:rPr>
              <a:t>MOV AX, M1</a:t>
            </a:r>
            <a:r>
              <a:rPr lang="en-US" sz="2800" dirty="0" smtClean="0">
                <a:solidFill>
                  <a:srgbClr val="FF0000"/>
                </a:solidFill>
              </a:rPr>
              <a:t>     </a:t>
            </a:r>
            <a:r>
              <a:rPr lang="en-US" sz="2800" dirty="0" smtClean="0"/>
              <a:t>;M1= 200H</a:t>
            </a:r>
          </a:p>
          <a:p>
            <a:r>
              <a:rPr lang="en-US" sz="2800" dirty="0" smtClean="0"/>
              <a:t>The content of memory location 200H is copied into AX register</a:t>
            </a:r>
          </a:p>
        </p:txBody>
      </p:sp>
      <p:sp>
        <p:nvSpPr>
          <p:cNvPr id="2" name="Right Arrow 1"/>
          <p:cNvSpPr/>
          <p:nvPr/>
        </p:nvSpPr>
        <p:spPr>
          <a:xfrm>
            <a:off x="5193403" y="1429555"/>
            <a:ext cx="1507340" cy="25939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Right Arrow 3"/>
          <p:cNvSpPr/>
          <p:nvPr/>
        </p:nvSpPr>
        <p:spPr>
          <a:xfrm>
            <a:off x="5173626" y="2266278"/>
            <a:ext cx="1527117" cy="32173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5193402" y="4084806"/>
            <a:ext cx="1406617" cy="141651"/>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p:cNvSpPr/>
          <p:nvPr/>
        </p:nvSpPr>
        <p:spPr>
          <a:xfrm>
            <a:off x="5193404" y="4325849"/>
            <a:ext cx="1372401" cy="185044"/>
          </a:xfrm>
          <a:prstGeom prst="lef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722755352"/>
              </p:ext>
            </p:extLst>
          </p:nvPr>
        </p:nvGraphicFramePr>
        <p:xfrm>
          <a:off x="6700742" y="881457"/>
          <a:ext cx="5491257" cy="4731780"/>
        </p:xfrm>
        <a:graphic>
          <a:graphicData uri="http://schemas.openxmlformats.org/drawingml/2006/table">
            <a:tbl>
              <a:tblPr firstRow="1" firstCol="1" bandRow="1">
                <a:tableStyleId>{5C22544A-7EE6-4342-B048-85BDC9FD1C3A}</a:tableStyleId>
              </a:tblPr>
              <a:tblGrid>
                <a:gridCol w="2093514"/>
                <a:gridCol w="3397743"/>
              </a:tblGrid>
              <a:tr h="473178">
                <a:tc>
                  <a:txBody>
                    <a:bodyPr/>
                    <a:lstStyle/>
                    <a:p>
                      <a:pPr marL="0" marR="0" algn="ctr">
                        <a:lnSpc>
                          <a:spcPct val="107000"/>
                        </a:lnSpc>
                        <a:spcBef>
                          <a:spcPts val="0"/>
                        </a:spcBef>
                        <a:spcAft>
                          <a:spcPts val="0"/>
                        </a:spcAft>
                      </a:pPr>
                      <a:r>
                        <a:rPr lang="en-US" sz="2000" dirty="0">
                          <a:effectLst/>
                        </a:rPr>
                        <a:t>ADDRESS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CONTENTS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73178">
                <a:tc>
                  <a:txBody>
                    <a:bodyPr/>
                    <a:lstStyle/>
                    <a:p>
                      <a:pPr marL="0" marR="0" algn="ctr">
                        <a:lnSpc>
                          <a:spcPct val="107000"/>
                        </a:lnSpc>
                        <a:spcBef>
                          <a:spcPts val="0"/>
                        </a:spcBef>
                        <a:spcAft>
                          <a:spcPts val="0"/>
                        </a:spcAft>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73178">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73178">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73178">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73178">
                <a:tc>
                  <a:txBody>
                    <a:bodyPr/>
                    <a:lstStyle/>
                    <a:p>
                      <a:pPr marL="0" marR="0" algn="ctr">
                        <a:lnSpc>
                          <a:spcPct val="107000"/>
                        </a:lnSpc>
                        <a:spcBef>
                          <a:spcPts val="0"/>
                        </a:spcBef>
                        <a:spcAft>
                          <a:spcPts val="0"/>
                        </a:spcAft>
                      </a:pPr>
                      <a:r>
                        <a:rPr lang="en-US" sz="2000" dirty="0">
                          <a:solidFill>
                            <a:schemeClr val="tx1"/>
                          </a:solidFill>
                          <a:effectLst/>
                        </a:rPr>
                        <a: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73178">
                <a:tc>
                  <a:txBody>
                    <a:bodyPr/>
                    <a:lstStyle/>
                    <a:p>
                      <a:pPr marL="0" marR="0" algn="ctr">
                        <a:lnSpc>
                          <a:spcPct val="107000"/>
                        </a:lnSpc>
                        <a:spcBef>
                          <a:spcPts val="0"/>
                        </a:spcBef>
                        <a:spcAft>
                          <a:spcPts val="0"/>
                        </a:spcAft>
                      </a:pPr>
                      <a:r>
                        <a:rPr lang="en-US" sz="2000" dirty="0">
                          <a:solidFill>
                            <a:schemeClr val="tx1"/>
                          </a:solidFill>
                          <a:effectLst/>
                        </a:rPr>
                        <a: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73178">
                <a:tc>
                  <a:txBody>
                    <a:bodyPr/>
                    <a:lstStyle/>
                    <a:p>
                      <a:pPr marL="0" marR="0" algn="ctr">
                        <a:lnSpc>
                          <a:spcPct val="107000"/>
                        </a:lnSpc>
                        <a:spcBef>
                          <a:spcPts val="0"/>
                        </a:spcBef>
                        <a:spcAft>
                          <a:spcPts val="0"/>
                        </a:spcAft>
                      </a:pPr>
                      <a:r>
                        <a:rPr lang="en-US" sz="2000" dirty="0">
                          <a:solidFill>
                            <a:srgbClr val="FF0000"/>
                          </a:solidFill>
                          <a:effectLst/>
                        </a:rPr>
                        <a:t>200H</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smtClean="0">
                          <a:solidFill>
                            <a:srgbClr val="7030A0"/>
                          </a:solidFill>
                          <a:effectLst/>
                        </a:rPr>
                        <a:t>11000101 </a:t>
                      </a:r>
                      <a:r>
                        <a:rPr lang="en-US" sz="2000" dirty="0" smtClean="0">
                          <a:effectLst/>
                        </a:rPr>
                        <a:t>(</a:t>
                      </a:r>
                      <a:r>
                        <a:rPr lang="en-US" sz="2000" dirty="0">
                          <a:effectLst/>
                        </a:rPr>
                        <a:t>DATA-1)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73178">
                <a:tc>
                  <a:txBody>
                    <a:bodyPr/>
                    <a:lstStyle/>
                    <a:p>
                      <a:pPr marL="0" marR="0" algn="ctr">
                        <a:lnSpc>
                          <a:spcPct val="107000"/>
                        </a:lnSpc>
                        <a:spcBef>
                          <a:spcPts val="0"/>
                        </a:spcBef>
                        <a:spcAft>
                          <a:spcPts val="0"/>
                        </a:spcAft>
                      </a:pPr>
                      <a:r>
                        <a:rPr lang="en-US" sz="2000" dirty="0">
                          <a:solidFill>
                            <a:schemeClr val="tx1"/>
                          </a:solidFill>
                          <a:effectLst/>
                        </a:rPr>
                        <a:t>201H</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smtClean="0">
                          <a:solidFill>
                            <a:srgbClr val="7030A0"/>
                          </a:solidFill>
                          <a:effectLst/>
                        </a:rPr>
                        <a:t>11000001 </a:t>
                      </a:r>
                      <a:r>
                        <a:rPr lang="en-US" sz="2000" dirty="0" smtClean="0">
                          <a:effectLst/>
                        </a:rPr>
                        <a:t>(DATA-2)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73178">
                <a:tc>
                  <a:txBody>
                    <a:bodyPr/>
                    <a:lstStyle/>
                    <a:p>
                      <a:pPr marL="0" marR="0" algn="ctr">
                        <a:lnSpc>
                          <a:spcPct val="107000"/>
                        </a:lnSpc>
                        <a:spcBef>
                          <a:spcPts val="0"/>
                        </a:spcBef>
                        <a:spcAft>
                          <a:spcPts val="0"/>
                        </a:spcAft>
                      </a:pPr>
                      <a:r>
                        <a:rPr lang="en-US" sz="2000" dirty="0">
                          <a:solidFill>
                            <a:schemeClr val="tx1"/>
                          </a:solidFill>
                          <a:effectLst/>
                        </a:rPr>
                        <a:t>202H</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smtClean="0">
                          <a:solidFill>
                            <a:srgbClr val="7030A0"/>
                          </a:solidFill>
                          <a:effectLst/>
                        </a:rPr>
                        <a:t>11000111 </a:t>
                      </a:r>
                      <a:r>
                        <a:rPr lang="en-US" sz="2000" dirty="0" smtClean="0">
                          <a:effectLst/>
                        </a:rPr>
                        <a:t>(DATA-3)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3" name="Oval 2"/>
          <p:cNvSpPr/>
          <p:nvPr/>
        </p:nvSpPr>
        <p:spPr>
          <a:xfrm>
            <a:off x="8612139" y="3988347"/>
            <a:ext cx="2437933" cy="6997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flipV="1">
            <a:off x="4793292" y="2584036"/>
            <a:ext cx="3944389" cy="1642421"/>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907539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1" name="Rectangle 3"/>
          <p:cNvSpPr>
            <a:spLocks noChangeArrowheads="1"/>
          </p:cNvSpPr>
          <p:nvPr/>
        </p:nvSpPr>
        <p:spPr bwMode="auto">
          <a:xfrm>
            <a:off x="206059" y="1125826"/>
            <a:ext cx="4987344" cy="396240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095" name="Text Box 7"/>
          <p:cNvSpPr txBox="1">
            <a:spLocks noChangeArrowheads="1"/>
          </p:cNvSpPr>
          <p:nvPr/>
        </p:nvSpPr>
        <p:spPr bwMode="auto">
          <a:xfrm>
            <a:off x="5909005" y="2460695"/>
            <a:ext cx="6205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Data</a:t>
            </a:r>
          </a:p>
          <a:p>
            <a:pPr algn="ctr">
              <a:lnSpc>
                <a:spcPct val="100000"/>
              </a:lnSpc>
              <a:spcBef>
                <a:spcPct val="0"/>
              </a:spcBef>
              <a:buSzTx/>
              <a:buFontTx/>
              <a:buNone/>
            </a:pPr>
            <a:r>
              <a:rPr lang="en-US" dirty="0"/>
              <a:t>Bus</a:t>
            </a:r>
          </a:p>
        </p:txBody>
      </p:sp>
      <p:sp>
        <p:nvSpPr>
          <p:cNvPr id="1369096" name="Text Box 8"/>
          <p:cNvSpPr txBox="1">
            <a:spLocks noChangeArrowheads="1"/>
          </p:cNvSpPr>
          <p:nvPr/>
        </p:nvSpPr>
        <p:spPr bwMode="auto">
          <a:xfrm>
            <a:off x="5767282" y="1623645"/>
            <a:ext cx="9334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Address</a:t>
            </a:r>
          </a:p>
          <a:p>
            <a:pPr algn="ctr">
              <a:lnSpc>
                <a:spcPct val="100000"/>
              </a:lnSpc>
              <a:spcBef>
                <a:spcPct val="0"/>
              </a:spcBef>
              <a:buSzTx/>
              <a:buFontTx/>
              <a:buNone/>
            </a:pPr>
            <a:r>
              <a:rPr lang="en-US" dirty="0"/>
              <a:t>Bus</a:t>
            </a:r>
          </a:p>
        </p:txBody>
      </p:sp>
      <p:sp>
        <p:nvSpPr>
          <p:cNvPr id="1369097" name="Text Box 9"/>
          <p:cNvSpPr txBox="1">
            <a:spLocks noChangeArrowheads="1"/>
          </p:cNvSpPr>
          <p:nvPr/>
        </p:nvSpPr>
        <p:spPr bwMode="auto">
          <a:xfrm>
            <a:off x="2173785" y="525167"/>
            <a:ext cx="105189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sz="4000" dirty="0">
                <a:solidFill>
                  <a:srgbClr val="FF0000"/>
                </a:solidFill>
              </a:rPr>
              <a:t>CPU</a:t>
            </a:r>
          </a:p>
        </p:txBody>
      </p:sp>
      <p:sp>
        <p:nvSpPr>
          <p:cNvPr id="1369098" name="Text Box 10"/>
          <p:cNvSpPr txBox="1">
            <a:spLocks noChangeArrowheads="1"/>
          </p:cNvSpPr>
          <p:nvPr/>
        </p:nvSpPr>
        <p:spPr bwMode="auto">
          <a:xfrm>
            <a:off x="8737681" y="0"/>
            <a:ext cx="14351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sz="2800" dirty="0">
                <a:solidFill>
                  <a:srgbClr val="FF0000"/>
                </a:solidFill>
              </a:rPr>
              <a:t>Memory</a:t>
            </a:r>
          </a:p>
        </p:txBody>
      </p:sp>
      <p:sp>
        <p:nvSpPr>
          <p:cNvPr id="1369108" name="Rectangle 20"/>
          <p:cNvSpPr>
            <a:spLocks noChangeArrowheads="1"/>
          </p:cNvSpPr>
          <p:nvPr/>
        </p:nvSpPr>
        <p:spPr bwMode="auto">
          <a:xfrm>
            <a:off x="487471" y="2543416"/>
            <a:ext cx="2057400" cy="770932"/>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09" name="Rectangle 21"/>
          <p:cNvSpPr>
            <a:spLocks noChangeArrowheads="1"/>
          </p:cNvSpPr>
          <p:nvPr/>
        </p:nvSpPr>
        <p:spPr bwMode="auto">
          <a:xfrm>
            <a:off x="510365" y="3781848"/>
            <a:ext cx="2057400" cy="889220"/>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10" name="Rectangle 22"/>
          <p:cNvSpPr>
            <a:spLocks noChangeArrowheads="1"/>
          </p:cNvSpPr>
          <p:nvPr/>
        </p:nvSpPr>
        <p:spPr bwMode="auto">
          <a:xfrm>
            <a:off x="3153465" y="3773193"/>
            <a:ext cx="1905000" cy="968375"/>
          </a:xfrm>
          <a:prstGeom prst="rect">
            <a:avLst/>
          </a:prstGeom>
          <a:solidFill>
            <a:srgbClr val="CCFFFF">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11" name="Text Box 23"/>
          <p:cNvSpPr txBox="1">
            <a:spLocks noChangeArrowheads="1"/>
          </p:cNvSpPr>
          <p:nvPr/>
        </p:nvSpPr>
        <p:spPr bwMode="auto">
          <a:xfrm>
            <a:off x="3817279" y="4041792"/>
            <a:ext cx="877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p>
          <a:p>
            <a:pPr algn="ctr">
              <a:lnSpc>
                <a:spcPct val="100000"/>
              </a:lnSpc>
              <a:spcBef>
                <a:spcPct val="0"/>
              </a:spcBef>
              <a:buSzTx/>
              <a:buFontTx/>
              <a:buNone/>
            </a:pPr>
            <a:r>
              <a:rPr lang="en-US" dirty="0" smtClean="0"/>
              <a:t>Unit</a:t>
            </a:r>
            <a:endParaRPr lang="en-US" dirty="0"/>
          </a:p>
        </p:txBody>
      </p:sp>
      <p:sp>
        <p:nvSpPr>
          <p:cNvPr id="1369113" name="Text Box 25"/>
          <p:cNvSpPr txBox="1">
            <a:spLocks noChangeArrowheads="1"/>
          </p:cNvSpPr>
          <p:nvPr/>
        </p:nvSpPr>
        <p:spPr bwMode="auto">
          <a:xfrm>
            <a:off x="1195070" y="3956517"/>
            <a:ext cx="5580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ALU</a:t>
            </a:r>
            <a:endParaRPr lang="en-US" dirty="0"/>
          </a:p>
        </p:txBody>
      </p:sp>
      <p:sp>
        <p:nvSpPr>
          <p:cNvPr id="1369114" name="Rectangle 26"/>
          <p:cNvSpPr>
            <a:spLocks noChangeArrowheads="1"/>
          </p:cNvSpPr>
          <p:nvPr/>
        </p:nvSpPr>
        <p:spPr bwMode="auto">
          <a:xfrm>
            <a:off x="3145703" y="2939757"/>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16" name="Rectangle 28"/>
          <p:cNvSpPr>
            <a:spLocks noChangeArrowheads="1"/>
          </p:cNvSpPr>
          <p:nvPr/>
        </p:nvSpPr>
        <p:spPr bwMode="auto">
          <a:xfrm>
            <a:off x="560636" y="1346610"/>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Rectangle 2"/>
          <p:cNvSpPr>
            <a:spLocks noGrp="1" noChangeArrowheads="1"/>
          </p:cNvSpPr>
          <p:nvPr>
            <p:ph type="title"/>
          </p:nvPr>
        </p:nvSpPr>
        <p:spPr>
          <a:xfrm>
            <a:off x="206059" y="64318"/>
            <a:ext cx="4987344" cy="474663"/>
          </a:xfrm>
        </p:spPr>
        <p:txBody>
          <a:bodyPr wrap="square">
            <a:normAutofit fontScale="90000"/>
          </a:bodyPr>
          <a:lstStyle/>
          <a:p>
            <a:pPr algn="ctr"/>
            <a:r>
              <a:rPr lang="en-US" dirty="0"/>
              <a:t>General purpose</a:t>
            </a:r>
          </a:p>
        </p:txBody>
      </p:sp>
      <p:sp>
        <p:nvSpPr>
          <p:cNvPr id="34" name="Rectangle 28"/>
          <p:cNvSpPr>
            <a:spLocks noChangeArrowheads="1"/>
          </p:cNvSpPr>
          <p:nvPr/>
        </p:nvSpPr>
        <p:spPr bwMode="auto">
          <a:xfrm>
            <a:off x="3108713" y="1346610"/>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7"/>
          <p:cNvSpPr txBox="1">
            <a:spLocks noChangeArrowheads="1"/>
          </p:cNvSpPr>
          <p:nvPr/>
        </p:nvSpPr>
        <p:spPr bwMode="auto">
          <a:xfrm>
            <a:off x="5722279" y="4486822"/>
            <a:ext cx="877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endParaRPr lang="en-US" dirty="0"/>
          </a:p>
          <a:p>
            <a:pPr algn="ctr">
              <a:lnSpc>
                <a:spcPct val="100000"/>
              </a:lnSpc>
              <a:spcBef>
                <a:spcPct val="0"/>
              </a:spcBef>
              <a:buSzTx/>
              <a:buFontTx/>
              <a:buNone/>
            </a:pPr>
            <a:r>
              <a:rPr lang="en-US" dirty="0"/>
              <a:t>Bus</a:t>
            </a:r>
          </a:p>
        </p:txBody>
      </p:sp>
      <p:sp>
        <p:nvSpPr>
          <p:cNvPr id="39" name="Rectangle 28"/>
          <p:cNvSpPr>
            <a:spLocks noChangeArrowheads="1"/>
          </p:cNvSpPr>
          <p:nvPr/>
        </p:nvSpPr>
        <p:spPr bwMode="auto">
          <a:xfrm>
            <a:off x="3113758" y="1993568"/>
            <a:ext cx="1905000" cy="77539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29"/>
          <p:cNvSpPr txBox="1">
            <a:spLocks noChangeArrowheads="1"/>
          </p:cNvSpPr>
          <p:nvPr/>
        </p:nvSpPr>
        <p:spPr bwMode="auto">
          <a:xfrm>
            <a:off x="3153465" y="2047277"/>
            <a:ext cx="184897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SzTx/>
              <a:buFontTx/>
              <a:buNone/>
            </a:pPr>
            <a:r>
              <a:rPr lang="en-US" dirty="0" smtClean="0"/>
              <a:t>AX</a:t>
            </a:r>
          </a:p>
          <a:p>
            <a:pPr algn="ctr">
              <a:lnSpc>
                <a:spcPct val="100000"/>
              </a:lnSpc>
              <a:spcBef>
                <a:spcPct val="0"/>
              </a:spcBef>
              <a:buSzTx/>
              <a:buFontTx/>
              <a:buNone/>
            </a:pPr>
            <a:r>
              <a:rPr lang="en-US" b="1" dirty="0" smtClean="0">
                <a:solidFill>
                  <a:schemeClr val="accent2"/>
                </a:solidFill>
              </a:rPr>
              <a:t>01101101</a:t>
            </a:r>
          </a:p>
          <a:p>
            <a:pPr algn="ctr">
              <a:lnSpc>
                <a:spcPct val="100000"/>
              </a:lnSpc>
              <a:spcBef>
                <a:spcPct val="0"/>
              </a:spcBef>
              <a:buSzTx/>
              <a:buFontTx/>
              <a:buNone/>
            </a:pPr>
            <a:endParaRPr lang="en-US" dirty="0"/>
          </a:p>
        </p:txBody>
      </p:sp>
      <p:sp>
        <p:nvSpPr>
          <p:cNvPr id="58" name="Rectangle 2"/>
          <p:cNvSpPr txBox="1">
            <a:spLocks noChangeArrowheads="1"/>
          </p:cNvSpPr>
          <p:nvPr/>
        </p:nvSpPr>
        <p:spPr>
          <a:xfrm>
            <a:off x="292117" y="5443886"/>
            <a:ext cx="5430162" cy="1248448"/>
          </a:xfrm>
          <a:prstGeom prst="rect">
            <a:avLst/>
          </a:prstGeom>
        </p:spPr>
        <p:txBody>
          <a:bodyPr vert="horz" wrap="square"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solidFill>
                  <a:srgbClr val="FF0000"/>
                </a:solidFill>
              </a:rPr>
              <a:t>MOV M2, AX  </a:t>
            </a:r>
            <a:r>
              <a:rPr lang="en-US" sz="2800" dirty="0" smtClean="0"/>
              <a:t>;M2 = 201H</a:t>
            </a:r>
          </a:p>
          <a:p>
            <a:r>
              <a:rPr lang="en-US" sz="2800" dirty="0" smtClean="0">
                <a:solidFill>
                  <a:srgbClr val="FF0000"/>
                </a:solidFill>
              </a:rPr>
              <a:t>                         </a:t>
            </a:r>
            <a:r>
              <a:rPr lang="en-US" sz="2800" dirty="0" smtClean="0"/>
              <a:t>;</a:t>
            </a:r>
            <a:r>
              <a:rPr lang="en-US" sz="2800" dirty="0" smtClean="0">
                <a:solidFill>
                  <a:srgbClr val="FF0000"/>
                </a:solidFill>
              </a:rPr>
              <a:t> </a:t>
            </a:r>
            <a:r>
              <a:rPr lang="en-US" sz="2800" dirty="0" smtClean="0"/>
              <a:t>[AX] = 01101101</a:t>
            </a:r>
          </a:p>
        </p:txBody>
      </p:sp>
      <p:sp>
        <p:nvSpPr>
          <p:cNvPr id="2" name="Right Arrow 1"/>
          <p:cNvSpPr/>
          <p:nvPr/>
        </p:nvSpPr>
        <p:spPr>
          <a:xfrm>
            <a:off x="5193403" y="1429555"/>
            <a:ext cx="1507340" cy="25939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Right Arrow 3"/>
          <p:cNvSpPr/>
          <p:nvPr/>
        </p:nvSpPr>
        <p:spPr>
          <a:xfrm>
            <a:off x="5173626" y="2266278"/>
            <a:ext cx="1527117" cy="32173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5193402" y="4084806"/>
            <a:ext cx="1406617" cy="141651"/>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p:cNvSpPr/>
          <p:nvPr/>
        </p:nvSpPr>
        <p:spPr>
          <a:xfrm>
            <a:off x="5193404" y="4325849"/>
            <a:ext cx="1372401" cy="185044"/>
          </a:xfrm>
          <a:prstGeom prst="lef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707014235"/>
              </p:ext>
            </p:extLst>
          </p:nvPr>
        </p:nvGraphicFramePr>
        <p:xfrm>
          <a:off x="6700743" y="1125824"/>
          <a:ext cx="5491257" cy="4304760"/>
        </p:xfrm>
        <a:graphic>
          <a:graphicData uri="http://schemas.openxmlformats.org/drawingml/2006/table">
            <a:tbl>
              <a:tblPr firstRow="1" firstCol="1" bandRow="1">
                <a:tableStyleId>{5C22544A-7EE6-4342-B048-85BDC9FD1C3A}</a:tableStyleId>
              </a:tblPr>
              <a:tblGrid>
                <a:gridCol w="1915224"/>
                <a:gridCol w="3576033"/>
              </a:tblGrid>
              <a:tr h="430476">
                <a:tc>
                  <a:txBody>
                    <a:bodyPr/>
                    <a:lstStyle/>
                    <a:p>
                      <a:pPr marL="0" marR="0" algn="ctr">
                        <a:lnSpc>
                          <a:spcPct val="107000"/>
                        </a:lnSpc>
                        <a:spcBef>
                          <a:spcPts val="0"/>
                        </a:spcBef>
                        <a:spcAft>
                          <a:spcPts val="0"/>
                        </a:spcAft>
                      </a:pPr>
                      <a:r>
                        <a:rPr lang="en-US" sz="2000" dirty="0">
                          <a:effectLst/>
                        </a:rPr>
                        <a:t>ADDRESS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CONTENTS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0476">
                <a:tc>
                  <a:txBody>
                    <a:bodyPr/>
                    <a:lstStyle/>
                    <a:p>
                      <a:pPr marL="0" marR="0" algn="ctr">
                        <a:lnSpc>
                          <a:spcPct val="107000"/>
                        </a:lnSpc>
                        <a:spcBef>
                          <a:spcPts val="0"/>
                        </a:spcBef>
                        <a:spcAft>
                          <a:spcPts val="0"/>
                        </a:spcAft>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0476">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0476">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0476">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0476">
                <a:tc>
                  <a:txBody>
                    <a:bodyPr/>
                    <a:lstStyle/>
                    <a:p>
                      <a:pPr marL="0" marR="0" algn="ctr">
                        <a:lnSpc>
                          <a:spcPct val="107000"/>
                        </a:lnSpc>
                        <a:spcBef>
                          <a:spcPts val="0"/>
                        </a:spcBef>
                        <a:spcAft>
                          <a:spcPts val="0"/>
                        </a:spcAft>
                      </a:pPr>
                      <a:r>
                        <a:rPr lang="en-US" sz="2000" dirty="0">
                          <a:solidFill>
                            <a:schemeClr val="tx1"/>
                          </a:solidFill>
                          <a:effectLst/>
                        </a:rPr>
                        <a: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0476">
                <a:tc>
                  <a:txBody>
                    <a:bodyPr/>
                    <a:lstStyle/>
                    <a:p>
                      <a:pPr marL="0" marR="0" algn="ctr">
                        <a:lnSpc>
                          <a:spcPct val="107000"/>
                        </a:lnSpc>
                        <a:spcBef>
                          <a:spcPts val="0"/>
                        </a:spcBef>
                        <a:spcAft>
                          <a:spcPts val="0"/>
                        </a:spcAft>
                      </a:pPr>
                      <a:r>
                        <a:rPr lang="en-US" sz="2000" dirty="0">
                          <a:solidFill>
                            <a:schemeClr val="tx1"/>
                          </a:solidFill>
                          <a:effectLst/>
                        </a:rPr>
                        <a: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0476">
                <a:tc>
                  <a:txBody>
                    <a:bodyPr/>
                    <a:lstStyle/>
                    <a:p>
                      <a:pPr marL="0" marR="0" algn="ctr">
                        <a:lnSpc>
                          <a:spcPct val="107000"/>
                        </a:lnSpc>
                        <a:spcBef>
                          <a:spcPts val="0"/>
                        </a:spcBef>
                        <a:spcAft>
                          <a:spcPts val="0"/>
                        </a:spcAft>
                      </a:pPr>
                      <a:r>
                        <a:rPr lang="en-US" sz="2000" dirty="0">
                          <a:solidFill>
                            <a:schemeClr val="tx1"/>
                          </a:solidFill>
                          <a:effectLst/>
                        </a:rPr>
                        <a:t>200H</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smtClean="0">
                          <a:solidFill>
                            <a:srgbClr val="7030A0"/>
                          </a:solidFill>
                          <a:effectLst/>
                        </a:rPr>
                        <a:t>11000101 </a:t>
                      </a:r>
                      <a:r>
                        <a:rPr lang="en-US" sz="2000" dirty="0" smtClean="0">
                          <a:effectLst/>
                        </a:rPr>
                        <a:t>(</a:t>
                      </a:r>
                      <a:r>
                        <a:rPr lang="en-US" sz="2000" dirty="0">
                          <a:effectLst/>
                        </a:rPr>
                        <a:t>DATA-1)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0476">
                <a:tc>
                  <a:txBody>
                    <a:bodyPr/>
                    <a:lstStyle/>
                    <a:p>
                      <a:pPr marL="0" marR="0" algn="ctr">
                        <a:lnSpc>
                          <a:spcPct val="107000"/>
                        </a:lnSpc>
                        <a:spcBef>
                          <a:spcPts val="0"/>
                        </a:spcBef>
                        <a:spcAft>
                          <a:spcPts val="0"/>
                        </a:spcAft>
                      </a:pPr>
                      <a:r>
                        <a:rPr lang="en-US" sz="2000" dirty="0">
                          <a:solidFill>
                            <a:srgbClr val="FF0000"/>
                          </a:solidFill>
                          <a:effectLst/>
                        </a:rPr>
                        <a:t>201H</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Bef>
                          <a:spcPct val="0"/>
                        </a:spcBef>
                        <a:buSzTx/>
                        <a:buFontTx/>
                        <a:buNone/>
                      </a:pPr>
                      <a:r>
                        <a:rPr lang="en-US" sz="2000" b="1" dirty="0" smtClean="0">
                          <a:solidFill>
                            <a:srgbClr val="7030A0"/>
                          </a:solidFill>
                          <a:effectLst/>
                        </a:rPr>
                        <a:t>11000001 </a:t>
                      </a:r>
                      <a:r>
                        <a:rPr lang="en-US" sz="2000" dirty="0" smtClean="0">
                          <a:effectLst/>
                        </a:rPr>
                        <a:t>(DATA-2) </a:t>
                      </a:r>
                      <a:r>
                        <a:rPr lang="en-US" sz="2000" b="1" dirty="0" smtClean="0">
                          <a:solidFill>
                            <a:schemeClr val="accent2"/>
                          </a:solidFill>
                        </a:rPr>
                        <a:t>01101101</a:t>
                      </a:r>
                    </a:p>
                  </a:txBody>
                  <a:tcPr marL="68580" marR="68580" marT="0" marB="0"/>
                </a:tc>
              </a:tr>
              <a:tr h="430476">
                <a:tc>
                  <a:txBody>
                    <a:bodyPr/>
                    <a:lstStyle/>
                    <a:p>
                      <a:pPr marL="0" marR="0" algn="ctr">
                        <a:lnSpc>
                          <a:spcPct val="107000"/>
                        </a:lnSpc>
                        <a:spcBef>
                          <a:spcPts val="0"/>
                        </a:spcBef>
                        <a:spcAft>
                          <a:spcPts val="0"/>
                        </a:spcAft>
                      </a:pPr>
                      <a:r>
                        <a:rPr lang="en-US" sz="2000" dirty="0">
                          <a:solidFill>
                            <a:schemeClr val="tx1"/>
                          </a:solidFill>
                          <a:effectLst/>
                        </a:rPr>
                        <a:t>202H</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smtClean="0">
                          <a:solidFill>
                            <a:srgbClr val="7030A0"/>
                          </a:solidFill>
                          <a:effectLst/>
                        </a:rPr>
                        <a:t>11000111 </a:t>
                      </a:r>
                      <a:r>
                        <a:rPr lang="en-US" sz="2000" dirty="0" smtClean="0">
                          <a:effectLst/>
                        </a:rPr>
                        <a:t>(DATA-3)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3" name="Oval 2"/>
          <p:cNvSpPr/>
          <p:nvPr/>
        </p:nvSpPr>
        <p:spPr>
          <a:xfrm>
            <a:off x="3461657" y="2266278"/>
            <a:ext cx="1233363" cy="5026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4695020" y="2588014"/>
            <a:ext cx="6506380" cy="21535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737681" y="4741568"/>
            <a:ext cx="143513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9915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1" name="Rectangle 3"/>
          <p:cNvSpPr>
            <a:spLocks noChangeArrowheads="1"/>
          </p:cNvSpPr>
          <p:nvPr/>
        </p:nvSpPr>
        <p:spPr bwMode="auto">
          <a:xfrm>
            <a:off x="206059" y="1125826"/>
            <a:ext cx="4987344" cy="396240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095" name="Text Box 7"/>
          <p:cNvSpPr txBox="1">
            <a:spLocks noChangeArrowheads="1"/>
          </p:cNvSpPr>
          <p:nvPr/>
        </p:nvSpPr>
        <p:spPr bwMode="auto">
          <a:xfrm>
            <a:off x="5909005" y="2460695"/>
            <a:ext cx="6205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Data</a:t>
            </a:r>
          </a:p>
          <a:p>
            <a:pPr algn="ctr">
              <a:lnSpc>
                <a:spcPct val="100000"/>
              </a:lnSpc>
              <a:spcBef>
                <a:spcPct val="0"/>
              </a:spcBef>
              <a:buSzTx/>
              <a:buFontTx/>
              <a:buNone/>
            </a:pPr>
            <a:r>
              <a:rPr lang="en-US" dirty="0"/>
              <a:t>Bus</a:t>
            </a:r>
          </a:p>
        </p:txBody>
      </p:sp>
      <p:sp>
        <p:nvSpPr>
          <p:cNvPr id="1369096" name="Text Box 8"/>
          <p:cNvSpPr txBox="1">
            <a:spLocks noChangeArrowheads="1"/>
          </p:cNvSpPr>
          <p:nvPr/>
        </p:nvSpPr>
        <p:spPr bwMode="auto">
          <a:xfrm>
            <a:off x="5767282" y="1623645"/>
            <a:ext cx="9334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Address</a:t>
            </a:r>
          </a:p>
          <a:p>
            <a:pPr algn="ctr">
              <a:lnSpc>
                <a:spcPct val="100000"/>
              </a:lnSpc>
              <a:spcBef>
                <a:spcPct val="0"/>
              </a:spcBef>
              <a:buSzTx/>
              <a:buFontTx/>
              <a:buNone/>
            </a:pPr>
            <a:r>
              <a:rPr lang="en-US" dirty="0"/>
              <a:t>Bus</a:t>
            </a:r>
          </a:p>
        </p:txBody>
      </p:sp>
      <p:sp>
        <p:nvSpPr>
          <p:cNvPr id="1369097" name="Text Box 9"/>
          <p:cNvSpPr txBox="1">
            <a:spLocks noChangeArrowheads="1"/>
          </p:cNvSpPr>
          <p:nvPr/>
        </p:nvSpPr>
        <p:spPr bwMode="auto">
          <a:xfrm>
            <a:off x="2173785" y="525167"/>
            <a:ext cx="105189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sz="4000" dirty="0">
                <a:solidFill>
                  <a:srgbClr val="FF0000"/>
                </a:solidFill>
              </a:rPr>
              <a:t>CPU</a:t>
            </a:r>
          </a:p>
        </p:txBody>
      </p:sp>
      <p:sp>
        <p:nvSpPr>
          <p:cNvPr id="1369098" name="Text Box 10"/>
          <p:cNvSpPr txBox="1">
            <a:spLocks noChangeArrowheads="1"/>
          </p:cNvSpPr>
          <p:nvPr/>
        </p:nvSpPr>
        <p:spPr bwMode="auto">
          <a:xfrm>
            <a:off x="8737681" y="0"/>
            <a:ext cx="14351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sz="2800" dirty="0">
                <a:solidFill>
                  <a:srgbClr val="FF0000"/>
                </a:solidFill>
              </a:rPr>
              <a:t>Memory</a:t>
            </a:r>
          </a:p>
        </p:txBody>
      </p:sp>
      <p:sp>
        <p:nvSpPr>
          <p:cNvPr id="1369108" name="Rectangle 20"/>
          <p:cNvSpPr>
            <a:spLocks noChangeArrowheads="1"/>
          </p:cNvSpPr>
          <p:nvPr/>
        </p:nvSpPr>
        <p:spPr bwMode="auto">
          <a:xfrm>
            <a:off x="487471" y="2543416"/>
            <a:ext cx="2057400" cy="770932"/>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09" name="Rectangle 21"/>
          <p:cNvSpPr>
            <a:spLocks noChangeArrowheads="1"/>
          </p:cNvSpPr>
          <p:nvPr/>
        </p:nvSpPr>
        <p:spPr bwMode="auto">
          <a:xfrm>
            <a:off x="510365" y="3781848"/>
            <a:ext cx="2057400" cy="889220"/>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10" name="Rectangle 22"/>
          <p:cNvSpPr>
            <a:spLocks noChangeArrowheads="1"/>
          </p:cNvSpPr>
          <p:nvPr/>
        </p:nvSpPr>
        <p:spPr bwMode="auto">
          <a:xfrm>
            <a:off x="3153465" y="3773193"/>
            <a:ext cx="1905000" cy="968375"/>
          </a:xfrm>
          <a:prstGeom prst="rect">
            <a:avLst/>
          </a:prstGeom>
          <a:solidFill>
            <a:srgbClr val="CCFFFF">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11" name="Text Box 23"/>
          <p:cNvSpPr txBox="1">
            <a:spLocks noChangeArrowheads="1"/>
          </p:cNvSpPr>
          <p:nvPr/>
        </p:nvSpPr>
        <p:spPr bwMode="auto">
          <a:xfrm>
            <a:off x="3817279" y="4041792"/>
            <a:ext cx="877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p>
          <a:p>
            <a:pPr algn="ctr">
              <a:lnSpc>
                <a:spcPct val="100000"/>
              </a:lnSpc>
              <a:spcBef>
                <a:spcPct val="0"/>
              </a:spcBef>
              <a:buSzTx/>
              <a:buFontTx/>
              <a:buNone/>
            </a:pPr>
            <a:r>
              <a:rPr lang="en-US" dirty="0" smtClean="0"/>
              <a:t>Unit</a:t>
            </a:r>
            <a:endParaRPr lang="en-US" dirty="0"/>
          </a:p>
        </p:txBody>
      </p:sp>
      <p:sp>
        <p:nvSpPr>
          <p:cNvPr id="1369112" name="Text Box 24"/>
          <p:cNvSpPr txBox="1">
            <a:spLocks noChangeArrowheads="1"/>
          </p:cNvSpPr>
          <p:nvPr/>
        </p:nvSpPr>
        <p:spPr bwMode="auto">
          <a:xfrm>
            <a:off x="1046074" y="2567383"/>
            <a:ext cx="9401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Register</a:t>
            </a:r>
          </a:p>
          <a:p>
            <a:pPr algn="ctr">
              <a:lnSpc>
                <a:spcPct val="100000"/>
              </a:lnSpc>
              <a:spcBef>
                <a:spcPct val="0"/>
              </a:spcBef>
              <a:buSzTx/>
              <a:buFontTx/>
              <a:buNone/>
            </a:pPr>
            <a:r>
              <a:rPr lang="en-US" dirty="0"/>
              <a:t>File</a:t>
            </a:r>
          </a:p>
        </p:txBody>
      </p:sp>
      <p:sp>
        <p:nvSpPr>
          <p:cNvPr id="1369113" name="Text Box 25"/>
          <p:cNvSpPr txBox="1">
            <a:spLocks noChangeArrowheads="1"/>
          </p:cNvSpPr>
          <p:nvPr/>
        </p:nvSpPr>
        <p:spPr bwMode="auto">
          <a:xfrm>
            <a:off x="1195070" y="3956517"/>
            <a:ext cx="5580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ALU</a:t>
            </a:r>
            <a:endParaRPr lang="en-US" dirty="0"/>
          </a:p>
        </p:txBody>
      </p:sp>
      <p:sp>
        <p:nvSpPr>
          <p:cNvPr id="1369114" name="Rectangle 26"/>
          <p:cNvSpPr>
            <a:spLocks noChangeArrowheads="1"/>
          </p:cNvSpPr>
          <p:nvPr/>
        </p:nvSpPr>
        <p:spPr bwMode="auto">
          <a:xfrm>
            <a:off x="3145703" y="2939757"/>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15" name="Text Box 27"/>
          <p:cNvSpPr txBox="1">
            <a:spLocks noChangeArrowheads="1"/>
          </p:cNvSpPr>
          <p:nvPr/>
        </p:nvSpPr>
        <p:spPr bwMode="auto">
          <a:xfrm>
            <a:off x="3927378" y="2981790"/>
            <a:ext cx="367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IR</a:t>
            </a:r>
          </a:p>
        </p:txBody>
      </p:sp>
      <p:sp>
        <p:nvSpPr>
          <p:cNvPr id="1369116" name="Rectangle 28"/>
          <p:cNvSpPr>
            <a:spLocks noChangeArrowheads="1"/>
          </p:cNvSpPr>
          <p:nvPr/>
        </p:nvSpPr>
        <p:spPr bwMode="auto">
          <a:xfrm>
            <a:off x="560636" y="1346610"/>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17" name="Text Box 29"/>
          <p:cNvSpPr txBox="1">
            <a:spLocks noChangeArrowheads="1"/>
          </p:cNvSpPr>
          <p:nvPr/>
        </p:nvSpPr>
        <p:spPr bwMode="auto">
          <a:xfrm>
            <a:off x="1159344" y="1397331"/>
            <a:ext cx="4267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PC</a:t>
            </a:r>
          </a:p>
        </p:txBody>
      </p:sp>
      <p:sp>
        <p:nvSpPr>
          <p:cNvPr id="35" name="Rectangle 2"/>
          <p:cNvSpPr>
            <a:spLocks noGrp="1" noChangeArrowheads="1"/>
          </p:cNvSpPr>
          <p:nvPr>
            <p:ph type="title"/>
          </p:nvPr>
        </p:nvSpPr>
        <p:spPr>
          <a:xfrm>
            <a:off x="206059" y="64318"/>
            <a:ext cx="4987344" cy="474663"/>
          </a:xfrm>
        </p:spPr>
        <p:txBody>
          <a:bodyPr wrap="square">
            <a:normAutofit fontScale="90000"/>
          </a:bodyPr>
          <a:lstStyle/>
          <a:p>
            <a:r>
              <a:rPr lang="en-US" dirty="0"/>
              <a:t>Computer </a:t>
            </a:r>
            <a:r>
              <a:rPr lang="en-US" dirty="0" smtClean="0"/>
              <a:t>Components</a:t>
            </a:r>
            <a:endParaRPr lang="en-US" dirty="0"/>
          </a:p>
        </p:txBody>
      </p:sp>
      <p:sp>
        <p:nvSpPr>
          <p:cNvPr id="34" name="Rectangle 28"/>
          <p:cNvSpPr>
            <a:spLocks noChangeArrowheads="1"/>
          </p:cNvSpPr>
          <p:nvPr/>
        </p:nvSpPr>
        <p:spPr bwMode="auto">
          <a:xfrm>
            <a:off x="3108713" y="1346610"/>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ext Box 29"/>
          <p:cNvSpPr txBox="1">
            <a:spLocks noChangeArrowheads="1"/>
          </p:cNvSpPr>
          <p:nvPr/>
        </p:nvSpPr>
        <p:spPr bwMode="auto">
          <a:xfrm>
            <a:off x="3741253" y="1420031"/>
            <a:ext cx="6399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MAR</a:t>
            </a:r>
            <a:endParaRPr lang="en-US" dirty="0"/>
          </a:p>
        </p:txBody>
      </p:sp>
      <p:sp>
        <p:nvSpPr>
          <p:cNvPr id="38" name="Text Box 7"/>
          <p:cNvSpPr txBox="1">
            <a:spLocks noChangeArrowheads="1"/>
          </p:cNvSpPr>
          <p:nvPr/>
        </p:nvSpPr>
        <p:spPr bwMode="auto">
          <a:xfrm>
            <a:off x="5722279" y="4486822"/>
            <a:ext cx="877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endParaRPr lang="en-US" dirty="0"/>
          </a:p>
          <a:p>
            <a:pPr algn="ctr">
              <a:lnSpc>
                <a:spcPct val="100000"/>
              </a:lnSpc>
              <a:spcBef>
                <a:spcPct val="0"/>
              </a:spcBef>
              <a:buSzTx/>
              <a:buFontTx/>
              <a:buNone/>
            </a:pPr>
            <a:r>
              <a:rPr lang="en-US" dirty="0"/>
              <a:t>Bus</a:t>
            </a:r>
          </a:p>
        </p:txBody>
      </p:sp>
      <p:sp>
        <p:nvSpPr>
          <p:cNvPr id="39" name="Rectangle 28"/>
          <p:cNvSpPr>
            <a:spLocks noChangeArrowheads="1"/>
          </p:cNvSpPr>
          <p:nvPr/>
        </p:nvSpPr>
        <p:spPr bwMode="auto">
          <a:xfrm>
            <a:off x="3113758" y="2176151"/>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29"/>
          <p:cNvSpPr txBox="1">
            <a:spLocks noChangeArrowheads="1"/>
          </p:cNvSpPr>
          <p:nvPr/>
        </p:nvSpPr>
        <p:spPr bwMode="auto">
          <a:xfrm>
            <a:off x="3778845" y="2214704"/>
            <a:ext cx="6495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MDR</a:t>
            </a:r>
            <a:endParaRPr lang="en-US" dirty="0"/>
          </a:p>
        </p:txBody>
      </p:sp>
      <p:sp>
        <p:nvSpPr>
          <p:cNvPr id="57" name="Rectangle 2"/>
          <p:cNvSpPr txBox="1">
            <a:spLocks noChangeArrowheads="1"/>
          </p:cNvSpPr>
          <p:nvPr/>
        </p:nvSpPr>
        <p:spPr>
          <a:xfrm>
            <a:off x="120173" y="5329269"/>
            <a:ext cx="4534234" cy="1248448"/>
          </a:xfrm>
          <a:prstGeom prst="rect">
            <a:avLst/>
          </a:prstGeom>
        </p:spPr>
        <p:txBody>
          <a:bodyPr vert="horz" wrap="square"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solidFill>
                  <a:srgbClr val="FF0000"/>
                </a:solidFill>
              </a:rPr>
              <a:t>PC</a:t>
            </a:r>
            <a:r>
              <a:rPr lang="en-US" sz="2800" dirty="0" smtClean="0"/>
              <a:t>-Program counter</a:t>
            </a:r>
          </a:p>
          <a:p>
            <a:r>
              <a:rPr lang="en-US" sz="2800" dirty="0" smtClean="0">
                <a:solidFill>
                  <a:srgbClr val="FF0000"/>
                </a:solidFill>
              </a:rPr>
              <a:t>MAR</a:t>
            </a:r>
            <a:r>
              <a:rPr lang="en-US" sz="2800" dirty="0" smtClean="0"/>
              <a:t>-Memory Address Register</a:t>
            </a:r>
          </a:p>
        </p:txBody>
      </p:sp>
      <p:sp>
        <p:nvSpPr>
          <p:cNvPr id="58" name="Rectangle 2"/>
          <p:cNvSpPr txBox="1">
            <a:spLocks noChangeArrowheads="1"/>
          </p:cNvSpPr>
          <p:nvPr/>
        </p:nvSpPr>
        <p:spPr>
          <a:xfrm>
            <a:off x="4699323" y="5348850"/>
            <a:ext cx="4347037" cy="1248448"/>
          </a:xfrm>
          <a:prstGeom prst="rect">
            <a:avLst/>
          </a:prstGeom>
        </p:spPr>
        <p:txBody>
          <a:bodyPr vert="horz" wrap="square"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solidFill>
                  <a:srgbClr val="FF0000"/>
                </a:solidFill>
              </a:rPr>
              <a:t>IR</a:t>
            </a:r>
            <a:r>
              <a:rPr lang="en-US" sz="2800" dirty="0" smtClean="0"/>
              <a:t>-Instruction Register</a:t>
            </a:r>
          </a:p>
          <a:p>
            <a:r>
              <a:rPr lang="en-US" sz="2800" dirty="0" smtClean="0">
                <a:solidFill>
                  <a:srgbClr val="FF0000"/>
                </a:solidFill>
              </a:rPr>
              <a:t>MDR</a:t>
            </a:r>
            <a:r>
              <a:rPr lang="en-US" sz="2800" dirty="0" smtClean="0"/>
              <a:t>-Memory Data Register</a:t>
            </a:r>
          </a:p>
        </p:txBody>
      </p:sp>
      <p:sp>
        <p:nvSpPr>
          <p:cNvPr id="59" name="Rectangle 2"/>
          <p:cNvSpPr txBox="1">
            <a:spLocks noChangeArrowheads="1"/>
          </p:cNvSpPr>
          <p:nvPr/>
        </p:nvSpPr>
        <p:spPr>
          <a:xfrm>
            <a:off x="8737681" y="5372268"/>
            <a:ext cx="3454319" cy="1248448"/>
          </a:xfrm>
          <a:prstGeom prst="rect">
            <a:avLst/>
          </a:prstGeom>
        </p:spPr>
        <p:txBody>
          <a:bodyPr vert="horz" wrap="square"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FF0000"/>
                </a:solidFill>
              </a:rPr>
              <a:t>Control Unit </a:t>
            </a:r>
            <a:r>
              <a:rPr lang="en-US" sz="2800" dirty="0" smtClean="0"/>
              <a:t>decodes Instructions &amp; Generates control signals</a:t>
            </a:r>
          </a:p>
        </p:txBody>
      </p:sp>
      <p:sp>
        <p:nvSpPr>
          <p:cNvPr id="2" name="Right Arrow 1"/>
          <p:cNvSpPr/>
          <p:nvPr/>
        </p:nvSpPr>
        <p:spPr>
          <a:xfrm>
            <a:off x="5193403" y="1429555"/>
            <a:ext cx="1507340" cy="25939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Right Arrow 3"/>
          <p:cNvSpPr/>
          <p:nvPr/>
        </p:nvSpPr>
        <p:spPr>
          <a:xfrm>
            <a:off x="5173626" y="2266278"/>
            <a:ext cx="1527117" cy="32173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5193402" y="4084806"/>
            <a:ext cx="1406617" cy="141651"/>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p:cNvSpPr/>
          <p:nvPr/>
        </p:nvSpPr>
        <p:spPr>
          <a:xfrm>
            <a:off x="5193404" y="4325849"/>
            <a:ext cx="1372401" cy="185044"/>
          </a:xfrm>
          <a:prstGeom prst="lef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538735286"/>
              </p:ext>
            </p:extLst>
          </p:nvPr>
        </p:nvGraphicFramePr>
        <p:xfrm>
          <a:off x="6700743" y="611006"/>
          <a:ext cx="5158728" cy="4779228"/>
        </p:xfrm>
        <a:graphic>
          <a:graphicData uri="http://schemas.openxmlformats.org/drawingml/2006/table">
            <a:tbl>
              <a:tblPr firstRow="1" firstCol="1" bandRow="1">
                <a:tableStyleId>{5C22544A-7EE6-4342-B048-85BDC9FD1C3A}</a:tableStyleId>
              </a:tblPr>
              <a:tblGrid>
                <a:gridCol w="1966739"/>
                <a:gridCol w="3191989"/>
              </a:tblGrid>
              <a:tr h="361690">
                <a:tc>
                  <a:txBody>
                    <a:bodyPr/>
                    <a:lstStyle/>
                    <a:p>
                      <a:pPr marL="0" marR="0" algn="ctr">
                        <a:lnSpc>
                          <a:spcPct val="107000"/>
                        </a:lnSpc>
                        <a:spcBef>
                          <a:spcPts val="0"/>
                        </a:spcBef>
                        <a:spcAft>
                          <a:spcPts val="0"/>
                        </a:spcAft>
                      </a:pPr>
                      <a:r>
                        <a:rPr lang="en-US" sz="2000" dirty="0">
                          <a:effectLst/>
                        </a:rPr>
                        <a:t>ADDRESS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CONTENTS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1690">
                <a:tc>
                  <a:txBody>
                    <a:bodyPr/>
                    <a:lstStyle/>
                    <a:p>
                      <a:pPr marL="0" marR="0" algn="ctr">
                        <a:lnSpc>
                          <a:spcPct val="107000"/>
                        </a:lnSpc>
                        <a:spcBef>
                          <a:spcPts val="0"/>
                        </a:spcBef>
                        <a:spcAft>
                          <a:spcPts val="0"/>
                        </a:spcAft>
                      </a:pPr>
                      <a:r>
                        <a:rPr lang="en-US" sz="2000" dirty="0" smtClean="0">
                          <a:solidFill>
                            <a:schemeClr val="tx1"/>
                          </a:solidFill>
                          <a:effectLst/>
                        </a:rPr>
                        <a:t>000100100101</a:t>
                      </a:r>
                    </a:p>
                    <a:p>
                      <a:pPr marL="0" marR="0" algn="ctr">
                        <a:lnSpc>
                          <a:spcPct val="107000"/>
                        </a:lnSpc>
                        <a:spcBef>
                          <a:spcPts val="0"/>
                        </a:spcBef>
                        <a:spcAft>
                          <a:spcPts val="0"/>
                        </a:spcAft>
                      </a:pPr>
                      <a:r>
                        <a:rPr lang="en-US" sz="2000" dirty="0" smtClean="0">
                          <a:solidFill>
                            <a:schemeClr val="tx1"/>
                          </a:solidFill>
                          <a:effectLst/>
                        </a:rPr>
                        <a:t>(125H)</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a:solidFill>
                            <a:srgbClr val="FF0000"/>
                          </a:solidFill>
                          <a:effectLst/>
                        </a:rPr>
                        <a:t>11001101</a:t>
                      </a:r>
                      <a:r>
                        <a:rPr lang="en-US" sz="2000" dirty="0">
                          <a:effectLst/>
                        </a:rPr>
                        <a:t> </a:t>
                      </a:r>
                      <a:endParaRPr lang="en-US" sz="2000" dirty="0" smtClean="0">
                        <a:effectLst/>
                      </a:endParaRPr>
                    </a:p>
                    <a:p>
                      <a:pPr marL="0" marR="0">
                        <a:lnSpc>
                          <a:spcPct val="107000"/>
                        </a:lnSpc>
                        <a:spcBef>
                          <a:spcPts val="0"/>
                        </a:spcBef>
                        <a:spcAft>
                          <a:spcPts val="0"/>
                        </a:spcAft>
                      </a:pPr>
                      <a:r>
                        <a:rPr lang="en-US" sz="1600" dirty="0" smtClean="0">
                          <a:effectLst/>
                        </a:rPr>
                        <a:t>(</a:t>
                      </a:r>
                      <a:r>
                        <a:rPr lang="en-US" sz="1600" dirty="0">
                          <a:effectLst/>
                        </a:rPr>
                        <a:t>Machine code of Instruction-1)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169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000" dirty="0" smtClean="0">
                          <a:solidFill>
                            <a:schemeClr val="tx1"/>
                          </a:solidFill>
                          <a:effectLst/>
                        </a:rPr>
                        <a:t>000100100110</a:t>
                      </a:r>
                    </a:p>
                    <a:p>
                      <a:pPr marL="0" marR="0" algn="ctr">
                        <a:lnSpc>
                          <a:spcPct val="107000"/>
                        </a:lnSpc>
                        <a:spcBef>
                          <a:spcPts val="0"/>
                        </a:spcBef>
                        <a:spcAft>
                          <a:spcPts val="0"/>
                        </a:spcAft>
                      </a:pPr>
                      <a:r>
                        <a:rPr lang="en-US" sz="2000" dirty="0" smtClean="0">
                          <a:solidFill>
                            <a:schemeClr val="tx1"/>
                          </a:solidFill>
                          <a:effectLst/>
                        </a:rPr>
                        <a:t>(126H)</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a:solidFill>
                            <a:srgbClr val="FF0000"/>
                          </a:solidFill>
                          <a:effectLst/>
                        </a:rPr>
                        <a:t>10001101</a:t>
                      </a:r>
                      <a:r>
                        <a:rPr lang="en-US" sz="2000" dirty="0">
                          <a:effectLst/>
                        </a:rPr>
                        <a:t> </a:t>
                      </a:r>
                      <a:endParaRPr lang="en-US" sz="2000" dirty="0" smtClean="0">
                        <a:effectLst/>
                      </a:endParaRPr>
                    </a:p>
                    <a:p>
                      <a:pPr marL="0" marR="0">
                        <a:lnSpc>
                          <a:spcPct val="107000"/>
                        </a:lnSpc>
                        <a:spcBef>
                          <a:spcPts val="0"/>
                        </a:spcBef>
                        <a:spcAft>
                          <a:spcPts val="0"/>
                        </a:spcAft>
                      </a:pPr>
                      <a:r>
                        <a:rPr lang="en-US" sz="1600" dirty="0" smtClean="0">
                          <a:effectLst/>
                        </a:rPr>
                        <a:t>(</a:t>
                      </a:r>
                      <a:r>
                        <a:rPr lang="en-US" sz="1600" dirty="0">
                          <a:effectLst/>
                        </a:rPr>
                        <a:t>Machine code of Instruction-2)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169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000" dirty="0" smtClean="0">
                          <a:solidFill>
                            <a:schemeClr val="tx1"/>
                          </a:solidFill>
                          <a:effectLst/>
                        </a:rPr>
                        <a:t>000100100111</a:t>
                      </a:r>
                    </a:p>
                    <a:p>
                      <a:pPr marL="0" marR="0" algn="ctr">
                        <a:lnSpc>
                          <a:spcPct val="107000"/>
                        </a:lnSpc>
                        <a:spcBef>
                          <a:spcPts val="0"/>
                        </a:spcBef>
                        <a:spcAft>
                          <a:spcPts val="0"/>
                        </a:spcAft>
                      </a:pPr>
                      <a:r>
                        <a:rPr lang="en-US" sz="2000" dirty="0" smtClean="0">
                          <a:solidFill>
                            <a:schemeClr val="tx1"/>
                          </a:solidFill>
                          <a:effectLst/>
                        </a:rPr>
                        <a:t>(127H)</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a:solidFill>
                            <a:srgbClr val="FF0000"/>
                          </a:solidFill>
                          <a:effectLst/>
                        </a:rPr>
                        <a:t>11101101</a:t>
                      </a:r>
                      <a:r>
                        <a:rPr lang="en-US" sz="2000" dirty="0">
                          <a:effectLst/>
                        </a:rPr>
                        <a:t> </a:t>
                      </a:r>
                      <a:endParaRPr lang="en-US" sz="2000" dirty="0" smtClean="0">
                        <a:effectLst/>
                      </a:endParaRPr>
                    </a:p>
                    <a:p>
                      <a:pPr marL="0" marR="0">
                        <a:lnSpc>
                          <a:spcPct val="107000"/>
                        </a:lnSpc>
                        <a:spcBef>
                          <a:spcPts val="0"/>
                        </a:spcBef>
                        <a:spcAft>
                          <a:spcPts val="0"/>
                        </a:spcAft>
                      </a:pPr>
                      <a:r>
                        <a:rPr lang="en-US" sz="1600" dirty="0" smtClean="0">
                          <a:effectLst/>
                        </a:rPr>
                        <a:t>(</a:t>
                      </a:r>
                      <a:r>
                        <a:rPr lang="en-US" sz="1600" dirty="0">
                          <a:effectLst/>
                        </a:rPr>
                        <a:t>Machine code of Instruction-3)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169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000" dirty="0" smtClean="0">
                          <a:solidFill>
                            <a:schemeClr val="tx1"/>
                          </a:solidFill>
                          <a:effectLst/>
                        </a:rPr>
                        <a:t>000100101000</a:t>
                      </a:r>
                    </a:p>
                    <a:p>
                      <a:pPr marL="0" marR="0" algn="ctr">
                        <a:lnSpc>
                          <a:spcPct val="107000"/>
                        </a:lnSpc>
                        <a:spcBef>
                          <a:spcPts val="0"/>
                        </a:spcBef>
                        <a:spcAft>
                          <a:spcPts val="0"/>
                        </a:spcAft>
                      </a:pPr>
                      <a:r>
                        <a:rPr lang="en-US" sz="2000" dirty="0" smtClean="0">
                          <a:solidFill>
                            <a:schemeClr val="tx1"/>
                          </a:solidFill>
                          <a:effectLst/>
                        </a:rPr>
                        <a:t>(128H)</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a:solidFill>
                            <a:srgbClr val="FF0000"/>
                          </a:solidFill>
                          <a:effectLst/>
                        </a:rPr>
                        <a:t>11011101</a:t>
                      </a:r>
                      <a:r>
                        <a:rPr lang="en-US" sz="2000" dirty="0">
                          <a:effectLst/>
                        </a:rPr>
                        <a:t> </a:t>
                      </a:r>
                      <a:endParaRPr lang="en-US" sz="2000" dirty="0" smtClean="0">
                        <a:effectLst/>
                      </a:endParaRPr>
                    </a:p>
                    <a:p>
                      <a:pPr marL="0" marR="0">
                        <a:lnSpc>
                          <a:spcPct val="107000"/>
                        </a:lnSpc>
                        <a:spcBef>
                          <a:spcPts val="0"/>
                        </a:spcBef>
                        <a:spcAft>
                          <a:spcPts val="0"/>
                        </a:spcAft>
                      </a:pPr>
                      <a:r>
                        <a:rPr lang="en-US" sz="1600" dirty="0" smtClean="0">
                          <a:effectLst/>
                        </a:rPr>
                        <a:t>(</a:t>
                      </a:r>
                      <a:r>
                        <a:rPr lang="en-US" sz="1600" dirty="0">
                          <a:effectLst/>
                        </a:rPr>
                        <a:t>Machine code of Instruction-4)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1690">
                <a:tc>
                  <a:txBody>
                    <a:bodyPr/>
                    <a:lstStyle/>
                    <a:p>
                      <a:pPr marL="0" marR="0" algn="ctr">
                        <a:lnSpc>
                          <a:spcPct val="107000"/>
                        </a:lnSpc>
                        <a:spcBef>
                          <a:spcPts val="0"/>
                        </a:spcBef>
                        <a:spcAft>
                          <a:spcPts val="0"/>
                        </a:spcAft>
                      </a:pPr>
                      <a:r>
                        <a:rPr lang="en-US" sz="2000" dirty="0">
                          <a:solidFill>
                            <a:schemeClr val="tx1"/>
                          </a:solidFill>
                          <a:effectLst/>
                        </a:rPr>
                        <a: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1690">
                <a:tc>
                  <a:txBody>
                    <a:bodyPr/>
                    <a:lstStyle/>
                    <a:p>
                      <a:pPr marL="0" marR="0" algn="ctr">
                        <a:lnSpc>
                          <a:spcPct val="107000"/>
                        </a:lnSpc>
                        <a:spcBef>
                          <a:spcPts val="0"/>
                        </a:spcBef>
                        <a:spcAft>
                          <a:spcPts val="0"/>
                        </a:spcAft>
                      </a:pPr>
                      <a:r>
                        <a:rPr lang="en-US" sz="2000" dirty="0">
                          <a:solidFill>
                            <a:schemeClr val="tx1"/>
                          </a:solidFill>
                          <a:effectLst/>
                        </a:rPr>
                        <a: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1690">
                <a:tc>
                  <a:txBody>
                    <a:bodyPr/>
                    <a:lstStyle/>
                    <a:p>
                      <a:pPr marL="0" marR="0" algn="ctr">
                        <a:lnSpc>
                          <a:spcPct val="107000"/>
                        </a:lnSpc>
                        <a:spcBef>
                          <a:spcPts val="0"/>
                        </a:spcBef>
                        <a:spcAft>
                          <a:spcPts val="0"/>
                        </a:spcAft>
                      </a:pPr>
                      <a:r>
                        <a:rPr lang="en-US" sz="2000" dirty="0">
                          <a:solidFill>
                            <a:schemeClr val="tx1"/>
                          </a:solidFill>
                          <a:effectLst/>
                        </a:rPr>
                        <a:t>200H</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smtClean="0">
                          <a:solidFill>
                            <a:srgbClr val="7030A0"/>
                          </a:solidFill>
                          <a:effectLst/>
                        </a:rPr>
                        <a:t>11000101 </a:t>
                      </a:r>
                      <a:r>
                        <a:rPr lang="en-US" sz="2000" dirty="0" smtClean="0">
                          <a:effectLst/>
                        </a:rPr>
                        <a:t>(</a:t>
                      </a:r>
                      <a:r>
                        <a:rPr lang="en-US" sz="2000" dirty="0">
                          <a:effectLst/>
                        </a:rPr>
                        <a:t>DATA-1)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1690">
                <a:tc>
                  <a:txBody>
                    <a:bodyPr/>
                    <a:lstStyle/>
                    <a:p>
                      <a:pPr marL="0" marR="0" algn="ctr">
                        <a:lnSpc>
                          <a:spcPct val="107000"/>
                        </a:lnSpc>
                        <a:spcBef>
                          <a:spcPts val="0"/>
                        </a:spcBef>
                        <a:spcAft>
                          <a:spcPts val="0"/>
                        </a:spcAft>
                      </a:pPr>
                      <a:r>
                        <a:rPr lang="en-US" sz="2000" dirty="0">
                          <a:solidFill>
                            <a:schemeClr val="tx1"/>
                          </a:solidFill>
                          <a:effectLst/>
                        </a:rPr>
                        <a:t>201H</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smtClean="0">
                          <a:solidFill>
                            <a:srgbClr val="7030A0"/>
                          </a:solidFill>
                          <a:effectLst/>
                        </a:rPr>
                        <a:t>11000001 </a:t>
                      </a:r>
                      <a:r>
                        <a:rPr lang="en-US" sz="2000" dirty="0" smtClean="0">
                          <a:effectLst/>
                        </a:rPr>
                        <a:t>(</a:t>
                      </a:r>
                      <a:r>
                        <a:rPr lang="en-US" sz="2000" dirty="0">
                          <a:effectLst/>
                        </a:rPr>
                        <a:t>DATA-1)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1690">
                <a:tc>
                  <a:txBody>
                    <a:bodyPr/>
                    <a:lstStyle/>
                    <a:p>
                      <a:pPr marL="0" marR="0" algn="ctr">
                        <a:lnSpc>
                          <a:spcPct val="107000"/>
                        </a:lnSpc>
                        <a:spcBef>
                          <a:spcPts val="0"/>
                        </a:spcBef>
                        <a:spcAft>
                          <a:spcPts val="0"/>
                        </a:spcAft>
                      </a:pPr>
                      <a:r>
                        <a:rPr lang="en-US" sz="2000" dirty="0">
                          <a:solidFill>
                            <a:schemeClr val="tx1"/>
                          </a:solidFill>
                          <a:effectLst/>
                        </a:rPr>
                        <a:t>202H</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smtClean="0">
                          <a:solidFill>
                            <a:srgbClr val="7030A0"/>
                          </a:solidFill>
                          <a:effectLst/>
                        </a:rPr>
                        <a:t>11000111 </a:t>
                      </a:r>
                      <a:r>
                        <a:rPr lang="en-US" sz="2000" dirty="0" smtClean="0">
                          <a:effectLst/>
                        </a:rPr>
                        <a:t>(</a:t>
                      </a:r>
                      <a:r>
                        <a:rPr lang="en-US" sz="2000" dirty="0">
                          <a:effectLst/>
                        </a:rPr>
                        <a:t>DATA-1)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7923629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31"/>
          <p:cNvGraphicFramePr>
            <a:graphicFrameLocks noGrp="1"/>
          </p:cNvGraphicFramePr>
          <p:nvPr>
            <p:extLst>
              <p:ext uri="{D42A27DB-BD31-4B8C-83A1-F6EECF244321}">
                <p14:modId xmlns:p14="http://schemas.microsoft.com/office/powerpoint/2010/main" val="3497571753"/>
              </p:ext>
            </p:extLst>
          </p:nvPr>
        </p:nvGraphicFramePr>
        <p:xfrm>
          <a:off x="6325082" y="3091624"/>
          <a:ext cx="5678026" cy="3413422"/>
        </p:xfrm>
        <a:graphic>
          <a:graphicData uri="http://schemas.openxmlformats.org/drawingml/2006/table">
            <a:tbl>
              <a:tblPr firstRow="1" bandRow="1">
                <a:tableStyleId>{5C22544A-7EE6-4342-B048-85BDC9FD1C3A}</a:tableStyleId>
              </a:tblPr>
              <a:tblGrid>
                <a:gridCol w="2806038"/>
                <a:gridCol w="2871988"/>
              </a:tblGrid>
              <a:tr h="809899">
                <a:tc>
                  <a:txBody>
                    <a:bodyPr/>
                    <a:lstStyle/>
                    <a:p>
                      <a:r>
                        <a:rPr lang="en-US" sz="2400" dirty="0" smtClean="0"/>
                        <a:t>Address</a:t>
                      </a:r>
                      <a:endParaRPr lang="en-US" sz="2400" dirty="0"/>
                    </a:p>
                  </a:txBody>
                  <a:tcPr/>
                </a:tc>
                <a:tc>
                  <a:txBody>
                    <a:bodyPr/>
                    <a:lstStyle/>
                    <a:p>
                      <a:r>
                        <a:rPr lang="en-US" sz="2400" dirty="0" smtClean="0"/>
                        <a:t>Contents</a:t>
                      </a:r>
                      <a:endParaRPr lang="en-US" sz="2400" dirty="0"/>
                    </a:p>
                  </a:txBody>
                  <a:tcPr/>
                </a:tc>
              </a:tr>
              <a:tr h="809899">
                <a:tc>
                  <a:txBody>
                    <a:bodyPr/>
                    <a:lstStyle/>
                    <a:p>
                      <a:r>
                        <a:rPr lang="en-US" sz="2400" dirty="0" smtClean="0">
                          <a:solidFill>
                            <a:schemeClr val="accent1">
                              <a:lumMod val="75000"/>
                            </a:schemeClr>
                          </a:solidFill>
                        </a:rPr>
                        <a:t>0001001001010110</a:t>
                      </a:r>
                    </a:p>
                    <a:p>
                      <a:r>
                        <a:rPr lang="en-US" sz="2400" dirty="0" smtClean="0"/>
                        <a:t>(1256H)</a:t>
                      </a:r>
                      <a:endParaRPr lang="en-US" sz="2400" dirty="0"/>
                    </a:p>
                  </a:txBody>
                  <a:tcPr/>
                </a:tc>
                <a:tc>
                  <a:txBody>
                    <a:bodyPr/>
                    <a:lstStyle/>
                    <a:p>
                      <a:r>
                        <a:rPr lang="en-US" sz="2400" b="1" dirty="0" smtClean="0"/>
                        <a:t>0010101</a:t>
                      </a:r>
                      <a:r>
                        <a:rPr lang="en-US" sz="2400" b="1" dirty="0" smtClean="0">
                          <a:solidFill>
                            <a:srgbClr val="FF0000"/>
                          </a:solidFill>
                        </a:rPr>
                        <a:t>11000011</a:t>
                      </a:r>
                      <a:endParaRPr lang="en-US" sz="2400" b="1" dirty="0">
                        <a:solidFill>
                          <a:srgbClr val="FF0000"/>
                        </a:solidFill>
                      </a:endParaRPr>
                    </a:p>
                  </a:txBody>
                  <a:tcPr/>
                </a:tc>
              </a:tr>
              <a:tr h="809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accent1">
                              <a:lumMod val="75000"/>
                            </a:schemeClr>
                          </a:solidFill>
                        </a:rPr>
                        <a:t>0001001001010111</a:t>
                      </a:r>
                    </a:p>
                    <a:p>
                      <a:r>
                        <a:rPr lang="en-US" sz="2400" dirty="0" smtClean="0"/>
                        <a:t>(1257H)</a:t>
                      </a:r>
                      <a:endParaRPr lang="en-US" sz="2400" dirty="0"/>
                    </a:p>
                  </a:txBody>
                  <a:tcPr/>
                </a:tc>
                <a:tc>
                  <a:txBody>
                    <a:bodyPr/>
                    <a:lstStyle/>
                    <a:p>
                      <a:r>
                        <a:rPr lang="en-US" sz="2400" b="1" dirty="0" smtClean="0"/>
                        <a:t>1000101</a:t>
                      </a:r>
                      <a:r>
                        <a:rPr lang="en-US" sz="2400" b="1" dirty="0" smtClean="0">
                          <a:solidFill>
                            <a:srgbClr val="7030A0"/>
                          </a:solidFill>
                        </a:rPr>
                        <a:t>11001000</a:t>
                      </a:r>
                      <a:endParaRPr lang="en-US" sz="2400" b="1" dirty="0">
                        <a:solidFill>
                          <a:srgbClr val="7030A0"/>
                        </a:solidFill>
                      </a:endParaRPr>
                    </a:p>
                  </a:txBody>
                  <a:tcPr/>
                </a:tc>
              </a:tr>
              <a:tr h="957603">
                <a:tc>
                  <a:txBody>
                    <a:bodyPr/>
                    <a:lstStyle/>
                    <a:p>
                      <a:endParaRPr lang="en-US" sz="2400" dirty="0"/>
                    </a:p>
                  </a:txBody>
                  <a:tcPr/>
                </a:tc>
                <a:tc>
                  <a:txBody>
                    <a:bodyPr/>
                    <a:lstStyle/>
                    <a:p>
                      <a:endParaRPr lang="en-US" sz="2400" dirty="0"/>
                    </a:p>
                  </a:txBody>
                  <a:tcPr/>
                </a:tc>
              </a:tr>
            </a:tbl>
          </a:graphicData>
        </a:graphic>
      </p:graphicFrame>
      <p:sp>
        <p:nvSpPr>
          <p:cNvPr id="33" name="Title 1"/>
          <p:cNvSpPr>
            <a:spLocks noGrp="1"/>
          </p:cNvSpPr>
          <p:nvPr>
            <p:ph type="title"/>
          </p:nvPr>
        </p:nvSpPr>
        <p:spPr>
          <a:xfrm>
            <a:off x="170687" y="281352"/>
            <a:ext cx="5721446" cy="1618479"/>
          </a:xfrm>
        </p:spPr>
        <p:txBody>
          <a:bodyPr>
            <a:normAutofit/>
          </a:bodyPr>
          <a:lstStyle/>
          <a:p>
            <a:r>
              <a:rPr lang="en-US" sz="3600" dirty="0" smtClean="0">
                <a:solidFill>
                  <a:srgbClr val="FF0000"/>
                </a:solidFill>
              </a:rPr>
              <a:t>How does computer work?</a:t>
            </a:r>
            <a:endParaRPr lang="en-US" sz="3600" dirty="0">
              <a:solidFill>
                <a:srgbClr val="FF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629778512"/>
              </p:ext>
            </p:extLst>
          </p:nvPr>
        </p:nvGraphicFramePr>
        <p:xfrm>
          <a:off x="6233375" y="0"/>
          <a:ext cx="5553656" cy="2199640"/>
        </p:xfrm>
        <a:graphic>
          <a:graphicData uri="http://schemas.openxmlformats.org/drawingml/2006/table">
            <a:tbl>
              <a:tblPr firstRow="1" bandRow="1">
                <a:tableStyleId>{5C22544A-7EE6-4342-B048-85BDC9FD1C3A}</a:tableStyleId>
              </a:tblPr>
              <a:tblGrid>
                <a:gridCol w="5553656"/>
              </a:tblGrid>
              <a:tr h="370840">
                <a:tc>
                  <a:txBody>
                    <a:bodyPr/>
                    <a:lstStyle/>
                    <a:p>
                      <a:r>
                        <a:rPr lang="en-US" sz="2400" dirty="0" smtClean="0"/>
                        <a:t>User program</a:t>
                      </a:r>
                      <a:endParaRPr lang="en-US" sz="2400" dirty="0"/>
                    </a:p>
                  </a:txBody>
                  <a:tcPr/>
                </a:tc>
              </a:tr>
              <a:tr h="370840">
                <a:tc>
                  <a:txBody>
                    <a:bodyPr/>
                    <a:lstStyle/>
                    <a:p>
                      <a:r>
                        <a:rPr lang="en-US" sz="2400" dirty="0" smtClean="0"/>
                        <a:t>SUB AX, BX    ;</a:t>
                      </a:r>
                      <a:r>
                        <a:rPr lang="en-US" sz="2400" b="1" dirty="0" smtClean="0"/>
                        <a:t>0010101</a:t>
                      </a:r>
                      <a:r>
                        <a:rPr lang="en-US" sz="2400" b="1" dirty="0" smtClean="0">
                          <a:solidFill>
                            <a:srgbClr val="FF0000"/>
                          </a:solidFill>
                        </a:rPr>
                        <a:t>11000011</a:t>
                      </a:r>
                      <a:endParaRPr lang="en-US" sz="2400" b="1" dirty="0">
                        <a:solidFill>
                          <a:srgbClr val="FF0000"/>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MOV CX, AX  ;</a:t>
                      </a:r>
                      <a:r>
                        <a:rPr lang="en-US" sz="2400" b="1" dirty="0" smtClean="0"/>
                        <a:t>1000101</a:t>
                      </a:r>
                      <a:r>
                        <a:rPr lang="en-US" sz="2400" b="1" dirty="0" smtClean="0">
                          <a:solidFill>
                            <a:srgbClr val="7030A0"/>
                          </a:solidFill>
                        </a:rPr>
                        <a:t>11001000</a:t>
                      </a:r>
                    </a:p>
                  </a:txBody>
                  <a:tcPr/>
                </a:tc>
              </a:tr>
              <a:tr h="370840">
                <a:tc>
                  <a:txBody>
                    <a:bodyPr/>
                    <a:lstStyle/>
                    <a:p>
                      <a:r>
                        <a:rPr lang="en-US" sz="2400" dirty="0" smtClean="0"/>
                        <a:t>MOV DX, 0</a:t>
                      </a:r>
                      <a:endParaRPr lang="en-US" sz="2400" dirty="0"/>
                    </a:p>
                  </a:txBody>
                  <a:tcPr/>
                </a:tc>
              </a:tr>
              <a:tr h="370840">
                <a:tc>
                  <a:txBody>
                    <a:bodyPr/>
                    <a:lstStyle/>
                    <a:p>
                      <a:endParaRPr lang="en-US" dirty="0"/>
                    </a:p>
                  </a:txBody>
                  <a:tcPr/>
                </a:tc>
              </a:tr>
            </a:tbl>
          </a:graphicData>
        </a:graphic>
      </p:graphicFrame>
      <p:sp>
        <p:nvSpPr>
          <p:cNvPr id="5" name="Down Arrow 4"/>
          <p:cNvSpPr/>
          <p:nvPr/>
        </p:nvSpPr>
        <p:spPr>
          <a:xfrm>
            <a:off x="8448543" y="2183710"/>
            <a:ext cx="901521" cy="3792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3"/>
          <p:cNvSpPr>
            <a:spLocks noChangeArrowheads="1"/>
          </p:cNvSpPr>
          <p:nvPr/>
        </p:nvSpPr>
        <p:spPr bwMode="auto">
          <a:xfrm>
            <a:off x="38637" y="2864470"/>
            <a:ext cx="4987344" cy="396240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9"/>
          <p:cNvSpPr txBox="1">
            <a:spLocks noChangeArrowheads="1"/>
          </p:cNvSpPr>
          <p:nvPr/>
        </p:nvSpPr>
        <p:spPr bwMode="auto">
          <a:xfrm>
            <a:off x="2345742" y="2331070"/>
            <a:ext cx="7120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sz="2400" b="1" dirty="0">
                <a:solidFill>
                  <a:srgbClr val="FF0000"/>
                </a:solidFill>
              </a:rPr>
              <a:t>CPU</a:t>
            </a:r>
          </a:p>
        </p:txBody>
      </p:sp>
      <p:sp>
        <p:nvSpPr>
          <p:cNvPr id="12" name="Rectangle 20"/>
          <p:cNvSpPr>
            <a:spLocks noChangeArrowheads="1"/>
          </p:cNvSpPr>
          <p:nvPr/>
        </p:nvSpPr>
        <p:spPr bwMode="auto">
          <a:xfrm>
            <a:off x="139754" y="4282060"/>
            <a:ext cx="2057400" cy="770932"/>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1"/>
          <p:cNvSpPr>
            <a:spLocks noChangeArrowheads="1"/>
          </p:cNvSpPr>
          <p:nvPr/>
        </p:nvSpPr>
        <p:spPr bwMode="auto">
          <a:xfrm>
            <a:off x="162648" y="5520492"/>
            <a:ext cx="2057400" cy="889220"/>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22"/>
          <p:cNvSpPr>
            <a:spLocks noChangeArrowheads="1"/>
          </p:cNvSpPr>
          <p:nvPr/>
        </p:nvSpPr>
        <p:spPr bwMode="auto">
          <a:xfrm>
            <a:off x="2805748" y="5511837"/>
            <a:ext cx="1905000" cy="968375"/>
          </a:xfrm>
          <a:prstGeom prst="rect">
            <a:avLst/>
          </a:prstGeom>
          <a:solidFill>
            <a:srgbClr val="CCFFFF">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23"/>
          <p:cNvSpPr txBox="1">
            <a:spLocks noChangeArrowheads="1"/>
          </p:cNvSpPr>
          <p:nvPr/>
        </p:nvSpPr>
        <p:spPr bwMode="auto">
          <a:xfrm>
            <a:off x="3469562" y="5780436"/>
            <a:ext cx="877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p>
          <a:p>
            <a:pPr algn="ctr">
              <a:lnSpc>
                <a:spcPct val="100000"/>
              </a:lnSpc>
              <a:spcBef>
                <a:spcPct val="0"/>
              </a:spcBef>
              <a:buSzTx/>
              <a:buFontTx/>
              <a:buNone/>
            </a:pPr>
            <a:r>
              <a:rPr lang="en-US" dirty="0" smtClean="0"/>
              <a:t>Unit</a:t>
            </a:r>
            <a:endParaRPr lang="en-US" dirty="0"/>
          </a:p>
        </p:txBody>
      </p:sp>
      <p:sp>
        <p:nvSpPr>
          <p:cNvPr id="16" name="Text Box 24"/>
          <p:cNvSpPr txBox="1">
            <a:spLocks noChangeArrowheads="1"/>
          </p:cNvSpPr>
          <p:nvPr/>
        </p:nvSpPr>
        <p:spPr bwMode="auto">
          <a:xfrm>
            <a:off x="698357" y="4306027"/>
            <a:ext cx="9401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Register</a:t>
            </a:r>
          </a:p>
          <a:p>
            <a:pPr algn="ctr">
              <a:lnSpc>
                <a:spcPct val="100000"/>
              </a:lnSpc>
              <a:spcBef>
                <a:spcPct val="0"/>
              </a:spcBef>
              <a:buSzTx/>
              <a:buFontTx/>
              <a:buNone/>
            </a:pPr>
            <a:r>
              <a:rPr lang="en-US" dirty="0"/>
              <a:t>File</a:t>
            </a:r>
          </a:p>
        </p:txBody>
      </p:sp>
      <p:sp>
        <p:nvSpPr>
          <p:cNvPr id="17" name="Text Box 25"/>
          <p:cNvSpPr txBox="1">
            <a:spLocks noChangeArrowheads="1"/>
          </p:cNvSpPr>
          <p:nvPr/>
        </p:nvSpPr>
        <p:spPr bwMode="auto">
          <a:xfrm>
            <a:off x="847353" y="5695161"/>
            <a:ext cx="5580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ALU</a:t>
            </a:r>
            <a:endParaRPr lang="en-US" dirty="0"/>
          </a:p>
        </p:txBody>
      </p:sp>
      <p:sp>
        <p:nvSpPr>
          <p:cNvPr id="18" name="Rectangle 26"/>
          <p:cNvSpPr>
            <a:spLocks noChangeArrowheads="1"/>
          </p:cNvSpPr>
          <p:nvPr/>
        </p:nvSpPr>
        <p:spPr bwMode="auto">
          <a:xfrm>
            <a:off x="2797986" y="4678401"/>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27"/>
          <p:cNvSpPr txBox="1">
            <a:spLocks noChangeArrowheads="1"/>
          </p:cNvSpPr>
          <p:nvPr/>
        </p:nvSpPr>
        <p:spPr bwMode="auto">
          <a:xfrm>
            <a:off x="3579661" y="4720434"/>
            <a:ext cx="367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IR</a:t>
            </a:r>
          </a:p>
        </p:txBody>
      </p:sp>
      <p:sp>
        <p:nvSpPr>
          <p:cNvPr id="20" name="Rectangle 28"/>
          <p:cNvSpPr>
            <a:spLocks noChangeArrowheads="1"/>
          </p:cNvSpPr>
          <p:nvPr/>
        </p:nvSpPr>
        <p:spPr bwMode="auto">
          <a:xfrm>
            <a:off x="212919" y="3085254"/>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9"/>
          <p:cNvSpPr txBox="1">
            <a:spLocks noChangeArrowheads="1"/>
          </p:cNvSpPr>
          <p:nvPr/>
        </p:nvSpPr>
        <p:spPr bwMode="auto">
          <a:xfrm>
            <a:off x="811627" y="3135975"/>
            <a:ext cx="4267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PC</a:t>
            </a:r>
          </a:p>
        </p:txBody>
      </p:sp>
      <p:sp>
        <p:nvSpPr>
          <p:cNvPr id="22" name="Rectangle 28"/>
          <p:cNvSpPr>
            <a:spLocks noChangeArrowheads="1"/>
          </p:cNvSpPr>
          <p:nvPr/>
        </p:nvSpPr>
        <p:spPr bwMode="auto">
          <a:xfrm>
            <a:off x="2760996" y="3085254"/>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9"/>
          <p:cNvSpPr txBox="1">
            <a:spLocks noChangeArrowheads="1"/>
          </p:cNvSpPr>
          <p:nvPr/>
        </p:nvSpPr>
        <p:spPr bwMode="auto">
          <a:xfrm>
            <a:off x="3393536" y="3158675"/>
            <a:ext cx="6399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MAR</a:t>
            </a:r>
            <a:endParaRPr lang="en-US" dirty="0"/>
          </a:p>
        </p:txBody>
      </p:sp>
      <p:sp>
        <p:nvSpPr>
          <p:cNvPr id="24" name="Rectangle 28"/>
          <p:cNvSpPr>
            <a:spLocks noChangeArrowheads="1"/>
          </p:cNvSpPr>
          <p:nvPr/>
        </p:nvSpPr>
        <p:spPr bwMode="auto">
          <a:xfrm>
            <a:off x="2766041" y="3914795"/>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29"/>
          <p:cNvSpPr txBox="1">
            <a:spLocks noChangeArrowheads="1"/>
          </p:cNvSpPr>
          <p:nvPr/>
        </p:nvSpPr>
        <p:spPr bwMode="auto">
          <a:xfrm>
            <a:off x="3431128" y="3953348"/>
            <a:ext cx="6495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MDR</a:t>
            </a:r>
            <a:endParaRPr lang="en-US" dirty="0"/>
          </a:p>
        </p:txBody>
      </p:sp>
      <p:sp>
        <p:nvSpPr>
          <p:cNvPr id="26" name="Text Box 7"/>
          <p:cNvSpPr txBox="1">
            <a:spLocks noChangeArrowheads="1"/>
          </p:cNvSpPr>
          <p:nvPr/>
        </p:nvSpPr>
        <p:spPr bwMode="auto">
          <a:xfrm>
            <a:off x="5239121" y="3801864"/>
            <a:ext cx="6205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Data</a:t>
            </a:r>
          </a:p>
          <a:p>
            <a:pPr algn="ctr">
              <a:lnSpc>
                <a:spcPct val="100000"/>
              </a:lnSpc>
              <a:spcBef>
                <a:spcPct val="0"/>
              </a:spcBef>
              <a:buSzTx/>
              <a:buFontTx/>
              <a:buNone/>
            </a:pPr>
            <a:r>
              <a:rPr lang="en-US" dirty="0"/>
              <a:t>Bus</a:t>
            </a:r>
          </a:p>
        </p:txBody>
      </p:sp>
      <p:sp>
        <p:nvSpPr>
          <p:cNvPr id="27" name="Text Box 8"/>
          <p:cNvSpPr txBox="1">
            <a:spLocks noChangeArrowheads="1"/>
          </p:cNvSpPr>
          <p:nvPr/>
        </p:nvSpPr>
        <p:spPr bwMode="auto">
          <a:xfrm>
            <a:off x="5073636" y="2910623"/>
            <a:ext cx="9334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a:t>Address</a:t>
            </a:r>
          </a:p>
          <a:p>
            <a:pPr algn="ctr">
              <a:lnSpc>
                <a:spcPct val="100000"/>
              </a:lnSpc>
              <a:spcBef>
                <a:spcPct val="0"/>
              </a:spcBef>
              <a:buSzTx/>
              <a:buFontTx/>
              <a:buNone/>
            </a:pPr>
            <a:r>
              <a:rPr lang="en-US"/>
              <a:t>Bus</a:t>
            </a:r>
          </a:p>
        </p:txBody>
      </p:sp>
      <p:sp>
        <p:nvSpPr>
          <p:cNvPr id="28" name="Text Box 7"/>
          <p:cNvSpPr txBox="1">
            <a:spLocks noChangeArrowheads="1"/>
          </p:cNvSpPr>
          <p:nvPr/>
        </p:nvSpPr>
        <p:spPr bwMode="auto">
          <a:xfrm>
            <a:off x="5202425" y="5864821"/>
            <a:ext cx="877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endParaRPr lang="en-US" dirty="0"/>
          </a:p>
          <a:p>
            <a:pPr algn="ctr">
              <a:lnSpc>
                <a:spcPct val="100000"/>
              </a:lnSpc>
              <a:spcBef>
                <a:spcPct val="0"/>
              </a:spcBef>
              <a:buSzTx/>
              <a:buFontTx/>
              <a:buNone/>
            </a:pPr>
            <a:r>
              <a:rPr lang="en-US" dirty="0"/>
              <a:t>Bus</a:t>
            </a:r>
          </a:p>
        </p:txBody>
      </p:sp>
      <p:sp>
        <p:nvSpPr>
          <p:cNvPr id="29" name="Line 4"/>
          <p:cNvSpPr>
            <a:spLocks noChangeShapeType="1"/>
          </p:cNvSpPr>
          <p:nvPr/>
        </p:nvSpPr>
        <p:spPr bwMode="auto">
          <a:xfrm>
            <a:off x="4702986" y="3283308"/>
            <a:ext cx="1600200" cy="0"/>
          </a:xfrm>
          <a:prstGeom prst="line">
            <a:avLst/>
          </a:prstGeom>
          <a:noFill/>
          <a:ln w="76200">
            <a:solidFill>
              <a:schemeClr val="accent6"/>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5"/>
          <p:cNvSpPr>
            <a:spLocks noChangeShapeType="1"/>
          </p:cNvSpPr>
          <p:nvPr/>
        </p:nvSpPr>
        <p:spPr bwMode="auto">
          <a:xfrm>
            <a:off x="4665996" y="4117104"/>
            <a:ext cx="1600200" cy="0"/>
          </a:xfrm>
          <a:prstGeom prst="line">
            <a:avLst/>
          </a:prstGeom>
          <a:noFill/>
          <a:ln w="76200">
            <a:solidFill>
              <a:schemeClr val="accent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5"/>
          <p:cNvSpPr>
            <a:spLocks noChangeShapeType="1"/>
          </p:cNvSpPr>
          <p:nvPr/>
        </p:nvSpPr>
        <p:spPr bwMode="auto">
          <a:xfrm>
            <a:off x="4729126" y="6193829"/>
            <a:ext cx="1600200" cy="0"/>
          </a:xfrm>
          <a:prstGeom prst="line">
            <a:avLst/>
          </a:prstGeom>
          <a:noFill/>
          <a:ln w="57150">
            <a:solidFill>
              <a:srgbClr val="FF00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itle 1"/>
          <p:cNvSpPr txBox="1">
            <a:spLocks/>
          </p:cNvSpPr>
          <p:nvPr/>
        </p:nvSpPr>
        <p:spPr>
          <a:xfrm>
            <a:off x="6453872" y="2562254"/>
            <a:ext cx="5212240" cy="523517"/>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rgbClr val="FF0000"/>
                </a:solidFill>
              </a:rPr>
              <a:t>Stored in RAM</a:t>
            </a:r>
            <a:r>
              <a:rPr lang="en-US" dirty="0" smtClean="0"/>
              <a:t>(16 bits)</a:t>
            </a:r>
            <a:endParaRPr lang="en-US" dirty="0"/>
          </a:p>
        </p:txBody>
      </p:sp>
    </p:spTree>
    <p:extLst>
      <p:ext uri="{BB962C8B-B14F-4D97-AF65-F5344CB8AC3E}">
        <p14:creationId xmlns:p14="http://schemas.microsoft.com/office/powerpoint/2010/main" val="42171269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31"/>
          <p:cNvGraphicFramePr>
            <a:graphicFrameLocks noGrp="1"/>
          </p:cNvGraphicFramePr>
          <p:nvPr>
            <p:extLst>
              <p:ext uri="{D42A27DB-BD31-4B8C-83A1-F6EECF244321}">
                <p14:modId xmlns:p14="http://schemas.microsoft.com/office/powerpoint/2010/main" val="4204700784"/>
              </p:ext>
            </p:extLst>
          </p:nvPr>
        </p:nvGraphicFramePr>
        <p:xfrm>
          <a:off x="7769729" y="3117382"/>
          <a:ext cx="4121239" cy="3387300"/>
        </p:xfrm>
        <a:graphic>
          <a:graphicData uri="http://schemas.openxmlformats.org/drawingml/2006/table">
            <a:tbl>
              <a:tblPr firstRow="1" bandRow="1">
                <a:tableStyleId>{5C22544A-7EE6-4342-B048-85BDC9FD1C3A}</a:tableStyleId>
              </a:tblPr>
              <a:tblGrid>
                <a:gridCol w="1318261"/>
                <a:gridCol w="2802978"/>
              </a:tblGrid>
              <a:tr h="809899">
                <a:tc>
                  <a:txBody>
                    <a:bodyPr/>
                    <a:lstStyle/>
                    <a:p>
                      <a:r>
                        <a:rPr lang="en-US" sz="2400" dirty="0" smtClean="0"/>
                        <a:t>Address</a:t>
                      </a:r>
                      <a:endParaRPr lang="en-US" sz="2400" dirty="0"/>
                    </a:p>
                  </a:txBody>
                  <a:tcPr/>
                </a:tc>
                <a:tc>
                  <a:txBody>
                    <a:bodyPr/>
                    <a:lstStyle/>
                    <a:p>
                      <a:r>
                        <a:rPr lang="en-US" sz="2400" dirty="0" smtClean="0"/>
                        <a:t>Contents</a:t>
                      </a:r>
                      <a:endParaRPr lang="en-US" sz="2400" dirty="0"/>
                    </a:p>
                  </a:txBody>
                  <a:tcPr/>
                </a:tc>
              </a:tr>
              <a:tr h="809899">
                <a:tc>
                  <a:txBody>
                    <a:bodyPr/>
                    <a:lstStyle/>
                    <a:p>
                      <a:r>
                        <a:rPr lang="en-US" sz="2400" dirty="0" smtClean="0"/>
                        <a:t>1256H</a:t>
                      </a:r>
                      <a:endParaRPr lang="en-US" sz="2400" dirty="0"/>
                    </a:p>
                  </a:txBody>
                  <a:tcPr/>
                </a:tc>
                <a:tc>
                  <a:txBody>
                    <a:bodyPr/>
                    <a:lstStyle/>
                    <a:p>
                      <a:r>
                        <a:rPr lang="en-US" sz="2400" b="1" dirty="0" smtClean="0"/>
                        <a:t>0010101</a:t>
                      </a:r>
                      <a:r>
                        <a:rPr lang="en-US" sz="2400" b="1" dirty="0" smtClean="0">
                          <a:solidFill>
                            <a:srgbClr val="FF0000"/>
                          </a:solidFill>
                        </a:rPr>
                        <a:t>11000011</a:t>
                      </a:r>
                      <a:endParaRPr lang="en-US" sz="2400" b="1" dirty="0">
                        <a:solidFill>
                          <a:srgbClr val="FF0000"/>
                        </a:solidFill>
                      </a:endParaRPr>
                    </a:p>
                  </a:txBody>
                  <a:tcPr/>
                </a:tc>
              </a:tr>
              <a:tr h="809899">
                <a:tc>
                  <a:txBody>
                    <a:bodyPr/>
                    <a:lstStyle/>
                    <a:p>
                      <a:r>
                        <a:rPr lang="en-US" sz="2400" dirty="0" smtClean="0"/>
                        <a:t>1257H</a:t>
                      </a:r>
                      <a:endParaRPr lang="en-US" sz="2400" dirty="0"/>
                    </a:p>
                  </a:txBody>
                  <a:tcPr/>
                </a:tc>
                <a:tc>
                  <a:txBody>
                    <a:bodyPr/>
                    <a:lstStyle/>
                    <a:p>
                      <a:r>
                        <a:rPr lang="en-US" sz="2400" b="1" dirty="0" smtClean="0"/>
                        <a:t>1000101</a:t>
                      </a:r>
                      <a:r>
                        <a:rPr lang="en-US" sz="2400" b="1" dirty="0" smtClean="0">
                          <a:solidFill>
                            <a:srgbClr val="7030A0"/>
                          </a:solidFill>
                        </a:rPr>
                        <a:t>11001000</a:t>
                      </a:r>
                      <a:endParaRPr lang="en-US" sz="2400" b="1" dirty="0">
                        <a:solidFill>
                          <a:srgbClr val="7030A0"/>
                        </a:solidFill>
                      </a:endParaRPr>
                    </a:p>
                  </a:txBody>
                  <a:tcPr/>
                </a:tc>
              </a:tr>
              <a:tr h="957603">
                <a:tc>
                  <a:txBody>
                    <a:bodyPr/>
                    <a:lstStyle/>
                    <a:p>
                      <a:r>
                        <a:rPr lang="en-US" sz="2400" dirty="0" smtClean="0"/>
                        <a:t>1258H</a:t>
                      </a:r>
                      <a:endParaRPr lang="en-US" sz="2400" dirty="0"/>
                    </a:p>
                  </a:txBody>
                  <a:tcPr/>
                </a:tc>
                <a:tc>
                  <a:txBody>
                    <a:bodyPr/>
                    <a:lstStyle/>
                    <a:p>
                      <a:endParaRPr lang="en-US" sz="2400" dirty="0"/>
                    </a:p>
                  </a:txBody>
                  <a:tcPr/>
                </a:tc>
              </a:tr>
            </a:tbl>
          </a:graphicData>
        </a:graphic>
      </p:graphicFrame>
      <p:sp>
        <p:nvSpPr>
          <p:cNvPr id="33" name="Title 1"/>
          <p:cNvSpPr>
            <a:spLocks noGrp="1"/>
          </p:cNvSpPr>
          <p:nvPr>
            <p:ph type="title"/>
          </p:nvPr>
        </p:nvSpPr>
        <p:spPr>
          <a:xfrm>
            <a:off x="1153611" y="295433"/>
            <a:ext cx="5121627" cy="1618479"/>
          </a:xfrm>
        </p:spPr>
        <p:txBody>
          <a:bodyPr>
            <a:normAutofit/>
          </a:bodyPr>
          <a:lstStyle/>
          <a:p>
            <a:r>
              <a:rPr lang="en-US" sz="2800" dirty="0" smtClean="0"/>
              <a:t>STEP-1: PC is loaded with address of 1</a:t>
            </a:r>
            <a:r>
              <a:rPr lang="en-US" sz="2800" baseline="30000" dirty="0" smtClean="0"/>
              <a:t>st</a:t>
            </a:r>
            <a:r>
              <a:rPr lang="en-US" sz="2800" dirty="0" smtClean="0"/>
              <a:t> instruction of program </a:t>
            </a:r>
            <a:endParaRPr lang="en-US" sz="2800" dirty="0"/>
          </a:p>
        </p:txBody>
      </p:sp>
      <p:sp>
        <p:nvSpPr>
          <p:cNvPr id="5" name="Down Arrow 4"/>
          <p:cNvSpPr/>
          <p:nvPr/>
        </p:nvSpPr>
        <p:spPr>
          <a:xfrm>
            <a:off x="8203842" y="2248105"/>
            <a:ext cx="901521" cy="3792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3"/>
          <p:cNvSpPr>
            <a:spLocks noChangeArrowheads="1"/>
          </p:cNvSpPr>
          <p:nvPr/>
        </p:nvSpPr>
        <p:spPr bwMode="auto">
          <a:xfrm>
            <a:off x="1287895" y="2864470"/>
            <a:ext cx="4987344" cy="396240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9"/>
          <p:cNvSpPr txBox="1">
            <a:spLocks noChangeArrowheads="1"/>
          </p:cNvSpPr>
          <p:nvPr/>
        </p:nvSpPr>
        <p:spPr bwMode="auto">
          <a:xfrm>
            <a:off x="3844224" y="2331070"/>
            <a:ext cx="5741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a:t>CPU</a:t>
            </a:r>
          </a:p>
        </p:txBody>
      </p:sp>
      <p:sp>
        <p:nvSpPr>
          <p:cNvPr id="12" name="Rectangle 20"/>
          <p:cNvSpPr>
            <a:spLocks noChangeArrowheads="1"/>
          </p:cNvSpPr>
          <p:nvPr/>
        </p:nvSpPr>
        <p:spPr bwMode="auto">
          <a:xfrm>
            <a:off x="1569307" y="4282060"/>
            <a:ext cx="2057400" cy="770932"/>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1"/>
          <p:cNvSpPr>
            <a:spLocks noChangeArrowheads="1"/>
          </p:cNvSpPr>
          <p:nvPr/>
        </p:nvSpPr>
        <p:spPr bwMode="auto">
          <a:xfrm>
            <a:off x="1592201" y="5520492"/>
            <a:ext cx="2057400" cy="889220"/>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22"/>
          <p:cNvSpPr>
            <a:spLocks noChangeArrowheads="1"/>
          </p:cNvSpPr>
          <p:nvPr/>
        </p:nvSpPr>
        <p:spPr bwMode="auto">
          <a:xfrm>
            <a:off x="4235301" y="5511837"/>
            <a:ext cx="1905000" cy="968375"/>
          </a:xfrm>
          <a:prstGeom prst="rect">
            <a:avLst/>
          </a:prstGeom>
          <a:solidFill>
            <a:srgbClr val="CCFFFF">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23"/>
          <p:cNvSpPr txBox="1">
            <a:spLocks noChangeArrowheads="1"/>
          </p:cNvSpPr>
          <p:nvPr/>
        </p:nvSpPr>
        <p:spPr bwMode="auto">
          <a:xfrm>
            <a:off x="4899115" y="5780436"/>
            <a:ext cx="877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p>
          <a:p>
            <a:pPr algn="ctr">
              <a:lnSpc>
                <a:spcPct val="100000"/>
              </a:lnSpc>
              <a:spcBef>
                <a:spcPct val="0"/>
              </a:spcBef>
              <a:buSzTx/>
              <a:buFontTx/>
              <a:buNone/>
            </a:pPr>
            <a:r>
              <a:rPr lang="en-US" dirty="0" smtClean="0"/>
              <a:t>Unit</a:t>
            </a:r>
            <a:endParaRPr lang="en-US" dirty="0"/>
          </a:p>
        </p:txBody>
      </p:sp>
      <p:sp>
        <p:nvSpPr>
          <p:cNvPr id="16" name="Text Box 24"/>
          <p:cNvSpPr txBox="1">
            <a:spLocks noChangeArrowheads="1"/>
          </p:cNvSpPr>
          <p:nvPr/>
        </p:nvSpPr>
        <p:spPr bwMode="auto">
          <a:xfrm>
            <a:off x="2127910" y="4306027"/>
            <a:ext cx="9401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Register</a:t>
            </a:r>
          </a:p>
          <a:p>
            <a:pPr algn="ctr">
              <a:lnSpc>
                <a:spcPct val="100000"/>
              </a:lnSpc>
              <a:spcBef>
                <a:spcPct val="0"/>
              </a:spcBef>
              <a:buSzTx/>
              <a:buFontTx/>
              <a:buNone/>
            </a:pPr>
            <a:r>
              <a:rPr lang="en-US" dirty="0"/>
              <a:t>File</a:t>
            </a:r>
          </a:p>
        </p:txBody>
      </p:sp>
      <p:sp>
        <p:nvSpPr>
          <p:cNvPr id="17" name="Text Box 25"/>
          <p:cNvSpPr txBox="1">
            <a:spLocks noChangeArrowheads="1"/>
          </p:cNvSpPr>
          <p:nvPr/>
        </p:nvSpPr>
        <p:spPr bwMode="auto">
          <a:xfrm>
            <a:off x="2276906" y="5695161"/>
            <a:ext cx="5580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ALU</a:t>
            </a:r>
            <a:endParaRPr lang="en-US" dirty="0"/>
          </a:p>
        </p:txBody>
      </p:sp>
      <p:sp>
        <p:nvSpPr>
          <p:cNvPr id="18" name="Rectangle 26"/>
          <p:cNvSpPr>
            <a:spLocks noChangeArrowheads="1"/>
          </p:cNvSpPr>
          <p:nvPr/>
        </p:nvSpPr>
        <p:spPr bwMode="auto">
          <a:xfrm>
            <a:off x="4227539" y="4678401"/>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27"/>
          <p:cNvSpPr txBox="1">
            <a:spLocks noChangeArrowheads="1"/>
          </p:cNvSpPr>
          <p:nvPr/>
        </p:nvSpPr>
        <p:spPr bwMode="auto">
          <a:xfrm>
            <a:off x="5009214" y="4720434"/>
            <a:ext cx="367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IR</a:t>
            </a:r>
          </a:p>
        </p:txBody>
      </p:sp>
      <p:sp>
        <p:nvSpPr>
          <p:cNvPr id="20" name="Rectangle 28"/>
          <p:cNvSpPr>
            <a:spLocks noChangeArrowheads="1"/>
          </p:cNvSpPr>
          <p:nvPr/>
        </p:nvSpPr>
        <p:spPr bwMode="auto">
          <a:xfrm>
            <a:off x="1642472" y="3085254"/>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9"/>
          <p:cNvSpPr txBox="1">
            <a:spLocks noChangeArrowheads="1"/>
          </p:cNvSpPr>
          <p:nvPr/>
        </p:nvSpPr>
        <p:spPr bwMode="auto">
          <a:xfrm>
            <a:off x="1642472" y="3135975"/>
            <a:ext cx="1905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SzTx/>
              <a:buFontTx/>
              <a:buNone/>
            </a:pPr>
            <a:r>
              <a:rPr lang="en-US" dirty="0" smtClean="0"/>
              <a:t>PC </a:t>
            </a:r>
            <a:r>
              <a:rPr lang="en-US" dirty="0" smtClean="0">
                <a:solidFill>
                  <a:srgbClr val="FF0000"/>
                </a:solidFill>
              </a:rPr>
              <a:t>1256H</a:t>
            </a:r>
            <a:endParaRPr lang="en-US" dirty="0">
              <a:solidFill>
                <a:srgbClr val="FF0000"/>
              </a:solidFill>
            </a:endParaRPr>
          </a:p>
        </p:txBody>
      </p:sp>
      <p:sp>
        <p:nvSpPr>
          <p:cNvPr id="22" name="Rectangle 28"/>
          <p:cNvSpPr>
            <a:spLocks noChangeArrowheads="1"/>
          </p:cNvSpPr>
          <p:nvPr/>
        </p:nvSpPr>
        <p:spPr bwMode="auto">
          <a:xfrm>
            <a:off x="4190549" y="3085254"/>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9"/>
          <p:cNvSpPr txBox="1">
            <a:spLocks noChangeArrowheads="1"/>
          </p:cNvSpPr>
          <p:nvPr/>
        </p:nvSpPr>
        <p:spPr bwMode="auto">
          <a:xfrm>
            <a:off x="4823089" y="3158675"/>
            <a:ext cx="6399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MAR</a:t>
            </a:r>
            <a:endParaRPr lang="en-US" dirty="0"/>
          </a:p>
        </p:txBody>
      </p:sp>
      <p:sp>
        <p:nvSpPr>
          <p:cNvPr id="24" name="Rectangle 28"/>
          <p:cNvSpPr>
            <a:spLocks noChangeArrowheads="1"/>
          </p:cNvSpPr>
          <p:nvPr/>
        </p:nvSpPr>
        <p:spPr bwMode="auto">
          <a:xfrm>
            <a:off x="4195594" y="3914795"/>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29"/>
          <p:cNvSpPr txBox="1">
            <a:spLocks noChangeArrowheads="1"/>
          </p:cNvSpPr>
          <p:nvPr/>
        </p:nvSpPr>
        <p:spPr bwMode="auto">
          <a:xfrm>
            <a:off x="4860681" y="3953348"/>
            <a:ext cx="6495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MDR</a:t>
            </a:r>
            <a:endParaRPr lang="en-US" dirty="0"/>
          </a:p>
        </p:txBody>
      </p:sp>
      <p:sp>
        <p:nvSpPr>
          <p:cNvPr id="26" name="Text Box 7"/>
          <p:cNvSpPr txBox="1">
            <a:spLocks noChangeArrowheads="1"/>
          </p:cNvSpPr>
          <p:nvPr/>
        </p:nvSpPr>
        <p:spPr bwMode="auto">
          <a:xfrm>
            <a:off x="6668674" y="3801864"/>
            <a:ext cx="6205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Data</a:t>
            </a:r>
          </a:p>
          <a:p>
            <a:pPr algn="ctr">
              <a:lnSpc>
                <a:spcPct val="100000"/>
              </a:lnSpc>
              <a:spcBef>
                <a:spcPct val="0"/>
              </a:spcBef>
              <a:buSzTx/>
              <a:buFontTx/>
              <a:buNone/>
            </a:pPr>
            <a:r>
              <a:rPr lang="en-US" dirty="0"/>
              <a:t>Bus</a:t>
            </a:r>
          </a:p>
        </p:txBody>
      </p:sp>
      <p:sp>
        <p:nvSpPr>
          <p:cNvPr id="27" name="Text Box 8"/>
          <p:cNvSpPr txBox="1">
            <a:spLocks noChangeArrowheads="1"/>
          </p:cNvSpPr>
          <p:nvPr/>
        </p:nvSpPr>
        <p:spPr bwMode="auto">
          <a:xfrm>
            <a:off x="6503189" y="2910623"/>
            <a:ext cx="9334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a:t>Address</a:t>
            </a:r>
          </a:p>
          <a:p>
            <a:pPr algn="ctr">
              <a:lnSpc>
                <a:spcPct val="100000"/>
              </a:lnSpc>
              <a:spcBef>
                <a:spcPct val="0"/>
              </a:spcBef>
              <a:buSzTx/>
              <a:buFontTx/>
              <a:buNone/>
            </a:pPr>
            <a:r>
              <a:rPr lang="en-US"/>
              <a:t>Bus</a:t>
            </a:r>
          </a:p>
        </p:txBody>
      </p:sp>
      <p:sp>
        <p:nvSpPr>
          <p:cNvPr id="28" name="Text Box 7"/>
          <p:cNvSpPr txBox="1">
            <a:spLocks noChangeArrowheads="1"/>
          </p:cNvSpPr>
          <p:nvPr/>
        </p:nvSpPr>
        <p:spPr bwMode="auto">
          <a:xfrm>
            <a:off x="6631978" y="5864821"/>
            <a:ext cx="877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endParaRPr lang="en-US" dirty="0"/>
          </a:p>
          <a:p>
            <a:pPr algn="ctr">
              <a:lnSpc>
                <a:spcPct val="100000"/>
              </a:lnSpc>
              <a:spcBef>
                <a:spcPct val="0"/>
              </a:spcBef>
              <a:buSzTx/>
              <a:buFontTx/>
              <a:buNone/>
            </a:pPr>
            <a:r>
              <a:rPr lang="en-US" dirty="0"/>
              <a:t>Bus</a:t>
            </a:r>
          </a:p>
        </p:txBody>
      </p:sp>
      <p:sp>
        <p:nvSpPr>
          <p:cNvPr id="29" name="Line 4"/>
          <p:cNvSpPr>
            <a:spLocks noChangeShapeType="1"/>
          </p:cNvSpPr>
          <p:nvPr/>
        </p:nvSpPr>
        <p:spPr bwMode="auto">
          <a:xfrm>
            <a:off x="6132539" y="3283308"/>
            <a:ext cx="1600200" cy="0"/>
          </a:xfrm>
          <a:prstGeom prst="line">
            <a:avLst/>
          </a:prstGeom>
          <a:noFill/>
          <a:ln w="38100">
            <a:solidFill>
              <a:schemeClr val="accent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5"/>
          <p:cNvSpPr>
            <a:spLocks noChangeShapeType="1"/>
          </p:cNvSpPr>
          <p:nvPr/>
        </p:nvSpPr>
        <p:spPr bwMode="auto">
          <a:xfrm>
            <a:off x="6095549" y="4117104"/>
            <a:ext cx="1600200" cy="0"/>
          </a:xfrm>
          <a:prstGeom prst="line">
            <a:avLst/>
          </a:prstGeom>
          <a:noFill/>
          <a:ln w="38100">
            <a:solidFill>
              <a:schemeClr val="accent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5"/>
          <p:cNvSpPr>
            <a:spLocks noChangeShapeType="1"/>
          </p:cNvSpPr>
          <p:nvPr/>
        </p:nvSpPr>
        <p:spPr bwMode="auto">
          <a:xfrm>
            <a:off x="6171558" y="6193829"/>
            <a:ext cx="1600200" cy="0"/>
          </a:xfrm>
          <a:prstGeom prst="line">
            <a:avLst/>
          </a:prstGeom>
          <a:noFill/>
          <a:ln w="38100">
            <a:solidFill>
              <a:schemeClr val="accent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itle 1"/>
          <p:cNvSpPr txBox="1">
            <a:spLocks/>
          </p:cNvSpPr>
          <p:nvPr/>
        </p:nvSpPr>
        <p:spPr>
          <a:xfrm>
            <a:off x="8654602" y="2600891"/>
            <a:ext cx="2882720" cy="523517"/>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RAM(16 bits)</a:t>
            </a:r>
            <a:endParaRPr lang="en-US" dirty="0"/>
          </a:p>
        </p:txBody>
      </p:sp>
      <p:graphicFrame>
        <p:nvGraphicFramePr>
          <p:cNvPr id="34" name="Table 33"/>
          <p:cNvGraphicFramePr>
            <a:graphicFrameLocks noGrp="1"/>
          </p:cNvGraphicFramePr>
          <p:nvPr>
            <p:extLst>
              <p:ext uri="{D42A27DB-BD31-4B8C-83A1-F6EECF244321}">
                <p14:modId xmlns:p14="http://schemas.microsoft.com/office/powerpoint/2010/main" val="170123940"/>
              </p:ext>
            </p:extLst>
          </p:nvPr>
        </p:nvGraphicFramePr>
        <p:xfrm>
          <a:off x="6233375" y="0"/>
          <a:ext cx="5553656" cy="2199640"/>
        </p:xfrm>
        <a:graphic>
          <a:graphicData uri="http://schemas.openxmlformats.org/drawingml/2006/table">
            <a:tbl>
              <a:tblPr firstRow="1" bandRow="1">
                <a:tableStyleId>{5C22544A-7EE6-4342-B048-85BDC9FD1C3A}</a:tableStyleId>
              </a:tblPr>
              <a:tblGrid>
                <a:gridCol w="5553656"/>
              </a:tblGrid>
              <a:tr h="370840">
                <a:tc>
                  <a:txBody>
                    <a:bodyPr/>
                    <a:lstStyle/>
                    <a:p>
                      <a:r>
                        <a:rPr lang="en-US" sz="2400" dirty="0" smtClean="0"/>
                        <a:t>User program</a:t>
                      </a:r>
                      <a:endParaRPr lang="en-US" sz="2400" dirty="0"/>
                    </a:p>
                  </a:txBody>
                  <a:tcPr/>
                </a:tc>
              </a:tr>
              <a:tr h="370840">
                <a:tc>
                  <a:txBody>
                    <a:bodyPr/>
                    <a:lstStyle/>
                    <a:p>
                      <a:r>
                        <a:rPr lang="en-US" sz="2400" dirty="0" smtClean="0"/>
                        <a:t>SUB AX, BX    ;</a:t>
                      </a:r>
                      <a:r>
                        <a:rPr lang="en-US" sz="2400" b="1" dirty="0" smtClean="0"/>
                        <a:t>0010101</a:t>
                      </a:r>
                      <a:r>
                        <a:rPr lang="en-US" sz="2400" b="1" dirty="0" smtClean="0">
                          <a:solidFill>
                            <a:srgbClr val="FF0000"/>
                          </a:solidFill>
                        </a:rPr>
                        <a:t>11000011</a:t>
                      </a:r>
                      <a:endParaRPr lang="en-US" sz="2400" b="1" dirty="0">
                        <a:solidFill>
                          <a:srgbClr val="FF0000"/>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MOV CX, AX  ;</a:t>
                      </a:r>
                      <a:r>
                        <a:rPr lang="en-US" sz="2400" b="1" dirty="0" smtClean="0"/>
                        <a:t>1000101</a:t>
                      </a:r>
                      <a:r>
                        <a:rPr lang="en-US" sz="2400" b="1" dirty="0" smtClean="0">
                          <a:solidFill>
                            <a:srgbClr val="7030A0"/>
                          </a:solidFill>
                        </a:rPr>
                        <a:t>11001000</a:t>
                      </a:r>
                    </a:p>
                  </a:txBody>
                  <a:tcPr/>
                </a:tc>
              </a:tr>
              <a:tr h="370840">
                <a:tc>
                  <a:txBody>
                    <a:bodyPr/>
                    <a:lstStyle/>
                    <a:p>
                      <a:r>
                        <a:rPr lang="en-US" sz="2400" dirty="0" smtClean="0"/>
                        <a:t>MOV DX, 0</a:t>
                      </a:r>
                      <a:endParaRPr lang="en-US" sz="2400" dirty="0"/>
                    </a:p>
                  </a:txBody>
                  <a:tcPr/>
                </a:tc>
              </a:tr>
              <a:tr h="370840">
                <a:tc>
                  <a:txBody>
                    <a:bodyPr/>
                    <a:lstStyle/>
                    <a:p>
                      <a:endParaRPr lang="en-US" dirty="0"/>
                    </a:p>
                  </a:txBody>
                  <a:tcPr/>
                </a:tc>
              </a:tr>
            </a:tbl>
          </a:graphicData>
        </a:graphic>
      </p:graphicFrame>
    </p:spTree>
    <p:extLst>
      <p:ext uri="{BB962C8B-B14F-4D97-AF65-F5344CB8AC3E}">
        <p14:creationId xmlns:p14="http://schemas.microsoft.com/office/powerpoint/2010/main" val="25762208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31"/>
          <p:cNvGraphicFramePr>
            <a:graphicFrameLocks noGrp="1"/>
          </p:cNvGraphicFramePr>
          <p:nvPr>
            <p:extLst/>
          </p:nvPr>
        </p:nvGraphicFramePr>
        <p:xfrm>
          <a:off x="7769729" y="3117382"/>
          <a:ext cx="4121239" cy="3387300"/>
        </p:xfrm>
        <a:graphic>
          <a:graphicData uri="http://schemas.openxmlformats.org/drawingml/2006/table">
            <a:tbl>
              <a:tblPr firstRow="1" bandRow="1">
                <a:tableStyleId>{5C22544A-7EE6-4342-B048-85BDC9FD1C3A}</a:tableStyleId>
              </a:tblPr>
              <a:tblGrid>
                <a:gridCol w="1318261"/>
                <a:gridCol w="2802978"/>
              </a:tblGrid>
              <a:tr h="809899">
                <a:tc>
                  <a:txBody>
                    <a:bodyPr/>
                    <a:lstStyle/>
                    <a:p>
                      <a:r>
                        <a:rPr lang="en-US" sz="2400" dirty="0" smtClean="0"/>
                        <a:t>Address</a:t>
                      </a:r>
                      <a:endParaRPr lang="en-US" sz="2400" dirty="0"/>
                    </a:p>
                  </a:txBody>
                  <a:tcPr/>
                </a:tc>
                <a:tc>
                  <a:txBody>
                    <a:bodyPr/>
                    <a:lstStyle/>
                    <a:p>
                      <a:r>
                        <a:rPr lang="en-US" sz="2400" dirty="0" smtClean="0"/>
                        <a:t>Contents</a:t>
                      </a:r>
                      <a:endParaRPr lang="en-US" sz="2400" dirty="0"/>
                    </a:p>
                  </a:txBody>
                  <a:tcPr/>
                </a:tc>
              </a:tr>
              <a:tr h="809899">
                <a:tc>
                  <a:txBody>
                    <a:bodyPr/>
                    <a:lstStyle/>
                    <a:p>
                      <a:r>
                        <a:rPr lang="en-US" sz="2400" dirty="0" smtClean="0"/>
                        <a:t>1256H</a:t>
                      </a:r>
                      <a:endParaRPr lang="en-US" sz="2400" dirty="0"/>
                    </a:p>
                  </a:txBody>
                  <a:tcPr/>
                </a:tc>
                <a:tc>
                  <a:txBody>
                    <a:bodyPr/>
                    <a:lstStyle/>
                    <a:p>
                      <a:r>
                        <a:rPr lang="en-US" sz="2400" b="1" dirty="0" smtClean="0"/>
                        <a:t>0010101</a:t>
                      </a:r>
                      <a:r>
                        <a:rPr lang="en-US" sz="2400" b="1" dirty="0" smtClean="0">
                          <a:solidFill>
                            <a:srgbClr val="FF0000"/>
                          </a:solidFill>
                        </a:rPr>
                        <a:t>11000011</a:t>
                      </a:r>
                      <a:endParaRPr lang="en-US" sz="2400" b="1" dirty="0">
                        <a:solidFill>
                          <a:srgbClr val="FF0000"/>
                        </a:solidFill>
                      </a:endParaRPr>
                    </a:p>
                  </a:txBody>
                  <a:tcPr/>
                </a:tc>
              </a:tr>
              <a:tr h="809899">
                <a:tc>
                  <a:txBody>
                    <a:bodyPr/>
                    <a:lstStyle/>
                    <a:p>
                      <a:r>
                        <a:rPr lang="en-US" sz="2400" dirty="0" smtClean="0"/>
                        <a:t>1257H</a:t>
                      </a:r>
                      <a:endParaRPr lang="en-US" sz="2400" dirty="0"/>
                    </a:p>
                  </a:txBody>
                  <a:tcPr/>
                </a:tc>
                <a:tc>
                  <a:txBody>
                    <a:bodyPr/>
                    <a:lstStyle/>
                    <a:p>
                      <a:r>
                        <a:rPr lang="en-US" sz="2400" b="1" dirty="0" smtClean="0"/>
                        <a:t>1000101</a:t>
                      </a:r>
                      <a:r>
                        <a:rPr lang="en-US" sz="2400" b="1" dirty="0" smtClean="0">
                          <a:solidFill>
                            <a:srgbClr val="7030A0"/>
                          </a:solidFill>
                        </a:rPr>
                        <a:t>11001000</a:t>
                      </a:r>
                      <a:endParaRPr lang="en-US" sz="2400" b="1" dirty="0">
                        <a:solidFill>
                          <a:srgbClr val="7030A0"/>
                        </a:solidFill>
                      </a:endParaRPr>
                    </a:p>
                  </a:txBody>
                  <a:tcPr/>
                </a:tc>
              </a:tr>
              <a:tr h="957603">
                <a:tc>
                  <a:txBody>
                    <a:bodyPr/>
                    <a:lstStyle/>
                    <a:p>
                      <a:r>
                        <a:rPr lang="en-US" sz="2400" dirty="0" smtClean="0"/>
                        <a:t>1258H</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smtClean="0"/>
                        <a:t>1001111</a:t>
                      </a:r>
                      <a:r>
                        <a:rPr lang="en-US" sz="2400" b="1" dirty="0" smtClean="0">
                          <a:solidFill>
                            <a:srgbClr val="7030A0"/>
                          </a:solidFill>
                        </a:rPr>
                        <a:t>11001011</a:t>
                      </a:r>
                    </a:p>
                    <a:p>
                      <a:endParaRPr lang="en-US" sz="2400" dirty="0"/>
                    </a:p>
                  </a:txBody>
                  <a:tcPr/>
                </a:tc>
              </a:tr>
            </a:tbl>
          </a:graphicData>
        </a:graphic>
      </p:graphicFrame>
      <p:sp>
        <p:nvSpPr>
          <p:cNvPr id="33" name="Title 1"/>
          <p:cNvSpPr>
            <a:spLocks noGrp="1"/>
          </p:cNvSpPr>
          <p:nvPr>
            <p:ph type="title"/>
          </p:nvPr>
        </p:nvSpPr>
        <p:spPr>
          <a:xfrm>
            <a:off x="1153611" y="295433"/>
            <a:ext cx="5121627" cy="1618479"/>
          </a:xfrm>
        </p:spPr>
        <p:txBody>
          <a:bodyPr>
            <a:normAutofit/>
          </a:bodyPr>
          <a:lstStyle/>
          <a:p>
            <a:r>
              <a:rPr lang="en-US" sz="2800" dirty="0" smtClean="0"/>
              <a:t>STEP-2: content of PC is loaded into MAR </a:t>
            </a:r>
            <a:endParaRPr lang="en-US" sz="2800" dirty="0"/>
          </a:p>
        </p:txBody>
      </p:sp>
      <p:graphicFrame>
        <p:nvGraphicFramePr>
          <p:cNvPr id="2" name="Table 1"/>
          <p:cNvGraphicFramePr>
            <a:graphicFrameLocks noGrp="1"/>
          </p:cNvGraphicFramePr>
          <p:nvPr/>
        </p:nvGraphicFramePr>
        <p:xfrm>
          <a:off x="7705859" y="0"/>
          <a:ext cx="4081172" cy="2199640"/>
        </p:xfrm>
        <a:graphic>
          <a:graphicData uri="http://schemas.openxmlformats.org/drawingml/2006/table">
            <a:tbl>
              <a:tblPr firstRow="1" bandRow="1">
                <a:tableStyleId>{5C22544A-7EE6-4342-B048-85BDC9FD1C3A}</a:tableStyleId>
              </a:tblPr>
              <a:tblGrid>
                <a:gridCol w="4081172"/>
              </a:tblGrid>
              <a:tr h="370840">
                <a:tc>
                  <a:txBody>
                    <a:bodyPr/>
                    <a:lstStyle/>
                    <a:p>
                      <a:r>
                        <a:rPr lang="en-US" sz="2400" dirty="0" smtClean="0"/>
                        <a:t>User program</a:t>
                      </a:r>
                      <a:endParaRPr lang="en-US" sz="2400" dirty="0"/>
                    </a:p>
                  </a:txBody>
                  <a:tcPr/>
                </a:tc>
              </a:tr>
              <a:tr h="370840">
                <a:tc>
                  <a:txBody>
                    <a:bodyPr/>
                    <a:lstStyle/>
                    <a:p>
                      <a:r>
                        <a:rPr lang="en-US" sz="2400" dirty="0" smtClean="0"/>
                        <a:t>SUB AX, BX</a:t>
                      </a:r>
                      <a:endParaRPr lang="en-US" sz="2400" dirty="0"/>
                    </a:p>
                  </a:txBody>
                  <a:tcPr/>
                </a:tc>
              </a:tr>
              <a:tr h="370840">
                <a:tc>
                  <a:txBody>
                    <a:bodyPr/>
                    <a:lstStyle/>
                    <a:p>
                      <a:r>
                        <a:rPr lang="en-US" sz="2400" dirty="0" smtClean="0"/>
                        <a:t>MOV CX, AX</a:t>
                      </a:r>
                      <a:endParaRPr lang="en-US" sz="2400" dirty="0"/>
                    </a:p>
                  </a:txBody>
                  <a:tcPr/>
                </a:tc>
              </a:tr>
              <a:tr h="370840">
                <a:tc>
                  <a:txBody>
                    <a:bodyPr/>
                    <a:lstStyle/>
                    <a:p>
                      <a:r>
                        <a:rPr lang="en-US" sz="2400" dirty="0" smtClean="0"/>
                        <a:t>MOV DX, 0</a:t>
                      </a:r>
                      <a:endParaRPr lang="en-US" sz="2400" dirty="0"/>
                    </a:p>
                  </a:txBody>
                  <a:tcPr/>
                </a:tc>
              </a:tr>
              <a:tr h="370840">
                <a:tc>
                  <a:txBody>
                    <a:bodyPr/>
                    <a:lstStyle/>
                    <a:p>
                      <a:endParaRPr lang="en-US" dirty="0"/>
                    </a:p>
                  </a:txBody>
                  <a:tcPr/>
                </a:tc>
              </a:tr>
            </a:tbl>
          </a:graphicData>
        </a:graphic>
      </p:graphicFrame>
      <p:sp>
        <p:nvSpPr>
          <p:cNvPr id="5" name="Down Arrow 4"/>
          <p:cNvSpPr/>
          <p:nvPr/>
        </p:nvSpPr>
        <p:spPr>
          <a:xfrm>
            <a:off x="8203842" y="2248105"/>
            <a:ext cx="901521" cy="3792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3"/>
          <p:cNvSpPr>
            <a:spLocks noChangeArrowheads="1"/>
          </p:cNvSpPr>
          <p:nvPr/>
        </p:nvSpPr>
        <p:spPr bwMode="auto">
          <a:xfrm>
            <a:off x="1287895" y="2864470"/>
            <a:ext cx="4987344" cy="396240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9"/>
          <p:cNvSpPr txBox="1">
            <a:spLocks noChangeArrowheads="1"/>
          </p:cNvSpPr>
          <p:nvPr/>
        </p:nvSpPr>
        <p:spPr bwMode="auto">
          <a:xfrm>
            <a:off x="3844224" y="2331070"/>
            <a:ext cx="5741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a:t>CPU</a:t>
            </a:r>
          </a:p>
        </p:txBody>
      </p:sp>
      <p:sp>
        <p:nvSpPr>
          <p:cNvPr id="12" name="Rectangle 20"/>
          <p:cNvSpPr>
            <a:spLocks noChangeArrowheads="1"/>
          </p:cNvSpPr>
          <p:nvPr/>
        </p:nvSpPr>
        <p:spPr bwMode="auto">
          <a:xfrm>
            <a:off x="1569307" y="4282060"/>
            <a:ext cx="2057400" cy="770932"/>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1"/>
          <p:cNvSpPr>
            <a:spLocks noChangeArrowheads="1"/>
          </p:cNvSpPr>
          <p:nvPr/>
        </p:nvSpPr>
        <p:spPr bwMode="auto">
          <a:xfrm>
            <a:off x="1592201" y="5520492"/>
            <a:ext cx="2057400" cy="889220"/>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22"/>
          <p:cNvSpPr>
            <a:spLocks noChangeArrowheads="1"/>
          </p:cNvSpPr>
          <p:nvPr/>
        </p:nvSpPr>
        <p:spPr bwMode="auto">
          <a:xfrm>
            <a:off x="4235301" y="5511837"/>
            <a:ext cx="1905000" cy="968375"/>
          </a:xfrm>
          <a:prstGeom prst="rect">
            <a:avLst/>
          </a:prstGeom>
          <a:solidFill>
            <a:srgbClr val="CCFFFF">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23"/>
          <p:cNvSpPr txBox="1">
            <a:spLocks noChangeArrowheads="1"/>
          </p:cNvSpPr>
          <p:nvPr/>
        </p:nvSpPr>
        <p:spPr bwMode="auto">
          <a:xfrm>
            <a:off x="4899115" y="5780436"/>
            <a:ext cx="877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p>
          <a:p>
            <a:pPr algn="ctr">
              <a:lnSpc>
                <a:spcPct val="100000"/>
              </a:lnSpc>
              <a:spcBef>
                <a:spcPct val="0"/>
              </a:spcBef>
              <a:buSzTx/>
              <a:buFontTx/>
              <a:buNone/>
            </a:pPr>
            <a:r>
              <a:rPr lang="en-US" dirty="0" smtClean="0"/>
              <a:t>Unit</a:t>
            </a:r>
            <a:endParaRPr lang="en-US" dirty="0"/>
          </a:p>
        </p:txBody>
      </p:sp>
      <p:sp>
        <p:nvSpPr>
          <p:cNvPr id="16" name="Text Box 24"/>
          <p:cNvSpPr txBox="1">
            <a:spLocks noChangeArrowheads="1"/>
          </p:cNvSpPr>
          <p:nvPr/>
        </p:nvSpPr>
        <p:spPr bwMode="auto">
          <a:xfrm>
            <a:off x="2127910" y="4306027"/>
            <a:ext cx="9401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Register</a:t>
            </a:r>
          </a:p>
          <a:p>
            <a:pPr algn="ctr">
              <a:lnSpc>
                <a:spcPct val="100000"/>
              </a:lnSpc>
              <a:spcBef>
                <a:spcPct val="0"/>
              </a:spcBef>
              <a:buSzTx/>
              <a:buFontTx/>
              <a:buNone/>
            </a:pPr>
            <a:r>
              <a:rPr lang="en-US" dirty="0"/>
              <a:t>File</a:t>
            </a:r>
          </a:p>
        </p:txBody>
      </p:sp>
      <p:sp>
        <p:nvSpPr>
          <p:cNvPr id="17" name="Text Box 25"/>
          <p:cNvSpPr txBox="1">
            <a:spLocks noChangeArrowheads="1"/>
          </p:cNvSpPr>
          <p:nvPr/>
        </p:nvSpPr>
        <p:spPr bwMode="auto">
          <a:xfrm>
            <a:off x="2276906" y="5695161"/>
            <a:ext cx="5580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ALU</a:t>
            </a:r>
            <a:endParaRPr lang="en-US" dirty="0"/>
          </a:p>
        </p:txBody>
      </p:sp>
      <p:sp>
        <p:nvSpPr>
          <p:cNvPr id="18" name="Rectangle 26"/>
          <p:cNvSpPr>
            <a:spLocks noChangeArrowheads="1"/>
          </p:cNvSpPr>
          <p:nvPr/>
        </p:nvSpPr>
        <p:spPr bwMode="auto">
          <a:xfrm>
            <a:off x="4227539" y="4678401"/>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27"/>
          <p:cNvSpPr txBox="1">
            <a:spLocks noChangeArrowheads="1"/>
          </p:cNvSpPr>
          <p:nvPr/>
        </p:nvSpPr>
        <p:spPr bwMode="auto">
          <a:xfrm>
            <a:off x="5009214" y="4720434"/>
            <a:ext cx="367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IR</a:t>
            </a:r>
          </a:p>
        </p:txBody>
      </p:sp>
      <p:sp>
        <p:nvSpPr>
          <p:cNvPr id="20" name="Rectangle 28"/>
          <p:cNvSpPr>
            <a:spLocks noChangeArrowheads="1"/>
          </p:cNvSpPr>
          <p:nvPr/>
        </p:nvSpPr>
        <p:spPr bwMode="auto">
          <a:xfrm>
            <a:off x="1642472" y="3085254"/>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9"/>
          <p:cNvSpPr txBox="1">
            <a:spLocks noChangeArrowheads="1"/>
          </p:cNvSpPr>
          <p:nvPr/>
        </p:nvSpPr>
        <p:spPr bwMode="auto">
          <a:xfrm>
            <a:off x="1642472" y="3135975"/>
            <a:ext cx="1905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SzTx/>
              <a:buFontTx/>
              <a:buNone/>
            </a:pPr>
            <a:r>
              <a:rPr lang="en-US" dirty="0" smtClean="0"/>
              <a:t>PC </a:t>
            </a:r>
            <a:r>
              <a:rPr lang="en-US" dirty="0" smtClean="0">
                <a:solidFill>
                  <a:srgbClr val="FF0000"/>
                </a:solidFill>
              </a:rPr>
              <a:t>1256H</a:t>
            </a:r>
            <a:endParaRPr lang="en-US" dirty="0">
              <a:solidFill>
                <a:srgbClr val="FF0000"/>
              </a:solidFill>
            </a:endParaRPr>
          </a:p>
        </p:txBody>
      </p:sp>
      <p:sp>
        <p:nvSpPr>
          <p:cNvPr id="22" name="Rectangle 28"/>
          <p:cNvSpPr>
            <a:spLocks noChangeArrowheads="1"/>
          </p:cNvSpPr>
          <p:nvPr/>
        </p:nvSpPr>
        <p:spPr bwMode="auto">
          <a:xfrm>
            <a:off x="4190549" y="3085254"/>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9"/>
          <p:cNvSpPr txBox="1">
            <a:spLocks noChangeArrowheads="1"/>
          </p:cNvSpPr>
          <p:nvPr/>
        </p:nvSpPr>
        <p:spPr bwMode="auto">
          <a:xfrm>
            <a:off x="4235301" y="3158675"/>
            <a:ext cx="1669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SzTx/>
              <a:buFontTx/>
              <a:buNone/>
            </a:pPr>
            <a:r>
              <a:rPr lang="en-US" dirty="0" smtClean="0"/>
              <a:t>MAR </a:t>
            </a:r>
            <a:r>
              <a:rPr lang="en-US" dirty="0" smtClean="0">
                <a:solidFill>
                  <a:srgbClr val="FF0000"/>
                </a:solidFill>
              </a:rPr>
              <a:t>1256</a:t>
            </a:r>
            <a:endParaRPr lang="en-US" dirty="0">
              <a:solidFill>
                <a:srgbClr val="FF0000"/>
              </a:solidFill>
            </a:endParaRPr>
          </a:p>
        </p:txBody>
      </p:sp>
      <p:sp>
        <p:nvSpPr>
          <p:cNvPr id="24" name="Rectangle 28"/>
          <p:cNvSpPr>
            <a:spLocks noChangeArrowheads="1"/>
          </p:cNvSpPr>
          <p:nvPr/>
        </p:nvSpPr>
        <p:spPr bwMode="auto">
          <a:xfrm>
            <a:off x="4195594" y="3914795"/>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29"/>
          <p:cNvSpPr txBox="1">
            <a:spLocks noChangeArrowheads="1"/>
          </p:cNvSpPr>
          <p:nvPr/>
        </p:nvSpPr>
        <p:spPr bwMode="auto">
          <a:xfrm>
            <a:off x="4860681" y="3953348"/>
            <a:ext cx="6495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MDR</a:t>
            </a:r>
            <a:endParaRPr lang="en-US" dirty="0"/>
          </a:p>
        </p:txBody>
      </p:sp>
      <p:sp>
        <p:nvSpPr>
          <p:cNvPr id="26" name="Text Box 7"/>
          <p:cNvSpPr txBox="1">
            <a:spLocks noChangeArrowheads="1"/>
          </p:cNvSpPr>
          <p:nvPr/>
        </p:nvSpPr>
        <p:spPr bwMode="auto">
          <a:xfrm>
            <a:off x="6668674" y="3801864"/>
            <a:ext cx="6205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Data</a:t>
            </a:r>
          </a:p>
          <a:p>
            <a:pPr algn="ctr">
              <a:lnSpc>
                <a:spcPct val="100000"/>
              </a:lnSpc>
              <a:spcBef>
                <a:spcPct val="0"/>
              </a:spcBef>
              <a:buSzTx/>
              <a:buFontTx/>
              <a:buNone/>
            </a:pPr>
            <a:r>
              <a:rPr lang="en-US" dirty="0"/>
              <a:t>Bus</a:t>
            </a:r>
          </a:p>
        </p:txBody>
      </p:sp>
      <p:sp>
        <p:nvSpPr>
          <p:cNvPr id="27" name="Text Box 8"/>
          <p:cNvSpPr txBox="1">
            <a:spLocks noChangeArrowheads="1"/>
          </p:cNvSpPr>
          <p:nvPr/>
        </p:nvSpPr>
        <p:spPr bwMode="auto">
          <a:xfrm>
            <a:off x="6503189" y="2910623"/>
            <a:ext cx="9334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a:t>Address</a:t>
            </a:r>
          </a:p>
          <a:p>
            <a:pPr algn="ctr">
              <a:lnSpc>
                <a:spcPct val="100000"/>
              </a:lnSpc>
              <a:spcBef>
                <a:spcPct val="0"/>
              </a:spcBef>
              <a:buSzTx/>
              <a:buFontTx/>
              <a:buNone/>
            </a:pPr>
            <a:r>
              <a:rPr lang="en-US"/>
              <a:t>Bus</a:t>
            </a:r>
          </a:p>
        </p:txBody>
      </p:sp>
      <p:sp>
        <p:nvSpPr>
          <p:cNvPr id="28" name="Text Box 7"/>
          <p:cNvSpPr txBox="1">
            <a:spLocks noChangeArrowheads="1"/>
          </p:cNvSpPr>
          <p:nvPr/>
        </p:nvSpPr>
        <p:spPr bwMode="auto">
          <a:xfrm>
            <a:off x="6631978" y="5864821"/>
            <a:ext cx="877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endParaRPr lang="en-US" dirty="0"/>
          </a:p>
          <a:p>
            <a:pPr algn="ctr">
              <a:lnSpc>
                <a:spcPct val="100000"/>
              </a:lnSpc>
              <a:spcBef>
                <a:spcPct val="0"/>
              </a:spcBef>
              <a:buSzTx/>
              <a:buFontTx/>
              <a:buNone/>
            </a:pPr>
            <a:r>
              <a:rPr lang="en-US" dirty="0"/>
              <a:t>Bus</a:t>
            </a:r>
          </a:p>
        </p:txBody>
      </p:sp>
      <p:sp>
        <p:nvSpPr>
          <p:cNvPr id="29" name="Line 4"/>
          <p:cNvSpPr>
            <a:spLocks noChangeShapeType="1"/>
          </p:cNvSpPr>
          <p:nvPr/>
        </p:nvSpPr>
        <p:spPr bwMode="auto">
          <a:xfrm>
            <a:off x="6132539" y="3283308"/>
            <a:ext cx="1600200" cy="0"/>
          </a:xfrm>
          <a:prstGeom prst="line">
            <a:avLst/>
          </a:prstGeom>
          <a:noFill/>
          <a:ln w="38100">
            <a:solidFill>
              <a:schemeClr val="accent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5"/>
          <p:cNvSpPr>
            <a:spLocks noChangeShapeType="1"/>
          </p:cNvSpPr>
          <p:nvPr/>
        </p:nvSpPr>
        <p:spPr bwMode="auto">
          <a:xfrm>
            <a:off x="6095549" y="4117104"/>
            <a:ext cx="1600200" cy="0"/>
          </a:xfrm>
          <a:prstGeom prst="line">
            <a:avLst/>
          </a:prstGeom>
          <a:noFill/>
          <a:ln w="38100">
            <a:solidFill>
              <a:schemeClr val="accent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5"/>
          <p:cNvSpPr>
            <a:spLocks noChangeShapeType="1"/>
          </p:cNvSpPr>
          <p:nvPr/>
        </p:nvSpPr>
        <p:spPr bwMode="auto">
          <a:xfrm>
            <a:off x="6171558" y="6193829"/>
            <a:ext cx="1600200" cy="0"/>
          </a:xfrm>
          <a:prstGeom prst="line">
            <a:avLst/>
          </a:prstGeom>
          <a:noFill/>
          <a:ln w="38100">
            <a:solidFill>
              <a:schemeClr val="accent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itle 1"/>
          <p:cNvSpPr txBox="1">
            <a:spLocks/>
          </p:cNvSpPr>
          <p:nvPr/>
        </p:nvSpPr>
        <p:spPr>
          <a:xfrm>
            <a:off x="8654602" y="2600891"/>
            <a:ext cx="2882720" cy="523517"/>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RAM(16 bits)</a:t>
            </a:r>
            <a:endParaRPr lang="en-US" dirty="0"/>
          </a:p>
        </p:txBody>
      </p:sp>
      <p:cxnSp>
        <p:nvCxnSpPr>
          <p:cNvPr id="4" name="Straight Arrow Connector 3"/>
          <p:cNvCxnSpPr>
            <a:stCxn id="20" idx="3"/>
            <a:endCxn id="22" idx="1"/>
          </p:cNvCxnSpPr>
          <p:nvPr/>
        </p:nvCxnSpPr>
        <p:spPr>
          <a:xfrm>
            <a:off x="3547472" y="3351954"/>
            <a:ext cx="6430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41550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31"/>
          <p:cNvGraphicFramePr>
            <a:graphicFrameLocks noGrp="1"/>
          </p:cNvGraphicFramePr>
          <p:nvPr>
            <p:extLst>
              <p:ext uri="{D42A27DB-BD31-4B8C-83A1-F6EECF244321}">
                <p14:modId xmlns:p14="http://schemas.microsoft.com/office/powerpoint/2010/main" val="3655841660"/>
              </p:ext>
            </p:extLst>
          </p:nvPr>
        </p:nvGraphicFramePr>
        <p:xfrm>
          <a:off x="7769729" y="3117382"/>
          <a:ext cx="4121239" cy="3387300"/>
        </p:xfrm>
        <a:graphic>
          <a:graphicData uri="http://schemas.openxmlformats.org/drawingml/2006/table">
            <a:tbl>
              <a:tblPr firstRow="1" bandRow="1">
                <a:tableStyleId>{5C22544A-7EE6-4342-B048-85BDC9FD1C3A}</a:tableStyleId>
              </a:tblPr>
              <a:tblGrid>
                <a:gridCol w="1318261"/>
                <a:gridCol w="2802978"/>
              </a:tblGrid>
              <a:tr h="809899">
                <a:tc>
                  <a:txBody>
                    <a:bodyPr/>
                    <a:lstStyle/>
                    <a:p>
                      <a:r>
                        <a:rPr lang="en-US" sz="2400" dirty="0" smtClean="0"/>
                        <a:t>Address</a:t>
                      </a:r>
                      <a:endParaRPr lang="en-US" sz="2400" dirty="0"/>
                    </a:p>
                  </a:txBody>
                  <a:tcPr/>
                </a:tc>
                <a:tc>
                  <a:txBody>
                    <a:bodyPr/>
                    <a:lstStyle/>
                    <a:p>
                      <a:r>
                        <a:rPr lang="en-US" sz="2400" dirty="0" smtClean="0"/>
                        <a:t>Contents</a:t>
                      </a:r>
                      <a:endParaRPr lang="en-US" sz="2400" dirty="0"/>
                    </a:p>
                  </a:txBody>
                  <a:tcPr/>
                </a:tc>
              </a:tr>
              <a:tr h="809899">
                <a:tc>
                  <a:txBody>
                    <a:bodyPr/>
                    <a:lstStyle/>
                    <a:p>
                      <a:r>
                        <a:rPr lang="en-US" sz="2400" dirty="0" smtClean="0"/>
                        <a:t>1256H</a:t>
                      </a:r>
                      <a:endParaRPr lang="en-US" sz="2400" dirty="0"/>
                    </a:p>
                  </a:txBody>
                  <a:tcPr>
                    <a:solidFill>
                      <a:srgbClr val="FFFF00"/>
                    </a:solidFill>
                  </a:tcPr>
                </a:tc>
                <a:tc>
                  <a:txBody>
                    <a:bodyPr/>
                    <a:lstStyle/>
                    <a:p>
                      <a:r>
                        <a:rPr lang="en-US" sz="2400" b="1" dirty="0" smtClean="0"/>
                        <a:t>0010101</a:t>
                      </a:r>
                      <a:r>
                        <a:rPr lang="en-US" sz="2400" b="1" dirty="0" smtClean="0">
                          <a:solidFill>
                            <a:srgbClr val="FF0000"/>
                          </a:solidFill>
                        </a:rPr>
                        <a:t>11000011</a:t>
                      </a:r>
                      <a:endParaRPr lang="en-US" sz="2400" b="1" dirty="0">
                        <a:solidFill>
                          <a:srgbClr val="FF0000"/>
                        </a:solidFill>
                      </a:endParaRPr>
                    </a:p>
                  </a:txBody>
                  <a:tcPr>
                    <a:solidFill>
                      <a:srgbClr val="FFFF00"/>
                    </a:solidFill>
                  </a:tcPr>
                </a:tc>
              </a:tr>
              <a:tr h="809899">
                <a:tc>
                  <a:txBody>
                    <a:bodyPr/>
                    <a:lstStyle/>
                    <a:p>
                      <a:r>
                        <a:rPr lang="en-US" sz="2400" dirty="0" smtClean="0"/>
                        <a:t>1257H</a:t>
                      </a:r>
                      <a:endParaRPr lang="en-US" sz="2400" dirty="0"/>
                    </a:p>
                  </a:txBody>
                  <a:tcPr/>
                </a:tc>
                <a:tc>
                  <a:txBody>
                    <a:bodyPr/>
                    <a:lstStyle/>
                    <a:p>
                      <a:r>
                        <a:rPr lang="en-US" sz="2400" b="1" dirty="0" smtClean="0"/>
                        <a:t>1000101</a:t>
                      </a:r>
                      <a:r>
                        <a:rPr lang="en-US" sz="2400" b="1" dirty="0" smtClean="0">
                          <a:solidFill>
                            <a:srgbClr val="7030A0"/>
                          </a:solidFill>
                        </a:rPr>
                        <a:t>11001000</a:t>
                      </a:r>
                      <a:endParaRPr lang="en-US" sz="2400" b="1" dirty="0">
                        <a:solidFill>
                          <a:srgbClr val="7030A0"/>
                        </a:solidFill>
                      </a:endParaRPr>
                    </a:p>
                  </a:txBody>
                  <a:tcPr/>
                </a:tc>
              </a:tr>
              <a:tr h="957603">
                <a:tc>
                  <a:txBody>
                    <a:bodyPr/>
                    <a:lstStyle/>
                    <a:p>
                      <a:r>
                        <a:rPr lang="en-US" sz="2400" dirty="0" smtClean="0"/>
                        <a:t>1258H</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smtClean="0"/>
                        <a:t>1001111</a:t>
                      </a:r>
                      <a:r>
                        <a:rPr lang="en-US" sz="2400" b="1" dirty="0" smtClean="0">
                          <a:solidFill>
                            <a:srgbClr val="7030A0"/>
                          </a:solidFill>
                        </a:rPr>
                        <a:t>11001011</a:t>
                      </a:r>
                    </a:p>
                    <a:p>
                      <a:endParaRPr lang="en-US" sz="2400" dirty="0"/>
                    </a:p>
                  </a:txBody>
                  <a:tcPr/>
                </a:tc>
              </a:tr>
            </a:tbl>
          </a:graphicData>
        </a:graphic>
      </p:graphicFrame>
      <p:sp>
        <p:nvSpPr>
          <p:cNvPr id="33" name="Title 1"/>
          <p:cNvSpPr>
            <a:spLocks noGrp="1"/>
          </p:cNvSpPr>
          <p:nvPr>
            <p:ph type="title"/>
          </p:nvPr>
        </p:nvSpPr>
        <p:spPr>
          <a:xfrm>
            <a:off x="1153611" y="295433"/>
            <a:ext cx="5121627" cy="1904207"/>
          </a:xfrm>
        </p:spPr>
        <p:txBody>
          <a:bodyPr>
            <a:normAutofit/>
          </a:bodyPr>
          <a:lstStyle/>
          <a:p>
            <a:pPr algn="just"/>
            <a:r>
              <a:rPr lang="en-US" sz="2800" dirty="0" smtClean="0"/>
              <a:t>STEP-3: content of MAR is placed on Address bus and applied to Memory, as a result memory location 1256H is selected </a:t>
            </a:r>
            <a:endParaRPr lang="en-US" sz="2800" dirty="0"/>
          </a:p>
        </p:txBody>
      </p:sp>
      <p:graphicFrame>
        <p:nvGraphicFramePr>
          <p:cNvPr id="2" name="Table 1"/>
          <p:cNvGraphicFramePr>
            <a:graphicFrameLocks noGrp="1"/>
          </p:cNvGraphicFramePr>
          <p:nvPr/>
        </p:nvGraphicFramePr>
        <p:xfrm>
          <a:off x="7705859" y="0"/>
          <a:ext cx="4081172" cy="2199640"/>
        </p:xfrm>
        <a:graphic>
          <a:graphicData uri="http://schemas.openxmlformats.org/drawingml/2006/table">
            <a:tbl>
              <a:tblPr firstRow="1" bandRow="1">
                <a:tableStyleId>{5C22544A-7EE6-4342-B048-85BDC9FD1C3A}</a:tableStyleId>
              </a:tblPr>
              <a:tblGrid>
                <a:gridCol w="4081172"/>
              </a:tblGrid>
              <a:tr h="370840">
                <a:tc>
                  <a:txBody>
                    <a:bodyPr/>
                    <a:lstStyle/>
                    <a:p>
                      <a:r>
                        <a:rPr lang="en-US" sz="2400" dirty="0" smtClean="0"/>
                        <a:t>User program</a:t>
                      </a:r>
                      <a:endParaRPr lang="en-US" sz="2400" dirty="0"/>
                    </a:p>
                  </a:txBody>
                  <a:tcPr/>
                </a:tc>
              </a:tr>
              <a:tr h="370840">
                <a:tc>
                  <a:txBody>
                    <a:bodyPr/>
                    <a:lstStyle/>
                    <a:p>
                      <a:r>
                        <a:rPr lang="en-US" sz="2400" dirty="0" smtClean="0"/>
                        <a:t>SUB AX, BX</a:t>
                      </a:r>
                      <a:endParaRPr lang="en-US" sz="2400" dirty="0"/>
                    </a:p>
                  </a:txBody>
                  <a:tcPr/>
                </a:tc>
              </a:tr>
              <a:tr h="370840">
                <a:tc>
                  <a:txBody>
                    <a:bodyPr/>
                    <a:lstStyle/>
                    <a:p>
                      <a:r>
                        <a:rPr lang="en-US" sz="2400" dirty="0" smtClean="0"/>
                        <a:t>MOV CX, AX</a:t>
                      </a:r>
                      <a:endParaRPr lang="en-US" sz="2400" dirty="0"/>
                    </a:p>
                  </a:txBody>
                  <a:tcPr/>
                </a:tc>
              </a:tr>
              <a:tr h="370840">
                <a:tc>
                  <a:txBody>
                    <a:bodyPr/>
                    <a:lstStyle/>
                    <a:p>
                      <a:r>
                        <a:rPr lang="en-US" sz="2400" dirty="0" smtClean="0"/>
                        <a:t>MOV DX, 0</a:t>
                      </a:r>
                      <a:endParaRPr lang="en-US" sz="2400" dirty="0"/>
                    </a:p>
                  </a:txBody>
                  <a:tcPr/>
                </a:tc>
              </a:tr>
              <a:tr h="370840">
                <a:tc>
                  <a:txBody>
                    <a:bodyPr/>
                    <a:lstStyle/>
                    <a:p>
                      <a:endParaRPr lang="en-US" dirty="0"/>
                    </a:p>
                  </a:txBody>
                  <a:tcPr/>
                </a:tc>
              </a:tr>
            </a:tbl>
          </a:graphicData>
        </a:graphic>
      </p:graphicFrame>
      <p:sp>
        <p:nvSpPr>
          <p:cNvPr id="5" name="Down Arrow 4"/>
          <p:cNvSpPr/>
          <p:nvPr/>
        </p:nvSpPr>
        <p:spPr>
          <a:xfrm>
            <a:off x="8203842" y="2248105"/>
            <a:ext cx="901521" cy="3792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3"/>
          <p:cNvSpPr>
            <a:spLocks noChangeArrowheads="1"/>
          </p:cNvSpPr>
          <p:nvPr/>
        </p:nvSpPr>
        <p:spPr bwMode="auto">
          <a:xfrm>
            <a:off x="1287895" y="2864470"/>
            <a:ext cx="4987344" cy="396240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9"/>
          <p:cNvSpPr txBox="1">
            <a:spLocks noChangeArrowheads="1"/>
          </p:cNvSpPr>
          <p:nvPr/>
        </p:nvSpPr>
        <p:spPr bwMode="auto">
          <a:xfrm>
            <a:off x="3844224" y="2331070"/>
            <a:ext cx="5741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a:t>CPU</a:t>
            </a:r>
          </a:p>
        </p:txBody>
      </p:sp>
      <p:sp>
        <p:nvSpPr>
          <p:cNvPr id="12" name="Rectangle 20"/>
          <p:cNvSpPr>
            <a:spLocks noChangeArrowheads="1"/>
          </p:cNvSpPr>
          <p:nvPr/>
        </p:nvSpPr>
        <p:spPr bwMode="auto">
          <a:xfrm>
            <a:off x="1569307" y="4282060"/>
            <a:ext cx="2057400" cy="770932"/>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1"/>
          <p:cNvSpPr>
            <a:spLocks noChangeArrowheads="1"/>
          </p:cNvSpPr>
          <p:nvPr/>
        </p:nvSpPr>
        <p:spPr bwMode="auto">
          <a:xfrm>
            <a:off x="1592201" y="5520492"/>
            <a:ext cx="2057400" cy="889220"/>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22"/>
          <p:cNvSpPr>
            <a:spLocks noChangeArrowheads="1"/>
          </p:cNvSpPr>
          <p:nvPr/>
        </p:nvSpPr>
        <p:spPr bwMode="auto">
          <a:xfrm>
            <a:off x="4235301" y="5511837"/>
            <a:ext cx="1905000" cy="968375"/>
          </a:xfrm>
          <a:prstGeom prst="rect">
            <a:avLst/>
          </a:prstGeom>
          <a:solidFill>
            <a:srgbClr val="CCFFFF">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23"/>
          <p:cNvSpPr txBox="1">
            <a:spLocks noChangeArrowheads="1"/>
          </p:cNvSpPr>
          <p:nvPr/>
        </p:nvSpPr>
        <p:spPr bwMode="auto">
          <a:xfrm>
            <a:off x="4899115" y="5780436"/>
            <a:ext cx="877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p>
          <a:p>
            <a:pPr algn="ctr">
              <a:lnSpc>
                <a:spcPct val="100000"/>
              </a:lnSpc>
              <a:spcBef>
                <a:spcPct val="0"/>
              </a:spcBef>
              <a:buSzTx/>
              <a:buFontTx/>
              <a:buNone/>
            </a:pPr>
            <a:r>
              <a:rPr lang="en-US" dirty="0" smtClean="0"/>
              <a:t>Unit</a:t>
            </a:r>
            <a:endParaRPr lang="en-US" dirty="0"/>
          </a:p>
        </p:txBody>
      </p:sp>
      <p:sp>
        <p:nvSpPr>
          <p:cNvPr id="16" name="Text Box 24"/>
          <p:cNvSpPr txBox="1">
            <a:spLocks noChangeArrowheads="1"/>
          </p:cNvSpPr>
          <p:nvPr/>
        </p:nvSpPr>
        <p:spPr bwMode="auto">
          <a:xfrm>
            <a:off x="2127910" y="4306027"/>
            <a:ext cx="9401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Register</a:t>
            </a:r>
          </a:p>
          <a:p>
            <a:pPr algn="ctr">
              <a:lnSpc>
                <a:spcPct val="100000"/>
              </a:lnSpc>
              <a:spcBef>
                <a:spcPct val="0"/>
              </a:spcBef>
              <a:buSzTx/>
              <a:buFontTx/>
              <a:buNone/>
            </a:pPr>
            <a:r>
              <a:rPr lang="en-US" dirty="0"/>
              <a:t>File</a:t>
            </a:r>
          </a:p>
        </p:txBody>
      </p:sp>
      <p:sp>
        <p:nvSpPr>
          <p:cNvPr id="17" name="Text Box 25"/>
          <p:cNvSpPr txBox="1">
            <a:spLocks noChangeArrowheads="1"/>
          </p:cNvSpPr>
          <p:nvPr/>
        </p:nvSpPr>
        <p:spPr bwMode="auto">
          <a:xfrm>
            <a:off x="2276906" y="5695161"/>
            <a:ext cx="5580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ALU</a:t>
            </a:r>
            <a:endParaRPr lang="en-US" dirty="0"/>
          </a:p>
        </p:txBody>
      </p:sp>
      <p:sp>
        <p:nvSpPr>
          <p:cNvPr id="18" name="Rectangle 26"/>
          <p:cNvSpPr>
            <a:spLocks noChangeArrowheads="1"/>
          </p:cNvSpPr>
          <p:nvPr/>
        </p:nvSpPr>
        <p:spPr bwMode="auto">
          <a:xfrm>
            <a:off x="4227539" y="4678401"/>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27"/>
          <p:cNvSpPr txBox="1">
            <a:spLocks noChangeArrowheads="1"/>
          </p:cNvSpPr>
          <p:nvPr/>
        </p:nvSpPr>
        <p:spPr bwMode="auto">
          <a:xfrm>
            <a:off x="5009214" y="4720434"/>
            <a:ext cx="367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IR</a:t>
            </a:r>
          </a:p>
        </p:txBody>
      </p:sp>
      <p:sp>
        <p:nvSpPr>
          <p:cNvPr id="20" name="Rectangle 28"/>
          <p:cNvSpPr>
            <a:spLocks noChangeArrowheads="1"/>
          </p:cNvSpPr>
          <p:nvPr/>
        </p:nvSpPr>
        <p:spPr bwMode="auto">
          <a:xfrm>
            <a:off x="1642472" y="3085254"/>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9"/>
          <p:cNvSpPr txBox="1">
            <a:spLocks noChangeArrowheads="1"/>
          </p:cNvSpPr>
          <p:nvPr/>
        </p:nvSpPr>
        <p:spPr bwMode="auto">
          <a:xfrm>
            <a:off x="1642472" y="3135975"/>
            <a:ext cx="1905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SzTx/>
              <a:buFontTx/>
              <a:buNone/>
            </a:pPr>
            <a:r>
              <a:rPr lang="en-US" dirty="0" smtClean="0"/>
              <a:t>PC </a:t>
            </a:r>
            <a:r>
              <a:rPr lang="en-US" dirty="0" smtClean="0">
                <a:solidFill>
                  <a:srgbClr val="FF0000"/>
                </a:solidFill>
              </a:rPr>
              <a:t>1256H</a:t>
            </a:r>
            <a:endParaRPr lang="en-US" dirty="0">
              <a:solidFill>
                <a:srgbClr val="FF0000"/>
              </a:solidFill>
            </a:endParaRPr>
          </a:p>
        </p:txBody>
      </p:sp>
      <p:sp>
        <p:nvSpPr>
          <p:cNvPr id="22" name="Rectangle 28"/>
          <p:cNvSpPr>
            <a:spLocks noChangeArrowheads="1"/>
          </p:cNvSpPr>
          <p:nvPr/>
        </p:nvSpPr>
        <p:spPr bwMode="auto">
          <a:xfrm>
            <a:off x="4190549" y="3085254"/>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9"/>
          <p:cNvSpPr txBox="1">
            <a:spLocks noChangeArrowheads="1"/>
          </p:cNvSpPr>
          <p:nvPr/>
        </p:nvSpPr>
        <p:spPr bwMode="auto">
          <a:xfrm>
            <a:off x="4235301" y="3158675"/>
            <a:ext cx="1669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SzTx/>
              <a:buFontTx/>
              <a:buNone/>
            </a:pPr>
            <a:r>
              <a:rPr lang="en-US" dirty="0" smtClean="0"/>
              <a:t>MAR </a:t>
            </a:r>
            <a:r>
              <a:rPr lang="en-US" dirty="0" smtClean="0">
                <a:solidFill>
                  <a:srgbClr val="FF0000"/>
                </a:solidFill>
              </a:rPr>
              <a:t>1256H</a:t>
            </a:r>
            <a:endParaRPr lang="en-US" dirty="0">
              <a:solidFill>
                <a:srgbClr val="FF0000"/>
              </a:solidFill>
            </a:endParaRPr>
          </a:p>
        </p:txBody>
      </p:sp>
      <p:sp>
        <p:nvSpPr>
          <p:cNvPr id="24" name="Rectangle 28"/>
          <p:cNvSpPr>
            <a:spLocks noChangeArrowheads="1"/>
          </p:cNvSpPr>
          <p:nvPr/>
        </p:nvSpPr>
        <p:spPr bwMode="auto">
          <a:xfrm>
            <a:off x="4195594" y="3914795"/>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29"/>
          <p:cNvSpPr txBox="1">
            <a:spLocks noChangeArrowheads="1"/>
          </p:cNvSpPr>
          <p:nvPr/>
        </p:nvSpPr>
        <p:spPr bwMode="auto">
          <a:xfrm>
            <a:off x="4860681" y="3953348"/>
            <a:ext cx="6495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MDR</a:t>
            </a:r>
            <a:endParaRPr lang="en-US" dirty="0"/>
          </a:p>
        </p:txBody>
      </p:sp>
      <p:sp>
        <p:nvSpPr>
          <p:cNvPr id="26" name="Text Box 7"/>
          <p:cNvSpPr txBox="1">
            <a:spLocks noChangeArrowheads="1"/>
          </p:cNvSpPr>
          <p:nvPr/>
        </p:nvSpPr>
        <p:spPr bwMode="auto">
          <a:xfrm>
            <a:off x="6668674" y="3801864"/>
            <a:ext cx="6205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Data</a:t>
            </a:r>
          </a:p>
          <a:p>
            <a:pPr algn="ctr">
              <a:lnSpc>
                <a:spcPct val="100000"/>
              </a:lnSpc>
              <a:spcBef>
                <a:spcPct val="0"/>
              </a:spcBef>
              <a:buSzTx/>
              <a:buFontTx/>
              <a:buNone/>
            </a:pPr>
            <a:r>
              <a:rPr lang="en-US" dirty="0"/>
              <a:t>Bus</a:t>
            </a:r>
          </a:p>
        </p:txBody>
      </p:sp>
      <p:sp>
        <p:nvSpPr>
          <p:cNvPr id="27" name="Text Box 8"/>
          <p:cNvSpPr txBox="1">
            <a:spLocks noChangeArrowheads="1"/>
          </p:cNvSpPr>
          <p:nvPr/>
        </p:nvSpPr>
        <p:spPr bwMode="auto">
          <a:xfrm>
            <a:off x="6376648" y="2910623"/>
            <a:ext cx="11865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Address</a:t>
            </a:r>
          </a:p>
          <a:p>
            <a:pPr algn="ctr">
              <a:lnSpc>
                <a:spcPct val="100000"/>
              </a:lnSpc>
              <a:spcBef>
                <a:spcPct val="0"/>
              </a:spcBef>
              <a:buSzTx/>
              <a:buFontTx/>
              <a:buNone/>
            </a:pPr>
            <a:r>
              <a:rPr lang="en-US" dirty="0" smtClean="0"/>
              <a:t>Bus </a:t>
            </a:r>
            <a:r>
              <a:rPr lang="en-US" dirty="0" smtClean="0">
                <a:solidFill>
                  <a:srgbClr val="FF0000"/>
                </a:solidFill>
              </a:rPr>
              <a:t>1256H</a:t>
            </a:r>
            <a:endParaRPr lang="en-US" dirty="0">
              <a:solidFill>
                <a:srgbClr val="FF0000"/>
              </a:solidFill>
            </a:endParaRPr>
          </a:p>
        </p:txBody>
      </p:sp>
      <p:sp>
        <p:nvSpPr>
          <p:cNvPr id="28" name="Text Box 7"/>
          <p:cNvSpPr txBox="1">
            <a:spLocks noChangeArrowheads="1"/>
          </p:cNvSpPr>
          <p:nvPr/>
        </p:nvSpPr>
        <p:spPr bwMode="auto">
          <a:xfrm>
            <a:off x="6631978" y="5864821"/>
            <a:ext cx="877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endParaRPr lang="en-US" dirty="0"/>
          </a:p>
          <a:p>
            <a:pPr algn="ctr">
              <a:lnSpc>
                <a:spcPct val="100000"/>
              </a:lnSpc>
              <a:spcBef>
                <a:spcPct val="0"/>
              </a:spcBef>
              <a:buSzTx/>
              <a:buFontTx/>
              <a:buNone/>
            </a:pPr>
            <a:r>
              <a:rPr lang="en-US" dirty="0"/>
              <a:t>Bus</a:t>
            </a:r>
          </a:p>
        </p:txBody>
      </p:sp>
      <p:sp>
        <p:nvSpPr>
          <p:cNvPr id="29" name="Line 4"/>
          <p:cNvSpPr>
            <a:spLocks noChangeShapeType="1"/>
          </p:cNvSpPr>
          <p:nvPr/>
        </p:nvSpPr>
        <p:spPr bwMode="auto">
          <a:xfrm>
            <a:off x="6132539" y="3283308"/>
            <a:ext cx="1600200" cy="0"/>
          </a:xfrm>
          <a:prstGeom prst="line">
            <a:avLst/>
          </a:prstGeom>
          <a:noFill/>
          <a:ln w="38100">
            <a:solidFill>
              <a:schemeClr val="accent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5"/>
          <p:cNvSpPr>
            <a:spLocks noChangeShapeType="1"/>
          </p:cNvSpPr>
          <p:nvPr/>
        </p:nvSpPr>
        <p:spPr bwMode="auto">
          <a:xfrm>
            <a:off x="6095549" y="4117104"/>
            <a:ext cx="1600200" cy="0"/>
          </a:xfrm>
          <a:prstGeom prst="line">
            <a:avLst/>
          </a:prstGeom>
          <a:noFill/>
          <a:ln w="38100">
            <a:solidFill>
              <a:schemeClr val="accent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5"/>
          <p:cNvSpPr>
            <a:spLocks noChangeShapeType="1"/>
          </p:cNvSpPr>
          <p:nvPr/>
        </p:nvSpPr>
        <p:spPr bwMode="auto">
          <a:xfrm>
            <a:off x="6171558" y="6193829"/>
            <a:ext cx="1600200" cy="0"/>
          </a:xfrm>
          <a:prstGeom prst="line">
            <a:avLst/>
          </a:prstGeom>
          <a:noFill/>
          <a:ln w="38100">
            <a:solidFill>
              <a:schemeClr val="accent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itle 1"/>
          <p:cNvSpPr txBox="1">
            <a:spLocks/>
          </p:cNvSpPr>
          <p:nvPr/>
        </p:nvSpPr>
        <p:spPr>
          <a:xfrm>
            <a:off x="8654602" y="2600891"/>
            <a:ext cx="2882720" cy="523517"/>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RAM(16 bits)</a:t>
            </a:r>
            <a:endParaRPr lang="en-US" dirty="0"/>
          </a:p>
        </p:txBody>
      </p:sp>
      <p:cxnSp>
        <p:nvCxnSpPr>
          <p:cNvPr id="4" name="Straight Arrow Connector 3"/>
          <p:cNvCxnSpPr>
            <a:stCxn id="20" idx="3"/>
            <a:endCxn id="22" idx="1"/>
          </p:cNvCxnSpPr>
          <p:nvPr/>
        </p:nvCxnSpPr>
        <p:spPr>
          <a:xfrm>
            <a:off x="3547472" y="3351954"/>
            <a:ext cx="6430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3553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31"/>
          <p:cNvGraphicFramePr>
            <a:graphicFrameLocks noGrp="1"/>
          </p:cNvGraphicFramePr>
          <p:nvPr>
            <p:extLst/>
          </p:nvPr>
        </p:nvGraphicFramePr>
        <p:xfrm>
          <a:off x="7769729" y="3117382"/>
          <a:ext cx="4121239" cy="3387300"/>
        </p:xfrm>
        <a:graphic>
          <a:graphicData uri="http://schemas.openxmlformats.org/drawingml/2006/table">
            <a:tbl>
              <a:tblPr firstRow="1" bandRow="1">
                <a:tableStyleId>{5C22544A-7EE6-4342-B048-85BDC9FD1C3A}</a:tableStyleId>
              </a:tblPr>
              <a:tblGrid>
                <a:gridCol w="1318261"/>
                <a:gridCol w="2802978"/>
              </a:tblGrid>
              <a:tr h="809899">
                <a:tc>
                  <a:txBody>
                    <a:bodyPr/>
                    <a:lstStyle/>
                    <a:p>
                      <a:r>
                        <a:rPr lang="en-US" sz="2400" dirty="0" smtClean="0"/>
                        <a:t>Address</a:t>
                      </a:r>
                      <a:endParaRPr lang="en-US" sz="2400" dirty="0"/>
                    </a:p>
                  </a:txBody>
                  <a:tcPr/>
                </a:tc>
                <a:tc>
                  <a:txBody>
                    <a:bodyPr/>
                    <a:lstStyle/>
                    <a:p>
                      <a:r>
                        <a:rPr lang="en-US" sz="2400" dirty="0" smtClean="0"/>
                        <a:t>Contents</a:t>
                      </a:r>
                      <a:endParaRPr lang="en-US" sz="2400" dirty="0"/>
                    </a:p>
                  </a:txBody>
                  <a:tcPr/>
                </a:tc>
              </a:tr>
              <a:tr h="809899">
                <a:tc>
                  <a:txBody>
                    <a:bodyPr/>
                    <a:lstStyle/>
                    <a:p>
                      <a:r>
                        <a:rPr lang="en-US" sz="2400" dirty="0" smtClean="0"/>
                        <a:t>1256H</a:t>
                      </a:r>
                      <a:endParaRPr lang="en-US" sz="2400" dirty="0"/>
                    </a:p>
                  </a:txBody>
                  <a:tcPr/>
                </a:tc>
                <a:tc>
                  <a:txBody>
                    <a:bodyPr/>
                    <a:lstStyle/>
                    <a:p>
                      <a:r>
                        <a:rPr lang="en-US" sz="2400" b="1" dirty="0" smtClean="0"/>
                        <a:t>0010101</a:t>
                      </a:r>
                      <a:r>
                        <a:rPr lang="en-US" sz="2400" b="1" dirty="0" smtClean="0">
                          <a:solidFill>
                            <a:srgbClr val="FF0000"/>
                          </a:solidFill>
                        </a:rPr>
                        <a:t>11000011</a:t>
                      </a:r>
                      <a:endParaRPr lang="en-US" sz="2400" b="1" dirty="0">
                        <a:solidFill>
                          <a:srgbClr val="FF0000"/>
                        </a:solidFill>
                      </a:endParaRPr>
                    </a:p>
                  </a:txBody>
                  <a:tcPr/>
                </a:tc>
              </a:tr>
              <a:tr h="809899">
                <a:tc>
                  <a:txBody>
                    <a:bodyPr/>
                    <a:lstStyle/>
                    <a:p>
                      <a:r>
                        <a:rPr lang="en-US" sz="2400" dirty="0" smtClean="0"/>
                        <a:t>1257H</a:t>
                      </a:r>
                      <a:endParaRPr lang="en-US" sz="2400" dirty="0"/>
                    </a:p>
                  </a:txBody>
                  <a:tcPr/>
                </a:tc>
                <a:tc>
                  <a:txBody>
                    <a:bodyPr/>
                    <a:lstStyle/>
                    <a:p>
                      <a:r>
                        <a:rPr lang="en-US" sz="2400" b="1" dirty="0" smtClean="0"/>
                        <a:t>1000101</a:t>
                      </a:r>
                      <a:r>
                        <a:rPr lang="en-US" sz="2400" b="1" dirty="0" smtClean="0">
                          <a:solidFill>
                            <a:srgbClr val="7030A0"/>
                          </a:solidFill>
                        </a:rPr>
                        <a:t>11001000</a:t>
                      </a:r>
                      <a:endParaRPr lang="en-US" sz="2400" b="1" dirty="0">
                        <a:solidFill>
                          <a:srgbClr val="7030A0"/>
                        </a:solidFill>
                      </a:endParaRPr>
                    </a:p>
                  </a:txBody>
                  <a:tcPr/>
                </a:tc>
              </a:tr>
              <a:tr h="957603">
                <a:tc>
                  <a:txBody>
                    <a:bodyPr/>
                    <a:lstStyle/>
                    <a:p>
                      <a:r>
                        <a:rPr lang="en-US" sz="2400" dirty="0" smtClean="0"/>
                        <a:t>1258H</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smtClean="0"/>
                        <a:t>1001111</a:t>
                      </a:r>
                      <a:r>
                        <a:rPr lang="en-US" sz="2400" b="1" dirty="0" smtClean="0">
                          <a:solidFill>
                            <a:srgbClr val="7030A0"/>
                          </a:solidFill>
                        </a:rPr>
                        <a:t>11001011</a:t>
                      </a:r>
                    </a:p>
                    <a:p>
                      <a:endParaRPr lang="en-US" sz="2400" dirty="0"/>
                    </a:p>
                  </a:txBody>
                  <a:tcPr/>
                </a:tc>
              </a:tr>
            </a:tbl>
          </a:graphicData>
        </a:graphic>
      </p:graphicFrame>
      <p:sp>
        <p:nvSpPr>
          <p:cNvPr id="33" name="Title 1"/>
          <p:cNvSpPr>
            <a:spLocks noGrp="1"/>
          </p:cNvSpPr>
          <p:nvPr>
            <p:ph type="title"/>
          </p:nvPr>
        </p:nvSpPr>
        <p:spPr>
          <a:xfrm>
            <a:off x="1153611" y="295433"/>
            <a:ext cx="5121627" cy="1904207"/>
          </a:xfrm>
        </p:spPr>
        <p:txBody>
          <a:bodyPr>
            <a:normAutofit/>
          </a:bodyPr>
          <a:lstStyle/>
          <a:p>
            <a:r>
              <a:rPr lang="en-US" sz="2800" dirty="0" smtClean="0"/>
              <a:t>STEP-4: Control unit send READ control signal to RAM, as a result machine code of 1</a:t>
            </a:r>
            <a:r>
              <a:rPr lang="en-US" sz="2800" baseline="30000" dirty="0" smtClean="0"/>
              <a:t>st</a:t>
            </a:r>
            <a:r>
              <a:rPr lang="en-US" sz="2800" dirty="0" smtClean="0"/>
              <a:t> instruction is available on Data Bus </a:t>
            </a:r>
            <a:endParaRPr lang="en-US" sz="2800" dirty="0"/>
          </a:p>
        </p:txBody>
      </p:sp>
      <p:graphicFrame>
        <p:nvGraphicFramePr>
          <p:cNvPr id="2" name="Table 1"/>
          <p:cNvGraphicFramePr>
            <a:graphicFrameLocks noGrp="1"/>
          </p:cNvGraphicFramePr>
          <p:nvPr/>
        </p:nvGraphicFramePr>
        <p:xfrm>
          <a:off x="7705859" y="0"/>
          <a:ext cx="4081172" cy="2199640"/>
        </p:xfrm>
        <a:graphic>
          <a:graphicData uri="http://schemas.openxmlformats.org/drawingml/2006/table">
            <a:tbl>
              <a:tblPr firstRow="1" bandRow="1">
                <a:tableStyleId>{5C22544A-7EE6-4342-B048-85BDC9FD1C3A}</a:tableStyleId>
              </a:tblPr>
              <a:tblGrid>
                <a:gridCol w="4081172"/>
              </a:tblGrid>
              <a:tr h="370840">
                <a:tc>
                  <a:txBody>
                    <a:bodyPr/>
                    <a:lstStyle/>
                    <a:p>
                      <a:r>
                        <a:rPr lang="en-US" sz="2400" dirty="0" smtClean="0"/>
                        <a:t>User program</a:t>
                      </a:r>
                      <a:endParaRPr lang="en-US" sz="2400" dirty="0"/>
                    </a:p>
                  </a:txBody>
                  <a:tcPr/>
                </a:tc>
              </a:tr>
              <a:tr h="370840">
                <a:tc>
                  <a:txBody>
                    <a:bodyPr/>
                    <a:lstStyle/>
                    <a:p>
                      <a:r>
                        <a:rPr lang="en-US" sz="2400" dirty="0" smtClean="0"/>
                        <a:t>SUB AX, BX</a:t>
                      </a:r>
                      <a:endParaRPr lang="en-US" sz="2400" dirty="0"/>
                    </a:p>
                  </a:txBody>
                  <a:tcPr/>
                </a:tc>
              </a:tr>
              <a:tr h="370840">
                <a:tc>
                  <a:txBody>
                    <a:bodyPr/>
                    <a:lstStyle/>
                    <a:p>
                      <a:r>
                        <a:rPr lang="en-US" sz="2400" dirty="0" smtClean="0"/>
                        <a:t>MOV CX, AX</a:t>
                      </a:r>
                      <a:endParaRPr lang="en-US" sz="2400" dirty="0"/>
                    </a:p>
                  </a:txBody>
                  <a:tcPr/>
                </a:tc>
              </a:tr>
              <a:tr h="370840">
                <a:tc>
                  <a:txBody>
                    <a:bodyPr/>
                    <a:lstStyle/>
                    <a:p>
                      <a:r>
                        <a:rPr lang="en-US" sz="2400" dirty="0" smtClean="0"/>
                        <a:t>MOV DX, 0</a:t>
                      </a:r>
                      <a:endParaRPr lang="en-US" sz="2400" dirty="0"/>
                    </a:p>
                  </a:txBody>
                  <a:tcPr/>
                </a:tc>
              </a:tr>
              <a:tr h="370840">
                <a:tc>
                  <a:txBody>
                    <a:bodyPr/>
                    <a:lstStyle/>
                    <a:p>
                      <a:endParaRPr lang="en-US" dirty="0"/>
                    </a:p>
                  </a:txBody>
                  <a:tcPr/>
                </a:tc>
              </a:tr>
            </a:tbl>
          </a:graphicData>
        </a:graphic>
      </p:graphicFrame>
      <p:sp>
        <p:nvSpPr>
          <p:cNvPr id="5" name="Down Arrow 4"/>
          <p:cNvSpPr/>
          <p:nvPr/>
        </p:nvSpPr>
        <p:spPr>
          <a:xfrm>
            <a:off x="8203842" y="2248105"/>
            <a:ext cx="901521" cy="3792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3"/>
          <p:cNvSpPr>
            <a:spLocks noChangeArrowheads="1"/>
          </p:cNvSpPr>
          <p:nvPr/>
        </p:nvSpPr>
        <p:spPr bwMode="auto">
          <a:xfrm>
            <a:off x="1287895" y="2864470"/>
            <a:ext cx="4987344" cy="396240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9"/>
          <p:cNvSpPr txBox="1">
            <a:spLocks noChangeArrowheads="1"/>
          </p:cNvSpPr>
          <p:nvPr/>
        </p:nvSpPr>
        <p:spPr bwMode="auto">
          <a:xfrm>
            <a:off x="3844224" y="2331070"/>
            <a:ext cx="5741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a:t>CPU</a:t>
            </a:r>
          </a:p>
        </p:txBody>
      </p:sp>
      <p:sp>
        <p:nvSpPr>
          <p:cNvPr id="12" name="Rectangle 20"/>
          <p:cNvSpPr>
            <a:spLocks noChangeArrowheads="1"/>
          </p:cNvSpPr>
          <p:nvPr/>
        </p:nvSpPr>
        <p:spPr bwMode="auto">
          <a:xfrm>
            <a:off x="1569307" y="4282060"/>
            <a:ext cx="2057400" cy="770932"/>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1"/>
          <p:cNvSpPr>
            <a:spLocks noChangeArrowheads="1"/>
          </p:cNvSpPr>
          <p:nvPr/>
        </p:nvSpPr>
        <p:spPr bwMode="auto">
          <a:xfrm>
            <a:off x="1592201" y="5520492"/>
            <a:ext cx="2057400" cy="889220"/>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22"/>
          <p:cNvSpPr>
            <a:spLocks noChangeArrowheads="1"/>
          </p:cNvSpPr>
          <p:nvPr/>
        </p:nvSpPr>
        <p:spPr bwMode="auto">
          <a:xfrm>
            <a:off x="4235301" y="5511837"/>
            <a:ext cx="1905000" cy="968375"/>
          </a:xfrm>
          <a:prstGeom prst="rect">
            <a:avLst/>
          </a:prstGeom>
          <a:solidFill>
            <a:srgbClr val="CCFFFF">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23"/>
          <p:cNvSpPr txBox="1">
            <a:spLocks noChangeArrowheads="1"/>
          </p:cNvSpPr>
          <p:nvPr/>
        </p:nvSpPr>
        <p:spPr bwMode="auto">
          <a:xfrm>
            <a:off x="4899115" y="5780436"/>
            <a:ext cx="877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p>
          <a:p>
            <a:pPr algn="ctr">
              <a:lnSpc>
                <a:spcPct val="100000"/>
              </a:lnSpc>
              <a:spcBef>
                <a:spcPct val="0"/>
              </a:spcBef>
              <a:buSzTx/>
              <a:buFontTx/>
              <a:buNone/>
            </a:pPr>
            <a:r>
              <a:rPr lang="en-US" dirty="0" smtClean="0"/>
              <a:t>Unit</a:t>
            </a:r>
            <a:endParaRPr lang="en-US" dirty="0"/>
          </a:p>
        </p:txBody>
      </p:sp>
      <p:sp>
        <p:nvSpPr>
          <p:cNvPr id="16" name="Text Box 24"/>
          <p:cNvSpPr txBox="1">
            <a:spLocks noChangeArrowheads="1"/>
          </p:cNvSpPr>
          <p:nvPr/>
        </p:nvSpPr>
        <p:spPr bwMode="auto">
          <a:xfrm>
            <a:off x="2127910" y="4306027"/>
            <a:ext cx="9401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Register</a:t>
            </a:r>
          </a:p>
          <a:p>
            <a:pPr algn="ctr">
              <a:lnSpc>
                <a:spcPct val="100000"/>
              </a:lnSpc>
              <a:spcBef>
                <a:spcPct val="0"/>
              </a:spcBef>
              <a:buSzTx/>
              <a:buFontTx/>
              <a:buNone/>
            </a:pPr>
            <a:r>
              <a:rPr lang="en-US" dirty="0"/>
              <a:t>File</a:t>
            </a:r>
          </a:p>
        </p:txBody>
      </p:sp>
      <p:sp>
        <p:nvSpPr>
          <p:cNvPr id="17" name="Text Box 25"/>
          <p:cNvSpPr txBox="1">
            <a:spLocks noChangeArrowheads="1"/>
          </p:cNvSpPr>
          <p:nvPr/>
        </p:nvSpPr>
        <p:spPr bwMode="auto">
          <a:xfrm>
            <a:off x="2276906" y="5695161"/>
            <a:ext cx="5580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ALU</a:t>
            </a:r>
            <a:endParaRPr lang="en-US" dirty="0"/>
          </a:p>
        </p:txBody>
      </p:sp>
      <p:sp>
        <p:nvSpPr>
          <p:cNvPr id="18" name="Rectangle 26"/>
          <p:cNvSpPr>
            <a:spLocks noChangeArrowheads="1"/>
          </p:cNvSpPr>
          <p:nvPr/>
        </p:nvSpPr>
        <p:spPr bwMode="auto">
          <a:xfrm>
            <a:off x="4227539" y="4678401"/>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27"/>
          <p:cNvSpPr txBox="1">
            <a:spLocks noChangeArrowheads="1"/>
          </p:cNvSpPr>
          <p:nvPr/>
        </p:nvSpPr>
        <p:spPr bwMode="auto">
          <a:xfrm>
            <a:off x="5009214" y="4720434"/>
            <a:ext cx="367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IR</a:t>
            </a:r>
          </a:p>
        </p:txBody>
      </p:sp>
      <p:sp>
        <p:nvSpPr>
          <p:cNvPr id="20" name="Rectangle 28"/>
          <p:cNvSpPr>
            <a:spLocks noChangeArrowheads="1"/>
          </p:cNvSpPr>
          <p:nvPr/>
        </p:nvSpPr>
        <p:spPr bwMode="auto">
          <a:xfrm>
            <a:off x="1642472" y="3085254"/>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9"/>
          <p:cNvSpPr txBox="1">
            <a:spLocks noChangeArrowheads="1"/>
          </p:cNvSpPr>
          <p:nvPr/>
        </p:nvSpPr>
        <p:spPr bwMode="auto">
          <a:xfrm>
            <a:off x="1642472" y="3135975"/>
            <a:ext cx="1905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SzTx/>
              <a:buFontTx/>
              <a:buNone/>
            </a:pPr>
            <a:r>
              <a:rPr lang="en-US" dirty="0" smtClean="0"/>
              <a:t>PC </a:t>
            </a:r>
            <a:r>
              <a:rPr lang="en-US" dirty="0" smtClean="0">
                <a:solidFill>
                  <a:srgbClr val="FF0000"/>
                </a:solidFill>
              </a:rPr>
              <a:t>1256H</a:t>
            </a:r>
            <a:endParaRPr lang="en-US" dirty="0">
              <a:solidFill>
                <a:srgbClr val="FF0000"/>
              </a:solidFill>
            </a:endParaRPr>
          </a:p>
        </p:txBody>
      </p:sp>
      <p:sp>
        <p:nvSpPr>
          <p:cNvPr id="22" name="Rectangle 28"/>
          <p:cNvSpPr>
            <a:spLocks noChangeArrowheads="1"/>
          </p:cNvSpPr>
          <p:nvPr/>
        </p:nvSpPr>
        <p:spPr bwMode="auto">
          <a:xfrm>
            <a:off x="4190549" y="3085254"/>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9"/>
          <p:cNvSpPr txBox="1">
            <a:spLocks noChangeArrowheads="1"/>
          </p:cNvSpPr>
          <p:nvPr/>
        </p:nvSpPr>
        <p:spPr bwMode="auto">
          <a:xfrm>
            <a:off x="4235301" y="3158675"/>
            <a:ext cx="1669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SzTx/>
              <a:buFontTx/>
              <a:buNone/>
            </a:pPr>
            <a:r>
              <a:rPr lang="en-US" dirty="0" smtClean="0"/>
              <a:t>MAR </a:t>
            </a:r>
            <a:r>
              <a:rPr lang="en-US" dirty="0" smtClean="0">
                <a:solidFill>
                  <a:srgbClr val="FF0000"/>
                </a:solidFill>
              </a:rPr>
              <a:t>1256H</a:t>
            </a:r>
            <a:endParaRPr lang="en-US" dirty="0">
              <a:solidFill>
                <a:srgbClr val="FF0000"/>
              </a:solidFill>
            </a:endParaRPr>
          </a:p>
        </p:txBody>
      </p:sp>
      <p:sp>
        <p:nvSpPr>
          <p:cNvPr id="24" name="Rectangle 28"/>
          <p:cNvSpPr>
            <a:spLocks noChangeArrowheads="1"/>
          </p:cNvSpPr>
          <p:nvPr/>
        </p:nvSpPr>
        <p:spPr bwMode="auto">
          <a:xfrm>
            <a:off x="4195594" y="3914795"/>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29"/>
          <p:cNvSpPr txBox="1">
            <a:spLocks noChangeArrowheads="1"/>
          </p:cNvSpPr>
          <p:nvPr/>
        </p:nvSpPr>
        <p:spPr bwMode="auto">
          <a:xfrm>
            <a:off x="4860681" y="3953348"/>
            <a:ext cx="6495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MDR</a:t>
            </a:r>
            <a:endParaRPr lang="en-US" dirty="0"/>
          </a:p>
        </p:txBody>
      </p:sp>
      <p:sp>
        <p:nvSpPr>
          <p:cNvPr id="26" name="Text Box 7"/>
          <p:cNvSpPr txBox="1">
            <a:spLocks noChangeArrowheads="1"/>
          </p:cNvSpPr>
          <p:nvPr/>
        </p:nvSpPr>
        <p:spPr bwMode="auto">
          <a:xfrm>
            <a:off x="6086936" y="3971699"/>
            <a:ext cx="193995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Data</a:t>
            </a:r>
          </a:p>
          <a:p>
            <a:pPr algn="ctr">
              <a:lnSpc>
                <a:spcPct val="100000"/>
              </a:lnSpc>
              <a:spcBef>
                <a:spcPct val="0"/>
              </a:spcBef>
              <a:buSzTx/>
              <a:buFontTx/>
              <a:buNone/>
            </a:pPr>
            <a:r>
              <a:rPr lang="en-US" dirty="0" smtClean="0"/>
              <a:t>Bus </a:t>
            </a:r>
          </a:p>
          <a:p>
            <a:pPr algn="ctr">
              <a:lnSpc>
                <a:spcPct val="100000"/>
              </a:lnSpc>
              <a:spcBef>
                <a:spcPct val="0"/>
              </a:spcBef>
              <a:buSzTx/>
              <a:buFontTx/>
              <a:buNone/>
            </a:pPr>
            <a:r>
              <a:rPr lang="en-US" b="1" dirty="0" smtClean="0"/>
              <a:t>0010101</a:t>
            </a:r>
            <a:r>
              <a:rPr lang="en-US" b="1" dirty="0" smtClean="0">
                <a:solidFill>
                  <a:srgbClr val="FF0000"/>
                </a:solidFill>
              </a:rPr>
              <a:t>11000011</a:t>
            </a:r>
            <a:endParaRPr lang="en-US" dirty="0"/>
          </a:p>
        </p:txBody>
      </p:sp>
      <p:sp>
        <p:nvSpPr>
          <p:cNvPr id="27" name="Text Box 8"/>
          <p:cNvSpPr txBox="1">
            <a:spLocks noChangeArrowheads="1"/>
          </p:cNvSpPr>
          <p:nvPr/>
        </p:nvSpPr>
        <p:spPr bwMode="auto">
          <a:xfrm>
            <a:off x="6376648" y="2910623"/>
            <a:ext cx="11865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Address</a:t>
            </a:r>
          </a:p>
          <a:p>
            <a:pPr algn="ctr">
              <a:lnSpc>
                <a:spcPct val="100000"/>
              </a:lnSpc>
              <a:spcBef>
                <a:spcPct val="0"/>
              </a:spcBef>
              <a:buSzTx/>
              <a:buFontTx/>
              <a:buNone/>
            </a:pPr>
            <a:r>
              <a:rPr lang="en-US" dirty="0" smtClean="0"/>
              <a:t>Bus </a:t>
            </a:r>
            <a:r>
              <a:rPr lang="en-US" dirty="0" smtClean="0">
                <a:solidFill>
                  <a:srgbClr val="FF0000"/>
                </a:solidFill>
              </a:rPr>
              <a:t>1256H</a:t>
            </a:r>
            <a:endParaRPr lang="en-US" dirty="0">
              <a:solidFill>
                <a:srgbClr val="FF0000"/>
              </a:solidFill>
            </a:endParaRPr>
          </a:p>
        </p:txBody>
      </p:sp>
      <p:sp>
        <p:nvSpPr>
          <p:cNvPr id="28" name="Text Box 7"/>
          <p:cNvSpPr txBox="1">
            <a:spLocks noChangeArrowheads="1"/>
          </p:cNvSpPr>
          <p:nvPr/>
        </p:nvSpPr>
        <p:spPr bwMode="auto">
          <a:xfrm>
            <a:off x="6528520" y="5864821"/>
            <a:ext cx="10846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endParaRPr lang="en-US" dirty="0"/>
          </a:p>
          <a:p>
            <a:pPr algn="ctr">
              <a:lnSpc>
                <a:spcPct val="100000"/>
              </a:lnSpc>
              <a:spcBef>
                <a:spcPct val="0"/>
              </a:spcBef>
              <a:buSzTx/>
              <a:buFontTx/>
              <a:buNone/>
            </a:pPr>
            <a:r>
              <a:rPr lang="en-US" dirty="0" smtClean="0"/>
              <a:t>Bus </a:t>
            </a:r>
            <a:r>
              <a:rPr lang="en-US" dirty="0" smtClean="0">
                <a:solidFill>
                  <a:srgbClr val="FF0000"/>
                </a:solidFill>
              </a:rPr>
              <a:t>READ</a:t>
            </a:r>
            <a:endParaRPr lang="en-US" dirty="0">
              <a:solidFill>
                <a:srgbClr val="FF0000"/>
              </a:solidFill>
            </a:endParaRPr>
          </a:p>
        </p:txBody>
      </p:sp>
      <p:sp>
        <p:nvSpPr>
          <p:cNvPr id="29" name="Line 4"/>
          <p:cNvSpPr>
            <a:spLocks noChangeShapeType="1"/>
          </p:cNvSpPr>
          <p:nvPr/>
        </p:nvSpPr>
        <p:spPr bwMode="auto">
          <a:xfrm>
            <a:off x="6132539" y="3283308"/>
            <a:ext cx="1600200" cy="0"/>
          </a:xfrm>
          <a:prstGeom prst="line">
            <a:avLst/>
          </a:prstGeom>
          <a:noFill/>
          <a:ln w="38100">
            <a:solidFill>
              <a:schemeClr val="accent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5"/>
          <p:cNvSpPr>
            <a:spLocks noChangeShapeType="1"/>
          </p:cNvSpPr>
          <p:nvPr/>
        </p:nvSpPr>
        <p:spPr bwMode="auto">
          <a:xfrm>
            <a:off x="6275238" y="4537016"/>
            <a:ext cx="1600200" cy="0"/>
          </a:xfrm>
          <a:prstGeom prst="line">
            <a:avLst/>
          </a:prstGeom>
          <a:noFill/>
          <a:ln w="38100">
            <a:solidFill>
              <a:schemeClr val="accent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5"/>
          <p:cNvSpPr>
            <a:spLocks noChangeShapeType="1"/>
          </p:cNvSpPr>
          <p:nvPr/>
        </p:nvSpPr>
        <p:spPr bwMode="auto">
          <a:xfrm>
            <a:off x="6171558" y="6193829"/>
            <a:ext cx="1600200" cy="0"/>
          </a:xfrm>
          <a:prstGeom prst="line">
            <a:avLst/>
          </a:prstGeom>
          <a:noFill/>
          <a:ln w="38100">
            <a:solidFill>
              <a:schemeClr val="accent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itle 1"/>
          <p:cNvSpPr txBox="1">
            <a:spLocks/>
          </p:cNvSpPr>
          <p:nvPr/>
        </p:nvSpPr>
        <p:spPr>
          <a:xfrm>
            <a:off x="8654602" y="2600891"/>
            <a:ext cx="2882720" cy="523517"/>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RAM(16 bits)</a:t>
            </a:r>
            <a:endParaRPr lang="en-US" dirty="0"/>
          </a:p>
        </p:txBody>
      </p:sp>
      <p:cxnSp>
        <p:nvCxnSpPr>
          <p:cNvPr id="4" name="Straight Arrow Connector 3"/>
          <p:cNvCxnSpPr>
            <a:stCxn id="20" idx="3"/>
            <a:endCxn id="22" idx="1"/>
          </p:cNvCxnSpPr>
          <p:nvPr/>
        </p:nvCxnSpPr>
        <p:spPr>
          <a:xfrm>
            <a:off x="3547472" y="3351954"/>
            <a:ext cx="6430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526514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31"/>
          <p:cNvGraphicFramePr>
            <a:graphicFrameLocks noGrp="1"/>
          </p:cNvGraphicFramePr>
          <p:nvPr>
            <p:extLst/>
          </p:nvPr>
        </p:nvGraphicFramePr>
        <p:xfrm>
          <a:off x="7769729" y="3117382"/>
          <a:ext cx="4121239" cy="3387300"/>
        </p:xfrm>
        <a:graphic>
          <a:graphicData uri="http://schemas.openxmlformats.org/drawingml/2006/table">
            <a:tbl>
              <a:tblPr firstRow="1" bandRow="1">
                <a:tableStyleId>{5C22544A-7EE6-4342-B048-85BDC9FD1C3A}</a:tableStyleId>
              </a:tblPr>
              <a:tblGrid>
                <a:gridCol w="1318261"/>
                <a:gridCol w="2802978"/>
              </a:tblGrid>
              <a:tr h="809899">
                <a:tc>
                  <a:txBody>
                    <a:bodyPr/>
                    <a:lstStyle/>
                    <a:p>
                      <a:r>
                        <a:rPr lang="en-US" sz="2400" dirty="0" smtClean="0"/>
                        <a:t>Address</a:t>
                      </a:r>
                      <a:endParaRPr lang="en-US" sz="2400" dirty="0"/>
                    </a:p>
                  </a:txBody>
                  <a:tcPr/>
                </a:tc>
                <a:tc>
                  <a:txBody>
                    <a:bodyPr/>
                    <a:lstStyle/>
                    <a:p>
                      <a:r>
                        <a:rPr lang="en-US" sz="2400" dirty="0" smtClean="0"/>
                        <a:t>Contents</a:t>
                      </a:r>
                      <a:endParaRPr lang="en-US" sz="2400" dirty="0"/>
                    </a:p>
                  </a:txBody>
                  <a:tcPr/>
                </a:tc>
              </a:tr>
              <a:tr h="809899">
                <a:tc>
                  <a:txBody>
                    <a:bodyPr/>
                    <a:lstStyle/>
                    <a:p>
                      <a:r>
                        <a:rPr lang="en-US" sz="2400" dirty="0" smtClean="0"/>
                        <a:t>1256H</a:t>
                      </a:r>
                      <a:endParaRPr lang="en-US" sz="2400" dirty="0"/>
                    </a:p>
                  </a:txBody>
                  <a:tcPr/>
                </a:tc>
                <a:tc>
                  <a:txBody>
                    <a:bodyPr/>
                    <a:lstStyle/>
                    <a:p>
                      <a:r>
                        <a:rPr lang="en-US" sz="2400" b="1" dirty="0" smtClean="0"/>
                        <a:t>0010101</a:t>
                      </a:r>
                      <a:r>
                        <a:rPr lang="en-US" sz="2400" b="1" dirty="0" smtClean="0">
                          <a:solidFill>
                            <a:srgbClr val="FF0000"/>
                          </a:solidFill>
                        </a:rPr>
                        <a:t>11000011</a:t>
                      </a:r>
                      <a:endParaRPr lang="en-US" sz="2400" b="1" dirty="0">
                        <a:solidFill>
                          <a:srgbClr val="FF0000"/>
                        </a:solidFill>
                      </a:endParaRPr>
                    </a:p>
                  </a:txBody>
                  <a:tcPr/>
                </a:tc>
              </a:tr>
              <a:tr h="809899">
                <a:tc>
                  <a:txBody>
                    <a:bodyPr/>
                    <a:lstStyle/>
                    <a:p>
                      <a:r>
                        <a:rPr lang="en-US" sz="2400" dirty="0" smtClean="0"/>
                        <a:t>1257H</a:t>
                      </a:r>
                      <a:endParaRPr lang="en-US" sz="2400" dirty="0"/>
                    </a:p>
                  </a:txBody>
                  <a:tcPr/>
                </a:tc>
                <a:tc>
                  <a:txBody>
                    <a:bodyPr/>
                    <a:lstStyle/>
                    <a:p>
                      <a:r>
                        <a:rPr lang="en-US" sz="2400" b="1" dirty="0" smtClean="0"/>
                        <a:t>1000101</a:t>
                      </a:r>
                      <a:r>
                        <a:rPr lang="en-US" sz="2400" b="1" dirty="0" smtClean="0">
                          <a:solidFill>
                            <a:srgbClr val="7030A0"/>
                          </a:solidFill>
                        </a:rPr>
                        <a:t>11001000</a:t>
                      </a:r>
                      <a:endParaRPr lang="en-US" sz="2400" b="1" dirty="0">
                        <a:solidFill>
                          <a:srgbClr val="7030A0"/>
                        </a:solidFill>
                      </a:endParaRPr>
                    </a:p>
                  </a:txBody>
                  <a:tcPr/>
                </a:tc>
              </a:tr>
              <a:tr h="957603">
                <a:tc>
                  <a:txBody>
                    <a:bodyPr/>
                    <a:lstStyle/>
                    <a:p>
                      <a:r>
                        <a:rPr lang="en-US" sz="2400" dirty="0" smtClean="0"/>
                        <a:t>1258H</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smtClean="0"/>
                        <a:t>1001111</a:t>
                      </a:r>
                      <a:r>
                        <a:rPr lang="en-US" sz="2400" b="1" dirty="0" smtClean="0">
                          <a:solidFill>
                            <a:srgbClr val="7030A0"/>
                          </a:solidFill>
                        </a:rPr>
                        <a:t>11001011</a:t>
                      </a:r>
                    </a:p>
                    <a:p>
                      <a:endParaRPr lang="en-US" sz="2400" dirty="0"/>
                    </a:p>
                  </a:txBody>
                  <a:tcPr/>
                </a:tc>
              </a:tr>
            </a:tbl>
          </a:graphicData>
        </a:graphic>
      </p:graphicFrame>
      <p:sp>
        <p:nvSpPr>
          <p:cNvPr id="33" name="Title 1"/>
          <p:cNvSpPr>
            <a:spLocks noGrp="1"/>
          </p:cNvSpPr>
          <p:nvPr>
            <p:ph type="title"/>
          </p:nvPr>
        </p:nvSpPr>
        <p:spPr>
          <a:xfrm>
            <a:off x="1153611" y="295433"/>
            <a:ext cx="5121627" cy="1904207"/>
          </a:xfrm>
        </p:spPr>
        <p:txBody>
          <a:bodyPr>
            <a:normAutofit/>
          </a:bodyPr>
          <a:lstStyle/>
          <a:p>
            <a:r>
              <a:rPr lang="en-US" sz="2800" dirty="0" smtClean="0"/>
              <a:t>STEP-5: Machine code of 1</a:t>
            </a:r>
            <a:r>
              <a:rPr lang="en-US" sz="2800" baseline="30000" dirty="0" smtClean="0"/>
              <a:t>st</a:t>
            </a:r>
            <a:r>
              <a:rPr lang="en-US" sz="2800" dirty="0" smtClean="0"/>
              <a:t> instruction is loaded into IR </a:t>
            </a:r>
            <a:endParaRPr lang="en-US" sz="2800" dirty="0"/>
          </a:p>
        </p:txBody>
      </p:sp>
      <p:sp>
        <p:nvSpPr>
          <p:cNvPr id="5" name="Down Arrow 4"/>
          <p:cNvSpPr/>
          <p:nvPr/>
        </p:nvSpPr>
        <p:spPr>
          <a:xfrm>
            <a:off x="8203842" y="2248105"/>
            <a:ext cx="901521" cy="3792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3"/>
          <p:cNvSpPr>
            <a:spLocks noChangeArrowheads="1"/>
          </p:cNvSpPr>
          <p:nvPr/>
        </p:nvSpPr>
        <p:spPr bwMode="auto">
          <a:xfrm>
            <a:off x="1287895" y="2864470"/>
            <a:ext cx="4987344" cy="396240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9"/>
          <p:cNvSpPr txBox="1">
            <a:spLocks noChangeArrowheads="1"/>
          </p:cNvSpPr>
          <p:nvPr/>
        </p:nvSpPr>
        <p:spPr bwMode="auto">
          <a:xfrm>
            <a:off x="3844224" y="2331070"/>
            <a:ext cx="5741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a:t>CPU</a:t>
            </a:r>
          </a:p>
        </p:txBody>
      </p:sp>
      <p:sp>
        <p:nvSpPr>
          <p:cNvPr id="12" name="Rectangle 20"/>
          <p:cNvSpPr>
            <a:spLocks noChangeArrowheads="1"/>
          </p:cNvSpPr>
          <p:nvPr/>
        </p:nvSpPr>
        <p:spPr bwMode="auto">
          <a:xfrm>
            <a:off x="1569307" y="4282060"/>
            <a:ext cx="2057400" cy="770932"/>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1"/>
          <p:cNvSpPr>
            <a:spLocks noChangeArrowheads="1"/>
          </p:cNvSpPr>
          <p:nvPr/>
        </p:nvSpPr>
        <p:spPr bwMode="auto">
          <a:xfrm>
            <a:off x="1592201" y="5520492"/>
            <a:ext cx="2057400" cy="889220"/>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22"/>
          <p:cNvSpPr>
            <a:spLocks noChangeArrowheads="1"/>
          </p:cNvSpPr>
          <p:nvPr/>
        </p:nvSpPr>
        <p:spPr bwMode="auto">
          <a:xfrm>
            <a:off x="4235301" y="5511837"/>
            <a:ext cx="1905000" cy="968375"/>
          </a:xfrm>
          <a:prstGeom prst="rect">
            <a:avLst/>
          </a:prstGeom>
          <a:solidFill>
            <a:srgbClr val="CCFFFF">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23"/>
          <p:cNvSpPr txBox="1">
            <a:spLocks noChangeArrowheads="1"/>
          </p:cNvSpPr>
          <p:nvPr/>
        </p:nvSpPr>
        <p:spPr bwMode="auto">
          <a:xfrm>
            <a:off x="4899115" y="5780436"/>
            <a:ext cx="877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p>
          <a:p>
            <a:pPr algn="ctr">
              <a:lnSpc>
                <a:spcPct val="100000"/>
              </a:lnSpc>
              <a:spcBef>
                <a:spcPct val="0"/>
              </a:spcBef>
              <a:buSzTx/>
              <a:buFontTx/>
              <a:buNone/>
            </a:pPr>
            <a:r>
              <a:rPr lang="en-US" dirty="0" smtClean="0"/>
              <a:t>Unit</a:t>
            </a:r>
            <a:endParaRPr lang="en-US" dirty="0"/>
          </a:p>
        </p:txBody>
      </p:sp>
      <p:sp>
        <p:nvSpPr>
          <p:cNvPr id="16" name="Text Box 24"/>
          <p:cNvSpPr txBox="1">
            <a:spLocks noChangeArrowheads="1"/>
          </p:cNvSpPr>
          <p:nvPr/>
        </p:nvSpPr>
        <p:spPr bwMode="auto">
          <a:xfrm>
            <a:off x="2127910" y="4306027"/>
            <a:ext cx="9401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Register</a:t>
            </a:r>
          </a:p>
          <a:p>
            <a:pPr algn="ctr">
              <a:lnSpc>
                <a:spcPct val="100000"/>
              </a:lnSpc>
              <a:spcBef>
                <a:spcPct val="0"/>
              </a:spcBef>
              <a:buSzTx/>
              <a:buFontTx/>
              <a:buNone/>
            </a:pPr>
            <a:r>
              <a:rPr lang="en-US" dirty="0"/>
              <a:t>File</a:t>
            </a:r>
          </a:p>
        </p:txBody>
      </p:sp>
      <p:sp>
        <p:nvSpPr>
          <p:cNvPr id="17" name="Text Box 25"/>
          <p:cNvSpPr txBox="1">
            <a:spLocks noChangeArrowheads="1"/>
          </p:cNvSpPr>
          <p:nvPr/>
        </p:nvSpPr>
        <p:spPr bwMode="auto">
          <a:xfrm>
            <a:off x="2276906" y="5695161"/>
            <a:ext cx="5580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ALU</a:t>
            </a:r>
            <a:endParaRPr lang="en-US" dirty="0"/>
          </a:p>
        </p:txBody>
      </p:sp>
      <p:sp>
        <p:nvSpPr>
          <p:cNvPr id="18" name="Rectangle 26"/>
          <p:cNvSpPr>
            <a:spLocks noChangeArrowheads="1"/>
          </p:cNvSpPr>
          <p:nvPr/>
        </p:nvSpPr>
        <p:spPr bwMode="auto">
          <a:xfrm>
            <a:off x="4227539" y="4678401"/>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27"/>
          <p:cNvSpPr txBox="1">
            <a:spLocks noChangeArrowheads="1"/>
          </p:cNvSpPr>
          <p:nvPr/>
        </p:nvSpPr>
        <p:spPr bwMode="auto">
          <a:xfrm>
            <a:off x="4144117" y="4602754"/>
            <a:ext cx="199191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0"/>
              </a:spcBef>
            </a:pPr>
            <a:r>
              <a:rPr lang="en-US" dirty="0" smtClean="0"/>
              <a:t>IR </a:t>
            </a:r>
            <a:r>
              <a:rPr lang="en-US" b="1" dirty="0"/>
              <a:t>0010101</a:t>
            </a:r>
            <a:r>
              <a:rPr lang="en-US" b="1" dirty="0">
                <a:solidFill>
                  <a:srgbClr val="FF0000"/>
                </a:solidFill>
              </a:rPr>
              <a:t>11000011</a:t>
            </a:r>
            <a:endParaRPr lang="en-US" dirty="0"/>
          </a:p>
          <a:p>
            <a:pPr algn="ctr">
              <a:lnSpc>
                <a:spcPct val="100000"/>
              </a:lnSpc>
              <a:spcBef>
                <a:spcPct val="0"/>
              </a:spcBef>
              <a:buSzTx/>
              <a:buFontTx/>
              <a:buNone/>
            </a:pPr>
            <a:endParaRPr lang="en-US" dirty="0"/>
          </a:p>
        </p:txBody>
      </p:sp>
      <p:sp>
        <p:nvSpPr>
          <p:cNvPr id="20" name="Rectangle 28"/>
          <p:cNvSpPr>
            <a:spLocks noChangeArrowheads="1"/>
          </p:cNvSpPr>
          <p:nvPr/>
        </p:nvSpPr>
        <p:spPr bwMode="auto">
          <a:xfrm>
            <a:off x="1642472" y="3085254"/>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9"/>
          <p:cNvSpPr txBox="1">
            <a:spLocks noChangeArrowheads="1"/>
          </p:cNvSpPr>
          <p:nvPr/>
        </p:nvSpPr>
        <p:spPr bwMode="auto">
          <a:xfrm>
            <a:off x="1642472" y="3135975"/>
            <a:ext cx="1905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SzTx/>
              <a:buFontTx/>
              <a:buNone/>
            </a:pPr>
            <a:r>
              <a:rPr lang="en-US" dirty="0" smtClean="0"/>
              <a:t>PC </a:t>
            </a:r>
            <a:r>
              <a:rPr lang="en-US" dirty="0" smtClean="0">
                <a:solidFill>
                  <a:srgbClr val="FF0000"/>
                </a:solidFill>
              </a:rPr>
              <a:t>1256H</a:t>
            </a:r>
            <a:endParaRPr lang="en-US" dirty="0">
              <a:solidFill>
                <a:srgbClr val="FF0000"/>
              </a:solidFill>
            </a:endParaRPr>
          </a:p>
        </p:txBody>
      </p:sp>
      <p:sp>
        <p:nvSpPr>
          <p:cNvPr id="22" name="Rectangle 28"/>
          <p:cNvSpPr>
            <a:spLocks noChangeArrowheads="1"/>
          </p:cNvSpPr>
          <p:nvPr/>
        </p:nvSpPr>
        <p:spPr bwMode="auto">
          <a:xfrm>
            <a:off x="4190549" y="3085254"/>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9"/>
          <p:cNvSpPr txBox="1">
            <a:spLocks noChangeArrowheads="1"/>
          </p:cNvSpPr>
          <p:nvPr/>
        </p:nvSpPr>
        <p:spPr bwMode="auto">
          <a:xfrm>
            <a:off x="4235301" y="3158675"/>
            <a:ext cx="1669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SzTx/>
              <a:buFontTx/>
              <a:buNone/>
            </a:pPr>
            <a:r>
              <a:rPr lang="en-US" dirty="0" smtClean="0"/>
              <a:t>MAR </a:t>
            </a:r>
            <a:r>
              <a:rPr lang="en-US" dirty="0" smtClean="0">
                <a:solidFill>
                  <a:srgbClr val="FF0000"/>
                </a:solidFill>
              </a:rPr>
              <a:t>1256H</a:t>
            </a:r>
            <a:endParaRPr lang="en-US" dirty="0">
              <a:solidFill>
                <a:srgbClr val="FF0000"/>
              </a:solidFill>
            </a:endParaRPr>
          </a:p>
        </p:txBody>
      </p:sp>
      <p:sp>
        <p:nvSpPr>
          <p:cNvPr id="24" name="Rectangle 28"/>
          <p:cNvSpPr>
            <a:spLocks noChangeArrowheads="1"/>
          </p:cNvSpPr>
          <p:nvPr/>
        </p:nvSpPr>
        <p:spPr bwMode="auto">
          <a:xfrm>
            <a:off x="4195594" y="3914795"/>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29"/>
          <p:cNvSpPr txBox="1">
            <a:spLocks noChangeArrowheads="1"/>
          </p:cNvSpPr>
          <p:nvPr/>
        </p:nvSpPr>
        <p:spPr bwMode="auto">
          <a:xfrm>
            <a:off x="4860681" y="3953348"/>
            <a:ext cx="6495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MDR</a:t>
            </a:r>
            <a:endParaRPr lang="en-US" dirty="0"/>
          </a:p>
        </p:txBody>
      </p:sp>
      <p:sp>
        <p:nvSpPr>
          <p:cNvPr id="26" name="Text Box 7"/>
          <p:cNvSpPr txBox="1">
            <a:spLocks noChangeArrowheads="1"/>
          </p:cNvSpPr>
          <p:nvPr/>
        </p:nvSpPr>
        <p:spPr bwMode="auto">
          <a:xfrm>
            <a:off x="6712207" y="4249345"/>
            <a:ext cx="6205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Data</a:t>
            </a:r>
          </a:p>
          <a:p>
            <a:pPr algn="ctr">
              <a:lnSpc>
                <a:spcPct val="100000"/>
              </a:lnSpc>
              <a:spcBef>
                <a:spcPct val="0"/>
              </a:spcBef>
              <a:buSzTx/>
              <a:buFontTx/>
              <a:buNone/>
            </a:pPr>
            <a:r>
              <a:rPr lang="en-US" dirty="0" smtClean="0"/>
              <a:t>Bus </a:t>
            </a:r>
          </a:p>
        </p:txBody>
      </p:sp>
      <p:sp>
        <p:nvSpPr>
          <p:cNvPr id="27" name="Text Box 8"/>
          <p:cNvSpPr txBox="1">
            <a:spLocks noChangeArrowheads="1"/>
          </p:cNvSpPr>
          <p:nvPr/>
        </p:nvSpPr>
        <p:spPr bwMode="auto">
          <a:xfrm>
            <a:off x="6376648" y="2910623"/>
            <a:ext cx="11865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Address</a:t>
            </a:r>
          </a:p>
          <a:p>
            <a:pPr algn="ctr">
              <a:lnSpc>
                <a:spcPct val="100000"/>
              </a:lnSpc>
              <a:spcBef>
                <a:spcPct val="0"/>
              </a:spcBef>
              <a:buSzTx/>
              <a:buFontTx/>
              <a:buNone/>
            </a:pPr>
            <a:r>
              <a:rPr lang="en-US" dirty="0" smtClean="0"/>
              <a:t>Bus </a:t>
            </a:r>
            <a:r>
              <a:rPr lang="en-US" dirty="0" smtClean="0">
                <a:solidFill>
                  <a:srgbClr val="FF0000"/>
                </a:solidFill>
              </a:rPr>
              <a:t>1256H</a:t>
            </a:r>
            <a:endParaRPr lang="en-US" dirty="0">
              <a:solidFill>
                <a:srgbClr val="FF0000"/>
              </a:solidFill>
            </a:endParaRPr>
          </a:p>
        </p:txBody>
      </p:sp>
      <p:sp>
        <p:nvSpPr>
          <p:cNvPr id="28" name="Text Box 7"/>
          <p:cNvSpPr txBox="1">
            <a:spLocks noChangeArrowheads="1"/>
          </p:cNvSpPr>
          <p:nvPr/>
        </p:nvSpPr>
        <p:spPr bwMode="auto">
          <a:xfrm>
            <a:off x="6528520" y="5864821"/>
            <a:ext cx="10846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endParaRPr lang="en-US" dirty="0"/>
          </a:p>
          <a:p>
            <a:pPr algn="ctr">
              <a:lnSpc>
                <a:spcPct val="100000"/>
              </a:lnSpc>
              <a:spcBef>
                <a:spcPct val="0"/>
              </a:spcBef>
              <a:buSzTx/>
              <a:buFontTx/>
              <a:buNone/>
            </a:pPr>
            <a:r>
              <a:rPr lang="en-US" dirty="0" smtClean="0"/>
              <a:t>Bus </a:t>
            </a:r>
            <a:r>
              <a:rPr lang="en-US" dirty="0" smtClean="0">
                <a:solidFill>
                  <a:srgbClr val="FF0000"/>
                </a:solidFill>
              </a:rPr>
              <a:t>READ</a:t>
            </a:r>
            <a:endParaRPr lang="en-US" dirty="0">
              <a:solidFill>
                <a:srgbClr val="FF0000"/>
              </a:solidFill>
            </a:endParaRPr>
          </a:p>
        </p:txBody>
      </p:sp>
      <p:sp>
        <p:nvSpPr>
          <p:cNvPr id="29" name="Line 4"/>
          <p:cNvSpPr>
            <a:spLocks noChangeShapeType="1"/>
          </p:cNvSpPr>
          <p:nvPr/>
        </p:nvSpPr>
        <p:spPr bwMode="auto">
          <a:xfrm>
            <a:off x="6132539" y="3283308"/>
            <a:ext cx="1600200" cy="0"/>
          </a:xfrm>
          <a:prstGeom prst="line">
            <a:avLst/>
          </a:prstGeom>
          <a:noFill/>
          <a:ln w="38100">
            <a:solidFill>
              <a:schemeClr val="accent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5"/>
          <p:cNvSpPr>
            <a:spLocks noChangeShapeType="1"/>
          </p:cNvSpPr>
          <p:nvPr/>
        </p:nvSpPr>
        <p:spPr bwMode="auto">
          <a:xfrm>
            <a:off x="6208166" y="4572861"/>
            <a:ext cx="1600200" cy="0"/>
          </a:xfrm>
          <a:prstGeom prst="line">
            <a:avLst/>
          </a:prstGeom>
          <a:noFill/>
          <a:ln w="38100">
            <a:solidFill>
              <a:schemeClr val="accent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5"/>
          <p:cNvSpPr>
            <a:spLocks noChangeShapeType="1"/>
          </p:cNvSpPr>
          <p:nvPr/>
        </p:nvSpPr>
        <p:spPr bwMode="auto">
          <a:xfrm>
            <a:off x="6171558" y="6193829"/>
            <a:ext cx="1600200" cy="0"/>
          </a:xfrm>
          <a:prstGeom prst="line">
            <a:avLst/>
          </a:prstGeom>
          <a:noFill/>
          <a:ln w="38100">
            <a:solidFill>
              <a:schemeClr val="accent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itle 1"/>
          <p:cNvSpPr txBox="1">
            <a:spLocks/>
          </p:cNvSpPr>
          <p:nvPr/>
        </p:nvSpPr>
        <p:spPr>
          <a:xfrm>
            <a:off x="8654602" y="2600891"/>
            <a:ext cx="2882720" cy="523517"/>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RAM(16 bits)</a:t>
            </a:r>
            <a:endParaRPr lang="en-US" dirty="0"/>
          </a:p>
        </p:txBody>
      </p:sp>
      <p:cxnSp>
        <p:nvCxnSpPr>
          <p:cNvPr id="4" name="Straight Arrow Connector 3"/>
          <p:cNvCxnSpPr>
            <a:stCxn id="20" idx="3"/>
            <a:endCxn id="22" idx="1"/>
          </p:cNvCxnSpPr>
          <p:nvPr/>
        </p:nvCxnSpPr>
        <p:spPr>
          <a:xfrm>
            <a:off x="3547472" y="3351954"/>
            <a:ext cx="6430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2661183368"/>
              </p:ext>
            </p:extLst>
          </p:nvPr>
        </p:nvGraphicFramePr>
        <p:xfrm>
          <a:off x="6233375" y="0"/>
          <a:ext cx="5553656" cy="2199640"/>
        </p:xfrm>
        <a:graphic>
          <a:graphicData uri="http://schemas.openxmlformats.org/drawingml/2006/table">
            <a:tbl>
              <a:tblPr firstRow="1" bandRow="1">
                <a:tableStyleId>{5C22544A-7EE6-4342-B048-85BDC9FD1C3A}</a:tableStyleId>
              </a:tblPr>
              <a:tblGrid>
                <a:gridCol w="5553656"/>
              </a:tblGrid>
              <a:tr h="370840">
                <a:tc>
                  <a:txBody>
                    <a:bodyPr/>
                    <a:lstStyle/>
                    <a:p>
                      <a:r>
                        <a:rPr lang="en-US" sz="2400" dirty="0" smtClean="0"/>
                        <a:t>User program</a:t>
                      </a:r>
                      <a:endParaRPr lang="en-US" sz="2400" dirty="0"/>
                    </a:p>
                  </a:txBody>
                  <a:tcPr/>
                </a:tc>
              </a:tr>
              <a:tr h="370840">
                <a:tc>
                  <a:txBody>
                    <a:bodyPr/>
                    <a:lstStyle/>
                    <a:p>
                      <a:r>
                        <a:rPr lang="en-US" sz="2400" dirty="0" smtClean="0"/>
                        <a:t>SUB AX, BX    ;</a:t>
                      </a:r>
                      <a:r>
                        <a:rPr lang="en-US" sz="2400" b="1" dirty="0" smtClean="0"/>
                        <a:t>0010101</a:t>
                      </a:r>
                      <a:r>
                        <a:rPr lang="en-US" sz="2400" b="1" dirty="0" smtClean="0">
                          <a:solidFill>
                            <a:srgbClr val="FF0000"/>
                          </a:solidFill>
                        </a:rPr>
                        <a:t>11000011</a:t>
                      </a:r>
                      <a:endParaRPr lang="en-US" sz="2400" b="1" dirty="0">
                        <a:solidFill>
                          <a:srgbClr val="FF0000"/>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MOV CX, AX  ;</a:t>
                      </a:r>
                      <a:r>
                        <a:rPr lang="en-US" sz="2400" b="1" dirty="0" smtClean="0"/>
                        <a:t>1000101</a:t>
                      </a:r>
                      <a:r>
                        <a:rPr lang="en-US" sz="2400" b="1" dirty="0" smtClean="0">
                          <a:solidFill>
                            <a:srgbClr val="7030A0"/>
                          </a:solidFill>
                        </a:rPr>
                        <a:t>11001000</a:t>
                      </a:r>
                    </a:p>
                  </a:txBody>
                  <a:tcPr/>
                </a:tc>
              </a:tr>
              <a:tr h="370840">
                <a:tc>
                  <a:txBody>
                    <a:bodyPr/>
                    <a:lstStyle/>
                    <a:p>
                      <a:r>
                        <a:rPr lang="en-US" sz="2400" dirty="0" smtClean="0"/>
                        <a:t>MOV DX, 0</a:t>
                      </a:r>
                      <a:endParaRPr lang="en-US" sz="2400" dirty="0"/>
                    </a:p>
                  </a:txBody>
                  <a:tcPr/>
                </a:tc>
              </a:tr>
              <a:tr h="370840">
                <a:tc>
                  <a:txBody>
                    <a:bodyPr/>
                    <a:lstStyle/>
                    <a:p>
                      <a:endParaRPr lang="en-US" dirty="0"/>
                    </a:p>
                  </a:txBody>
                  <a:tcPr/>
                </a:tc>
              </a:tr>
            </a:tbl>
          </a:graphicData>
        </a:graphic>
      </p:graphicFrame>
    </p:spTree>
    <p:extLst>
      <p:ext uri="{BB962C8B-B14F-4D97-AF65-F5344CB8AC3E}">
        <p14:creationId xmlns:p14="http://schemas.microsoft.com/office/powerpoint/2010/main" val="1243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76" y="0"/>
            <a:ext cx="11689724" cy="1497504"/>
          </a:xfrm>
        </p:spPr>
        <p:txBody>
          <a:bodyPr>
            <a:normAutofit/>
          </a:bodyPr>
          <a:lstStyle/>
          <a:p>
            <a:r>
              <a:rPr lang="en-US" sz="2400" b="1" dirty="0"/>
              <a:t>Colossus</a:t>
            </a:r>
            <a:r>
              <a:rPr lang="en-US" sz="2400" dirty="0"/>
              <a:t> was an </a:t>
            </a:r>
            <a:r>
              <a:rPr lang="en-US" sz="2400" b="1" dirty="0"/>
              <a:t>electronic digital computer</a:t>
            </a:r>
            <a:r>
              <a:rPr lang="en-US" sz="2400" dirty="0"/>
              <a:t>, built </a:t>
            </a:r>
            <a:r>
              <a:rPr lang="en-US" sz="2400" b="1" dirty="0"/>
              <a:t>during WWII</a:t>
            </a:r>
            <a:r>
              <a:rPr lang="en-US" sz="2400" dirty="0"/>
              <a:t> </a:t>
            </a:r>
            <a:r>
              <a:rPr lang="en-US" sz="2400" dirty="0" smtClean="0"/>
              <a:t>(</a:t>
            </a:r>
            <a:r>
              <a:rPr lang="en-US" sz="2000" dirty="0"/>
              <a:t>1943–1945 </a:t>
            </a:r>
            <a:r>
              <a:rPr lang="en-US" sz="2000" dirty="0" smtClean="0"/>
              <a:t>) </a:t>
            </a:r>
            <a:r>
              <a:rPr lang="en-US" sz="2400" dirty="0" smtClean="0"/>
              <a:t>from </a:t>
            </a:r>
            <a:r>
              <a:rPr lang="en-US" sz="2400" dirty="0"/>
              <a:t>over 1700 valves (tubes). It was </a:t>
            </a:r>
            <a:r>
              <a:rPr lang="en-US" sz="2400" b="1" dirty="0"/>
              <a:t>used to break</a:t>
            </a:r>
            <a:r>
              <a:rPr lang="en-US" sz="2400" dirty="0"/>
              <a:t> the </a:t>
            </a:r>
            <a:r>
              <a:rPr lang="en-US" sz="2400" b="1" dirty="0"/>
              <a:t>codes</a:t>
            </a:r>
            <a:r>
              <a:rPr lang="en-US" sz="2400" dirty="0"/>
              <a:t> of the </a:t>
            </a:r>
            <a:r>
              <a:rPr lang="en-US" sz="2400" b="1" dirty="0"/>
              <a:t>German</a:t>
            </a:r>
            <a:r>
              <a:rPr lang="en-US" sz="2400" dirty="0"/>
              <a:t> Lorenz SZ-40 </a:t>
            </a:r>
            <a:r>
              <a:rPr lang="en-US" sz="2400" b="1" dirty="0"/>
              <a:t>cipher machine</a:t>
            </a:r>
            <a:r>
              <a:rPr lang="en-US" sz="2400" dirty="0"/>
              <a:t> that was </a:t>
            </a:r>
            <a:r>
              <a:rPr lang="en-US" sz="2400" b="1" dirty="0"/>
              <a:t>used</a:t>
            </a:r>
            <a:r>
              <a:rPr lang="en-US" sz="2400" dirty="0"/>
              <a:t> by the </a:t>
            </a:r>
            <a:r>
              <a:rPr lang="en-US" sz="2400" b="1" dirty="0"/>
              <a:t>German</a:t>
            </a:r>
            <a:r>
              <a:rPr lang="en-US" sz="2400" dirty="0"/>
              <a:t> High Command. </a:t>
            </a:r>
            <a:r>
              <a:rPr lang="en-US" sz="2400" b="1" dirty="0"/>
              <a:t>Colossus</a:t>
            </a:r>
            <a:r>
              <a:rPr lang="en-US" sz="2400" dirty="0"/>
              <a:t> is sometimes referred to as the </a:t>
            </a:r>
            <a:r>
              <a:rPr lang="en-US" sz="2400" b="1" dirty="0">
                <a:solidFill>
                  <a:srgbClr val="FF0000"/>
                </a:solidFill>
              </a:rPr>
              <a:t>world's first fixed program, digital, electronic, computer.</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62106" y="1617794"/>
            <a:ext cx="7084170" cy="5130736"/>
          </a:xfrm>
        </p:spPr>
      </p:pic>
    </p:spTree>
    <p:extLst>
      <p:ext uri="{BB962C8B-B14F-4D97-AF65-F5344CB8AC3E}">
        <p14:creationId xmlns:p14="http://schemas.microsoft.com/office/powerpoint/2010/main" val="35894710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31"/>
          <p:cNvGraphicFramePr>
            <a:graphicFrameLocks noGrp="1"/>
          </p:cNvGraphicFramePr>
          <p:nvPr>
            <p:extLst/>
          </p:nvPr>
        </p:nvGraphicFramePr>
        <p:xfrm>
          <a:off x="7769729" y="3117382"/>
          <a:ext cx="4121239" cy="3387300"/>
        </p:xfrm>
        <a:graphic>
          <a:graphicData uri="http://schemas.openxmlformats.org/drawingml/2006/table">
            <a:tbl>
              <a:tblPr firstRow="1" bandRow="1">
                <a:tableStyleId>{5C22544A-7EE6-4342-B048-85BDC9FD1C3A}</a:tableStyleId>
              </a:tblPr>
              <a:tblGrid>
                <a:gridCol w="1318261"/>
                <a:gridCol w="2802978"/>
              </a:tblGrid>
              <a:tr h="809899">
                <a:tc>
                  <a:txBody>
                    <a:bodyPr/>
                    <a:lstStyle/>
                    <a:p>
                      <a:r>
                        <a:rPr lang="en-US" sz="2400" dirty="0" smtClean="0"/>
                        <a:t>Address</a:t>
                      </a:r>
                      <a:endParaRPr lang="en-US" sz="2400" dirty="0"/>
                    </a:p>
                  </a:txBody>
                  <a:tcPr/>
                </a:tc>
                <a:tc>
                  <a:txBody>
                    <a:bodyPr/>
                    <a:lstStyle/>
                    <a:p>
                      <a:r>
                        <a:rPr lang="en-US" sz="2400" dirty="0" smtClean="0"/>
                        <a:t>Contents</a:t>
                      </a:r>
                      <a:endParaRPr lang="en-US" sz="2400" dirty="0"/>
                    </a:p>
                  </a:txBody>
                  <a:tcPr/>
                </a:tc>
              </a:tr>
              <a:tr h="809899">
                <a:tc>
                  <a:txBody>
                    <a:bodyPr/>
                    <a:lstStyle/>
                    <a:p>
                      <a:r>
                        <a:rPr lang="en-US" sz="2400" dirty="0" smtClean="0"/>
                        <a:t>1256H</a:t>
                      </a:r>
                      <a:endParaRPr lang="en-US" sz="2400" dirty="0"/>
                    </a:p>
                  </a:txBody>
                  <a:tcPr/>
                </a:tc>
                <a:tc>
                  <a:txBody>
                    <a:bodyPr/>
                    <a:lstStyle/>
                    <a:p>
                      <a:r>
                        <a:rPr lang="en-US" sz="2400" b="1" dirty="0" smtClean="0"/>
                        <a:t>0010101</a:t>
                      </a:r>
                      <a:r>
                        <a:rPr lang="en-US" sz="2400" b="1" dirty="0" smtClean="0">
                          <a:solidFill>
                            <a:srgbClr val="FF0000"/>
                          </a:solidFill>
                        </a:rPr>
                        <a:t>11000011</a:t>
                      </a:r>
                      <a:endParaRPr lang="en-US" sz="2400" b="1" dirty="0">
                        <a:solidFill>
                          <a:srgbClr val="FF0000"/>
                        </a:solidFill>
                      </a:endParaRPr>
                    </a:p>
                  </a:txBody>
                  <a:tcPr/>
                </a:tc>
              </a:tr>
              <a:tr h="809899">
                <a:tc>
                  <a:txBody>
                    <a:bodyPr/>
                    <a:lstStyle/>
                    <a:p>
                      <a:r>
                        <a:rPr lang="en-US" sz="2400" dirty="0" smtClean="0"/>
                        <a:t>1257H</a:t>
                      </a:r>
                      <a:endParaRPr lang="en-US" sz="2400" dirty="0"/>
                    </a:p>
                  </a:txBody>
                  <a:tcPr/>
                </a:tc>
                <a:tc>
                  <a:txBody>
                    <a:bodyPr/>
                    <a:lstStyle/>
                    <a:p>
                      <a:r>
                        <a:rPr lang="en-US" sz="2400" b="1" dirty="0" smtClean="0"/>
                        <a:t>1000101</a:t>
                      </a:r>
                      <a:r>
                        <a:rPr lang="en-US" sz="2400" b="1" dirty="0" smtClean="0">
                          <a:solidFill>
                            <a:srgbClr val="7030A0"/>
                          </a:solidFill>
                        </a:rPr>
                        <a:t>11001000</a:t>
                      </a:r>
                      <a:endParaRPr lang="en-US" sz="2400" b="1" dirty="0">
                        <a:solidFill>
                          <a:srgbClr val="7030A0"/>
                        </a:solidFill>
                      </a:endParaRPr>
                    </a:p>
                  </a:txBody>
                  <a:tcPr/>
                </a:tc>
              </a:tr>
              <a:tr h="957603">
                <a:tc>
                  <a:txBody>
                    <a:bodyPr/>
                    <a:lstStyle/>
                    <a:p>
                      <a:r>
                        <a:rPr lang="en-US" sz="2400" dirty="0" smtClean="0"/>
                        <a:t>1258H</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smtClean="0"/>
                        <a:t>1001111</a:t>
                      </a:r>
                      <a:r>
                        <a:rPr lang="en-US" sz="2400" b="1" dirty="0" smtClean="0">
                          <a:solidFill>
                            <a:srgbClr val="7030A0"/>
                          </a:solidFill>
                        </a:rPr>
                        <a:t>11001011</a:t>
                      </a:r>
                    </a:p>
                    <a:p>
                      <a:endParaRPr lang="en-US" sz="2400" dirty="0"/>
                    </a:p>
                  </a:txBody>
                  <a:tcPr/>
                </a:tc>
              </a:tr>
            </a:tbl>
          </a:graphicData>
        </a:graphic>
      </p:graphicFrame>
      <p:sp>
        <p:nvSpPr>
          <p:cNvPr id="33" name="Title 1"/>
          <p:cNvSpPr>
            <a:spLocks noGrp="1"/>
          </p:cNvSpPr>
          <p:nvPr>
            <p:ph type="title"/>
          </p:nvPr>
        </p:nvSpPr>
        <p:spPr>
          <a:xfrm>
            <a:off x="1153611" y="295433"/>
            <a:ext cx="5121627" cy="1904207"/>
          </a:xfrm>
        </p:spPr>
        <p:txBody>
          <a:bodyPr>
            <a:normAutofit/>
          </a:bodyPr>
          <a:lstStyle/>
          <a:p>
            <a:r>
              <a:rPr lang="en-US" sz="2800" dirty="0" smtClean="0"/>
              <a:t>STEP-6: PC is incremented by 1 to point next instruction to be executed. Contents of IR is fed to Control Unit </a:t>
            </a:r>
            <a:endParaRPr lang="en-US" sz="2800" dirty="0"/>
          </a:p>
        </p:txBody>
      </p:sp>
      <p:graphicFrame>
        <p:nvGraphicFramePr>
          <p:cNvPr id="2" name="Table 1"/>
          <p:cNvGraphicFramePr>
            <a:graphicFrameLocks noGrp="1"/>
          </p:cNvGraphicFramePr>
          <p:nvPr/>
        </p:nvGraphicFramePr>
        <p:xfrm>
          <a:off x="7705859" y="0"/>
          <a:ext cx="4081172" cy="2199640"/>
        </p:xfrm>
        <a:graphic>
          <a:graphicData uri="http://schemas.openxmlformats.org/drawingml/2006/table">
            <a:tbl>
              <a:tblPr firstRow="1" bandRow="1">
                <a:tableStyleId>{5C22544A-7EE6-4342-B048-85BDC9FD1C3A}</a:tableStyleId>
              </a:tblPr>
              <a:tblGrid>
                <a:gridCol w="4081172"/>
              </a:tblGrid>
              <a:tr h="370840">
                <a:tc>
                  <a:txBody>
                    <a:bodyPr/>
                    <a:lstStyle/>
                    <a:p>
                      <a:r>
                        <a:rPr lang="en-US" sz="2400" dirty="0" smtClean="0"/>
                        <a:t>User program</a:t>
                      </a:r>
                      <a:endParaRPr lang="en-US" sz="2400" dirty="0"/>
                    </a:p>
                  </a:txBody>
                  <a:tcPr/>
                </a:tc>
              </a:tr>
              <a:tr h="370840">
                <a:tc>
                  <a:txBody>
                    <a:bodyPr/>
                    <a:lstStyle/>
                    <a:p>
                      <a:r>
                        <a:rPr lang="en-US" sz="2400" dirty="0" smtClean="0"/>
                        <a:t>SUB AX, BX</a:t>
                      </a:r>
                      <a:endParaRPr lang="en-US" sz="2400" dirty="0"/>
                    </a:p>
                  </a:txBody>
                  <a:tcPr/>
                </a:tc>
              </a:tr>
              <a:tr h="370840">
                <a:tc>
                  <a:txBody>
                    <a:bodyPr/>
                    <a:lstStyle/>
                    <a:p>
                      <a:r>
                        <a:rPr lang="en-US" sz="2400" dirty="0" smtClean="0"/>
                        <a:t>MOV CX, AX</a:t>
                      </a:r>
                      <a:endParaRPr lang="en-US" sz="2400" dirty="0"/>
                    </a:p>
                  </a:txBody>
                  <a:tcPr/>
                </a:tc>
              </a:tr>
              <a:tr h="370840">
                <a:tc>
                  <a:txBody>
                    <a:bodyPr/>
                    <a:lstStyle/>
                    <a:p>
                      <a:r>
                        <a:rPr lang="en-US" sz="2400" dirty="0" smtClean="0"/>
                        <a:t>MOV DX, 0</a:t>
                      </a:r>
                      <a:endParaRPr lang="en-US" sz="2400" dirty="0"/>
                    </a:p>
                  </a:txBody>
                  <a:tcPr/>
                </a:tc>
              </a:tr>
              <a:tr h="370840">
                <a:tc>
                  <a:txBody>
                    <a:bodyPr/>
                    <a:lstStyle/>
                    <a:p>
                      <a:endParaRPr lang="en-US" dirty="0"/>
                    </a:p>
                  </a:txBody>
                  <a:tcPr/>
                </a:tc>
              </a:tr>
            </a:tbl>
          </a:graphicData>
        </a:graphic>
      </p:graphicFrame>
      <p:sp>
        <p:nvSpPr>
          <p:cNvPr id="5" name="Down Arrow 4"/>
          <p:cNvSpPr/>
          <p:nvPr/>
        </p:nvSpPr>
        <p:spPr>
          <a:xfrm>
            <a:off x="8203842" y="2248105"/>
            <a:ext cx="901521" cy="3792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3"/>
          <p:cNvSpPr>
            <a:spLocks noChangeArrowheads="1"/>
          </p:cNvSpPr>
          <p:nvPr/>
        </p:nvSpPr>
        <p:spPr bwMode="auto">
          <a:xfrm>
            <a:off x="1287895" y="2864470"/>
            <a:ext cx="4987344" cy="396240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9"/>
          <p:cNvSpPr txBox="1">
            <a:spLocks noChangeArrowheads="1"/>
          </p:cNvSpPr>
          <p:nvPr/>
        </p:nvSpPr>
        <p:spPr bwMode="auto">
          <a:xfrm>
            <a:off x="3844224" y="2331070"/>
            <a:ext cx="5741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a:t>CPU</a:t>
            </a:r>
          </a:p>
        </p:txBody>
      </p:sp>
      <p:sp>
        <p:nvSpPr>
          <p:cNvPr id="12" name="Rectangle 20"/>
          <p:cNvSpPr>
            <a:spLocks noChangeArrowheads="1"/>
          </p:cNvSpPr>
          <p:nvPr/>
        </p:nvSpPr>
        <p:spPr bwMode="auto">
          <a:xfrm>
            <a:off x="1569307" y="4282060"/>
            <a:ext cx="2057400" cy="770932"/>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1"/>
          <p:cNvSpPr>
            <a:spLocks noChangeArrowheads="1"/>
          </p:cNvSpPr>
          <p:nvPr/>
        </p:nvSpPr>
        <p:spPr bwMode="auto">
          <a:xfrm>
            <a:off x="1592201" y="5520492"/>
            <a:ext cx="2057400" cy="889220"/>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22"/>
          <p:cNvSpPr>
            <a:spLocks noChangeArrowheads="1"/>
          </p:cNvSpPr>
          <p:nvPr/>
        </p:nvSpPr>
        <p:spPr bwMode="auto">
          <a:xfrm>
            <a:off x="4235301" y="5511837"/>
            <a:ext cx="1905000" cy="968375"/>
          </a:xfrm>
          <a:prstGeom prst="rect">
            <a:avLst/>
          </a:prstGeom>
          <a:solidFill>
            <a:srgbClr val="CCFFFF">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23"/>
          <p:cNvSpPr txBox="1">
            <a:spLocks noChangeArrowheads="1"/>
          </p:cNvSpPr>
          <p:nvPr/>
        </p:nvSpPr>
        <p:spPr bwMode="auto">
          <a:xfrm>
            <a:off x="4204044" y="5553465"/>
            <a:ext cx="192849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SzTx/>
              <a:buFontTx/>
              <a:buNone/>
            </a:pPr>
            <a:r>
              <a:rPr lang="en-US" dirty="0" smtClean="0"/>
              <a:t>Control</a:t>
            </a:r>
          </a:p>
          <a:p>
            <a:pPr algn="ctr">
              <a:lnSpc>
                <a:spcPct val="100000"/>
              </a:lnSpc>
              <a:spcBef>
                <a:spcPct val="0"/>
              </a:spcBef>
              <a:buSzTx/>
              <a:buFontTx/>
              <a:buNone/>
            </a:pPr>
            <a:r>
              <a:rPr lang="en-US" dirty="0" smtClean="0"/>
              <a:t>Unit</a:t>
            </a:r>
          </a:p>
          <a:p>
            <a:pPr algn="ctr">
              <a:spcBef>
                <a:spcPct val="0"/>
              </a:spcBef>
            </a:pPr>
            <a:r>
              <a:rPr lang="en-US" b="1" dirty="0"/>
              <a:t>0010101</a:t>
            </a:r>
            <a:r>
              <a:rPr lang="en-US" b="1" dirty="0">
                <a:solidFill>
                  <a:srgbClr val="FF0000"/>
                </a:solidFill>
              </a:rPr>
              <a:t>11000011</a:t>
            </a:r>
            <a:endParaRPr lang="en-US" dirty="0"/>
          </a:p>
          <a:p>
            <a:pPr algn="ctr">
              <a:lnSpc>
                <a:spcPct val="100000"/>
              </a:lnSpc>
              <a:spcBef>
                <a:spcPct val="0"/>
              </a:spcBef>
              <a:buSzTx/>
              <a:buFontTx/>
              <a:buNone/>
            </a:pPr>
            <a:endParaRPr lang="en-US" dirty="0"/>
          </a:p>
        </p:txBody>
      </p:sp>
      <p:sp>
        <p:nvSpPr>
          <p:cNvPr id="16" name="Text Box 24"/>
          <p:cNvSpPr txBox="1">
            <a:spLocks noChangeArrowheads="1"/>
          </p:cNvSpPr>
          <p:nvPr/>
        </p:nvSpPr>
        <p:spPr bwMode="auto">
          <a:xfrm>
            <a:off x="2127910" y="4306027"/>
            <a:ext cx="9401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Register</a:t>
            </a:r>
          </a:p>
          <a:p>
            <a:pPr algn="ctr">
              <a:lnSpc>
                <a:spcPct val="100000"/>
              </a:lnSpc>
              <a:spcBef>
                <a:spcPct val="0"/>
              </a:spcBef>
              <a:buSzTx/>
              <a:buFontTx/>
              <a:buNone/>
            </a:pPr>
            <a:r>
              <a:rPr lang="en-US" dirty="0"/>
              <a:t>File</a:t>
            </a:r>
          </a:p>
        </p:txBody>
      </p:sp>
      <p:sp>
        <p:nvSpPr>
          <p:cNvPr id="17" name="Text Box 25"/>
          <p:cNvSpPr txBox="1">
            <a:spLocks noChangeArrowheads="1"/>
          </p:cNvSpPr>
          <p:nvPr/>
        </p:nvSpPr>
        <p:spPr bwMode="auto">
          <a:xfrm>
            <a:off x="2276906" y="5695161"/>
            <a:ext cx="5580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ALU</a:t>
            </a:r>
            <a:endParaRPr lang="en-US" dirty="0"/>
          </a:p>
        </p:txBody>
      </p:sp>
      <p:sp>
        <p:nvSpPr>
          <p:cNvPr id="18" name="Rectangle 26"/>
          <p:cNvSpPr>
            <a:spLocks noChangeArrowheads="1"/>
          </p:cNvSpPr>
          <p:nvPr/>
        </p:nvSpPr>
        <p:spPr bwMode="auto">
          <a:xfrm>
            <a:off x="4227539" y="4678401"/>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27"/>
          <p:cNvSpPr txBox="1">
            <a:spLocks noChangeArrowheads="1"/>
          </p:cNvSpPr>
          <p:nvPr/>
        </p:nvSpPr>
        <p:spPr bwMode="auto">
          <a:xfrm>
            <a:off x="4144117" y="4602754"/>
            <a:ext cx="19919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0"/>
              </a:spcBef>
            </a:pPr>
            <a:r>
              <a:rPr lang="en-US" dirty="0" smtClean="0"/>
              <a:t>IR</a:t>
            </a:r>
            <a:endParaRPr lang="en-US" dirty="0"/>
          </a:p>
        </p:txBody>
      </p:sp>
      <p:sp>
        <p:nvSpPr>
          <p:cNvPr id="20" name="Rectangle 28"/>
          <p:cNvSpPr>
            <a:spLocks noChangeArrowheads="1"/>
          </p:cNvSpPr>
          <p:nvPr/>
        </p:nvSpPr>
        <p:spPr bwMode="auto">
          <a:xfrm>
            <a:off x="1642472" y="3085254"/>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9"/>
          <p:cNvSpPr txBox="1">
            <a:spLocks noChangeArrowheads="1"/>
          </p:cNvSpPr>
          <p:nvPr/>
        </p:nvSpPr>
        <p:spPr bwMode="auto">
          <a:xfrm>
            <a:off x="1642472" y="3135975"/>
            <a:ext cx="1905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SzTx/>
              <a:buFontTx/>
              <a:buNone/>
            </a:pPr>
            <a:r>
              <a:rPr lang="en-US" dirty="0" smtClean="0"/>
              <a:t>PC </a:t>
            </a:r>
            <a:r>
              <a:rPr lang="en-US" b="1" dirty="0" smtClean="0">
                <a:solidFill>
                  <a:srgbClr val="0070C0"/>
                </a:solidFill>
              </a:rPr>
              <a:t>1257</a:t>
            </a:r>
            <a:r>
              <a:rPr lang="en-US" dirty="0" smtClean="0">
                <a:solidFill>
                  <a:srgbClr val="FF0000"/>
                </a:solidFill>
              </a:rPr>
              <a:t>H</a:t>
            </a:r>
            <a:endParaRPr lang="en-US" dirty="0">
              <a:solidFill>
                <a:srgbClr val="FF0000"/>
              </a:solidFill>
            </a:endParaRPr>
          </a:p>
        </p:txBody>
      </p:sp>
      <p:sp>
        <p:nvSpPr>
          <p:cNvPr id="22" name="Rectangle 28"/>
          <p:cNvSpPr>
            <a:spLocks noChangeArrowheads="1"/>
          </p:cNvSpPr>
          <p:nvPr/>
        </p:nvSpPr>
        <p:spPr bwMode="auto">
          <a:xfrm>
            <a:off x="4190549" y="3085254"/>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9"/>
          <p:cNvSpPr txBox="1">
            <a:spLocks noChangeArrowheads="1"/>
          </p:cNvSpPr>
          <p:nvPr/>
        </p:nvSpPr>
        <p:spPr bwMode="auto">
          <a:xfrm>
            <a:off x="4235301" y="3158675"/>
            <a:ext cx="1669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SzTx/>
              <a:buFontTx/>
              <a:buNone/>
            </a:pPr>
            <a:r>
              <a:rPr lang="en-US" dirty="0" smtClean="0"/>
              <a:t>MAR</a:t>
            </a:r>
            <a:endParaRPr lang="en-US" dirty="0">
              <a:solidFill>
                <a:srgbClr val="FF0000"/>
              </a:solidFill>
            </a:endParaRPr>
          </a:p>
        </p:txBody>
      </p:sp>
      <p:sp>
        <p:nvSpPr>
          <p:cNvPr id="24" name="Rectangle 28"/>
          <p:cNvSpPr>
            <a:spLocks noChangeArrowheads="1"/>
          </p:cNvSpPr>
          <p:nvPr/>
        </p:nvSpPr>
        <p:spPr bwMode="auto">
          <a:xfrm>
            <a:off x="4195594" y="3914795"/>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29"/>
          <p:cNvSpPr txBox="1">
            <a:spLocks noChangeArrowheads="1"/>
          </p:cNvSpPr>
          <p:nvPr/>
        </p:nvSpPr>
        <p:spPr bwMode="auto">
          <a:xfrm>
            <a:off x="4860681" y="3953348"/>
            <a:ext cx="6495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MDR</a:t>
            </a:r>
            <a:endParaRPr lang="en-US" dirty="0"/>
          </a:p>
        </p:txBody>
      </p:sp>
      <p:sp>
        <p:nvSpPr>
          <p:cNvPr id="26" name="Text Box 7"/>
          <p:cNvSpPr txBox="1">
            <a:spLocks noChangeArrowheads="1"/>
          </p:cNvSpPr>
          <p:nvPr/>
        </p:nvSpPr>
        <p:spPr bwMode="auto">
          <a:xfrm>
            <a:off x="6694431" y="3776106"/>
            <a:ext cx="6205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Data</a:t>
            </a:r>
          </a:p>
          <a:p>
            <a:pPr algn="ctr">
              <a:lnSpc>
                <a:spcPct val="100000"/>
              </a:lnSpc>
              <a:spcBef>
                <a:spcPct val="0"/>
              </a:spcBef>
              <a:buSzTx/>
              <a:buFontTx/>
              <a:buNone/>
            </a:pPr>
            <a:r>
              <a:rPr lang="en-US" dirty="0" smtClean="0"/>
              <a:t>Bus </a:t>
            </a:r>
          </a:p>
        </p:txBody>
      </p:sp>
      <p:sp>
        <p:nvSpPr>
          <p:cNvPr id="27" name="Text Box 8"/>
          <p:cNvSpPr txBox="1">
            <a:spLocks noChangeArrowheads="1"/>
          </p:cNvSpPr>
          <p:nvPr/>
        </p:nvSpPr>
        <p:spPr bwMode="auto">
          <a:xfrm>
            <a:off x="6503189" y="2910623"/>
            <a:ext cx="9334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Address</a:t>
            </a:r>
          </a:p>
          <a:p>
            <a:pPr algn="ctr">
              <a:lnSpc>
                <a:spcPct val="100000"/>
              </a:lnSpc>
              <a:spcBef>
                <a:spcPct val="0"/>
              </a:spcBef>
              <a:buSzTx/>
              <a:buFontTx/>
              <a:buNone/>
            </a:pPr>
            <a:r>
              <a:rPr lang="en-US" dirty="0" smtClean="0"/>
              <a:t>Bus</a:t>
            </a:r>
            <a:endParaRPr lang="en-US" dirty="0">
              <a:solidFill>
                <a:srgbClr val="FF0000"/>
              </a:solidFill>
            </a:endParaRPr>
          </a:p>
        </p:txBody>
      </p:sp>
      <p:sp>
        <p:nvSpPr>
          <p:cNvPr id="28" name="Text Box 7"/>
          <p:cNvSpPr txBox="1">
            <a:spLocks noChangeArrowheads="1"/>
          </p:cNvSpPr>
          <p:nvPr/>
        </p:nvSpPr>
        <p:spPr bwMode="auto">
          <a:xfrm>
            <a:off x="6631978" y="5864821"/>
            <a:ext cx="8777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endParaRPr lang="en-US" dirty="0"/>
          </a:p>
          <a:p>
            <a:pPr algn="ctr">
              <a:lnSpc>
                <a:spcPct val="100000"/>
              </a:lnSpc>
              <a:spcBef>
                <a:spcPct val="0"/>
              </a:spcBef>
              <a:buSzTx/>
              <a:buFontTx/>
              <a:buNone/>
            </a:pPr>
            <a:r>
              <a:rPr lang="en-US" dirty="0" smtClean="0"/>
              <a:t>Bus</a:t>
            </a:r>
            <a:endParaRPr lang="en-US" dirty="0">
              <a:solidFill>
                <a:srgbClr val="FF0000"/>
              </a:solidFill>
            </a:endParaRPr>
          </a:p>
        </p:txBody>
      </p:sp>
      <p:sp>
        <p:nvSpPr>
          <p:cNvPr id="29" name="Line 4"/>
          <p:cNvSpPr>
            <a:spLocks noChangeShapeType="1"/>
          </p:cNvSpPr>
          <p:nvPr/>
        </p:nvSpPr>
        <p:spPr bwMode="auto">
          <a:xfrm>
            <a:off x="6132539" y="3283308"/>
            <a:ext cx="1600200" cy="0"/>
          </a:xfrm>
          <a:prstGeom prst="line">
            <a:avLst/>
          </a:prstGeom>
          <a:noFill/>
          <a:ln w="38100">
            <a:solidFill>
              <a:schemeClr val="accent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5"/>
          <p:cNvSpPr>
            <a:spLocks noChangeShapeType="1"/>
          </p:cNvSpPr>
          <p:nvPr/>
        </p:nvSpPr>
        <p:spPr bwMode="auto">
          <a:xfrm>
            <a:off x="6095549" y="4117104"/>
            <a:ext cx="1600200" cy="0"/>
          </a:xfrm>
          <a:prstGeom prst="line">
            <a:avLst/>
          </a:prstGeom>
          <a:noFill/>
          <a:ln w="38100">
            <a:solidFill>
              <a:schemeClr val="accent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5"/>
          <p:cNvSpPr>
            <a:spLocks noChangeShapeType="1"/>
          </p:cNvSpPr>
          <p:nvPr/>
        </p:nvSpPr>
        <p:spPr bwMode="auto">
          <a:xfrm>
            <a:off x="6171558" y="6193829"/>
            <a:ext cx="1600200" cy="0"/>
          </a:xfrm>
          <a:prstGeom prst="line">
            <a:avLst/>
          </a:prstGeom>
          <a:noFill/>
          <a:ln w="38100">
            <a:solidFill>
              <a:schemeClr val="accent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itle 1"/>
          <p:cNvSpPr txBox="1">
            <a:spLocks/>
          </p:cNvSpPr>
          <p:nvPr/>
        </p:nvSpPr>
        <p:spPr>
          <a:xfrm>
            <a:off x="8654602" y="2600891"/>
            <a:ext cx="2882720" cy="523517"/>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RAM(16 bits)</a:t>
            </a:r>
            <a:endParaRPr lang="en-US" dirty="0"/>
          </a:p>
        </p:txBody>
      </p:sp>
      <p:cxnSp>
        <p:nvCxnSpPr>
          <p:cNvPr id="4" name="Straight Arrow Connector 3"/>
          <p:cNvCxnSpPr>
            <a:stCxn id="20" idx="3"/>
            <a:endCxn id="22" idx="1"/>
          </p:cNvCxnSpPr>
          <p:nvPr/>
        </p:nvCxnSpPr>
        <p:spPr>
          <a:xfrm>
            <a:off x="3547472" y="3351954"/>
            <a:ext cx="6430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41376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31"/>
          <p:cNvGraphicFramePr>
            <a:graphicFrameLocks noGrp="1"/>
          </p:cNvGraphicFramePr>
          <p:nvPr>
            <p:extLst/>
          </p:nvPr>
        </p:nvGraphicFramePr>
        <p:xfrm>
          <a:off x="7769729" y="3117382"/>
          <a:ext cx="4121239" cy="3387300"/>
        </p:xfrm>
        <a:graphic>
          <a:graphicData uri="http://schemas.openxmlformats.org/drawingml/2006/table">
            <a:tbl>
              <a:tblPr firstRow="1" bandRow="1">
                <a:tableStyleId>{5C22544A-7EE6-4342-B048-85BDC9FD1C3A}</a:tableStyleId>
              </a:tblPr>
              <a:tblGrid>
                <a:gridCol w="1318261"/>
                <a:gridCol w="2802978"/>
              </a:tblGrid>
              <a:tr h="809899">
                <a:tc>
                  <a:txBody>
                    <a:bodyPr/>
                    <a:lstStyle/>
                    <a:p>
                      <a:r>
                        <a:rPr lang="en-US" sz="2400" dirty="0" smtClean="0"/>
                        <a:t>Address</a:t>
                      </a:r>
                      <a:endParaRPr lang="en-US" sz="2400" dirty="0"/>
                    </a:p>
                  </a:txBody>
                  <a:tcPr/>
                </a:tc>
                <a:tc>
                  <a:txBody>
                    <a:bodyPr/>
                    <a:lstStyle/>
                    <a:p>
                      <a:r>
                        <a:rPr lang="en-US" sz="2400" dirty="0" smtClean="0"/>
                        <a:t>Contents</a:t>
                      </a:r>
                      <a:endParaRPr lang="en-US" sz="2400" dirty="0"/>
                    </a:p>
                  </a:txBody>
                  <a:tcPr/>
                </a:tc>
              </a:tr>
              <a:tr h="809899">
                <a:tc>
                  <a:txBody>
                    <a:bodyPr/>
                    <a:lstStyle/>
                    <a:p>
                      <a:r>
                        <a:rPr lang="en-US" sz="2400" dirty="0" smtClean="0"/>
                        <a:t>1256H</a:t>
                      </a:r>
                      <a:endParaRPr lang="en-US" sz="2400" dirty="0"/>
                    </a:p>
                  </a:txBody>
                  <a:tcPr/>
                </a:tc>
                <a:tc>
                  <a:txBody>
                    <a:bodyPr/>
                    <a:lstStyle/>
                    <a:p>
                      <a:r>
                        <a:rPr lang="en-US" sz="2400" b="1" dirty="0" smtClean="0"/>
                        <a:t>0010101</a:t>
                      </a:r>
                      <a:r>
                        <a:rPr lang="en-US" sz="2400" b="1" dirty="0" smtClean="0">
                          <a:solidFill>
                            <a:srgbClr val="FF0000"/>
                          </a:solidFill>
                        </a:rPr>
                        <a:t>11000011</a:t>
                      </a:r>
                      <a:endParaRPr lang="en-US" sz="2400" b="1" dirty="0">
                        <a:solidFill>
                          <a:srgbClr val="FF0000"/>
                        </a:solidFill>
                      </a:endParaRPr>
                    </a:p>
                  </a:txBody>
                  <a:tcPr/>
                </a:tc>
              </a:tr>
              <a:tr h="809899">
                <a:tc>
                  <a:txBody>
                    <a:bodyPr/>
                    <a:lstStyle/>
                    <a:p>
                      <a:r>
                        <a:rPr lang="en-US" sz="2400" dirty="0" smtClean="0"/>
                        <a:t>1257H</a:t>
                      </a:r>
                      <a:endParaRPr lang="en-US" sz="2400" dirty="0"/>
                    </a:p>
                  </a:txBody>
                  <a:tcPr/>
                </a:tc>
                <a:tc>
                  <a:txBody>
                    <a:bodyPr/>
                    <a:lstStyle/>
                    <a:p>
                      <a:r>
                        <a:rPr lang="en-US" sz="2400" b="1" dirty="0" smtClean="0"/>
                        <a:t>1000101</a:t>
                      </a:r>
                      <a:r>
                        <a:rPr lang="en-US" sz="2400" b="1" dirty="0" smtClean="0">
                          <a:solidFill>
                            <a:srgbClr val="7030A0"/>
                          </a:solidFill>
                        </a:rPr>
                        <a:t>11001000</a:t>
                      </a:r>
                      <a:endParaRPr lang="en-US" sz="2400" b="1" dirty="0">
                        <a:solidFill>
                          <a:srgbClr val="7030A0"/>
                        </a:solidFill>
                      </a:endParaRPr>
                    </a:p>
                  </a:txBody>
                  <a:tcPr/>
                </a:tc>
              </a:tr>
              <a:tr h="957603">
                <a:tc>
                  <a:txBody>
                    <a:bodyPr/>
                    <a:lstStyle/>
                    <a:p>
                      <a:r>
                        <a:rPr lang="en-US" sz="2400" dirty="0" smtClean="0"/>
                        <a:t>1258H</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smtClean="0"/>
                        <a:t>1001111</a:t>
                      </a:r>
                      <a:r>
                        <a:rPr lang="en-US" sz="2400" b="1" dirty="0" smtClean="0">
                          <a:solidFill>
                            <a:srgbClr val="7030A0"/>
                          </a:solidFill>
                        </a:rPr>
                        <a:t>11001011</a:t>
                      </a:r>
                    </a:p>
                    <a:p>
                      <a:endParaRPr lang="en-US" sz="2400" dirty="0"/>
                    </a:p>
                  </a:txBody>
                  <a:tcPr/>
                </a:tc>
              </a:tr>
            </a:tbl>
          </a:graphicData>
        </a:graphic>
      </p:graphicFrame>
      <p:sp>
        <p:nvSpPr>
          <p:cNvPr id="33" name="Title 1"/>
          <p:cNvSpPr>
            <a:spLocks noGrp="1"/>
          </p:cNvSpPr>
          <p:nvPr>
            <p:ph type="title"/>
          </p:nvPr>
        </p:nvSpPr>
        <p:spPr>
          <a:xfrm>
            <a:off x="721217" y="154705"/>
            <a:ext cx="5554021" cy="2044935"/>
          </a:xfrm>
        </p:spPr>
        <p:txBody>
          <a:bodyPr>
            <a:normAutofit/>
          </a:bodyPr>
          <a:lstStyle/>
          <a:p>
            <a:pPr algn="just"/>
            <a:r>
              <a:rPr lang="en-US" sz="2800" dirty="0" smtClean="0"/>
              <a:t>STEP-7: 1</a:t>
            </a:r>
            <a:r>
              <a:rPr lang="en-US" sz="2800" baseline="30000" dirty="0" smtClean="0"/>
              <a:t>st</a:t>
            </a:r>
            <a:r>
              <a:rPr lang="en-US" sz="2800" dirty="0" smtClean="0"/>
              <a:t> instruction is decoded at control unit: control signals are generated to activate ALU for specific operation as per instruction </a:t>
            </a:r>
            <a:endParaRPr lang="en-US" sz="2800" dirty="0"/>
          </a:p>
        </p:txBody>
      </p:sp>
      <p:graphicFrame>
        <p:nvGraphicFramePr>
          <p:cNvPr id="2" name="Table 1"/>
          <p:cNvGraphicFramePr>
            <a:graphicFrameLocks noGrp="1"/>
          </p:cNvGraphicFramePr>
          <p:nvPr/>
        </p:nvGraphicFramePr>
        <p:xfrm>
          <a:off x="7705859" y="0"/>
          <a:ext cx="4081172" cy="2199640"/>
        </p:xfrm>
        <a:graphic>
          <a:graphicData uri="http://schemas.openxmlformats.org/drawingml/2006/table">
            <a:tbl>
              <a:tblPr firstRow="1" bandRow="1">
                <a:tableStyleId>{5C22544A-7EE6-4342-B048-85BDC9FD1C3A}</a:tableStyleId>
              </a:tblPr>
              <a:tblGrid>
                <a:gridCol w="4081172"/>
              </a:tblGrid>
              <a:tr h="370840">
                <a:tc>
                  <a:txBody>
                    <a:bodyPr/>
                    <a:lstStyle/>
                    <a:p>
                      <a:r>
                        <a:rPr lang="en-US" sz="2400" dirty="0" smtClean="0"/>
                        <a:t>User program</a:t>
                      </a:r>
                      <a:endParaRPr lang="en-US" sz="2400" dirty="0"/>
                    </a:p>
                  </a:txBody>
                  <a:tcPr/>
                </a:tc>
              </a:tr>
              <a:tr h="370840">
                <a:tc>
                  <a:txBody>
                    <a:bodyPr/>
                    <a:lstStyle/>
                    <a:p>
                      <a:r>
                        <a:rPr lang="en-US" sz="2400" dirty="0" smtClean="0"/>
                        <a:t>SUB AX, BX</a:t>
                      </a:r>
                      <a:endParaRPr lang="en-US" sz="2400" dirty="0"/>
                    </a:p>
                  </a:txBody>
                  <a:tcPr/>
                </a:tc>
              </a:tr>
              <a:tr h="370840">
                <a:tc>
                  <a:txBody>
                    <a:bodyPr/>
                    <a:lstStyle/>
                    <a:p>
                      <a:r>
                        <a:rPr lang="en-US" sz="2400" dirty="0" smtClean="0"/>
                        <a:t>MOV CX, AX</a:t>
                      </a:r>
                      <a:endParaRPr lang="en-US" sz="2400" dirty="0"/>
                    </a:p>
                  </a:txBody>
                  <a:tcPr/>
                </a:tc>
              </a:tr>
              <a:tr h="370840">
                <a:tc>
                  <a:txBody>
                    <a:bodyPr/>
                    <a:lstStyle/>
                    <a:p>
                      <a:r>
                        <a:rPr lang="en-US" sz="2400" dirty="0" smtClean="0"/>
                        <a:t>MOV DX, 0</a:t>
                      </a:r>
                      <a:endParaRPr lang="en-US" sz="2400" dirty="0"/>
                    </a:p>
                  </a:txBody>
                  <a:tcPr/>
                </a:tc>
              </a:tr>
              <a:tr h="370840">
                <a:tc>
                  <a:txBody>
                    <a:bodyPr/>
                    <a:lstStyle/>
                    <a:p>
                      <a:endParaRPr lang="en-US" dirty="0"/>
                    </a:p>
                  </a:txBody>
                  <a:tcPr/>
                </a:tc>
              </a:tr>
            </a:tbl>
          </a:graphicData>
        </a:graphic>
      </p:graphicFrame>
      <p:sp>
        <p:nvSpPr>
          <p:cNvPr id="5" name="Down Arrow 4"/>
          <p:cNvSpPr/>
          <p:nvPr/>
        </p:nvSpPr>
        <p:spPr>
          <a:xfrm>
            <a:off x="8203842" y="2248105"/>
            <a:ext cx="901521" cy="3792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3"/>
          <p:cNvSpPr>
            <a:spLocks noChangeArrowheads="1"/>
          </p:cNvSpPr>
          <p:nvPr/>
        </p:nvSpPr>
        <p:spPr bwMode="auto">
          <a:xfrm>
            <a:off x="1287895" y="2864470"/>
            <a:ext cx="4987344" cy="396240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9"/>
          <p:cNvSpPr txBox="1">
            <a:spLocks noChangeArrowheads="1"/>
          </p:cNvSpPr>
          <p:nvPr/>
        </p:nvSpPr>
        <p:spPr bwMode="auto">
          <a:xfrm>
            <a:off x="3844224" y="2331070"/>
            <a:ext cx="5741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a:t>CPU</a:t>
            </a:r>
          </a:p>
        </p:txBody>
      </p:sp>
      <p:sp>
        <p:nvSpPr>
          <p:cNvPr id="12" name="Rectangle 20"/>
          <p:cNvSpPr>
            <a:spLocks noChangeArrowheads="1"/>
          </p:cNvSpPr>
          <p:nvPr/>
        </p:nvSpPr>
        <p:spPr bwMode="auto">
          <a:xfrm>
            <a:off x="1569307" y="4282060"/>
            <a:ext cx="2057400" cy="770932"/>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1"/>
          <p:cNvSpPr>
            <a:spLocks noChangeArrowheads="1"/>
          </p:cNvSpPr>
          <p:nvPr/>
        </p:nvSpPr>
        <p:spPr bwMode="auto">
          <a:xfrm>
            <a:off x="1592201" y="5520492"/>
            <a:ext cx="2057400" cy="889220"/>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22"/>
          <p:cNvSpPr>
            <a:spLocks noChangeArrowheads="1"/>
          </p:cNvSpPr>
          <p:nvPr/>
        </p:nvSpPr>
        <p:spPr bwMode="auto">
          <a:xfrm>
            <a:off x="4235301" y="5473200"/>
            <a:ext cx="1905000" cy="968375"/>
          </a:xfrm>
          <a:prstGeom prst="rect">
            <a:avLst/>
          </a:prstGeom>
          <a:solidFill>
            <a:srgbClr val="CCFFFF">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23"/>
          <p:cNvSpPr txBox="1">
            <a:spLocks noChangeArrowheads="1"/>
          </p:cNvSpPr>
          <p:nvPr/>
        </p:nvSpPr>
        <p:spPr bwMode="auto">
          <a:xfrm>
            <a:off x="4204044" y="5489070"/>
            <a:ext cx="192849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SzTx/>
              <a:buFontTx/>
              <a:buNone/>
            </a:pPr>
            <a:r>
              <a:rPr lang="en-US" dirty="0" smtClean="0"/>
              <a:t>Control</a:t>
            </a:r>
          </a:p>
          <a:p>
            <a:pPr algn="ctr">
              <a:lnSpc>
                <a:spcPct val="100000"/>
              </a:lnSpc>
              <a:spcBef>
                <a:spcPct val="0"/>
              </a:spcBef>
              <a:buSzTx/>
              <a:buFontTx/>
              <a:buNone/>
            </a:pPr>
            <a:r>
              <a:rPr lang="en-US" dirty="0" smtClean="0"/>
              <a:t>Unit</a:t>
            </a:r>
          </a:p>
          <a:p>
            <a:pPr algn="ctr">
              <a:spcBef>
                <a:spcPct val="0"/>
              </a:spcBef>
            </a:pPr>
            <a:r>
              <a:rPr lang="en-US" b="1" dirty="0"/>
              <a:t>0010101</a:t>
            </a:r>
            <a:r>
              <a:rPr lang="en-US" b="1" dirty="0">
                <a:solidFill>
                  <a:srgbClr val="FF0000"/>
                </a:solidFill>
              </a:rPr>
              <a:t>11000011</a:t>
            </a:r>
            <a:endParaRPr lang="en-US" dirty="0"/>
          </a:p>
          <a:p>
            <a:pPr algn="ctr">
              <a:lnSpc>
                <a:spcPct val="100000"/>
              </a:lnSpc>
              <a:spcBef>
                <a:spcPct val="0"/>
              </a:spcBef>
              <a:buSzTx/>
              <a:buFontTx/>
              <a:buNone/>
            </a:pPr>
            <a:endParaRPr lang="en-US" dirty="0"/>
          </a:p>
        </p:txBody>
      </p:sp>
      <p:sp>
        <p:nvSpPr>
          <p:cNvPr id="16" name="Text Box 24"/>
          <p:cNvSpPr txBox="1">
            <a:spLocks noChangeArrowheads="1"/>
          </p:cNvSpPr>
          <p:nvPr/>
        </p:nvSpPr>
        <p:spPr bwMode="auto">
          <a:xfrm>
            <a:off x="2127910" y="4306027"/>
            <a:ext cx="9401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Register</a:t>
            </a:r>
          </a:p>
          <a:p>
            <a:pPr algn="ctr">
              <a:lnSpc>
                <a:spcPct val="100000"/>
              </a:lnSpc>
              <a:spcBef>
                <a:spcPct val="0"/>
              </a:spcBef>
              <a:buSzTx/>
              <a:buFontTx/>
              <a:buNone/>
            </a:pPr>
            <a:r>
              <a:rPr lang="en-US" dirty="0"/>
              <a:t>File</a:t>
            </a:r>
          </a:p>
        </p:txBody>
      </p:sp>
      <p:sp>
        <p:nvSpPr>
          <p:cNvPr id="17" name="Text Box 25"/>
          <p:cNvSpPr txBox="1">
            <a:spLocks noChangeArrowheads="1"/>
          </p:cNvSpPr>
          <p:nvPr/>
        </p:nvSpPr>
        <p:spPr bwMode="auto">
          <a:xfrm>
            <a:off x="2276906" y="5695161"/>
            <a:ext cx="5580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ALU</a:t>
            </a:r>
            <a:endParaRPr lang="en-US" dirty="0"/>
          </a:p>
        </p:txBody>
      </p:sp>
      <p:sp>
        <p:nvSpPr>
          <p:cNvPr id="18" name="Rectangle 26"/>
          <p:cNvSpPr>
            <a:spLocks noChangeArrowheads="1"/>
          </p:cNvSpPr>
          <p:nvPr/>
        </p:nvSpPr>
        <p:spPr bwMode="auto">
          <a:xfrm>
            <a:off x="4227539" y="4678401"/>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27"/>
          <p:cNvSpPr txBox="1">
            <a:spLocks noChangeArrowheads="1"/>
          </p:cNvSpPr>
          <p:nvPr/>
        </p:nvSpPr>
        <p:spPr bwMode="auto">
          <a:xfrm>
            <a:off x="4144117" y="4602754"/>
            <a:ext cx="19919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0"/>
              </a:spcBef>
            </a:pPr>
            <a:r>
              <a:rPr lang="en-US" dirty="0" smtClean="0"/>
              <a:t>IR</a:t>
            </a:r>
            <a:endParaRPr lang="en-US" dirty="0"/>
          </a:p>
        </p:txBody>
      </p:sp>
      <p:sp>
        <p:nvSpPr>
          <p:cNvPr id="20" name="Rectangle 28"/>
          <p:cNvSpPr>
            <a:spLocks noChangeArrowheads="1"/>
          </p:cNvSpPr>
          <p:nvPr/>
        </p:nvSpPr>
        <p:spPr bwMode="auto">
          <a:xfrm>
            <a:off x="1642472" y="3085254"/>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9"/>
          <p:cNvSpPr txBox="1">
            <a:spLocks noChangeArrowheads="1"/>
          </p:cNvSpPr>
          <p:nvPr/>
        </p:nvSpPr>
        <p:spPr bwMode="auto">
          <a:xfrm>
            <a:off x="1642472" y="3135975"/>
            <a:ext cx="1905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SzTx/>
              <a:buFontTx/>
              <a:buNone/>
            </a:pPr>
            <a:r>
              <a:rPr lang="en-US" dirty="0" smtClean="0"/>
              <a:t>PC </a:t>
            </a:r>
            <a:r>
              <a:rPr lang="en-US" b="1" dirty="0" smtClean="0">
                <a:solidFill>
                  <a:srgbClr val="0070C0"/>
                </a:solidFill>
              </a:rPr>
              <a:t>1257</a:t>
            </a:r>
            <a:r>
              <a:rPr lang="en-US" dirty="0" smtClean="0">
                <a:solidFill>
                  <a:srgbClr val="FF0000"/>
                </a:solidFill>
              </a:rPr>
              <a:t>H</a:t>
            </a:r>
            <a:endParaRPr lang="en-US" dirty="0">
              <a:solidFill>
                <a:srgbClr val="FF0000"/>
              </a:solidFill>
            </a:endParaRPr>
          </a:p>
        </p:txBody>
      </p:sp>
      <p:sp>
        <p:nvSpPr>
          <p:cNvPr id="22" name="Rectangle 28"/>
          <p:cNvSpPr>
            <a:spLocks noChangeArrowheads="1"/>
          </p:cNvSpPr>
          <p:nvPr/>
        </p:nvSpPr>
        <p:spPr bwMode="auto">
          <a:xfrm>
            <a:off x="4190549" y="3085254"/>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9"/>
          <p:cNvSpPr txBox="1">
            <a:spLocks noChangeArrowheads="1"/>
          </p:cNvSpPr>
          <p:nvPr/>
        </p:nvSpPr>
        <p:spPr bwMode="auto">
          <a:xfrm>
            <a:off x="4235301" y="3158675"/>
            <a:ext cx="1669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SzTx/>
              <a:buFontTx/>
              <a:buNone/>
            </a:pPr>
            <a:r>
              <a:rPr lang="en-US" dirty="0" smtClean="0"/>
              <a:t>MAR</a:t>
            </a:r>
            <a:endParaRPr lang="en-US" dirty="0">
              <a:solidFill>
                <a:srgbClr val="FF0000"/>
              </a:solidFill>
            </a:endParaRPr>
          </a:p>
        </p:txBody>
      </p:sp>
      <p:sp>
        <p:nvSpPr>
          <p:cNvPr id="24" name="Rectangle 28"/>
          <p:cNvSpPr>
            <a:spLocks noChangeArrowheads="1"/>
          </p:cNvSpPr>
          <p:nvPr/>
        </p:nvSpPr>
        <p:spPr bwMode="auto">
          <a:xfrm>
            <a:off x="4195594" y="3914795"/>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29"/>
          <p:cNvSpPr txBox="1">
            <a:spLocks noChangeArrowheads="1"/>
          </p:cNvSpPr>
          <p:nvPr/>
        </p:nvSpPr>
        <p:spPr bwMode="auto">
          <a:xfrm>
            <a:off x="4860681" y="3953348"/>
            <a:ext cx="6495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MDR</a:t>
            </a:r>
            <a:endParaRPr lang="en-US" dirty="0"/>
          </a:p>
        </p:txBody>
      </p:sp>
      <p:sp>
        <p:nvSpPr>
          <p:cNvPr id="26" name="Text Box 7"/>
          <p:cNvSpPr txBox="1">
            <a:spLocks noChangeArrowheads="1"/>
          </p:cNvSpPr>
          <p:nvPr/>
        </p:nvSpPr>
        <p:spPr bwMode="auto">
          <a:xfrm>
            <a:off x="6694431" y="3776106"/>
            <a:ext cx="6205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Data</a:t>
            </a:r>
          </a:p>
          <a:p>
            <a:pPr algn="ctr">
              <a:lnSpc>
                <a:spcPct val="100000"/>
              </a:lnSpc>
              <a:spcBef>
                <a:spcPct val="0"/>
              </a:spcBef>
              <a:buSzTx/>
              <a:buFontTx/>
              <a:buNone/>
            </a:pPr>
            <a:r>
              <a:rPr lang="en-US" dirty="0" smtClean="0"/>
              <a:t>Bus </a:t>
            </a:r>
          </a:p>
        </p:txBody>
      </p:sp>
      <p:sp>
        <p:nvSpPr>
          <p:cNvPr id="27" name="Text Box 8"/>
          <p:cNvSpPr txBox="1">
            <a:spLocks noChangeArrowheads="1"/>
          </p:cNvSpPr>
          <p:nvPr/>
        </p:nvSpPr>
        <p:spPr bwMode="auto">
          <a:xfrm>
            <a:off x="6503189" y="2910623"/>
            <a:ext cx="9334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Address</a:t>
            </a:r>
          </a:p>
          <a:p>
            <a:pPr algn="ctr">
              <a:lnSpc>
                <a:spcPct val="100000"/>
              </a:lnSpc>
              <a:spcBef>
                <a:spcPct val="0"/>
              </a:spcBef>
              <a:buSzTx/>
              <a:buFontTx/>
              <a:buNone/>
            </a:pPr>
            <a:r>
              <a:rPr lang="en-US" dirty="0" smtClean="0"/>
              <a:t>Bus </a:t>
            </a:r>
            <a:endParaRPr lang="en-US" dirty="0">
              <a:solidFill>
                <a:srgbClr val="FF0000"/>
              </a:solidFill>
            </a:endParaRPr>
          </a:p>
        </p:txBody>
      </p:sp>
      <p:sp>
        <p:nvSpPr>
          <p:cNvPr id="28" name="Text Box 7"/>
          <p:cNvSpPr txBox="1">
            <a:spLocks noChangeArrowheads="1"/>
          </p:cNvSpPr>
          <p:nvPr/>
        </p:nvSpPr>
        <p:spPr bwMode="auto">
          <a:xfrm>
            <a:off x="6631978" y="5864821"/>
            <a:ext cx="8777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endParaRPr lang="en-US" dirty="0"/>
          </a:p>
          <a:p>
            <a:pPr algn="ctr">
              <a:lnSpc>
                <a:spcPct val="100000"/>
              </a:lnSpc>
              <a:spcBef>
                <a:spcPct val="0"/>
              </a:spcBef>
              <a:buSzTx/>
              <a:buFontTx/>
              <a:buNone/>
            </a:pPr>
            <a:r>
              <a:rPr lang="en-US" dirty="0" smtClean="0"/>
              <a:t>Bus</a:t>
            </a:r>
            <a:endParaRPr lang="en-US" dirty="0">
              <a:solidFill>
                <a:srgbClr val="FF0000"/>
              </a:solidFill>
            </a:endParaRPr>
          </a:p>
        </p:txBody>
      </p:sp>
      <p:sp>
        <p:nvSpPr>
          <p:cNvPr id="29" name="Line 4"/>
          <p:cNvSpPr>
            <a:spLocks noChangeShapeType="1"/>
          </p:cNvSpPr>
          <p:nvPr/>
        </p:nvSpPr>
        <p:spPr bwMode="auto">
          <a:xfrm>
            <a:off x="6132539" y="3283308"/>
            <a:ext cx="1600200" cy="0"/>
          </a:xfrm>
          <a:prstGeom prst="line">
            <a:avLst/>
          </a:prstGeom>
          <a:noFill/>
          <a:ln w="38100">
            <a:solidFill>
              <a:schemeClr val="accent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5"/>
          <p:cNvSpPr>
            <a:spLocks noChangeShapeType="1"/>
          </p:cNvSpPr>
          <p:nvPr/>
        </p:nvSpPr>
        <p:spPr bwMode="auto">
          <a:xfrm>
            <a:off x="6095549" y="4117104"/>
            <a:ext cx="1600200" cy="0"/>
          </a:xfrm>
          <a:prstGeom prst="line">
            <a:avLst/>
          </a:prstGeom>
          <a:noFill/>
          <a:ln w="38100">
            <a:solidFill>
              <a:schemeClr val="accent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5"/>
          <p:cNvSpPr>
            <a:spLocks noChangeShapeType="1"/>
          </p:cNvSpPr>
          <p:nvPr/>
        </p:nvSpPr>
        <p:spPr bwMode="auto">
          <a:xfrm>
            <a:off x="6171558" y="6193829"/>
            <a:ext cx="1600200" cy="0"/>
          </a:xfrm>
          <a:prstGeom prst="line">
            <a:avLst/>
          </a:prstGeom>
          <a:noFill/>
          <a:ln w="38100">
            <a:solidFill>
              <a:schemeClr val="accent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itle 1"/>
          <p:cNvSpPr txBox="1">
            <a:spLocks/>
          </p:cNvSpPr>
          <p:nvPr/>
        </p:nvSpPr>
        <p:spPr>
          <a:xfrm>
            <a:off x="8654602" y="2600891"/>
            <a:ext cx="2882720" cy="523517"/>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RAM(16 bits)</a:t>
            </a:r>
            <a:endParaRPr lang="en-US" dirty="0"/>
          </a:p>
        </p:txBody>
      </p:sp>
      <p:cxnSp>
        <p:nvCxnSpPr>
          <p:cNvPr id="4" name="Straight Arrow Connector 3"/>
          <p:cNvCxnSpPr>
            <a:stCxn id="20" idx="3"/>
            <a:endCxn id="22" idx="1"/>
          </p:cNvCxnSpPr>
          <p:nvPr/>
        </p:nvCxnSpPr>
        <p:spPr>
          <a:xfrm>
            <a:off x="3547472" y="3351954"/>
            <a:ext cx="6430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Down Arrow 2"/>
          <p:cNvSpPr/>
          <p:nvPr/>
        </p:nvSpPr>
        <p:spPr>
          <a:xfrm>
            <a:off x="4418419" y="6441575"/>
            <a:ext cx="45719" cy="2478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5185450" y="6430468"/>
            <a:ext cx="45719" cy="2478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a:off x="5929621" y="6430468"/>
            <a:ext cx="45719" cy="2478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3690929" y="6116235"/>
            <a:ext cx="5131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3690928" y="5695161"/>
            <a:ext cx="5131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5491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31"/>
          <p:cNvGraphicFramePr>
            <a:graphicFrameLocks noGrp="1"/>
          </p:cNvGraphicFramePr>
          <p:nvPr>
            <p:extLst/>
          </p:nvPr>
        </p:nvGraphicFramePr>
        <p:xfrm>
          <a:off x="7769729" y="3117382"/>
          <a:ext cx="4121239" cy="3387300"/>
        </p:xfrm>
        <a:graphic>
          <a:graphicData uri="http://schemas.openxmlformats.org/drawingml/2006/table">
            <a:tbl>
              <a:tblPr firstRow="1" bandRow="1">
                <a:tableStyleId>{5C22544A-7EE6-4342-B048-85BDC9FD1C3A}</a:tableStyleId>
              </a:tblPr>
              <a:tblGrid>
                <a:gridCol w="1318261"/>
                <a:gridCol w="2802978"/>
              </a:tblGrid>
              <a:tr h="809899">
                <a:tc>
                  <a:txBody>
                    <a:bodyPr/>
                    <a:lstStyle/>
                    <a:p>
                      <a:r>
                        <a:rPr lang="en-US" sz="2400" dirty="0" smtClean="0"/>
                        <a:t>Address</a:t>
                      </a:r>
                      <a:endParaRPr lang="en-US" sz="2400" dirty="0"/>
                    </a:p>
                  </a:txBody>
                  <a:tcPr/>
                </a:tc>
                <a:tc>
                  <a:txBody>
                    <a:bodyPr/>
                    <a:lstStyle/>
                    <a:p>
                      <a:r>
                        <a:rPr lang="en-US" sz="2400" dirty="0" smtClean="0"/>
                        <a:t>Contents</a:t>
                      </a:r>
                      <a:endParaRPr lang="en-US" sz="2400" dirty="0"/>
                    </a:p>
                  </a:txBody>
                  <a:tcPr/>
                </a:tc>
              </a:tr>
              <a:tr h="809899">
                <a:tc>
                  <a:txBody>
                    <a:bodyPr/>
                    <a:lstStyle/>
                    <a:p>
                      <a:r>
                        <a:rPr lang="en-US" sz="2400" dirty="0" smtClean="0"/>
                        <a:t>1256H</a:t>
                      </a:r>
                      <a:endParaRPr lang="en-US" sz="2400" dirty="0"/>
                    </a:p>
                  </a:txBody>
                  <a:tcPr/>
                </a:tc>
                <a:tc>
                  <a:txBody>
                    <a:bodyPr/>
                    <a:lstStyle/>
                    <a:p>
                      <a:r>
                        <a:rPr lang="en-US" sz="2400" b="1" dirty="0" smtClean="0"/>
                        <a:t>0010101</a:t>
                      </a:r>
                      <a:r>
                        <a:rPr lang="en-US" sz="2400" b="1" dirty="0" smtClean="0">
                          <a:solidFill>
                            <a:srgbClr val="FF0000"/>
                          </a:solidFill>
                        </a:rPr>
                        <a:t>11000011</a:t>
                      </a:r>
                      <a:endParaRPr lang="en-US" sz="2400" b="1" dirty="0">
                        <a:solidFill>
                          <a:srgbClr val="FF0000"/>
                        </a:solidFill>
                      </a:endParaRPr>
                    </a:p>
                  </a:txBody>
                  <a:tcPr/>
                </a:tc>
              </a:tr>
              <a:tr h="809899">
                <a:tc>
                  <a:txBody>
                    <a:bodyPr/>
                    <a:lstStyle/>
                    <a:p>
                      <a:r>
                        <a:rPr lang="en-US" sz="2400" dirty="0" smtClean="0"/>
                        <a:t>1257H</a:t>
                      </a:r>
                      <a:endParaRPr lang="en-US" sz="2400" dirty="0"/>
                    </a:p>
                  </a:txBody>
                  <a:tcPr/>
                </a:tc>
                <a:tc>
                  <a:txBody>
                    <a:bodyPr/>
                    <a:lstStyle/>
                    <a:p>
                      <a:r>
                        <a:rPr lang="en-US" sz="2400" b="1" dirty="0" smtClean="0"/>
                        <a:t>1000101</a:t>
                      </a:r>
                      <a:r>
                        <a:rPr lang="en-US" sz="2400" b="1" dirty="0" smtClean="0">
                          <a:solidFill>
                            <a:srgbClr val="7030A0"/>
                          </a:solidFill>
                        </a:rPr>
                        <a:t>11001000</a:t>
                      </a:r>
                      <a:endParaRPr lang="en-US" sz="2400" b="1" dirty="0">
                        <a:solidFill>
                          <a:srgbClr val="7030A0"/>
                        </a:solidFill>
                      </a:endParaRPr>
                    </a:p>
                  </a:txBody>
                  <a:tcPr/>
                </a:tc>
              </a:tr>
              <a:tr h="957603">
                <a:tc>
                  <a:txBody>
                    <a:bodyPr/>
                    <a:lstStyle/>
                    <a:p>
                      <a:r>
                        <a:rPr lang="en-US" sz="2400" dirty="0" smtClean="0"/>
                        <a:t>1258H</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smtClean="0"/>
                        <a:t>1001111</a:t>
                      </a:r>
                      <a:r>
                        <a:rPr lang="en-US" sz="2400" b="1" dirty="0" smtClean="0">
                          <a:solidFill>
                            <a:srgbClr val="7030A0"/>
                          </a:solidFill>
                        </a:rPr>
                        <a:t>11001011</a:t>
                      </a:r>
                    </a:p>
                    <a:p>
                      <a:endParaRPr lang="en-US" sz="2400" dirty="0"/>
                    </a:p>
                  </a:txBody>
                  <a:tcPr/>
                </a:tc>
              </a:tr>
            </a:tbl>
          </a:graphicData>
        </a:graphic>
      </p:graphicFrame>
      <p:sp>
        <p:nvSpPr>
          <p:cNvPr id="33" name="Title 1"/>
          <p:cNvSpPr>
            <a:spLocks noGrp="1"/>
          </p:cNvSpPr>
          <p:nvPr>
            <p:ph type="title"/>
          </p:nvPr>
        </p:nvSpPr>
        <p:spPr>
          <a:xfrm>
            <a:off x="1153611" y="295433"/>
            <a:ext cx="5121627" cy="1904207"/>
          </a:xfrm>
        </p:spPr>
        <p:txBody>
          <a:bodyPr>
            <a:normAutofit/>
          </a:bodyPr>
          <a:lstStyle/>
          <a:p>
            <a:r>
              <a:rPr lang="en-US" sz="2800" dirty="0" smtClean="0"/>
              <a:t>STEP-8: 1</a:t>
            </a:r>
            <a:r>
              <a:rPr lang="en-US" sz="2800" baseline="30000" dirty="0" smtClean="0"/>
              <a:t>st</a:t>
            </a:r>
            <a:r>
              <a:rPr lang="en-US" sz="2800" dirty="0" smtClean="0"/>
              <a:t> instruction is Executed (that includes Data read from RAM followed by ALU operation, result stored as per instruction) </a:t>
            </a:r>
            <a:endParaRPr lang="en-US" sz="2800" dirty="0"/>
          </a:p>
        </p:txBody>
      </p:sp>
      <p:graphicFrame>
        <p:nvGraphicFramePr>
          <p:cNvPr id="2" name="Table 1"/>
          <p:cNvGraphicFramePr>
            <a:graphicFrameLocks noGrp="1"/>
          </p:cNvGraphicFramePr>
          <p:nvPr/>
        </p:nvGraphicFramePr>
        <p:xfrm>
          <a:off x="7705859" y="0"/>
          <a:ext cx="4081172" cy="2199640"/>
        </p:xfrm>
        <a:graphic>
          <a:graphicData uri="http://schemas.openxmlformats.org/drawingml/2006/table">
            <a:tbl>
              <a:tblPr firstRow="1" bandRow="1">
                <a:tableStyleId>{5C22544A-7EE6-4342-B048-85BDC9FD1C3A}</a:tableStyleId>
              </a:tblPr>
              <a:tblGrid>
                <a:gridCol w="4081172"/>
              </a:tblGrid>
              <a:tr h="370840">
                <a:tc>
                  <a:txBody>
                    <a:bodyPr/>
                    <a:lstStyle/>
                    <a:p>
                      <a:r>
                        <a:rPr lang="en-US" sz="2400" dirty="0" smtClean="0"/>
                        <a:t>User program</a:t>
                      </a:r>
                      <a:endParaRPr lang="en-US" sz="2400" dirty="0"/>
                    </a:p>
                  </a:txBody>
                  <a:tcPr/>
                </a:tc>
              </a:tr>
              <a:tr h="370840">
                <a:tc>
                  <a:txBody>
                    <a:bodyPr/>
                    <a:lstStyle/>
                    <a:p>
                      <a:r>
                        <a:rPr lang="en-US" sz="2400" dirty="0" smtClean="0"/>
                        <a:t>SUB AX, BX</a:t>
                      </a:r>
                      <a:endParaRPr lang="en-US" sz="2400" dirty="0"/>
                    </a:p>
                  </a:txBody>
                  <a:tcPr/>
                </a:tc>
              </a:tr>
              <a:tr h="370840">
                <a:tc>
                  <a:txBody>
                    <a:bodyPr/>
                    <a:lstStyle/>
                    <a:p>
                      <a:r>
                        <a:rPr lang="en-US" sz="2400" dirty="0" smtClean="0"/>
                        <a:t>MOV CX, AX</a:t>
                      </a:r>
                      <a:endParaRPr lang="en-US" sz="2400" dirty="0"/>
                    </a:p>
                  </a:txBody>
                  <a:tcPr/>
                </a:tc>
              </a:tr>
              <a:tr h="370840">
                <a:tc>
                  <a:txBody>
                    <a:bodyPr/>
                    <a:lstStyle/>
                    <a:p>
                      <a:r>
                        <a:rPr lang="en-US" sz="2400" dirty="0" smtClean="0"/>
                        <a:t>MOV DX, 0</a:t>
                      </a:r>
                      <a:endParaRPr lang="en-US" sz="2400" dirty="0"/>
                    </a:p>
                  </a:txBody>
                  <a:tcPr/>
                </a:tc>
              </a:tr>
              <a:tr h="370840">
                <a:tc>
                  <a:txBody>
                    <a:bodyPr/>
                    <a:lstStyle/>
                    <a:p>
                      <a:endParaRPr lang="en-US" dirty="0"/>
                    </a:p>
                  </a:txBody>
                  <a:tcPr/>
                </a:tc>
              </a:tr>
            </a:tbl>
          </a:graphicData>
        </a:graphic>
      </p:graphicFrame>
      <p:sp>
        <p:nvSpPr>
          <p:cNvPr id="5" name="Down Arrow 4"/>
          <p:cNvSpPr/>
          <p:nvPr/>
        </p:nvSpPr>
        <p:spPr>
          <a:xfrm>
            <a:off x="8203842" y="2248105"/>
            <a:ext cx="901521" cy="3792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3"/>
          <p:cNvSpPr>
            <a:spLocks noChangeArrowheads="1"/>
          </p:cNvSpPr>
          <p:nvPr/>
        </p:nvSpPr>
        <p:spPr bwMode="auto">
          <a:xfrm>
            <a:off x="1287895" y="2864470"/>
            <a:ext cx="4987344" cy="396240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9"/>
          <p:cNvSpPr txBox="1">
            <a:spLocks noChangeArrowheads="1"/>
          </p:cNvSpPr>
          <p:nvPr/>
        </p:nvSpPr>
        <p:spPr bwMode="auto">
          <a:xfrm>
            <a:off x="3844224" y="2331070"/>
            <a:ext cx="5741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a:t>CPU</a:t>
            </a:r>
          </a:p>
        </p:txBody>
      </p:sp>
      <p:sp>
        <p:nvSpPr>
          <p:cNvPr id="12" name="Rectangle 20"/>
          <p:cNvSpPr>
            <a:spLocks noChangeArrowheads="1"/>
          </p:cNvSpPr>
          <p:nvPr/>
        </p:nvSpPr>
        <p:spPr bwMode="auto">
          <a:xfrm>
            <a:off x="1569307" y="4282060"/>
            <a:ext cx="2057400" cy="770932"/>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1"/>
          <p:cNvSpPr>
            <a:spLocks noChangeArrowheads="1"/>
          </p:cNvSpPr>
          <p:nvPr/>
        </p:nvSpPr>
        <p:spPr bwMode="auto">
          <a:xfrm>
            <a:off x="1592201" y="5520492"/>
            <a:ext cx="2057400" cy="889220"/>
          </a:xfrm>
          <a:prstGeom prst="rect">
            <a:avLst/>
          </a:prstGeom>
          <a:solidFill>
            <a:srgbClr val="00B050">
              <a:alpha val="70000"/>
            </a:srgbClr>
          </a:solidFill>
          <a:ln w="38100" algn="ctr">
            <a:solidFill>
              <a:schemeClr val="tx1"/>
            </a:solidFill>
            <a:miter lim="800000"/>
            <a:headEnd/>
            <a:tailEnd/>
          </a:ln>
          <a:effectLst/>
          <a:extLst/>
        </p:spPr>
        <p:txBody>
          <a:bodyPr wrap="none" anchor="ctr"/>
          <a:lstStyle/>
          <a:p>
            <a:endParaRPr lang="en-US"/>
          </a:p>
        </p:txBody>
      </p:sp>
      <p:sp>
        <p:nvSpPr>
          <p:cNvPr id="14" name="Rectangle 22"/>
          <p:cNvSpPr>
            <a:spLocks noChangeArrowheads="1"/>
          </p:cNvSpPr>
          <p:nvPr/>
        </p:nvSpPr>
        <p:spPr bwMode="auto">
          <a:xfrm>
            <a:off x="4235301" y="5511837"/>
            <a:ext cx="1905000" cy="968375"/>
          </a:xfrm>
          <a:prstGeom prst="rect">
            <a:avLst/>
          </a:prstGeom>
          <a:solidFill>
            <a:srgbClr val="CCFFFF">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23"/>
          <p:cNvSpPr txBox="1">
            <a:spLocks noChangeArrowheads="1"/>
          </p:cNvSpPr>
          <p:nvPr/>
        </p:nvSpPr>
        <p:spPr bwMode="auto">
          <a:xfrm>
            <a:off x="4204044" y="5553465"/>
            <a:ext cx="192849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SzTx/>
              <a:buFontTx/>
              <a:buNone/>
            </a:pPr>
            <a:r>
              <a:rPr lang="en-US" dirty="0" smtClean="0"/>
              <a:t>Control</a:t>
            </a:r>
          </a:p>
          <a:p>
            <a:pPr algn="ctr">
              <a:lnSpc>
                <a:spcPct val="100000"/>
              </a:lnSpc>
              <a:spcBef>
                <a:spcPct val="0"/>
              </a:spcBef>
              <a:buSzTx/>
              <a:buFontTx/>
              <a:buNone/>
            </a:pPr>
            <a:r>
              <a:rPr lang="en-US" dirty="0" smtClean="0"/>
              <a:t>Unit</a:t>
            </a:r>
          </a:p>
          <a:p>
            <a:pPr algn="ctr">
              <a:spcBef>
                <a:spcPct val="0"/>
              </a:spcBef>
            </a:pPr>
            <a:r>
              <a:rPr lang="en-US" b="1" dirty="0"/>
              <a:t>0010101</a:t>
            </a:r>
            <a:r>
              <a:rPr lang="en-US" b="1" dirty="0">
                <a:solidFill>
                  <a:srgbClr val="FF0000"/>
                </a:solidFill>
              </a:rPr>
              <a:t>11000011</a:t>
            </a:r>
            <a:endParaRPr lang="en-US" dirty="0"/>
          </a:p>
          <a:p>
            <a:pPr algn="ctr">
              <a:lnSpc>
                <a:spcPct val="100000"/>
              </a:lnSpc>
              <a:spcBef>
                <a:spcPct val="0"/>
              </a:spcBef>
              <a:buSzTx/>
              <a:buFontTx/>
              <a:buNone/>
            </a:pPr>
            <a:endParaRPr lang="en-US" dirty="0"/>
          </a:p>
        </p:txBody>
      </p:sp>
      <p:sp>
        <p:nvSpPr>
          <p:cNvPr id="16" name="Text Box 24"/>
          <p:cNvSpPr txBox="1">
            <a:spLocks noChangeArrowheads="1"/>
          </p:cNvSpPr>
          <p:nvPr/>
        </p:nvSpPr>
        <p:spPr bwMode="auto">
          <a:xfrm>
            <a:off x="2127910" y="4306027"/>
            <a:ext cx="9401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Register</a:t>
            </a:r>
          </a:p>
          <a:p>
            <a:pPr algn="ctr">
              <a:lnSpc>
                <a:spcPct val="100000"/>
              </a:lnSpc>
              <a:spcBef>
                <a:spcPct val="0"/>
              </a:spcBef>
              <a:buSzTx/>
              <a:buFontTx/>
              <a:buNone/>
            </a:pPr>
            <a:r>
              <a:rPr lang="en-US" dirty="0"/>
              <a:t>File</a:t>
            </a:r>
          </a:p>
        </p:txBody>
      </p:sp>
      <p:sp>
        <p:nvSpPr>
          <p:cNvPr id="17" name="Text Box 25"/>
          <p:cNvSpPr txBox="1">
            <a:spLocks noChangeArrowheads="1"/>
          </p:cNvSpPr>
          <p:nvPr/>
        </p:nvSpPr>
        <p:spPr bwMode="auto">
          <a:xfrm>
            <a:off x="2276906" y="5695161"/>
            <a:ext cx="5580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ALU</a:t>
            </a:r>
            <a:endParaRPr lang="en-US" dirty="0"/>
          </a:p>
        </p:txBody>
      </p:sp>
      <p:sp>
        <p:nvSpPr>
          <p:cNvPr id="18" name="Rectangle 26"/>
          <p:cNvSpPr>
            <a:spLocks noChangeArrowheads="1"/>
          </p:cNvSpPr>
          <p:nvPr/>
        </p:nvSpPr>
        <p:spPr bwMode="auto">
          <a:xfrm>
            <a:off x="4227539" y="4678401"/>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27"/>
          <p:cNvSpPr txBox="1">
            <a:spLocks noChangeArrowheads="1"/>
          </p:cNvSpPr>
          <p:nvPr/>
        </p:nvSpPr>
        <p:spPr bwMode="auto">
          <a:xfrm>
            <a:off x="4144117" y="4602754"/>
            <a:ext cx="19919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0"/>
              </a:spcBef>
            </a:pPr>
            <a:r>
              <a:rPr lang="en-US" dirty="0" smtClean="0"/>
              <a:t>IR</a:t>
            </a:r>
            <a:endParaRPr lang="en-US" dirty="0"/>
          </a:p>
        </p:txBody>
      </p:sp>
      <p:sp>
        <p:nvSpPr>
          <p:cNvPr id="20" name="Rectangle 28"/>
          <p:cNvSpPr>
            <a:spLocks noChangeArrowheads="1"/>
          </p:cNvSpPr>
          <p:nvPr/>
        </p:nvSpPr>
        <p:spPr bwMode="auto">
          <a:xfrm>
            <a:off x="1642472" y="3085254"/>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9"/>
          <p:cNvSpPr txBox="1">
            <a:spLocks noChangeArrowheads="1"/>
          </p:cNvSpPr>
          <p:nvPr/>
        </p:nvSpPr>
        <p:spPr bwMode="auto">
          <a:xfrm>
            <a:off x="1642472" y="3135975"/>
            <a:ext cx="1905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SzTx/>
              <a:buFontTx/>
              <a:buNone/>
            </a:pPr>
            <a:r>
              <a:rPr lang="en-US" dirty="0" smtClean="0"/>
              <a:t>PC </a:t>
            </a:r>
            <a:r>
              <a:rPr lang="en-US" b="1" dirty="0" smtClean="0">
                <a:solidFill>
                  <a:srgbClr val="0070C0"/>
                </a:solidFill>
              </a:rPr>
              <a:t>1257</a:t>
            </a:r>
            <a:r>
              <a:rPr lang="en-US" dirty="0" smtClean="0">
                <a:solidFill>
                  <a:srgbClr val="FF0000"/>
                </a:solidFill>
              </a:rPr>
              <a:t>H</a:t>
            </a:r>
            <a:endParaRPr lang="en-US" dirty="0">
              <a:solidFill>
                <a:srgbClr val="FF0000"/>
              </a:solidFill>
            </a:endParaRPr>
          </a:p>
        </p:txBody>
      </p:sp>
      <p:sp>
        <p:nvSpPr>
          <p:cNvPr id="22" name="Rectangle 28"/>
          <p:cNvSpPr>
            <a:spLocks noChangeArrowheads="1"/>
          </p:cNvSpPr>
          <p:nvPr/>
        </p:nvSpPr>
        <p:spPr bwMode="auto">
          <a:xfrm>
            <a:off x="4190549" y="3085254"/>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9"/>
          <p:cNvSpPr txBox="1">
            <a:spLocks noChangeArrowheads="1"/>
          </p:cNvSpPr>
          <p:nvPr/>
        </p:nvSpPr>
        <p:spPr bwMode="auto">
          <a:xfrm>
            <a:off x="4235301" y="3158675"/>
            <a:ext cx="1669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SzTx/>
              <a:buFontTx/>
              <a:buNone/>
            </a:pPr>
            <a:r>
              <a:rPr lang="en-US" dirty="0" smtClean="0"/>
              <a:t>MAR</a:t>
            </a:r>
            <a:endParaRPr lang="en-US" dirty="0">
              <a:solidFill>
                <a:srgbClr val="FF0000"/>
              </a:solidFill>
            </a:endParaRPr>
          </a:p>
        </p:txBody>
      </p:sp>
      <p:sp>
        <p:nvSpPr>
          <p:cNvPr id="24" name="Rectangle 28"/>
          <p:cNvSpPr>
            <a:spLocks noChangeArrowheads="1"/>
          </p:cNvSpPr>
          <p:nvPr/>
        </p:nvSpPr>
        <p:spPr bwMode="auto">
          <a:xfrm>
            <a:off x="4195594" y="3914795"/>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29"/>
          <p:cNvSpPr txBox="1">
            <a:spLocks noChangeArrowheads="1"/>
          </p:cNvSpPr>
          <p:nvPr/>
        </p:nvSpPr>
        <p:spPr bwMode="auto">
          <a:xfrm>
            <a:off x="4860681" y="3953348"/>
            <a:ext cx="6495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MDR</a:t>
            </a:r>
            <a:endParaRPr lang="en-US" dirty="0"/>
          </a:p>
        </p:txBody>
      </p:sp>
      <p:sp>
        <p:nvSpPr>
          <p:cNvPr id="26" name="Text Box 7"/>
          <p:cNvSpPr txBox="1">
            <a:spLocks noChangeArrowheads="1"/>
          </p:cNvSpPr>
          <p:nvPr/>
        </p:nvSpPr>
        <p:spPr bwMode="auto">
          <a:xfrm>
            <a:off x="6694431" y="3776106"/>
            <a:ext cx="6205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Data</a:t>
            </a:r>
          </a:p>
          <a:p>
            <a:pPr algn="ctr">
              <a:lnSpc>
                <a:spcPct val="100000"/>
              </a:lnSpc>
              <a:spcBef>
                <a:spcPct val="0"/>
              </a:spcBef>
              <a:buSzTx/>
              <a:buFontTx/>
              <a:buNone/>
            </a:pPr>
            <a:r>
              <a:rPr lang="en-US" dirty="0" smtClean="0"/>
              <a:t>Bus </a:t>
            </a:r>
          </a:p>
        </p:txBody>
      </p:sp>
      <p:sp>
        <p:nvSpPr>
          <p:cNvPr id="27" name="Text Box 8"/>
          <p:cNvSpPr txBox="1">
            <a:spLocks noChangeArrowheads="1"/>
          </p:cNvSpPr>
          <p:nvPr/>
        </p:nvSpPr>
        <p:spPr bwMode="auto">
          <a:xfrm>
            <a:off x="6493667" y="2910623"/>
            <a:ext cx="9525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Address</a:t>
            </a:r>
          </a:p>
          <a:p>
            <a:pPr algn="ctr">
              <a:lnSpc>
                <a:spcPct val="100000"/>
              </a:lnSpc>
              <a:spcBef>
                <a:spcPct val="0"/>
              </a:spcBef>
              <a:buSzTx/>
              <a:buFontTx/>
              <a:buNone/>
            </a:pPr>
            <a:r>
              <a:rPr lang="en-US" dirty="0" smtClean="0"/>
              <a:t>Bus </a:t>
            </a:r>
            <a:endParaRPr lang="en-US" dirty="0">
              <a:solidFill>
                <a:srgbClr val="FF0000"/>
              </a:solidFill>
            </a:endParaRPr>
          </a:p>
        </p:txBody>
      </p:sp>
      <p:sp>
        <p:nvSpPr>
          <p:cNvPr id="28" name="Text Box 7"/>
          <p:cNvSpPr txBox="1">
            <a:spLocks noChangeArrowheads="1"/>
          </p:cNvSpPr>
          <p:nvPr/>
        </p:nvSpPr>
        <p:spPr bwMode="auto">
          <a:xfrm>
            <a:off x="6631978" y="5864821"/>
            <a:ext cx="8777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endParaRPr lang="en-US" dirty="0"/>
          </a:p>
          <a:p>
            <a:pPr algn="ctr">
              <a:lnSpc>
                <a:spcPct val="100000"/>
              </a:lnSpc>
              <a:spcBef>
                <a:spcPct val="0"/>
              </a:spcBef>
              <a:buSzTx/>
              <a:buFontTx/>
              <a:buNone/>
            </a:pPr>
            <a:r>
              <a:rPr lang="en-US" dirty="0" smtClean="0"/>
              <a:t>Bus</a:t>
            </a:r>
            <a:endParaRPr lang="en-US" dirty="0">
              <a:solidFill>
                <a:srgbClr val="FF0000"/>
              </a:solidFill>
            </a:endParaRPr>
          </a:p>
        </p:txBody>
      </p:sp>
      <p:sp>
        <p:nvSpPr>
          <p:cNvPr id="29" name="Line 4"/>
          <p:cNvSpPr>
            <a:spLocks noChangeShapeType="1"/>
          </p:cNvSpPr>
          <p:nvPr/>
        </p:nvSpPr>
        <p:spPr bwMode="auto">
          <a:xfrm>
            <a:off x="6132539" y="3283308"/>
            <a:ext cx="1600200" cy="0"/>
          </a:xfrm>
          <a:prstGeom prst="line">
            <a:avLst/>
          </a:prstGeom>
          <a:noFill/>
          <a:ln w="38100">
            <a:solidFill>
              <a:schemeClr val="accent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5"/>
          <p:cNvSpPr>
            <a:spLocks noChangeShapeType="1"/>
          </p:cNvSpPr>
          <p:nvPr/>
        </p:nvSpPr>
        <p:spPr bwMode="auto">
          <a:xfrm>
            <a:off x="6095549" y="4117104"/>
            <a:ext cx="1600200" cy="0"/>
          </a:xfrm>
          <a:prstGeom prst="line">
            <a:avLst/>
          </a:prstGeom>
          <a:noFill/>
          <a:ln w="38100">
            <a:solidFill>
              <a:schemeClr val="accent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5"/>
          <p:cNvSpPr>
            <a:spLocks noChangeShapeType="1"/>
          </p:cNvSpPr>
          <p:nvPr/>
        </p:nvSpPr>
        <p:spPr bwMode="auto">
          <a:xfrm>
            <a:off x="6171558" y="6193829"/>
            <a:ext cx="1600200" cy="0"/>
          </a:xfrm>
          <a:prstGeom prst="line">
            <a:avLst/>
          </a:prstGeom>
          <a:noFill/>
          <a:ln w="38100">
            <a:solidFill>
              <a:schemeClr val="accent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itle 1"/>
          <p:cNvSpPr txBox="1">
            <a:spLocks/>
          </p:cNvSpPr>
          <p:nvPr/>
        </p:nvSpPr>
        <p:spPr>
          <a:xfrm>
            <a:off x="8654602" y="2600891"/>
            <a:ext cx="2882720" cy="523517"/>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RAM(16 bits)</a:t>
            </a:r>
            <a:endParaRPr lang="en-US" dirty="0"/>
          </a:p>
        </p:txBody>
      </p:sp>
      <p:cxnSp>
        <p:nvCxnSpPr>
          <p:cNvPr id="4" name="Straight Arrow Connector 3"/>
          <p:cNvCxnSpPr>
            <a:stCxn id="20" idx="3"/>
            <a:endCxn id="22" idx="1"/>
          </p:cNvCxnSpPr>
          <p:nvPr/>
        </p:nvCxnSpPr>
        <p:spPr>
          <a:xfrm>
            <a:off x="3547472" y="3351954"/>
            <a:ext cx="6430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2090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31"/>
          <p:cNvGraphicFramePr>
            <a:graphicFrameLocks noGrp="1"/>
          </p:cNvGraphicFramePr>
          <p:nvPr>
            <p:extLst/>
          </p:nvPr>
        </p:nvGraphicFramePr>
        <p:xfrm>
          <a:off x="7769729" y="3117382"/>
          <a:ext cx="4121239" cy="3387300"/>
        </p:xfrm>
        <a:graphic>
          <a:graphicData uri="http://schemas.openxmlformats.org/drawingml/2006/table">
            <a:tbl>
              <a:tblPr firstRow="1" bandRow="1">
                <a:tableStyleId>{5C22544A-7EE6-4342-B048-85BDC9FD1C3A}</a:tableStyleId>
              </a:tblPr>
              <a:tblGrid>
                <a:gridCol w="1318261"/>
                <a:gridCol w="2802978"/>
              </a:tblGrid>
              <a:tr h="809899">
                <a:tc>
                  <a:txBody>
                    <a:bodyPr/>
                    <a:lstStyle/>
                    <a:p>
                      <a:r>
                        <a:rPr lang="en-US" sz="2400" dirty="0" smtClean="0"/>
                        <a:t>Address</a:t>
                      </a:r>
                      <a:endParaRPr lang="en-US" sz="2400" dirty="0"/>
                    </a:p>
                  </a:txBody>
                  <a:tcPr/>
                </a:tc>
                <a:tc>
                  <a:txBody>
                    <a:bodyPr/>
                    <a:lstStyle/>
                    <a:p>
                      <a:r>
                        <a:rPr lang="en-US" sz="2400" dirty="0" smtClean="0"/>
                        <a:t>Contents</a:t>
                      </a:r>
                      <a:endParaRPr lang="en-US" sz="2400" dirty="0"/>
                    </a:p>
                  </a:txBody>
                  <a:tcPr/>
                </a:tc>
              </a:tr>
              <a:tr h="809899">
                <a:tc>
                  <a:txBody>
                    <a:bodyPr/>
                    <a:lstStyle/>
                    <a:p>
                      <a:r>
                        <a:rPr lang="en-US" sz="2400" dirty="0" smtClean="0"/>
                        <a:t>1256H</a:t>
                      </a:r>
                      <a:endParaRPr lang="en-US" sz="2400" dirty="0"/>
                    </a:p>
                  </a:txBody>
                  <a:tcPr/>
                </a:tc>
                <a:tc>
                  <a:txBody>
                    <a:bodyPr/>
                    <a:lstStyle/>
                    <a:p>
                      <a:r>
                        <a:rPr lang="en-US" sz="2400" b="1" dirty="0" smtClean="0"/>
                        <a:t>0010101</a:t>
                      </a:r>
                      <a:r>
                        <a:rPr lang="en-US" sz="2400" b="1" dirty="0" smtClean="0">
                          <a:solidFill>
                            <a:srgbClr val="FF0000"/>
                          </a:solidFill>
                        </a:rPr>
                        <a:t>11000011</a:t>
                      </a:r>
                      <a:endParaRPr lang="en-US" sz="2400" b="1" dirty="0">
                        <a:solidFill>
                          <a:srgbClr val="FF0000"/>
                        </a:solidFill>
                      </a:endParaRPr>
                    </a:p>
                  </a:txBody>
                  <a:tcPr/>
                </a:tc>
              </a:tr>
              <a:tr h="809899">
                <a:tc>
                  <a:txBody>
                    <a:bodyPr/>
                    <a:lstStyle/>
                    <a:p>
                      <a:r>
                        <a:rPr lang="en-US" sz="2400" dirty="0" smtClean="0"/>
                        <a:t>1257H</a:t>
                      </a:r>
                      <a:endParaRPr lang="en-US" sz="2400" dirty="0"/>
                    </a:p>
                  </a:txBody>
                  <a:tcPr/>
                </a:tc>
                <a:tc>
                  <a:txBody>
                    <a:bodyPr/>
                    <a:lstStyle/>
                    <a:p>
                      <a:r>
                        <a:rPr lang="en-US" sz="2400" b="1" dirty="0" smtClean="0"/>
                        <a:t>1000101</a:t>
                      </a:r>
                      <a:r>
                        <a:rPr lang="en-US" sz="2400" b="1" dirty="0" smtClean="0">
                          <a:solidFill>
                            <a:srgbClr val="7030A0"/>
                          </a:solidFill>
                        </a:rPr>
                        <a:t>11001000</a:t>
                      </a:r>
                      <a:endParaRPr lang="en-US" sz="2400" b="1" dirty="0">
                        <a:solidFill>
                          <a:srgbClr val="7030A0"/>
                        </a:solidFill>
                      </a:endParaRPr>
                    </a:p>
                  </a:txBody>
                  <a:tcPr/>
                </a:tc>
              </a:tr>
              <a:tr h="957603">
                <a:tc>
                  <a:txBody>
                    <a:bodyPr/>
                    <a:lstStyle/>
                    <a:p>
                      <a:r>
                        <a:rPr lang="en-US" sz="2400" dirty="0" smtClean="0"/>
                        <a:t>1258H</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smtClean="0"/>
                        <a:t>1001111</a:t>
                      </a:r>
                      <a:r>
                        <a:rPr lang="en-US" sz="2400" b="1" dirty="0" smtClean="0">
                          <a:solidFill>
                            <a:srgbClr val="7030A0"/>
                          </a:solidFill>
                        </a:rPr>
                        <a:t>11001011</a:t>
                      </a:r>
                    </a:p>
                    <a:p>
                      <a:endParaRPr lang="en-US" sz="2400" dirty="0"/>
                    </a:p>
                  </a:txBody>
                  <a:tcPr/>
                </a:tc>
              </a:tr>
            </a:tbl>
          </a:graphicData>
        </a:graphic>
      </p:graphicFrame>
      <p:sp>
        <p:nvSpPr>
          <p:cNvPr id="33" name="Title 1"/>
          <p:cNvSpPr>
            <a:spLocks noGrp="1"/>
          </p:cNvSpPr>
          <p:nvPr>
            <p:ph type="title"/>
          </p:nvPr>
        </p:nvSpPr>
        <p:spPr>
          <a:xfrm>
            <a:off x="463639" y="295433"/>
            <a:ext cx="5811599" cy="1845484"/>
          </a:xfrm>
        </p:spPr>
        <p:txBody>
          <a:bodyPr>
            <a:normAutofit/>
          </a:bodyPr>
          <a:lstStyle/>
          <a:p>
            <a:r>
              <a:rPr lang="en-US" sz="2800" dirty="0" smtClean="0">
                <a:solidFill>
                  <a:srgbClr val="FF0000"/>
                </a:solidFill>
              </a:rPr>
              <a:t>STEPS-2:8 repeated for next instruction</a:t>
            </a:r>
            <a:r>
              <a:rPr lang="en-US" sz="2800" dirty="0" smtClean="0"/>
              <a:t/>
            </a:r>
            <a:br>
              <a:rPr lang="en-US" sz="2800" dirty="0" smtClean="0"/>
            </a:br>
            <a:r>
              <a:rPr lang="en-US" sz="2800" dirty="0" smtClean="0"/>
              <a:t>content of PC is loaded into MAR </a:t>
            </a:r>
            <a:endParaRPr lang="en-US" sz="2800" dirty="0"/>
          </a:p>
        </p:txBody>
      </p:sp>
      <p:graphicFrame>
        <p:nvGraphicFramePr>
          <p:cNvPr id="2" name="Table 1"/>
          <p:cNvGraphicFramePr>
            <a:graphicFrameLocks noGrp="1"/>
          </p:cNvGraphicFramePr>
          <p:nvPr/>
        </p:nvGraphicFramePr>
        <p:xfrm>
          <a:off x="7705859" y="0"/>
          <a:ext cx="4081172" cy="2199640"/>
        </p:xfrm>
        <a:graphic>
          <a:graphicData uri="http://schemas.openxmlformats.org/drawingml/2006/table">
            <a:tbl>
              <a:tblPr firstRow="1" bandRow="1">
                <a:tableStyleId>{5C22544A-7EE6-4342-B048-85BDC9FD1C3A}</a:tableStyleId>
              </a:tblPr>
              <a:tblGrid>
                <a:gridCol w="4081172"/>
              </a:tblGrid>
              <a:tr h="370840">
                <a:tc>
                  <a:txBody>
                    <a:bodyPr/>
                    <a:lstStyle/>
                    <a:p>
                      <a:r>
                        <a:rPr lang="en-US" sz="2400" dirty="0" smtClean="0"/>
                        <a:t>User program</a:t>
                      </a:r>
                      <a:endParaRPr lang="en-US" sz="2400" dirty="0"/>
                    </a:p>
                  </a:txBody>
                  <a:tcPr/>
                </a:tc>
              </a:tr>
              <a:tr h="370840">
                <a:tc>
                  <a:txBody>
                    <a:bodyPr/>
                    <a:lstStyle/>
                    <a:p>
                      <a:r>
                        <a:rPr lang="en-US" sz="2400" dirty="0" smtClean="0"/>
                        <a:t>SUB AX, BX</a:t>
                      </a:r>
                      <a:endParaRPr lang="en-US" sz="2400" dirty="0"/>
                    </a:p>
                  </a:txBody>
                  <a:tcPr/>
                </a:tc>
              </a:tr>
              <a:tr h="370840">
                <a:tc>
                  <a:txBody>
                    <a:bodyPr/>
                    <a:lstStyle/>
                    <a:p>
                      <a:r>
                        <a:rPr lang="en-US" sz="2400" dirty="0" smtClean="0"/>
                        <a:t>MOV CX, AX</a:t>
                      </a:r>
                      <a:endParaRPr lang="en-US" sz="2400" dirty="0"/>
                    </a:p>
                  </a:txBody>
                  <a:tcPr/>
                </a:tc>
              </a:tr>
              <a:tr h="370840">
                <a:tc>
                  <a:txBody>
                    <a:bodyPr/>
                    <a:lstStyle/>
                    <a:p>
                      <a:r>
                        <a:rPr lang="en-US" sz="2400" dirty="0" smtClean="0"/>
                        <a:t>MOV DX, 0</a:t>
                      </a:r>
                      <a:endParaRPr lang="en-US" sz="2400" dirty="0"/>
                    </a:p>
                  </a:txBody>
                  <a:tcPr/>
                </a:tc>
              </a:tr>
              <a:tr h="370840">
                <a:tc>
                  <a:txBody>
                    <a:bodyPr/>
                    <a:lstStyle/>
                    <a:p>
                      <a:endParaRPr lang="en-US" dirty="0"/>
                    </a:p>
                  </a:txBody>
                  <a:tcPr/>
                </a:tc>
              </a:tr>
            </a:tbl>
          </a:graphicData>
        </a:graphic>
      </p:graphicFrame>
      <p:sp>
        <p:nvSpPr>
          <p:cNvPr id="5" name="Down Arrow 4"/>
          <p:cNvSpPr/>
          <p:nvPr/>
        </p:nvSpPr>
        <p:spPr>
          <a:xfrm>
            <a:off x="8203842" y="2248105"/>
            <a:ext cx="901521" cy="3792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3"/>
          <p:cNvSpPr>
            <a:spLocks noChangeArrowheads="1"/>
          </p:cNvSpPr>
          <p:nvPr/>
        </p:nvSpPr>
        <p:spPr bwMode="auto">
          <a:xfrm>
            <a:off x="1287895" y="2864470"/>
            <a:ext cx="4987344" cy="396240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9"/>
          <p:cNvSpPr txBox="1">
            <a:spLocks noChangeArrowheads="1"/>
          </p:cNvSpPr>
          <p:nvPr/>
        </p:nvSpPr>
        <p:spPr bwMode="auto">
          <a:xfrm>
            <a:off x="3844224" y="2331070"/>
            <a:ext cx="5741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a:t>CPU</a:t>
            </a:r>
          </a:p>
        </p:txBody>
      </p:sp>
      <p:sp>
        <p:nvSpPr>
          <p:cNvPr id="12" name="Rectangle 20"/>
          <p:cNvSpPr>
            <a:spLocks noChangeArrowheads="1"/>
          </p:cNvSpPr>
          <p:nvPr/>
        </p:nvSpPr>
        <p:spPr bwMode="auto">
          <a:xfrm>
            <a:off x="1569307" y="4282060"/>
            <a:ext cx="2057400" cy="770932"/>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1"/>
          <p:cNvSpPr>
            <a:spLocks noChangeArrowheads="1"/>
          </p:cNvSpPr>
          <p:nvPr/>
        </p:nvSpPr>
        <p:spPr bwMode="auto">
          <a:xfrm>
            <a:off x="1592201" y="5520492"/>
            <a:ext cx="2057400" cy="889220"/>
          </a:xfrm>
          <a:prstGeom prst="rect">
            <a:avLst/>
          </a:prstGeom>
          <a:solidFill>
            <a:srgbClr val="C4C4C4">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22"/>
          <p:cNvSpPr>
            <a:spLocks noChangeArrowheads="1"/>
          </p:cNvSpPr>
          <p:nvPr/>
        </p:nvSpPr>
        <p:spPr bwMode="auto">
          <a:xfrm>
            <a:off x="4235301" y="5511837"/>
            <a:ext cx="1905000" cy="968375"/>
          </a:xfrm>
          <a:prstGeom prst="rect">
            <a:avLst/>
          </a:prstGeom>
          <a:solidFill>
            <a:srgbClr val="CCFFFF">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23"/>
          <p:cNvSpPr txBox="1">
            <a:spLocks noChangeArrowheads="1"/>
          </p:cNvSpPr>
          <p:nvPr/>
        </p:nvSpPr>
        <p:spPr bwMode="auto">
          <a:xfrm>
            <a:off x="4899115" y="5780436"/>
            <a:ext cx="877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p>
          <a:p>
            <a:pPr algn="ctr">
              <a:lnSpc>
                <a:spcPct val="100000"/>
              </a:lnSpc>
              <a:spcBef>
                <a:spcPct val="0"/>
              </a:spcBef>
              <a:buSzTx/>
              <a:buFontTx/>
              <a:buNone/>
            </a:pPr>
            <a:r>
              <a:rPr lang="en-US" dirty="0" smtClean="0"/>
              <a:t>Unit</a:t>
            </a:r>
            <a:endParaRPr lang="en-US" dirty="0"/>
          </a:p>
        </p:txBody>
      </p:sp>
      <p:sp>
        <p:nvSpPr>
          <p:cNvPr id="16" name="Text Box 24"/>
          <p:cNvSpPr txBox="1">
            <a:spLocks noChangeArrowheads="1"/>
          </p:cNvSpPr>
          <p:nvPr/>
        </p:nvSpPr>
        <p:spPr bwMode="auto">
          <a:xfrm>
            <a:off x="2127910" y="4306027"/>
            <a:ext cx="9401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Register</a:t>
            </a:r>
          </a:p>
          <a:p>
            <a:pPr algn="ctr">
              <a:lnSpc>
                <a:spcPct val="100000"/>
              </a:lnSpc>
              <a:spcBef>
                <a:spcPct val="0"/>
              </a:spcBef>
              <a:buSzTx/>
              <a:buFontTx/>
              <a:buNone/>
            </a:pPr>
            <a:r>
              <a:rPr lang="en-US" dirty="0"/>
              <a:t>File</a:t>
            </a:r>
          </a:p>
        </p:txBody>
      </p:sp>
      <p:sp>
        <p:nvSpPr>
          <p:cNvPr id="17" name="Text Box 25"/>
          <p:cNvSpPr txBox="1">
            <a:spLocks noChangeArrowheads="1"/>
          </p:cNvSpPr>
          <p:nvPr/>
        </p:nvSpPr>
        <p:spPr bwMode="auto">
          <a:xfrm>
            <a:off x="2276906" y="5695161"/>
            <a:ext cx="5580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ALU</a:t>
            </a:r>
            <a:endParaRPr lang="en-US" dirty="0"/>
          </a:p>
        </p:txBody>
      </p:sp>
      <p:sp>
        <p:nvSpPr>
          <p:cNvPr id="18" name="Rectangle 26"/>
          <p:cNvSpPr>
            <a:spLocks noChangeArrowheads="1"/>
          </p:cNvSpPr>
          <p:nvPr/>
        </p:nvSpPr>
        <p:spPr bwMode="auto">
          <a:xfrm>
            <a:off x="4227539" y="4678401"/>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27"/>
          <p:cNvSpPr txBox="1">
            <a:spLocks noChangeArrowheads="1"/>
          </p:cNvSpPr>
          <p:nvPr/>
        </p:nvSpPr>
        <p:spPr bwMode="auto">
          <a:xfrm>
            <a:off x="5009214" y="4720434"/>
            <a:ext cx="367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IR</a:t>
            </a:r>
          </a:p>
        </p:txBody>
      </p:sp>
      <p:sp>
        <p:nvSpPr>
          <p:cNvPr id="20" name="Rectangle 28"/>
          <p:cNvSpPr>
            <a:spLocks noChangeArrowheads="1"/>
          </p:cNvSpPr>
          <p:nvPr/>
        </p:nvSpPr>
        <p:spPr bwMode="auto">
          <a:xfrm>
            <a:off x="1642472" y="3085254"/>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9"/>
          <p:cNvSpPr txBox="1">
            <a:spLocks noChangeArrowheads="1"/>
          </p:cNvSpPr>
          <p:nvPr/>
        </p:nvSpPr>
        <p:spPr bwMode="auto">
          <a:xfrm>
            <a:off x="1642472" y="3135975"/>
            <a:ext cx="1905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SzTx/>
              <a:buFontTx/>
              <a:buNone/>
            </a:pPr>
            <a:r>
              <a:rPr lang="en-US" dirty="0" smtClean="0"/>
              <a:t>PC </a:t>
            </a:r>
            <a:r>
              <a:rPr lang="en-US" dirty="0" smtClean="0">
                <a:solidFill>
                  <a:srgbClr val="FF0000"/>
                </a:solidFill>
              </a:rPr>
              <a:t>1257H</a:t>
            </a:r>
            <a:endParaRPr lang="en-US" dirty="0">
              <a:solidFill>
                <a:srgbClr val="FF0000"/>
              </a:solidFill>
            </a:endParaRPr>
          </a:p>
        </p:txBody>
      </p:sp>
      <p:sp>
        <p:nvSpPr>
          <p:cNvPr id="22" name="Rectangle 28"/>
          <p:cNvSpPr>
            <a:spLocks noChangeArrowheads="1"/>
          </p:cNvSpPr>
          <p:nvPr/>
        </p:nvSpPr>
        <p:spPr bwMode="auto">
          <a:xfrm>
            <a:off x="4190549" y="3085254"/>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9"/>
          <p:cNvSpPr txBox="1">
            <a:spLocks noChangeArrowheads="1"/>
          </p:cNvSpPr>
          <p:nvPr/>
        </p:nvSpPr>
        <p:spPr bwMode="auto">
          <a:xfrm>
            <a:off x="4235301" y="3158675"/>
            <a:ext cx="1669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SzTx/>
              <a:buFontTx/>
              <a:buNone/>
            </a:pPr>
            <a:r>
              <a:rPr lang="en-US" dirty="0" smtClean="0"/>
              <a:t>MAR </a:t>
            </a:r>
            <a:r>
              <a:rPr lang="en-US" dirty="0" smtClean="0">
                <a:solidFill>
                  <a:srgbClr val="FF0000"/>
                </a:solidFill>
              </a:rPr>
              <a:t>1257H</a:t>
            </a:r>
            <a:endParaRPr lang="en-US" dirty="0">
              <a:solidFill>
                <a:srgbClr val="FF0000"/>
              </a:solidFill>
            </a:endParaRPr>
          </a:p>
        </p:txBody>
      </p:sp>
      <p:sp>
        <p:nvSpPr>
          <p:cNvPr id="24" name="Rectangle 28"/>
          <p:cNvSpPr>
            <a:spLocks noChangeArrowheads="1"/>
          </p:cNvSpPr>
          <p:nvPr/>
        </p:nvSpPr>
        <p:spPr bwMode="auto">
          <a:xfrm>
            <a:off x="4195594" y="3914795"/>
            <a:ext cx="1905000" cy="533400"/>
          </a:xfrm>
          <a:prstGeom prst="rect">
            <a:avLst/>
          </a:prstGeom>
          <a:solidFill>
            <a:srgbClr val="FFFF99">
              <a:alpha val="70000"/>
            </a:srgb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29"/>
          <p:cNvSpPr txBox="1">
            <a:spLocks noChangeArrowheads="1"/>
          </p:cNvSpPr>
          <p:nvPr/>
        </p:nvSpPr>
        <p:spPr bwMode="auto">
          <a:xfrm>
            <a:off x="4860681" y="3953348"/>
            <a:ext cx="6495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MDR</a:t>
            </a:r>
            <a:endParaRPr lang="en-US" dirty="0"/>
          </a:p>
        </p:txBody>
      </p:sp>
      <p:sp>
        <p:nvSpPr>
          <p:cNvPr id="26" name="Text Box 7"/>
          <p:cNvSpPr txBox="1">
            <a:spLocks noChangeArrowheads="1"/>
          </p:cNvSpPr>
          <p:nvPr/>
        </p:nvSpPr>
        <p:spPr bwMode="auto">
          <a:xfrm>
            <a:off x="6668674" y="3801864"/>
            <a:ext cx="6205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a:t>Data</a:t>
            </a:r>
          </a:p>
          <a:p>
            <a:pPr algn="ctr">
              <a:lnSpc>
                <a:spcPct val="100000"/>
              </a:lnSpc>
              <a:spcBef>
                <a:spcPct val="0"/>
              </a:spcBef>
              <a:buSzTx/>
              <a:buFontTx/>
              <a:buNone/>
            </a:pPr>
            <a:r>
              <a:rPr lang="en-US" dirty="0"/>
              <a:t>Bus</a:t>
            </a:r>
          </a:p>
        </p:txBody>
      </p:sp>
      <p:sp>
        <p:nvSpPr>
          <p:cNvPr id="27" name="Text Box 8"/>
          <p:cNvSpPr txBox="1">
            <a:spLocks noChangeArrowheads="1"/>
          </p:cNvSpPr>
          <p:nvPr/>
        </p:nvSpPr>
        <p:spPr bwMode="auto">
          <a:xfrm>
            <a:off x="6503189" y="2910623"/>
            <a:ext cx="9334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a:t>Address</a:t>
            </a:r>
          </a:p>
          <a:p>
            <a:pPr algn="ctr">
              <a:lnSpc>
                <a:spcPct val="100000"/>
              </a:lnSpc>
              <a:spcBef>
                <a:spcPct val="0"/>
              </a:spcBef>
              <a:buSzTx/>
              <a:buFontTx/>
              <a:buNone/>
            </a:pPr>
            <a:r>
              <a:rPr lang="en-US"/>
              <a:t>Bus</a:t>
            </a:r>
          </a:p>
        </p:txBody>
      </p:sp>
      <p:sp>
        <p:nvSpPr>
          <p:cNvPr id="28" name="Text Box 7"/>
          <p:cNvSpPr txBox="1">
            <a:spLocks noChangeArrowheads="1"/>
          </p:cNvSpPr>
          <p:nvPr/>
        </p:nvSpPr>
        <p:spPr bwMode="auto">
          <a:xfrm>
            <a:off x="6631978" y="5864821"/>
            <a:ext cx="877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SzTx/>
              <a:buFontTx/>
              <a:buNone/>
            </a:pPr>
            <a:r>
              <a:rPr lang="en-US" dirty="0" smtClean="0"/>
              <a:t>Control</a:t>
            </a:r>
            <a:endParaRPr lang="en-US" dirty="0"/>
          </a:p>
          <a:p>
            <a:pPr algn="ctr">
              <a:lnSpc>
                <a:spcPct val="100000"/>
              </a:lnSpc>
              <a:spcBef>
                <a:spcPct val="0"/>
              </a:spcBef>
              <a:buSzTx/>
              <a:buFontTx/>
              <a:buNone/>
            </a:pPr>
            <a:r>
              <a:rPr lang="en-US" dirty="0"/>
              <a:t>Bus</a:t>
            </a:r>
          </a:p>
        </p:txBody>
      </p:sp>
      <p:sp>
        <p:nvSpPr>
          <p:cNvPr id="29" name="Line 4"/>
          <p:cNvSpPr>
            <a:spLocks noChangeShapeType="1"/>
          </p:cNvSpPr>
          <p:nvPr/>
        </p:nvSpPr>
        <p:spPr bwMode="auto">
          <a:xfrm>
            <a:off x="6132539" y="3283308"/>
            <a:ext cx="1600200" cy="0"/>
          </a:xfrm>
          <a:prstGeom prst="line">
            <a:avLst/>
          </a:prstGeom>
          <a:noFill/>
          <a:ln w="38100">
            <a:solidFill>
              <a:schemeClr val="accent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5"/>
          <p:cNvSpPr>
            <a:spLocks noChangeShapeType="1"/>
          </p:cNvSpPr>
          <p:nvPr/>
        </p:nvSpPr>
        <p:spPr bwMode="auto">
          <a:xfrm>
            <a:off x="6095549" y="4117104"/>
            <a:ext cx="1600200" cy="0"/>
          </a:xfrm>
          <a:prstGeom prst="line">
            <a:avLst/>
          </a:prstGeom>
          <a:noFill/>
          <a:ln w="38100">
            <a:solidFill>
              <a:schemeClr val="accent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5"/>
          <p:cNvSpPr>
            <a:spLocks noChangeShapeType="1"/>
          </p:cNvSpPr>
          <p:nvPr/>
        </p:nvSpPr>
        <p:spPr bwMode="auto">
          <a:xfrm>
            <a:off x="6171558" y="6193829"/>
            <a:ext cx="1600200" cy="0"/>
          </a:xfrm>
          <a:prstGeom prst="line">
            <a:avLst/>
          </a:prstGeom>
          <a:noFill/>
          <a:ln w="38100">
            <a:solidFill>
              <a:schemeClr val="accent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itle 1"/>
          <p:cNvSpPr txBox="1">
            <a:spLocks/>
          </p:cNvSpPr>
          <p:nvPr/>
        </p:nvSpPr>
        <p:spPr>
          <a:xfrm>
            <a:off x="8654602" y="2600891"/>
            <a:ext cx="2882720" cy="523517"/>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RAM(16 bits)</a:t>
            </a:r>
            <a:endParaRPr lang="en-US" dirty="0"/>
          </a:p>
        </p:txBody>
      </p:sp>
      <p:cxnSp>
        <p:nvCxnSpPr>
          <p:cNvPr id="4" name="Straight Arrow Connector 3"/>
          <p:cNvCxnSpPr>
            <a:stCxn id="20" idx="3"/>
            <a:endCxn id="22" idx="1"/>
          </p:cNvCxnSpPr>
          <p:nvPr/>
        </p:nvCxnSpPr>
        <p:spPr>
          <a:xfrm>
            <a:off x="3547472" y="3351954"/>
            <a:ext cx="6430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887956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114" name="Rectangle 2"/>
          <p:cNvSpPr>
            <a:spLocks noChangeArrowheads="1"/>
          </p:cNvSpPr>
          <p:nvPr/>
        </p:nvSpPr>
        <p:spPr bwMode="auto">
          <a:xfrm>
            <a:off x="1955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0115" name="Rectangle 3"/>
          <p:cNvSpPr>
            <a:spLocks noChangeArrowheads="1"/>
          </p:cNvSpPr>
          <p:nvPr/>
        </p:nvSpPr>
        <p:spPr bwMode="auto">
          <a:xfrm>
            <a:off x="4648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0116" name="Rectangle 4"/>
          <p:cNvSpPr>
            <a:spLocks noGrp="1" noChangeArrowheads="1"/>
          </p:cNvSpPr>
          <p:nvPr>
            <p:ph type="title"/>
          </p:nvPr>
        </p:nvSpPr>
        <p:spPr>
          <a:xfrm>
            <a:off x="693313" y="196884"/>
            <a:ext cx="8229600" cy="715962"/>
          </a:xfrm>
          <a:noFill/>
          <a:ln/>
        </p:spPr>
        <p:txBody>
          <a:bodyPr vert="horz" wrap="square" lIns="90488" tIns="44450" rIns="90488" bIns="44450" rtlCol="0" anchor="b">
            <a:normAutofit/>
          </a:bodyPr>
          <a:lstStyle/>
          <a:p>
            <a:r>
              <a:rPr lang="en-US" u="sng" dirty="0" smtClean="0"/>
              <a:t>Instruction Set Design   </a:t>
            </a:r>
            <a:endParaRPr lang="en-US" u="sng" dirty="0"/>
          </a:p>
        </p:txBody>
      </p:sp>
      <p:sp>
        <p:nvSpPr>
          <p:cNvPr id="6" name="Rectangle 4"/>
          <p:cNvSpPr txBox="1">
            <a:spLocks noChangeArrowheads="1"/>
          </p:cNvSpPr>
          <p:nvPr/>
        </p:nvSpPr>
        <p:spPr>
          <a:xfrm>
            <a:off x="533400" y="1479516"/>
            <a:ext cx="11462196" cy="2536976"/>
          </a:xfrm>
          <a:prstGeom prst="rect">
            <a:avLst/>
          </a:prstGeom>
          <a:noFill/>
          <a:ln/>
        </p:spPr>
        <p:txBody>
          <a:bodyPr vert="horz" wrap="square" lIns="90488" tIns="44450" rIns="90488" bIns="4445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3200" b="1" dirty="0" smtClean="0">
                <a:solidFill>
                  <a:srgbClr val="FF0000"/>
                </a:solidFill>
              </a:rPr>
              <a:t># Types of Operations /Instructions and </a:t>
            </a:r>
          </a:p>
          <a:p>
            <a:pPr>
              <a:lnSpc>
                <a:spcPct val="150000"/>
              </a:lnSpc>
            </a:pPr>
            <a:r>
              <a:rPr lang="en-US" sz="3200" b="1" dirty="0" smtClean="0"/>
              <a:t>Complete list of Instructions</a:t>
            </a:r>
          </a:p>
          <a:p>
            <a:pPr>
              <a:lnSpc>
                <a:spcPct val="150000"/>
              </a:lnSpc>
            </a:pPr>
            <a:r>
              <a:rPr lang="en-US" sz="3200" b="1" dirty="0" smtClean="0">
                <a:solidFill>
                  <a:srgbClr val="FF0000"/>
                </a:solidFill>
              </a:rPr>
              <a:t># Mnemonics of Instructions or operations (Usually </a:t>
            </a:r>
            <a:r>
              <a:rPr lang="en-US" sz="3200" b="1" dirty="0">
                <a:solidFill>
                  <a:srgbClr val="FF0000"/>
                </a:solidFill>
              </a:rPr>
              <a:t>represented by assembly </a:t>
            </a:r>
            <a:r>
              <a:rPr lang="en-US" sz="3200" b="1" dirty="0" smtClean="0">
                <a:solidFill>
                  <a:srgbClr val="FF0000"/>
                </a:solidFill>
              </a:rPr>
              <a:t>codes) </a:t>
            </a:r>
            <a:endParaRPr lang="en-US" sz="3200" b="1" dirty="0">
              <a:solidFill>
                <a:srgbClr val="FF0000"/>
              </a:solidFill>
            </a:endParaRPr>
          </a:p>
        </p:txBody>
      </p:sp>
      <p:sp>
        <p:nvSpPr>
          <p:cNvPr id="7" name="Rectangle 4"/>
          <p:cNvSpPr txBox="1">
            <a:spLocks noChangeArrowheads="1"/>
          </p:cNvSpPr>
          <p:nvPr/>
        </p:nvSpPr>
        <p:spPr>
          <a:xfrm>
            <a:off x="533400" y="3889417"/>
            <a:ext cx="11462196" cy="2047743"/>
          </a:xfrm>
          <a:prstGeom prst="rect">
            <a:avLst/>
          </a:prstGeom>
          <a:noFill/>
          <a:ln/>
        </p:spPr>
        <p:txBody>
          <a:bodyPr vert="horz" wrap="square" lIns="90488" tIns="44450" rIns="90488" bIns="44450" rtlCol="0" anchor="b">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3200" b="1" dirty="0" smtClean="0"/>
              <a:t># Formats of Instructions (fields/subfields/size in binary bits/data format/memory address formats/addressing modes </a:t>
            </a:r>
            <a:r>
              <a:rPr lang="en-US" sz="3200" b="1" dirty="0" err="1" smtClean="0"/>
              <a:t>etc</a:t>
            </a:r>
            <a:r>
              <a:rPr lang="en-US" sz="3200" b="1" dirty="0" smtClean="0"/>
              <a:t>)</a:t>
            </a:r>
          </a:p>
          <a:p>
            <a:pPr>
              <a:lnSpc>
                <a:spcPct val="150000"/>
              </a:lnSpc>
            </a:pPr>
            <a:r>
              <a:rPr lang="en-US" sz="3200" b="1" dirty="0" smtClean="0">
                <a:solidFill>
                  <a:srgbClr val="FF0000"/>
                </a:solidFill>
              </a:rPr>
              <a:t># Machine Codes in Binary</a:t>
            </a:r>
            <a:endParaRPr lang="en-US" sz="3200" b="1" dirty="0">
              <a:solidFill>
                <a:srgbClr val="FF0000"/>
              </a:solidFill>
            </a:endParaRPr>
          </a:p>
        </p:txBody>
      </p:sp>
    </p:spTree>
    <p:extLst>
      <p:ext uri="{BB962C8B-B14F-4D97-AF65-F5344CB8AC3E}">
        <p14:creationId xmlns:p14="http://schemas.microsoft.com/office/powerpoint/2010/main" val="591226038"/>
      </p:ext>
    </p:extLst>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7"/>
            <a:ext cx="10515600" cy="729579"/>
          </a:xfrm>
        </p:spPr>
        <p:txBody>
          <a:bodyPr/>
          <a:lstStyle/>
          <a:p>
            <a:r>
              <a:rPr lang="en-US" dirty="0" smtClean="0"/>
              <a:t>Instruction Set Architecture</a:t>
            </a:r>
            <a:endParaRPr lang="en-US" dirty="0"/>
          </a:p>
        </p:txBody>
      </p:sp>
      <p:sp>
        <p:nvSpPr>
          <p:cNvPr id="3" name="Content Placeholder 2"/>
          <p:cNvSpPr>
            <a:spLocks noGrp="1"/>
          </p:cNvSpPr>
          <p:nvPr>
            <p:ph idx="1"/>
          </p:nvPr>
        </p:nvSpPr>
        <p:spPr>
          <a:xfrm>
            <a:off x="838200" y="850006"/>
            <a:ext cx="10515600" cy="6007994"/>
          </a:xfrm>
        </p:spPr>
        <p:txBody>
          <a:bodyPr>
            <a:normAutofit lnSpcReduction="10000"/>
          </a:bodyPr>
          <a:lstStyle/>
          <a:p>
            <a:r>
              <a:rPr lang="en-US" dirty="0" smtClean="0"/>
              <a:t>How many instructions and types of instructions processors can understand/decode/process/execute</a:t>
            </a:r>
          </a:p>
          <a:p>
            <a:r>
              <a:rPr lang="en-US" dirty="0" smtClean="0"/>
              <a:t>How to perform any operation: Accumulator based or General?</a:t>
            </a:r>
          </a:p>
          <a:p>
            <a:r>
              <a:rPr lang="en-US" dirty="0" smtClean="0"/>
              <a:t>Instruction Format? </a:t>
            </a:r>
          </a:p>
          <a:p>
            <a:r>
              <a:rPr lang="en-US" dirty="0" smtClean="0"/>
              <a:t>Number of binary bits used to form Instructions</a:t>
            </a:r>
          </a:p>
          <a:p>
            <a:r>
              <a:rPr lang="en-US" dirty="0" smtClean="0"/>
              <a:t>Same number of bits for all instructions or not?</a:t>
            </a:r>
          </a:p>
          <a:p>
            <a:r>
              <a:rPr lang="en-US" dirty="0" smtClean="0"/>
              <a:t>How arithmetic/logical/data processing/data transfer operations are encoded in instructions</a:t>
            </a:r>
          </a:p>
          <a:p>
            <a:r>
              <a:rPr lang="en-US" dirty="0" smtClean="0"/>
              <a:t>How data/main memory address/register names are indicated in instructions</a:t>
            </a:r>
          </a:p>
          <a:p>
            <a:r>
              <a:rPr lang="en-US" dirty="0" smtClean="0"/>
              <a:t>Data types/formats/number of bits used/positive/negative numbers/ranges of numbers </a:t>
            </a:r>
            <a:r>
              <a:rPr lang="en-US" dirty="0" err="1" smtClean="0"/>
              <a:t>etc</a:t>
            </a:r>
            <a:endParaRPr lang="en-US" dirty="0" smtClean="0"/>
          </a:p>
          <a:p>
            <a:r>
              <a:rPr lang="en-US" dirty="0" smtClean="0"/>
              <a:t>Memory: Address format/addressing scheme/content of each addressable locations </a:t>
            </a:r>
            <a:r>
              <a:rPr lang="en-US" dirty="0" err="1" smtClean="0"/>
              <a:t>etc</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284041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162" y="751400"/>
            <a:ext cx="9168136" cy="5997129"/>
          </a:xfrm>
          <a:prstGeom prst="rect">
            <a:avLst/>
          </a:prstGeom>
        </p:spPr>
      </p:pic>
      <p:sp>
        <p:nvSpPr>
          <p:cNvPr id="5" name="Title 1"/>
          <p:cNvSpPr>
            <a:spLocks noGrp="1"/>
          </p:cNvSpPr>
          <p:nvPr>
            <p:ph type="title"/>
          </p:nvPr>
        </p:nvSpPr>
        <p:spPr>
          <a:xfrm>
            <a:off x="838200" y="120427"/>
            <a:ext cx="10515600" cy="729579"/>
          </a:xfrm>
        </p:spPr>
        <p:txBody>
          <a:bodyPr/>
          <a:lstStyle/>
          <a:p>
            <a:pPr algn="ctr"/>
            <a:r>
              <a:rPr lang="en-US" dirty="0" smtClean="0"/>
              <a:t>Instruction Set Architecture</a:t>
            </a:r>
            <a:endParaRPr lang="en-US" dirty="0"/>
          </a:p>
        </p:txBody>
      </p:sp>
    </p:spTree>
    <p:extLst>
      <p:ext uri="{BB962C8B-B14F-4D97-AF65-F5344CB8AC3E}">
        <p14:creationId xmlns:p14="http://schemas.microsoft.com/office/powerpoint/2010/main" val="10928617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6157" y="122404"/>
            <a:ext cx="8287555" cy="589349"/>
          </a:xfrm>
        </p:spPr>
        <p:txBody>
          <a:bodyPr>
            <a:normAutofit/>
          </a:bodyPr>
          <a:lstStyle/>
          <a:p>
            <a:r>
              <a:rPr lang="en-US" sz="3600" dirty="0" smtClean="0">
                <a:solidFill>
                  <a:srgbClr val="FF0000"/>
                </a:solidFill>
              </a:rPr>
              <a:t>Instruction Formats (3-operand fields) </a:t>
            </a:r>
            <a:endParaRPr lang="en-US" sz="3600"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98997689"/>
              </p:ext>
            </p:extLst>
          </p:nvPr>
        </p:nvGraphicFramePr>
        <p:xfrm>
          <a:off x="992746" y="1418579"/>
          <a:ext cx="9619444" cy="1005840"/>
        </p:xfrm>
        <a:graphic>
          <a:graphicData uri="http://schemas.openxmlformats.org/drawingml/2006/table">
            <a:tbl>
              <a:tblPr firstRow="1" bandRow="1">
                <a:tableStyleId>{5C22544A-7EE6-4342-B048-85BDC9FD1C3A}</a:tableStyleId>
              </a:tblPr>
              <a:tblGrid>
                <a:gridCol w="2404861"/>
                <a:gridCol w="2404861"/>
                <a:gridCol w="2404861"/>
                <a:gridCol w="2404861"/>
              </a:tblGrid>
              <a:tr h="370840">
                <a:tc>
                  <a:txBody>
                    <a:bodyPr/>
                    <a:lstStyle/>
                    <a:p>
                      <a:r>
                        <a:rPr lang="en-US" sz="2000" dirty="0" smtClean="0"/>
                        <a:t>Binary code for ALU operation</a:t>
                      </a:r>
                    </a:p>
                    <a:p>
                      <a:r>
                        <a:rPr lang="en-US" sz="2000" dirty="0" smtClean="0"/>
                        <a:t>(Op Code)</a:t>
                      </a:r>
                      <a:endParaRPr lang="en-US" sz="2000" dirty="0"/>
                    </a:p>
                  </a:txBody>
                  <a:tcPr/>
                </a:tc>
                <a:tc>
                  <a:txBody>
                    <a:bodyPr/>
                    <a:lstStyle/>
                    <a:p>
                      <a:pPr algn="ctr"/>
                      <a:r>
                        <a:rPr lang="en-US" sz="2000" dirty="0" smtClean="0"/>
                        <a:t>Memory address to store result (Binary)</a:t>
                      </a:r>
                      <a:endParaRPr lang="en-US" sz="2000" dirty="0"/>
                    </a:p>
                  </a:txBody>
                  <a:tcPr/>
                </a:tc>
                <a:tc>
                  <a:txBody>
                    <a:bodyPr/>
                    <a:lstStyle/>
                    <a:p>
                      <a:pPr algn="ctr"/>
                      <a:r>
                        <a:rPr lang="en-US" sz="2000" dirty="0" smtClean="0"/>
                        <a:t>Data</a:t>
                      </a:r>
                      <a:r>
                        <a:rPr lang="en-US" sz="2000" baseline="0" dirty="0" smtClean="0"/>
                        <a:t> -1</a:t>
                      </a:r>
                    </a:p>
                    <a:p>
                      <a:pPr algn="ctr"/>
                      <a:r>
                        <a:rPr lang="en-US" sz="2000" baseline="0" dirty="0" smtClean="0"/>
                        <a:t>(Binary)</a:t>
                      </a:r>
                      <a:endParaRPr lang="en-US" sz="2000" dirty="0"/>
                    </a:p>
                  </a:txBody>
                  <a:tcPr/>
                </a:tc>
                <a:tc>
                  <a:txBody>
                    <a:bodyPr/>
                    <a:lstStyle/>
                    <a:p>
                      <a:pPr algn="ctr"/>
                      <a:r>
                        <a:rPr lang="en-US" sz="2000" dirty="0" smtClean="0"/>
                        <a:t>Data-2</a:t>
                      </a:r>
                    </a:p>
                    <a:p>
                      <a:pPr algn="ctr"/>
                      <a:r>
                        <a:rPr lang="en-US" sz="2000" dirty="0" smtClean="0"/>
                        <a:t>(Binary)</a:t>
                      </a:r>
                      <a:endParaRPr lang="en-US" sz="20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86512331"/>
              </p:ext>
            </p:extLst>
          </p:nvPr>
        </p:nvGraphicFramePr>
        <p:xfrm>
          <a:off x="992746" y="3410955"/>
          <a:ext cx="9619444" cy="1005840"/>
        </p:xfrm>
        <a:graphic>
          <a:graphicData uri="http://schemas.openxmlformats.org/drawingml/2006/table">
            <a:tbl>
              <a:tblPr firstRow="1" bandRow="1">
                <a:tableStyleId>{5C22544A-7EE6-4342-B048-85BDC9FD1C3A}</a:tableStyleId>
              </a:tblPr>
              <a:tblGrid>
                <a:gridCol w="2404861"/>
                <a:gridCol w="2404861"/>
                <a:gridCol w="2404861"/>
                <a:gridCol w="2404861"/>
              </a:tblGrid>
              <a:tr h="370840">
                <a:tc>
                  <a:txBody>
                    <a:bodyPr/>
                    <a:lstStyle/>
                    <a:p>
                      <a:r>
                        <a:rPr lang="en-US" sz="2000" dirty="0" smtClean="0"/>
                        <a:t>Binary code for ALU operation</a:t>
                      </a:r>
                    </a:p>
                    <a:p>
                      <a:r>
                        <a:rPr lang="en-US" sz="2000" dirty="0" smtClean="0"/>
                        <a:t>(Op Code)</a:t>
                      </a:r>
                      <a:endParaRPr lang="en-US" sz="2000" dirty="0"/>
                    </a:p>
                  </a:txBody>
                  <a:tcPr/>
                </a:tc>
                <a:tc>
                  <a:txBody>
                    <a:bodyPr/>
                    <a:lstStyle/>
                    <a:p>
                      <a:r>
                        <a:rPr lang="en-US" sz="2000" dirty="0" smtClean="0"/>
                        <a:t>Memory address to store result (Binary)</a:t>
                      </a:r>
                      <a:endParaRPr lang="en-US" sz="2000" dirty="0"/>
                    </a:p>
                  </a:txBody>
                  <a:tcPr/>
                </a:tc>
                <a:tc>
                  <a:txBody>
                    <a:bodyPr/>
                    <a:lstStyle/>
                    <a:p>
                      <a:r>
                        <a:rPr lang="en-US" sz="2000" dirty="0" smtClean="0"/>
                        <a:t>Memory address of Data</a:t>
                      </a:r>
                      <a:r>
                        <a:rPr lang="en-US" sz="2000" baseline="0" dirty="0" smtClean="0"/>
                        <a:t> -1 (Binary)</a:t>
                      </a:r>
                      <a:endParaRPr lang="en-US" sz="2000" dirty="0"/>
                    </a:p>
                  </a:txBody>
                  <a:tcPr/>
                </a:tc>
                <a:tc>
                  <a:txBody>
                    <a:bodyPr/>
                    <a:lstStyle/>
                    <a:p>
                      <a:r>
                        <a:rPr lang="en-US" sz="2000" dirty="0" smtClean="0"/>
                        <a:t>Memory address of Data-2 (Binary)</a:t>
                      </a:r>
                      <a:endParaRPr lang="en-US" sz="2000" dirty="0"/>
                    </a:p>
                  </a:txBody>
                  <a:tcPr/>
                </a:tc>
              </a:tr>
            </a:tbl>
          </a:graphicData>
        </a:graphic>
      </p:graphicFrame>
      <p:sp>
        <p:nvSpPr>
          <p:cNvPr id="8" name="Title 1"/>
          <p:cNvSpPr txBox="1">
            <a:spLocks/>
          </p:cNvSpPr>
          <p:nvPr/>
        </p:nvSpPr>
        <p:spPr>
          <a:xfrm>
            <a:off x="7213777" y="797421"/>
            <a:ext cx="3810537" cy="5546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t>[M]    D1+ D2</a:t>
            </a:r>
            <a:endParaRPr lang="en-US" sz="3600" dirty="0"/>
          </a:p>
        </p:txBody>
      </p:sp>
      <p:sp>
        <p:nvSpPr>
          <p:cNvPr id="9" name="Title 1"/>
          <p:cNvSpPr txBox="1">
            <a:spLocks/>
          </p:cNvSpPr>
          <p:nvPr/>
        </p:nvSpPr>
        <p:spPr>
          <a:xfrm>
            <a:off x="2266144" y="4788490"/>
            <a:ext cx="3810537" cy="5546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t>ADD  R1,  R2,  R3</a:t>
            </a:r>
            <a:endParaRPr lang="en-US" sz="3600" dirty="0"/>
          </a:p>
        </p:txBody>
      </p:sp>
      <p:sp>
        <p:nvSpPr>
          <p:cNvPr id="10" name="Title 1"/>
          <p:cNvSpPr txBox="1">
            <a:spLocks/>
          </p:cNvSpPr>
          <p:nvPr/>
        </p:nvSpPr>
        <p:spPr>
          <a:xfrm>
            <a:off x="2285463" y="824192"/>
            <a:ext cx="3810537" cy="5546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t>ADD  M,  D1,  D2</a:t>
            </a:r>
            <a:endParaRPr lang="en-US" sz="3600" dirty="0"/>
          </a:p>
        </p:txBody>
      </p:sp>
      <p:sp>
        <p:nvSpPr>
          <p:cNvPr id="17" name="Left Arrow 16"/>
          <p:cNvSpPr/>
          <p:nvPr/>
        </p:nvSpPr>
        <p:spPr>
          <a:xfrm>
            <a:off x="7920506" y="913300"/>
            <a:ext cx="373487" cy="2773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p:cNvSpPr txBox="1">
            <a:spLocks/>
          </p:cNvSpPr>
          <p:nvPr/>
        </p:nvSpPr>
        <p:spPr>
          <a:xfrm>
            <a:off x="7072110" y="2691072"/>
            <a:ext cx="3810537" cy="5546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t>[M1]    [M2]+ [M3]</a:t>
            </a:r>
            <a:endParaRPr lang="en-US" sz="3600" dirty="0"/>
          </a:p>
        </p:txBody>
      </p:sp>
      <p:sp>
        <p:nvSpPr>
          <p:cNvPr id="19" name="Left Arrow 18"/>
          <p:cNvSpPr/>
          <p:nvPr/>
        </p:nvSpPr>
        <p:spPr>
          <a:xfrm>
            <a:off x="8087394" y="2856297"/>
            <a:ext cx="373487" cy="2773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Table 19"/>
          <p:cNvGraphicFramePr>
            <a:graphicFrameLocks noGrp="1"/>
          </p:cNvGraphicFramePr>
          <p:nvPr>
            <p:extLst>
              <p:ext uri="{D42A27DB-BD31-4B8C-83A1-F6EECF244321}">
                <p14:modId xmlns:p14="http://schemas.microsoft.com/office/powerpoint/2010/main" val="858224855"/>
              </p:ext>
            </p:extLst>
          </p:nvPr>
        </p:nvGraphicFramePr>
        <p:xfrm>
          <a:off x="992746" y="5595720"/>
          <a:ext cx="9619444" cy="1005840"/>
        </p:xfrm>
        <a:graphic>
          <a:graphicData uri="http://schemas.openxmlformats.org/drawingml/2006/table">
            <a:tbl>
              <a:tblPr firstRow="1" bandRow="1">
                <a:tableStyleId>{5C22544A-7EE6-4342-B048-85BDC9FD1C3A}</a:tableStyleId>
              </a:tblPr>
              <a:tblGrid>
                <a:gridCol w="2404861"/>
                <a:gridCol w="2404861"/>
                <a:gridCol w="2404861"/>
                <a:gridCol w="2404861"/>
              </a:tblGrid>
              <a:tr h="370840">
                <a:tc>
                  <a:txBody>
                    <a:bodyPr/>
                    <a:lstStyle/>
                    <a:p>
                      <a:r>
                        <a:rPr lang="en-US" sz="2000" dirty="0" smtClean="0"/>
                        <a:t>Binary code for ALU operation</a:t>
                      </a:r>
                    </a:p>
                    <a:p>
                      <a:r>
                        <a:rPr lang="en-US" sz="2000" dirty="0" smtClean="0"/>
                        <a:t>(Op Code)</a:t>
                      </a:r>
                      <a:endParaRPr lang="en-US" sz="2000" dirty="0"/>
                    </a:p>
                  </a:txBody>
                  <a:tcPr/>
                </a:tc>
                <a:tc>
                  <a:txBody>
                    <a:bodyPr/>
                    <a:lstStyle/>
                    <a:p>
                      <a:r>
                        <a:rPr lang="en-US" sz="2000" dirty="0" smtClean="0"/>
                        <a:t>CPU Register to store result (Binary)</a:t>
                      </a:r>
                      <a:endParaRPr lang="en-US" sz="2000" dirty="0"/>
                    </a:p>
                  </a:txBody>
                  <a:tcPr/>
                </a:tc>
                <a:tc>
                  <a:txBody>
                    <a:bodyPr/>
                    <a:lstStyle/>
                    <a:p>
                      <a:r>
                        <a:rPr lang="en-US" sz="2000" dirty="0" smtClean="0"/>
                        <a:t>CPU register containing Data</a:t>
                      </a:r>
                      <a:r>
                        <a:rPr lang="en-US" sz="2000" baseline="0" dirty="0" smtClean="0"/>
                        <a:t> -1 (Binary)</a:t>
                      </a:r>
                      <a:endParaRPr lang="en-US" sz="2000" dirty="0"/>
                    </a:p>
                  </a:txBody>
                  <a:tcPr/>
                </a:tc>
                <a:tc>
                  <a:txBody>
                    <a:bodyPr/>
                    <a:lstStyle/>
                    <a:p>
                      <a:r>
                        <a:rPr lang="en-US" sz="2000" dirty="0" smtClean="0"/>
                        <a:t>CPU register containing Data</a:t>
                      </a:r>
                      <a:r>
                        <a:rPr lang="en-US" sz="2000" baseline="0" dirty="0" smtClean="0"/>
                        <a:t> -1 (Binary)</a:t>
                      </a:r>
                      <a:endParaRPr lang="en-US" sz="2000" dirty="0"/>
                    </a:p>
                  </a:txBody>
                  <a:tcPr/>
                </a:tc>
              </a:tr>
            </a:tbl>
          </a:graphicData>
        </a:graphic>
      </p:graphicFrame>
      <p:sp>
        <p:nvSpPr>
          <p:cNvPr id="21" name="Title 1"/>
          <p:cNvSpPr txBox="1">
            <a:spLocks/>
          </p:cNvSpPr>
          <p:nvPr/>
        </p:nvSpPr>
        <p:spPr>
          <a:xfrm>
            <a:off x="2285463" y="2670450"/>
            <a:ext cx="3810537" cy="5546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t>ADD  M1,  M2,  M3</a:t>
            </a:r>
            <a:endParaRPr lang="en-US" sz="3600" dirty="0"/>
          </a:p>
        </p:txBody>
      </p:sp>
      <p:sp>
        <p:nvSpPr>
          <p:cNvPr id="22" name="Title 1"/>
          <p:cNvSpPr txBox="1">
            <a:spLocks/>
          </p:cNvSpPr>
          <p:nvPr/>
        </p:nvSpPr>
        <p:spPr>
          <a:xfrm>
            <a:off x="7072109" y="4754403"/>
            <a:ext cx="3810537" cy="5546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t>R1      R2+ R3</a:t>
            </a:r>
            <a:endParaRPr lang="en-US" sz="3600" dirty="0"/>
          </a:p>
        </p:txBody>
      </p:sp>
      <p:sp>
        <p:nvSpPr>
          <p:cNvPr id="23" name="Left Arrow 22"/>
          <p:cNvSpPr/>
          <p:nvPr/>
        </p:nvSpPr>
        <p:spPr>
          <a:xfrm>
            <a:off x="7714441" y="4865878"/>
            <a:ext cx="373487" cy="2773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1521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225" y="229082"/>
            <a:ext cx="8872476" cy="832610"/>
          </a:xfrm>
        </p:spPr>
        <p:txBody>
          <a:bodyPr/>
          <a:lstStyle/>
          <a:p>
            <a:r>
              <a:rPr lang="en-US" dirty="0" smtClean="0"/>
              <a:t>Instruction Formats(2-operand field)</a:t>
            </a:r>
            <a:endParaRPr lang="en-US" dirty="0"/>
          </a:p>
        </p:txBody>
      </p:sp>
      <p:sp>
        <p:nvSpPr>
          <p:cNvPr id="3" name="Content Placeholder 2"/>
          <p:cNvSpPr>
            <a:spLocks noGrp="1"/>
          </p:cNvSpPr>
          <p:nvPr>
            <p:ph idx="1"/>
          </p:nvPr>
        </p:nvSpPr>
        <p:spPr>
          <a:xfrm>
            <a:off x="838200" y="1825624"/>
            <a:ext cx="10515600" cy="4845631"/>
          </a:xfrm>
        </p:spPr>
        <p:txBody>
          <a:bodyPr/>
          <a:lstStyle/>
          <a:p>
            <a:pPr marL="0" indent="0">
              <a:buNone/>
            </a:pPr>
            <a:endParaRPr lang="en-US" dirty="0" smtClean="0"/>
          </a:p>
          <a:p>
            <a:pPr marL="0"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265566952"/>
              </p:ext>
            </p:extLst>
          </p:nvPr>
        </p:nvGraphicFramePr>
        <p:xfrm>
          <a:off x="593497" y="2573879"/>
          <a:ext cx="9645204" cy="2286000"/>
        </p:xfrm>
        <a:graphic>
          <a:graphicData uri="http://schemas.openxmlformats.org/drawingml/2006/table">
            <a:tbl>
              <a:tblPr firstRow="1" bandRow="1">
                <a:tableStyleId>{5C22544A-7EE6-4342-B048-85BDC9FD1C3A}</a:tableStyleId>
              </a:tblPr>
              <a:tblGrid>
                <a:gridCol w="3215068"/>
                <a:gridCol w="3215068"/>
                <a:gridCol w="3215068"/>
              </a:tblGrid>
              <a:tr h="370840">
                <a:tc>
                  <a:txBody>
                    <a:bodyPr/>
                    <a:lstStyle/>
                    <a:p>
                      <a:r>
                        <a:rPr lang="en-US" sz="2400" dirty="0" smtClean="0"/>
                        <a:t>Binary code for ALU operation</a:t>
                      </a:r>
                    </a:p>
                    <a:p>
                      <a:r>
                        <a:rPr lang="en-US" sz="2400" dirty="0" smtClean="0"/>
                        <a:t>(Op Code)</a:t>
                      </a:r>
                    </a:p>
                    <a:p>
                      <a:endParaRPr lang="en-US" sz="2400" dirty="0"/>
                    </a:p>
                  </a:txBody>
                  <a:tcPr/>
                </a:tc>
                <a:tc>
                  <a:txBody>
                    <a:bodyPr/>
                    <a:lstStyle/>
                    <a:p>
                      <a:r>
                        <a:rPr lang="en-US" sz="2400" dirty="0" smtClean="0"/>
                        <a:t>CPU register or memory address that contains Data-1 (Binary) </a:t>
                      </a:r>
                    </a:p>
                    <a:p>
                      <a:r>
                        <a:rPr lang="en-US" sz="2400" dirty="0" smtClean="0"/>
                        <a:t>Result is stored in same CPU register or memory address after operation</a:t>
                      </a:r>
                      <a:endParaRPr lang="en-US" sz="2400" dirty="0"/>
                    </a:p>
                  </a:txBody>
                  <a:tcPr/>
                </a:tc>
                <a:tc>
                  <a:txBody>
                    <a:bodyPr/>
                    <a:lstStyle/>
                    <a:p>
                      <a:r>
                        <a:rPr lang="en-US" sz="2400" dirty="0" smtClean="0"/>
                        <a:t>CPU register or memory address that contains Data-2</a:t>
                      </a:r>
                    </a:p>
                    <a:p>
                      <a:r>
                        <a:rPr lang="en-US" sz="2400" dirty="0" smtClean="0"/>
                        <a:t>(Binary) </a:t>
                      </a:r>
                    </a:p>
                    <a:p>
                      <a:endParaRPr lang="en-US" sz="2400" dirty="0"/>
                    </a:p>
                  </a:txBody>
                  <a:tcPr/>
                </a:tc>
              </a:tr>
            </a:tbl>
          </a:graphicData>
        </a:graphic>
      </p:graphicFrame>
      <p:sp>
        <p:nvSpPr>
          <p:cNvPr id="10" name="Title 1"/>
          <p:cNvSpPr txBox="1">
            <a:spLocks/>
          </p:cNvSpPr>
          <p:nvPr/>
        </p:nvSpPr>
        <p:spPr>
          <a:xfrm>
            <a:off x="1366225" y="1409319"/>
            <a:ext cx="4068660" cy="8326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ADD  M1, M2</a:t>
            </a:r>
            <a:endParaRPr lang="en-US" dirty="0"/>
          </a:p>
        </p:txBody>
      </p:sp>
      <p:sp>
        <p:nvSpPr>
          <p:cNvPr id="14" name="Title 1"/>
          <p:cNvSpPr txBox="1">
            <a:spLocks/>
          </p:cNvSpPr>
          <p:nvPr/>
        </p:nvSpPr>
        <p:spPr>
          <a:xfrm>
            <a:off x="6096000" y="1493674"/>
            <a:ext cx="3810537" cy="5546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t>[M1]    [M1]+ [M2]</a:t>
            </a:r>
            <a:endParaRPr lang="en-US" sz="3600" dirty="0"/>
          </a:p>
        </p:txBody>
      </p:sp>
      <p:sp>
        <p:nvSpPr>
          <p:cNvPr id="15" name="Left Arrow 14"/>
          <p:cNvSpPr/>
          <p:nvPr/>
        </p:nvSpPr>
        <p:spPr>
          <a:xfrm>
            <a:off x="7083380" y="1632338"/>
            <a:ext cx="373487" cy="2773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txBox="1">
            <a:spLocks/>
          </p:cNvSpPr>
          <p:nvPr/>
        </p:nvSpPr>
        <p:spPr>
          <a:xfrm>
            <a:off x="6428164" y="5273772"/>
            <a:ext cx="3810537" cy="5546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t>R1        </a:t>
            </a:r>
            <a:r>
              <a:rPr lang="en-US" sz="3600" dirty="0" err="1" smtClean="0"/>
              <a:t>R1</a:t>
            </a:r>
            <a:r>
              <a:rPr lang="en-US" sz="3600" dirty="0" smtClean="0"/>
              <a:t> + R2</a:t>
            </a:r>
            <a:endParaRPr lang="en-US" sz="3600" dirty="0"/>
          </a:p>
        </p:txBody>
      </p:sp>
      <p:sp>
        <p:nvSpPr>
          <p:cNvPr id="17" name="Left Arrow 16"/>
          <p:cNvSpPr/>
          <p:nvPr/>
        </p:nvSpPr>
        <p:spPr>
          <a:xfrm>
            <a:off x="7157966" y="5385426"/>
            <a:ext cx="373487" cy="2773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p:cNvSpPr txBox="1">
            <a:spLocks/>
          </p:cNvSpPr>
          <p:nvPr/>
        </p:nvSpPr>
        <p:spPr>
          <a:xfrm>
            <a:off x="1244405" y="5134796"/>
            <a:ext cx="4068660" cy="8326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ADD  R1, R2</a:t>
            </a:r>
            <a:endParaRPr lang="en-US" dirty="0"/>
          </a:p>
        </p:txBody>
      </p:sp>
      <p:sp>
        <p:nvSpPr>
          <p:cNvPr id="19" name="Title 1"/>
          <p:cNvSpPr txBox="1">
            <a:spLocks/>
          </p:cNvSpPr>
          <p:nvPr/>
        </p:nvSpPr>
        <p:spPr>
          <a:xfrm>
            <a:off x="1244405" y="5967406"/>
            <a:ext cx="4068660" cy="8326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ADD  M, R1</a:t>
            </a:r>
            <a:endParaRPr lang="en-US" dirty="0"/>
          </a:p>
        </p:txBody>
      </p:sp>
      <p:sp>
        <p:nvSpPr>
          <p:cNvPr id="20" name="Title 1"/>
          <p:cNvSpPr txBox="1">
            <a:spLocks/>
          </p:cNvSpPr>
          <p:nvPr/>
        </p:nvSpPr>
        <p:spPr>
          <a:xfrm>
            <a:off x="6466800" y="6069105"/>
            <a:ext cx="3810537" cy="5546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t>[M]        R1 + [M]</a:t>
            </a:r>
            <a:endParaRPr lang="en-US" sz="3600" dirty="0"/>
          </a:p>
        </p:txBody>
      </p:sp>
      <p:sp>
        <p:nvSpPr>
          <p:cNvPr id="21" name="Left Arrow 20"/>
          <p:cNvSpPr/>
          <p:nvPr/>
        </p:nvSpPr>
        <p:spPr>
          <a:xfrm>
            <a:off x="7456867" y="6231516"/>
            <a:ext cx="373487" cy="2773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71114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488" y="1"/>
            <a:ext cx="10933095" cy="832610"/>
          </a:xfrm>
        </p:spPr>
        <p:txBody>
          <a:bodyPr>
            <a:normAutofit/>
          </a:bodyPr>
          <a:lstStyle/>
          <a:p>
            <a:r>
              <a:rPr lang="en-US" dirty="0" smtClean="0"/>
              <a:t>Instruction Formats(one-operand field)</a:t>
            </a:r>
            <a:endParaRPr lang="en-US" dirty="0"/>
          </a:p>
        </p:txBody>
      </p:sp>
      <p:sp>
        <p:nvSpPr>
          <p:cNvPr id="3" name="Content Placeholder 2"/>
          <p:cNvSpPr>
            <a:spLocks noGrp="1"/>
          </p:cNvSpPr>
          <p:nvPr>
            <p:ph idx="1"/>
          </p:nvPr>
        </p:nvSpPr>
        <p:spPr>
          <a:xfrm>
            <a:off x="838200" y="1825624"/>
            <a:ext cx="10515600" cy="4845631"/>
          </a:xfrm>
        </p:spPr>
        <p:txBody>
          <a:bodyPr/>
          <a:lstStyle/>
          <a:p>
            <a:pPr marL="0" indent="0">
              <a:buNone/>
            </a:pPr>
            <a:endParaRPr lang="en-US" dirty="0" smtClean="0"/>
          </a:p>
          <a:p>
            <a:pPr marL="0" indent="0">
              <a:buNone/>
            </a:pP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58950277"/>
              </p:ext>
            </p:extLst>
          </p:nvPr>
        </p:nvGraphicFramePr>
        <p:xfrm>
          <a:off x="461488" y="1831440"/>
          <a:ext cx="6373972" cy="1554480"/>
        </p:xfrm>
        <a:graphic>
          <a:graphicData uri="http://schemas.openxmlformats.org/drawingml/2006/table">
            <a:tbl>
              <a:tblPr firstRow="1" bandRow="1">
                <a:tableStyleId>{5C22544A-7EE6-4342-B048-85BDC9FD1C3A}</a:tableStyleId>
              </a:tblPr>
              <a:tblGrid>
                <a:gridCol w="3186986"/>
                <a:gridCol w="3186986"/>
              </a:tblGrid>
              <a:tr h="370840">
                <a:tc>
                  <a:txBody>
                    <a:bodyPr/>
                    <a:lstStyle/>
                    <a:p>
                      <a:r>
                        <a:rPr lang="en-US" sz="2400" dirty="0" smtClean="0"/>
                        <a:t>Binary code for ALU operation</a:t>
                      </a:r>
                    </a:p>
                    <a:p>
                      <a:r>
                        <a:rPr lang="en-US" sz="2400" dirty="0" smtClean="0"/>
                        <a:t>(Op Code)</a:t>
                      </a:r>
                    </a:p>
                    <a:p>
                      <a:endParaRPr lang="en-US" dirty="0"/>
                    </a:p>
                  </a:txBody>
                  <a:tcPr/>
                </a:tc>
                <a:tc>
                  <a:txBody>
                    <a:bodyPr/>
                    <a:lstStyle/>
                    <a:p>
                      <a:r>
                        <a:rPr lang="en-US" sz="2400" dirty="0" smtClean="0"/>
                        <a:t>CPU register or memory address that contains Data-2</a:t>
                      </a:r>
                    </a:p>
                    <a:p>
                      <a:r>
                        <a:rPr lang="en-US" sz="2400" dirty="0" smtClean="0"/>
                        <a:t>(Binary) </a:t>
                      </a:r>
                    </a:p>
                  </a:txBody>
                  <a:tcPr/>
                </a:tc>
              </a:tr>
            </a:tbl>
          </a:graphicData>
        </a:graphic>
      </p:graphicFrame>
      <p:sp>
        <p:nvSpPr>
          <p:cNvPr id="11" name="Title 1"/>
          <p:cNvSpPr txBox="1">
            <a:spLocks/>
          </p:cNvSpPr>
          <p:nvPr/>
        </p:nvSpPr>
        <p:spPr>
          <a:xfrm>
            <a:off x="461488" y="3487082"/>
            <a:ext cx="11730512" cy="207659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60000"/>
              </a:lnSpc>
            </a:pPr>
            <a:r>
              <a:rPr lang="en-US" sz="3100" b="1" i="1" dirty="0" smtClean="0">
                <a:solidFill>
                  <a:srgbClr val="7030A0"/>
                </a:solidFill>
              </a:rPr>
              <a:t>Here Data-1 should be loaded into a predefined register, namely </a:t>
            </a:r>
            <a:r>
              <a:rPr lang="en-US" sz="3100" b="1" i="1" dirty="0" smtClean="0">
                <a:solidFill>
                  <a:srgbClr val="FF0000"/>
                </a:solidFill>
              </a:rPr>
              <a:t>Accumulator (AC)</a:t>
            </a:r>
            <a:r>
              <a:rPr lang="en-US" sz="3100" b="1" i="1" dirty="0" smtClean="0">
                <a:solidFill>
                  <a:srgbClr val="7030A0"/>
                </a:solidFill>
              </a:rPr>
              <a:t>  prior to use this instruction. Moreover, the result is stored into </a:t>
            </a:r>
            <a:r>
              <a:rPr lang="en-US" sz="3100" b="1" i="1" dirty="0" smtClean="0">
                <a:solidFill>
                  <a:srgbClr val="FF0000"/>
                </a:solidFill>
              </a:rPr>
              <a:t>Accumulator (AC) </a:t>
            </a:r>
            <a:r>
              <a:rPr lang="en-US" sz="3100" b="1" i="1" dirty="0" smtClean="0">
                <a:solidFill>
                  <a:srgbClr val="7030A0"/>
                </a:solidFill>
              </a:rPr>
              <a:t>as well. Interestingly, the </a:t>
            </a:r>
            <a:r>
              <a:rPr lang="en-US" sz="3100" b="1" i="1" dirty="0" smtClean="0">
                <a:solidFill>
                  <a:srgbClr val="FF0000"/>
                </a:solidFill>
              </a:rPr>
              <a:t>Accumulator (AC) </a:t>
            </a:r>
            <a:r>
              <a:rPr lang="en-US" sz="3100" b="1" i="1" dirty="0" smtClean="0">
                <a:solidFill>
                  <a:srgbClr val="7030A0"/>
                </a:solidFill>
              </a:rPr>
              <a:t>is </a:t>
            </a:r>
            <a:r>
              <a:rPr lang="en-US" sz="3100" b="1" i="1" u="sng" dirty="0" smtClean="0">
                <a:solidFill>
                  <a:srgbClr val="002060"/>
                </a:solidFill>
              </a:rPr>
              <a:t>not explicitly </a:t>
            </a:r>
            <a:r>
              <a:rPr lang="en-US" sz="3100" b="1" i="1" dirty="0" smtClean="0">
                <a:solidFill>
                  <a:srgbClr val="7030A0"/>
                </a:solidFill>
              </a:rPr>
              <a:t>indicated in the Instruction sub-field!</a:t>
            </a:r>
            <a:endParaRPr lang="en-US" dirty="0"/>
          </a:p>
        </p:txBody>
      </p:sp>
      <p:sp>
        <p:nvSpPr>
          <p:cNvPr id="10" name="Title 1"/>
          <p:cNvSpPr txBox="1">
            <a:spLocks/>
          </p:cNvSpPr>
          <p:nvPr/>
        </p:nvSpPr>
        <p:spPr>
          <a:xfrm>
            <a:off x="284404" y="832574"/>
            <a:ext cx="2626222" cy="8326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ADD   M</a:t>
            </a:r>
            <a:endParaRPr lang="en-US" dirty="0"/>
          </a:p>
        </p:txBody>
      </p:sp>
      <p:sp>
        <p:nvSpPr>
          <p:cNvPr id="14" name="Title 1"/>
          <p:cNvSpPr txBox="1">
            <a:spLocks/>
          </p:cNvSpPr>
          <p:nvPr/>
        </p:nvSpPr>
        <p:spPr>
          <a:xfrm>
            <a:off x="4650342" y="832574"/>
            <a:ext cx="5176238" cy="8326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AC    [M] + AC</a:t>
            </a:r>
            <a:endParaRPr lang="en-US" dirty="0"/>
          </a:p>
        </p:txBody>
      </p:sp>
      <p:sp>
        <p:nvSpPr>
          <p:cNvPr id="15" name="Left Arrow 14"/>
          <p:cNvSpPr/>
          <p:nvPr/>
        </p:nvSpPr>
        <p:spPr>
          <a:xfrm>
            <a:off x="5387661" y="1095840"/>
            <a:ext cx="373487" cy="2773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txBox="1">
            <a:spLocks/>
          </p:cNvSpPr>
          <p:nvPr/>
        </p:nvSpPr>
        <p:spPr>
          <a:xfrm>
            <a:off x="629987" y="5563673"/>
            <a:ext cx="2626222" cy="8326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ADD   R1</a:t>
            </a:r>
            <a:endParaRPr lang="en-US" dirty="0"/>
          </a:p>
        </p:txBody>
      </p:sp>
      <p:sp>
        <p:nvSpPr>
          <p:cNvPr id="17" name="Title 1"/>
          <p:cNvSpPr txBox="1">
            <a:spLocks/>
          </p:cNvSpPr>
          <p:nvPr/>
        </p:nvSpPr>
        <p:spPr>
          <a:xfrm>
            <a:off x="4558043" y="5472921"/>
            <a:ext cx="5176238" cy="8326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AC     R1 + AC</a:t>
            </a:r>
            <a:endParaRPr lang="en-US" dirty="0"/>
          </a:p>
        </p:txBody>
      </p:sp>
      <p:sp>
        <p:nvSpPr>
          <p:cNvPr id="18" name="Left Arrow 17"/>
          <p:cNvSpPr/>
          <p:nvPr/>
        </p:nvSpPr>
        <p:spPr>
          <a:xfrm>
            <a:off x="5387660" y="5763062"/>
            <a:ext cx="373487" cy="2773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4666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20" y="128789"/>
            <a:ext cx="5357611" cy="3915179"/>
          </a:xfrm>
        </p:spPr>
        <p:txBody>
          <a:bodyPr>
            <a:normAutofit/>
          </a:bodyPr>
          <a:lstStyle/>
          <a:p>
            <a:r>
              <a:rPr lang="en-US" sz="6600" dirty="0">
                <a:solidFill>
                  <a:srgbClr val="7030A0"/>
                </a:solidFill>
              </a:rPr>
              <a:t>von Neumann</a:t>
            </a:r>
            <a:br>
              <a:rPr lang="en-US" sz="6600" dirty="0">
                <a:solidFill>
                  <a:srgbClr val="7030A0"/>
                </a:solidFill>
              </a:rPr>
            </a:br>
            <a:r>
              <a:rPr lang="en-US" sz="5400" dirty="0">
                <a:solidFill>
                  <a:srgbClr val="7030A0"/>
                </a:solidFill>
              </a:rPr>
              <a:t>(1913 – 1957)</a:t>
            </a:r>
            <a:br>
              <a:rPr lang="en-US" sz="5400" dirty="0">
                <a:solidFill>
                  <a:srgbClr val="7030A0"/>
                </a:solidFill>
              </a:rPr>
            </a:br>
            <a:r>
              <a:rPr lang="en-US" sz="3600" dirty="0" smtClean="0"/>
              <a:t>a </a:t>
            </a:r>
            <a:r>
              <a:rPr lang="en-US" sz="3600" dirty="0"/>
              <a:t>Hungarian-American mathematician, physicist, computer scientist, and polymath</a:t>
            </a:r>
            <a:r>
              <a:rPr lang="en-US" sz="3600" dirty="0" smtClean="0"/>
              <a:t>.</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391" y="128789"/>
            <a:ext cx="6163564" cy="4584879"/>
          </a:xfrm>
          <a:prstGeom prst="rect">
            <a:avLst/>
          </a:prstGeom>
        </p:spPr>
      </p:pic>
      <p:sp>
        <p:nvSpPr>
          <p:cNvPr id="5" name="Rectangle 4"/>
          <p:cNvSpPr/>
          <p:nvPr/>
        </p:nvSpPr>
        <p:spPr>
          <a:xfrm>
            <a:off x="231821" y="4713668"/>
            <a:ext cx="11637134" cy="2299732"/>
          </a:xfrm>
          <a:prstGeom prst="rect">
            <a:avLst/>
          </a:prstGeom>
        </p:spPr>
        <p:txBody>
          <a:bodyPr wrap="square">
            <a:spAutoFit/>
          </a:bodyPr>
          <a:lstStyle/>
          <a:p>
            <a:pPr algn="just">
              <a:lnSpc>
                <a:spcPct val="110000"/>
              </a:lnSpc>
            </a:pPr>
            <a:r>
              <a:rPr lang="en-US" sz="3200" dirty="0"/>
              <a:t>proposed </a:t>
            </a:r>
            <a:r>
              <a:rPr lang="en-US" sz="2800" dirty="0" smtClean="0">
                <a:solidFill>
                  <a:srgbClr val="FF0000"/>
                </a:solidFill>
              </a:rPr>
              <a:t>STORED-PROGRAM CONCEPT</a:t>
            </a:r>
            <a:r>
              <a:rPr lang="en-US" sz="3200" dirty="0" smtClean="0"/>
              <a:t>: that </a:t>
            </a:r>
            <a:r>
              <a:rPr lang="en-US" sz="3200" dirty="0"/>
              <a:t>a </a:t>
            </a:r>
            <a:r>
              <a:rPr lang="en-US" sz="3200" b="1" dirty="0"/>
              <a:t>program</a:t>
            </a:r>
            <a:r>
              <a:rPr lang="en-US" sz="3200" dirty="0"/>
              <a:t> be electronically </a:t>
            </a:r>
            <a:r>
              <a:rPr lang="en-US" sz="3200" b="1" dirty="0"/>
              <a:t>stored</a:t>
            </a:r>
            <a:r>
              <a:rPr lang="en-US" sz="3200" dirty="0"/>
              <a:t> in binary-number format in a memory device so that instructions could be modified by the computer as determined by intermediate computational results.</a:t>
            </a:r>
          </a:p>
        </p:txBody>
      </p:sp>
    </p:spTree>
    <p:extLst>
      <p:ext uri="{BB962C8B-B14F-4D97-AF65-F5344CB8AC3E}">
        <p14:creationId xmlns:p14="http://schemas.microsoft.com/office/powerpoint/2010/main" val="19265310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144" y="77546"/>
            <a:ext cx="8376104" cy="832610"/>
          </a:xfrm>
        </p:spPr>
        <p:txBody>
          <a:bodyPr/>
          <a:lstStyle/>
          <a:p>
            <a:r>
              <a:rPr lang="en-US" dirty="0" smtClean="0"/>
              <a:t>Instruction Formats(Opcode only!)</a:t>
            </a:r>
            <a:endParaRPr lang="en-US" dirty="0"/>
          </a:p>
        </p:txBody>
      </p:sp>
      <p:sp>
        <p:nvSpPr>
          <p:cNvPr id="3" name="Content Placeholder 2"/>
          <p:cNvSpPr>
            <a:spLocks noGrp="1"/>
          </p:cNvSpPr>
          <p:nvPr>
            <p:ph idx="1"/>
          </p:nvPr>
        </p:nvSpPr>
        <p:spPr>
          <a:xfrm>
            <a:off x="838200" y="1825624"/>
            <a:ext cx="10515600" cy="4845631"/>
          </a:xfrm>
        </p:spPr>
        <p:txBody>
          <a:bodyPr/>
          <a:lstStyle/>
          <a:p>
            <a:pPr marL="0" indent="0">
              <a:buNone/>
            </a:pPr>
            <a:endParaRPr lang="en-US" dirty="0" smtClean="0"/>
          </a:p>
          <a:p>
            <a:pPr marL="0" indent="0">
              <a:buNone/>
            </a:pP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555875814"/>
              </p:ext>
            </p:extLst>
          </p:nvPr>
        </p:nvGraphicFramePr>
        <p:xfrm>
          <a:off x="1592144" y="2134717"/>
          <a:ext cx="4048802" cy="1214920"/>
        </p:xfrm>
        <a:graphic>
          <a:graphicData uri="http://schemas.openxmlformats.org/drawingml/2006/table">
            <a:tbl>
              <a:tblPr firstRow="1" bandRow="1">
                <a:tableStyleId>{5C22544A-7EE6-4342-B048-85BDC9FD1C3A}</a:tableStyleId>
              </a:tblPr>
              <a:tblGrid>
                <a:gridCol w="4048802"/>
              </a:tblGrid>
              <a:tr h="1214920">
                <a:tc>
                  <a:txBody>
                    <a:bodyPr/>
                    <a:lstStyle/>
                    <a:p>
                      <a:r>
                        <a:rPr lang="en-US" sz="2400" dirty="0" smtClean="0"/>
                        <a:t>Binary code for ALU /special operation</a:t>
                      </a:r>
                      <a:endParaRPr lang="en-US" sz="2400" dirty="0"/>
                    </a:p>
                  </a:txBody>
                  <a:tcPr/>
                </a:tc>
              </a:tr>
            </a:tbl>
          </a:graphicData>
        </a:graphic>
      </p:graphicFrame>
      <p:sp>
        <p:nvSpPr>
          <p:cNvPr id="13" name="Title 1"/>
          <p:cNvSpPr txBox="1">
            <a:spLocks/>
          </p:cNvSpPr>
          <p:nvPr/>
        </p:nvSpPr>
        <p:spPr>
          <a:xfrm>
            <a:off x="1485895" y="3463378"/>
            <a:ext cx="8048764" cy="1204048"/>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60000"/>
              </a:lnSpc>
            </a:pPr>
            <a:r>
              <a:rPr lang="en-US" sz="3100" b="1" i="1" dirty="0" smtClean="0">
                <a:solidFill>
                  <a:schemeClr val="accent2"/>
                </a:solidFill>
              </a:rPr>
              <a:t>Data to be used should be initially loaded into default CPU register. Result is also stored there as well.</a:t>
            </a:r>
            <a:endParaRPr lang="en-US" dirty="0">
              <a:solidFill>
                <a:schemeClr val="accent2"/>
              </a:solidFill>
            </a:endParaRPr>
          </a:p>
        </p:txBody>
      </p:sp>
      <p:sp>
        <p:nvSpPr>
          <p:cNvPr id="8" name="Title 1"/>
          <p:cNvSpPr txBox="1">
            <a:spLocks/>
          </p:cNvSpPr>
          <p:nvPr/>
        </p:nvSpPr>
        <p:spPr>
          <a:xfrm>
            <a:off x="1592144" y="1079460"/>
            <a:ext cx="3160160" cy="8326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CLC </a:t>
            </a:r>
            <a:endParaRPr lang="en-US" dirty="0"/>
          </a:p>
        </p:txBody>
      </p:sp>
      <p:sp>
        <p:nvSpPr>
          <p:cNvPr id="10" name="Title 1"/>
          <p:cNvSpPr txBox="1">
            <a:spLocks/>
          </p:cNvSpPr>
          <p:nvPr/>
        </p:nvSpPr>
        <p:spPr>
          <a:xfrm>
            <a:off x="4200116" y="1079460"/>
            <a:ext cx="6798442" cy="8326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Clear carry Flag bit  </a:t>
            </a:r>
            <a:endParaRPr lang="en-US" dirty="0"/>
          </a:p>
        </p:txBody>
      </p:sp>
    </p:spTree>
    <p:extLst>
      <p:ext uri="{BB962C8B-B14F-4D97-AF65-F5344CB8AC3E}">
        <p14:creationId xmlns:p14="http://schemas.microsoft.com/office/powerpoint/2010/main" val="17130140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3"/>
            <a:ext cx="10515600" cy="716699"/>
          </a:xfrm>
        </p:spPr>
        <p:txBody>
          <a:bodyPr/>
          <a:lstStyle/>
          <a:p>
            <a:r>
              <a:rPr lang="en-US" dirty="0" smtClean="0"/>
              <a:t>Example: Opcode of Instructions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50778253"/>
              </p:ext>
            </p:extLst>
          </p:nvPr>
        </p:nvGraphicFramePr>
        <p:xfrm>
          <a:off x="838200" y="785612"/>
          <a:ext cx="10515600" cy="289560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r>
                        <a:rPr lang="en-US" sz="3200" dirty="0" smtClean="0"/>
                        <a:t>Operation</a:t>
                      </a:r>
                      <a:endParaRPr lang="en-US" sz="3200" dirty="0"/>
                    </a:p>
                  </a:txBody>
                  <a:tcPr/>
                </a:tc>
                <a:tc>
                  <a:txBody>
                    <a:bodyPr/>
                    <a:lstStyle/>
                    <a:p>
                      <a:r>
                        <a:rPr lang="en-US" sz="3200" dirty="0" smtClean="0"/>
                        <a:t>Mnemonic</a:t>
                      </a:r>
                      <a:endParaRPr lang="en-US" sz="3200" dirty="0"/>
                    </a:p>
                  </a:txBody>
                  <a:tcPr/>
                </a:tc>
                <a:tc>
                  <a:txBody>
                    <a:bodyPr/>
                    <a:lstStyle/>
                    <a:p>
                      <a:r>
                        <a:rPr lang="en-US" sz="3200" dirty="0" smtClean="0"/>
                        <a:t>Opcode</a:t>
                      </a:r>
                      <a:endParaRPr lang="en-US" sz="3200" dirty="0"/>
                    </a:p>
                  </a:txBody>
                  <a:tcPr/>
                </a:tc>
              </a:tr>
              <a:tr h="370840">
                <a:tc>
                  <a:txBody>
                    <a:bodyPr/>
                    <a:lstStyle/>
                    <a:p>
                      <a:r>
                        <a:rPr lang="en-US" sz="3200" dirty="0" smtClean="0"/>
                        <a:t>Addition</a:t>
                      </a:r>
                      <a:endParaRPr lang="en-US" sz="3200" dirty="0"/>
                    </a:p>
                  </a:txBody>
                  <a:tcPr/>
                </a:tc>
                <a:tc>
                  <a:txBody>
                    <a:bodyPr/>
                    <a:lstStyle/>
                    <a:p>
                      <a:r>
                        <a:rPr lang="en-US" sz="3200" dirty="0" smtClean="0"/>
                        <a:t>ADD</a:t>
                      </a:r>
                      <a:endParaRPr lang="en-US" sz="3200" dirty="0"/>
                    </a:p>
                  </a:txBody>
                  <a:tcPr/>
                </a:tc>
                <a:tc>
                  <a:txBody>
                    <a:bodyPr/>
                    <a:lstStyle/>
                    <a:p>
                      <a:r>
                        <a:rPr lang="en-US" sz="3200" dirty="0" smtClean="0"/>
                        <a:t>001</a:t>
                      </a:r>
                      <a:endParaRPr lang="en-US" sz="3200" dirty="0"/>
                    </a:p>
                  </a:txBody>
                  <a:tcPr/>
                </a:tc>
              </a:tr>
              <a:tr h="370840">
                <a:tc>
                  <a:txBody>
                    <a:bodyPr/>
                    <a:lstStyle/>
                    <a:p>
                      <a:r>
                        <a:rPr lang="en-US" sz="3200" dirty="0" smtClean="0"/>
                        <a:t>Subtraction</a:t>
                      </a:r>
                      <a:endParaRPr lang="en-US" sz="3200" dirty="0"/>
                    </a:p>
                  </a:txBody>
                  <a:tcPr/>
                </a:tc>
                <a:tc>
                  <a:txBody>
                    <a:bodyPr/>
                    <a:lstStyle/>
                    <a:p>
                      <a:r>
                        <a:rPr lang="en-US" sz="3200" dirty="0" smtClean="0"/>
                        <a:t>SUB</a:t>
                      </a:r>
                      <a:endParaRPr lang="en-US" sz="3200" dirty="0"/>
                    </a:p>
                  </a:txBody>
                  <a:tcPr/>
                </a:tc>
                <a:tc>
                  <a:txBody>
                    <a:bodyPr/>
                    <a:lstStyle/>
                    <a:p>
                      <a:r>
                        <a:rPr lang="en-US" sz="3200" dirty="0" smtClean="0"/>
                        <a:t>010</a:t>
                      </a:r>
                      <a:endParaRPr lang="en-US" sz="3200" dirty="0"/>
                    </a:p>
                  </a:txBody>
                  <a:tcPr/>
                </a:tc>
              </a:tr>
              <a:tr h="370840">
                <a:tc>
                  <a:txBody>
                    <a:bodyPr/>
                    <a:lstStyle/>
                    <a:p>
                      <a:r>
                        <a:rPr lang="en-US" sz="3200" dirty="0" smtClean="0"/>
                        <a:t>Data Transfer</a:t>
                      </a:r>
                      <a:endParaRPr lang="en-US" sz="3200" dirty="0"/>
                    </a:p>
                  </a:txBody>
                  <a:tcPr/>
                </a:tc>
                <a:tc>
                  <a:txBody>
                    <a:bodyPr/>
                    <a:lstStyle/>
                    <a:p>
                      <a:r>
                        <a:rPr lang="en-US" sz="3200" dirty="0" smtClean="0"/>
                        <a:t>MOV</a:t>
                      </a:r>
                      <a:endParaRPr lang="en-US" sz="3200" dirty="0"/>
                    </a:p>
                  </a:txBody>
                  <a:tcPr/>
                </a:tc>
                <a:tc>
                  <a:txBody>
                    <a:bodyPr/>
                    <a:lstStyle/>
                    <a:p>
                      <a:r>
                        <a:rPr lang="en-US" sz="3200" dirty="0" smtClean="0"/>
                        <a:t>011</a:t>
                      </a:r>
                      <a:endParaRPr lang="en-US" sz="3200" dirty="0"/>
                    </a:p>
                  </a:txBody>
                  <a:tcPr/>
                </a:tc>
              </a:tr>
              <a:tr h="370840">
                <a:tc>
                  <a:txBody>
                    <a:bodyPr/>
                    <a:lstStyle/>
                    <a:p>
                      <a:r>
                        <a:rPr lang="en-US" sz="3200" dirty="0" smtClean="0"/>
                        <a:t>Load Accumulator</a:t>
                      </a:r>
                      <a:endParaRPr lang="en-US" sz="3200" dirty="0"/>
                    </a:p>
                  </a:txBody>
                  <a:tcPr/>
                </a:tc>
                <a:tc>
                  <a:txBody>
                    <a:bodyPr/>
                    <a:lstStyle/>
                    <a:p>
                      <a:r>
                        <a:rPr lang="en-US" sz="3200" dirty="0" smtClean="0"/>
                        <a:t>LOAD</a:t>
                      </a:r>
                      <a:endParaRPr lang="en-US" sz="3200" dirty="0"/>
                    </a:p>
                  </a:txBody>
                  <a:tcPr/>
                </a:tc>
                <a:tc>
                  <a:txBody>
                    <a:bodyPr/>
                    <a:lstStyle/>
                    <a:p>
                      <a:r>
                        <a:rPr lang="en-US" sz="3200" dirty="0" smtClean="0"/>
                        <a:t>100</a:t>
                      </a:r>
                      <a:endParaRPr lang="en-US" sz="32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1823208"/>
              </p:ext>
            </p:extLst>
          </p:nvPr>
        </p:nvGraphicFramePr>
        <p:xfrm>
          <a:off x="838200" y="3681212"/>
          <a:ext cx="10515600" cy="271272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r>
                        <a:rPr lang="en-US" sz="3200" dirty="0" smtClean="0"/>
                        <a:t>Multiply</a:t>
                      </a:r>
                      <a:endParaRPr lang="en-US" sz="3200" dirty="0"/>
                    </a:p>
                  </a:txBody>
                  <a:tcPr/>
                </a:tc>
                <a:tc>
                  <a:txBody>
                    <a:bodyPr/>
                    <a:lstStyle/>
                    <a:p>
                      <a:r>
                        <a:rPr lang="en-US" sz="3200" dirty="0" smtClean="0"/>
                        <a:t>MUL</a:t>
                      </a:r>
                      <a:endParaRPr lang="en-US" sz="3200" dirty="0"/>
                    </a:p>
                  </a:txBody>
                  <a:tcPr/>
                </a:tc>
                <a:tc>
                  <a:txBody>
                    <a:bodyPr/>
                    <a:lstStyle/>
                    <a:p>
                      <a:r>
                        <a:rPr lang="en-US" sz="3200" dirty="0" smtClean="0"/>
                        <a:t>101</a:t>
                      </a:r>
                      <a:endParaRPr lang="en-US" sz="3200" dirty="0"/>
                    </a:p>
                  </a:txBody>
                  <a:tcPr/>
                </a:tc>
              </a:tr>
              <a:tr h="370840">
                <a:tc>
                  <a:txBody>
                    <a:bodyPr/>
                    <a:lstStyle/>
                    <a:p>
                      <a:r>
                        <a:rPr lang="en-US" sz="3200" dirty="0" smtClean="0"/>
                        <a:t>Read from Input device</a:t>
                      </a:r>
                      <a:endParaRPr lang="en-US" sz="3200" dirty="0"/>
                    </a:p>
                  </a:txBody>
                  <a:tcPr/>
                </a:tc>
                <a:tc>
                  <a:txBody>
                    <a:bodyPr/>
                    <a:lstStyle/>
                    <a:p>
                      <a:r>
                        <a:rPr lang="en-US" sz="3200" dirty="0" smtClean="0"/>
                        <a:t>READ</a:t>
                      </a:r>
                      <a:endParaRPr lang="en-US" sz="3200" dirty="0"/>
                    </a:p>
                  </a:txBody>
                  <a:tcPr/>
                </a:tc>
                <a:tc>
                  <a:txBody>
                    <a:bodyPr/>
                    <a:lstStyle/>
                    <a:p>
                      <a:r>
                        <a:rPr lang="en-US" sz="3200" dirty="0" smtClean="0"/>
                        <a:t>110</a:t>
                      </a:r>
                      <a:endParaRPr lang="en-US" sz="3200" dirty="0"/>
                    </a:p>
                  </a:txBody>
                  <a:tcPr/>
                </a:tc>
              </a:tr>
              <a:tr h="370840">
                <a:tc>
                  <a:txBody>
                    <a:bodyPr/>
                    <a:lstStyle/>
                    <a:p>
                      <a:r>
                        <a:rPr lang="en-US" sz="3200" dirty="0" smtClean="0"/>
                        <a:t>Send to output device</a:t>
                      </a:r>
                      <a:endParaRPr lang="en-US" sz="3200" dirty="0"/>
                    </a:p>
                  </a:txBody>
                  <a:tcPr/>
                </a:tc>
                <a:tc>
                  <a:txBody>
                    <a:bodyPr/>
                    <a:lstStyle/>
                    <a:p>
                      <a:r>
                        <a:rPr lang="en-US" sz="3200" dirty="0" smtClean="0"/>
                        <a:t>STORE</a:t>
                      </a:r>
                      <a:endParaRPr lang="en-US" sz="3200" dirty="0"/>
                    </a:p>
                  </a:txBody>
                  <a:tcPr/>
                </a:tc>
                <a:tc>
                  <a:txBody>
                    <a:bodyPr/>
                    <a:lstStyle/>
                    <a:p>
                      <a:r>
                        <a:rPr lang="en-US" sz="3200" dirty="0" smtClean="0"/>
                        <a:t>111</a:t>
                      </a:r>
                      <a:endParaRPr lang="en-US" sz="3200" dirty="0"/>
                    </a:p>
                  </a:txBody>
                  <a:tcPr/>
                </a:tc>
              </a:tr>
            </a:tbl>
          </a:graphicData>
        </a:graphic>
      </p:graphicFrame>
    </p:spTree>
    <p:extLst>
      <p:ext uri="{BB962C8B-B14F-4D97-AF65-F5344CB8AC3E}">
        <p14:creationId xmlns:p14="http://schemas.microsoft.com/office/powerpoint/2010/main" val="22417531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62" name="Rectangle 2"/>
          <p:cNvSpPr>
            <a:spLocks noChangeArrowheads="1"/>
          </p:cNvSpPr>
          <p:nvPr/>
        </p:nvSpPr>
        <p:spPr bwMode="auto">
          <a:xfrm>
            <a:off x="1955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163" name="Rectangle 3"/>
          <p:cNvSpPr>
            <a:spLocks noGrp="1" noChangeArrowheads="1"/>
          </p:cNvSpPr>
          <p:nvPr>
            <p:ph type="title"/>
          </p:nvPr>
        </p:nvSpPr>
        <p:spPr>
          <a:xfrm>
            <a:off x="1981200" y="274638"/>
            <a:ext cx="8229600" cy="487362"/>
          </a:xfrm>
          <a:noFill/>
          <a:ln/>
        </p:spPr>
        <p:txBody>
          <a:bodyPr vert="horz" wrap="square" lIns="90488" tIns="44450" rIns="90488" bIns="44450" rtlCol="0" anchor="b">
            <a:normAutofit fontScale="90000"/>
          </a:bodyPr>
          <a:lstStyle/>
          <a:p>
            <a:r>
              <a:rPr lang="en-US" dirty="0" smtClean="0"/>
              <a:t>Format </a:t>
            </a:r>
            <a:r>
              <a:rPr lang="en-US" dirty="0"/>
              <a:t>of an Instruction</a:t>
            </a:r>
          </a:p>
        </p:txBody>
      </p:sp>
      <p:graphicFrame>
        <p:nvGraphicFramePr>
          <p:cNvPr id="2" name="Table 1"/>
          <p:cNvGraphicFramePr>
            <a:graphicFrameLocks noGrp="1"/>
          </p:cNvGraphicFramePr>
          <p:nvPr>
            <p:extLst>
              <p:ext uri="{D42A27DB-BD31-4B8C-83A1-F6EECF244321}">
                <p14:modId xmlns:p14="http://schemas.microsoft.com/office/powerpoint/2010/main" val="10060572"/>
              </p:ext>
            </p:extLst>
          </p:nvPr>
        </p:nvGraphicFramePr>
        <p:xfrm>
          <a:off x="1310783" y="1233653"/>
          <a:ext cx="8992316" cy="914400"/>
        </p:xfrm>
        <a:graphic>
          <a:graphicData uri="http://schemas.openxmlformats.org/drawingml/2006/table">
            <a:tbl>
              <a:tblPr firstRow="1" bandRow="1">
                <a:tableStyleId>{5C22544A-7EE6-4342-B048-85BDC9FD1C3A}</a:tableStyleId>
              </a:tblPr>
              <a:tblGrid>
                <a:gridCol w="2248079"/>
                <a:gridCol w="2248079"/>
                <a:gridCol w="2248079"/>
                <a:gridCol w="2248079"/>
              </a:tblGrid>
              <a:tr h="370840">
                <a:tc>
                  <a:txBody>
                    <a:bodyPr/>
                    <a:lstStyle/>
                    <a:p>
                      <a:r>
                        <a:rPr lang="en-US" dirty="0" smtClean="0"/>
                        <a:t>OP CODE</a:t>
                      </a:r>
                    </a:p>
                    <a:p>
                      <a:r>
                        <a:rPr lang="en-US" dirty="0" smtClean="0"/>
                        <a:t>4-BITS</a:t>
                      </a:r>
                      <a:endParaRPr lang="en-US" dirty="0"/>
                    </a:p>
                  </a:txBody>
                  <a:tcPr/>
                </a:tc>
                <a:tc>
                  <a:txBody>
                    <a:bodyPr/>
                    <a:lstStyle/>
                    <a:p>
                      <a:r>
                        <a:rPr lang="en-US" dirty="0" smtClean="0"/>
                        <a:t>OPERAND FIELD-1</a:t>
                      </a:r>
                    </a:p>
                    <a:p>
                      <a:r>
                        <a:rPr lang="en-US" dirty="0" smtClean="0"/>
                        <a:t>4-BITS</a:t>
                      </a:r>
                      <a:endParaRPr lang="en-US" dirty="0"/>
                    </a:p>
                  </a:txBody>
                  <a:tcPr/>
                </a:tc>
                <a:tc>
                  <a:txBody>
                    <a:bodyPr/>
                    <a:lstStyle/>
                    <a:p>
                      <a:r>
                        <a:rPr lang="en-US" dirty="0" smtClean="0"/>
                        <a:t>OPERAND FIELD-2</a:t>
                      </a:r>
                    </a:p>
                    <a:p>
                      <a:r>
                        <a:rPr lang="en-US" dirty="0" smtClean="0"/>
                        <a:t>4-BITS</a:t>
                      </a:r>
                    </a:p>
                    <a:p>
                      <a:endParaRPr lang="en-US" dirty="0"/>
                    </a:p>
                  </a:txBody>
                  <a:tcPr/>
                </a:tc>
                <a:tc>
                  <a:txBody>
                    <a:bodyPr/>
                    <a:lstStyle/>
                    <a:p>
                      <a:r>
                        <a:rPr lang="en-US" dirty="0" smtClean="0"/>
                        <a:t>OPERAND FIELD-3</a:t>
                      </a:r>
                    </a:p>
                    <a:p>
                      <a:r>
                        <a:rPr lang="en-US" dirty="0" smtClean="0"/>
                        <a:t>4-BITS</a:t>
                      </a:r>
                    </a:p>
                    <a:p>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393473757"/>
              </p:ext>
            </p:extLst>
          </p:nvPr>
        </p:nvGraphicFramePr>
        <p:xfrm>
          <a:off x="1310784" y="2786228"/>
          <a:ext cx="6841545" cy="914400"/>
        </p:xfrm>
        <a:graphic>
          <a:graphicData uri="http://schemas.openxmlformats.org/drawingml/2006/table">
            <a:tbl>
              <a:tblPr firstRow="1" bandRow="1">
                <a:tableStyleId>{5C22544A-7EE6-4342-B048-85BDC9FD1C3A}</a:tableStyleId>
              </a:tblPr>
              <a:tblGrid>
                <a:gridCol w="2256664"/>
                <a:gridCol w="1996225"/>
                <a:gridCol w="2588656"/>
              </a:tblGrid>
              <a:tr h="370840">
                <a:tc>
                  <a:txBody>
                    <a:bodyPr/>
                    <a:lstStyle/>
                    <a:p>
                      <a:r>
                        <a:rPr lang="en-US" dirty="0" smtClean="0"/>
                        <a:t>OP CODE</a:t>
                      </a:r>
                    </a:p>
                    <a:p>
                      <a:r>
                        <a:rPr lang="en-US" dirty="0" smtClean="0"/>
                        <a:t>4-BITS</a:t>
                      </a:r>
                    </a:p>
                  </a:txBody>
                  <a:tcPr/>
                </a:tc>
                <a:tc>
                  <a:txBody>
                    <a:bodyPr/>
                    <a:lstStyle/>
                    <a:p>
                      <a:r>
                        <a:rPr lang="en-US" dirty="0" smtClean="0"/>
                        <a:t>OPERAND FIELD-1</a:t>
                      </a:r>
                    </a:p>
                    <a:p>
                      <a:r>
                        <a:rPr lang="en-US" dirty="0" smtClean="0"/>
                        <a:t>4-BITS</a:t>
                      </a:r>
                    </a:p>
                    <a:p>
                      <a:endParaRPr lang="en-US" dirty="0"/>
                    </a:p>
                  </a:txBody>
                  <a:tcPr/>
                </a:tc>
                <a:tc>
                  <a:txBody>
                    <a:bodyPr/>
                    <a:lstStyle/>
                    <a:p>
                      <a:r>
                        <a:rPr lang="en-US" dirty="0" smtClean="0"/>
                        <a:t>OPERAND FIELD-2</a:t>
                      </a:r>
                    </a:p>
                    <a:p>
                      <a:r>
                        <a:rPr lang="en-US" dirty="0" smtClean="0"/>
                        <a:t>4-BITS</a:t>
                      </a:r>
                    </a:p>
                    <a:p>
                      <a:endParaRPr lang="en-US" dirty="0" smtClean="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60641479"/>
              </p:ext>
            </p:extLst>
          </p:nvPr>
        </p:nvGraphicFramePr>
        <p:xfrm>
          <a:off x="1295043" y="4219575"/>
          <a:ext cx="10540642" cy="914400"/>
        </p:xfrm>
        <a:graphic>
          <a:graphicData uri="http://schemas.openxmlformats.org/drawingml/2006/table">
            <a:tbl>
              <a:tblPr firstRow="1" bandRow="1">
                <a:tableStyleId>{5C22544A-7EE6-4342-B048-85BDC9FD1C3A}</a:tableStyleId>
              </a:tblPr>
              <a:tblGrid>
                <a:gridCol w="3476801"/>
                <a:gridCol w="3075547"/>
                <a:gridCol w="3988294"/>
              </a:tblGrid>
              <a:tr h="370840">
                <a:tc>
                  <a:txBody>
                    <a:bodyPr/>
                    <a:lstStyle/>
                    <a:p>
                      <a:r>
                        <a:rPr lang="en-US" dirty="0" smtClean="0"/>
                        <a:t>OP CODE</a:t>
                      </a:r>
                    </a:p>
                    <a:p>
                      <a:r>
                        <a:rPr lang="en-US" dirty="0" smtClean="0"/>
                        <a:t>8-BITS</a:t>
                      </a:r>
                    </a:p>
                  </a:txBody>
                  <a:tcPr/>
                </a:tc>
                <a:tc>
                  <a:txBody>
                    <a:bodyPr/>
                    <a:lstStyle/>
                    <a:p>
                      <a:r>
                        <a:rPr lang="en-US" dirty="0" smtClean="0"/>
                        <a:t>OPERAND FIELD-1</a:t>
                      </a:r>
                    </a:p>
                    <a:p>
                      <a:r>
                        <a:rPr lang="en-US" dirty="0" smtClean="0"/>
                        <a:t>16-BITS</a:t>
                      </a:r>
                    </a:p>
                    <a:p>
                      <a:endParaRPr lang="en-US" dirty="0"/>
                    </a:p>
                  </a:txBody>
                  <a:tcPr/>
                </a:tc>
                <a:tc>
                  <a:txBody>
                    <a:bodyPr/>
                    <a:lstStyle/>
                    <a:p>
                      <a:r>
                        <a:rPr lang="en-US" dirty="0" smtClean="0"/>
                        <a:t>OPERAND FIELD-2</a:t>
                      </a:r>
                    </a:p>
                    <a:p>
                      <a:r>
                        <a:rPr lang="en-US" dirty="0" smtClean="0"/>
                        <a:t>16-BITS</a:t>
                      </a:r>
                    </a:p>
                    <a:p>
                      <a:endParaRPr lang="en-US" dirty="0" smtClean="0"/>
                    </a:p>
                  </a:txBody>
                  <a:tcPr/>
                </a:tc>
              </a:tr>
            </a:tbl>
          </a:graphicData>
        </a:graphic>
      </p:graphicFrame>
    </p:spTree>
    <p:extLst>
      <p:ext uri="{BB962C8B-B14F-4D97-AF65-F5344CB8AC3E}">
        <p14:creationId xmlns:p14="http://schemas.microsoft.com/office/powerpoint/2010/main" val="3063451857"/>
      </p:ext>
    </p:extLst>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97" y="0"/>
            <a:ext cx="11024316" cy="6858000"/>
          </a:xfrm>
          <a:prstGeom prst="rect">
            <a:avLst/>
          </a:prstGeom>
        </p:spPr>
      </p:pic>
    </p:spTree>
    <p:extLst>
      <p:ext uri="{BB962C8B-B14F-4D97-AF65-F5344CB8AC3E}">
        <p14:creationId xmlns:p14="http://schemas.microsoft.com/office/powerpoint/2010/main" val="1684645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8" y="184821"/>
            <a:ext cx="10877282" cy="459123"/>
          </a:xfrm>
        </p:spPr>
        <p:txBody>
          <a:bodyPr>
            <a:normAutofit fontScale="90000"/>
          </a:bodyPr>
          <a:lstStyle/>
          <a:p>
            <a:r>
              <a:rPr lang="en-US" dirty="0" smtClean="0"/>
              <a:t>Sample questions</a:t>
            </a:r>
            <a:endParaRPr lang="en-US" dirty="0"/>
          </a:p>
        </p:txBody>
      </p:sp>
      <p:sp>
        <p:nvSpPr>
          <p:cNvPr id="3" name="Content Placeholder 2"/>
          <p:cNvSpPr>
            <a:spLocks noGrp="1"/>
          </p:cNvSpPr>
          <p:nvPr>
            <p:ph idx="1"/>
          </p:nvPr>
        </p:nvSpPr>
        <p:spPr>
          <a:xfrm>
            <a:off x="373487" y="888642"/>
            <a:ext cx="11513713" cy="5756857"/>
          </a:xfrm>
        </p:spPr>
        <p:txBody>
          <a:bodyPr>
            <a:normAutofit fontScale="70000" lnSpcReduction="20000"/>
          </a:bodyPr>
          <a:lstStyle/>
          <a:p>
            <a:pPr lvl="0"/>
            <a:r>
              <a:rPr lang="en-US" dirty="0"/>
              <a:t>What do you understand by computer architecture?</a:t>
            </a:r>
          </a:p>
          <a:p>
            <a:pPr lvl="0"/>
            <a:r>
              <a:rPr lang="en-US" dirty="0"/>
              <a:t>What are the architectural attributes? </a:t>
            </a:r>
          </a:p>
          <a:p>
            <a:pPr lvl="0"/>
            <a:r>
              <a:rPr lang="en-US" dirty="0"/>
              <a:t>What are the main features of von Neumann architecture?</a:t>
            </a:r>
          </a:p>
          <a:p>
            <a:pPr lvl="0"/>
            <a:r>
              <a:rPr lang="en-US" dirty="0"/>
              <a:t>What is the concept of stored program computer?</a:t>
            </a:r>
          </a:p>
          <a:p>
            <a:pPr lvl="0"/>
            <a:r>
              <a:rPr lang="en-US" dirty="0"/>
              <a:t>What is computer organization?</a:t>
            </a:r>
          </a:p>
          <a:p>
            <a:pPr lvl="0"/>
            <a:r>
              <a:rPr lang="en-US" dirty="0"/>
              <a:t>What are the organizational attributes? </a:t>
            </a:r>
          </a:p>
          <a:p>
            <a:pPr lvl="0"/>
            <a:r>
              <a:rPr lang="en-US" dirty="0"/>
              <a:t>State/explain difference between computer architecture and organization.</a:t>
            </a:r>
          </a:p>
          <a:p>
            <a:pPr lvl="0"/>
            <a:r>
              <a:rPr lang="en-US" dirty="0"/>
              <a:t>What do you understand by Register and Register file? What do registers contain? </a:t>
            </a:r>
          </a:p>
          <a:p>
            <a:pPr lvl="0"/>
            <a:r>
              <a:rPr lang="en-US" dirty="0"/>
              <a:t>State the types of register. State the functions of Registers. What do you understand by size of Register?</a:t>
            </a:r>
          </a:p>
          <a:p>
            <a:pPr lvl="0"/>
            <a:r>
              <a:rPr lang="en-US" dirty="0"/>
              <a:t>What  do you understand by Instruction and Instruction set and Instruction format?</a:t>
            </a:r>
          </a:p>
          <a:p>
            <a:pPr lvl="0"/>
            <a:r>
              <a:rPr lang="en-US" dirty="0"/>
              <a:t>State the classification of Processors  based on instruction set architecture. Give examples. Also state relative merits and demerits. </a:t>
            </a:r>
          </a:p>
          <a:p>
            <a:pPr lvl="0"/>
            <a:r>
              <a:rPr lang="en-US" dirty="0"/>
              <a:t>What do you understand by machine code? Show general format of machine code/Instruction format.</a:t>
            </a:r>
          </a:p>
          <a:p>
            <a:pPr lvl="0"/>
            <a:r>
              <a:rPr lang="en-US" dirty="0"/>
              <a:t>What do you understand by main memory? Is it volatile or non volatile? </a:t>
            </a:r>
          </a:p>
          <a:p>
            <a:pPr lvl="0"/>
            <a:r>
              <a:rPr lang="en-US" dirty="0"/>
              <a:t>What do you understand by Random Access Memory? Why it is named so?</a:t>
            </a:r>
          </a:p>
          <a:p>
            <a:r>
              <a:rPr lang="en-US" dirty="0"/>
              <a:t>What do you understand by Memory address? How it is formed? How it is represented? Give examples.</a:t>
            </a:r>
          </a:p>
        </p:txBody>
      </p:sp>
    </p:spTree>
    <p:extLst>
      <p:ext uri="{BB962C8B-B14F-4D97-AF65-F5344CB8AC3E}">
        <p14:creationId xmlns:p14="http://schemas.microsoft.com/office/powerpoint/2010/main" val="41606751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093" y="231820"/>
            <a:ext cx="11565228" cy="6387921"/>
          </a:xfrm>
        </p:spPr>
        <p:txBody>
          <a:bodyPr>
            <a:normAutofit fontScale="92500" lnSpcReduction="10000"/>
          </a:bodyPr>
          <a:lstStyle/>
          <a:p>
            <a:pPr lvl="0"/>
            <a:r>
              <a:rPr lang="en-US" dirty="0"/>
              <a:t>Show the address formats of (</a:t>
            </a:r>
            <a:r>
              <a:rPr lang="en-US" dirty="0" err="1"/>
              <a:t>i</a:t>
            </a:r>
            <a:r>
              <a:rPr lang="en-US" dirty="0"/>
              <a:t>) 1KB, (ii) 1MB, (iii) 1K x 16 bits, 4K x 32 bits memory  ICs.</a:t>
            </a:r>
          </a:p>
          <a:p>
            <a:pPr lvl="0"/>
            <a:r>
              <a:rPr lang="en-US" dirty="0"/>
              <a:t>What do memory locations contain? Give examples</a:t>
            </a:r>
          </a:p>
          <a:p>
            <a:pPr lvl="0"/>
            <a:r>
              <a:rPr lang="en-US" dirty="0"/>
              <a:t>What do you understand by Byte-addressable memory and Word-addressable memory? State differences, if any.</a:t>
            </a:r>
          </a:p>
          <a:p>
            <a:pPr lvl="0"/>
            <a:r>
              <a:rPr lang="en-US" dirty="0"/>
              <a:t>What do you understand by bus system? Discuss types, sizes of types and their impacts on performance of a computer.</a:t>
            </a:r>
          </a:p>
          <a:p>
            <a:pPr lvl="0"/>
            <a:r>
              <a:rPr lang="en-US" dirty="0"/>
              <a:t>Draw a simple schematic diagram of a computer and identify its main functional units. </a:t>
            </a:r>
          </a:p>
          <a:p>
            <a:pPr lvl="0"/>
            <a:r>
              <a:rPr lang="en-US" dirty="0"/>
              <a:t>Draw a simple schematic diagram of a CPU/Microprocessor and identify its main functional units.</a:t>
            </a:r>
          </a:p>
          <a:p>
            <a:pPr lvl="0"/>
            <a:r>
              <a:rPr lang="en-US" dirty="0"/>
              <a:t>List the steps usually followed by a general purpose processor to run a program.</a:t>
            </a:r>
          </a:p>
          <a:p>
            <a:pPr lvl="0"/>
            <a:r>
              <a:rPr lang="en-US" dirty="0"/>
              <a:t> List the steps usually followed by a general purpose processor to run a program.</a:t>
            </a:r>
          </a:p>
          <a:p>
            <a:r>
              <a:rPr lang="en-US" dirty="0"/>
              <a:t>List the steps usually followed by a general purpose processor to process a single instruction. Use suitable diagram.</a:t>
            </a:r>
          </a:p>
        </p:txBody>
      </p:sp>
    </p:spTree>
    <p:extLst>
      <p:ext uri="{BB962C8B-B14F-4D97-AF65-F5344CB8AC3E}">
        <p14:creationId xmlns:p14="http://schemas.microsoft.com/office/powerpoint/2010/main" val="14081772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487" y="334851"/>
            <a:ext cx="11475076" cy="6168980"/>
          </a:xfrm>
        </p:spPr>
        <p:txBody>
          <a:bodyPr>
            <a:normAutofit fontScale="92500" lnSpcReduction="10000"/>
          </a:bodyPr>
          <a:lstStyle/>
          <a:p>
            <a:pPr lvl="0"/>
            <a:r>
              <a:rPr lang="en-US" dirty="0"/>
              <a:t>What do you understand by Instruction fetch  and Instruction Execution?</a:t>
            </a:r>
          </a:p>
          <a:p>
            <a:pPr lvl="0"/>
            <a:r>
              <a:rPr lang="en-US" dirty="0"/>
              <a:t>How does a CPU/Microprocessor run a program? Use a suitable schematic diagram and list the steps in chronological order.  </a:t>
            </a:r>
          </a:p>
          <a:p>
            <a:pPr lvl="0"/>
            <a:r>
              <a:rPr lang="en-US" dirty="0"/>
              <a:t>What is program counter (pc)? What is Instruction register (IR)? Discuss the functions of each.</a:t>
            </a:r>
          </a:p>
          <a:p>
            <a:pPr lvl="0"/>
            <a:r>
              <a:rPr lang="en-US" dirty="0"/>
              <a:t>What do you understand by Port address? Why it is used?</a:t>
            </a:r>
          </a:p>
          <a:p>
            <a:pPr lvl="0"/>
            <a:r>
              <a:rPr lang="en-US" dirty="0"/>
              <a:t>Briefly explain Read / Write </a:t>
            </a:r>
            <a:r>
              <a:rPr lang="en-US" dirty="0" smtClean="0"/>
              <a:t>operation.</a:t>
            </a:r>
            <a:endParaRPr lang="en-US" dirty="0"/>
          </a:p>
          <a:p>
            <a:pPr lvl="0"/>
            <a:r>
              <a:rPr lang="en-US" dirty="0" smtClean="0"/>
              <a:t>List </a:t>
            </a:r>
            <a:r>
              <a:rPr lang="en-US" dirty="0"/>
              <a:t>the four main structural components of a computer and briefly state their functions.</a:t>
            </a:r>
          </a:p>
          <a:p>
            <a:pPr lvl="0"/>
            <a:r>
              <a:rPr lang="en-US" dirty="0" smtClean="0"/>
              <a:t>Briefly </a:t>
            </a:r>
            <a:r>
              <a:rPr lang="en-US" dirty="0"/>
              <a:t>describe IAS structure with a suitable diagram.</a:t>
            </a:r>
          </a:p>
          <a:p>
            <a:pPr lvl="0"/>
            <a:r>
              <a:rPr lang="en-US" dirty="0"/>
              <a:t>List the registers of IAS structure and state their functions.</a:t>
            </a:r>
          </a:p>
          <a:p>
            <a:pPr lvl="0"/>
            <a:r>
              <a:rPr lang="en-US" dirty="0"/>
              <a:t>Show the instruction and data format of IAS structure.</a:t>
            </a:r>
          </a:p>
          <a:p>
            <a:pPr lvl="0"/>
            <a:r>
              <a:rPr lang="en-US" dirty="0"/>
              <a:t>Briefly describe how IAS structure works?</a:t>
            </a:r>
          </a:p>
          <a:p>
            <a:pPr lvl="0"/>
            <a:r>
              <a:rPr lang="en-US" dirty="0"/>
              <a:t>List the steps how IAS structure runs a program?</a:t>
            </a:r>
          </a:p>
          <a:p>
            <a:endParaRPr lang="en-US" dirty="0"/>
          </a:p>
        </p:txBody>
      </p:sp>
    </p:spTree>
    <p:extLst>
      <p:ext uri="{BB962C8B-B14F-4D97-AF65-F5344CB8AC3E}">
        <p14:creationId xmlns:p14="http://schemas.microsoft.com/office/powerpoint/2010/main" val="24485792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Quiz-1(Summer-2020)</a:t>
            </a:r>
            <a:endParaRPr lang="en-US" dirty="0"/>
          </a:p>
        </p:txBody>
      </p:sp>
      <p:sp>
        <p:nvSpPr>
          <p:cNvPr id="3" name="Content Placeholder 2"/>
          <p:cNvSpPr>
            <a:spLocks noGrp="1"/>
          </p:cNvSpPr>
          <p:nvPr>
            <p:ph idx="1"/>
          </p:nvPr>
        </p:nvSpPr>
        <p:spPr>
          <a:xfrm>
            <a:off x="838200" y="1825624"/>
            <a:ext cx="10515600" cy="4806995"/>
          </a:xfrm>
        </p:spPr>
        <p:txBody>
          <a:bodyPr>
            <a:normAutofit fontScale="92500" lnSpcReduction="10000"/>
          </a:bodyPr>
          <a:lstStyle/>
          <a:p>
            <a:r>
              <a:rPr lang="en-US" dirty="0"/>
              <a:t>A program containing 2 Million instructions with the following instruction mix is run on a RISC machine having following CPI values:</a:t>
            </a:r>
          </a:p>
          <a:p>
            <a:r>
              <a:rPr lang="en-US" dirty="0"/>
              <a:t>Op	</a:t>
            </a:r>
            <a:r>
              <a:rPr lang="en-US" dirty="0" smtClean="0"/>
              <a:t>    </a:t>
            </a:r>
            <a:r>
              <a:rPr lang="en-US" dirty="0" err="1" smtClean="0"/>
              <a:t>Freq</a:t>
            </a:r>
            <a:r>
              <a:rPr lang="en-US" dirty="0"/>
              <a:t>	   </a:t>
            </a:r>
            <a:r>
              <a:rPr lang="en-US" dirty="0" smtClean="0"/>
              <a:t>        CPI</a:t>
            </a:r>
            <a:r>
              <a:rPr lang="en-US" dirty="0"/>
              <a:t>	</a:t>
            </a:r>
          </a:p>
          <a:p>
            <a:r>
              <a:rPr lang="en-US" dirty="0"/>
              <a:t>ALU	</a:t>
            </a:r>
            <a:r>
              <a:rPr lang="en-US" dirty="0" smtClean="0"/>
              <a:t>     20</a:t>
            </a:r>
            <a:r>
              <a:rPr lang="en-US" dirty="0"/>
              <a:t>%	</a:t>
            </a:r>
            <a:r>
              <a:rPr lang="en-US" dirty="0" smtClean="0"/>
              <a:t>2</a:t>
            </a:r>
            <a:r>
              <a:rPr lang="en-US" dirty="0"/>
              <a:t>	</a:t>
            </a:r>
          </a:p>
          <a:p>
            <a:r>
              <a:rPr lang="en-US" dirty="0"/>
              <a:t>Load	</a:t>
            </a:r>
            <a:r>
              <a:rPr lang="en-US" dirty="0" smtClean="0"/>
              <a:t>     40</a:t>
            </a:r>
            <a:r>
              <a:rPr lang="en-US" dirty="0"/>
              <a:t>%	</a:t>
            </a:r>
            <a:r>
              <a:rPr lang="en-US" dirty="0" smtClean="0"/>
              <a:t>6</a:t>
            </a:r>
            <a:r>
              <a:rPr lang="en-US" dirty="0"/>
              <a:t>	</a:t>
            </a:r>
          </a:p>
          <a:p>
            <a:r>
              <a:rPr lang="en-US" dirty="0" smtClean="0"/>
              <a:t>Store     30</a:t>
            </a:r>
            <a:r>
              <a:rPr lang="en-US" dirty="0"/>
              <a:t>%	</a:t>
            </a:r>
            <a:r>
              <a:rPr lang="en-US" dirty="0" smtClean="0"/>
              <a:t>5</a:t>
            </a:r>
            <a:r>
              <a:rPr lang="en-US" dirty="0"/>
              <a:t>	</a:t>
            </a:r>
          </a:p>
          <a:p>
            <a:r>
              <a:rPr lang="en-US" dirty="0"/>
              <a:t>Branch  10%	</a:t>
            </a:r>
            <a:r>
              <a:rPr lang="en-US" dirty="0" smtClean="0"/>
              <a:t>2</a:t>
            </a:r>
            <a:r>
              <a:rPr lang="en-US" dirty="0"/>
              <a:t>	</a:t>
            </a:r>
          </a:p>
          <a:p>
            <a:r>
              <a:rPr lang="en-US" dirty="0"/>
              <a:t>If the CPU runs at 200MHz, calculate the execution time of the program.</a:t>
            </a:r>
          </a:p>
          <a:p>
            <a:r>
              <a:rPr lang="en-US" dirty="0"/>
              <a:t>If a CPU design enhancement reduces the CPI of Load and Store instructions by 2 and 3 respectively. Calculate the resulting performance improvement from this enhancement using Amdahl’s law. Also calculate the execution time with enhancement.</a:t>
            </a:r>
          </a:p>
          <a:p>
            <a:endParaRPr lang="en-US" dirty="0"/>
          </a:p>
        </p:txBody>
      </p:sp>
    </p:spTree>
    <p:extLst>
      <p:ext uri="{BB962C8B-B14F-4D97-AF65-F5344CB8AC3E}">
        <p14:creationId xmlns:p14="http://schemas.microsoft.com/office/powerpoint/2010/main" val="19475082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880315" y="1714500"/>
            <a:ext cx="7868991" cy="4866604"/>
          </a:xfrm>
          <a:prstGeom prst="rect">
            <a:avLst/>
          </a:prstGeom>
        </p:spPr>
      </p:pic>
      <p:sp>
        <p:nvSpPr>
          <p:cNvPr id="5" name="Title 1"/>
          <p:cNvSpPr>
            <a:spLocks noGrp="1"/>
          </p:cNvSpPr>
          <p:nvPr>
            <p:ph type="title"/>
          </p:nvPr>
        </p:nvSpPr>
        <p:spPr>
          <a:xfrm>
            <a:off x="838200" y="365125"/>
            <a:ext cx="10515600" cy="1325563"/>
          </a:xfrm>
        </p:spPr>
        <p:txBody>
          <a:bodyPr/>
          <a:lstStyle/>
          <a:p>
            <a:r>
              <a:rPr lang="en-US" dirty="0" smtClean="0"/>
              <a:t>Quiz-2(Summer-2020)</a:t>
            </a:r>
            <a:endParaRPr lang="en-US" dirty="0"/>
          </a:p>
        </p:txBody>
      </p:sp>
    </p:spTree>
    <p:extLst>
      <p:ext uri="{BB962C8B-B14F-4D97-AF65-F5344CB8AC3E}">
        <p14:creationId xmlns:p14="http://schemas.microsoft.com/office/powerpoint/2010/main" val="172331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0965" y="66675"/>
            <a:ext cx="7501182" cy="4531083"/>
          </a:xfrm>
        </p:spPr>
        <p:txBody>
          <a:bodyPr>
            <a:normAutofit/>
          </a:bodyPr>
          <a:lstStyle/>
          <a:p>
            <a:pPr algn="just"/>
            <a:r>
              <a:rPr lang="en-US" sz="3200" i="1" dirty="0" smtClean="0"/>
              <a:t>The </a:t>
            </a:r>
            <a:r>
              <a:rPr lang="en-US" sz="3200" b="1" i="1" dirty="0" smtClean="0"/>
              <a:t>Institute for Advanced Study</a:t>
            </a:r>
            <a:r>
              <a:rPr lang="en-US" sz="3200" i="1" dirty="0" smtClean="0"/>
              <a:t> (</a:t>
            </a:r>
            <a:r>
              <a:rPr lang="en-US" sz="3200" b="1" i="1" dirty="0" smtClean="0"/>
              <a:t>IAS</a:t>
            </a:r>
            <a:r>
              <a:rPr lang="en-US" sz="3200" i="1" dirty="0" smtClean="0"/>
              <a:t>) in </a:t>
            </a:r>
            <a:r>
              <a:rPr lang="en-US" sz="3200" i="1" dirty="0" smtClean="0">
                <a:hlinkClick r:id="rId2" tooltip="Princeton, New Jersey"/>
              </a:rPr>
              <a:t>Princeton, New Jersey</a:t>
            </a:r>
            <a:r>
              <a:rPr lang="en-US" sz="3200" i="1" dirty="0" smtClean="0"/>
              <a:t>, in the United States, is an independent, </a:t>
            </a:r>
            <a:r>
              <a:rPr lang="en-US" sz="3200" i="1" dirty="0" smtClean="0">
                <a:hlinkClick r:id="rId3" tooltip="Postdoctoral research"/>
              </a:rPr>
              <a:t>postdoctoral research</a:t>
            </a:r>
            <a:r>
              <a:rPr lang="en-US" sz="3200" i="1" dirty="0" smtClean="0"/>
              <a:t> center for theoretical research and intellectual inquiry founded in 1930.</a:t>
            </a:r>
            <a:br>
              <a:rPr lang="en-US" sz="3200" i="1" dirty="0" smtClean="0"/>
            </a:br>
            <a:r>
              <a:rPr lang="en-US" sz="3200" i="1" dirty="0" smtClean="0"/>
              <a:t/>
            </a:r>
            <a:br>
              <a:rPr lang="en-US" sz="3200" i="1" dirty="0" smtClean="0"/>
            </a:br>
            <a:r>
              <a:rPr lang="en-US" sz="2800" dirty="0" smtClean="0"/>
              <a:t>Among </a:t>
            </a:r>
            <a:r>
              <a:rPr lang="en-US" sz="2800" dirty="0"/>
              <a:t>its present and past Faculty and Members are </a:t>
            </a:r>
            <a:r>
              <a:rPr lang="en-US" sz="2800" dirty="0">
                <a:solidFill>
                  <a:srgbClr val="FF0000"/>
                </a:solidFill>
              </a:rPr>
              <a:t>34 Nobel Laureates</a:t>
            </a:r>
            <a:r>
              <a:rPr lang="en-US" sz="2800" dirty="0"/>
              <a:t>, </a:t>
            </a:r>
            <a:r>
              <a:rPr lang="en-US" sz="2800" dirty="0">
                <a:solidFill>
                  <a:srgbClr val="00B0F0"/>
                </a:solidFill>
              </a:rPr>
              <a:t>42 </a:t>
            </a:r>
            <a:r>
              <a:rPr lang="en-US" sz="2800" dirty="0"/>
              <a:t>of the 60 </a:t>
            </a:r>
            <a:r>
              <a:rPr lang="en-US" sz="2800" dirty="0">
                <a:solidFill>
                  <a:srgbClr val="00B0F0"/>
                </a:solidFill>
              </a:rPr>
              <a:t>Fields Medalists </a:t>
            </a:r>
            <a:r>
              <a:rPr lang="en-US" sz="2800" dirty="0"/>
              <a:t>(mathematician's </a:t>
            </a:r>
            <a:r>
              <a:rPr lang="en-US" sz="2800" dirty="0">
                <a:hlinkClick r:id="rId4" tooltip="List of prizes known as the Nobel of a field"/>
              </a:rPr>
              <a:t>Nobel </a:t>
            </a:r>
            <a:r>
              <a:rPr lang="en-US" sz="2800" dirty="0" smtClean="0">
                <a:hlinkClick r:id="rId4" tooltip="List of prizes known as the Nobel of a field"/>
              </a:rPr>
              <a:t>Prize</a:t>
            </a:r>
            <a:r>
              <a:rPr lang="en-US" sz="2800" dirty="0" smtClean="0"/>
              <a:t>)</a:t>
            </a:r>
            <a:endParaRPr lang="en-US" sz="3200" i="1" dirty="0"/>
          </a:p>
        </p:txBody>
      </p:sp>
      <p:sp>
        <p:nvSpPr>
          <p:cNvPr id="3" name="Content Placeholder 2"/>
          <p:cNvSpPr>
            <a:spLocks noGrp="1"/>
          </p:cNvSpPr>
          <p:nvPr>
            <p:ph idx="1"/>
          </p:nvPr>
        </p:nvSpPr>
        <p:spPr>
          <a:xfrm>
            <a:off x="3930965" y="4687910"/>
            <a:ext cx="7079151" cy="1994243"/>
          </a:xfrm>
        </p:spPr>
        <p:txBody>
          <a:bodyPr/>
          <a:lstStyle/>
          <a:p>
            <a:pPr marL="0" indent="0" algn="just">
              <a:buNone/>
            </a:pPr>
            <a:r>
              <a:rPr lang="en-US" sz="3200" dirty="0" smtClean="0"/>
              <a:t>The </a:t>
            </a:r>
            <a:r>
              <a:rPr lang="en-US" sz="3200" dirty="0" smtClean="0">
                <a:solidFill>
                  <a:srgbClr val="FF0000"/>
                </a:solidFill>
                <a:hlinkClick r:id="rId5" tooltip="IAS machine"/>
              </a:rPr>
              <a:t>IAS machine</a:t>
            </a:r>
            <a:r>
              <a:rPr lang="en-US" sz="3200" dirty="0" smtClean="0">
                <a:solidFill>
                  <a:srgbClr val="FF0000"/>
                </a:solidFill>
              </a:rPr>
              <a:t> </a:t>
            </a:r>
            <a:r>
              <a:rPr lang="en-US" sz="3200" dirty="0" smtClean="0"/>
              <a:t>was built from 1942 to 1951 under von Neumann's direction introduced the basic architecture of all </a:t>
            </a:r>
            <a:r>
              <a:rPr lang="en-US" sz="3200" dirty="0" smtClean="0">
                <a:solidFill>
                  <a:srgbClr val="FF0000"/>
                </a:solidFill>
              </a:rPr>
              <a:t>modern digital computers</a:t>
            </a:r>
            <a:r>
              <a:rPr lang="en-US" dirty="0" smtClean="0"/>
              <a:t>.</a:t>
            </a:r>
            <a:endParaRPr lang="en-US" dirty="0"/>
          </a:p>
        </p:txBody>
      </p:sp>
      <p:sp>
        <p:nvSpPr>
          <p:cNvPr id="7" name="AutoShape 4" descr="Image result for alan turing"/>
          <p:cNvSpPr>
            <a:spLocks noChangeAspect="1" noChangeArrowheads="1"/>
          </p:cNvSpPr>
          <p:nvPr/>
        </p:nvSpPr>
        <p:spPr bwMode="auto">
          <a:xfrm>
            <a:off x="155575" y="-1562100"/>
            <a:ext cx="5791200" cy="3257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3188" y="-992"/>
            <a:ext cx="4572000" cy="6858000"/>
          </a:xfrm>
          <a:prstGeom prst="rect">
            <a:avLst/>
          </a:prstGeom>
        </p:spPr>
      </p:pic>
    </p:spTree>
    <p:extLst>
      <p:ext uri="{BB962C8B-B14F-4D97-AF65-F5344CB8AC3E}">
        <p14:creationId xmlns:p14="http://schemas.microsoft.com/office/powerpoint/2010/main" val="1865445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73462" cy="785611"/>
          </a:xfrm>
        </p:spPr>
        <p:txBody>
          <a:bodyPr/>
          <a:lstStyle/>
          <a:p>
            <a:r>
              <a:rPr lang="en-US" dirty="0" smtClean="0"/>
              <a:t>Stored program computer</a:t>
            </a:r>
            <a:endParaRPr lang="en-US" dirty="0"/>
          </a:p>
        </p:txBody>
      </p:sp>
      <p:sp>
        <p:nvSpPr>
          <p:cNvPr id="3" name="Content Placeholder 2"/>
          <p:cNvSpPr>
            <a:spLocks noGrp="1"/>
          </p:cNvSpPr>
          <p:nvPr>
            <p:ph idx="1"/>
          </p:nvPr>
        </p:nvSpPr>
        <p:spPr>
          <a:xfrm>
            <a:off x="7946264" y="206062"/>
            <a:ext cx="4031088" cy="6651938"/>
          </a:xfrm>
        </p:spPr>
        <p:txBody>
          <a:bodyPr>
            <a:normAutofit fontScale="92500"/>
          </a:bodyPr>
          <a:lstStyle/>
          <a:p>
            <a:pPr marL="0" indent="0">
              <a:lnSpc>
                <a:spcPct val="150000"/>
              </a:lnSpc>
              <a:buNone/>
            </a:pPr>
            <a:r>
              <a:rPr lang="en-US" dirty="0"/>
              <a:t>The </a:t>
            </a:r>
            <a:r>
              <a:rPr lang="en-US" b="1" dirty="0"/>
              <a:t>Manchester Baby</a:t>
            </a:r>
            <a:r>
              <a:rPr lang="en-US" dirty="0"/>
              <a:t>, also called the </a:t>
            </a:r>
            <a:r>
              <a:rPr lang="en-US" b="1" dirty="0"/>
              <a:t>Small-Scale Experimental Machine</a:t>
            </a:r>
            <a:r>
              <a:rPr lang="en-US" dirty="0"/>
              <a:t> (SSEM), was the first electronic stored-program computer, was built at the </a:t>
            </a:r>
            <a:r>
              <a:rPr lang="en-US" b="1" dirty="0"/>
              <a:t>University of Manchester</a:t>
            </a:r>
            <a:r>
              <a:rPr lang="en-US" dirty="0"/>
              <a:t> by Frederic C. Williams, Tom Kilburn, and Geoff </a:t>
            </a:r>
            <a:r>
              <a:rPr lang="en-US" dirty="0" err="1"/>
              <a:t>Tootill</a:t>
            </a:r>
            <a:r>
              <a:rPr lang="en-US" dirty="0"/>
              <a:t>, and ran its first program on 21 June 1948.</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31" y="785611"/>
            <a:ext cx="7638603" cy="5486400"/>
          </a:xfrm>
          <a:prstGeom prst="rect">
            <a:avLst/>
          </a:prstGeom>
        </p:spPr>
      </p:pic>
    </p:spTree>
    <p:extLst>
      <p:ext uri="{BB962C8B-B14F-4D97-AF65-F5344CB8AC3E}">
        <p14:creationId xmlns:p14="http://schemas.microsoft.com/office/powerpoint/2010/main" val="2210258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2388</TotalTime>
  <Words>4518</Words>
  <Application>Microsoft Office PowerPoint</Application>
  <PresentationFormat>Widescreen</PresentationFormat>
  <Paragraphs>1082</Paragraphs>
  <Slides>78</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78</vt:i4>
      </vt:variant>
    </vt:vector>
  </HeadingPairs>
  <TitlesOfParts>
    <vt:vector size="88" baseType="lpstr">
      <vt:lpstr>ＭＳ Ｐゴシック</vt:lpstr>
      <vt:lpstr>Arial</vt:lpstr>
      <vt:lpstr>Calibri</vt:lpstr>
      <vt:lpstr>Calibri Light</vt:lpstr>
      <vt:lpstr>Symbol</vt:lpstr>
      <vt:lpstr>Tahoma</vt:lpstr>
      <vt:lpstr>Times New Roman</vt:lpstr>
      <vt:lpstr>Wingdings</vt:lpstr>
      <vt:lpstr>Office Theme</vt:lpstr>
      <vt:lpstr>Blank Presentation</vt:lpstr>
      <vt:lpstr>CSE-332  Computer Organization  and  Architecture</vt:lpstr>
      <vt:lpstr>PowerPoint Presentation</vt:lpstr>
      <vt:lpstr>Textbooks </vt:lpstr>
      <vt:lpstr>Tests and Evaluation </vt:lpstr>
      <vt:lpstr>Evaluation Report as commented in Summer 2020 (please read)</vt:lpstr>
      <vt:lpstr>Colossus was an electronic digital computer, built during WWII (1943–1945 ) from over 1700 valves (tubes). It was used to break the codes of the German Lorenz SZ-40 cipher machine that was used by the German High Command. Colossus is sometimes referred to as the world's first fixed program, digital, electronic, computer.</vt:lpstr>
      <vt:lpstr>von Neumann (1913 – 1957) a Hungarian-American mathematician, physicist, computer scientist, and polymath.</vt:lpstr>
      <vt:lpstr>The Institute for Advanced Study (IAS) in Princeton, New Jersey, in the United States, is an independent, postdoctoral research center for theoretical research and intellectual inquiry founded in 1930.  Among its present and past Faculty and Members are 34 Nobel Laureates, 42 of the 60 Fields Medalists (mathematician's Nobel Prize)</vt:lpstr>
      <vt:lpstr>Stored program computer</vt:lpstr>
      <vt:lpstr>PowerPoint Presentation</vt:lpstr>
      <vt:lpstr>PowerPoint Presentation</vt:lpstr>
      <vt:lpstr>PowerPoint Presentation</vt:lpstr>
      <vt:lpstr>PowerPoint Presentation</vt:lpstr>
      <vt:lpstr>CPU</vt:lpstr>
      <vt:lpstr>PowerPoint Presentation</vt:lpstr>
      <vt:lpstr>PowerPoint Presentation</vt:lpstr>
      <vt:lpstr>PowerPoint Presentation</vt:lpstr>
      <vt:lpstr>Computer Architecture: visible to programmer How do I design a computer?</vt:lpstr>
      <vt:lpstr>Computer organization: How does a computer work?</vt:lpstr>
      <vt:lpstr>PowerPoint Presentation</vt:lpstr>
      <vt:lpstr>Levels of Program code</vt:lpstr>
      <vt:lpstr>PowerPoint Presentation</vt:lpstr>
      <vt:lpstr>Module</vt:lpstr>
      <vt:lpstr>Address in Binary</vt:lpstr>
      <vt:lpstr>Address in Binary</vt:lpstr>
      <vt:lpstr>Capacity of Memory</vt:lpstr>
      <vt:lpstr>Address of Memory (for 1KB)</vt:lpstr>
      <vt:lpstr>Capacity of Memory</vt:lpstr>
      <vt:lpstr>Address of Memory (for 1MB)</vt:lpstr>
      <vt:lpstr>Internal Architecture of CPU</vt:lpstr>
      <vt:lpstr>Registers</vt:lpstr>
      <vt:lpstr>8086 (1978)</vt:lpstr>
      <vt:lpstr>Types of Registers</vt:lpstr>
      <vt:lpstr>Intel Core i7 Processor</vt:lpstr>
      <vt:lpstr>PowerPoint Presentation</vt:lpstr>
      <vt:lpstr>Levels of Program code</vt:lpstr>
      <vt:lpstr>PowerPoint Presentation</vt:lpstr>
      <vt:lpstr>Program and Instructions </vt:lpstr>
      <vt:lpstr>PowerPoint Presentation</vt:lpstr>
      <vt:lpstr>The 8086 microprocessor supports 8 types of instructions − </vt:lpstr>
      <vt:lpstr>Instruction format</vt:lpstr>
      <vt:lpstr>Instruction format</vt:lpstr>
      <vt:lpstr>Machine Codes</vt:lpstr>
      <vt:lpstr>Example:  MOV BL, AL  (machine code: 10001000 11000011) (Hexcode:       88    C8H) </vt:lpstr>
      <vt:lpstr>RAM(16 bits)</vt:lpstr>
      <vt:lpstr>PowerPoint Presentation</vt:lpstr>
      <vt:lpstr>How a program &amp; data are stored in Memory?</vt:lpstr>
      <vt:lpstr>Accumulator-based</vt:lpstr>
      <vt:lpstr>Accumulator-based</vt:lpstr>
      <vt:lpstr>Accumulator-based</vt:lpstr>
      <vt:lpstr>General purpose</vt:lpstr>
      <vt:lpstr>General purpose</vt:lpstr>
      <vt:lpstr>Computer Components</vt:lpstr>
      <vt:lpstr>How does computer work?</vt:lpstr>
      <vt:lpstr>STEP-1: PC is loaded with address of 1st instruction of program </vt:lpstr>
      <vt:lpstr>STEP-2: content of PC is loaded into MAR </vt:lpstr>
      <vt:lpstr>STEP-3: content of MAR is placed on Address bus and applied to Memory, as a result memory location 1256H is selected </vt:lpstr>
      <vt:lpstr>STEP-4: Control unit send READ control signal to RAM, as a result machine code of 1st instruction is available on Data Bus </vt:lpstr>
      <vt:lpstr>STEP-5: Machine code of 1st instruction is loaded into IR </vt:lpstr>
      <vt:lpstr>STEP-6: PC is incremented by 1 to point next instruction to be executed. Contents of IR is fed to Control Unit </vt:lpstr>
      <vt:lpstr>STEP-7: 1st instruction is decoded at control unit: control signals are generated to activate ALU for specific operation as per instruction </vt:lpstr>
      <vt:lpstr>STEP-8: 1st instruction is Executed (that includes Data read from RAM followed by ALU operation, result stored as per instruction) </vt:lpstr>
      <vt:lpstr>STEPS-2:8 repeated for next instruction content of PC is loaded into MAR </vt:lpstr>
      <vt:lpstr>Instruction Set Design   </vt:lpstr>
      <vt:lpstr>Instruction Set Architecture</vt:lpstr>
      <vt:lpstr>Instruction Set Architecture</vt:lpstr>
      <vt:lpstr>Instruction Formats (3-operand fields) </vt:lpstr>
      <vt:lpstr>Instruction Formats(2-operand field)</vt:lpstr>
      <vt:lpstr>Instruction Formats(one-operand field)</vt:lpstr>
      <vt:lpstr>Instruction Formats(Opcode only!)</vt:lpstr>
      <vt:lpstr>Example: Opcode of Instructions</vt:lpstr>
      <vt:lpstr>Format of an Instruction</vt:lpstr>
      <vt:lpstr>PowerPoint Presentation</vt:lpstr>
      <vt:lpstr>Sample questions</vt:lpstr>
      <vt:lpstr>PowerPoint Presentation</vt:lpstr>
      <vt:lpstr>PowerPoint Presentation</vt:lpstr>
      <vt:lpstr>Quiz-1(Summer-2020)</vt:lpstr>
      <vt:lpstr>Quiz-2(Summer-2020)</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CSE-332</dc:title>
  <dc:creator>shafiul1092@outlook.com</dc:creator>
  <cp:lastModifiedBy>shafiul1092@outlook.com</cp:lastModifiedBy>
  <cp:revision>268</cp:revision>
  <dcterms:created xsi:type="dcterms:W3CDTF">2019-01-23T16:04:14Z</dcterms:created>
  <dcterms:modified xsi:type="dcterms:W3CDTF">2020-10-20T18:27:51Z</dcterms:modified>
</cp:coreProperties>
</file>