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16"/>
  </p:notesMasterIdLst>
  <p:handoutMasterIdLst>
    <p:handoutMasterId r:id="rId17"/>
  </p:handoutMasterIdLst>
  <p:sldIdLst>
    <p:sldId id="295" r:id="rId2"/>
    <p:sldId id="759" r:id="rId3"/>
    <p:sldId id="298" r:id="rId4"/>
    <p:sldId id="761" r:id="rId5"/>
    <p:sldId id="762" r:id="rId6"/>
    <p:sldId id="763" r:id="rId7"/>
    <p:sldId id="767" r:id="rId8"/>
    <p:sldId id="768" r:id="rId9"/>
    <p:sldId id="764" r:id="rId10"/>
    <p:sldId id="765" r:id="rId11"/>
    <p:sldId id="766" r:id="rId12"/>
    <p:sldId id="722" r:id="rId13"/>
    <p:sldId id="760" r:id="rId14"/>
    <p:sldId id="758" r:id="rId15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914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78E03C6-9AA6-49EE-85A8-B6F0A2770130}" type="slidenum">
              <a:rPr lang="en-US" sz="1300" smtClean="0"/>
              <a:pPr/>
              <a:t>2</a:t>
            </a:fld>
            <a:endParaRPr lang="en-US" sz="1300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142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BB27E8-DEC7-4136-95D3-FB687783FCC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567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46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057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full_2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4138"/>
            <a:ext cx="22352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0" descr="spirit_2color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48400"/>
            <a:ext cx="10668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logo_slid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52400"/>
            <a:ext cx="822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uayubansari.syed@mavs.ut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aidbin.Irfan@mavs.ut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 dirty="0" smtClean="0">
                <a:solidFill>
                  <a:srgbClr val="990000"/>
                </a:solidFill>
                <a:latin typeface="Garamond" panose="02020404030301010803" pitchFamily="18" charset="0"/>
              </a:rPr>
              <a:t>Minimizing </a:t>
            </a:r>
            <a:r>
              <a:rPr lang="en-US" sz="4000" b="1" i="1" dirty="0">
                <a:solidFill>
                  <a:srgbClr val="990000"/>
                </a:solidFill>
                <a:latin typeface="Garamond" panose="02020404030301010803" pitchFamily="18" charset="0"/>
              </a:rPr>
              <a:t>Disk I/O in Dynamic </a:t>
            </a:r>
            <a:r>
              <a:rPr lang="en-US" sz="4000" b="1" i="1" dirty="0" smtClean="0">
                <a:solidFill>
                  <a:srgbClr val="990000"/>
                </a:solidFill>
                <a:latin typeface="Garamond" panose="02020404030301010803" pitchFamily="18" charset="0"/>
              </a:rPr>
              <a:t>ALSD</a:t>
            </a:r>
            <a:endParaRPr lang="en-US" sz="4000" b="1" i="1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990600" y="3581400"/>
            <a:ext cx="6934200" cy="14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dirty="0" smtClean="0">
                <a:solidFill>
                  <a:srgbClr val="A50021"/>
                </a:solidFill>
              </a:rPr>
              <a:t>Abu Ayub Ansari Syed, Zaid Bin Irfan</a:t>
            </a:r>
            <a:endParaRPr lang="en-US" sz="2100" b="1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900" b="1" dirty="0">
                <a:solidFill>
                  <a:srgbClr val="000066"/>
                </a:solidFill>
              </a:rPr>
              <a:t>University of Texas at Arlington</a:t>
            </a: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 smtClean="0">
                <a:solidFill>
                  <a:srgbClr val="000000"/>
                </a:solidFill>
              </a:rPr>
              <a:t>Email</a:t>
            </a:r>
            <a:r>
              <a:rPr kumimoji="1" lang="en-GB" sz="1900" dirty="0">
                <a:solidFill>
                  <a:srgbClr val="000000"/>
                </a:solidFill>
              </a:rPr>
              <a:t>: </a:t>
            </a:r>
            <a:r>
              <a:rPr kumimoji="1" lang="en-GB" sz="1900" dirty="0" smtClean="0">
                <a:solidFill>
                  <a:srgbClr val="000000"/>
                </a:solidFill>
                <a:hlinkClick r:id="rId3"/>
              </a:rPr>
              <a:t>abuayubansari.syed@mavs.uta.edu</a:t>
            </a:r>
            <a:endParaRPr kumimoji="1" lang="en-GB" sz="19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 smtClean="0">
                <a:solidFill>
                  <a:srgbClr val="000000"/>
                </a:solidFill>
                <a:hlinkClick r:id="rId4"/>
              </a:rPr>
              <a:t>zaidbin.Irfan@mavs.uta.edu</a:t>
            </a:r>
            <a:endParaRPr kumimoji="1" lang="en-US" sz="19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Outcome of this project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on effect of Partitioning Algorithms on Graph Mining.</a:t>
            </a:r>
          </a:p>
          <a:p>
            <a:r>
              <a:rPr lang="en-US" dirty="0" smtClean="0"/>
              <a:t>Analysis of Minimizing Disk I/O in Graph Mining.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Do you think there is a paper in this work?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new experiment in this direction.</a:t>
            </a:r>
          </a:p>
          <a:p>
            <a:r>
              <a:rPr lang="en-US" dirty="0" smtClean="0"/>
              <a:t>It is based on the ongoing research of Mr. </a:t>
            </a:r>
            <a:r>
              <a:rPr lang="en-US" dirty="0" err="1" smtClean="0"/>
              <a:t>Soumyava</a:t>
            </a:r>
            <a:r>
              <a:rPr lang="en-US" dirty="0" smtClean="0"/>
              <a:t> Das.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6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Project Details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have you done so far?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Coding - 100%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Understanding of data - 100%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Test runs - 100%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Sanity check 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have you approached the project?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Understanding of the solution</a:t>
            </a:r>
          </a:p>
          <a:p>
            <a:pPr lvl="2">
              <a:lnSpc>
                <a:spcPct val="80000"/>
              </a:lnSpc>
            </a:pPr>
            <a:r>
              <a:rPr lang="en-US" dirty="0" err="1" smtClean="0"/>
              <a:t>Soumyava</a:t>
            </a:r>
            <a:r>
              <a:rPr lang="en-US" dirty="0" smtClean="0"/>
              <a:t> Das has explained this very clearly.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Your timeline for completing the project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On time, we will submit code by 6th May.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Other details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system are you using?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Windows, Java.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Why did you choose this?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Feasible option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What have you gained from this project?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Better understanding of graph mining.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Analytical study of patterns in the Graph Mining.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1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smtClean="0"/>
              <a:t>Thank You !!!</a:t>
            </a:r>
          </a:p>
        </p:txBody>
      </p:sp>
      <p:pic>
        <p:nvPicPr>
          <p:cNvPr id="20483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624931"/>
            <a:ext cx="2400300" cy="2476500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FE0E-141C-4B93-B642-46BC91556652}" type="datetime1">
              <a:rPr lang="en-US" smtClean="0"/>
              <a:t>5/2/2016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research project of Mr. </a:t>
            </a:r>
            <a:r>
              <a:rPr lang="en-US" dirty="0" err="1" smtClean="0"/>
              <a:t>Soumyava</a:t>
            </a:r>
            <a:r>
              <a:rPr lang="en-US" dirty="0" smtClean="0"/>
              <a:t> Das.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3B4C8-6ABE-4CA7-9E35-7E32975446B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Acknowledgments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Soumyava</a:t>
            </a:r>
            <a:r>
              <a:rPr lang="en-US" dirty="0" smtClean="0"/>
              <a:t> Das, PhD Student </a:t>
            </a:r>
            <a:r>
              <a:rPr lang="en-US" sz="3200" dirty="0" smtClean="0"/>
              <a:t>ITLAB</a:t>
            </a:r>
            <a:r>
              <a:rPr lang="en-US" dirty="0" smtClean="0"/>
              <a:t>, UTA.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124-85DA-4D53-BCAF-B9C524C96ABA}" type="datetime1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80000"/>
              </a:lnSpc>
            </a:pPr>
            <a:r>
              <a:rPr lang="en-US" sz="32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distributed </a:t>
            </a:r>
            <a:r>
              <a:rPr lang="en-US" dirty="0"/>
              <a:t>framework (</a:t>
            </a:r>
            <a:r>
              <a:rPr lang="en-US" dirty="0" smtClean="0"/>
              <a:t>map/reduce), for </a:t>
            </a:r>
            <a:r>
              <a:rPr lang="en-US" dirty="0"/>
              <a:t>finding the substructure that can compress the graph best in a very large directed labeled </a:t>
            </a:r>
            <a:r>
              <a:rPr lang="en-US" dirty="0" smtClean="0"/>
              <a:t>graph, we need to identify </a:t>
            </a:r>
            <a:r>
              <a:rPr lang="en-US" dirty="0"/>
              <a:t>repetitive subgraphs that satisfy certain </a:t>
            </a:r>
            <a:r>
              <a:rPr lang="en-US" dirty="0" smtClean="0"/>
              <a:t>characteristics.</a:t>
            </a:r>
            <a:endParaRPr lang="en-US" dirty="0"/>
          </a:p>
          <a:p>
            <a:r>
              <a:rPr lang="en-US" dirty="0" smtClean="0"/>
              <a:t>Understand how much a partition contributes towards update of Adjacency List.</a:t>
            </a:r>
          </a:p>
          <a:p>
            <a:r>
              <a:rPr lang="en-US" dirty="0" smtClean="0"/>
              <a:t>Understand trend of contribution across iterations.</a:t>
            </a:r>
          </a:p>
          <a:p>
            <a:r>
              <a:rPr lang="en-US" dirty="0" smtClean="0"/>
              <a:t>Identifying better partitioning strategies using above understanding.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Why do you think this problem is interesting/important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can minimize Disk I/O.</a:t>
            </a:r>
          </a:p>
          <a:p>
            <a:r>
              <a:rPr lang="en-US" sz="3200" dirty="0" smtClean="0"/>
              <a:t>Can result in huge performance enhancement.</a:t>
            </a:r>
          </a:p>
          <a:p>
            <a:r>
              <a:rPr lang="en-US" sz="3200" dirty="0" smtClean="0"/>
              <a:t>Determine better Partitioning Algorithm.</a:t>
            </a:r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Approach and why it is appropriate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maximum number of Partition loads in each of the iterations of the Reducers.</a:t>
            </a:r>
          </a:p>
          <a:p>
            <a:r>
              <a:rPr lang="en-US" dirty="0"/>
              <a:t>Determine the </a:t>
            </a:r>
            <a:r>
              <a:rPr lang="en-US" dirty="0" smtClean="0"/>
              <a:t>minimum number </a:t>
            </a:r>
            <a:r>
              <a:rPr lang="en-US" dirty="0"/>
              <a:t>of Partition loads </a:t>
            </a:r>
            <a:r>
              <a:rPr lang="en-US" dirty="0" smtClean="0"/>
              <a:t>actually required by the Reducers.</a:t>
            </a:r>
          </a:p>
          <a:p>
            <a:r>
              <a:rPr lang="en-US" dirty="0" smtClean="0"/>
              <a:t>Determine overlapping partitions.</a:t>
            </a:r>
          </a:p>
          <a:p>
            <a:r>
              <a:rPr lang="en-US" dirty="0" smtClean="0"/>
              <a:t>Using above methods, we can identify pattern of how Number of Loads vary with Number of Iterations.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we partition the graph, and create its adjacency list. </a:t>
            </a:r>
          </a:p>
          <a:p>
            <a:r>
              <a:rPr lang="en-US" dirty="0" smtClean="0"/>
              <a:t>We find the common substructure after every iteration from each reducer.</a:t>
            </a:r>
          </a:p>
          <a:p>
            <a:r>
              <a:rPr lang="en-US" dirty="0" smtClean="0"/>
              <a:t>We find all the vertex required to update the adjacency list. We also find how many of these vertex could be found in other partitions.</a:t>
            </a:r>
          </a:p>
          <a:p>
            <a:r>
              <a:rPr lang="en-US" dirty="0" smtClean="0"/>
              <a:t>We find contribution of each partition if they were loaded sequentially, or </a:t>
            </a:r>
            <a:r>
              <a:rPr lang="en-US" smtClean="0"/>
              <a:t>the contribution </a:t>
            </a:r>
            <a:r>
              <a:rPr lang="en-US" dirty="0" smtClean="0"/>
              <a:t>if they were </a:t>
            </a:r>
            <a:r>
              <a:rPr lang="en-US" smtClean="0"/>
              <a:t>loaded individually.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1"/>
            <a:ext cx="7239000" cy="4114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your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dirty="0" smtClean="0"/>
              <a:t>Data sets and why you have chosen that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Dense Graphs. Ex. With 800,000 edges.</a:t>
            </a:r>
          </a:p>
          <a:p>
            <a:r>
              <a:rPr lang="en-US" dirty="0" smtClean="0"/>
              <a:t>Partitioned Data as a result of different Partitioning Algorithms. Ex. Arbitrary Partitioning, METIS.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5/2/2016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 err="1" smtClean="0"/>
              <a:t>zaid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7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211</TotalTime>
  <Words>534</Words>
  <Application>Microsoft Office PowerPoint</Application>
  <PresentationFormat>On-screen Show (4:3)</PresentationFormat>
  <Paragraphs>104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Custom Design</vt:lpstr>
      <vt:lpstr>PowerPoint Presentation</vt:lpstr>
      <vt:lpstr>References</vt:lpstr>
      <vt:lpstr>Acknowledgments</vt:lpstr>
      <vt:lpstr>Problem statement</vt:lpstr>
      <vt:lpstr>Why do you think this problem is interesting/important</vt:lpstr>
      <vt:lpstr>Approach and why it is appropriate</vt:lpstr>
      <vt:lpstr>Approach</vt:lpstr>
      <vt:lpstr>Sample Output</vt:lpstr>
      <vt:lpstr>Data sets and why you have chosen that</vt:lpstr>
      <vt:lpstr>Outcome of this project</vt:lpstr>
      <vt:lpstr>Do you think there is a paper in this work?</vt:lpstr>
      <vt:lpstr>Project Details</vt:lpstr>
      <vt:lpstr>Other details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Syed Abu Ayub Ansari</cp:lastModifiedBy>
  <cp:revision>33</cp:revision>
  <dcterms:created xsi:type="dcterms:W3CDTF">2012-02-10T18:53:29Z</dcterms:created>
  <dcterms:modified xsi:type="dcterms:W3CDTF">2016-05-02T23:45:28Z</dcterms:modified>
</cp:coreProperties>
</file>