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67" r:id="rId3"/>
    <p:sldId id="301" r:id="rId4"/>
    <p:sldId id="303" r:id="rId5"/>
    <p:sldId id="302" r:id="rId6"/>
    <p:sldId id="309" r:id="rId7"/>
    <p:sldId id="281" r:id="rId8"/>
    <p:sldId id="284" r:id="rId9"/>
    <p:sldId id="285" r:id="rId10"/>
    <p:sldId id="286" r:id="rId11"/>
    <p:sldId id="314" r:id="rId12"/>
    <p:sldId id="311" r:id="rId13"/>
    <p:sldId id="312" r:id="rId14"/>
    <p:sldId id="313" r:id="rId15"/>
    <p:sldId id="269" r:id="rId16"/>
    <p:sldId id="270" r:id="rId17"/>
    <p:sldId id="271" r:id="rId18"/>
    <p:sldId id="289" r:id="rId19"/>
    <p:sldId id="290" r:id="rId20"/>
    <p:sldId id="288" r:id="rId21"/>
    <p:sldId id="291" r:id="rId22"/>
    <p:sldId id="304" r:id="rId23"/>
    <p:sldId id="305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33CC"/>
    <a:srgbClr val="008000"/>
    <a:srgbClr val="00FF00"/>
    <a:srgbClr val="66FFCC"/>
    <a:srgbClr val="FFFF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88E73A7-A5AF-4D97-ACB2-A5C46474F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7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D33F9-6364-4212-BC6A-8F3A18D54BE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5" name="Picture 8" descr="ccg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UILogoCL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152400"/>
            <a:ext cx="6858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MIAS 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6197600"/>
            <a:ext cx="10668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8153400" cy="22098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267200"/>
            <a:ext cx="8153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r>
              <a:rPr lang="en-US" altLang="zh-TW" smtClean="0"/>
              <a:t>Click to edit Master subtitle style</a:t>
            </a: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2971800" y="6553200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971800" y="6248400"/>
            <a:ext cx="6019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114800" y="65532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443A32AB-FB20-4773-B95C-C9FC6E88B8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64AE0F61-A69F-422A-AFA2-D263A66F00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21B3752C-F723-4077-82E7-777227DB67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MIAS 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6230938"/>
            <a:ext cx="10668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419600" y="6248400"/>
            <a:ext cx="1524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5532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1543C203-3DB9-458D-860F-1497DB0EF6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2"/>
          </p:nvPr>
        </p:nvSpPr>
        <p:spPr>
          <a:xfrm>
            <a:off x="4419600" y="6553200"/>
            <a:ext cx="1524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71410678-4787-4A47-AE3F-D1304575F5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034A9533-70BF-4307-9018-D9E209F410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A4BB2FCB-DFD9-4ED1-9664-BE7F33426C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7A9F7355-1216-4820-9721-3FBD3913DA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E5BD49F7-ED78-4558-84CD-DF80904488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F8291CC9-3F44-41D6-A06A-BF480A7A5C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EC78FBC0-CCF1-4CDD-ABA1-608F3EB551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19600" y="62484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5532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Page </a:t>
            </a:r>
            <a:fld id="{09DAAFD8-B40A-4C48-8122-DCC96D35BC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pic>
        <p:nvPicPr>
          <p:cNvPr id="1030" name="Picture 6" descr="ccg_0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9175"/>
            <a:ext cx="4343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UILogoCL1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34400" y="6248400"/>
            <a:ext cx="48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19600" y="6553200"/>
            <a:ext cx="198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134938"/>
            <a:ext cx="9144000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zh-TW" altLang="en-US" sz="240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2r.cs.uiuc.edu/~dan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gcomp.cs.illinois.edu/curator/dem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ogcomp.cs.illinois.edu/page/software_view/Edi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gcomp.cs.illinois.edu/cu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8458200" cy="2895600"/>
          </a:xfrm>
        </p:spPr>
        <p:txBody>
          <a:bodyPr/>
          <a:lstStyle/>
          <a:p>
            <a:pPr algn="ctr" eaLnBrk="1" hangingPunct="1"/>
            <a:r>
              <a:rPr lang="en-US" sz="3400" dirty="0" smtClean="0">
                <a:solidFill>
                  <a:srgbClr val="0000FF"/>
                </a:solidFill>
              </a:rPr>
              <a:t/>
            </a:r>
            <a:br>
              <a:rPr lang="en-US" sz="3400" dirty="0" smtClean="0">
                <a:solidFill>
                  <a:srgbClr val="0000FF"/>
                </a:solidFill>
              </a:rPr>
            </a:br>
            <a:r>
              <a:rPr lang="en-US" sz="34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Cognitive Computation Group</a:t>
            </a:r>
            <a:r>
              <a:rPr lang="en-US" sz="34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Curator Overview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Dec</a:t>
            </a:r>
            <a:r>
              <a:rPr lang="en-US" sz="3600" dirty="0" smtClean="0">
                <a:solidFill>
                  <a:srgbClr val="FF0000"/>
                </a:solidFill>
              </a:rPr>
              <a:t>ember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  <a:r>
              <a:rPr lang="en-US" sz="3400" dirty="0" smtClean="0">
                <a:solidFill>
                  <a:srgbClr val="FF0000"/>
                </a:solidFill>
              </a:rPr>
              <a:t>, 2013</a:t>
            </a:r>
            <a:r>
              <a:rPr lang="en-US" sz="3400" dirty="0" smtClean="0">
                <a:solidFill>
                  <a:srgbClr val="FF0000"/>
                </a:solidFill>
              </a:rPr>
              <a:t/>
            </a:r>
            <a:br>
              <a:rPr lang="en-US" sz="3400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800600"/>
            <a:ext cx="8534400" cy="1524000"/>
          </a:xfrm>
        </p:spPr>
        <p:txBody>
          <a:bodyPr/>
          <a:lstStyle/>
          <a:p>
            <a:pPr algn="ctr" eaLnBrk="1" hangingPunct="1"/>
            <a:r>
              <a:rPr lang="en-US" sz="2000" b="1" dirty="0" smtClean="0">
                <a:hlinkClick r:id="rId3"/>
              </a:rPr>
              <a:t>http://cogcomp.cs.illinois.edu</a:t>
            </a:r>
            <a:endParaRPr lang="en-US" sz="1800" dirty="0" smtClean="0">
              <a:latin typeface="Tempus Sans ITC" pitchFamily="8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Different NLP annotations can be defined in terms of a few simple data structures:</a:t>
            </a:r>
          </a:p>
          <a:p>
            <a:pPr marL="857250" lvl="1" indent="-457200">
              <a:buFont typeface="Wingdings" pitchFamily="2" charset="2"/>
              <a:buAutoNum type="arabicPeriod"/>
              <a:defRPr/>
            </a:pPr>
            <a:r>
              <a:rPr lang="en-US" dirty="0" smtClean="0">
                <a:latin typeface="Courier"/>
                <a:cs typeface="Courier"/>
              </a:rPr>
              <a:t>Record: </a:t>
            </a:r>
            <a:r>
              <a:rPr lang="en-US" dirty="0" smtClean="0">
                <a:cs typeface="Courier"/>
              </a:rPr>
              <a:t>A big container to store all annotations of a text</a:t>
            </a:r>
          </a:p>
          <a:p>
            <a:pPr marL="857250" lvl="1" indent="-457200">
              <a:buFont typeface="Wingdings" pitchFamily="2" charset="2"/>
              <a:buAutoNum type="arabicPeriod"/>
              <a:defRPr/>
            </a:pPr>
            <a:r>
              <a:rPr lang="en-US" dirty="0" smtClean="0">
                <a:latin typeface="Courier"/>
                <a:cs typeface="Courier"/>
              </a:rPr>
              <a:t>Span</a:t>
            </a:r>
            <a:r>
              <a:rPr lang="en-US" dirty="0" smtClean="0">
                <a:cs typeface="Courier"/>
              </a:rPr>
              <a:t>: A span of text (defined in terms of characters) along with a label </a:t>
            </a:r>
            <a:r>
              <a:rPr lang="en-US" b="0" dirty="0" smtClean="0">
                <a:solidFill>
                  <a:srgbClr val="7F4D00"/>
                </a:solidFill>
                <a:cs typeface="Courier"/>
              </a:rPr>
              <a:t>(A single token, or a single POS tag</a:t>
            </a:r>
            <a:r>
              <a:rPr lang="en-US" b="0" dirty="0" smtClean="0">
                <a:solidFill>
                  <a:srgbClr val="7F4D00"/>
                </a:solidFill>
                <a:cs typeface="Courier"/>
              </a:rPr>
              <a:t>)</a:t>
            </a:r>
          </a:p>
          <a:p>
            <a:pPr marL="857250" lvl="1" indent="-457200">
              <a:buFont typeface="Wingdings" pitchFamily="2" charset="2"/>
              <a:buAutoNum type="arabicPeriod"/>
              <a:defRPr/>
            </a:pPr>
            <a:r>
              <a:rPr lang="en-US" dirty="0" smtClean="0">
                <a:cs typeface="Courier"/>
              </a:rPr>
              <a:t>Node: A Span, a Label, and a set of children (indexes into a common list of Nodes)</a:t>
            </a:r>
            <a:endParaRPr lang="en-US" b="0" dirty="0" smtClean="0">
              <a:cs typeface="Courier"/>
            </a:endParaRPr>
          </a:p>
          <a:p>
            <a:pPr marL="857250" lvl="1" indent="-457200">
              <a:buFont typeface="Wingdings" pitchFamily="2" charset="2"/>
              <a:buAutoNum type="arabicPeriod"/>
              <a:defRPr/>
            </a:pPr>
            <a:r>
              <a:rPr lang="en-US" dirty="0" smtClean="0">
                <a:latin typeface="Courier"/>
                <a:cs typeface="Courier"/>
              </a:rPr>
              <a:t>Labeling</a:t>
            </a:r>
            <a:r>
              <a:rPr lang="en-US" dirty="0" smtClean="0">
                <a:cs typeface="Courier"/>
              </a:rPr>
              <a:t>: A collection of </a:t>
            </a:r>
            <a:r>
              <a:rPr lang="en-US" dirty="0" smtClean="0">
                <a:latin typeface="Courier"/>
                <a:cs typeface="Courier"/>
              </a:rPr>
              <a:t>Span</a:t>
            </a:r>
            <a:r>
              <a:rPr lang="en-US" dirty="0" smtClean="0">
                <a:cs typeface="Courier"/>
              </a:rPr>
              <a:t>s</a:t>
            </a:r>
            <a:r>
              <a:rPr lang="en-US" b="0" dirty="0" smtClean="0">
                <a:solidFill>
                  <a:srgbClr val="7F4D00"/>
                </a:solidFill>
                <a:cs typeface="Courier"/>
              </a:rPr>
              <a:t> (POS tags for the text)</a:t>
            </a:r>
          </a:p>
          <a:p>
            <a:pPr marL="857250" lvl="1" indent="-457200">
              <a:buFont typeface="Wingdings" pitchFamily="2" charset="2"/>
              <a:buAutoNum type="arabicPeriod"/>
              <a:defRPr/>
            </a:pPr>
            <a:r>
              <a:rPr lang="en-US" dirty="0" smtClean="0">
                <a:latin typeface="Courier"/>
                <a:cs typeface="Courier"/>
              </a:rPr>
              <a:t>Trees</a:t>
            </a:r>
            <a:r>
              <a:rPr lang="en-US" dirty="0" smtClean="0">
                <a:cs typeface="Courier"/>
              </a:rPr>
              <a:t> and </a:t>
            </a:r>
            <a:r>
              <a:rPr lang="en-US" dirty="0" smtClean="0">
                <a:latin typeface="Courier"/>
                <a:cs typeface="Courier"/>
              </a:rPr>
              <a:t>Forests: A collection of Nodes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  <a:cs typeface="Courier"/>
              </a:rPr>
              <a:t>(Parse trees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  <a:cs typeface="Courier"/>
              </a:rPr>
              <a:t>) </a:t>
            </a:r>
            <a:endParaRPr lang="en-US" b="0" dirty="0" smtClean="0">
              <a:solidFill>
                <a:schemeClr val="bg2">
                  <a:lumMod val="50000"/>
                </a:schemeClr>
              </a:solidFill>
              <a:cs typeface="Courier"/>
            </a:endParaRPr>
          </a:p>
          <a:p>
            <a:pPr marL="857250" lvl="1" indent="-457200">
              <a:buFont typeface="Wingdings" pitchFamily="2" charset="2"/>
              <a:buAutoNum type="arabicPeriod"/>
              <a:defRPr/>
            </a:pPr>
            <a:r>
              <a:rPr lang="en-US" dirty="0" smtClean="0">
                <a:latin typeface="Courier"/>
                <a:cs typeface="Courier"/>
              </a:rPr>
              <a:t>Clustering</a:t>
            </a:r>
            <a:r>
              <a:rPr lang="en-US" dirty="0" smtClean="0">
                <a:cs typeface="Courier"/>
              </a:rPr>
              <a:t>: A collection of </a:t>
            </a:r>
            <a:r>
              <a:rPr lang="en-US" dirty="0" err="1" smtClean="0">
                <a:latin typeface="Courier"/>
                <a:cs typeface="Courier"/>
              </a:rPr>
              <a:t>Labeling</a:t>
            </a:r>
            <a:r>
              <a:rPr lang="en-US" dirty="0" err="1" smtClean="0">
                <a:cs typeface="Courier"/>
              </a:rPr>
              <a:t>s</a:t>
            </a:r>
            <a:r>
              <a:rPr lang="en-US" dirty="0" smtClean="0">
                <a:cs typeface="Courier"/>
              </a:rPr>
              <a:t> </a:t>
            </a:r>
            <a:r>
              <a:rPr lang="en-US" b="0" dirty="0" smtClean="0">
                <a:solidFill>
                  <a:srgbClr val="7F4D00"/>
                </a:solidFill>
                <a:cs typeface="Courier"/>
              </a:rPr>
              <a:t>(Co-reference)</a:t>
            </a:r>
          </a:p>
          <a:p>
            <a:pPr>
              <a:defRPr/>
            </a:pPr>
            <a:r>
              <a:rPr lang="en-US" b="1" dirty="0" smtClean="0">
                <a:solidFill>
                  <a:srgbClr val="FF3300"/>
                </a:solidFill>
                <a:cs typeface="Courier"/>
              </a:rPr>
              <a:t>Note: spans use one-past-the-end indexing</a:t>
            </a:r>
          </a:p>
          <a:p>
            <a:pPr lvl="1">
              <a:defRPr/>
            </a:pPr>
            <a:r>
              <a:rPr lang="en-US" dirty="0" smtClean="0">
                <a:cs typeface="Courier"/>
              </a:rPr>
              <a:t>“The” at beginning of sentence has character offsets ‘0,3’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000" dirty="0" smtClean="0">
              <a:cs typeface="Courier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6968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Spans, </a:t>
            </a:r>
            <a:r>
              <a:rPr lang="en-US" dirty="0" err="1" smtClean="0"/>
              <a:t>Labelings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r>
              <a:rPr lang="en-US" dirty="0" smtClean="0"/>
              <a:t>The Span is the basic unit of information in Curator’s data structures.</a:t>
            </a:r>
          </a:p>
          <a:p>
            <a:r>
              <a:rPr lang="en-US" dirty="0" smtClean="0"/>
              <a:t>A Span has a label, a pair of offsets (one-past-the-end – see the Labeling/Span example further on), and a key/value map to contain additional information</a:t>
            </a:r>
          </a:p>
          <a:p>
            <a:r>
              <a:rPr lang="en-US" dirty="0" smtClean="0"/>
              <a:t>While the different data structures (</a:t>
            </a:r>
            <a:r>
              <a:rPr lang="en-US" dirty="0" err="1" smtClean="0"/>
              <a:t>Labelings</a:t>
            </a:r>
            <a:r>
              <a:rPr lang="en-US" dirty="0" smtClean="0"/>
              <a:t>, Trees, etc.) are provided with specific uses in mind, there are no specific constraints on how any given application represents its information</a:t>
            </a:r>
          </a:p>
          <a:p>
            <a:pPr lvl="1"/>
            <a:r>
              <a:rPr lang="en-US" dirty="0" smtClean="0"/>
              <a:t>Part of Speech will probably use the Span label to store POS information, but the key/value map could be used instead</a:t>
            </a:r>
          </a:p>
          <a:p>
            <a:pPr lvl="1"/>
            <a:r>
              <a:rPr lang="en-US" dirty="0" err="1" smtClean="0"/>
              <a:t>Coreference</a:t>
            </a:r>
            <a:r>
              <a:rPr lang="en-US" dirty="0" smtClean="0"/>
              <a:t> may store additional information about mentions in a mention chain in their key/value maps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80901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</a:t>
            </a:r>
            <a:r>
              <a:rPr lang="en-US" dirty="0" smtClean="0"/>
              <a:t>Labeling and Span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smtClean="0"/>
              <a:t>The tree fell.</a:t>
            </a:r>
          </a:p>
        </p:txBody>
      </p:sp>
      <p:pic>
        <p:nvPicPr>
          <p:cNvPr id="3277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2282825"/>
            <a:ext cx="57467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100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Example of a </a:t>
            </a:r>
            <a:r>
              <a:rPr lang="en-US" dirty="0" smtClean="0"/>
              <a:t>Tree and Node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720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The tree fell.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600"/>
            <a:ext cx="2488994" cy="919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24013"/>
            <a:ext cx="5507138" cy="3531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752600"/>
            <a:ext cx="2806473" cy="9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0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</a:t>
            </a:r>
            <a:r>
              <a:rPr lang="en-US" dirty="0" smtClean="0"/>
              <a:t>Clustering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John saw Mary and her father at the park. He was alarmed by the old man’s fierce glare.</a:t>
            </a:r>
          </a:p>
          <a:p>
            <a:pPr marL="0" indent="0" algn="ctr">
              <a:buFont typeface="Wingdings" pitchFamily="2" charset="2"/>
              <a:buNone/>
            </a:pPr>
            <a:endParaRPr lang="en-US" dirty="0"/>
          </a:p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endParaRPr lang="en-US" dirty="0"/>
          </a:p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Labeling 1: [E1; 0,4 (John)], [E1; 43,45 (He)]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Labeling 2: [E2; 10,14 (Mary)], [E2; 20,23 (her)]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Labeling 3: [E3; 20, 29 (her father)], </a:t>
            </a:r>
            <a:br>
              <a:rPr lang="en-US" dirty="0" smtClean="0"/>
            </a:br>
            <a:r>
              <a:rPr lang="en-US" dirty="0" smtClean="0"/>
              <a:t>			[E3; 59, 61 (the old man)]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3568254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00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Curator for Flexible NLP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http://cogcomp.cs.illinois.edu/curator/demo/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Setting up:</a:t>
            </a:r>
          </a:p>
          <a:p>
            <a:pPr lvl="1"/>
            <a:r>
              <a:rPr lang="en-US" dirty="0" smtClean="0"/>
              <a:t>Install Curator Server instance</a:t>
            </a:r>
          </a:p>
          <a:p>
            <a:pPr lvl="1"/>
            <a:r>
              <a:rPr lang="en-US" dirty="0" smtClean="0"/>
              <a:t>Install components (Annotators)</a:t>
            </a:r>
          </a:p>
          <a:p>
            <a:pPr lvl="1"/>
            <a:r>
              <a:rPr lang="en-US" dirty="0" smtClean="0"/>
              <a:t>Update configuration files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Use: </a:t>
            </a:r>
          </a:p>
          <a:p>
            <a:pPr lvl="1"/>
            <a:r>
              <a:rPr lang="en-US" dirty="0" smtClean="0"/>
              <a:t>Use libraries provided: </a:t>
            </a:r>
            <a:r>
              <a:rPr lang="en-US" dirty="0" err="1" smtClean="0"/>
              <a:t>curatorClient.provide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Access Record field indicated by Component documentation/configuration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Record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Record {</a:t>
            </a:r>
          </a:p>
          <a:p>
            <a:pPr>
              <a:buNone/>
            </a:pPr>
            <a:r>
              <a:rPr lang="en-US" sz="2000" dirty="0" smtClean="0"/>
              <a:t>  /** how to identify this record. */</a:t>
            </a:r>
          </a:p>
          <a:p>
            <a:pPr>
              <a:buNone/>
            </a:pPr>
            <a:r>
              <a:rPr lang="en-US" sz="2000" dirty="0" smtClean="0"/>
              <a:t>   1: required string identifier,</a:t>
            </a:r>
          </a:p>
          <a:p>
            <a:pPr>
              <a:buNone/>
            </a:pPr>
            <a:r>
              <a:rPr lang="en-US" sz="2000" dirty="0" smtClean="0"/>
              <a:t>   2: required string </a:t>
            </a:r>
            <a:r>
              <a:rPr lang="en-US" sz="2000" dirty="0" err="1" smtClean="0"/>
              <a:t>rawText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3: required map&lt;string, </a:t>
            </a:r>
            <a:r>
              <a:rPr lang="en-US" sz="2000" dirty="0" err="1" smtClean="0"/>
              <a:t>base.Labeling</a:t>
            </a:r>
            <a:r>
              <a:rPr lang="en-US" sz="2000" dirty="0" smtClean="0"/>
              <a:t>&gt; </a:t>
            </a:r>
            <a:r>
              <a:rPr lang="en-US" sz="2000" dirty="0" err="1" smtClean="0"/>
              <a:t>labelViews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4: required map&lt;string, </a:t>
            </a:r>
            <a:r>
              <a:rPr lang="en-US" sz="2000" dirty="0" err="1" smtClean="0"/>
              <a:t>base.Clustering</a:t>
            </a:r>
            <a:r>
              <a:rPr lang="en-US" sz="2000" dirty="0" smtClean="0"/>
              <a:t>&gt; </a:t>
            </a:r>
            <a:r>
              <a:rPr lang="en-US" sz="2000" dirty="0" err="1" smtClean="0"/>
              <a:t>clusterViews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5: required map&lt;string, </a:t>
            </a:r>
            <a:r>
              <a:rPr lang="en-US" sz="2000" dirty="0" err="1" smtClean="0"/>
              <a:t>base.Forest</a:t>
            </a:r>
            <a:r>
              <a:rPr lang="en-US" sz="2000" dirty="0" smtClean="0"/>
              <a:t>&gt; </a:t>
            </a:r>
            <a:r>
              <a:rPr lang="en-US" sz="2000" dirty="0" err="1" smtClean="0"/>
              <a:t>parseViews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6: required map&lt;string, </a:t>
            </a:r>
            <a:r>
              <a:rPr lang="en-US" sz="2000" dirty="0" err="1" smtClean="0"/>
              <a:t>base.View</a:t>
            </a:r>
            <a:r>
              <a:rPr lang="en-US" sz="2000" dirty="0" smtClean="0"/>
              <a:t>&gt; views,</a:t>
            </a:r>
          </a:p>
          <a:p>
            <a:pPr>
              <a:buNone/>
            </a:pPr>
            <a:r>
              <a:rPr lang="en-US" sz="2000" dirty="0" smtClean="0"/>
              <a:t>   7: required </a:t>
            </a:r>
            <a:r>
              <a:rPr lang="en-US" sz="2000" dirty="0" err="1" smtClean="0"/>
              <a:t>bool</a:t>
            </a:r>
            <a:r>
              <a:rPr lang="en-US" sz="2000" dirty="0" smtClean="0"/>
              <a:t> </a:t>
            </a:r>
            <a:r>
              <a:rPr lang="en-US" sz="2000" dirty="0" err="1" smtClean="0"/>
              <a:t>whitespaced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rawText</a:t>
            </a:r>
            <a:r>
              <a:rPr lang="en-US" sz="2000" dirty="0" smtClean="0"/>
              <a:t> contains </a:t>
            </a:r>
            <a:r>
              <a:rPr lang="en-US" sz="2000" dirty="0" smtClean="0">
                <a:solidFill>
                  <a:srgbClr val="FF0000"/>
                </a:solidFill>
              </a:rPr>
              <a:t>original text span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Annotators</a:t>
            </a:r>
            <a:r>
              <a:rPr lang="en-US" sz="2000" dirty="0" smtClean="0"/>
              <a:t> populate one of the &lt;</a:t>
            </a:r>
            <a:r>
              <a:rPr lang="en-US" sz="2000" dirty="0" err="1" smtClean="0"/>
              <a:t>abc</a:t>
            </a:r>
            <a:r>
              <a:rPr lang="en-US" sz="2000" dirty="0" smtClean="0"/>
              <a:t>&gt;Views, assign a unique identifier (specified in configuration file)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Annotator Example: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dirty="0" smtClean="0"/>
              <a:t>Will populate a </a:t>
            </a:r>
            <a:r>
              <a:rPr lang="en-US" dirty="0" smtClean="0">
                <a:solidFill>
                  <a:srgbClr val="FF0000"/>
                </a:solidFill>
              </a:rPr>
              <a:t>View</a:t>
            </a:r>
            <a:r>
              <a:rPr lang="en-US" dirty="0" smtClean="0"/>
              <a:t>, named ‘</a:t>
            </a:r>
            <a:r>
              <a:rPr lang="en-US" dirty="0" err="1" smtClean="0">
                <a:solidFill>
                  <a:srgbClr val="FF0000"/>
                </a:solidFill>
              </a:rPr>
              <a:t>charniak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Curator will expect a </a:t>
            </a:r>
            <a:r>
              <a:rPr lang="en-US" dirty="0" smtClean="0">
                <a:solidFill>
                  <a:srgbClr val="FF0000"/>
                </a:solidFill>
              </a:rPr>
              <a:t>Parser interface </a:t>
            </a:r>
            <a:r>
              <a:rPr lang="en-US" dirty="0" smtClean="0"/>
              <a:t>from the annotator</a:t>
            </a:r>
          </a:p>
          <a:p>
            <a:r>
              <a:rPr lang="en-US" dirty="0" smtClean="0"/>
              <a:t>Client will expect </a:t>
            </a:r>
            <a:r>
              <a:rPr lang="en-US" dirty="0" smtClean="0">
                <a:solidFill>
                  <a:srgbClr val="FF0000"/>
                </a:solidFill>
              </a:rPr>
              <a:t>prerequisites</a:t>
            </a:r>
            <a:r>
              <a:rPr lang="en-US" dirty="0" smtClean="0"/>
              <a:t> to be provided in other </a:t>
            </a:r>
            <a:r>
              <a:rPr lang="en-US" dirty="0" smtClean="0">
                <a:solidFill>
                  <a:srgbClr val="FF0000"/>
                </a:solidFill>
              </a:rPr>
              <a:t>Record fields</a:t>
            </a:r>
          </a:p>
          <a:p>
            <a:pPr lvl="1"/>
            <a:r>
              <a:rPr lang="en-US" dirty="0" smtClean="0"/>
              <a:t>Specified via Curator server’s annotator configuration file:</a:t>
            </a:r>
          </a:p>
          <a:p>
            <a:pPr lvl="3">
              <a:buNone/>
            </a:pPr>
            <a:endParaRPr lang="en-US" sz="1200" dirty="0" smtClean="0"/>
          </a:p>
          <a:p>
            <a:pPr lvl="2">
              <a:buNone/>
            </a:pPr>
            <a:r>
              <a:rPr lang="en-US" sz="1800" dirty="0" smtClean="0"/>
              <a:t>&lt;annotator&gt;</a:t>
            </a:r>
          </a:p>
          <a:p>
            <a:pPr lvl="2">
              <a:buNone/>
            </a:pPr>
            <a:r>
              <a:rPr lang="en-US" sz="1800" dirty="0" smtClean="0"/>
              <a:t>  &lt;type&gt;parser&lt;/type&gt;</a:t>
            </a:r>
          </a:p>
          <a:p>
            <a:pPr lvl="2">
              <a:buNone/>
            </a:pPr>
            <a:r>
              <a:rPr lang="en-US" sz="1800" dirty="0" smtClean="0"/>
              <a:t>  &lt;field&gt;</a:t>
            </a:r>
            <a:r>
              <a:rPr lang="en-US" sz="1800" dirty="0" err="1" smtClean="0"/>
              <a:t>charniak</a:t>
            </a:r>
            <a:r>
              <a:rPr lang="en-US" sz="1800" dirty="0" smtClean="0"/>
              <a:t>&lt;/field&gt;</a:t>
            </a:r>
          </a:p>
          <a:p>
            <a:pPr lvl="2">
              <a:buNone/>
            </a:pPr>
            <a:r>
              <a:rPr lang="en-US" sz="1800" dirty="0" smtClean="0"/>
              <a:t>  &lt;host&gt;mycharniakhost.uiuc.edu:8087&lt;/host&gt;</a:t>
            </a:r>
          </a:p>
          <a:p>
            <a:pPr lvl="2">
              <a:buNone/>
            </a:pPr>
            <a:r>
              <a:rPr lang="en-US" sz="1800" dirty="0" smtClean="0"/>
              <a:t>  &lt;requirements&gt;</a:t>
            </a:r>
            <a:r>
              <a:rPr lang="en-US" sz="1800" dirty="0" err="1" smtClean="0"/>
              <a:t>sentences:tokens:pos</a:t>
            </a:r>
            <a:r>
              <a:rPr lang="en-US" sz="1800" dirty="0" smtClean="0"/>
              <a:t>&lt;/requirements&gt;</a:t>
            </a:r>
          </a:p>
          <a:p>
            <a:pPr lvl="2">
              <a:buNone/>
            </a:pPr>
            <a:r>
              <a:rPr lang="en-US" sz="1800" dirty="0" smtClean="0"/>
              <a:t>&lt;/annotator&gt;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Using Curator (Java) snippet &lt;1&gt;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void </a:t>
            </a:r>
            <a:r>
              <a:rPr lang="en-US" sz="1800" dirty="0" err="1"/>
              <a:t>useCurator</a:t>
            </a:r>
            <a:r>
              <a:rPr lang="en-US" sz="1800" dirty="0" smtClean="0"/>
              <a:t>( String text ) {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 First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we need a transport 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TTransport</a:t>
            </a:r>
            <a:r>
              <a:rPr lang="en-US" sz="1800" dirty="0" smtClean="0"/>
              <a:t> </a:t>
            </a:r>
            <a:r>
              <a:rPr lang="en-US" sz="1800" dirty="0"/>
              <a:t>transport = new </a:t>
            </a:r>
            <a:r>
              <a:rPr lang="en-US" sz="1800" dirty="0" err="1"/>
              <a:t>TSocket</a:t>
            </a:r>
            <a:r>
              <a:rPr lang="en-US" sz="1800" dirty="0"/>
              <a:t>(host, port 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 we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are going to use a non-blocking server so need framed transport 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	transport </a:t>
            </a:r>
            <a:r>
              <a:rPr lang="en-US" sz="1800" dirty="0"/>
              <a:t>= new </a:t>
            </a:r>
            <a:r>
              <a:rPr lang="en-US" sz="1800" dirty="0" err="1"/>
              <a:t>TFramedTransport</a:t>
            </a:r>
            <a:r>
              <a:rPr lang="en-US" sz="1800" dirty="0"/>
              <a:t>(transport);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 Now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define a protocol which will use the transport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TProtocol</a:t>
            </a:r>
            <a:r>
              <a:rPr lang="en-US" sz="1800" dirty="0" smtClean="0"/>
              <a:t> </a:t>
            </a:r>
            <a:r>
              <a:rPr lang="en-US" sz="1800" dirty="0"/>
              <a:t>protocol = new </a:t>
            </a:r>
            <a:r>
              <a:rPr lang="en-US" sz="1800" dirty="0" err="1"/>
              <a:t>TBinaryProtocol</a:t>
            </a:r>
            <a:r>
              <a:rPr lang="en-US" sz="1800" dirty="0"/>
              <a:t>(transport);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instantiate the client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Curator.Client</a:t>
            </a:r>
            <a:r>
              <a:rPr lang="en-US" sz="1800" dirty="0" smtClean="0"/>
              <a:t> </a:t>
            </a:r>
            <a:r>
              <a:rPr lang="en-US" sz="1800" dirty="0"/>
              <a:t>client = new </a:t>
            </a:r>
            <a:r>
              <a:rPr lang="en-US" sz="1800" dirty="0" err="1"/>
              <a:t>Curator.Client</a:t>
            </a:r>
            <a:r>
              <a:rPr lang="en-US" sz="1800" dirty="0"/>
              <a:t>(protocol); </a:t>
            </a:r>
            <a:r>
              <a:rPr lang="en-US" sz="1800" dirty="0" err="1"/>
              <a:t>transport.open</a:t>
            </a:r>
            <a:r>
              <a:rPr lang="en-US" sz="1800" dirty="0"/>
              <a:t>();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Map&lt;String</a:t>
            </a:r>
            <a:r>
              <a:rPr lang="en-US" sz="1800" dirty="0"/>
              <a:t>, String&gt; avail = </a:t>
            </a:r>
            <a:r>
              <a:rPr lang="en-US" sz="1800" dirty="0" err="1"/>
              <a:t>client.describeAnnotations</a:t>
            </a:r>
            <a:r>
              <a:rPr lang="en-US" sz="1800" dirty="0"/>
              <a:t>();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transport.close</a:t>
            </a:r>
            <a:r>
              <a:rPr lang="en-US" sz="1800" dirty="0"/>
              <a:t>();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for </a:t>
            </a:r>
            <a:r>
              <a:rPr lang="en-US" sz="1800" dirty="0"/>
              <a:t>(String key : </a:t>
            </a:r>
            <a:r>
              <a:rPr lang="en-US" sz="1800" dirty="0" err="1"/>
              <a:t>avail.keySet</a:t>
            </a:r>
            <a:r>
              <a:rPr lang="en-US" sz="1800" dirty="0"/>
              <a:t>())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/>
              <a:t>(``\t'' + key + `` provided by '' </a:t>
            </a:r>
            <a:r>
              <a:rPr lang="en-US" sz="1800" dirty="0" smtClean="0"/>
              <a:t>+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avail.get</a:t>
            </a:r>
            <a:r>
              <a:rPr lang="en-US" sz="1800" dirty="0" smtClean="0"/>
              <a:t>(key</a:t>
            </a:r>
            <a:r>
              <a:rPr lang="en-US" sz="1800" dirty="0"/>
              <a:t>));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dirty="0" err="1"/>
              <a:t>forceUpdate</a:t>
            </a:r>
            <a:r>
              <a:rPr lang="en-US" sz="1800" dirty="0"/>
              <a:t> = true;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// force curator to ignore cache 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4549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Curator snippet (Java) 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…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get an annotation source named as '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' in curator annotator 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configuration file 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transport.open</a:t>
            </a:r>
            <a:r>
              <a:rPr lang="en-US" sz="1800" dirty="0"/>
              <a:t>();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record </a:t>
            </a:r>
            <a:r>
              <a:rPr lang="en-US" sz="1800" dirty="0"/>
              <a:t>= </a:t>
            </a:r>
            <a:r>
              <a:rPr lang="en-US" sz="1800" dirty="0" err="1"/>
              <a:t>client.provide</a:t>
            </a:r>
            <a:r>
              <a:rPr lang="en-US" sz="1800" dirty="0"/>
              <a:t>( </a:t>
            </a:r>
            <a:r>
              <a:rPr lang="en-US" sz="1800" dirty="0" smtClean="0"/>
              <a:t>“</a:t>
            </a:r>
            <a:r>
              <a:rPr lang="en-US" sz="1800" dirty="0" err="1" smtClean="0"/>
              <a:t>ner</a:t>
            </a:r>
            <a:r>
              <a:rPr lang="en-US" sz="1800" dirty="0" smtClean="0"/>
              <a:t>‘”, </a:t>
            </a:r>
            <a:r>
              <a:rPr lang="en-US" sz="1800" dirty="0"/>
              <a:t>text, </a:t>
            </a:r>
            <a:r>
              <a:rPr lang="en-US" sz="1800" dirty="0" err="1"/>
              <a:t>forceUpdate</a:t>
            </a:r>
            <a:r>
              <a:rPr lang="en-US" sz="1800" dirty="0"/>
              <a:t>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transport.close</a:t>
            </a:r>
            <a:r>
              <a:rPr lang="en-US" sz="1800" dirty="0"/>
              <a:t>();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for </a:t>
            </a:r>
            <a:r>
              <a:rPr lang="en-US" sz="1800" dirty="0"/>
              <a:t>(Span </a:t>
            </a:r>
            <a:r>
              <a:rPr lang="en-US" sz="1800" dirty="0" err="1"/>
              <a:t>span</a:t>
            </a:r>
            <a:r>
              <a:rPr lang="en-US" sz="1800" dirty="0"/>
              <a:t> : </a:t>
            </a:r>
            <a:r>
              <a:rPr lang="en-US" sz="1800" dirty="0" err="1"/>
              <a:t>record.getLabelViews</a:t>
            </a:r>
            <a:r>
              <a:rPr lang="en-US" sz="1800" dirty="0"/>
              <a:t>().</a:t>
            </a:r>
            <a:r>
              <a:rPr lang="en-US" sz="1800" dirty="0" smtClean="0"/>
              <a:t>get(“</a:t>
            </a:r>
            <a:r>
              <a:rPr lang="en-US" sz="1800" dirty="0" err="1" smtClean="0"/>
              <a:t>ner</a:t>
            </a:r>
            <a:r>
              <a:rPr lang="en-US" sz="1800" dirty="0" smtClean="0"/>
              <a:t>”).</a:t>
            </a:r>
            <a:r>
              <a:rPr lang="en-US" sz="1800" dirty="0" err="1"/>
              <a:t>getLabels</a:t>
            </a:r>
            <a:r>
              <a:rPr lang="en-US" sz="1800" dirty="0"/>
              <a:t>()) { </a:t>
            </a:r>
            <a:r>
              <a:rPr lang="en-US" sz="1800" dirty="0" smtClean="0"/>
              <a:t>	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</a:t>
            </a:r>
            <a:r>
              <a:rPr lang="en-US" sz="1800" dirty="0" err="1" smtClean="0"/>
              <a:t>span.getLabel</a:t>
            </a:r>
            <a:r>
              <a:rPr lang="en-US" sz="1800" dirty="0"/>
              <a:t>() + `` : '' + </a:t>
            </a: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/>
              <a:t>record.getRawText</a:t>
            </a:r>
            <a:r>
              <a:rPr lang="en-US" sz="1800" dirty="0"/>
              <a:t>().substring(</a:t>
            </a:r>
            <a:r>
              <a:rPr lang="en-US" sz="1800" dirty="0" err="1"/>
              <a:t>span.getStart</a:t>
            </a:r>
            <a:r>
              <a:rPr lang="en-US" sz="1800" dirty="0"/>
              <a:t>(), </a:t>
            </a: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/>
              <a:t>span.getEnding</a:t>
            </a:r>
            <a:r>
              <a:rPr lang="en-US" sz="1800" dirty="0"/>
              <a:t>())); </a:t>
            </a: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 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... 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900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Available from CCG in Curator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/>
          <a:lstStyle/>
          <a:p>
            <a:r>
              <a:rPr lang="en-US" dirty="0" smtClean="0"/>
              <a:t>Tokenization/Sentence Splitting</a:t>
            </a:r>
          </a:p>
          <a:p>
            <a:r>
              <a:rPr lang="en-US" dirty="0" smtClean="0"/>
              <a:t>Part Of Speech</a:t>
            </a:r>
          </a:p>
          <a:p>
            <a:r>
              <a:rPr lang="en-US" dirty="0" smtClean="0"/>
              <a:t>Chunking</a:t>
            </a:r>
          </a:p>
          <a:p>
            <a:r>
              <a:rPr lang="en-US" dirty="0" err="1" smtClean="0"/>
              <a:t>Lemmatizer</a:t>
            </a:r>
            <a:endParaRPr lang="en-US" dirty="0" smtClean="0"/>
          </a:p>
          <a:p>
            <a:r>
              <a:rPr lang="en-US" dirty="0" smtClean="0"/>
              <a:t>Named Entity Recognition</a:t>
            </a:r>
          </a:p>
          <a:p>
            <a:r>
              <a:rPr lang="en-US" dirty="0" err="1" smtClean="0"/>
              <a:t>Coreference</a:t>
            </a:r>
            <a:endParaRPr lang="en-US" dirty="0" smtClean="0"/>
          </a:p>
          <a:p>
            <a:r>
              <a:rPr lang="en-US" dirty="0" smtClean="0"/>
              <a:t>Semantic Role Labeling</a:t>
            </a:r>
          </a:p>
          <a:p>
            <a:r>
              <a:rPr lang="en-US" dirty="0" err="1" smtClean="0"/>
              <a:t>Wikifier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syntactic parsers: </a:t>
            </a:r>
          </a:p>
          <a:p>
            <a:pPr lvl="1"/>
            <a:r>
              <a:rPr lang="en-US" dirty="0" err="1" smtClean="0"/>
              <a:t>Charniak</a:t>
            </a:r>
            <a:endParaRPr lang="en-US" dirty="0" smtClean="0"/>
          </a:p>
          <a:p>
            <a:pPr lvl="1"/>
            <a:r>
              <a:rPr lang="en-US" dirty="0" smtClean="0"/>
              <a:t>Stanford (dependency and constituency)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Curator snippet (</a:t>
            </a:r>
            <a:r>
              <a:rPr lang="en-US" dirty="0" err="1" smtClean="0"/>
              <a:t>php</a:t>
            </a:r>
            <a:r>
              <a:rPr lang="en-US" dirty="0" smtClean="0"/>
              <a:t>) &lt;1&gt;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function </a:t>
            </a:r>
            <a:r>
              <a:rPr lang="en-US" sz="1800" dirty="0" err="1"/>
              <a:t>useCurator</a:t>
            </a:r>
            <a:r>
              <a:rPr lang="en-US" sz="1800" dirty="0"/>
              <a:t>() 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set variables naming curator host and port, timeout, and text ... 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socket = new </a:t>
            </a:r>
            <a:r>
              <a:rPr lang="en-US" sz="1800" dirty="0" err="1"/>
              <a:t>TSocket</a:t>
            </a:r>
            <a:r>
              <a:rPr lang="en-US" sz="1800" dirty="0"/>
              <a:t>($hostname, $</a:t>
            </a:r>
            <a:r>
              <a:rPr lang="en-US" sz="1800" dirty="0" err="1"/>
              <a:t>c_port</a:t>
            </a:r>
            <a:r>
              <a:rPr lang="en-US" sz="1800" dirty="0"/>
              <a:t>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socket-&gt;</a:t>
            </a:r>
            <a:r>
              <a:rPr lang="en-US" sz="1800" dirty="0" err="1"/>
              <a:t>setRecvTimeout</a:t>
            </a:r>
            <a:r>
              <a:rPr lang="en-US" sz="1800" dirty="0"/>
              <a:t>($timeout*1000);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transport = new </a:t>
            </a:r>
            <a:r>
              <a:rPr lang="en-US" sz="1800" dirty="0" err="1"/>
              <a:t>TBufferedTransport</a:t>
            </a:r>
            <a:r>
              <a:rPr lang="en-US" sz="1800" dirty="0"/>
              <a:t>($socket, 1024, 1024);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transport = new </a:t>
            </a:r>
            <a:r>
              <a:rPr lang="en-US" sz="1800" dirty="0" err="1"/>
              <a:t>TFramedTransport</a:t>
            </a:r>
            <a:r>
              <a:rPr lang="en-US" sz="1800" dirty="0"/>
              <a:t>($transport);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protocol = new </a:t>
            </a:r>
            <a:r>
              <a:rPr lang="en-US" sz="1800" dirty="0" err="1"/>
              <a:t>TBinaryProtocol</a:t>
            </a:r>
            <a:r>
              <a:rPr lang="en-US" sz="1800" dirty="0"/>
              <a:t>($transport);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client = new </a:t>
            </a:r>
            <a:r>
              <a:rPr lang="en-US" sz="1800" dirty="0" err="1"/>
              <a:t>CuratorClient</a:t>
            </a:r>
            <a:r>
              <a:rPr lang="en-US" sz="1800" dirty="0"/>
              <a:t>($protocol);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transport-&gt;open();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record = $client-&gt;</a:t>
            </a:r>
            <a:r>
              <a:rPr lang="en-US" sz="1800" dirty="0" err="1"/>
              <a:t>getRecord</a:t>
            </a:r>
            <a:r>
              <a:rPr lang="en-US" sz="1800" dirty="0"/>
              <a:t>($text);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/>
              <a:t>transport-&gt;close();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33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Curator snippet (</a:t>
            </a:r>
            <a:r>
              <a:rPr lang="en-US" dirty="0" err="1"/>
              <a:t>php</a:t>
            </a:r>
            <a:r>
              <a:rPr lang="en-US" dirty="0"/>
              <a:t>) </a:t>
            </a:r>
            <a:r>
              <a:rPr lang="en-US" dirty="0" smtClean="0"/>
              <a:t>&lt;2&gt;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…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1800" smtClean="0"/>
              <a:t>foreach</a:t>
            </a:r>
            <a:r>
              <a:rPr lang="en-US" sz="1800" dirty="0" smtClean="0"/>
              <a:t> </a:t>
            </a:r>
            <a:r>
              <a:rPr lang="en-US" sz="1800" dirty="0"/>
              <a:t>($annotations as $annotation) 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$</a:t>
            </a:r>
            <a:r>
              <a:rPr lang="en-US" sz="1800" dirty="0"/>
              <a:t>transport-&gt;open();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$</a:t>
            </a:r>
            <a:r>
              <a:rPr lang="en-US" sz="1800" dirty="0"/>
              <a:t>record = $client-&gt;provide($annotation, $text, $update);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$</a:t>
            </a:r>
            <a:r>
              <a:rPr lang="en-US" sz="1800" dirty="0"/>
              <a:t>transport-&gt;close();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foreach</a:t>
            </a:r>
            <a:r>
              <a:rPr lang="en-US" sz="1800" dirty="0" smtClean="0"/>
              <a:t> </a:t>
            </a:r>
            <a:r>
              <a:rPr lang="en-US" sz="1800" dirty="0"/>
              <a:t>($record-&gt;</a:t>
            </a:r>
            <a:r>
              <a:rPr lang="en-US" sz="1800" dirty="0" err="1"/>
              <a:t>labelViews</a:t>
            </a:r>
            <a:r>
              <a:rPr lang="en-US" sz="1800" dirty="0"/>
              <a:t> as $</a:t>
            </a:r>
            <a:r>
              <a:rPr lang="en-US" sz="1800" dirty="0" err="1"/>
              <a:t>view_name</a:t>
            </a:r>
            <a:r>
              <a:rPr lang="en-US" sz="1800" dirty="0"/>
              <a:t> =&gt; $labeling) 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$</a:t>
            </a:r>
            <a:r>
              <a:rPr lang="en-US" sz="1800" dirty="0"/>
              <a:t>source = $labeling-&gt;source;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$</a:t>
            </a:r>
            <a:r>
              <a:rPr lang="en-US" sz="1800" dirty="0"/>
              <a:t>labels = $labeling-&gt;labels;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$</a:t>
            </a:r>
            <a:r>
              <a:rPr lang="en-US" sz="1800" dirty="0"/>
              <a:t>result = ``'';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foreach</a:t>
            </a:r>
            <a:r>
              <a:rPr lang="en-US" sz="1800" dirty="0" smtClean="0"/>
              <a:t> </a:t>
            </a:r>
            <a:r>
              <a:rPr lang="en-US" sz="1800" dirty="0"/>
              <a:t>($labels as $</a:t>
            </a:r>
            <a:r>
              <a:rPr lang="en-US" sz="1800" dirty="0" err="1"/>
              <a:t>i</a:t>
            </a:r>
            <a:r>
              <a:rPr lang="en-US" sz="1800" dirty="0"/>
              <a:t> =&gt; $span) 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$</a:t>
            </a:r>
            <a:r>
              <a:rPr lang="en-US" sz="1800" dirty="0"/>
              <a:t>result.= ``$span-&gt;label;'';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...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}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...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1790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the user’s (i.e., developer of complex text processing applications)’ perspective,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Programmatic interface </a:t>
            </a:r>
            <a:r>
              <a:rPr lang="en-US" dirty="0" smtClean="0"/>
              <a:t>in their </a:t>
            </a:r>
            <a:r>
              <a:rPr lang="en-US" dirty="0" smtClean="0">
                <a:solidFill>
                  <a:srgbClr val="FF0000"/>
                </a:solidFill>
              </a:rPr>
              <a:t>language of choice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Uniform mechanism </a:t>
            </a:r>
            <a:r>
              <a:rPr lang="en-US" dirty="0" smtClean="0"/>
              <a:t>for accessing a wide variety of NLP components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Caching</a:t>
            </a:r>
            <a:r>
              <a:rPr lang="en-US" dirty="0" smtClean="0"/>
              <a:t> of annotations, which can be shared across a group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Distribution</a:t>
            </a:r>
            <a:r>
              <a:rPr lang="en-US" dirty="0" smtClean="0"/>
              <a:t> of memory-hungry components across different machines, but with </a:t>
            </a:r>
            <a:r>
              <a:rPr lang="en-US" dirty="0" smtClean="0">
                <a:solidFill>
                  <a:srgbClr val="FF0000"/>
                </a:solidFill>
              </a:rPr>
              <a:t>one point of access</a:t>
            </a:r>
          </a:p>
          <a:p>
            <a:r>
              <a:rPr lang="en-US" dirty="0" smtClean="0"/>
              <a:t>For the more adventurous, </a:t>
            </a:r>
            <a:r>
              <a:rPr lang="en-US" dirty="0" smtClean="0">
                <a:solidFill>
                  <a:srgbClr val="FF0000"/>
                </a:solidFill>
              </a:rPr>
              <a:t>an extensible framework that can be changed</a:t>
            </a:r>
            <a:r>
              <a:rPr lang="en-US" dirty="0" smtClean="0"/>
              <a:t> via the specification of the underlying Thrift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1537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 library by </a:t>
            </a:r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Srikumar</a:t>
            </a:r>
            <a:r>
              <a:rPr lang="en-US" dirty="0" smtClean="0"/>
              <a:t> of CCG that…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Simplifies access to Curator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smtClean="0">
                <a:solidFill>
                  <a:srgbClr val="FF0000"/>
                </a:solidFill>
              </a:rPr>
              <a:t>useful NLP-friendly data structures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 smtClean="0">
                <a:solidFill>
                  <a:srgbClr val="FF0000"/>
                </a:solidFill>
              </a:rPr>
              <a:t>code for a lot of common NLP tasks</a:t>
            </a:r>
            <a:r>
              <a:rPr lang="en-US" dirty="0" smtClean="0"/>
              <a:t>, e.g. feature extraction, calculation of performance statistics,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cogcomp.cs.illinois.edu/page/software_view/Edison</a:t>
            </a:r>
            <a:endParaRPr lang="en-US" dirty="0" smtClean="0"/>
          </a:p>
          <a:p>
            <a:r>
              <a:rPr lang="en-US" dirty="0" smtClean="0"/>
              <a:t>The link above provides examples for using Edison and Curator together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4478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z="3200" dirty="0" smtClean="0"/>
              <a:t>Academic research use of NLP tools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848600" cy="1676400"/>
          </a:xfrm>
        </p:spPr>
        <p:txBody>
          <a:bodyPr/>
          <a:lstStyle/>
          <a:p>
            <a:r>
              <a:rPr lang="en-US" dirty="0" smtClean="0"/>
              <a:t>Find tools </a:t>
            </a:r>
            <a:r>
              <a:rPr lang="en-US" dirty="0" smtClean="0">
                <a:solidFill>
                  <a:srgbClr val="FF0000"/>
                </a:solidFill>
              </a:rPr>
              <a:t>written in the language you’re programming with</a:t>
            </a:r>
            <a:r>
              <a:rPr lang="en-US" dirty="0" smtClean="0"/>
              <a:t>, e.g. python, Java, </a:t>
            </a:r>
            <a:r>
              <a:rPr lang="en-US" dirty="0" err="1" smtClean="0"/>
              <a:t>perl</a:t>
            </a:r>
            <a:r>
              <a:rPr lang="en-US" dirty="0" smtClean="0"/>
              <a:t>, </a:t>
            </a:r>
            <a:r>
              <a:rPr lang="en-US" dirty="0" err="1" smtClean="0"/>
              <a:t>c++</a:t>
            </a:r>
            <a:r>
              <a:rPr lang="en-US" dirty="0" smtClean="0"/>
              <a:t>… </a:t>
            </a:r>
          </a:p>
          <a:p>
            <a:r>
              <a:rPr lang="en-US" dirty="0" smtClean="0"/>
              <a:t>…with </a:t>
            </a:r>
            <a:r>
              <a:rPr lang="en-US" dirty="0" smtClean="0">
                <a:solidFill>
                  <a:srgbClr val="FF0000"/>
                </a:solidFill>
              </a:rPr>
              <a:t>a nice API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public class </a:t>
            </a:r>
            <a:r>
              <a:rPr lang="en-US" dirty="0" err="1" smtClean="0"/>
              <a:t>myApp</a:t>
            </a:r>
            <a:endParaRPr lang="en-US" dirty="0" smtClean="0"/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   </a:t>
            </a:r>
            <a:r>
              <a:rPr lang="en-US" dirty="0" err="1" smtClean="0"/>
              <a:t>POSTagger</a:t>
            </a:r>
            <a:r>
              <a:rPr lang="en-US" dirty="0" smtClean="0"/>
              <a:t> tagger;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….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 public Result </a:t>
            </a:r>
            <a:r>
              <a:rPr lang="en-US" dirty="0" err="1" smtClean="0"/>
              <a:t>doSomething</a:t>
            </a:r>
            <a:r>
              <a:rPr lang="en-US" dirty="0" smtClean="0"/>
              <a:t>( String text )</a:t>
            </a:r>
          </a:p>
          <a:p>
            <a:pPr algn="l"/>
            <a:r>
              <a:rPr lang="en-US" dirty="0" smtClean="0"/>
              <a:t>     {</a:t>
            </a:r>
          </a:p>
          <a:p>
            <a:pPr algn="l"/>
            <a:r>
              <a:rPr lang="en-US" dirty="0" smtClean="0"/>
              <a:t>	List&lt; Pair&lt; String, String &gt; </a:t>
            </a:r>
            <a:r>
              <a:rPr lang="en-US" dirty="0" err="1" smtClean="0"/>
              <a:t>taggedWords</a:t>
            </a:r>
            <a:r>
              <a:rPr lang="en-US" dirty="0" smtClean="0"/>
              <a:t> = </a:t>
            </a:r>
            <a:r>
              <a:rPr lang="en-US" dirty="0" err="1" smtClean="0"/>
              <a:t>tagger.tag</a:t>
            </a:r>
            <a:r>
              <a:rPr lang="en-US" dirty="0" smtClean="0"/>
              <a:t>( text );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…</a:t>
            </a:r>
            <a:endParaRPr lang="en-US" dirty="0"/>
          </a:p>
          <a:p>
            <a:pPr algn="l"/>
            <a:r>
              <a:rPr lang="en-US" dirty="0" smtClean="0"/>
              <a:t>     }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80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z="3200" dirty="0" smtClean="0"/>
              <a:t>Using NLP tools (cont’d)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490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…OR </a:t>
            </a:r>
            <a:r>
              <a:rPr lang="en-US" sz="2000" dirty="0" smtClean="0"/>
              <a:t>maybe, it’s written in </a:t>
            </a:r>
            <a:r>
              <a:rPr lang="en-US" sz="2000" dirty="0" err="1" smtClean="0"/>
              <a:t>Ocaml</a:t>
            </a:r>
            <a:r>
              <a:rPr lang="en-US" sz="2000" dirty="0" smtClean="0"/>
              <a:t> and only runs from </a:t>
            </a:r>
            <a:r>
              <a:rPr lang="en-US" sz="2000" dirty="0"/>
              <a:t>the command </a:t>
            </a:r>
            <a:r>
              <a:rPr lang="en-US" sz="2000" dirty="0" smtClean="0"/>
              <a:t>line and writes </a:t>
            </a:r>
            <a:r>
              <a:rPr lang="en-US" sz="2000" dirty="0"/>
              <a:t>to a </a:t>
            </a:r>
            <a:r>
              <a:rPr lang="en-US" sz="2000" dirty="0" smtClean="0"/>
              <a:t>file…</a:t>
            </a:r>
          </a:p>
          <a:p>
            <a:r>
              <a:rPr lang="en-US" sz="2000" dirty="0" smtClean="0"/>
              <a:t>… so </a:t>
            </a:r>
            <a:r>
              <a:rPr lang="en-US" sz="2000" dirty="0" smtClean="0">
                <a:solidFill>
                  <a:srgbClr val="FF0000"/>
                </a:solidFill>
              </a:rPr>
              <a:t>write a shell script </a:t>
            </a:r>
            <a:r>
              <a:rPr lang="en-US" sz="2000" dirty="0" smtClean="0"/>
              <a:t>that runs the first tool and pipes its output to your tool…</a:t>
            </a:r>
          </a:p>
          <a:p>
            <a:r>
              <a:rPr lang="en-US" sz="2000" dirty="0" smtClean="0"/>
              <a:t>…and write a parser to map from that output to your data structures… </a:t>
            </a:r>
            <a:endParaRPr lang="en-US" sz="2000" dirty="0"/>
          </a:p>
          <a:p>
            <a:r>
              <a:rPr lang="en-US" sz="2000" dirty="0" smtClean="0"/>
              <a:t>…or maybe you could </a:t>
            </a:r>
            <a:r>
              <a:rPr lang="en-US" sz="2000" dirty="0" smtClean="0">
                <a:solidFill>
                  <a:srgbClr val="FF0000"/>
                </a:solidFill>
              </a:rPr>
              <a:t>learn </a:t>
            </a:r>
            <a:r>
              <a:rPr lang="en-US" sz="2000" dirty="0" err="1" smtClean="0">
                <a:solidFill>
                  <a:srgbClr val="FF0000"/>
                </a:solidFill>
              </a:rPr>
              <a:t>Ocaml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write a web service wrapper</a:t>
            </a:r>
            <a:r>
              <a:rPr lang="en-US" sz="2000" dirty="0" smtClean="0"/>
              <a:t>... </a:t>
            </a:r>
          </a:p>
          <a:p>
            <a:r>
              <a:rPr lang="en-US" sz="2000" dirty="0" smtClean="0"/>
              <a:t>Generally, people either…</a:t>
            </a:r>
          </a:p>
          <a:p>
            <a:pPr lvl="1"/>
            <a:r>
              <a:rPr lang="en-US" dirty="0" smtClean="0"/>
              <a:t>tend to </a:t>
            </a:r>
            <a:r>
              <a:rPr lang="en-US" dirty="0" smtClean="0">
                <a:solidFill>
                  <a:srgbClr val="FF0000"/>
                </a:solidFill>
              </a:rPr>
              <a:t>use a lot of File I/O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custom parsing</a:t>
            </a:r>
            <a:r>
              <a:rPr lang="en-US" dirty="0"/>
              <a:t> </a:t>
            </a:r>
            <a:r>
              <a:rPr lang="en-US" dirty="0" smtClean="0"/>
              <a:t>-- cumbersome and usually extremely non-portable. </a:t>
            </a:r>
          </a:p>
          <a:p>
            <a:pPr lvl="1"/>
            <a:r>
              <a:rPr lang="en-US" dirty="0" smtClean="0"/>
              <a:t>Use a specific package in a specific language (e.g. NLTK), and stick to it. </a:t>
            </a:r>
          </a:p>
          <a:p>
            <a:pPr lvl="1"/>
            <a:r>
              <a:rPr lang="en-US" dirty="0" smtClean="0"/>
              <a:t>Write all their own tools. </a:t>
            </a:r>
          </a:p>
        </p:txBody>
      </p:sp>
    </p:spTree>
    <p:extLst>
      <p:ext uri="{BB962C8B-B14F-4D97-AF65-F5344CB8AC3E}">
        <p14:creationId xmlns:p14="http://schemas.microsoft.com/office/powerpoint/2010/main" val="3919964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sz="3200" dirty="0" smtClean="0"/>
              <a:t>The growing problem…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r>
              <a:rPr lang="en-US" sz="2000" dirty="0"/>
              <a:t>Usually, complex applications like QA benefit from using </a:t>
            </a:r>
            <a:r>
              <a:rPr lang="en-US" sz="2000" dirty="0">
                <a:solidFill>
                  <a:srgbClr val="FF0000"/>
                </a:solidFill>
              </a:rPr>
              <a:t>many</a:t>
            </a:r>
            <a:r>
              <a:rPr lang="en-US" sz="2000" dirty="0"/>
              <a:t> NLP tools. </a:t>
            </a:r>
          </a:p>
          <a:p>
            <a:r>
              <a:rPr lang="en-US" sz="2000" dirty="0"/>
              <a:t>For many tasks – e.g. POS, NER, syntactic parsing – there are numerous packages available from various research groups.</a:t>
            </a:r>
          </a:p>
          <a:p>
            <a:pPr lvl="1"/>
            <a:r>
              <a:rPr lang="en-US" dirty="0"/>
              <a:t>But they use </a:t>
            </a:r>
            <a:r>
              <a:rPr lang="en-US" dirty="0">
                <a:solidFill>
                  <a:srgbClr val="FF0000"/>
                </a:solidFill>
              </a:rPr>
              <a:t>different languages</a:t>
            </a:r>
          </a:p>
          <a:p>
            <a:pPr lvl="1"/>
            <a:r>
              <a:rPr lang="en-US" dirty="0"/>
              <a:t>…</a:t>
            </a:r>
            <a:r>
              <a:rPr lang="en-US" dirty="0">
                <a:solidFill>
                  <a:srgbClr val="FF0000"/>
                </a:solidFill>
              </a:rPr>
              <a:t>and different APIs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…and you don’t know for certain which tool of each type would be the best, so </a:t>
            </a:r>
            <a:r>
              <a:rPr lang="en-US" dirty="0" smtClean="0">
                <a:solidFill>
                  <a:srgbClr val="FF0000"/>
                </a:solidFill>
              </a:rPr>
              <a:t>you’d like to try out different combinations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…and as tools get more sophisticated, they tend to </a:t>
            </a:r>
            <a:r>
              <a:rPr lang="en-US" dirty="0" smtClean="0">
                <a:solidFill>
                  <a:srgbClr val="FF0000"/>
                </a:solidFill>
              </a:rPr>
              <a:t>need more memory</a:t>
            </a:r>
            <a:r>
              <a:rPr lang="en-US" dirty="0" smtClean="0"/>
              <a:t>. </a:t>
            </a:r>
          </a:p>
          <a:p>
            <a:pPr lvl="2"/>
            <a:r>
              <a:rPr lang="en-US" sz="1800" dirty="0" smtClean="0"/>
              <a:t>CCG tools: Old </a:t>
            </a:r>
            <a:r>
              <a:rPr lang="en-US" sz="1800" dirty="0"/>
              <a:t>NER: 1G; Old </a:t>
            </a:r>
            <a:r>
              <a:rPr lang="en-US" sz="1800" dirty="0" err="1"/>
              <a:t>Coref</a:t>
            </a:r>
            <a:r>
              <a:rPr lang="en-US" sz="1800" dirty="0"/>
              <a:t>: 1G; </a:t>
            </a:r>
            <a:r>
              <a:rPr lang="en-US" sz="1800" dirty="0" smtClean="0"/>
              <a:t>SRL/Nom: 4G each; new </a:t>
            </a:r>
            <a:r>
              <a:rPr lang="en-US" sz="1800" dirty="0"/>
              <a:t>NER: 6-8G; </a:t>
            </a:r>
            <a:r>
              <a:rPr lang="en-US" sz="1800" dirty="0" err="1" smtClean="0"/>
              <a:t>Wikifier</a:t>
            </a:r>
            <a:r>
              <a:rPr lang="en-US" sz="1800" dirty="0"/>
              <a:t>: 8G</a:t>
            </a:r>
            <a:r>
              <a:rPr lang="en-US" sz="1800" dirty="0" smtClean="0"/>
              <a:t>….</a:t>
            </a:r>
            <a:endParaRPr lang="en-US" dirty="0" smtClean="0"/>
          </a:p>
          <a:p>
            <a:r>
              <a:rPr lang="en-US" dirty="0" smtClean="0"/>
              <a:t>Even if they are all in Java, you may not have a machine that can run them all in one VM.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528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Curator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71410678-4787-4A47-AE3F-D1304575F57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209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Page </a:t>
            </a:r>
            <a:fld id="{1543C203-3DB9-458D-860F-1497DB0EF6A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102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4294" y="2792273"/>
            <a:ext cx="1160106" cy="712927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1752601"/>
            <a:ext cx="883134" cy="838200"/>
          </a:xfrm>
          <a:prstGeom prst="rect">
            <a:avLst/>
          </a:prstGeom>
          <a:noFill/>
        </p:spPr>
      </p:pic>
      <p:pic>
        <p:nvPicPr>
          <p:cNvPr id="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048000"/>
            <a:ext cx="883134" cy="838200"/>
          </a:xfrm>
          <a:prstGeom prst="rect">
            <a:avLst/>
          </a:prstGeom>
          <a:noFill/>
        </p:spPr>
      </p:pic>
      <p:pic>
        <p:nvPicPr>
          <p:cNvPr id="8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343400"/>
            <a:ext cx="883134" cy="838200"/>
          </a:xfrm>
          <a:prstGeom prst="rect">
            <a:avLst/>
          </a:prstGeom>
          <a:noFill/>
        </p:spPr>
      </p:pic>
      <p:pic>
        <p:nvPicPr>
          <p:cNvPr id="9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5094" y="1295400"/>
            <a:ext cx="1160106" cy="712927"/>
          </a:xfrm>
          <a:prstGeom prst="rect">
            <a:avLst/>
          </a:prstGeom>
          <a:noFill/>
        </p:spPr>
      </p:pic>
      <p:pic>
        <p:nvPicPr>
          <p:cNvPr id="10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5094" y="2743200"/>
            <a:ext cx="1160106" cy="712927"/>
          </a:xfrm>
          <a:prstGeom prst="rect">
            <a:avLst/>
          </a:prstGeom>
          <a:noFill/>
        </p:spPr>
      </p:pic>
      <p:pic>
        <p:nvPicPr>
          <p:cNvPr id="11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163873"/>
            <a:ext cx="1160106" cy="71292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5438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2831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3800" y="420266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POS, </a:t>
            </a:r>
            <a:r>
              <a:rPr lang="en-US" dirty="0" err="1" smtClean="0"/>
              <a:t>Chunker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5650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 bwMode="auto">
          <a:xfrm>
            <a:off x="4876800" y="2971800"/>
            <a:ext cx="10668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eft-Right Arrow 16"/>
          <p:cNvSpPr/>
          <p:nvPr/>
        </p:nvSpPr>
        <p:spPr bwMode="auto">
          <a:xfrm rot="2042594">
            <a:off x="4904229" y="3835782"/>
            <a:ext cx="10668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eft-Right Arrow 17"/>
          <p:cNvSpPr/>
          <p:nvPr/>
        </p:nvSpPr>
        <p:spPr bwMode="auto">
          <a:xfrm rot="19401847">
            <a:off x="4913970" y="2124514"/>
            <a:ext cx="10668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 rot="20955671">
            <a:off x="2286000" y="3255412"/>
            <a:ext cx="10668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 rot="19880035">
            <a:off x="2286000" y="3899465"/>
            <a:ext cx="10668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Left-Right Arrow 20"/>
          <p:cNvSpPr/>
          <p:nvPr/>
        </p:nvSpPr>
        <p:spPr bwMode="auto">
          <a:xfrm rot="1067229">
            <a:off x="2275452" y="2509519"/>
            <a:ext cx="10668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81400" y="2297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Curator</a:t>
            </a:r>
            <a:endParaRPr lang="en-US" dirty="0"/>
          </a:p>
        </p:txBody>
      </p:sp>
      <p:pic>
        <p:nvPicPr>
          <p:cNvPr id="23" name="Picture 22" descr="database_screen_imag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5200" y="4533900"/>
            <a:ext cx="1143000" cy="1028700"/>
          </a:xfrm>
          <a:prstGeom prst="rect">
            <a:avLst/>
          </a:prstGeom>
        </p:spPr>
      </p:pic>
      <p:sp>
        <p:nvSpPr>
          <p:cNvPr id="24" name="Left-Right Arrow 23"/>
          <p:cNvSpPr/>
          <p:nvPr/>
        </p:nvSpPr>
        <p:spPr bwMode="auto">
          <a:xfrm rot="16200000">
            <a:off x="3697058" y="3950494"/>
            <a:ext cx="786835" cy="201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20" grpId="0" animBg="1"/>
      <p:bldP spid="21" grpId="0" animBg="1"/>
      <p:bldP spid="21" grpId="1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What does the Curator give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r>
              <a:rPr lang="en-US" dirty="0" smtClean="0"/>
              <a:t>Supports distributed NLP resources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Single point of contact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Single set of interfaces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Common interchange format (Thrift)</a:t>
            </a:r>
          </a:p>
          <a:p>
            <a:pPr lvl="1"/>
            <a:r>
              <a:rPr lang="en-US" dirty="0" smtClean="0"/>
              <a:t>Code generation in </a:t>
            </a:r>
            <a:r>
              <a:rPr lang="en-US" dirty="0" smtClean="0">
                <a:solidFill>
                  <a:srgbClr val="FF0000"/>
                </a:solidFill>
              </a:rPr>
              <a:t>many programming languages </a:t>
            </a:r>
            <a:r>
              <a:rPr lang="en-US" dirty="0" smtClean="0"/>
              <a:t>(using Thrift)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Programmatic interface</a:t>
            </a:r>
          </a:p>
          <a:p>
            <a:pPr lvl="1"/>
            <a:r>
              <a:rPr lang="en-US" dirty="0" smtClean="0"/>
              <a:t>Defines set of common data structures used for interaction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Caches </a:t>
            </a:r>
            <a:r>
              <a:rPr lang="en-US" dirty="0" smtClean="0"/>
              <a:t>processed data</a:t>
            </a:r>
          </a:p>
          <a:p>
            <a:r>
              <a:rPr lang="en-US" dirty="0" smtClean="0"/>
              <a:t>Enables highly configurable NLP pipeline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en-US" dirty="0" smtClean="0"/>
              <a:t>Overhead: Annotation is all at the level of character offsets: </a:t>
            </a:r>
            <a:r>
              <a:rPr lang="en-US" dirty="0" smtClean="0">
                <a:solidFill>
                  <a:srgbClr val="FF0000"/>
                </a:solidFill>
              </a:rPr>
              <a:t>Normalization/mapping to token level required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Need to wrap tools</a:t>
            </a:r>
            <a:r>
              <a:rPr lang="en-US" dirty="0" smtClean="0"/>
              <a:t> to provide requisite data structures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empus Sans ITC" pitchFamily="82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cs typeface="Arial Unicode MS" pitchFamily="34" charset="-128"/>
              </a:rPr>
              <a:t>Page </a:t>
            </a:r>
            <a:fld id="{F02E8903-336D-440B-8F31-73F41A64912C}" type="slidenum">
              <a:rPr lang="en-US" altLang="zh-TW"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872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Getting Started With the Curator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>
                <a:hlinkClick r:id="rId2"/>
              </a:rPr>
              <a:t>http://cogcomp.cs.illinois.edu/curator</a:t>
            </a:r>
            <a:endParaRPr lang="en-US" dirty="0"/>
          </a:p>
          <a:p>
            <a:pPr>
              <a:defRPr/>
            </a:pPr>
            <a:r>
              <a:rPr lang="en-US" sz="2000" dirty="0" smtClean="0"/>
              <a:t>Installation:</a:t>
            </a:r>
          </a:p>
          <a:p>
            <a:pPr lvl="1">
              <a:defRPr/>
            </a:pPr>
            <a:r>
              <a:rPr lang="en-US" sz="1800" dirty="0" smtClean="0"/>
              <a:t>Download the curator package and </a:t>
            </a:r>
            <a:r>
              <a:rPr lang="en-US" sz="1800" dirty="0" err="1" smtClean="0"/>
              <a:t>uncompress</a:t>
            </a:r>
            <a:r>
              <a:rPr lang="en-US" sz="1800" dirty="0" smtClean="0"/>
              <a:t> the </a:t>
            </a:r>
            <a:r>
              <a:rPr lang="en-US" sz="1800" dirty="0" smtClean="0"/>
              <a:t>archive</a:t>
            </a:r>
          </a:p>
          <a:p>
            <a:pPr lvl="1">
              <a:defRPr/>
            </a:pPr>
            <a:r>
              <a:rPr lang="en-US" sz="1800" dirty="0" smtClean="0"/>
              <a:t>Install prerequisites: thrift, apache ant, boost, </a:t>
            </a:r>
            <a:r>
              <a:rPr lang="en-US" sz="1800" dirty="0" err="1" smtClean="0"/>
              <a:t>mongodb</a:t>
            </a: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Run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bootstrap.sh</a:t>
            </a:r>
            <a:endParaRPr lang="en-US" sz="1800" dirty="0" smtClean="0"/>
          </a:p>
          <a:p>
            <a:pPr>
              <a:defRPr/>
            </a:pPr>
            <a:r>
              <a:rPr lang="en-US" sz="2000" dirty="0" smtClean="0"/>
              <a:t>The default installation comes with the following annotators </a:t>
            </a:r>
            <a:r>
              <a:rPr lang="en-US" sz="1600" dirty="0" smtClean="0"/>
              <a:t>(Illinois, unless mentioned)</a:t>
            </a:r>
            <a:r>
              <a:rPr lang="en-US" sz="2000" dirty="0" smtClean="0"/>
              <a:t>:</a:t>
            </a:r>
          </a:p>
          <a:p>
            <a:pPr lvl="1">
              <a:defRPr/>
            </a:pPr>
            <a:r>
              <a:rPr lang="en-US" sz="1800" dirty="0" smtClean="0"/>
              <a:t>Sentence splitter and </a:t>
            </a:r>
            <a:r>
              <a:rPr lang="en-US" sz="1800" dirty="0" err="1" smtClean="0"/>
              <a:t>tokenizer</a:t>
            </a: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POS </a:t>
            </a:r>
            <a:r>
              <a:rPr lang="en-US" sz="1800" dirty="0" smtClean="0"/>
              <a:t>tagger</a:t>
            </a:r>
          </a:p>
          <a:p>
            <a:pPr lvl="1">
              <a:defRPr/>
            </a:pPr>
            <a:r>
              <a:rPr lang="en-US" sz="1800" dirty="0" err="1" smtClean="0"/>
              <a:t>Lemmatizer</a:t>
            </a: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Shallow Parser</a:t>
            </a:r>
          </a:p>
          <a:p>
            <a:pPr lvl="1">
              <a:defRPr/>
            </a:pPr>
            <a:r>
              <a:rPr lang="en-US" sz="1800" dirty="0" smtClean="0"/>
              <a:t>Named Entity Recognizer</a:t>
            </a:r>
          </a:p>
          <a:p>
            <a:pPr lvl="1">
              <a:defRPr/>
            </a:pPr>
            <a:r>
              <a:rPr lang="en-US" sz="1800" dirty="0" err="1" smtClean="0"/>
              <a:t>Coreference</a:t>
            </a:r>
            <a:r>
              <a:rPr lang="en-US" sz="1800" dirty="0" smtClean="0"/>
              <a:t> resolution system</a:t>
            </a:r>
          </a:p>
          <a:p>
            <a:pPr lvl="1">
              <a:defRPr/>
            </a:pPr>
            <a:r>
              <a:rPr lang="en-US" sz="1800" dirty="0" smtClean="0"/>
              <a:t>Stanford and </a:t>
            </a:r>
            <a:r>
              <a:rPr lang="en-US" sz="1800" dirty="0" err="1" smtClean="0"/>
              <a:t>Charniak</a:t>
            </a:r>
            <a:r>
              <a:rPr lang="en-US" sz="1800" dirty="0" smtClean="0"/>
              <a:t> </a:t>
            </a:r>
            <a:r>
              <a:rPr lang="en-US" sz="1800" dirty="0" smtClean="0"/>
              <a:t>parsers</a:t>
            </a:r>
          </a:p>
          <a:p>
            <a:pPr lvl="1">
              <a:defRPr/>
            </a:pPr>
            <a:r>
              <a:rPr lang="en-US" sz="1800" dirty="0" smtClean="0"/>
              <a:t>Semantic Role Labeler (+ Nominalized verb RL)</a:t>
            </a:r>
          </a:p>
        </p:txBody>
      </p:sp>
    </p:spTree>
    <p:extLst>
      <p:ext uri="{BB962C8B-B14F-4D97-AF65-F5344CB8AC3E}">
        <p14:creationId xmlns:p14="http://schemas.microsoft.com/office/powerpoint/2010/main" val="767311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SRI-UIUC-Visit-11-09_master">
  <a:themeElements>
    <a:clrScheme name="vasin_CCG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vasin_CCG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vasin_CCG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SRI-UIUC-Visit-11-09_master</Template>
  <TotalTime>8101</TotalTime>
  <Words>1258</Words>
  <Application>Microsoft Office PowerPoint</Application>
  <PresentationFormat>On-screen Show (4:3)</PresentationFormat>
  <Paragraphs>236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SRI-UIUC-Visit-11-09_master</vt:lpstr>
      <vt:lpstr>  Cognitive Computation Group   Curator Overview December 3, 2013 </vt:lpstr>
      <vt:lpstr>Available from CCG in Curator</vt:lpstr>
      <vt:lpstr>Academic research use of NLP tools</vt:lpstr>
      <vt:lpstr>Using NLP tools (cont’d)</vt:lpstr>
      <vt:lpstr>The growing problem…</vt:lpstr>
      <vt:lpstr>Curator</vt:lpstr>
      <vt:lpstr>Curator</vt:lpstr>
      <vt:lpstr>What does the Curator give you?</vt:lpstr>
      <vt:lpstr>Getting Started With the Curator</vt:lpstr>
      <vt:lpstr>Basic Concept</vt:lpstr>
      <vt:lpstr>Spans, Labelings, etc.</vt:lpstr>
      <vt:lpstr>Example of a Labeling and Span</vt:lpstr>
      <vt:lpstr>Example of a Tree and Node</vt:lpstr>
      <vt:lpstr>Example of a Clustering</vt:lpstr>
      <vt:lpstr>Using Curator for Flexible NLP Pipeline</vt:lpstr>
      <vt:lpstr>Record Data Structure</vt:lpstr>
      <vt:lpstr>Annotator Example: Parser</vt:lpstr>
      <vt:lpstr>Using Curator (Java) snippet &lt;1&gt;</vt:lpstr>
      <vt:lpstr>Curator snippet (Java) &lt;2&gt;</vt:lpstr>
      <vt:lpstr>Curator snippet (php) &lt;1&gt;</vt:lpstr>
      <vt:lpstr>Curator snippet (php) &lt;2&gt;</vt:lpstr>
      <vt:lpstr>Benefits</vt:lpstr>
      <vt:lpstr>Edison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Computation Group   Learning for Reading Natural Language Processing  SRI-UIUC teleconference May 13, 2010</dc:title>
  <dc:creator>mssammon</dc:creator>
  <cp:lastModifiedBy>Mark</cp:lastModifiedBy>
  <cp:revision>187</cp:revision>
  <dcterms:created xsi:type="dcterms:W3CDTF">2010-05-13T14:46:44Z</dcterms:created>
  <dcterms:modified xsi:type="dcterms:W3CDTF">2013-12-03T21:40:59Z</dcterms:modified>
</cp:coreProperties>
</file>