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xml" ContentType="application/vnd.openxmlformats-officedocument.themeOverride+xml"/>
  <Override PartName="/ppt/notesSlides/notesSlide1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2.xml" ContentType="application/vnd.openxmlformats-officedocument.themeOverride+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3.xml" ContentType="application/vnd.openxmlformats-officedocument.themeOverride+xml"/>
  <Override PartName="/ppt/notesSlides/notesSlide1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4.xml" ContentType="application/vnd.openxmlformats-officedocument.themeOverride+xml"/>
  <Override PartName="/ppt/notesSlides/notesSlide18.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5.xml" ContentType="application/vnd.openxmlformats-officedocument.themeOverride+xml"/>
  <Override PartName="/ppt/notesSlides/notesSlide19.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6.xml" ContentType="application/vnd.openxmlformats-officedocument.themeOverride+xml"/>
  <Override PartName="/ppt/notesSlides/notesSlide2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1.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23.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4.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7.xml" ContentType="application/vnd.openxmlformats-officedocument.themeOverride+xml"/>
  <Override PartName="/ppt/notesSlides/notesSlide2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8.xml" ContentType="application/vnd.openxmlformats-officedocument.themeOverride+xml"/>
  <Override PartName="/ppt/notesSlides/notesSlide26.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9.xml" ContentType="application/vnd.openxmlformats-officedocument.themeOverride+xml"/>
  <Override PartName="/ppt/notesSlides/notesSlide27.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10.xml" ContentType="application/vnd.openxmlformats-officedocument.themeOverride+xml"/>
  <Override PartName="/ppt/notesSlides/notesSlide2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1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55"/>
  </p:notesMasterIdLst>
  <p:handoutMasterIdLst>
    <p:handoutMasterId r:id="rId56"/>
  </p:handoutMasterIdLst>
  <p:sldIdLst>
    <p:sldId id="376" r:id="rId7"/>
    <p:sldId id="1390" r:id="rId8"/>
    <p:sldId id="1339" r:id="rId9"/>
    <p:sldId id="1341" r:id="rId10"/>
    <p:sldId id="1342" r:id="rId11"/>
    <p:sldId id="1343" r:id="rId12"/>
    <p:sldId id="1344" r:id="rId13"/>
    <p:sldId id="1346" r:id="rId14"/>
    <p:sldId id="1347" r:id="rId15"/>
    <p:sldId id="1391" r:id="rId16"/>
    <p:sldId id="1392" r:id="rId17"/>
    <p:sldId id="1350" r:id="rId18"/>
    <p:sldId id="1351" r:id="rId19"/>
    <p:sldId id="1353" r:id="rId20"/>
    <p:sldId id="1355" r:id="rId21"/>
    <p:sldId id="1356" r:id="rId22"/>
    <p:sldId id="1357" r:id="rId23"/>
    <p:sldId id="1358" r:id="rId24"/>
    <p:sldId id="1359" r:id="rId25"/>
    <p:sldId id="1360" r:id="rId26"/>
    <p:sldId id="1361" r:id="rId27"/>
    <p:sldId id="1363" r:id="rId28"/>
    <p:sldId id="1364" r:id="rId29"/>
    <p:sldId id="1365" r:id="rId30"/>
    <p:sldId id="1366" r:id="rId31"/>
    <p:sldId id="1367" r:id="rId32"/>
    <p:sldId id="1368" r:id="rId33"/>
    <p:sldId id="1369" r:id="rId34"/>
    <p:sldId id="1370" r:id="rId35"/>
    <p:sldId id="1388" r:id="rId36"/>
    <p:sldId id="1371" r:id="rId37"/>
    <p:sldId id="1372" r:id="rId38"/>
    <p:sldId id="1373" r:id="rId39"/>
    <p:sldId id="1374" r:id="rId40"/>
    <p:sldId id="1377" r:id="rId41"/>
    <p:sldId id="1375" r:id="rId42"/>
    <p:sldId id="1378" r:id="rId43"/>
    <p:sldId id="1379" r:id="rId44"/>
    <p:sldId id="1380" r:id="rId45"/>
    <p:sldId id="1381" r:id="rId46"/>
    <p:sldId id="1382" r:id="rId47"/>
    <p:sldId id="1389" r:id="rId48"/>
    <p:sldId id="1383" r:id="rId49"/>
    <p:sldId id="1385" r:id="rId50"/>
    <p:sldId id="1384" r:id="rId51"/>
    <p:sldId id="1386" r:id="rId52"/>
    <p:sldId id="1332" r:id="rId53"/>
    <p:sldId id="1333" r:id="rId54"/>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1390"/>
            <p14:sldId id="1339"/>
            <p14:sldId id="1341"/>
            <p14:sldId id="1342"/>
            <p14:sldId id="1343"/>
            <p14:sldId id="1344"/>
            <p14:sldId id="1346"/>
            <p14:sldId id="1347"/>
            <p14:sldId id="1391"/>
            <p14:sldId id="1392"/>
            <p14:sldId id="1350"/>
            <p14:sldId id="1351"/>
            <p14:sldId id="1353"/>
            <p14:sldId id="1355"/>
            <p14:sldId id="1356"/>
            <p14:sldId id="1357"/>
            <p14:sldId id="1358"/>
            <p14:sldId id="1359"/>
            <p14:sldId id="1360"/>
            <p14:sldId id="1361"/>
            <p14:sldId id="1363"/>
            <p14:sldId id="1364"/>
            <p14:sldId id="1365"/>
            <p14:sldId id="1366"/>
            <p14:sldId id="1367"/>
            <p14:sldId id="1368"/>
            <p14:sldId id="1369"/>
            <p14:sldId id="1370"/>
            <p14:sldId id="1388"/>
            <p14:sldId id="1371"/>
            <p14:sldId id="1372"/>
            <p14:sldId id="1373"/>
            <p14:sldId id="1374"/>
            <p14:sldId id="1377"/>
            <p14:sldId id="1375"/>
            <p14:sldId id="1378"/>
            <p14:sldId id="1379"/>
            <p14:sldId id="1380"/>
            <p14:sldId id="1381"/>
            <p14:sldId id="1382"/>
            <p14:sldId id="1389"/>
            <p14:sldId id="1383"/>
            <p14:sldId id="1385"/>
            <p14:sldId id="1384"/>
            <p14:sldId id="1386"/>
            <p14:sldId id="1332"/>
            <p14:sldId id="1333"/>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F58026"/>
    <a:srgbClr val="F28500"/>
    <a:srgbClr val="0064B1"/>
    <a:srgbClr val="4D4D4D"/>
    <a:srgbClr val="83B8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2" autoAdjust="0"/>
    <p:restoredTop sz="81943" autoAdjust="0"/>
  </p:normalViewPr>
  <p:slideViewPr>
    <p:cSldViewPr snapToGrid="0">
      <p:cViewPr>
        <p:scale>
          <a:sx n="70" d="100"/>
          <a:sy n="70" d="100"/>
        </p:scale>
        <p:origin x="1108" y="72"/>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Ayub\Master%20Thesis\Documentation\Figures%20and%20tables\Three%20Class\SVM_Analysis_W_P_W_ET.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Ayub\Master%20Thesis\Documentation\Figures%20and%20tables\Three%20Class\SVM_Analysis_W_P_W_P_iET.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Ayub\Master%20Thesis\Documentation\Figures%20and%20tables\Three%20Class\RFC_Analysis_W_W_ET.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Ayub\Master%20Thesis\Documentation\Figures%20and%20tables\Three%20Class\RFC_Analysis_W_P_W_ET.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Ayub\Master%20Thesis\Documentation\Figures%20and%20tables\Three%20Class\RFC_Analysis_W_P_W_P_iET.xlsx" TargetMode="External"/></Relationships>
</file>

<file path=ppt/charts/_rels/chart15.xml.rels><?xml version="1.0" encoding="UTF-8" standalone="yes"?>
<Relationships xmlns="http://schemas.openxmlformats.org/package/2006/relationships"><Relationship Id="rId3" Type="http://schemas.openxmlformats.org/officeDocument/2006/relationships/oleObject" Target="file:///C:\Ayub\Master%20Thesis\Documentation\Figures%20and%20tables\Two%20Class\NBC_Analysis_W_W_ET_TwoClas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Ayub\Master%20Thesis\Documentation\Figures%20and%20tables\Two%20Class\NBC_Analysis_W_P_W_ET_TwoClas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Ayub\Master%20Thesis\Documentation\Figures%20and%20tables\Two%20Class\NBC_Analysis_W_P_W_P_ET_TwoClas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Ayub\Master%20Thesis\Documentation\Figures%20and%20tables\Two%20Class\SVM_Analysis_W_W_ET_TwoClas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Ayub\Master%20Thesis\Documentation\Figures%20and%20tables\Two%20Class\SVM_Analysis_W_P_W_ET_TwoClas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Ayub\Master%20Thesis\Ayub%20Files\Comparision.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Ayub\Master%20Thesis\Documentation\Figures%20and%20tables\Two%20Class\SVM_Analysis_W_P_W_P_ET_TwoClas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C:\Ayub\Master%20Thesis\Documentation\Figures%20and%20tables\Two%20Class\RFC_Analysis_W_W_ET_TwoClass.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Ayub\Master%20Thesis\Documentation\Figures%20and%20tables\Two%20Class\RFC_Analysis_W_P_W_ET_TwoClass.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Ayub\Master%20Thesis\Documentation\Figures%20and%20tables\Two%20Class\RFC_Analysis_W_P_W_P_ET_TwoClas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Ayub\Master%20Thesis\Ayub%20Files\Comparis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yub\Master%20Thesis\Ayub%20Files\Comparis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Ayub\Master%20Thesis\Ayub%20Files\Comparis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Ayub\Master%20Thesis\Documentation\Figures%20and%20tables\Three%20Class\NBC_Analysis_W_W_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yub\Master%20Thesis\Documentation\Figures%20and%20tables\Three%20Class\NBC_Analysis_W_P_W_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Ayub\Master%20Thesis\Documentation\Figures%20and%20tables\Three%20Class\NBC_Analysis_W_P_W_P_i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Ayub\Master%20Thesis\Documentation\Figures%20and%20tables\Three%20Class\SVM_Analysis_W_W_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Illinois NER</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'Illinois NER Count'!$B$2:$B$19</c:f>
              <c:strCache>
                <c:ptCount val="18"/>
                <c:pt idx="0">
                  <c:v>ORG</c:v>
                </c:pt>
                <c:pt idx="1">
                  <c:v>TIME</c:v>
                </c:pt>
                <c:pt idx="2">
                  <c:v>ORDINAL</c:v>
                </c:pt>
                <c:pt idx="3">
                  <c:v>DATE</c:v>
                </c:pt>
                <c:pt idx="4">
                  <c:v>PERSON</c:v>
                </c:pt>
                <c:pt idx="5">
                  <c:v>NORP</c:v>
                </c:pt>
                <c:pt idx="6">
                  <c:v>CARDINAL</c:v>
                </c:pt>
                <c:pt idx="7">
                  <c:v>WORK_OF_ART</c:v>
                </c:pt>
                <c:pt idx="8">
                  <c:v>GPE</c:v>
                </c:pt>
                <c:pt idx="9">
                  <c:v>PERCENT</c:v>
                </c:pt>
                <c:pt idx="10">
                  <c:v>MONEY</c:v>
                </c:pt>
                <c:pt idx="11">
                  <c:v>FAC</c:v>
                </c:pt>
                <c:pt idx="12">
                  <c:v>LOC</c:v>
                </c:pt>
                <c:pt idx="13">
                  <c:v>LAW</c:v>
                </c:pt>
                <c:pt idx="14">
                  <c:v>PRODUCT</c:v>
                </c:pt>
                <c:pt idx="15">
                  <c:v>EVENT</c:v>
                </c:pt>
                <c:pt idx="16">
                  <c:v>LANGUAGE</c:v>
                </c:pt>
                <c:pt idx="17">
                  <c:v>QUANTITY</c:v>
                </c:pt>
              </c:strCache>
            </c:strRef>
          </c:cat>
          <c:val>
            <c:numRef>
              <c:f>'Illinois NER Count'!$C$2:$C$19</c:f>
              <c:numCache>
                <c:formatCode>General</c:formatCode>
                <c:ptCount val="18"/>
                <c:pt idx="0">
                  <c:v>2909</c:v>
                </c:pt>
                <c:pt idx="1">
                  <c:v>859</c:v>
                </c:pt>
                <c:pt idx="2">
                  <c:v>964</c:v>
                </c:pt>
                <c:pt idx="3">
                  <c:v>3459</c:v>
                </c:pt>
                <c:pt idx="4">
                  <c:v>4921</c:v>
                </c:pt>
                <c:pt idx="5">
                  <c:v>2242</c:v>
                </c:pt>
                <c:pt idx="6">
                  <c:v>3563</c:v>
                </c:pt>
                <c:pt idx="7">
                  <c:v>92</c:v>
                </c:pt>
                <c:pt idx="8">
                  <c:v>4447</c:v>
                </c:pt>
                <c:pt idx="9">
                  <c:v>444</c:v>
                </c:pt>
                <c:pt idx="10">
                  <c:v>510</c:v>
                </c:pt>
                <c:pt idx="11">
                  <c:v>115</c:v>
                </c:pt>
                <c:pt idx="12">
                  <c:v>509</c:v>
                </c:pt>
                <c:pt idx="13">
                  <c:v>168</c:v>
                </c:pt>
                <c:pt idx="14">
                  <c:v>66</c:v>
                </c:pt>
                <c:pt idx="15">
                  <c:v>208</c:v>
                </c:pt>
                <c:pt idx="16">
                  <c:v>27</c:v>
                </c:pt>
                <c:pt idx="17">
                  <c:v>98</c:v>
                </c:pt>
              </c:numCache>
            </c:numRef>
          </c:val>
          <c:extLst>
            <c:ext xmlns:c16="http://schemas.microsoft.com/office/drawing/2014/chart" uri="{C3380CC4-5D6E-409C-BE32-E72D297353CC}">
              <c16:uniqueId val="{00000000-D7F4-4FB2-8A35-03EBE1E0AFE6}"/>
            </c:ext>
          </c:extLst>
        </c:ser>
        <c:dLbls>
          <c:dLblPos val="outEnd"/>
          <c:showLegendKey val="0"/>
          <c:showVal val="1"/>
          <c:showCatName val="0"/>
          <c:showSerName val="0"/>
          <c:showPercent val="0"/>
          <c:showBubbleSize val="0"/>
        </c:dLbls>
        <c:gapWidth val="315"/>
        <c:overlap val="-40"/>
        <c:axId val="169660472"/>
        <c:axId val="169666704"/>
      </c:barChart>
      <c:catAx>
        <c:axId val="1696604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Illinois NER Entity Types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9666704"/>
        <c:crosses val="autoZero"/>
        <c:auto val="1"/>
        <c:lblAlgn val="ctr"/>
        <c:lblOffset val="100"/>
        <c:noMultiLvlLbl val="0"/>
      </c:catAx>
      <c:valAx>
        <c:axId val="1696667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of Entities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966047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oftEdge rad="0"/>
    </a:effectLst>
    <a:scene3d>
      <a:camera prst="orthographicFront"/>
      <a:lightRig rig="threePt" dir="t"/>
    </a:scene3d>
    <a:sp3d>
      <a:bevelT w="101600" h="101600" prst="slope"/>
    </a:sp3d>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SVM: W_P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37</c:v>
                </c:pt>
                <c:pt idx="2">
                  <c:v>330</c:v>
                </c:pt>
                <c:pt idx="3">
                  <c:v>64</c:v>
                </c:pt>
                <c:pt idx="4">
                  <c:v>199</c:v>
                </c:pt>
                <c:pt idx="5">
                  <c:v>29</c:v>
                </c:pt>
                <c:pt idx="6">
                  <c:v>277</c:v>
                </c:pt>
                <c:pt idx="7">
                  <c:v>26</c:v>
                </c:pt>
                <c:pt idx="8">
                  <c:v>659</c:v>
                </c:pt>
                <c:pt idx="9">
                  <c:v>980</c:v>
                </c:pt>
                <c:pt idx="10">
                  <c:v>23</c:v>
                </c:pt>
                <c:pt idx="11">
                  <c:v>70</c:v>
                </c:pt>
                <c:pt idx="12">
                  <c:v>60</c:v>
                </c:pt>
                <c:pt idx="13">
                  <c:v>0</c:v>
                </c:pt>
                <c:pt idx="14">
                  <c:v>51</c:v>
                </c:pt>
                <c:pt idx="15">
                  <c:v>60</c:v>
                </c:pt>
                <c:pt idx="16">
                  <c:v>39</c:v>
                </c:pt>
                <c:pt idx="17">
                  <c:v>411</c:v>
                </c:pt>
                <c:pt idx="18">
                  <c:v>1319</c:v>
                </c:pt>
                <c:pt idx="19">
                  <c:v>16</c:v>
                </c:pt>
                <c:pt idx="20">
                  <c:v>227</c:v>
                </c:pt>
                <c:pt idx="21">
                  <c:v>30</c:v>
                </c:pt>
                <c:pt idx="22">
                  <c:v>177</c:v>
                </c:pt>
                <c:pt idx="23">
                  <c:v>45</c:v>
                </c:pt>
                <c:pt idx="24">
                  <c:v>349</c:v>
                </c:pt>
                <c:pt idx="25">
                  <c:v>60</c:v>
                </c:pt>
                <c:pt idx="26">
                  <c:v>0</c:v>
                </c:pt>
              </c:numCache>
            </c:numRef>
          </c:val>
          <c:extLst>
            <c:ext xmlns:c16="http://schemas.microsoft.com/office/drawing/2014/chart" uri="{C3380CC4-5D6E-409C-BE32-E72D297353CC}">
              <c16:uniqueId val="{00000000-D2DC-4DCB-A728-BCEA286DF5E1}"/>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D2DC-4DCB-A728-BCEA286DF5E1}"/>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D2DC-4DCB-A728-BCEA286DF5E1}"/>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D2DC-4DCB-A728-BCEA286DF5E1}"/>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Verdicts/SVM_W_P/SVM_W_ET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SVM: W_P_ET vs W_P</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31</c:v>
                </c:pt>
                <c:pt idx="2">
                  <c:v>190</c:v>
                </c:pt>
                <c:pt idx="3">
                  <c:v>55</c:v>
                </c:pt>
                <c:pt idx="4">
                  <c:v>251</c:v>
                </c:pt>
                <c:pt idx="5">
                  <c:v>23</c:v>
                </c:pt>
                <c:pt idx="6">
                  <c:v>138</c:v>
                </c:pt>
                <c:pt idx="7">
                  <c:v>10</c:v>
                </c:pt>
                <c:pt idx="8">
                  <c:v>749</c:v>
                </c:pt>
                <c:pt idx="9">
                  <c:v>996</c:v>
                </c:pt>
                <c:pt idx="10">
                  <c:v>26</c:v>
                </c:pt>
                <c:pt idx="11">
                  <c:v>31</c:v>
                </c:pt>
                <c:pt idx="12">
                  <c:v>45</c:v>
                </c:pt>
                <c:pt idx="13">
                  <c:v>0</c:v>
                </c:pt>
                <c:pt idx="14">
                  <c:v>35</c:v>
                </c:pt>
                <c:pt idx="15">
                  <c:v>32</c:v>
                </c:pt>
                <c:pt idx="16">
                  <c:v>14</c:v>
                </c:pt>
                <c:pt idx="17">
                  <c:v>444</c:v>
                </c:pt>
                <c:pt idx="18">
                  <c:v>1381</c:v>
                </c:pt>
                <c:pt idx="19">
                  <c:v>12</c:v>
                </c:pt>
                <c:pt idx="20">
                  <c:v>125</c:v>
                </c:pt>
                <c:pt idx="21">
                  <c:v>23</c:v>
                </c:pt>
                <c:pt idx="22">
                  <c:v>222</c:v>
                </c:pt>
                <c:pt idx="23">
                  <c:v>40</c:v>
                </c:pt>
                <c:pt idx="24">
                  <c:v>158</c:v>
                </c:pt>
                <c:pt idx="25">
                  <c:v>18</c:v>
                </c:pt>
                <c:pt idx="26">
                  <c:v>0</c:v>
                </c:pt>
              </c:numCache>
            </c:numRef>
          </c:val>
          <c:extLst>
            <c:ext xmlns:c16="http://schemas.microsoft.com/office/drawing/2014/chart" uri="{C3380CC4-5D6E-409C-BE32-E72D297353CC}">
              <c16:uniqueId val="{00000000-BB8B-4937-BF68-0DEEE0D02C68}"/>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BB8B-4937-BF68-0DEEE0D02C6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SVM_W_P_ET</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BB8B-4937-BF68-0DEEE0D02C6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SVM_W_P</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BB8B-4937-BF68-0DEEE0D02C68}"/>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Verdicts/SVM_W_P_ET/SVM_W_P</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RFC:</a:t>
            </a:r>
            <a:r>
              <a:rPr lang="en-US" baseline="0"/>
              <a:t> W vs  W_ET</a:t>
            </a:r>
            <a:endParaRPr lang="en-US"/>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0</c:v>
                </c:pt>
                <c:pt idx="2">
                  <c:v>120</c:v>
                </c:pt>
                <c:pt idx="3">
                  <c:v>8</c:v>
                </c:pt>
                <c:pt idx="4">
                  <c:v>6</c:v>
                </c:pt>
                <c:pt idx="5">
                  <c:v>1</c:v>
                </c:pt>
                <c:pt idx="6">
                  <c:v>89</c:v>
                </c:pt>
                <c:pt idx="7">
                  <c:v>0</c:v>
                </c:pt>
                <c:pt idx="8">
                  <c:v>238</c:v>
                </c:pt>
                <c:pt idx="9">
                  <c:v>1649</c:v>
                </c:pt>
                <c:pt idx="10">
                  <c:v>8</c:v>
                </c:pt>
                <c:pt idx="11">
                  <c:v>82</c:v>
                </c:pt>
                <c:pt idx="12">
                  <c:v>22</c:v>
                </c:pt>
                <c:pt idx="13">
                  <c:v>0</c:v>
                </c:pt>
                <c:pt idx="14">
                  <c:v>9</c:v>
                </c:pt>
                <c:pt idx="15">
                  <c:v>45</c:v>
                </c:pt>
                <c:pt idx="16">
                  <c:v>0</c:v>
                </c:pt>
                <c:pt idx="17">
                  <c:v>225</c:v>
                </c:pt>
                <c:pt idx="18">
                  <c:v>2548</c:v>
                </c:pt>
                <c:pt idx="19">
                  <c:v>2</c:v>
                </c:pt>
                <c:pt idx="20">
                  <c:v>346</c:v>
                </c:pt>
                <c:pt idx="21">
                  <c:v>8</c:v>
                </c:pt>
                <c:pt idx="22">
                  <c:v>7</c:v>
                </c:pt>
                <c:pt idx="23">
                  <c:v>4</c:v>
                </c:pt>
                <c:pt idx="24">
                  <c:v>157</c:v>
                </c:pt>
                <c:pt idx="25">
                  <c:v>2</c:v>
                </c:pt>
                <c:pt idx="26">
                  <c:v>0</c:v>
                </c:pt>
              </c:numCache>
            </c:numRef>
          </c:val>
          <c:extLst>
            <c:ext xmlns:c16="http://schemas.microsoft.com/office/drawing/2014/chart" uri="{C3380CC4-5D6E-409C-BE32-E72D297353CC}">
              <c16:uniqueId val="{00000000-C7EA-4310-BE7B-E768BEE631AF}"/>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C7EA-4310-BE7B-E768BEE631AF}"/>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RFC_W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C7EA-4310-BE7B-E768BEE631A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RFC_W_ET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C7EA-4310-BE7B-E768BEE631AF}"/>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Verdicts/RFC_W/RFC_W_ET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RFC: W_P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4</c:v>
                </c:pt>
                <c:pt idx="2">
                  <c:v>145</c:v>
                </c:pt>
                <c:pt idx="3">
                  <c:v>8</c:v>
                </c:pt>
                <c:pt idx="4">
                  <c:v>2</c:v>
                </c:pt>
                <c:pt idx="5">
                  <c:v>0</c:v>
                </c:pt>
                <c:pt idx="6">
                  <c:v>143</c:v>
                </c:pt>
                <c:pt idx="7">
                  <c:v>0</c:v>
                </c:pt>
                <c:pt idx="8">
                  <c:v>214</c:v>
                </c:pt>
                <c:pt idx="9">
                  <c:v>1569</c:v>
                </c:pt>
                <c:pt idx="10">
                  <c:v>16</c:v>
                </c:pt>
                <c:pt idx="11">
                  <c:v>59</c:v>
                </c:pt>
                <c:pt idx="12">
                  <c:v>47</c:v>
                </c:pt>
                <c:pt idx="13">
                  <c:v>0</c:v>
                </c:pt>
                <c:pt idx="14">
                  <c:v>3</c:v>
                </c:pt>
                <c:pt idx="15">
                  <c:v>100</c:v>
                </c:pt>
                <c:pt idx="16">
                  <c:v>7</c:v>
                </c:pt>
                <c:pt idx="17">
                  <c:v>254</c:v>
                </c:pt>
                <c:pt idx="18">
                  <c:v>2337</c:v>
                </c:pt>
                <c:pt idx="19">
                  <c:v>3</c:v>
                </c:pt>
                <c:pt idx="20">
                  <c:v>276</c:v>
                </c:pt>
                <c:pt idx="21">
                  <c:v>20</c:v>
                </c:pt>
                <c:pt idx="22">
                  <c:v>6</c:v>
                </c:pt>
                <c:pt idx="23">
                  <c:v>0</c:v>
                </c:pt>
                <c:pt idx="24">
                  <c:v>356</c:v>
                </c:pt>
                <c:pt idx="25">
                  <c:v>2</c:v>
                </c:pt>
                <c:pt idx="26">
                  <c:v>0</c:v>
                </c:pt>
              </c:numCache>
            </c:numRef>
          </c:val>
          <c:extLst>
            <c:ext xmlns:c16="http://schemas.microsoft.com/office/drawing/2014/chart" uri="{C3380CC4-5D6E-409C-BE32-E72D297353CC}">
              <c16:uniqueId val="{00000000-C4BB-4D51-94AC-854B5E1528C7}"/>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C4BB-4D51-94AC-854B5E1528C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RFC_W_P</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C4BB-4D51-94AC-854B5E1528C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RFC_W_ET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C4BB-4D51-94AC-854B5E1528C7}"/>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Verdicts/RFC_W_P/RFC_W_ET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RFC: W_P_ET vs W_P</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2</c:v>
                </c:pt>
                <c:pt idx="2">
                  <c:v>55</c:v>
                </c:pt>
                <c:pt idx="3">
                  <c:v>2</c:v>
                </c:pt>
                <c:pt idx="4">
                  <c:v>8</c:v>
                </c:pt>
                <c:pt idx="5">
                  <c:v>0</c:v>
                </c:pt>
                <c:pt idx="6">
                  <c:v>72</c:v>
                </c:pt>
                <c:pt idx="7">
                  <c:v>0</c:v>
                </c:pt>
                <c:pt idx="8">
                  <c:v>302</c:v>
                </c:pt>
                <c:pt idx="9">
                  <c:v>1584</c:v>
                </c:pt>
                <c:pt idx="10">
                  <c:v>18</c:v>
                </c:pt>
                <c:pt idx="11">
                  <c:v>31</c:v>
                </c:pt>
                <c:pt idx="12">
                  <c:v>15</c:v>
                </c:pt>
                <c:pt idx="13">
                  <c:v>0</c:v>
                </c:pt>
                <c:pt idx="14">
                  <c:v>5</c:v>
                </c:pt>
                <c:pt idx="15">
                  <c:v>45</c:v>
                </c:pt>
                <c:pt idx="16">
                  <c:v>3</c:v>
                </c:pt>
                <c:pt idx="17">
                  <c:v>325</c:v>
                </c:pt>
                <c:pt idx="18">
                  <c:v>2426</c:v>
                </c:pt>
                <c:pt idx="19">
                  <c:v>9</c:v>
                </c:pt>
                <c:pt idx="20">
                  <c:v>133</c:v>
                </c:pt>
                <c:pt idx="21">
                  <c:v>2</c:v>
                </c:pt>
                <c:pt idx="22">
                  <c:v>15</c:v>
                </c:pt>
                <c:pt idx="23">
                  <c:v>3</c:v>
                </c:pt>
                <c:pt idx="24">
                  <c:v>188</c:v>
                </c:pt>
                <c:pt idx="25">
                  <c:v>2</c:v>
                </c:pt>
                <c:pt idx="26">
                  <c:v>0</c:v>
                </c:pt>
              </c:numCache>
            </c:numRef>
          </c:val>
          <c:extLst>
            <c:ext xmlns:c16="http://schemas.microsoft.com/office/drawing/2014/chart" uri="{C3380CC4-5D6E-409C-BE32-E72D297353CC}">
              <c16:uniqueId val="{00000000-30DE-40D2-B550-C2C509899FB7}"/>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30DE-40D2-B550-C2C509899FB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RFC_W_P_ET</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30DE-40D2-B550-C2C509899FB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RFC_W_P</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30DE-40D2-B550-C2C509899FB7}"/>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Verdicts/RFC_W_P_ET/RFC_W_P</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NBC: W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2">
                  <a:tint val="58000"/>
                </a:schemeClr>
              </a:solidFill>
              <a:miter lim="800000"/>
            </a:ln>
            <a:effectLst>
              <a:glow rad="63500">
                <a:schemeClr val="accent2">
                  <a:tint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435</c:v>
                </c:pt>
                <c:pt idx="2">
                  <c:v>49</c:v>
                </c:pt>
                <c:pt idx="3">
                  <c:v>214</c:v>
                </c:pt>
                <c:pt idx="4">
                  <c:v>2719</c:v>
                </c:pt>
                <c:pt idx="5">
                  <c:v>716</c:v>
                </c:pt>
                <c:pt idx="6">
                  <c:v>107</c:v>
                </c:pt>
                <c:pt idx="7">
                  <c:v>0</c:v>
                </c:pt>
              </c:numCache>
            </c:numRef>
          </c:val>
          <c:extLst>
            <c:ext xmlns:c16="http://schemas.microsoft.com/office/drawing/2014/chart" uri="{C3380CC4-5D6E-409C-BE32-E72D297353CC}">
              <c16:uniqueId val="{00000000-39CC-43E2-80F2-3F3555836BC1}"/>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2">
                        <a:shade val="58000"/>
                      </a:schemeClr>
                    </a:solidFill>
                    <a:miter lim="800000"/>
                  </a:ln>
                  <a:effectLst>
                    <a:glow rad="63500">
                      <a:schemeClr val="accent2">
                        <a:shade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39CC-43E2-80F2-3F3555836BC1}"/>
                  </c:ext>
                </c:extLst>
              </c15:ser>
            </c15:filteredBarSeries>
            <c15:filteredBarSeries>
              <c15:ser>
                <c:idx val="1"/>
                <c:order val="1"/>
                <c:spPr>
                  <a:noFill/>
                  <a:ln w="9525" cap="flat" cmpd="sng" algn="ctr">
                    <a:solidFill>
                      <a:schemeClr val="accent2">
                        <a:shade val="86000"/>
                      </a:schemeClr>
                    </a:solidFill>
                    <a:miter lim="800000"/>
                  </a:ln>
                  <a:effectLst>
                    <a:glow rad="63500">
                      <a:schemeClr val="accent2">
                        <a:shade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39CC-43E2-80F2-3F3555836BC1}"/>
                  </c:ext>
                </c:extLst>
              </c15:ser>
            </c15:filteredBarSeries>
            <c15:filteredBarSeries>
              <c15:ser>
                <c:idx val="2"/>
                <c:order val="2"/>
                <c:spPr>
                  <a:noFill/>
                  <a:ln w="9525" cap="flat" cmpd="sng" algn="ctr">
                    <a:solidFill>
                      <a:schemeClr val="accent2">
                        <a:tint val="86000"/>
                      </a:schemeClr>
                    </a:solidFill>
                    <a:miter lim="800000"/>
                  </a:ln>
                  <a:effectLst>
                    <a:glow rad="63500">
                      <a:schemeClr val="accent2">
                        <a:tint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39CC-43E2-80F2-3F3555836BC1}"/>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Verdicts/NBC_W/NBC_W_ET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NBC: W_P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1">
                  <a:shade val="58000"/>
                </a:schemeClr>
              </a:solidFill>
              <a:miter lim="800000"/>
            </a:ln>
            <a:effectLst>
              <a:glow rad="63500">
                <a:schemeClr val="accent1">
                  <a:shade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152</c:v>
                </c:pt>
                <c:pt idx="2">
                  <c:v>987</c:v>
                </c:pt>
                <c:pt idx="3">
                  <c:v>497</c:v>
                </c:pt>
                <c:pt idx="4">
                  <c:v>1905</c:v>
                </c:pt>
                <c:pt idx="5">
                  <c:v>187</c:v>
                </c:pt>
                <c:pt idx="6">
                  <c:v>921</c:v>
                </c:pt>
                <c:pt idx="7">
                  <c:v>0</c:v>
                </c:pt>
              </c:numCache>
            </c:numRef>
          </c:val>
          <c:extLst>
            <c:ext xmlns:c16="http://schemas.microsoft.com/office/drawing/2014/chart" uri="{C3380CC4-5D6E-409C-BE32-E72D297353CC}">
              <c16:uniqueId val="{00000000-9D48-4DED-9C64-5948934F55A1}"/>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tint val="58000"/>
                      </a:schemeClr>
                    </a:solidFill>
                    <a:miter lim="800000"/>
                  </a:ln>
                  <a:effectLst>
                    <a:glow rad="63500">
                      <a:schemeClr val="accent1">
                        <a:tint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9D48-4DED-9C64-5948934F55A1}"/>
                  </c:ext>
                </c:extLst>
              </c15:ser>
            </c15:filteredBarSeries>
            <c15:filteredBarSeries>
              <c15:ser>
                <c:idx val="1"/>
                <c:order val="1"/>
                <c:spPr>
                  <a:noFill/>
                  <a:ln w="9525" cap="flat" cmpd="sng" algn="ctr">
                    <a:solidFill>
                      <a:schemeClr val="accent1">
                        <a:tint val="86000"/>
                      </a:schemeClr>
                    </a:solidFill>
                    <a:miter lim="800000"/>
                  </a:ln>
                  <a:effectLst>
                    <a:glow rad="63500">
                      <a:schemeClr val="accent1">
                        <a:tint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9D48-4DED-9C64-5948934F55A1}"/>
                  </c:ext>
                </c:extLst>
              </c15:ser>
            </c15:filteredBarSeries>
            <c15:filteredBarSeries>
              <c15:ser>
                <c:idx val="2"/>
                <c:order val="2"/>
                <c:spPr>
                  <a:noFill/>
                  <a:ln w="9525" cap="flat" cmpd="sng" algn="ctr">
                    <a:solidFill>
                      <a:schemeClr val="accent1">
                        <a:shade val="86000"/>
                      </a:schemeClr>
                    </a:solidFill>
                    <a:miter lim="800000"/>
                  </a:ln>
                  <a:effectLst>
                    <a:glow rad="63500">
                      <a:schemeClr val="accent1">
                        <a:shade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9D48-4DED-9C64-5948934F55A1}"/>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Verdicts/NBC_W_P/NBC_W_ET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NBC: W_P vs W_P_ET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hade val="58000"/>
                </a:schemeClr>
              </a:solidFill>
              <a:miter lim="800000"/>
            </a:ln>
            <a:effectLst>
              <a:glow rad="63500">
                <a:schemeClr val="accent4">
                  <a:shade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268</c:v>
                </c:pt>
                <c:pt idx="2">
                  <c:v>175</c:v>
                </c:pt>
                <c:pt idx="3">
                  <c:v>1309</c:v>
                </c:pt>
                <c:pt idx="4">
                  <c:v>1887</c:v>
                </c:pt>
                <c:pt idx="5">
                  <c:v>205</c:v>
                </c:pt>
                <c:pt idx="6">
                  <c:v>134</c:v>
                </c:pt>
                <c:pt idx="7">
                  <c:v>0</c:v>
                </c:pt>
              </c:numCache>
            </c:numRef>
          </c:val>
          <c:extLst>
            <c:ext xmlns:c16="http://schemas.microsoft.com/office/drawing/2014/chart" uri="{C3380CC4-5D6E-409C-BE32-E72D297353CC}">
              <c16:uniqueId val="{00000000-361A-4E10-86C2-E6D80A6CFB79}"/>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4">
                        <a:tint val="58000"/>
                      </a:schemeClr>
                    </a:solidFill>
                    <a:miter lim="800000"/>
                  </a:ln>
                  <a:effectLst>
                    <a:glow rad="63500">
                      <a:schemeClr val="accent4">
                        <a:tint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361A-4E10-86C2-E6D80A6CFB79}"/>
                  </c:ext>
                </c:extLst>
              </c15:ser>
            </c15:filteredBarSeries>
            <c15:filteredBarSeries>
              <c15:ser>
                <c:idx val="1"/>
                <c:order val="1"/>
                <c:spPr>
                  <a:noFill/>
                  <a:ln w="9525" cap="flat" cmpd="sng" algn="ctr">
                    <a:solidFill>
                      <a:schemeClr val="accent4">
                        <a:tint val="86000"/>
                      </a:schemeClr>
                    </a:solidFill>
                    <a:miter lim="800000"/>
                  </a:ln>
                  <a:effectLst>
                    <a:glow rad="63500">
                      <a:schemeClr val="accent4">
                        <a:tint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361A-4E10-86C2-E6D80A6CFB79}"/>
                  </c:ext>
                </c:extLst>
              </c15:ser>
            </c15:filteredBarSeries>
            <c15:filteredBarSeries>
              <c15:ser>
                <c:idx val="2"/>
                <c:order val="2"/>
                <c:spPr>
                  <a:noFill/>
                  <a:ln w="9525" cap="flat" cmpd="sng" algn="ctr">
                    <a:solidFill>
                      <a:schemeClr val="accent4">
                        <a:shade val="86000"/>
                      </a:schemeClr>
                    </a:solidFill>
                    <a:miter lim="800000"/>
                  </a:ln>
                  <a:effectLst>
                    <a:glow rad="63500">
                      <a:schemeClr val="accent4">
                        <a:shade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361A-4E10-86C2-E6D80A6CFB79}"/>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Verdicts/NBC_W_P/NBC_W_P_ET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SVM: W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3">
                  <a:tint val="58000"/>
                </a:schemeClr>
              </a:solidFill>
              <a:miter lim="800000"/>
            </a:ln>
            <a:effectLst>
              <a:glow rad="63500">
                <a:schemeClr val="accent3">
                  <a:tint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243</c:v>
                </c:pt>
                <c:pt idx="2">
                  <c:v>721</c:v>
                </c:pt>
                <c:pt idx="3">
                  <c:v>589</c:v>
                </c:pt>
                <c:pt idx="4">
                  <c:v>1925</c:v>
                </c:pt>
                <c:pt idx="5">
                  <c:v>267</c:v>
                </c:pt>
                <c:pt idx="6">
                  <c:v>677</c:v>
                </c:pt>
                <c:pt idx="7">
                  <c:v>0</c:v>
                </c:pt>
              </c:numCache>
            </c:numRef>
          </c:val>
          <c:extLst>
            <c:ext xmlns:c16="http://schemas.microsoft.com/office/drawing/2014/chart" uri="{C3380CC4-5D6E-409C-BE32-E72D297353CC}">
              <c16:uniqueId val="{00000000-D1C9-480F-A769-E2EE4CDE596F}"/>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3">
                        <a:shade val="58000"/>
                      </a:schemeClr>
                    </a:solidFill>
                    <a:miter lim="800000"/>
                  </a:ln>
                  <a:effectLst>
                    <a:glow rad="63500">
                      <a:schemeClr val="accent3">
                        <a:shade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D1C9-480F-A769-E2EE4CDE596F}"/>
                  </c:ext>
                </c:extLst>
              </c15:ser>
            </c15:filteredBarSeries>
            <c15:filteredBarSeries>
              <c15:ser>
                <c:idx val="1"/>
                <c:order val="1"/>
                <c:spPr>
                  <a:noFill/>
                  <a:ln w="9525" cap="flat" cmpd="sng" algn="ctr">
                    <a:solidFill>
                      <a:schemeClr val="accent3">
                        <a:shade val="86000"/>
                      </a:schemeClr>
                    </a:solidFill>
                    <a:miter lim="800000"/>
                  </a:ln>
                  <a:effectLst>
                    <a:glow rad="63500">
                      <a:schemeClr val="accent3">
                        <a:shade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D1C9-480F-A769-E2EE4CDE596F}"/>
                  </c:ext>
                </c:extLst>
              </c15:ser>
            </c15:filteredBarSeries>
            <c15:filteredBarSeries>
              <c15:ser>
                <c:idx val="2"/>
                <c:order val="2"/>
                <c:spPr>
                  <a:noFill/>
                  <a:ln w="9525" cap="flat" cmpd="sng" algn="ctr">
                    <a:solidFill>
                      <a:schemeClr val="accent3">
                        <a:tint val="86000"/>
                      </a:schemeClr>
                    </a:solidFill>
                    <a:miter lim="800000"/>
                  </a:ln>
                  <a:effectLst>
                    <a:glow rad="63500">
                      <a:schemeClr val="accent3">
                        <a:tint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D1C9-480F-A769-E2EE4CDE596F}"/>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Verdicts/SVM_W/SVM_W_ET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SVM: W_P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227</c:v>
                </c:pt>
                <c:pt idx="2">
                  <c:v>494</c:v>
                </c:pt>
                <c:pt idx="3">
                  <c:v>605</c:v>
                </c:pt>
                <c:pt idx="4">
                  <c:v>1928</c:v>
                </c:pt>
                <c:pt idx="5">
                  <c:v>185</c:v>
                </c:pt>
                <c:pt idx="6">
                  <c:v>674</c:v>
                </c:pt>
                <c:pt idx="7">
                  <c:v>0</c:v>
                </c:pt>
              </c:numCache>
            </c:numRef>
          </c:val>
          <c:extLst>
            <c:ext xmlns:c16="http://schemas.microsoft.com/office/drawing/2014/chart" uri="{C3380CC4-5D6E-409C-BE32-E72D297353CC}">
              <c16:uniqueId val="{00000000-BD5A-40F2-9B85-EB11B5EBCA41}"/>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BD5A-40F2-9B85-EB11B5EBCA41}"/>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BD5A-40F2-9B85-EB11B5EBCA41}"/>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BD5A-40F2-9B85-EB11B5EBCA41}"/>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Verdicts/SVM_W_P/SVM_W_ET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Entities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010580708661415"/>
          <c:y val="0.27367709244677746"/>
          <c:w val="0.51985865048118984"/>
          <c:h val="0.69314486730825309"/>
        </c:manualLayout>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0C3-4708-AC59-AB6684DA4EE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0C3-4708-AC59-AB6684DA4EE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0C3-4708-AC59-AB6684DA4EE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'Illinois Entities'!$AB$5:$AB$7</c:f>
              <c:strCache>
                <c:ptCount val="3"/>
                <c:pt idx="0">
                  <c:v>NFS</c:v>
                </c:pt>
                <c:pt idx="1">
                  <c:v>UFS</c:v>
                </c:pt>
                <c:pt idx="2">
                  <c:v>CFS</c:v>
                </c:pt>
              </c:strCache>
            </c:strRef>
          </c:cat>
          <c:val>
            <c:numRef>
              <c:f>'Illinois Entities'!$AD$5:$AD$7</c:f>
              <c:numCache>
                <c:formatCode>General</c:formatCode>
                <c:ptCount val="3"/>
                <c:pt idx="0">
                  <c:v>8716</c:v>
                </c:pt>
                <c:pt idx="1">
                  <c:v>2602</c:v>
                </c:pt>
                <c:pt idx="2">
                  <c:v>8666</c:v>
                </c:pt>
              </c:numCache>
            </c:numRef>
          </c:val>
          <c:extLst>
            <c:ext xmlns:c16="http://schemas.microsoft.com/office/drawing/2014/chart" uri="{C3380CC4-5D6E-409C-BE32-E72D297353CC}">
              <c16:uniqueId val="{00000006-60C3-4708-AC59-AB6684DA4EE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SVM: W_P vs W_P_ET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361</c:v>
                </c:pt>
                <c:pt idx="2">
                  <c:v>170</c:v>
                </c:pt>
                <c:pt idx="3">
                  <c:v>929</c:v>
                </c:pt>
                <c:pt idx="4">
                  <c:v>1808</c:v>
                </c:pt>
                <c:pt idx="5">
                  <c:v>305</c:v>
                </c:pt>
                <c:pt idx="6">
                  <c:v>139</c:v>
                </c:pt>
                <c:pt idx="7">
                  <c:v>0</c:v>
                </c:pt>
              </c:numCache>
            </c:numRef>
          </c:val>
          <c:extLst>
            <c:ext xmlns:c16="http://schemas.microsoft.com/office/drawing/2014/chart" uri="{C3380CC4-5D6E-409C-BE32-E72D297353CC}">
              <c16:uniqueId val="{00000000-A46D-455A-8B79-C1E6D2C8FA2F}"/>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A46D-455A-8B79-C1E6D2C8FA2F}"/>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A46D-455A-8B79-C1E6D2C8FA2F}"/>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A46D-455A-8B79-C1E6D2C8FA2F}"/>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Verdicts/SVM_W_P/SVM_W_P_ET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RFC: W vs W_ET</a:t>
            </a:r>
          </a:p>
        </c:rich>
      </c:tx>
      <c:layout>
        <c:manualLayout>
          <c:xMode val="edge"/>
          <c:yMode val="edge"/>
          <c:x val="0.37831265410005566"/>
          <c:y val="5.876579381065739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89</c:v>
                </c:pt>
                <c:pt idx="2">
                  <c:v>44</c:v>
                </c:pt>
                <c:pt idx="3">
                  <c:v>177</c:v>
                </c:pt>
                <c:pt idx="4">
                  <c:v>3232</c:v>
                </c:pt>
                <c:pt idx="5">
                  <c:v>216</c:v>
                </c:pt>
                <c:pt idx="6">
                  <c:v>113</c:v>
                </c:pt>
                <c:pt idx="7">
                  <c:v>0</c:v>
                </c:pt>
              </c:numCache>
            </c:numRef>
          </c:val>
          <c:extLst>
            <c:ext xmlns:c16="http://schemas.microsoft.com/office/drawing/2014/chart" uri="{C3380CC4-5D6E-409C-BE32-E72D297353CC}">
              <c16:uniqueId val="{00000000-A01D-48EB-8DD8-B139041E70E6}"/>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A01D-48EB-8DD8-B139041E70E6}"/>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A01D-48EB-8DD8-B139041E70E6}"/>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A01D-48EB-8DD8-B139041E70E6}"/>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Verdicts/RFC_W/RFC_W_ET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RFC: W_P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105</c:v>
                </c:pt>
                <c:pt idx="2">
                  <c:v>94</c:v>
                </c:pt>
                <c:pt idx="3">
                  <c:v>161</c:v>
                </c:pt>
                <c:pt idx="4">
                  <c:v>3088</c:v>
                </c:pt>
                <c:pt idx="5">
                  <c:v>213</c:v>
                </c:pt>
                <c:pt idx="6">
                  <c:v>257</c:v>
                </c:pt>
                <c:pt idx="7">
                  <c:v>0</c:v>
                </c:pt>
              </c:numCache>
            </c:numRef>
          </c:val>
          <c:extLst>
            <c:ext xmlns:c16="http://schemas.microsoft.com/office/drawing/2014/chart" uri="{C3380CC4-5D6E-409C-BE32-E72D297353CC}">
              <c16:uniqueId val="{00000000-81EF-4267-AE01-4E38DEB90A2D}"/>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81EF-4267-AE01-4E38DEB90A2D}"/>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81EF-4267-AE01-4E38DEB90A2D}"/>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81EF-4267-AE01-4E38DEB90A2D}"/>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Verdicts/RFC_W_P/RFC_W_ET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2C RFC: W_P vs W_P_ET </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Graph!$A$2:$C$10</c:f>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f>Graph!$D$2:$D$9</c:f>
              <c:numCache>
                <c:formatCode>General</c:formatCode>
                <c:ptCount val="8"/>
                <c:pt idx="0">
                  <c:v>0</c:v>
                </c:pt>
                <c:pt idx="1">
                  <c:v>74</c:v>
                </c:pt>
                <c:pt idx="2">
                  <c:v>36</c:v>
                </c:pt>
                <c:pt idx="3">
                  <c:v>219</c:v>
                </c:pt>
                <c:pt idx="4">
                  <c:v>3112</c:v>
                </c:pt>
                <c:pt idx="5">
                  <c:v>189</c:v>
                </c:pt>
                <c:pt idx="6">
                  <c:v>99</c:v>
                </c:pt>
                <c:pt idx="7">
                  <c:v>0</c:v>
                </c:pt>
              </c:numCache>
            </c:numRef>
          </c:val>
          <c:extLst>
            <c:ext xmlns:c16="http://schemas.microsoft.com/office/drawing/2014/chart" uri="{C3380CC4-5D6E-409C-BE32-E72D297353CC}">
              <c16:uniqueId val="{00000000-2A7D-4A55-89E2-B5E9E26584F7}"/>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c:ext uri="{02D57815-91ED-43cb-92C2-25804820EDAC}">
                        <c15:formulaRef>
                          <c15:sqref>Graph!$A$2:$A$9</c15:sqref>
                        </c15:formulaRef>
                      </c:ext>
                    </c:extLst>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1-2A7D-4A55-89E2-B5E9E26584F7}"/>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Graph!$B$2:$B$9</c15:sqref>
                        </c15:formulaRef>
                      </c:ext>
                    </c:extLst>
                    <c:numCache>
                      <c:formatCode>General</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2-2A7D-4A55-89E2-B5E9E26584F7}"/>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Graph!$A$2:$C$10</c15:sqref>
                        </c15:formulaRef>
                      </c:ext>
                    </c:extLst>
                    <c:multiLvlStrCache>
                      <c:ptCount val="8"/>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lvl>
                        <c:pt idx="0">
                          <c:v>-1</c:v>
                        </c:pt>
                        <c:pt idx="1">
                          <c:v>-1</c:v>
                        </c:pt>
                        <c:pt idx="2">
                          <c:v>-1</c:v>
                        </c:pt>
                        <c:pt idx="3">
                          <c:v>-1</c:v>
                        </c:pt>
                        <c:pt idx="4">
                          <c:v>1</c:v>
                        </c:pt>
                        <c:pt idx="5">
                          <c:v>1</c:v>
                        </c:pt>
                        <c:pt idx="6">
                          <c:v>1</c:v>
                        </c:pt>
                        <c:pt idx="7">
                          <c:v>1</c:v>
                        </c:pt>
                      </c:lvl>
                    </c:multiLvlStrCache>
                  </c:multiLvlStrRef>
                </c:cat>
                <c:val>
                  <c:numRef>
                    <c:extLst xmlns:c15="http://schemas.microsoft.com/office/drawing/2012/chart">
                      <c:ext xmlns:c15="http://schemas.microsoft.com/office/drawing/2012/chart" uri="{02D57815-91ED-43cb-92C2-25804820EDAC}">
                        <c15:formulaRef>
                          <c15:sqref>Graph!$C$2:$C$9</c15:sqref>
                        </c15:formulaRef>
                      </c:ext>
                    </c:extLst>
                    <c:numCache>
                      <c:formatCode>0</c:formatCode>
                      <c:ptCount val="8"/>
                      <c:pt idx="0">
                        <c:v>-1</c:v>
                      </c:pt>
                      <c:pt idx="1">
                        <c:v>1</c:v>
                      </c:pt>
                      <c:pt idx="2">
                        <c:v>-1</c:v>
                      </c:pt>
                      <c:pt idx="3">
                        <c:v>1</c:v>
                      </c:pt>
                      <c:pt idx="4">
                        <c:v>-1</c:v>
                      </c:pt>
                      <c:pt idx="5">
                        <c:v>1</c:v>
                      </c:pt>
                      <c:pt idx="6">
                        <c:v>-1</c:v>
                      </c:pt>
                      <c:pt idx="7">
                        <c:v>1</c:v>
                      </c:pt>
                    </c:numCache>
                  </c:numRef>
                </c:val>
                <c:extLst xmlns:c15="http://schemas.microsoft.com/office/drawing/2012/chart">
                  <c:ext xmlns:c16="http://schemas.microsoft.com/office/drawing/2014/chart" uri="{C3380CC4-5D6E-409C-BE32-E72D297353CC}">
                    <c16:uniqueId val="{00000003-2A7D-4A55-89E2-B5E9E26584F7}"/>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Verdicts/RFC_W_P/RFC_W_P_ET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Sentences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732310804899388"/>
          <c:y val="0.27796879556722076"/>
          <c:w val="0.51446850393700794"/>
          <c:h val="0.68595800524934392"/>
        </c:manualLayout>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0FB-4B34-B363-D052D41B964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0FB-4B34-B363-D052D41B964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0FB-4B34-B363-D052D41B964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'Illinois Entities'!$AB$5:$AB$7</c:f>
              <c:strCache>
                <c:ptCount val="3"/>
                <c:pt idx="0">
                  <c:v>NFS</c:v>
                </c:pt>
                <c:pt idx="1">
                  <c:v>UFS</c:v>
                </c:pt>
                <c:pt idx="2">
                  <c:v>CFS</c:v>
                </c:pt>
              </c:strCache>
            </c:strRef>
          </c:cat>
          <c:val>
            <c:numRef>
              <c:f>'Illinois Entities'!$AE$5:$AE$7</c:f>
              <c:numCache>
                <c:formatCode>General</c:formatCode>
                <c:ptCount val="3"/>
                <c:pt idx="0">
                  <c:v>13671</c:v>
                </c:pt>
                <c:pt idx="1">
                  <c:v>2103</c:v>
                </c:pt>
                <c:pt idx="2">
                  <c:v>4843</c:v>
                </c:pt>
              </c:numCache>
            </c:numRef>
          </c:val>
          <c:extLst>
            <c:ext xmlns:c16="http://schemas.microsoft.com/office/drawing/2014/chart" uri="{C3380CC4-5D6E-409C-BE32-E72D297353CC}">
              <c16:uniqueId val="{00000006-10FB-4B34-B363-D052D41B964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a:t>Numerical Entities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508058562992127"/>
          <c:y val="0.26870953630796152"/>
          <c:w val="0.52141294838145236"/>
          <c:h val="0.69521726450860322"/>
        </c:manualLayout>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071-479D-AD8E-88F800E99A7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071-479D-AD8E-88F800E99A7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071-479D-AD8E-88F800E99A7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'Illinois Entities'!$AB$5:$AB$7</c:f>
              <c:strCache>
                <c:ptCount val="3"/>
                <c:pt idx="0">
                  <c:v>NFS</c:v>
                </c:pt>
                <c:pt idx="1">
                  <c:v>UFS</c:v>
                </c:pt>
                <c:pt idx="2">
                  <c:v>CFS</c:v>
                </c:pt>
              </c:strCache>
            </c:strRef>
          </c:cat>
          <c:val>
            <c:numRef>
              <c:f>'Illinois Entities'!$AM$5:$AM$7</c:f>
              <c:numCache>
                <c:formatCode>General</c:formatCode>
                <c:ptCount val="3"/>
                <c:pt idx="0">
                  <c:v>2932</c:v>
                </c:pt>
                <c:pt idx="1">
                  <c:v>895</c:v>
                </c:pt>
                <c:pt idx="2">
                  <c:v>4220</c:v>
                </c:pt>
              </c:numCache>
            </c:numRef>
          </c:val>
          <c:extLst>
            <c:ext xmlns:c16="http://schemas.microsoft.com/office/drawing/2014/chart" uri="{C3380CC4-5D6E-409C-BE32-E72D297353CC}">
              <c16:uniqueId val="{00000006-C071-479D-AD8E-88F800E99A7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err="1"/>
              <a:t>nON</a:t>
            </a:r>
            <a:r>
              <a:rPr lang="en-US" dirty="0"/>
              <a:t>-NUMERICAL</a:t>
            </a:r>
            <a:r>
              <a:rPr lang="en-US" baseline="0" dirty="0"/>
              <a:t> ENTITIES</a:t>
            </a:r>
            <a:endParaRPr lang="en-US" dirty="0"/>
          </a:p>
        </c:rich>
      </c:tx>
      <c:layout>
        <c:manualLayout>
          <c:xMode val="edge"/>
          <c:yMode val="edge"/>
          <c:x val="0.13686625109361328"/>
          <c:y val="4.1666666666666664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633038057742784"/>
          <c:y val="0.26430300379119276"/>
          <c:w val="0.49677302055993"/>
          <c:h val="0.66236402741323996"/>
        </c:manualLayout>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D48-4DE3-ADE5-475FACB9073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48-4DE3-ADE5-475FACB9073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D48-4DE3-ADE5-475FACB9073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'Illinois Entities'!$AB$13:$AB$15</c:f>
              <c:strCache>
                <c:ptCount val="3"/>
                <c:pt idx="0">
                  <c:v>NFS</c:v>
                </c:pt>
                <c:pt idx="1">
                  <c:v>UFS</c:v>
                </c:pt>
                <c:pt idx="2">
                  <c:v>CFS</c:v>
                </c:pt>
              </c:strCache>
            </c:strRef>
          </c:cat>
          <c:val>
            <c:numRef>
              <c:f>'Illinois Entities'!$AO$13:$AO$15</c:f>
              <c:numCache>
                <c:formatCode>General</c:formatCode>
                <c:ptCount val="3"/>
                <c:pt idx="0">
                  <c:v>5784</c:v>
                </c:pt>
                <c:pt idx="1">
                  <c:v>1707</c:v>
                </c:pt>
                <c:pt idx="2">
                  <c:v>4446</c:v>
                </c:pt>
              </c:numCache>
            </c:numRef>
          </c:val>
          <c:extLst>
            <c:ext xmlns:c16="http://schemas.microsoft.com/office/drawing/2014/chart" uri="{C3380CC4-5D6E-409C-BE32-E72D297353CC}">
              <c16:uniqueId val="{00000006-4D48-4DE3-ADE5-475FACB9073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NBC:</a:t>
            </a:r>
            <a:r>
              <a:rPr lang="en-US" baseline="0"/>
              <a:t> </a:t>
            </a:r>
            <a:r>
              <a:rPr lang="en-US" sz="1400" b="1" i="0" u="none" strike="noStrike" cap="none" baseline="0">
                <a:effectLst/>
              </a:rPr>
              <a:t>W vs W_ET</a:t>
            </a:r>
            <a:endParaRPr lang="en-US" baseline="0"/>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3">
                  <a:tint val="58000"/>
                </a:schemeClr>
              </a:solidFill>
              <a:miter lim="800000"/>
            </a:ln>
            <a:effectLst>
              <a:glow rad="63500">
                <a:schemeClr val="accent3">
                  <a:tint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11</c:v>
                </c:pt>
                <c:pt idx="2">
                  <c:v>364</c:v>
                </c:pt>
                <c:pt idx="3">
                  <c:v>0</c:v>
                </c:pt>
                <c:pt idx="4">
                  <c:v>2</c:v>
                </c:pt>
                <c:pt idx="5">
                  <c:v>0</c:v>
                </c:pt>
                <c:pt idx="6">
                  <c:v>54</c:v>
                </c:pt>
                <c:pt idx="7">
                  <c:v>0</c:v>
                </c:pt>
                <c:pt idx="8">
                  <c:v>200</c:v>
                </c:pt>
                <c:pt idx="9">
                  <c:v>1560</c:v>
                </c:pt>
                <c:pt idx="10">
                  <c:v>26</c:v>
                </c:pt>
                <c:pt idx="11">
                  <c:v>234</c:v>
                </c:pt>
                <c:pt idx="12">
                  <c:v>2</c:v>
                </c:pt>
                <c:pt idx="13">
                  <c:v>0</c:v>
                </c:pt>
                <c:pt idx="14">
                  <c:v>1</c:v>
                </c:pt>
                <c:pt idx="15">
                  <c:v>40</c:v>
                </c:pt>
                <c:pt idx="16">
                  <c:v>7</c:v>
                </c:pt>
                <c:pt idx="17">
                  <c:v>212</c:v>
                </c:pt>
                <c:pt idx="18">
                  <c:v>2253</c:v>
                </c:pt>
                <c:pt idx="19">
                  <c:v>7</c:v>
                </c:pt>
                <c:pt idx="20">
                  <c:v>686</c:v>
                </c:pt>
                <c:pt idx="21">
                  <c:v>0</c:v>
                </c:pt>
                <c:pt idx="22">
                  <c:v>0</c:v>
                </c:pt>
                <c:pt idx="23">
                  <c:v>0</c:v>
                </c:pt>
                <c:pt idx="24">
                  <c:v>164</c:v>
                </c:pt>
                <c:pt idx="25">
                  <c:v>4</c:v>
                </c:pt>
                <c:pt idx="26">
                  <c:v>0</c:v>
                </c:pt>
              </c:numCache>
            </c:numRef>
          </c:val>
          <c:extLst>
            <c:ext xmlns:c16="http://schemas.microsoft.com/office/drawing/2014/chart" uri="{C3380CC4-5D6E-409C-BE32-E72D297353CC}">
              <c16:uniqueId val="{00000000-A0E5-4FDA-A012-961451418E25}"/>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3">
                        <a:shade val="58000"/>
                      </a:schemeClr>
                    </a:solidFill>
                    <a:miter lim="800000"/>
                  </a:ln>
                  <a:effectLst>
                    <a:glow rad="63500">
                      <a:schemeClr val="accent3">
                        <a:shade val="58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A0E5-4FDA-A012-961451418E2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NBC_W</c:v>
                      </c:pt>
                    </c:strCache>
                  </c:strRef>
                </c:tx>
                <c:spPr>
                  <a:noFill/>
                  <a:ln w="9525" cap="flat" cmpd="sng" algn="ctr">
                    <a:solidFill>
                      <a:schemeClr val="accent3">
                        <a:shade val="86000"/>
                      </a:schemeClr>
                    </a:solidFill>
                    <a:miter lim="800000"/>
                  </a:ln>
                  <a:effectLst>
                    <a:glow rad="63500">
                      <a:schemeClr val="accent3">
                        <a:shade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A0E5-4FDA-A012-961451418E2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NBC_W_ET</c:v>
                      </c:pt>
                    </c:strCache>
                  </c:strRef>
                </c:tx>
                <c:spPr>
                  <a:noFill/>
                  <a:ln w="9525" cap="flat" cmpd="sng" algn="ctr">
                    <a:solidFill>
                      <a:schemeClr val="accent3">
                        <a:tint val="86000"/>
                      </a:schemeClr>
                    </a:solidFill>
                    <a:miter lim="800000"/>
                  </a:ln>
                  <a:effectLst>
                    <a:glow rad="63500">
                      <a:schemeClr val="accent3">
                        <a:tint val="86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A0E5-4FDA-A012-961451418E25}"/>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Verdicts/NBC_W/NBC_W_ET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NBC:</a:t>
            </a:r>
            <a:r>
              <a:rPr lang="en-US" baseline="0"/>
              <a:t> </a:t>
            </a:r>
            <a:r>
              <a:rPr lang="en-US" sz="1400" b="1" i="0" u="none" strike="noStrike" cap="none" baseline="0">
                <a:effectLst/>
              </a:rPr>
              <a:t>W_P vs W_ET</a:t>
            </a:r>
            <a:endParaRPr lang="en-US" baseline="0"/>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tx>
            <c:strRef>
              <c:f>Graph!$D$1</c:f>
              <c:strCache>
                <c:ptCount val="1"/>
                <c:pt idx="0">
                  <c:v>Count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3</c:v>
                </c:pt>
                <c:pt idx="2">
                  <c:v>165</c:v>
                </c:pt>
                <c:pt idx="3">
                  <c:v>159</c:v>
                </c:pt>
                <c:pt idx="4">
                  <c:v>10</c:v>
                </c:pt>
                <c:pt idx="5">
                  <c:v>13</c:v>
                </c:pt>
                <c:pt idx="6">
                  <c:v>692</c:v>
                </c:pt>
                <c:pt idx="7">
                  <c:v>0</c:v>
                </c:pt>
                <c:pt idx="8">
                  <c:v>386</c:v>
                </c:pt>
                <c:pt idx="9">
                  <c:v>1075</c:v>
                </c:pt>
                <c:pt idx="10">
                  <c:v>0</c:v>
                </c:pt>
                <c:pt idx="11">
                  <c:v>39</c:v>
                </c:pt>
                <c:pt idx="12">
                  <c:v>177</c:v>
                </c:pt>
                <c:pt idx="13">
                  <c:v>0</c:v>
                </c:pt>
                <c:pt idx="14">
                  <c:v>53</c:v>
                </c:pt>
                <c:pt idx="15">
                  <c:v>350</c:v>
                </c:pt>
                <c:pt idx="16">
                  <c:v>5</c:v>
                </c:pt>
                <c:pt idx="17">
                  <c:v>355</c:v>
                </c:pt>
                <c:pt idx="18">
                  <c:v>1511</c:v>
                </c:pt>
                <c:pt idx="19">
                  <c:v>0</c:v>
                </c:pt>
                <c:pt idx="20">
                  <c:v>202</c:v>
                </c:pt>
                <c:pt idx="21">
                  <c:v>76</c:v>
                </c:pt>
                <c:pt idx="22">
                  <c:v>11</c:v>
                </c:pt>
                <c:pt idx="23">
                  <c:v>39</c:v>
                </c:pt>
                <c:pt idx="24">
                  <c:v>830</c:v>
                </c:pt>
                <c:pt idx="25">
                  <c:v>0</c:v>
                </c:pt>
                <c:pt idx="26">
                  <c:v>0</c:v>
                </c:pt>
              </c:numCache>
            </c:numRef>
          </c:val>
          <c:extLst>
            <c:ext xmlns:c16="http://schemas.microsoft.com/office/drawing/2014/chart" uri="{C3380CC4-5D6E-409C-BE32-E72D297353CC}">
              <c16:uniqueId val="{00000000-6D57-4A9C-905E-A2F67C022975}"/>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tx>
                  <c:strRef>
                    <c:extLst>
                      <c:ext uri="{02D57815-91ED-43cb-92C2-25804820EDAC}">
                        <c15:formulaRef>
                          <c15:sqref>Graph!$A$1</c15:sqref>
                        </c15:formulaRef>
                      </c:ext>
                    </c:extLst>
                    <c:strCache>
                      <c:ptCount val="1"/>
                      <c:pt idx="0">
                        <c:v>Verdicts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6D57-4A9C-905E-A2F67C02297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Graph!$B$1</c15:sqref>
                        </c15:formulaRef>
                      </c:ext>
                    </c:extLst>
                    <c:strCache>
                      <c:ptCount val="1"/>
                      <c:pt idx="0">
                        <c:v>NBC_W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6D57-4A9C-905E-A2F67C02297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Graph!$C$1</c15:sqref>
                        </c15:formulaRef>
                      </c:ext>
                    </c:extLst>
                    <c:strCache>
                      <c:ptCount val="1"/>
                      <c:pt idx="0">
                        <c:v>NBC_W_ET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6D57-4A9C-905E-A2F67C022975}"/>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Verdicts/NBC_W_P/NBC_W_ET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NBC:</a:t>
            </a:r>
            <a:r>
              <a:rPr lang="en-US" baseline="0"/>
              <a:t> W_P_ET vs W_P</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Graph!$D$1</c:f>
              <c:strCache>
                <c:ptCount val="1"/>
                <c:pt idx="0">
                  <c:v>Count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15</c:v>
                </c:pt>
                <c:pt idx="2">
                  <c:v>139</c:v>
                </c:pt>
                <c:pt idx="3">
                  <c:v>58</c:v>
                </c:pt>
                <c:pt idx="4">
                  <c:v>163</c:v>
                </c:pt>
                <c:pt idx="5">
                  <c:v>37</c:v>
                </c:pt>
                <c:pt idx="6">
                  <c:v>207</c:v>
                </c:pt>
                <c:pt idx="7">
                  <c:v>4</c:v>
                </c:pt>
                <c:pt idx="8">
                  <c:v>902</c:v>
                </c:pt>
                <c:pt idx="9">
                  <c:v>1041</c:v>
                </c:pt>
                <c:pt idx="10">
                  <c:v>6</c:v>
                </c:pt>
                <c:pt idx="11">
                  <c:v>42</c:v>
                </c:pt>
                <c:pt idx="12">
                  <c:v>24</c:v>
                </c:pt>
                <c:pt idx="13">
                  <c:v>0</c:v>
                </c:pt>
                <c:pt idx="14">
                  <c:v>57</c:v>
                </c:pt>
                <c:pt idx="15">
                  <c:v>49</c:v>
                </c:pt>
                <c:pt idx="16">
                  <c:v>6</c:v>
                </c:pt>
                <c:pt idx="17">
                  <c:v>611</c:v>
                </c:pt>
                <c:pt idx="18">
                  <c:v>1527</c:v>
                </c:pt>
                <c:pt idx="19">
                  <c:v>2</c:v>
                </c:pt>
                <c:pt idx="20">
                  <c:v>133</c:v>
                </c:pt>
                <c:pt idx="21">
                  <c:v>6</c:v>
                </c:pt>
                <c:pt idx="22">
                  <c:v>120</c:v>
                </c:pt>
                <c:pt idx="23">
                  <c:v>40</c:v>
                </c:pt>
                <c:pt idx="24">
                  <c:v>180</c:v>
                </c:pt>
                <c:pt idx="25">
                  <c:v>4</c:v>
                </c:pt>
                <c:pt idx="26">
                  <c:v>0</c:v>
                </c:pt>
              </c:numCache>
            </c:numRef>
          </c:val>
          <c:extLst>
            <c:ext xmlns:c16="http://schemas.microsoft.com/office/drawing/2014/chart" uri="{C3380CC4-5D6E-409C-BE32-E72D297353CC}">
              <c16:uniqueId val="{00000000-4866-4247-A3ED-26A03530CA42}"/>
            </c:ext>
          </c:extLst>
        </c:ser>
        <c:dLbls>
          <c:dLblPos val="inEnd"/>
          <c:showLegendKey val="0"/>
          <c:showVal val="1"/>
          <c:showCatName val="0"/>
          <c:showSerName val="0"/>
          <c:showPercent val="0"/>
          <c:showBubbleSize val="0"/>
        </c:dLbls>
        <c:gapWidth val="315"/>
        <c:overlap val="-40"/>
        <c:axId val="401486136"/>
        <c:axId val="401485480"/>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Verdicts/NBC_W_P_ET/NBC_W_P</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SVM: W vs W_ET</a:t>
            </a:r>
          </a:p>
        </c:rich>
      </c:tx>
      <c:layout>
        <c:manualLayout>
          <c:xMode val="edge"/>
          <c:yMode val="edge"/>
          <c:x val="0.42124185844550588"/>
          <c:y val="5.876591576885406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3"/>
          <c:order val="3"/>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Graph!$A$2:$C$28</c:f>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f>Graph!$D$2:$D$28</c:f>
              <c:numCache>
                <c:formatCode>General</c:formatCode>
                <c:ptCount val="27"/>
                <c:pt idx="0">
                  <c:v>0</c:v>
                </c:pt>
                <c:pt idx="1">
                  <c:v>15</c:v>
                </c:pt>
                <c:pt idx="2">
                  <c:v>329</c:v>
                </c:pt>
                <c:pt idx="3">
                  <c:v>84</c:v>
                </c:pt>
                <c:pt idx="4">
                  <c:v>237</c:v>
                </c:pt>
                <c:pt idx="5">
                  <c:v>75</c:v>
                </c:pt>
                <c:pt idx="6">
                  <c:v>190</c:v>
                </c:pt>
                <c:pt idx="7">
                  <c:v>10</c:v>
                </c:pt>
                <c:pt idx="8">
                  <c:v>614</c:v>
                </c:pt>
                <c:pt idx="9">
                  <c:v>989</c:v>
                </c:pt>
                <c:pt idx="10">
                  <c:v>19</c:v>
                </c:pt>
                <c:pt idx="11">
                  <c:v>82</c:v>
                </c:pt>
                <c:pt idx="12">
                  <c:v>60</c:v>
                </c:pt>
                <c:pt idx="13">
                  <c:v>0</c:v>
                </c:pt>
                <c:pt idx="14">
                  <c:v>89</c:v>
                </c:pt>
                <c:pt idx="15">
                  <c:v>51</c:v>
                </c:pt>
                <c:pt idx="16">
                  <c:v>17</c:v>
                </c:pt>
                <c:pt idx="17">
                  <c:v>361</c:v>
                </c:pt>
                <c:pt idx="18">
                  <c:v>1386</c:v>
                </c:pt>
                <c:pt idx="19">
                  <c:v>8</c:v>
                </c:pt>
                <c:pt idx="20">
                  <c:v>294</c:v>
                </c:pt>
                <c:pt idx="21">
                  <c:v>35</c:v>
                </c:pt>
                <c:pt idx="22">
                  <c:v>216</c:v>
                </c:pt>
                <c:pt idx="23">
                  <c:v>128</c:v>
                </c:pt>
                <c:pt idx="24">
                  <c:v>277</c:v>
                </c:pt>
                <c:pt idx="25">
                  <c:v>29</c:v>
                </c:pt>
                <c:pt idx="26">
                  <c:v>0</c:v>
                </c:pt>
              </c:numCache>
            </c:numRef>
          </c:val>
          <c:extLst>
            <c:ext xmlns:c16="http://schemas.microsoft.com/office/drawing/2014/chart" uri="{C3380CC4-5D6E-409C-BE32-E72D297353CC}">
              <c16:uniqueId val="{00000000-ECE7-456D-879B-458F2E471B95}"/>
            </c:ext>
          </c:extLst>
        </c:ser>
        <c:dLbls>
          <c:dLblPos val="inEnd"/>
          <c:showLegendKey val="0"/>
          <c:showVal val="1"/>
          <c:showCatName val="0"/>
          <c:showSerName val="0"/>
          <c:showPercent val="0"/>
          <c:showBubbleSize val="0"/>
        </c:dLbls>
        <c:gapWidth val="315"/>
        <c:overlap val="-40"/>
        <c:axId val="401486136"/>
        <c:axId val="401485480"/>
        <c:extLst>
          <c:ext xmlns:c15="http://schemas.microsoft.com/office/drawing/2012/chart" uri="{02D57815-91ED-43cb-92C2-25804820EDAC}">
            <c15:filteredBarSeries>
              <c15: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c:ext uri="{02D57815-91ED-43cb-92C2-25804820EDAC}">
                        <c15:formulaRef>
                          <c15:sqref>Graph!$A$2:$A$28</c15:sqref>
                        </c15:formulaRef>
                      </c:ext>
                    </c:extLst>
                    <c:numCache>
                      <c:formatCode>General</c:formatCode>
                      <c:ptCount val="27"/>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numCache>
                  </c:numRef>
                </c:val>
                <c:extLst>
                  <c:ext xmlns:c16="http://schemas.microsoft.com/office/drawing/2014/chart" uri="{C3380CC4-5D6E-409C-BE32-E72D297353CC}">
                    <c16:uniqueId val="{00000001-ECE7-456D-879B-458F2E471B95}"/>
                  </c:ext>
                </c:extLst>
              </c15:ser>
            </c15:filteredBarSeries>
            <c15:filteredBarSeries>
              <c15: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Graph!$B$2:$B$28</c15:sqref>
                        </c15:formulaRef>
                      </c:ext>
                    </c:extLst>
                    <c:numCache>
                      <c:formatCode>General</c:formatCode>
                      <c:ptCount val="27"/>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numCache>
                  </c:numRef>
                </c:val>
                <c:extLst xmlns:c15="http://schemas.microsoft.com/office/drawing/2012/chart">
                  <c:ext xmlns:c16="http://schemas.microsoft.com/office/drawing/2014/chart" uri="{C3380CC4-5D6E-409C-BE32-E72D297353CC}">
                    <c16:uniqueId val="{00000002-ECE7-456D-879B-458F2E471B95}"/>
                  </c:ext>
                </c:extLst>
              </c15:ser>
            </c15:filteredBarSeries>
            <c15:filteredBarSeries>
              <c15:ser>
                <c:idx val="2"/>
                <c:order val="2"/>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extLst xmlns:c15="http://schemas.microsoft.com/office/drawing/2012/chart">
                      <c:ext xmlns:c15="http://schemas.microsoft.com/office/drawing/2012/chart" uri="{02D57815-91ED-43cb-92C2-25804820EDAC}">
                        <c15:formulaRef>
                          <c15:sqref>Graph!$A$2:$C$28</c15:sqref>
                        </c15:formulaRef>
                      </c:ext>
                    </c:extLst>
                    <c:multiLvlStrCache>
                      <c:ptCount val="27"/>
                      <c:lvl>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lvl>
                      <c:lvl>
                        <c:pt idx="0">
                          <c:v>-1</c:v>
                        </c:pt>
                        <c:pt idx="1">
                          <c:v>-1</c:v>
                        </c:pt>
                        <c:pt idx="2">
                          <c:v>-1</c:v>
                        </c:pt>
                        <c:pt idx="3">
                          <c:v>0</c:v>
                        </c:pt>
                        <c:pt idx="4">
                          <c:v>0</c:v>
                        </c:pt>
                        <c:pt idx="5">
                          <c:v>0</c:v>
                        </c:pt>
                        <c:pt idx="6">
                          <c:v>1</c:v>
                        </c:pt>
                        <c:pt idx="7">
                          <c:v>1</c:v>
                        </c:pt>
                        <c:pt idx="8">
                          <c:v>1</c:v>
                        </c:pt>
                        <c:pt idx="9">
                          <c:v>-1</c:v>
                        </c:pt>
                        <c:pt idx="10">
                          <c:v>-1</c:v>
                        </c:pt>
                        <c:pt idx="11">
                          <c:v>-1</c:v>
                        </c:pt>
                        <c:pt idx="12">
                          <c:v>0</c:v>
                        </c:pt>
                        <c:pt idx="13">
                          <c:v>0</c:v>
                        </c:pt>
                        <c:pt idx="14">
                          <c:v>0</c:v>
                        </c:pt>
                        <c:pt idx="15">
                          <c:v>1</c:v>
                        </c:pt>
                        <c:pt idx="16">
                          <c:v>1</c:v>
                        </c:pt>
                        <c:pt idx="17">
                          <c:v>1</c:v>
                        </c:pt>
                        <c:pt idx="18">
                          <c:v>-1</c:v>
                        </c:pt>
                        <c:pt idx="19">
                          <c:v>-1</c:v>
                        </c:pt>
                        <c:pt idx="20">
                          <c:v>-1</c:v>
                        </c:pt>
                        <c:pt idx="21">
                          <c:v>0</c:v>
                        </c:pt>
                        <c:pt idx="22">
                          <c:v>0</c:v>
                        </c:pt>
                        <c:pt idx="23">
                          <c:v>0</c:v>
                        </c:pt>
                        <c:pt idx="24">
                          <c:v>1</c:v>
                        </c:pt>
                        <c:pt idx="25">
                          <c:v>1</c:v>
                        </c:pt>
                        <c:pt idx="26">
                          <c:v>1</c:v>
                        </c:pt>
                      </c:lvl>
                      <c:lvl>
                        <c:pt idx="0">
                          <c:v>-1</c:v>
                        </c:pt>
                        <c:pt idx="1">
                          <c:v>-1</c:v>
                        </c:pt>
                        <c:pt idx="2">
                          <c:v>-1</c:v>
                        </c:pt>
                        <c:pt idx="3">
                          <c:v>-1</c:v>
                        </c:pt>
                        <c:pt idx="4">
                          <c:v>-1</c:v>
                        </c:pt>
                        <c:pt idx="5">
                          <c:v>-1</c:v>
                        </c:pt>
                        <c:pt idx="6">
                          <c:v>-1</c:v>
                        </c:pt>
                        <c:pt idx="7">
                          <c:v>-1</c:v>
                        </c:pt>
                        <c:pt idx="8">
                          <c:v>-1</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lvl>
                    </c:multiLvlStrCache>
                  </c:multiLvlStrRef>
                </c:cat>
                <c:val>
                  <c:numRef>
                    <c:extLst xmlns:c15="http://schemas.microsoft.com/office/drawing/2012/chart">
                      <c:ext xmlns:c15="http://schemas.microsoft.com/office/drawing/2012/chart" uri="{02D57815-91ED-43cb-92C2-25804820EDAC}">
                        <c15:formulaRef>
                          <c15:sqref>Graph!$C$2:$C$28</c15:sqref>
                        </c15:formulaRef>
                      </c:ext>
                    </c:extLst>
                    <c:numCache>
                      <c:formatCode>0</c:formatCode>
                      <c:ptCount val="27"/>
                      <c:pt idx="0">
                        <c:v>-1</c:v>
                      </c:pt>
                      <c:pt idx="1">
                        <c:v>0</c:v>
                      </c:pt>
                      <c:pt idx="2">
                        <c:v>1</c:v>
                      </c:pt>
                      <c:pt idx="3">
                        <c:v>-1</c:v>
                      </c:pt>
                      <c:pt idx="4">
                        <c:v>0</c:v>
                      </c:pt>
                      <c:pt idx="5">
                        <c:v>1</c:v>
                      </c:pt>
                      <c:pt idx="6">
                        <c:v>-1</c:v>
                      </c:pt>
                      <c:pt idx="7">
                        <c:v>0</c:v>
                      </c:pt>
                      <c:pt idx="8">
                        <c:v>1</c:v>
                      </c:pt>
                      <c:pt idx="9">
                        <c:v>-1</c:v>
                      </c:pt>
                      <c:pt idx="10">
                        <c:v>0</c:v>
                      </c:pt>
                      <c:pt idx="11">
                        <c:v>1</c:v>
                      </c:pt>
                      <c:pt idx="12">
                        <c:v>-1</c:v>
                      </c:pt>
                      <c:pt idx="13">
                        <c:v>0</c:v>
                      </c:pt>
                      <c:pt idx="14">
                        <c:v>1</c:v>
                      </c:pt>
                      <c:pt idx="15">
                        <c:v>-1</c:v>
                      </c:pt>
                      <c:pt idx="16">
                        <c:v>0</c:v>
                      </c:pt>
                      <c:pt idx="17">
                        <c:v>1</c:v>
                      </c:pt>
                      <c:pt idx="18">
                        <c:v>-1</c:v>
                      </c:pt>
                      <c:pt idx="19">
                        <c:v>0</c:v>
                      </c:pt>
                      <c:pt idx="20">
                        <c:v>1</c:v>
                      </c:pt>
                      <c:pt idx="21">
                        <c:v>-1</c:v>
                      </c:pt>
                      <c:pt idx="22">
                        <c:v>0</c:v>
                      </c:pt>
                      <c:pt idx="23">
                        <c:v>1</c:v>
                      </c:pt>
                      <c:pt idx="24">
                        <c:v>-1</c:v>
                      </c:pt>
                      <c:pt idx="25">
                        <c:v>0</c:v>
                      </c:pt>
                      <c:pt idx="26">
                        <c:v>1</c:v>
                      </c:pt>
                    </c:numCache>
                  </c:numRef>
                </c:val>
                <c:extLst xmlns:c15="http://schemas.microsoft.com/office/drawing/2012/chart">
                  <c:ext xmlns:c16="http://schemas.microsoft.com/office/drawing/2014/chart" uri="{C3380CC4-5D6E-409C-BE32-E72D297353CC}">
                    <c16:uniqueId val="{00000003-ECE7-456D-879B-458F2E471B95}"/>
                  </c:ext>
                </c:extLst>
              </c15:ser>
            </c15:filteredBarSeries>
          </c:ext>
        </c:extLst>
      </c:barChart>
      <c:catAx>
        <c:axId val="401486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Verdicts/SVM_W/SVM_W_ET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5480"/>
        <c:crosses val="autoZero"/>
        <c:auto val="1"/>
        <c:lblAlgn val="ctr"/>
        <c:lblOffset val="100"/>
        <c:noMultiLvlLbl val="0"/>
      </c:catAx>
      <c:valAx>
        <c:axId val="401485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o f Sentences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0148613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prstMaterial="dkEdge">
      <a:bevelT w="133350" h="133350" prst="slope"/>
    </a:sp3d>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withinLinear" id="15">
  <a:schemeClr val="accent2"/>
</cs:colorStyle>
</file>

<file path=ppt/charts/colors16.xml><?xml version="1.0" encoding="utf-8"?>
<cs:colorStyle xmlns:cs="http://schemas.microsoft.com/office/drawing/2012/chartStyle" xmlns:a="http://schemas.openxmlformats.org/drawingml/2006/main" meth="withinLinearReversed" id="21">
  <a:schemeClr val="accent1"/>
</cs:colorStyle>
</file>

<file path=ppt/charts/colors17.xml><?xml version="1.0" encoding="utf-8"?>
<cs:colorStyle xmlns:cs="http://schemas.microsoft.com/office/drawing/2012/chartStyle" xmlns:a="http://schemas.openxmlformats.org/drawingml/2006/main" meth="withinLinearReversed" id="24">
  <a:schemeClr val="accent4"/>
</cs:colorStyle>
</file>

<file path=ppt/charts/colors18.xml><?xml version="1.0" encoding="utf-8"?>
<cs:colorStyle xmlns:cs="http://schemas.microsoft.com/office/drawing/2012/chartStyle" xmlns:a="http://schemas.openxmlformats.org/drawingml/2006/main" meth="withinLinear" id="16">
  <a:schemeClr val="accent3"/>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7/13/2017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Larger score means sent is check worthy</a:t>
            </a:r>
          </a:p>
        </p:txBody>
      </p:sp>
    </p:spTree>
    <p:extLst>
      <p:ext uri="{BB962C8B-B14F-4D97-AF65-F5344CB8AC3E}">
        <p14:creationId xmlns:p14="http://schemas.microsoft.com/office/powerpoint/2010/main" val="3937483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SVM paired with W_P_ET achieved 76%,77% and 76% </a:t>
            </a:r>
          </a:p>
        </p:txBody>
      </p:sp>
    </p:spTree>
    <p:extLst>
      <p:ext uri="{BB962C8B-B14F-4D97-AF65-F5344CB8AC3E}">
        <p14:creationId xmlns:p14="http://schemas.microsoft.com/office/powerpoint/2010/main" val="82802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631</a:t>
            </a:r>
          </a:p>
          <a:p>
            <a:r>
              <a:rPr lang="en-US" dirty="0"/>
              <a:t>Verdicts_UFS	2082</a:t>
            </a:r>
          </a:p>
          <a:p>
            <a:r>
              <a:rPr lang="en-US" dirty="0"/>
              <a:t>Verdicts_CFS	3114</a:t>
            </a:r>
          </a:p>
          <a:p>
            <a:r>
              <a:rPr lang="en-US" dirty="0"/>
              <a:t>Total		5827</a:t>
            </a:r>
          </a:p>
        </p:txBody>
      </p:sp>
    </p:spTree>
    <p:extLst>
      <p:ext uri="{BB962C8B-B14F-4D97-AF65-F5344CB8AC3E}">
        <p14:creationId xmlns:p14="http://schemas.microsoft.com/office/powerpoint/2010/main" val="1621019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1428</a:t>
            </a:r>
          </a:p>
          <a:p>
            <a:r>
              <a:rPr lang="en-US" dirty="0"/>
              <a:t>Verdicts_UFS	2054</a:t>
            </a:r>
          </a:p>
          <a:p>
            <a:r>
              <a:rPr lang="en-US" dirty="0"/>
              <a:t>Verdicts_CFS	2669</a:t>
            </a:r>
          </a:p>
          <a:p>
            <a:r>
              <a:rPr lang="en-US" dirty="0"/>
              <a:t>Total		6151</a:t>
            </a:r>
          </a:p>
        </p:txBody>
      </p:sp>
    </p:spTree>
    <p:extLst>
      <p:ext uri="{BB962C8B-B14F-4D97-AF65-F5344CB8AC3E}">
        <p14:creationId xmlns:p14="http://schemas.microsoft.com/office/powerpoint/2010/main" val="127314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1525</a:t>
            </a:r>
          </a:p>
          <a:p>
            <a:r>
              <a:rPr lang="en-US" dirty="0"/>
              <a:t>Verdicts_UFS	1836</a:t>
            </a:r>
          </a:p>
          <a:p>
            <a:r>
              <a:rPr lang="en-US" dirty="0"/>
              <a:t>Verdicts_CFS	2012</a:t>
            </a:r>
          </a:p>
          <a:p>
            <a:r>
              <a:rPr lang="en-US" dirty="0"/>
              <a:t>Total		5373</a:t>
            </a:r>
          </a:p>
        </p:txBody>
      </p:sp>
    </p:spTree>
    <p:extLst>
      <p:ext uri="{BB962C8B-B14F-4D97-AF65-F5344CB8AC3E}">
        <p14:creationId xmlns:p14="http://schemas.microsoft.com/office/powerpoint/2010/main" val="251179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1554</a:t>
            </a:r>
          </a:p>
          <a:p>
            <a:r>
              <a:rPr lang="en-US" dirty="0"/>
              <a:t>Verdicts_UFS	1668</a:t>
            </a:r>
          </a:p>
          <a:p>
            <a:r>
              <a:rPr lang="en-US" dirty="0"/>
              <a:t>Verdicts_CFS	2373</a:t>
            </a:r>
          </a:p>
          <a:p>
            <a:r>
              <a:rPr lang="en-US" dirty="0"/>
              <a:t>Total		5595</a:t>
            </a:r>
          </a:p>
        </p:txBody>
      </p:sp>
    </p:spTree>
    <p:extLst>
      <p:ext uri="{BB962C8B-B14F-4D97-AF65-F5344CB8AC3E}">
        <p14:creationId xmlns:p14="http://schemas.microsoft.com/office/powerpoint/2010/main" val="2031774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1621</a:t>
            </a:r>
          </a:p>
          <a:p>
            <a:r>
              <a:rPr lang="en-US" dirty="0"/>
              <a:t>Verdicts_UFS	1694</a:t>
            </a:r>
          </a:p>
          <a:p>
            <a:r>
              <a:rPr lang="en-US" dirty="0"/>
              <a:t>Verdicts_CFS	2223</a:t>
            </a:r>
          </a:p>
          <a:p>
            <a:r>
              <a:rPr lang="en-US" dirty="0"/>
              <a:t>Total		5538</a:t>
            </a:r>
          </a:p>
        </p:txBody>
      </p:sp>
    </p:spTree>
    <p:extLst>
      <p:ext uri="{BB962C8B-B14F-4D97-AF65-F5344CB8AC3E}">
        <p14:creationId xmlns:p14="http://schemas.microsoft.com/office/powerpoint/2010/main" val="171709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1447</a:t>
            </a:r>
          </a:p>
          <a:p>
            <a:r>
              <a:rPr lang="en-US" dirty="0"/>
              <a:t>Verdicts_UFS	1623</a:t>
            </a:r>
          </a:p>
          <a:p>
            <a:r>
              <a:rPr lang="en-US" dirty="0"/>
              <a:t>Verdicts_CFS	1979</a:t>
            </a:r>
          </a:p>
          <a:p>
            <a:r>
              <a:rPr lang="en-US" dirty="0"/>
              <a:t>Total		5049</a:t>
            </a:r>
          </a:p>
          <a:p>
            <a:endParaRPr lang="en-US" dirty="0"/>
          </a:p>
          <a:p>
            <a:r>
              <a:rPr lang="en-US" dirty="0"/>
              <a:t>** UFS improves when W_P_ET, but W_ET and W_P are poor **</a:t>
            </a:r>
          </a:p>
        </p:txBody>
      </p:sp>
    </p:spTree>
    <p:extLst>
      <p:ext uri="{BB962C8B-B14F-4D97-AF65-F5344CB8AC3E}">
        <p14:creationId xmlns:p14="http://schemas.microsoft.com/office/powerpoint/2010/main" val="3583118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kern="1200" dirty="0">
                <a:solidFill>
                  <a:schemeClr val="tx1"/>
                </a:solidFill>
                <a:effectLst/>
                <a:latin typeface="Segoe UI" pitchFamily="34" charset="0"/>
                <a:ea typeface="+mn-ea"/>
                <a:cs typeface="+mn-cs"/>
              </a:rPr>
              <a:t>Verdicts_NFS 462</a:t>
            </a:r>
          </a:p>
          <a:p>
            <a:r>
              <a:rPr lang="en-US" sz="700" kern="1200" dirty="0">
                <a:solidFill>
                  <a:schemeClr val="tx1"/>
                </a:solidFill>
                <a:effectLst/>
                <a:latin typeface="Segoe UI" pitchFamily="34" charset="0"/>
                <a:ea typeface="+mn-ea"/>
                <a:cs typeface="+mn-cs"/>
              </a:rPr>
              <a:t>Verdicts_UFS 2040</a:t>
            </a:r>
          </a:p>
          <a:p>
            <a:r>
              <a:rPr lang="en-US" sz="700" kern="1200" dirty="0">
                <a:solidFill>
                  <a:schemeClr val="tx1"/>
                </a:solidFill>
                <a:effectLst/>
                <a:latin typeface="Segoe UI" pitchFamily="34" charset="0"/>
                <a:ea typeface="+mn-ea"/>
                <a:cs typeface="+mn-cs"/>
              </a:rPr>
              <a:t>Verdicts_CFS 3074 </a:t>
            </a:r>
          </a:p>
          <a:p>
            <a:r>
              <a:rPr lang="en-US" sz="700" kern="1200" dirty="0">
                <a:solidFill>
                  <a:schemeClr val="tx1"/>
                </a:solidFill>
                <a:effectLst/>
                <a:latin typeface="Segoe UI" pitchFamily="34" charset="0"/>
                <a:ea typeface="+mn-ea"/>
                <a:cs typeface="+mn-cs"/>
              </a:rPr>
              <a:t>Total 	5576</a:t>
            </a:r>
          </a:p>
          <a:p>
            <a:endParaRPr lang="en-US" dirty="0"/>
          </a:p>
        </p:txBody>
      </p:sp>
    </p:spTree>
    <p:extLst>
      <p:ext uri="{BB962C8B-B14F-4D97-AF65-F5344CB8AC3E}">
        <p14:creationId xmlns:p14="http://schemas.microsoft.com/office/powerpoint/2010/main" val="409017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516</a:t>
            </a:r>
          </a:p>
          <a:p>
            <a:r>
              <a:rPr lang="en-US" dirty="0"/>
              <a:t>Verdicts_UFS	2055</a:t>
            </a:r>
          </a:p>
          <a:p>
            <a:r>
              <a:rPr lang="en-US" dirty="0"/>
              <a:t>Verdicts_CFS	3000</a:t>
            </a:r>
          </a:p>
          <a:p>
            <a:r>
              <a:rPr lang="en-US" dirty="0"/>
              <a:t>Total		5571</a:t>
            </a:r>
          </a:p>
        </p:txBody>
      </p:sp>
    </p:spTree>
    <p:extLst>
      <p:ext uri="{BB962C8B-B14F-4D97-AF65-F5344CB8AC3E}">
        <p14:creationId xmlns:p14="http://schemas.microsoft.com/office/powerpoint/2010/main" val="8828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441</a:t>
            </a:r>
          </a:p>
          <a:p>
            <a:r>
              <a:rPr lang="en-US" dirty="0"/>
              <a:t>Verdicts_UFS	2026</a:t>
            </a:r>
          </a:p>
          <a:p>
            <a:r>
              <a:rPr lang="en-US" dirty="0"/>
              <a:t>Verdicts_CFS	2778</a:t>
            </a:r>
          </a:p>
          <a:p>
            <a:r>
              <a:rPr lang="en-US" dirty="0"/>
              <a:t>Total		5245</a:t>
            </a:r>
          </a:p>
        </p:txBody>
      </p:sp>
    </p:spTree>
    <p:extLst>
      <p:ext uri="{BB962C8B-B14F-4D97-AF65-F5344CB8AC3E}">
        <p14:creationId xmlns:p14="http://schemas.microsoft.com/office/powerpoint/2010/main" val="250025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short i.e. less than 5 words and keeping only the presidential candidates</a:t>
            </a:r>
          </a:p>
          <a:p>
            <a:endParaRPr lang="en-US" dirty="0"/>
          </a:p>
        </p:txBody>
      </p:sp>
    </p:spTree>
    <p:extLst>
      <p:ext uri="{BB962C8B-B14F-4D97-AF65-F5344CB8AC3E}">
        <p14:creationId xmlns:p14="http://schemas.microsoft.com/office/powerpoint/2010/main" val="2338423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Verdicts_N_UFS	698</a:t>
            </a:r>
          </a:p>
          <a:p>
            <a:r>
              <a:rPr lang="en-US" dirty="0"/>
              <a:t>Verdicts_CFS	3542	</a:t>
            </a:r>
          </a:p>
          <a:p>
            <a:r>
              <a:rPr lang="en-US" dirty="0"/>
              <a:t>Total		4240</a:t>
            </a:r>
          </a:p>
        </p:txBody>
      </p:sp>
    </p:spTree>
    <p:extLst>
      <p:ext uri="{BB962C8B-B14F-4D97-AF65-F5344CB8AC3E}">
        <p14:creationId xmlns:p14="http://schemas.microsoft.com/office/powerpoint/2010/main" val="4110322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1636</a:t>
            </a:r>
          </a:p>
          <a:p>
            <a:r>
              <a:rPr lang="en-US" dirty="0"/>
              <a:t>Verdicts_CFS	3013</a:t>
            </a:r>
          </a:p>
          <a:p>
            <a:r>
              <a:rPr lang="en-US" dirty="0"/>
              <a:t>Total		4649</a:t>
            </a:r>
          </a:p>
        </p:txBody>
      </p:sp>
    </p:spTree>
    <p:extLst>
      <p:ext uri="{BB962C8B-B14F-4D97-AF65-F5344CB8AC3E}">
        <p14:creationId xmlns:p14="http://schemas.microsoft.com/office/powerpoint/2010/main" val="3028445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1752</a:t>
            </a:r>
          </a:p>
          <a:p>
            <a:r>
              <a:rPr lang="en-US" dirty="0"/>
              <a:t>Verdicts_CFS	2226</a:t>
            </a:r>
          </a:p>
          <a:p>
            <a:r>
              <a:rPr lang="en-US" dirty="0"/>
              <a:t>Total		3978</a:t>
            </a:r>
          </a:p>
        </p:txBody>
      </p:sp>
    </p:spTree>
    <p:extLst>
      <p:ext uri="{BB962C8B-B14F-4D97-AF65-F5344CB8AC3E}">
        <p14:creationId xmlns:p14="http://schemas.microsoft.com/office/powerpoint/2010/main" val="2276007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1553</a:t>
            </a:r>
          </a:p>
          <a:p>
            <a:r>
              <a:rPr lang="en-US" dirty="0"/>
              <a:t>Verdicts_CFS	2869</a:t>
            </a:r>
          </a:p>
          <a:p>
            <a:r>
              <a:rPr lang="en-US" dirty="0"/>
              <a:t>Total		4422</a:t>
            </a:r>
          </a:p>
        </p:txBody>
      </p:sp>
    </p:spTree>
    <p:extLst>
      <p:ext uri="{BB962C8B-B14F-4D97-AF65-F5344CB8AC3E}">
        <p14:creationId xmlns:p14="http://schemas.microsoft.com/office/powerpoint/2010/main" val="301611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1326</a:t>
            </a:r>
          </a:p>
          <a:p>
            <a:r>
              <a:rPr lang="en-US" dirty="0"/>
              <a:t>Verdicts_CFS	2787</a:t>
            </a:r>
          </a:p>
          <a:p>
            <a:r>
              <a:rPr lang="en-US" dirty="0"/>
              <a:t>Total		4113</a:t>
            </a:r>
          </a:p>
        </p:txBody>
      </p:sp>
    </p:spTree>
    <p:extLst>
      <p:ext uri="{BB962C8B-B14F-4D97-AF65-F5344CB8AC3E}">
        <p14:creationId xmlns:p14="http://schemas.microsoft.com/office/powerpoint/2010/main" val="1390023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1460</a:t>
            </a:r>
          </a:p>
          <a:p>
            <a:r>
              <a:rPr lang="en-US" dirty="0"/>
              <a:t>Verdicts_CFS	2252</a:t>
            </a:r>
          </a:p>
          <a:p>
            <a:r>
              <a:rPr lang="en-US" dirty="0"/>
              <a:t>Total		3712</a:t>
            </a:r>
          </a:p>
        </p:txBody>
      </p:sp>
    </p:spTree>
    <p:extLst>
      <p:ext uri="{BB962C8B-B14F-4D97-AF65-F5344CB8AC3E}">
        <p14:creationId xmlns:p14="http://schemas.microsoft.com/office/powerpoint/2010/main" val="4218040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310</a:t>
            </a:r>
          </a:p>
          <a:p>
            <a:r>
              <a:rPr lang="en-US" dirty="0"/>
              <a:t>Verdicts_CFS	3561</a:t>
            </a:r>
          </a:p>
          <a:p>
            <a:r>
              <a:rPr lang="en-US" dirty="0"/>
              <a:t>Total		3871</a:t>
            </a:r>
          </a:p>
        </p:txBody>
      </p:sp>
    </p:spTree>
    <p:extLst>
      <p:ext uri="{BB962C8B-B14F-4D97-AF65-F5344CB8AC3E}">
        <p14:creationId xmlns:p14="http://schemas.microsoft.com/office/powerpoint/2010/main" val="3913788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360</a:t>
            </a:r>
          </a:p>
          <a:p>
            <a:r>
              <a:rPr lang="en-US" dirty="0"/>
              <a:t>Verdicts_CFS	3558</a:t>
            </a:r>
          </a:p>
          <a:p>
            <a:r>
              <a:rPr lang="en-US" dirty="0"/>
              <a:t>Total		3918</a:t>
            </a:r>
          </a:p>
        </p:txBody>
      </p:sp>
    </p:spTree>
    <p:extLst>
      <p:ext uri="{BB962C8B-B14F-4D97-AF65-F5344CB8AC3E}">
        <p14:creationId xmlns:p14="http://schemas.microsoft.com/office/powerpoint/2010/main" val="856005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Verdicts_NFS	329</a:t>
            </a:r>
          </a:p>
          <a:p>
            <a:r>
              <a:rPr lang="en-US" dirty="0"/>
              <a:t>Verdicts_CFS	3400</a:t>
            </a:r>
          </a:p>
          <a:p>
            <a:r>
              <a:rPr lang="en-US" dirty="0"/>
              <a:t>Total		3729</a:t>
            </a:r>
          </a:p>
        </p:txBody>
      </p:sp>
    </p:spTree>
    <p:extLst>
      <p:ext uri="{BB962C8B-B14F-4D97-AF65-F5344CB8AC3E}">
        <p14:creationId xmlns:p14="http://schemas.microsoft.com/office/powerpoint/2010/main" val="356525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presidential debates as dataset, features extracted from sentences into vectors and standard classifiers.</a:t>
            </a:r>
          </a:p>
          <a:p>
            <a:r>
              <a:rPr lang="en-US" dirty="0"/>
              <a:t>NFS and UFS :75% and </a:t>
            </a:r>
          </a:p>
          <a:p>
            <a:r>
              <a:rPr lang="en-US" dirty="0"/>
              <a:t>CFS :  25%.</a:t>
            </a:r>
          </a:p>
          <a:p>
            <a:r>
              <a:rPr lang="en-US" dirty="0"/>
              <a:t>Number of unique entities are 5499.</a:t>
            </a:r>
          </a:p>
        </p:txBody>
      </p:sp>
    </p:spTree>
    <p:extLst>
      <p:ext uri="{BB962C8B-B14F-4D97-AF65-F5344CB8AC3E}">
        <p14:creationId xmlns:p14="http://schemas.microsoft.com/office/powerpoint/2010/main" val="300383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79% precision and 74% recall; SVM was used to rank all 8015 sentences</a:t>
            </a:r>
          </a:p>
        </p:txBody>
      </p:sp>
    </p:spTree>
    <p:extLst>
      <p:ext uri="{BB962C8B-B14F-4D97-AF65-F5344CB8AC3E}">
        <p14:creationId xmlns:p14="http://schemas.microsoft.com/office/powerpoint/2010/main" val="1237045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1646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contribution</a:t>
            </a:r>
          </a:p>
        </p:txBody>
      </p:sp>
    </p:spTree>
    <p:extLst>
      <p:ext uri="{BB962C8B-B14F-4D97-AF65-F5344CB8AC3E}">
        <p14:creationId xmlns:p14="http://schemas.microsoft.com/office/powerpoint/2010/main" val="3564442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9585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793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444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Hand-made :manually constructed finite state patterns.</a:t>
            </a:r>
          </a:p>
          <a:p>
            <a:r>
              <a:rPr lang="en-US" dirty="0"/>
              <a:t>Machine-Learning : treats NER as a classification process.</a:t>
            </a:r>
          </a:p>
        </p:txBody>
      </p:sp>
    </p:spTree>
    <p:extLst>
      <p:ext uri="{BB962C8B-B14F-4D97-AF65-F5344CB8AC3E}">
        <p14:creationId xmlns:p14="http://schemas.microsoft.com/office/powerpoint/2010/main" val="298268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0" i="0" u="none" strike="noStrike" kern="1200" dirty="0">
                <a:solidFill>
                  <a:schemeClr val="tx1"/>
                </a:solidFill>
                <a:effectLst/>
                <a:latin typeface="Segoe UI" pitchFamily="34" charset="0"/>
                <a:ea typeface="+mn-ea"/>
                <a:cs typeface="+mn-cs"/>
              </a:rPr>
              <a:t>Entity Count</a:t>
            </a:r>
            <a:r>
              <a:rPr lang="en-US" dirty="0"/>
              <a:t> = </a:t>
            </a:r>
            <a:r>
              <a:rPr lang="en-US" sz="700" b="0" i="0" u="none" strike="noStrike" kern="1200" dirty="0">
                <a:solidFill>
                  <a:schemeClr val="tx1"/>
                </a:solidFill>
                <a:effectLst/>
                <a:latin typeface="Segoe UI" pitchFamily="34" charset="0"/>
                <a:ea typeface="+mn-ea"/>
                <a:cs typeface="+mn-cs"/>
              </a:rPr>
              <a:t>19984</a:t>
            </a:r>
          </a:p>
          <a:p>
            <a:r>
              <a:rPr lang="en-US" sz="700" b="0" i="0" u="none" strike="noStrike" kern="1200" dirty="0">
                <a:solidFill>
                  <a:schemeClr val="tx1"/>
                </a:solidFill>
                <a:effectLst/>
                <a:latin typeface="Segoe UI" pitchFamily="34" charset="0"/>
                <a:ea typeface="+mn-ea"/>
                <a:cs typeface="+mn-cs"/>
              </a:rPr>
              <a:t>Sentence Count</a:t>
            </a:r>
            <a:r>
              <a:rPr lang="en-US" dirty="0"/>
              <a:t> =  </a:t>
            </a:r>
            <a:r>
              <a:rPr lang="en-US" sz="700" b="0" i="0" u="none" strike="noStrike" kern="1200" dirty="0">
                <a:solidFill>
                  <a:schemeClr val="tx1"/>
                </a:solidFill>
                <a:effectLst/>
                <a:latin typeface="Segoe UI" pitchFamily="34" charset="0"/>
                <a:ea typeface="+mn-ea"/>
                <a:cs typeface="+mn-cs"/>
              </a:rPr>
              <a:t>20617</a:t>
            </a:r>
            <a:r>
              <a:rPr lang="en-US" dirty="0"/>
              <a:t> </a:t>
            </a:r>
          </a:p>
          <a:p>
            <a:endParaRPr lang="en-US" dirty="0"/>
          </a:p>
        </p:txBody>
      </p:sp>
    </p:spTree>
    <p:extLst>
      <p:ext uri="{BB962C8B-B14F-4D97-AF65-F5344CB8AC3E}">
        <p14:creationId xmlns:p14="http://schemas.microsoft.com/office/powerpoint/2010/main" val="3484922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entities = </a:t>
            </a:r>
            <a:r>
              <a:rPr lang="en-US" sz="700" b="0" i="0" u="none" strike="noStrike" kern="1200" dirty="0">
                <a:solidFill>
                  <a:schemeClr val="tx1"/>
                </a:solidFill>
                <a:effectLst/>
                <a:latin typeface="Segoe UI" pitchFamily="34" charset="0"/>
                <a:ea typeface="+mn-ea"/>
                <a:cs typeface="+mn-cs"/>
              </a:rPr>
              <a:t>8047</a:t>
            </a:r>
            <a:r>
              <a:rPr lang="en-US" dirty="0"/>
              <a:t> </a:t>
            </a:r>
          </a:p>
          <a:p>
            <a:r>
              <a:rPr lang="en-US" dirty="0"/>
              <a:t>Non numerical = </a:t>
            </a:r>
            <a:r>
              <a:rPr lang="en-US" sz="700" b="0" i="0" u="none" strike="noStrike" kern="1200" dirty="0">
                <a:solidFill>
                  <a:schemeClr val="tx1"/>
                </a:solidFill>
                <a:effectLst/>
                <a:latin typeface="Segoe UI" pitchFamily="34" charset="0"/>
                <a:ea typeface="+mn-ea"/>
                <a:cs typeface="+mn-cs"/>
              </a:rPr>
              <a:t>11937</a:t>
            </a:r>
            <a:r>
              <a:rPr lang="en-US" dirty="0"/>
              <a:t> </a:t>
            </a:r>
          </a:p>
        </p:txBody>
      </p:sp>
    </p:spTree>
    <p:extLst>
      <p:ext uri="{BB962C8B-B14F-4D97-AF65-F5344CB8AC3E}">
        <p14:creationId xmlns:p14="http://schemas.microsoft.com/office/powerpoint/2010/main" val="87343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llinois</a:t>
            </a:r>
            <a:r>
              <a:rPr lang="en-US" dirty="0"/>
              <a:t> NE tagger has extracted more entities and also Number of Sentences with at least 1 Entity is larger</a:t>
            </a:r>
          </a:p>
        </p:txBody>
      </p:sp>
    </p:spTree>
    <p:extLst>
      <p:ext uri="{BB962C8B-B14F-4D97-AF65-F5344CB8AC3E}">
        <p14:creationId xmlns:p14="http://schemas.microsoft.com/office/powerpoint/2010/main" val="149285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NBC: Bayes theorem: probability of a test case that belongs to a class.</a:t>
            </a:r>
          </a:p>
          <a:p>
            <a:pPr lvl="1"/>
            <a:r>
              <a:rPr lang="en-US" sz="2000" dirty="0"/>
              <a:t>Conditional Independence assumption: word being processed is independent of other words</a:t>
            </a:r>
          </a:p>
          <a:p>
            <a:pPr lvl="1"/>
            <a:r>
              <a:rPr lang="en-US" sz="2000" dirty="0"/>
              <a:t> Uses the captured frequency information of features, such as words, POS tags, Entities etc.</a:t>
            </a:r>
          </a:p>
          <a:p>
            <a:pPr lvl="1"/>
            <a:r>
              <a:rPr lang="en-US" sz="2000" dirty="0"/>
              <a:t> Numeric values are tended to appear in news articles, factual claims etc.</a:t>
            </a:r>
          </a:p>
          <a:p>
            <a:pPr lvl="1"/>
            <a:r>
              <a:rPr lang="en-US" sz="2000" dirty="0"/>
              <a:t> Probabilities of each feature are calculated</a:t>
            </a:r>
          </a:p>
          <a:p>
            <a:endParaRPr lang="en-US" dirty="0"/>
          </a:p>
          <a:p>
            <a:r>
              <a:rPr lang="en-US" dirty="0"/>
              <a:t>RFC:</a:t>
            </a:r>
          </a:p>
          <a:p>
            <a:pPr lvl="1"/>
            <a:r>
              <a:rPr lang="en-US" dirty="0"/>
              <a:t>Make a random forest which is a set of trees created by bootstrapping cases of the training dataset</a:t>
            </a:r>
          </a:p>
          <a:p>
            <a:pPr lvl="1"/>
            <a:r>
              <a:rPr lang="en-US" dirty="0"/>
              <a:t> Predictions are made by majority vote</a:t>
            </a:r>
          </a:p>
          <a:p>
            <a:pPr lvl="1"/>
            <a:r>
              <a:rPr lang="en-US" dirty="0"/>
              <a:t> Number of trees in the forest are restricted to 500</a:t>
            </a:r>
          </a:p>
          <a:p>
            <a:endParaRPr lang="en-US" dirty="0"/>
          </a:p>
        </p:txBody>
      </p:sp>
    </p:spTree>
    <p:extLst>
      <p:ext uri="{BB962C8B-B14F-4D97-AF65-F5344CB8AC3E}">
        <p14:creationId xmlns:p14="http://schemas.microsoft.com/office/powerpoint/2010/main" val="51907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a:t>
            </a:r>
          </a:p>
          <a:p>
            <a:pPr lvl="1"/>
            <a:r>
              <a:rPr lang="en-US" dirty="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a:t>Click to edit Master title style</a:t>
            </a:r>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dirty="0"/>
              <a:t>Click to edit Master title style</a:t>
            </a:r>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Speaker Title</a:t>
            </a:r>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C:\home\clouds\Google Drive\Management\IDIR\idirlogo\idirlogo.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a:latin typeface="Garamond" panose="02020404030301010803" pitchFamily="18" charset="0"/>
              </a:rPr>
              <a:t>©2015-2016 The University of Texas at Arlington. All Rights Reserved.</a:t>
            </a:r>
            <a:endParaRPr lang="en-US" sz="1000"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367150"/>
            <a:ext cx="8560544" cy="1002134"/>
          </a:xfrm>
        </p:spPr>
        <p:txBody>
          <a:bodyPr/>
          <a:lstStyle/>
          <a:p>
            <a:r>
              <a:rPr lang="en-US" sz="3600" b="1" dirty="0">
                <a:solidFill>
                  <a:srgbClr val="0064B1"/>
                </a:solidFill>
              </a:rPr>
              <a:t>Evaluation of a Factual Claim Classifier with and without Using Entities as Features</a:t>
            </a:r>
            <a:endParaRPr lang="en-US" sz="3600" b="1" spc="-300" dirty="0"/>
          </a:p>
        </p:txBody>
      </p:sp>
      <p:sp>
        <p:nvSpPr>
          <p:cNvPr id="7" name="Text Placeholder 6"/>
          <p:cNvSpPr>
            <a:spLocks noGrp="1"/>
          </p:cNvSpPr>
          <p:nvPr>
            <p:ph type="body" sz="quarter" idx="11"/>
          </p:nvPr>
        </p:nvSpPr>
        <p:spPr>
          <a:xfrm>
            <a:off x="354854" y="3109801"/>
            <a:ext cx="8480802" cy="1892826"/>
          </a:xfrm>
        </p:spPr>
        <p:txBody>
          <a:bodyPr/>
          <a:lstStyle/>
          <a:p>
            <a:r>
              <a:rPr lang="en-US" sz="2000" dirty="0">
                <a:solidFill>
                  <a:schemeClr val="bg1"/>
                </a:solidFill>
              </a:rPr>
              <a:t>Abu Ayub Ansari Syed</a:t>
            </a:r>
          </a:p>
          <a:p>
            <a:r>
              <a:rPr lang="en-US" sz="2000" dirty="0">
                <a:solidFill>
                  <a:schemeClr val="bg1"/>
                </a:solidFill>
              </a:rPr>
              <a:t>Supervised by: Dr. </a:t>
            </a:r>
            <a:r>
              <a:rPr lang="en-US" sz="2000" dirty="0" err="1">
                <a:solidFill>
                  <a:schemeClr val="bg1"/>
                </a:solidFill>
              </a:rPr>
              <a:t>Chengkai</a:t>
            </a:r>
            <a:r>
              <a:rPr lang="en-US" sz="2000" dirty="0">
                <a:solidFill>
                  <a:schemeClr val="bg1"/>
                </a:solidFill>
              </a:rPr>
              <a:t> Li</a:t>
            </a:r>
          </a:p>
          <a:p>
            <a:pPr>
              <a:spcBef>
                <a:spcPts val="0"/>
              </a:spcBef>
            </a:pPr>
            <a:endParaRPr lang="en-US" sz="1000" dirty="0">
              <a:solidFill>
                <a:schemeClr val="bg1"/>
              </a:solidFill>
            </a:endParaRPr>
          </a:p>
          <a:p>
            <a:pPr>
              <a:spcBef>
                <a:spcPts val="0"/>
              </a:spcBef>
            </a:pPr>
            <a:endParaRPr lang="en-US" sz="2000" dirty="0">
              <a:solidFill>
                <a:schemeClr val="bg1"/>
              </a:solidFill>
            </a:endParaRPr>
          </a:p>
          <a:p>
            <a:pPr>
              <a:spcBef>
                <a:spcPts val="0"/>
              </a:spcBef>
            </a:pPr>
            <a:r>
              <a:rPr lang="en-US" sz="2000" dirty="0">
                <a:solidFill>
                  <a:schemeClr val="bg1"/>
                </a:solidFill>
              </a:rPr>
              <a:t>University of Texas at Arlington</a:t>
            </a:r>
          </a:p>
          <a:p>
            <a:pPr>
              <a:spcBef>
                <a:spcPts val="0"/>
              </a:spcBef>
            </a:pPr>
            <a:endParaRPr lang="en-US" sz="2000" dirty="0">
              <a:solidFill>
                <a:schemeClr val="bg1"/>
              </a:solidFill>
            </a:endParaRPr>
          </a:p>
          <a:p>
            <a:pPr>
              <a:lnSpc>
                <a:spcPct val="100000"/>
              </a:lnSpc>
              <a:spcBef>
                <a:spcPts val="0"/>
              </a:spcBef>
            </a:pPr>
            <a:r>
              <a:rPr lang="en-US" sz="2000" dirty="0">
                <a:solidFill>
                  <a:schemeClr val="bg1"/>
                </a:solidFill>
              </a:rPr>
              <a:t>July 14th, 2017 </a:t>
            </a:r>
          </a:p>
        </p:txBody>
      </p:sp>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E9CE-93C2-43FC-8E8B-EBF10E0B5934}"/>
              </a:ext>
            </a:extLst>
          </p:cNvPr>
          <p:cNvSpPr>
            <a:spLocks noGrp="1"/>
          </p:cNvSpPr>
          <p:nvPr>
            <p:ph type="title"/>
          </p:nvPr>
        </p:nvSpPr>
        <p:spPr/>
        <p:txBody>
          <a:bodyPr/>
          <a:lstStyle/>
          <a:p>
            <a:r>
              <a:rPr lang="en-US" dirty="0"/>
              <a:t>Illinois NER Tool</a:t>
            </a:r>
          </a:p>
        </p:txBody>
      </p:sp>
      <p:sp>
        <p:nvSpPr>
          <p:cNvPr id="4" name="Slide Number Placeholder 3">
            <a:extLst>
              <a:ext uri="{FF2B5EF4-FFF2-40B4-BE49-F238E27FC236}">
                <a16:creationId xmlns:a16="http://schemas.microsoft.com/office/drawing/2014/main" id="{7C038989-0A21-4412-83FE-B5CEFCE3DBA3}"/>
              </a:ext>
            </a:extLst>
          </p:cNvPr>
          <p:cNvSpPr>
            <a:spLocks noGrp="1"/>
          </p:cNvSpPr>
          <p:nvPr>
            <p:ph type="sldNum" sz="quarter" idx="10"/>
          </p:nvPr>
        </p:nvSpPr>
        <p:spPr/>
        <p:txBody>
          <a:bodyPr/>
          <a:lstStyle/>
          <a:p>
            <a:fld id="{30DB7900-D72E-4025-AF90-97BD6DF59E7D}" type="slidenum">
              <a:rPr lang="en-US" smtClean="0"/>
              <a:pPr/>
              <a:t>10</a:t>
            </a:fld>
            <a:endParaRPr lang="en-US"/>
          </a:p>
        </p:txBody>
      </p:sp>
      <p:graphicFrame>
        <p:nvGraphicFramePr>
          <p:cNvPr id="12" name="Chart 11">
            <a:extLst>
              <a:ext uri="{FF2B5EF4-FFF2-40B4-BE49-F238E27FC236}">
                <a16:creationId xmlns:a16="http://schemas.microsoft.com/office/drawing/2014/main" id="{F8B28009-AE06-4AB8-B236-4050D34C8B67}"/>
              </a:ext>
            </a:extLst>
          </p:cNvPr>
          <p:cNvGraphicFramePr>
            <a:graphicFrameLocks/>
          </p:cNvGraphicFramePr>
          <p:nvPr>
            <p:extLst>
              <p:ext uri="{D42A27DB-BD31-4B8C-83A1-F6EECF244321}">
                <p14:modId xmlns:p14="http://schemas.microsoft.com/office/powerpoint/2010/main" val="4086348910"/>
              </p:ext>
            </p:extLst>
          </p:nvPr>
        </p:nvGraphicFramePr>
        <p:xfrm>
          <a:off x="389436" y="1288234"/>
          <a:ext cx="36576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A3AD496D-B8CD-4972-96B1-8E2951566618}"/>
              </a:ext>
            </a:extLst>
          </p:cNvPr>
          <p:cNvGraphicFramePr>
            <a:graphicFrameLocks/>
          </p:cNvGraphicFramePr>
          <p:nvPr>
            <p:extLst>
              <p:ext uri="{D42A27DB-BD31-4B8C-83A1-F6EECF244321}">
                <p14:modId xmlns:p14="http://schemas.microsoft.com/office/powerpoint/2010/main" val="2984299085"/>
              </p:ext>
            </p:extLst>
          </p:nvPr>
        </p:nvGraphicFramePr>
        <p:xfrm>
          <a:off x="4828108" y="1288234"/>
          <a:ext cx="36576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53738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C4FF2-E4D6-47CD-B51C-C081F62D2F66}"/>
              </a:ext>
            </a:extLst>
          </p:cNvPr>
          <p:cNvSpPr>
            <a:spLocks noGrp="1"/>
          </p:cNvSpPr>
          <p:nvPr>
            <p:ph type="title"/>
          </p:nvPr>
        </p:nvSpPr>
        <p:spPr>
          <a:xfrm>
            <a:off x="389436" y="171450"/>
            <a:ext cx="8363938" cy="671402"/>
          </a:xfrm>
        </p:spPr>
        <p:txBody>
          <a:bodyPr/>
          <a:lstStyle/>
          <a:p>
            <a:r>
              <a:rPr lang="en-US" dirty="0"/>
              <a:t>Illinois NER Tool</a:t>
            </a:r>
          </a:p>
        </p:txBody>
      </p:sp>
      <p:sp>
        <p:nvSpPr>
          <p:cNvPr id="4" name="Slide Number Placeholder 3">
            <a:extLst>
              <a:ext uri="{FF2B5EF4-FFF2-40B4-BE49-F238E27FC236}">
                <a16:creationId xmlns:a16="http://schemas.microsoft.com/office/drawing/2014/main" id="{858C3863-319A-42F0-A906-65AA81DF258D}"/>
              </a:ext>
            </a:extLst>
          </p:cNvPr>
          <p:cNvSpPr>
            <a:spLocks noGrp="1"/>
          </p:cNvSpPr>
          <p:nvPr>
            <p:ph type="sldNum" sz="quarter" idx="10"/>
          </p:nvPr>
        </p:nvSpPr>
        <p:spPr/>
        <p:txBody>
          <a:bodyPr/>
          <a:lstStyle/>
          <a:p>
            <a:fld id="{30DB7900-D72E-4025-AF90-97BD6DF59E7D}" type="slidenum">
              <a:rPr lang="en-US" smtClean="0"/>
              <a:pPr/>
              <a:t>11</a:t>
            </a:fld>
            <a:endParaRPr lang="en-US"/>
          </a:p>
        </p:txBody>
      </p:sp>
      <p:graphicFrame>
        <p:nvGraphicFramePr>
          <p:cNvPr id="5" name="Chart 4">
            <a:extLst>
              <a:ext uri="{FF2B5EF4-FFF2-40B4-BE49-F238E27FC236}">
                <a16:creationId xmlns:a16="http://schemas.microsoft.com/office/drawing/2014/main" id="{62F2BFDA-80BF-4B2C-8B28-2F98BE77D493}"/>
              </a:ext>
            </a:extLst>
          </p:cNvPr>
          <p:cNvGraphicFramePr>
            <a:graphicFrameLocks/>
          </p:cNvGraphicFramePr>
          <p:nvPr>
            <p:extLst>
              <p:ext uri="{D42A27DB-BD31-4B8C-83A1-F6EECF244321}">
                <p14:modId xmlns:p14="http://schemas.microsoft.com/office/powerpoint/2010/main" val="586281263"/>
              </p:ext>
            </p:extLst>
          </p:nvPr>
        </p:nvGraphicFramePr>
        <p:xfrm>
          <a:off x="389436" y="1475972"/>
          <a:ext cx="36576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539BE4E-92E1-4F66-8787-06394CD12BB4}"/>
              </a:ext>
            </a:extLst>
          </p:cNvPr>
          <p:cNvGraphicFramePr>
            <a:graphicFrameLocks/>
          </p:cNvGraphicFramePr>
          <p:nvPr>
            <p:extLst>
              <p:ext uri="{D42A27DB-BD31-4B8C-83A1-F6EECF244321}">
                <p14:modId xmlns:p14="http://schemas.microsoft.com/office/powerpoint/2010/main" val="959113421"/>
              </p:ext>
            </p:extLst>
          </p:nvPr>
        </p:nvGraphicFramePr>
        <p:xfrm>
          <a:off x="4663943" y="1475972"/>
          <a:ext cx="36576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8611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A6CB-A5A8-4841-966A-15C06676CC83}"/>
              </a:ext>
            </a:extLst>
          </p:cNvPr>
          <p:cNvSpPr>
            <a:spLocks noGrp="1"/>
          </p:cNvSpPr>
          <p:nvPr>
            <p:ph type="title"/>
          </p:nvPr>
        </p:nvSpPr>
        <p:spPr>
          <a:xfrm>
            <a:off x="389436" y="171450"/>
            <a:ext cx="8363938" cy="671402"/>
          </a:xfrm>
        </p:spPr>
        <p:txBody>
          <a:bodyPr/>
          <a:lstStyle/>
          <a:p>
            <a:r>
              <a:rPr lang="en-US" dirty="0"/>
              <a:t>Illinois NER Tool</a:t>
            </a:r>
          </a:p>
        </p:txBody>
      </p:sp>
      <p:sp>
        <p:nvSpPr>
          <p:cNvPr id="4" name="Slide Number Placeholder 3">
            <a:extLst>
              <a:ext uri="{FF2B5EF4-FFF2-40B4-BE49-F238E27FC236}">
                <a16:creationId xmlns:a16="http://schemas.microsoft.com/office/drawing/2014/main" id="{3B761485-27E1-42F8-A49B-B9FB00FA4662}"/>
              </a:ext>
            </a:extLst>
          </p:cNvPr>
          <p:cNvSpPr>
            <a:spLocks noGrp="1"/>
          </p:cNvSpPr>
          <p:nvPr>
            <p:ph type="sldNum" sz="quarter" idx="11"/>
          </p:nvPr>
        </p:nvSpPr>
        <p:spPr/>
        <p:txBody>
          <a:bodyPr/>
          <a:lstStyle/>
          <a:p>
            <a:fld id="{30DB7900-D72E-4025-AF90-97BD6DF59E7D}" type="slidenum">
              <a:rPr lang="en-US" smtClean="0"/>
              <a:pPr/>
              <a:t>12</a:t>
            </a:fld>
            <a:endParaRPr lang="en-US"/>
          </a:p>
        </p:txBody>
      </p:sp>
      <p:graphicFrame>
        <p:nvGraphicFramePr>
          <p:cNvPr id="6" name="Table 5">
            <a:extLst>
              <a:ext uri="{FF2B5EF4-FFF2-40B4-BE49-F238E27FC236}">
                <a16:creationId xmlns:a16="http://schemas.microsoft.com/office/drawing/2014/main" id="{40269B72-11A7-410A-BFAE-578320557823}"/>
              </a:ext>
            </a:extLst>
          </p:cNvPr>
          <p:cNvGraphicFramePr>
            <a:graphicFrameLocks noGrp="1"/>
          </p:cNvGraphicFramePr>
          <p:nvPr>
            <p:extLst>
              <p:ext uri="{D42A27DB-BD31-4B8C-83A1-F6EECF244321}">
                <p14:modId xmlns:p14="http://schemas.microsoft.com/office/powerpoint/2010/main" val="542769836"/>
              </p:ext>
            </p:extLst>
          </p:nvPr>
        </p:nvGraphicFramePr>
        <p:xfrm>
          <a:off x="389436" y="842852"/>
          <a:ext cx="8574090" cy="3733228"/>
        </p:xfrm>
        <a:graphic>
          <a:graphicData uri="http://schemas.openxmlformats.org/drawingml/2006/table">
            <a:tbl>
              <a:tblPr firstRow="1" firstCol="1" bandRow="1"/>
              <a:tblGrid>
                <a:gridCol w="3703190">
                  <a:extLst>
                    <a:ext uri="{9D8B030D-6E8A-4147-A177-3AD203B41FA5}">
                      <a16:colId xmlns:a16="http://schemas.microsoft.com/office/drawing/2014/main" val="1246296760"/>
                    </a:ext>
                  </a:extLst>
                </a:gridCol>
                <a:gridCol w="2440521">
                  <a:extLst>
                    <a:ext uri="{9D8B030D-6E8A-4147-A177-3AD203B41FA5}">
                      <a16:colId xmlns:a16="http://schemas.microsoft.com/office/drawing/2014/main" val="3656192408"/>
                    </a:ext>
                  </a:extLst>
                </a:gridCol>
                <a:gridCol w="2430379">
                  <a:extLst>
                    <a:ext uri="{9D8B030D-6E8A-4147-A177-3AD203B41FA5}">
                      <a16:colId xmlns:a16="http://schemas.microsoft.com/office/drawing/2014/main" val="2419203967"/>
                    </a:ext>
                  </a:extLst>
                </a:gridCol>
              </a:tblGrid>
              <a:tr h="628507">
                <a:tc>
                  <a:txBody>
                    <a:bodyPr/>
                    <a:lstStyle/>
                    <a:p>
                      <a:pPr marL="0" marR="0" indent="457200" algn="ctr">
                        <a:lnSpc>
                          <a:spcPct val="200000"/>
                        </a:lnSpc>
                        <a:spcBef>
                          <a:spcPts val="0"/>
                        </a:spcBef>
                        <a:spcAft>
                          <a:spcPts val="0"/>
                        </a:spcAft>
                      </a:pPr>
                      <a:r>
                        <a:rPr lang="x-none" sz="2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Alchemy API</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Illinois N</a:t>
                      </a:r>
                      <a:r>
                        <a:rPr lang="en-US" sz="200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E Tagger</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60741"/>
                  </a:ext>
                </a:extLst>
              </a:tr>
              <a:tr h="628507">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Sentences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28029</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28029</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739105"/>
                  </a:ext>
                </a:extLst>
              </a:tr>
              <a:tr h="628507">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number of Entities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18864</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25601</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338155"/>
                  </a:ext>
                </a:extLst>
              </a:tr>
              <a:tr h="628507">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Unique Entities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3309</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5499</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970713"/>
                  </a:ext>
                </a:extLst>
              </a:tr>
              <a:tr h="1166994">
                <a:tc>
                  <a:txBody>
                    <a:bodyPr/>
                    <a:lstStyle/>
                    <a:p>
                      <a:pPr marL="0" marR="0" indent="0" algn="ctr">
                        <a:lnSpc>
                          <a:spcPct val="200000"/>
                        </a:lnSpc>
                        <a:spcBef>
                          <a:spcPts val="0"/>
                        </a:spcBef>
                        <a:spcAft>
                          <a:spcPts val="0"/>
                        </a:spcAft>
                      </a:pPr>
                      <a:r>
                        <a:rPr lang="x-none"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Sentences with at least 1 Entity</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10918</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13934</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7054" marR="6705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633549"/>
                  </a:ext>
                </a:extLst>
              </a:tr>
            </a:tbl>
          </a:graphicData>
        </a:graphic>
      </p:graphicFrame>
    </p:spTree>
    <p:extLst>
      <p:ext uri="{BB962C8B-B14F-4D97-AF65-F5344CB8AC3E}">
        <p14:creationId xmlns:p14="http://schemas.microsoft.com/office/powerpoint/2010/main" val="4074293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2D1C-62D6-487E-B1F1-BFAA17D9E810}"/>
              </a:ext>
            </a:extLst>
          </p:cNvPr>
          <p:cNvSpPr>
            <a:spLocks noGrp="1"/>
          </p:cNvSpPr>
          <p:nvPr>
            <p:ph type="title"/>
          </p:nvPr>
        </p:nvSpPr>
        <p:spPr>
          <a:xfrm>
            <a:off x="389436" y="171450"/>
            <a:ext cx="8363938" cy="671402"/>
          </a:xfrm>
        </p:spPr>
        <p:txBody>
          <a:bodyPr/>
          <a:lstStyle/>
          <a:p>
            <a:r>
              <a:rPr lang="en-US" dirty="0"/>
              <a:t>Evaluation of Classifiers</a:t>
            </a:r>
          </a:p>
        </p:txBody>
      </p:sp>
      <p:sp>
        <p:nvSpPr>
          <p:cNvPr id="3" name="Text Placeholder 2">
            <a:extLst>
              <a:ext uri="{FF2B5EF4-FFF2-40B4-BE49-F238E27FC236}">
                <a16:creationId xmlns:a16="http://schemas.microsoft.com/office/drawing/2014/main" id="{D697FF4C-7BE3-4804-94C2-194729389840}"/>
              </a:ext>
            </a:extLst>
          </p:cNvPr>
          <p:cNvSpPr>
            <a:spLocks noGrp="1"/>
          </p:cNvSpPr>
          <p:nvPr>
            <p:ph type="body" sz="quarter" idx="10"/>
          </p:nvPr>
        </p:nvSpPr>
        <p:spPr>
          <a:xfrm>
            <a:off x="253512" y="992983"/>
            <a:ext cx="8363938" cy="2850011"/>
          </a:xfrm>
          <a:ln>
            <a:noFill/>
          </a:ln>
        </p:spPr>
        <p:txBody>
          <a:bodyPr/>
          <a:lstStyle/>
          <a:p>
            <a:r>
              <a:rPr lang="en-US" dirty="0"/>
              <a:t>ClaimBuster modeled detecting check-worthy factual claim as a classification task</a:t>
            </a:r>
          </a:p>
          <a:p>
            <a:r>
              <a:rPr lang="en-US" dirty="0"/>
              <a:t>Algorithms</a:t>
            </a:r>
            <a:r>
              <a:rPr lang="en-US" sz="1800" dirty="0"/>
              <a:t>+</a:t>
            </a:r>
          </a:p>
          <a:p>
            <a:pPr lvl="1"/>
            <a:r>
              <a:rPr lang="en-US" dirty="0"/>
              <a:t> Multinomial Naïve Bayes Classifier (NBC)</a:t>
            </a:r>
          </a:p>
          <a:p>
            <a:pPr lvl="1"/>
            <a:r>
              <a:rPr lang="en-US" dirty="0"/>
              <a:t> Support Vector Machine (SVM) </a:t>
            </a:r>
          </a:p>
          <a:p>
            <a:pPr lvl="1"/>
            <a:r>
              <a:rPr lang="en-US" dirty="0"/>
              <a:t> Random Forrest Classifier (RFC)</a:t>
            </a:r>
          </a:p>
        </p:txBody>
      </p:sp>
      <p:sp>
        <p:nvSpPr>
          <p:cNvPr id="4" name="Slide Number Placeholder 3">
            <a:extLst>
              <a:ext uri="{FF2B5EF4-FFF2-40B4-BE49-F238E27FC236}">
                <a16:creationId xmlns:a16="http://schemas.microsoft.com/office/drawing/2014/main" id="{6C84F2F6-E93C-4868-8004-1ECBD0F1A16C}"/>
              </a:ext>
            </a:extLst>
          </p:cNvPr>
          <p:cNvSpPr>
            <a:spLocks noGrp="1"/>
          </p:cNvSpPr>
          <p:nvPr>
            <p:ph type="sldNum" sz="quarter" idx="11"/>
          </p:nvPr>
        </p:nvSpPr>
        <p:spPr/>
        <p:txBody>
          <a:bodyPr/>
          <a:lstStyle/>
          <a:p>
            <a:fld id="{30DB7900-D72E-4025-AF90-97BD6DF59E7D}" type="slidenum">
              <a:rPr lang="en-US" smtClean="0"/>
              <a:pPr/>
              <a:t>13</a:t>
            </a:fld>
            <a:endParaRPr lang="en-US" dirty="0"/>
          </a:p>
        </p:txBody>
      </p:sp>
      <p:sp>
        <p:nvSpPr>
          <p:cNvPr id="5" name="TextBox 4">
            <a:extLst>
              <a:ext uri="{FF2B5EF4-FFF2-40B4-BE49-F238E27FC236}">
                <a16:creationId xmlns:a16="http://schemas.microsoft.com/office/drawing/2014/main" id="{C1E32D1C-0913-42FB-8877-57D95F73F6DE}"/>
              </a:ext>
            </a:extLst>
          </p:cNvPr>
          <p:cNvSpPr txBox="1"/>
          <p:nvPr/>
        </p:nvSpPr>
        <p:spPr>
          <a:xfrm>
            <a:off x="560426" y="4554070"/>
            <a:ext cx="8192948" cy="169277"/>
          </a:xfrm>
          <a:prstGeom prst="rect">
            <a:avLst/>
          </a:prstGeom>
          <a:noFill/>
        </p:spPr>
        <p:txBody>
          <a:bodyPr wrap="none" lIns="0" tIns="0" rIns="0" bIns="0" rtlCol="0">
            <a:spAutoFit/>
          </a:bodyPr>
          <a:lstStyle/>
          <a:p>
            <a:r>
              <a:rPr lang="en-US" sz="1100" dirty="0">
                <a:solidFill>
                  <a:srgbClr val="EE8200"/>
                </a:solidFill>
              </a:rPr>
              <a:t>+ N. Hassan, C. Li, and M. </a:t>
            </a:r>
            <a:r>
              <a:rPr lang="en-US" sz="1100" dirty="0" err="1">
                <a:solidFill>
                  <a:srgbClr val="EE8200"/>
                </a:solidFill>
              </a:rPr>
              <a:t>Tremayne</a:t>
            </a:r>
            <a:r>
              <a:rPr lang="en-US" sz="1100" dirty="0">
                <a:solidFill>
                  <a:srgbClr val="EE8200"/>
                </a:solidFill>
              </a:rPr>
              <a:t>. Detecting check-worthy factual claims in presidential debates. In CIKM, pages 1835–1838, 2015</a:t>
            </a:r>
          </a:p>
        </p:txBody>
      </p:sp>
    </p:spTree>
    <p:extLst>
      <p:ext uri="{BB962C8B-B14F-4D97-AF65-F5344CB8AC3E}">
        <p14:creationId xmlns:p14="http://schemas.microsoft.com/office/powerpoint/2010/main" val="3498173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955F-BED6-48A9-B70B-EA2021FA74F9}"/>
              </a:ext>
            </a:extLst>
          </p:cNvPr>
          <p:cNvSpPr>
            <a:spLocks noGrp="1"/>
          </p:cNvSpPr>
          <p:nvPr>
            <p:ph type="title"/>
          </p:nvPr>
        </p:nvSpPr>
        <p:spPr/>
        <p:txBody>
          <a:bodyPr/>
          <a:lstStyle/>
          <a:p>
            <a:r>
              <a:rPr lang="en-US" dirty="0"/>
              <a:t>Evaluation of Classifiers</a:t>
            </a:r>
          </a:p>
        </p:txBody>
      </p:sp>
      <p:sp>
        <p:nvSpPr>
          <p:cNvPr id="9" name="Text Placeholder 8">
            <a:extLst>
              <a:ext uri="{FF2B5EF4-FFF2-40B4-BE49-F238E27FC236}">
                <a16:creationId xmlns:a16="http://schemas.microsoft.com/office/drawing/2014/main" id="{487F59FF-401D-4B8D-A7C1-C81BC6AE5281}"/>
              </a:ext>
            </a:extLst>
          </p:cNvPr>
          <p:cNvSpPr>
            <a:spLocks noGrp="1"/>
          </p:cNvSpPr>
          <p:nvPr>
            <p:ph type="body" sz="quarter" idx="10"/>
          </p:nvPr>
        </p:nvSpPr>
        <p:spPr>
          <a:xfrm>
            <a:off x="389436" y="1085850"/>
            <a:ext cx="8363938" cy="3742563"/>
          </a:xfrm>
          <a:ln>
            <a:noFill/>
          </a:ln>
        </p:spPr>
        <p:txBody>
          <a:bodyPr/>
          <a:lstStyle/>
          <a:p>
            <a:pPr fontAlgn="t"/>
            <a:r>
              <a:rPr lang="en-US" dirty="0">
                <a:solidFill>
                  <a:srgbClr val="F58026"/>
                </a:solidFill>
              </a:rPr>
              <a:t>Three-class classification labels</a:t>
            </a:r>
          </a:p>
          <a:p>
            <a:pPr lvl="1" fontAlgn="t"/>
            <a:r>
              <a:rPr lang="x-none" dirty="0"/>
              <a:t>Non-Factual Sentence (NFS)  </a:t>
            </a:r>
            <a:endParaRPr lang="en-US" dirty="0"/>
          </a:p>
          <a:p>
            <a:pPr lvl="1" fontAlgn="t"/>
            <a:r>
              <a:rPr lang="x-none" dirty="0"/>
              <a:t>Unimportant Factual Sentence (UFS)</a:t>
            </a:r>
            <a:endParaRPr lang="en-US" dirty="0"/>
          </a:p>
          <a:p>
            <a:pPr lvl="1" fontAlgn="t"/>
            <a:r>
              <a:rPr lang="x-none" dirty="0"/>
              <a:t>Check-worthy Factual Sentence (CFS)</a:t>
            </a:r>
            <a:endParaRPr lang="en-US" dirty="0"/>
          </a:p>
          <a:p>
            <a:pPr fontAlgn="t"/>
            <a:r>
              <a:rPr lang="en-US" dirty="0">
                <a:solidFill>
                  <a:srgbClr val="F58026"/>
                </a:solidFill>
              </a:rPr>
              <a:t>Two-class classification labels</a:t>
            </a:r>
          </a:p>
          <a:p>
            <a:pPr lvl="1" fontAlgn="t"/>
            <a:r>
              <a:rPr lang="x-none" dirty="0"/>
              <a:t>Non-Factual</a:t>
            </a:r>
            <a:r>
              <a:rPr lang="en-US" dirty="0"/>
              <a:t> and</a:t>
            </a:r>
            <a:r>
              <a:rPr lang="x-none" dirty="0"/>
              <a:t> Unimportant Factual Sentence (</a:t>
            </a:r>
            <a:r>
              <a:rPr lang="en-US" dirty="0"/>
              <a:t>N_</a:t>
            </a:r>
            <a:r>
              <a:rPr lang="x-none" dirty="0"/>
              <a:t>UFS)</a:t>
            </a:r>
            <a:endParaRPr lang="en-US" sz="3600" dirty="0"/>
          </a:p>
          <a:p>
            <a:pPr lvl="1" fontAlgn="t"/>
            <a:r>
              <a:rPr lang="x-none" dirty="0"/>
              <a:t>Check-worthy Factual Sentence (CFS)</a:t>
            </a:r>
            <a:endParaRPr lang="en-US" sz="3600" dirty="0"/>
          </a:p>
        </p:txBody>
      </p:sp>
      <p:sp>
        <p:nvSpPr>
          <p:cNvPr id="4" name="Slide Number Placeholder 3">
            <a:extLst>
              <a:ext uri="{FF2B5EF4-FFF2-40B4-BE49-F238E27FC236}">
                <a16:creationId xmlns:a16="http://schemas.microsoft.com/office/drawing/2014/main" id="{EE9C9246-C4FE-48CF-B74A-091B1CA89174}"/>
              </a:ext>
            </a:extLst>
          </p:cNvPr>
          <p:cNvSpPr>
            <a:spLocks noGrp="1"/>
          </p:cNvSpPr>
          <p:nvPr>
            <p:ph type="sldNum" sz="quarter" idx="11"/>
          </p:nvPr>
        </p:nvSpPr>
        <p:spPr/>
        <p:txBody>
          <a:bodyPr/>
          <a:lstStyle/>
          <a:p>
            <a:fld id="{30DB7900-D72E-4025-AF90-97BD6DF59E7D}" type="slidenum">
              <a:rPr lang="en-US" smtClean="0"/>
              <a:pPr/>
              <a:t>14</a:t>
            </a:fld>
            <a:endParaRPr lang="en-US"/>
          </a:p>
        </p:txBody>
      </p:sp>
    </p:spTree>
    <p:extLst>
      <p:ext uri="{BB962C8B-B14F-4D97-AF65-F5344CB8AC3E}">
        <p14:creationId xmlns:p14="http://schemas.microsoft.com/office/powerpoint/2010/main" val="676333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DF19-1737-4B3A-918B-BFABB4C70E94}"/>
              </a:ext>
            </a:extLst>
          </p:cNvPr>
          <p:cNvSpPr>
            <a:spLocks noGrp="1"/>
          </p:cNvSpPr>
          <p:nvPr>
            <p:ph type="title"/>
          </p:nvPr>
        </p:nvSpPr>
        <p:spPr>
          <a:xfrm>
            <a:off x="389436" y="171450"/>
            <a:ext cx="8363938" cy="671402"/>
          </a:xfrm>
        </p:spPr>
        <p:txBody>
          <a:bodyPr/>
          <a:lstStyle/>
          <a:p>
            <a:r>
              <a:rPr lang="en-US" dirty="0"/>
              <a:t>Evaluation of Classifiers</a:t>
            </a:r>
          </a:p>
        </p:txBody>
      </p:sp>
      <p:sp>
        <p:nvSpPr>
          <p:cNvPr id="3" name="Text Placeholder 2">
            <a:extLst>
              <a:ext uri="{FF2B5EF4-FFF2-40B4-BE49-F238E27FC236}">
                <a16:creationId xmlns:a16="http://schemas.microsoft.com/office/drawing/2014/main" id="{7CC20E29-44BB-47E4-944A-10B1F051FF98}"/>
              </a:ext>
            </a:extLst>
          </p:cNvPr>
          <p:cNvSpPr>
            <a:spLocks noGrp="1"/>
          </p:cNvSpPr>
          <p:nvPr>
            <p:ph type="body" sz="quarter" idx="10"/>
          </p:nvPr>
        </p:nvSpPr>
        <p:spPr>
          <a:xfrm>
            <a:off x="389436" y="1085850"/>
            <a:ext cx="8363938" cy="3200876"/>
          </a:xfrm>
          <a:ln>
            <a:noFill/>
          </a:ln>
        </p:spPr>
        <p:txBody>
          <a:bodyPr/>
          <a:lstStyle/>
          <a:p>
            <a:r>
              <a:rPr lang="en-US" dirty="0"/>
              <a:t>Feature sets:</a:t>
            </a:r>
          </a:p>
          <a:p>
            <a:pPr lvl="1"/>
            <a:r>
              <a:rPr lang="en-US" dirty="0"/>
              <a:t> Words (W),</a:t>
            </a:r>
          </a:p>
          <a:p>
            <a:pPr lvl="1"/>
            <a:r>
              <a:rPr lang="en-US" dirty="0"/>
              <a:t> Words + Illinois Entities (W_ET),</a:t>
            </a:r>
          </a:p>
          <a:p>
            <a:pPr lvl="1"/>
            <a:r>
              <a:rPr lang="en-US" dirty="0"/>
              <a:t> Words + POS Tags (W_P),</a:t>
            </a:r>
          </a:p>
          <a:p>
            <a:pPr lvl="1"/>
            <a:r>
              <a:rPr lang="en-US" dirty="0"/>
              <a:t> Words + POS Tags + Illinois Entities (W_P_ET)</a:t>
            </a:r>
          </a:p>
          <a:p>
            <a:pPr lvl="1"/>
            <a:r>
              <a:rPr lang="en-US" dirty="0"/>
              <a:t> Note: Sentiment and Length are included in all the combinations.</a:t>
            </a:r>
          </a:p>
        </p:txBody>
      </p:sp>
      <p:sp>
        <p:nvSpPr>
          <p:cNvPr id="4" name="Slide Number Placeholder 3">
            <a:extLst>
              <a:ext uri="{FF2B5EF4-FFF2-40B4-BE49-F238E27FC236}">
                <a16:creationId xmlns:a16="http://schemas.microsoft.com/office/drawing/2014/main" id="{FCA7F676-0AAD-4BA3-AD6A-E26CDEA08453}"/>
              </a:ext>
            </a:extLst>
          </p:cNvPr>
          <p:cNvSpPr>
            <a:spLocks noGrp="1"/>
          </p:cNvSpPr>
          <p:nvPr>
            <p:ph type="sldNum" sz="quarter" idx="11"/>
          </p:nvPr>
        </p:nvSpPr>
        <p:spPr/>
        <p:txBody>
          <a:bodyPr/>
          <a:lstStyle/>
          <a:p>
            <a:fld id="{30DB7900-D72E-4025-AF90-97BD6DF59E7D}" type="slidenum">
              <a:rPr lang="en-US" smtClean="0"/>
              <a:pPr/>
              <a:t>15</a:t>
            </a:fld>
            <a:endParaRPr lang="en-US"/>
          </a:p>
        </p:txBody>
      </p:sp>
    </p:spTree>
    <p:extLst>
      <p:ext uri="{BB962C8B-B14F-4D97-AF65-F5344CB8AC3E}">
        <p14:creationId xmlns:p14="http://schemas.microsoft.com/office/powerpoint/2010/main" val="1450572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821C-B3CF-4E6A-BEC2-37B990C3F281}"/>
              </a:ext>
            </a:extLst>
          </p:cNvPr>
          <p:cNvSpPr>
            <a:spLocks noGrp="1"/>
          </p:cNvSpPr>
          <p:nvPr>
            <p:ph type="title"/>
          </p:nvPr>
        </p:nvSpPr>
        <p:spPr>
          <a:xfrm>
            <a:off x="389436" y="171450"/>
            <a:ext cx="8363938" cy="671402"/>
          </a:xfrm>
        </p:spPr>
        <p:txBody>
          <a:bodyPr/>
          <a:lstStyle/>
          <a:p>
            <a:r>
              <a:rPr lang="en-US" dirty="0"/>
              <a:t>Evaluation of Classifiers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542DAE3-B7BB-40EB-B2E9-F4DE30442554}"/>
                  </a:ext>
                </a:extLst>
              </p:cNvPr>
              <p:cNvSpPr>
                <a:spLocks noGrp="1"/>
              </p:cNvSpPr>
              <p:nvPr>
                <p:ph type="body" sz="quarter" idx="10"/>
              </p:nvPr>
            </p:nvSpPr>
            <p:spPr>
              <a:xfrm>
                <a:off x="389436" y="1085850"/>
                <a:ext cx="8363938" cy="3498971"/>
              </a:xfrm>
              <a:ln>
                <a:noFill/>
              </a:ln>
            </p:spPr>
            <p:txBody>
              <a:bodyPr/>
              <a:lstStyle/>
              <a:p>
                <a:r>
                  <a:rPr lang="en-US" dirty="0"/>
                  <a:t>Performance measures</a:t>
                </a:r>
              </a:p>
              <a:p>
                <a:pPr lvl="1"/>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𝑃𝑟𝑒𝑖𝑐𝑖𝑠𝑖𝑜𝑛</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𝑟𝑒𝑣𝑒𝑙𝑎𝑛𝑡</m:t>
                        </m:r>
                        <m:r>
                          <a:rPr lang="en-US" i="1">
                            <a:latin typeface="Cambria Math" panose="02040503050406030204" pitchFamily="18" charset="0"/>
                          </a:rPr>
                          <m:t> </m:t>
                        </m:r>
                        <m:r>
                          <a:rPr lang="en-US" i="1">
                            <a:latin typeface="Cambria Math" panose="02040503050406030204" pitchFamily="18" charset="0"/>
                          </a:rPr>
                          <m:t>𝑓𝑜𝑢𝑛𝑑</m:t>
                        </m:r>
                      </m:num>
                      <m:den>
                        <m:r>
                          <a:rPr lang="en-US" i="1">
                            <a:latin typeface="Cambria Math" panose="02040503050406030204" pitchFamily="18" charset="0"/>
                          </a:rPr>
                          <m:t># </m:t>
                        </m:r>
                        <m:r>
                          <a:rPr lang="en-US" i="1">
                            <a:latin typeface="Cambria Math" panose="02040503050406030204" pitchFamily="18" charset="0"/>
                          </a:rPr>
                          <m:t>𝑓𝑜𝑢𝑛𝑑</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𝑡𝑝</m:t>
                        </m:r>
                      </m:num>
                      <m:den>
                        <m:r>
                          <a:rPr lang="en-US" i="1">
                            <a:latin typeface="Cambria Math" panose="02040503050406030204" pitchFamily="18" charset="0"/>
                          </a:rPr>
                          <m:t>𝑡𝑝</m:t>
                        </m:r>
                        <m:r>
                          <a:rPr lang="en-US" i="1">
                            <a:latin typeface="Cambria Math" panose="02040503050406030204" pitchFamily="18" charset="0"/>
                          </a:rPr>
                          <m:t>+</m:t>
                        </m:r>
                        <m:r>
                          <a:rPr lang="en-US" i="1">
                            <a:latin typeface="Cambria Math" panose="02040503050406030204" pitchFamily="18" charset="0"/>
                          </a:rPr>
                          <m:t>𝑓𝑝</m:t>
                        </m:r>
                      </m:den>
                    </m:f>
                  </m:oMath>
                </a14:m>
                <a:endParaRPr lang="en-US" dirty="0"/>
              </a:p>
              <a:p>
                <a:pPr lvl="1"/>
                <a:r>
                  <a:rPr lang="en-US" dirty="0"/>
                  <a:t> </a:t>
                </a:r>
                <a14:m>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𝑟𝑒𝑣𝑒𝑙𝑎𝑛𝑡</m:t>
                        </m:r>
                        <m:r>
                          <a:rPr lang="en-US" i="1">
                            <a:latin typeface="Cambria Math" panose="02040503050406030204" pitchFamily="18" charset="0"/>
                          </a:rPr>
                          <m:t> </m:t>
                        </m:r>
                        <m:r>
                          <a:rPr lang="en-US" i="1">
                            <a:latin typeface="Cambria Math" panose="02040503050406030204" pitchFamily="18" charset="0"/>
                          </a:rPr>
                          <m:t>𝑓𝑜𝑢𝑛𝑑</m:t>
                        </m:r>
                      </m:num>
                      <m:den>
                        <m:r>
                          <a:rPr lang="en-US" i="1">
                            <a:latin typeface="Cambria Math" panose="02040503050406030204" pitchFamily="18" charset="0"/>
                          </a:rPr>
                          <m:t># </m:t>
                        </m:r>
                        <m:r>
                          <a:rPr lang="en-US" i="1">
                            <a:latin typeface="Cambria Math" panose="02040503050406030204" pitchFamily="18" charset="0"/>
                          </a:rPr>
                          <m:t>𝑟𝑒𝑣𝑒𝑙𝑎𝑛𝑡</m:t>
                        </m:r>
                        <m:r>
                          <a:rPr lang="en-US" i="1">
                            <a:latin typeface="Cambria Math" panose="02040503050406030204" pitchFamily="18" charset="0"/>
                          </a:rPr>
                          <m:t> </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𝑡𝑝</m:t>
                        </m:r>
                      </m:num>
                      <m:den>
                        <m:r>
                          <a:rPr lang="en-US" i="1">
                            <a:latin typeface="Cambria Math" panose="02040503050406030204" pitchFamily="18" charset="0"/>
                          </a:rPr>
                          <m:t>𝑡𝑝</m:t>
                        </m:r>
                        <m:r>
                          <a:rPr lang="en-US" i="1">
                            <a:latin typeface="Cambria Math" panose="02040503050406030204" pitchFamily="18" charset="0"/>
                          </a:rPr>
                          <m:t>+</m:t>
                        </m:r>
                        <m:r>
                          <a:rPr lang="en-US" i="1">
                            <a:latin typeface="Cambria Math" panose="02040503050406030204" pitchFamily="18" charset="0"/>
                          </a:rPr>
                          <m:t>𝑓𝑛</m:t>
                        </m:r>
                      </m:den>
                    </m:f>
                  </m:oMath>
                </a14:m>
                <a:endParaRPr lang="en-US" dirty="0"/>
              </a:p>
              <a:p>
                <a:pPr lvl="1"/>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r>
                      <a:rPr lang="en-US" i="1">
                        <a:latin typeface="Cambria Math" panose="02040503050406030204" pitchFamily="18" charset="0"/>
                      </a:rPr>
                      <m:t>=2 </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𝑅</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𝑅</m:t>
                        </m:r>
                      </m:den>
                    </m:f>
                  </m:oMath>
                </a14:m>
                <a:endParaRPr lang="en-US" dirty="0"/>
              </a:p>
              <a:p>
                <a:pPr lvl="1"/>
                <a:r>
                  <a:rPr lang="en-US" i="1" dirty="0"/>
                  <a:t>wavg</a:t>
                </a:r>
                <a:r>
                  <a:rPr lang="en-US" dirty="0"/>
                  <a:t> denotes weighted average of corresponding measure across all classes</a:t>
                </a:r>
              </a:p>
            </p:txBody>
          </p:sp>
        </mc:Choice>
        <mc:Fallback xmlns="">
          <p:sp>
            <p:nvSpPr>
              <p:cNvPr id="3" name="Text Placeholder 2">
                <a:extLst>
                  <a:ext uri="{FF2B5EF4-FFF2-40B4-BE49-F238E27FC236}">
                    <a16:creationId xmlns:a16="http://schemas.microsoft.com/office/drawing/2014/main" id="{1542DAE3-B7BB-40EB-B2E9-F4DE30442554}"/>
                  </a:ext>
                </a:extLst>
              </p:cNvPr>
              <p:cNvSpPr>
                <a:spLocks noGrp="1" noRot="1" noChangeAspect="1" noMove="1" noResize="1" noEditPoints="1" noAdjustHandles="1" noChangeArrowheads="1" noChangeShapeType="1" noTextEdit="1"/>
              </p:cNvSpPr>
              <p:nvPr>
                <p:ph type="body" sz="quarter" idx="10"/>
              </p:nvPr>
            </p:nvSpPr>
            <p:spPr>
              <a:xfrm>
                <a:off x="389436" y="1085850"/>
                <a:ext cx="8363938" cy="3498971"/>
              </a:xfrm>
              <a:blipFill>
                <a:blip r:embed="rId2"/>
                <a:stretch>
                  <a:fillRect l="-2551" t="-4704" b="-5401"/>
                </a:stretch>
              </a:blipFill>
              <a:ln>
                <a:no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8913017-4737-4133-8E10-1D0048F7D94B}"/>
              </a:ext>
            </a:extLst>
          </p:cNvPr>
          <p:cNvSpPr>
            <a:spLocks noGrp="1"/>
          </p:cNvSpPr>
          <p:nvPr>
            <p:ph type="sldNum" sz="quarter" idx="11"/>
          </p:nvPr>
        </p:nvSpPr>
        <p:spPr/>
        <p:txBody>
          <a:bodyPr/>
          <a:lstStyle/>
          <a:p>
            <a:fld id="{30DB7900-D72E-4025-AF90-97BD6DF59E7D}" type="slidenum">
              <a:rPr lang="en-US" smtClean="0"/>
              <a:pPr/>
              <a:t>16</a:t>
            </a:fld>
            <a:endParaRPr lang="en-US"/>
          </a:p>
        </p:txBody>
      </p:sp>
    </p:spTree>
    <p:extLst>
      <p:ext uri="{BB962C8B-B14F-4D97-AF65-F5344CB8AC3E}">
        <p14:creationId xmlns:p14="http://schemas.microsoft.com/office/powerpoint/2010/main" val="2838617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CFC4-1C50-42B7-830F-BFD2B8528020}"/>
              </a:ext>
            </a:extLst>
          </p:cNvPr>
          <p:cNvSpPr>
            <a:spLocks noGrp="1"/>
          </p:cNvSpPr>
          <p:nvPr>
            <p:ph type="title"/>
          </p:nvPr>
        </p:nvSpPr>
        <p:spPr>
          <a:xfrm>
            <a:off x="389436" y="171450"/>
            <a:ext cx="8363938" cy="671402"/>
          </a:xfrm>
        </p:spPr>
        <p:txBody>
          <a:bodyPr/>
          <a:lstStyle/>
          <a:p>
            <a:r>
              <a:rPr lang="en-US" dirty="0"/>
              <a:t>Evaluation of Classifiers</a:t>
            </a:r>
          </a:p>
        </p:txBody>
      </p:sp>
      <p:sp>
        <p:nvSpPr>
          <p:cNvPr id="4" name="Slide Number Placeholder 3">
            <a:extLst>
              <a:ext uri="{FF2B5EF4-FFF2-40B4-BE49-F238E27FC236}">
                <a16:creationId xmlns:a16="http://schemas.microsoft.com/office/drawing/2014/main" id="{BBC3DA2A-D172-4EA7-92C9-95F1CE13F58C}"/>
              </a:ext>
            </a:extLst>
          </p:cNvPr>
          <p:cNvSpPr>
            <a:spLocks noGrp="1"/>
          </p:cNvSpPr>
          <p:nvPr>
            <p:ph type="sldNum" sz="quarter" idx="11"/>
          </p:nvPr>
        </p:nvSpPr>
        <p:spPr/>
        <p:txBody>
          <a:bodyPr/>
          <a:lstStyle/>
          <a:p>
            <a:fld id="{30DB7900-D72E-4025-AF90-97BD6DF59E7D}" type="slidenum">
              <a:rPr lang="en-US" smtClean="0"/>
              <a:pPr/>
              <a:t>17</a:t>
            </a:fld>
            <a:endParaRPr lang="en-US"/>
          </a:p>
        </p:txBody>
      </p:sp>
      <p:graphicFrame>
        <p:nvGraphicFramePr>
          <p:cNvPr id="7" name="Table 6">
            <a:extLst>
              <a:ext uri="{FF2B5EF4-FFF2-40B4-BE49-F238E27FC236}">
                <a16:creationId xmlns:a16="http://schemas.microsoft.com/office/drawing/2014/main" id="{CBC88BCF-A76F-4035-BEAB-81CAF5600B3D}"/>
              </a:ext>
            </a:extLst>
          </p:cNvPr>
          <p:cNvGraphicFramePr>
            <a:graphicFrameLocks noGrp="1"/>
          </p:cNvGraphicFramePr>
          <p:nvPr>
            <p:extLst>
              <p:ext uri="{D42A27DB-BD31-4B8C-83A1-F6EECF244321}">
                <p14:modId xmlns:p14="http://schemas.microsoft.com/office/powerpoint/2010/main" val="2771797073"/>
              </p:ext>
            </p:extLst>
          </p:nvPr>
        </p:nvGraphicFramePr>
        <p:xfrm>
          <a:off x="269623" y="842852"/>
          <a:ext cx="8603563" cy="3657600"/>
        </p:xfrm>
        <a:graphic>
          <a:graphicData uri="http://schemas.openxmlformats.org/drawingml/2006/table">
            <a:tbl>
              <a:tblPr firstRow="1" firstCol="1" bandRow="1"/>
              <a:tblGrid>
                <a:gridCol w="749863">
                  <a:extLst>
                    <a:ext uri="{9D8B030D-6E8A-4147-A177-3AD203B41FA5}">
                      <a16:colId xmlns:a16="http://schemas.microsoft.com/office/drawing/2014/main" val="365770814"/>
                    </a:ext>
                  </a:extLst>
                </a:gridCol>
                <a:gridCol w="733984">
                  <a:extLst>
                    <a:ext uri="{9D8B030D-6E8A-4147-A177-3AD203B41FA5}">
                      <a16:colId xmlns:a16="http://schemas.microsoft.com/office/drawing/2014/main" val="444831972"/>
                    </a:ext>
                  </a:extLst>
                </a:gridCol>
                <a:gridCol w="605518">
                  <a:extLst>
                    <a:ext uri="{9D8B030D-6E8A-4147-A177-3AD203B41FA5}">
                      <a16:colId xmlns:a16="http://schemas.microsoft.com/office/drawing/2014/main" val="4230245935"/>
                    </a:ext>
                  </a:extLst>
                </a:gridCol>
                <a:gridCol w="605518">
                  <a:extLst>
                    <a:ext uri="{9D8B030D-6E8A-4147-A177-3AD203B41FA5}">
                      <a16:colId xmlns:a16="http://schemas.microsoft.com/office/drawing/2014/main" val="4040565208"/>
                    </a:ext>
                  </a:extLst>
                </a:gridCol>
                <a:gridCol w="605518">
                  <a:extLst>
                    <a:ext uri="{9D8B030D-6E8A-4147-A177-3AD203B41FA5}">
                      <a16:colId xmlns:a16="http://schemas.microsoft.com/office/drawing/2014/main" val="1796352955"/>
                    </a:ext>
                  </a:extLst>
                </a:gridCol>
                <a:gridCol w="653873">
                  <a:extLst>
                    <a:ext uri="{9D8B030D-6E8A-4147-A177-3AD203B41FA5}">
                      <a16:colId xmlns:a16="http://schemas.microsoft.com/office/drawing/2014/main" val="4047680799"/>
                    </a:ext>
                  </a:extLst>
                </a:gridCol>
                <a:gridCol w="573042">
                  <a:extLst>
                    <a:ext uri="{9D8B030D-6E8A-4147-A177-3AD203B41FA5}">
                      <a16:colId xmlns:a16="http://schemas.microsoft.com/office/drawing/2014/main" val="2258802201"/>
                    </a:ext>
                  </a:extLst>
                </a:gridCol>
                <a:gridCol w="573042">
                  <a:extLst>
                    <a:ext uri="{9D8B030D-6E8A-4147-A177-3AD203B41FA5}">
                      <a16:colId xmlns:a16="http://schemas.microsoft.com/office/drawing/2014/main" val="2515551269"/>
                    </a:ext>
                  </a:extLst>
                </a:gridCol>
                <a:gridCol w="573042">
                  <a:extLst>
                    <a:ext uri="{9D8B030D-6E8A-4147-A177-3AD203B41FA5}">
                      <a16:colId xmlns:a16="http://schemas.microsoft.com/office/drawing/2014/main" val="2320676341"/>
                    </a:ext>
                  </a:extLst>
                </a:gridCol>
                <a:gridCol w="621397">
                  <a:extLst>
                    <a:ext uri="{9D8B030D-6E8A-4147-A177-3AD203B41FA5}">
                      <a16:colId xmlns:a16="http://schemas.microsoft.com/office/drawing/2014/main" val="3081414788"/>
                    </a:ext>
                  </a:extLst>
                </a:gridCol>
                <a:gridCol w="565103">
                  <a:extLst>
                    <a:ext uri="{9D8B030D-6E8A-4147-A177-3AD203B41FA5}">
                      <a16:colId xmlns:a16="http://schemas.microsoft.com/office/drawing/2014/main" val="1045315437"/>
                    </a:ext>
                  </a:extLst>
                </a:gridCol>
                <a:gridCol w="565103">
                  <a:extLst>
                    <a:ext uri="{9D8B030D-6E8A-4147-A177-3AD203B41FA5}">
                      <a16:colId xmlns:a16="http://schemas.microsoft.com/office/drawing/2014/main" val="1952582388"/>
                    </a:ext>
                  </a:extLst>
                </a:gridCol>
                <a:gridCol w="565103">
                  <a:extLst>
                    <a:ext uri="{9D8B030D-6E8A-4147-A177-3AD203B41FA5}">
                      <a16:colId xmlns:a16="http://schemas.microsoft.com/office/drawing/2014/main" val="1387978195"/>
                    </a:ext>
                  </a:extLst>
                </a:gridCol>
                <a:gridCol w="613457">
                  <a:extLst>
                    <a:ext uri="{9D8B030D-6E8A-4147-A177-3AD203B41FA5}">
                      <a16:colId xmlns:a16="http://schemas.microsoft.com/office/drawing/2014/main" val="2322749644"/>
                    </a:ext>
                  </a:extLst>
                </a:gridCol>
              </a:tblGrid>
              <a:tr h="339997">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algorithm</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 features</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 p_NFS</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r_NFS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f_NFS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230755784"/>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0.43</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0.30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0.34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449034980"/>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0.79</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0.98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0.39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746030064"/>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376753352"/>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0.25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0.77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0.33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900025925"/>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0.21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84356247"/>
                  </a:ext>
                </a:extLst>
              </a:tr>
              <a:tr h="248097">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0.97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0.45</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933950621"/>
                  </a:ext>
                </a:extLst>
              </a:tr>
              <a:tr h="247119">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0.77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0.88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0.34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0.64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0.37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0.66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741382751"/>
                  </a:ext>
                </a:extLst>
              </a:tr>
              <a:tr h="282013">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0.17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0.25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734056009"/>
                  </a:ext>
                </a:extLst>
              </a:tr>
              <a:tr h="249794">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0.05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0.10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0.58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442438105"/>
                  </a:ext>
                </a:extLst>
              </a:tr>
            </a:tbl>
          </a:graphicData>
        </a:graphic>
      </p:graphicFrame>
      <p:sp>
        <p:nvSpPr>
          <p:cNvPr id="8" name="TextBox 7">
            <a:extLst>
              <a:ext uri="{FF2B5EF4-FFF2-40B4-BE49-F238E27FC236}">
                <a16:creationId xmlns:a16="http://schemas.microsoft.com/office/drawing/2014/main" id="{CA289068-B96F-412C-B37B-00E412D23346}"/>
              </a:ext>
            </a:extLst>
          </p:cNvPr>
          <p:cNvSpPr txBox="1"/>
          <p:nvPr/>
        </p:nvSpPr>
        <p:spPr>
          <a:xfrm>
            <a:off x="889371" y="4544516"/>
            <a:ext cx="7112396" cy="307777"/>
          </a:xfrm>
          <a:prstGeom prst="rect">
            <a:avLst/>
          </a:prstGeom>
          <a:noFill/>
        </p:spPr>
        <p:txBody>
          <a:bodyPr wrap="none" lIns="0" tIns="0" rIns="0" bIns="0" rtlCol="0">
            <a:spAutoFit/>
          </a:bodyPr>
          <a:lstStyle/>
          <a:p>
            <a:r>
              <a:rPr lang="en-US" sz="2000" dirty="0">
                <a:solidFill>
                  <a:srgbClr val="F28500"/>
                </a:solidFill>
                <a:latin typeface="Garamond" panose="02020404030301010803" pitchFamily="18" charset="0"/>
              </a:rPr>
              <a:t>ClaimBuster Classifier performance results for three-class classification </a:t>
            </a:r>
          </a:p>
        </p:txBody>
      </p:sp>
    </p:spTree>
    <p:extLst>
      <p:ext uri="{BB962C8B-B14F-4D97-AF65-F5344CB8AC3E}">
        <p14:creationId xmlns:p14="http://schemas.microsoft.com/office/powerpoint/2010/main" val="2595778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01A9-6EB8-41B7-9677-3D2CED367795}"/>
              </a:ext>
            </a:extLst>
          </p:cNvPr>
          <p:cNvSpPr>
            <a:spLocks noGrp="1"/>
          </p:cNvSpPr>
          <p:nvPr>
            <p:ph type="title"/>
          </p:nvPr>
        </p:nvSpPr>
        <p:spPr>
          <a:xfrm>
            <a:off x="389436" y="171450"/>
            <a:ext cx="8363938" cy="671402"/>
          </a:xfrm>
        </p:spPr>
        <p:txBody>
          <a:bodyPr/>
          <a:lstStyle/>
          <a:p>
            <a:r>
              <a:rPr lang="en-US" dirty="0"/>
              <a:t>Evaluation of Classifiers</a:t>
            </a:r>
          </a:p>
        </p:txBody>
      </p:sp>
      <p:sp>
        <p:nvSpPr>
          <p:cNvPr id="4" name="Slide Number Placeholder 3">
            <a:extLst>
              <a:ext uri="{FF2B5EF4-FFF2-40B4-BE49-F238E27FC236}">
                <a16:creationId xmlns:a16="http://schemas.microsoft.com/office/drawing/2014/main" id="{D7843C2A-5E0A-4E2C-97A4-A8151BB6F5EB}"/>
              </a:ext>
            </a:extLst>
          </p:cNvPr>
          <p:cNvSpPr>
            <a:spLocks noGrp="1"/>
          </p:cNvSpPr>
          <p:nvPr>
            <p:ph type="sldNum" sz="quarter" idx="11"/>
          </p:nvPr>
        </p:nvSpPr>
        <p:spPr/>
        <p:txBody>
          <a:bodyPr/>
          <a:lstStyle/>
          <a:p>
            <a:fld id="{30DB7900-D72E-4025-AF90-97BD6DF59E7D}" type="slidenum">
              <a:rPr lang="en-US" smtClean="0"/>
              <a:pPr/>
              <a:t>18</a:t>
            </a:fld>
            <a:endParaRPr lang="en-US"/>
          </a:p>
        </p:txBody>
      </p:sp>
      <p:graphicFrame>
        <p:nvGraphicFramePr>
          <p:cNvPr id="5" name="Table 4">
            <a:extLst>
              <a:ext uri="{FF2B5EF4-FFF2-40B4-BE49-F238E27FC236}">
                <a16:creationId xmlns:a16="http://schemas.microsoft.com/office/drawing/2014/main" id="{CF3DEAC4-853E-43CC-99FC-666CA51644F2}"/>
              </a:ext>
            </a:extLst>
          </p:cNvPr>
          <p:cNvGraphicFramePr>
            <a:graphicFrameLocks noGrp="1"/>
          </p:cNvGraphicFramePr>
          <p:nvPr>
            <p:extLst>
              <p:ext uri="{D42A27DB-BD31-4B8C-83A1-F6EECF244321}">
                <p14:modId xmlns:p14="http://schemas.microsoft.com/office/powerpoint/2010/main" val="79048882"/>
              </p:ext>
            </p:extLst>
          </p:nvPr>
        </p:nvGraphicFramePr>
        <p:xfrm>
          <a:off x="265430" y="906011"/>
          <a:ext cx="8611950" cy="3657600"/>
        </p:xfrm>
        <a:graphic>
          <a:graphicData uri="http://schemas.openxmlformats.org/drawingml/2006/table">
            <a:tbl>
              <a:tblPr firstRow="1" firstCol="1" bandRow="1"/>
              <a:tblGrid>
                <a:gridCol w="867289">
                  <a:extLst>
                    <a:ext uri="{9D8B030D-6E8A-4147-A177-3AD203B41FA5}">
                      <a16:colId xmlns:a16="http://schemas.microsoft.com/office/drawing/2014/main" val="1405929284"/>
                    </a:ext>
                  </a:extLst>
                </a:gridCol>
                <a:gridCol w="885653">
                  <a:extLst>
                    <a:ext uri="{9D8B030D-6E8A-4147-A177-3AD203B41FA5}">
                      <a16:colId xmlns:a16="http://schemas.microsoft.com/office/drawing/2014/main" val="2779180090"/>
                    </a:ext>
                  </a:extLst>
                </a:gridCol>
                <a:gridCol w="914034">
                  <a:extLst>
                    <a:ext uri="{9D8B030D-6E8A-4147-A177-3AD203B41FA5}">
                      <a16:colId xmlns:a16="http://schemas.microsoft.com/office/drawing/2014/main" val="3285081609"/>
                    </a:ext>
                  </a:extLst>
                </a:gridCol>
                <a:gridCol w="700341">
                  <a:extLst>
                    <a:ext uri="{9D8B030D-6E8A-4147-A177-3AD203B41FA5}">
                      <a16:colId xmlns:a16="http://schemas.microsoft.com/office/drawing/2014/main" val="3964000524"/>
                    </a:ext>
                  </a:extLst>
                </a:gridCol>
                <a:gridCol w="756268">
                  <a:extLst>
                    <a:ext uri="{9D8B030D-6E8A-4147-A177-3AD203B41FA5}">
                      <a16:colId xmlns:a16="http://schemas.microsoft.com/office/drawing/2014/main" val="2074383838"/>
                    </a:ext>
                  </a:extLst>
                </a:gridCol>
                <a:gridCol w="876470">
                  <a:extLst>
                    <a:ext uri="{9D8B030D-6E8A-4147-A177-3AD203B41FA5}">
                      <a16:colId xmlns:a16="http://schemas.microsoft.com/office/drawing/2014/main" val="435804604"/>
                    </a:ext>
                  </a:extLst>
                </a:gridCol>
                <a:gridCol w="662780">
                  <a:extLst>
                    <a:ext uri="{9D8B030D-6E8A-4147-A177-3AD203B41FA5}">
                      <a16:colId xmlns:a16="http://schemas.microsoft.com/office/drawing/2014/main" val="2950518207"/>
                    </a:ext>
                  </a:extLst>
                </a:gridCol>
                <a:gridCol w="718706">
                  <a:extLst>
                    <a:ext uri="{9D8B030D-6E8A-4147-A177-3AD203B41FA5}">
                      <a16:colId xmlns:a16="http://schemas.microsoft.com/office/drawing/2014/main" val="2978093355"/>
                    </a:ext>
                  </a:extLst>
                </a:gridCol>
                <a:gridCol w="867289">
                  <a:extLst>
                    <a:ext uri="{9D8B030D-6E8A-4147-A177-3AD203B41FA5}">
                      <a16:colId xmlns:a16="http://schemas.microsoft.com/office/drawing/2014/main" val="2988715565"/>
                    </a:ext>
                  </a:extLst>
                </a:gridCol>
                <a:gridCol w="653597">
                  <a:extLst>
                    <a:ext uri="{9D8B030D-6E8A-4147-A177-3AD203B41FA5}">
                      <a16:colId xmlns:a16="http://schemas.microsoft.com/office/drawing/2014/main" val="2406644824"/>
                    </a:ext>
                  </a:extLst>
                </a:gridCol>
                <a:gridCol w="709523">
                  <a:extLst>
                    <a:ext uri="{9D8B030D-6E8A-4147-A177-3AD203B41FA5}">
                      <a16:colId xmlns:a16="http://schemas.microsoft.com/office/drawing/2014/main" val="3401684601"/>
                    </a:ext>
                  </a:extLst>
                </a:gridCol>
              </a:tblGrid>
              <a:tr h="293615">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algorithm</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features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p_N_UFS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p_wavg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r_N_UFS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r_wavg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f_N_UFS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f_CFS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 f_wavg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973616163"/>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2906479946"/>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0.29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280992052"/>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0.99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0.29</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428037086"/>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0.72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917846737"/>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618080630"/>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0.98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0.32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878879831"/>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SVM</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0.70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0.60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0.64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0.84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7077033"/>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RFC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0.34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0.48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824402903"/>
                  </a:ext>
                </a:extLst>
              </a:tr>
              <a:tr h="309932">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NBC</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W_P_ET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0.90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0.58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0.89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a:effectLst/>
                          <a:latin typeface="Arial" panose="020B0604020202020204" pitchFamily="34" charset="0"/>
                          <a:ea typeface="Times New Roman" panose="02020603050405020304" pitchFamily="18" charset="0"/>
                          <a:cs typeface="Times New Roman" panose="02020603050405020304" pitchFamily="18" charset="0"/>
                        </a:rPr>
                        <a:t>0.61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algn="ctr">
                        <a:lnSpc>
                          <a:spcPct val="200000"/>
                        </a:lnSpc>
                        <a:spcBef>
                          <a:spcPts val="0"/>
                        </a:spcBef>
                        <a:spcAft>
                          <a:spcPts val="0"/>
                        </a:spcAft>
                      </a:pPr>
                      <a:r>
                        <a:rPr lang="x-none" sz="1200" dirty="0">
                          <a:effectLst/>
                          <a:latin typeface="Arial" panose="020B0604020202020204" pitchFamily="34" charset="0"/>
                          <a:ea typeface="Times New Roman" panose="02020603050405020304" pitchFamily="18" charset="0"/>
                          <a:cs typeface="Times New Roman" panose="02020603050405020304" pitchFamily="18" charset="0"/>
                        </a:rPr>
                        <a:t>0.82</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0232" marR="402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356744778"/>
                  </a:ext>
                </a:extLst>
              </a:tr>
            </a:tbl>
          </a:graphicData>
        </a:graphic>
      </p:graphicFrame>
      <p:sp>
        <p:nvSpPr>
          <p:cNvPr id="6" name="TextBox 5">
            <a:extLst>
              <a:ext uri="{FF2B5EF4-FFF2-40B4-BE49-F238E27FC236}">
                <a16:creationId xmlns:a16="http://schemas.microsoft.com/office/drawing/2014/main" id="{153A4F43-0E3D-46DE-A254-1A6DED788E51}"/>
              </a:ext>
            </a:extLst>
          </p:cNvPr>
          <p:cNvSpPr txBox="1"/>
          <p:nvPr/>
        </p:nvSpPr>
        <p:spPr>
          <a:xfrm>
            <a:off x="688036" y="4626770"/>
            <a:ext cx="7112396" cy="307777"/>
          </a:xfrm>
          <a:prstGeom prst="rect">
            <a:avLst/>
          </a:prstGeom>
          <a:noFill/>
        </p:spPr>
        <p:txBody>
          <a:bodyPr wrap="none" lIns="0" tIns="0" rIns="0" bIns="0" rtlCol="0">
            <a:spAutoFit/>
          </a:bodyPr>
          <a:lstStyle/>
          <a:p>
            <a:r>
              <a:rPr lang="en-US" sz="2000" dirty="0">
                <a:solidFill>
                  <a:srgbClr val="F28500"/>
                </a:solidFill>
                <a:latin typeface="Garamond" panose="02020404030301010803" pitchFamily="18" charset="0"/>
              </a:rPr>
              <a:t>ClaimBuster Classifier performance results for two-class classification </a:t>
            </a:r>
          </a:p>
        </p:txBody>
      </p:sp>
    </p:spTree>
    <p:extLst>
      <p:ext uri="{BB962C8B-B14F-4D97-AF65-F5344CB8AC3E}">
        <p14:creationId xmlns:p14="http://schemas.microsoft.com/office/powerpoint/2010/main" val="1031985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4248-4F7A-45E0-8F88-BA0ADEED846E}"/>
              </a:ext>
            </a:extLst>
          </p:cNvPr>
          <p:cNvSpPr>
            <a:spLocks noGrp="1"/>
          </p:cNvSpPr>
          <p:nvPr>
            <p:ph type="title"/>
          </p:nvPr>
        </p:nvSpPr>
        <p:spPr>
          <a:xfrm>
            <a:off x="389436" y="171450"/>
            <a:ext cx="8363938" cy="671402"/>
          </a:xfrm>
        </p:spPr>
        <p:txBody>
          <a:bodyPr/>
          <a:lstStyle/>
          <a:p>
            <a:r>
              <a:rPr lang="en-US" dirty="0"/>
              <a:t>Analysis of three-class classifiers</a:t>
            </a:r>
          </a:p>
        </p:txBody>
      </p:sp>
      <p:sp>
        <p:nvSpPr>
          <p:cNvPr id="3" name="Text Placeholder 2">
            <a:extLst>
              <a:ext uri="{FF2B5EF4-FFF2-40B4-BE49-F238E27FC236}">
                <a16:creationId xmlns:a16="http://schemas.microsoft.com/office/drawing/2014/main" id="{A91A465E-55EC-4808-BC61-7B45005CEB80}"/>
              </a:ext>
            </a:extLst>
          </p:cNvPr>
          <p:cNvSpPr>
            <a:spLocks noGrp="1"/>
          </p:cNvSpPr>
          <p:nvPr>
            <p:ph type="body" sz="quarter" idx="10"/>
          </p:nvPr>
        </p:nvSpPr>
        <p:spPr>
          <a:xfrm>
            <a:off x="389436" y="1085850"/>
            <a:ext cx="8363938" cy="3933384"/>
          </a:xfrm>
          <a:ln>
            <a:noFill/>
          </a:ln>
        </p:spPr>
        <p:txBody>
          <a:bodyPr/>
          <a:lstStyle/>
          <a:p>
            <a:r>
              <a:rPr lang="en-US" dirty="0"/>
              <a:t>Understand contribution and influence of Entities</a:t>
            </a:r>
          </a:p>
          <a:p>
            <a:r>
              <a:rPr lang="en-US" dirty="0"/>
              <a:t>Comparison of classification results</a:t>
            </a:r>
          </a:p>
          <a:p>
            <a:pPr lvl="1"/>
            <a:r>
              <a:rPr lang="en-US" dirty="0"/>
              <a:t> </a:t>
            </a:r>
            <a:r>
              <a:rPr lang="pl-PL" dirty="0"/>
              <a:t>W vs W_ET</a:t>
            </a:r>
          </a:p>
          <a:p>
            <a:pPr lvl="1"/>
            <a:r>
              <a:rPr lang="en-US" dirty="0"/>
              <a:t> </a:t>
            </a:r>
            <a:r>
              <a:rPr lang="pl-PL" dirty="0"/>
              <a:t>W_P vs W_ET</a:t>
            </a:r>
          </a:p>
          <a:p>
            <a:pPr lvl="1"/>
            <a:r>
              <a:rPr lang="en-US" dirty="0"/>
              <a:t> </a:t>
            </a:r>
            <a:r>
              <a:rPr lang="pl-PL" dirty="0"/>
              <a:t>W_P vs W_P_ET</a:t>
            </a:r>
            <a:endParaRPr lang="en-US" dirty="0"/>
          </a:p>
          <a:p>
            <a:r>
              <a:rPr lang="en-US" dirty="0"/>
              <a:t>9 experiments: 3 classifiers; 3 comparisons</a:t>
            </a:r>
          </a:p>
          <a:p>
            <a:r>
              <a:rPr lang="en-US" dirty="0"/>
              <a:t>Performance results in terms of p, r, and f</a:t>
            </a:r>
          </a:p>
        </p:txBody>
      </p:sp>
      <p:sp>
        <p:nvSpPr>
          <p:cNvPr id="4" name="Slide Number Placeholder 3">
            <a:extLst>
              <a:ext uri="{FF2B5EF4-FFF2-40B4-BE49-F238E27FC236}">
                <a16:creationId xmlns:a16="http://schemas.microsoft.com/office/drawing/2014/main" id="{B7C7E2E5-96EC-4E34-A2ED-22C4E7391F35}"/>
              </a:ext>
            </a:extLst>
          </p:cNvPr>
          <p:cNvSpPr>
            <a:spLocks noGrp="1"/>
          </p:cNvSpPr>
          <p:nvPr>
            <p:ph type="sldNum" sz="quarter" idx="11"/>
          </p:nvPr>
        </p:nvSpPr>
        <p:spPr/>
        <p:txBody>
          <a:bodyPr/>
          <a:lstStyle/>
          <a:p>
            <a:fld id="{30DB7900-D72E-4025-AF90-97BD6DF59E7D}" type="slidenum">
              <a:rPr lang="en-US" smtClean="0"/>
              <a:pPr/>
              <a:t>19</a:t>
            </a:fld>
            <a:endParaRPr lang="en-US" dirty="0"/>
          </a:p>
        </p:txBody>
      </p:sp>
    </p:spTree>
    <p:extLst>
      <p:ext uri="{BB962C8B-B14F-4D97-AF65-F5344CB8AC3E}">
        <p14:creationId xmlns:p14="http://schemas.microsoft.com/office/powerpoint/2010/main" val="737611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1386-BE82-41E7-966E-E3D1C2A5795C}"/>
              </a:ext>
            </a:extLst>
          </p:cNvPr>
          <p:cNvSpPr>
            <a:spLocks noGrp="1"/>
          </p:cNvSpPr>
          <p:nvPr>
            <p:ph type="title"/>
          </p:nvPr>
        </p:nvSpPr>
        <p:spPr>
          <a:xfrm>
            <a:off x="389436" y="171450"/>
            <a:ext cx="8363938" cy="671402"/>
          </a:xfrm>
        </p:spPr>
        <p:txBody>
          <a:bodyPr/>
          <a:lstStyle/>
          <a:p>
            <a:r>
              <a:rPr lang="en-US" dirty="0"/>
              <a:t>Introduction</a:t>
            </a:r>
          </a:p>
        </p:txBody>
      </p:sp>
      <p:sp>
        <p:nvSpPr>
          <p:cNvPr id="3" name="Text Placeholder 2">
            <a:extLst>
              <a:ext uri="{FF2B5EF4-FFF2-40B4-BE49-F238E27FC236}">
                <a16:creationId xmlns:a16="http://schemas.microsoft.com/office/drawing/2014/main" id="{E3F266FF-B6F2-4DFD-8B19-9FFFA1D3E118}"/>
              </a:ext>
            </a:extLst>
          </p:cNvPr>
          <p:cNvSpPr>
            <a:spLocks noGrp="1"/>
          </p:cNvSpPr>
          <p:nvPr>
            <p:ph type="body" sz="quarter" idx="10"/>
          </p:nvPr>
        </p:nvSpPr>
        <p:spPr>
          <a:xfrm>
            <a:off x="389436" y="1085850"/>
            <a:ext cx="8363938" cy="3594830"/>
          </a:xfrm>
          <a:ln>
            <a:noFill/>
          </a:ln>
        </p:spPr>
        <p:txBody>
          <a:bodyPr/>
          <a:lstStyle/>
          <a:p>
            <a:r>
              <a:rPr lang="en-US" dirty="0"/>
              <a:t>ClaimBuster modeled detecting check-worthy factual claim as a classification task</a:t>
            </a:r>
          </a:p>
          <a:p>
            <a:r>
              <a:rPr lang="en-US" dirty="0"/>
              <a:t>Presenting evaluation of entities on ClaimBuster</a:t>
            </a:r>
          </a:p>
          <a:p>
            <a:r>
              <a:rPr lang="en-US" dirty="0"/>
              <a:t>Extraction of entities by Illinois NE tagger</a:t>
            </a:r>
          </a:p>
          <a:p>
            <a:r>
              <a:rPr lang="en-US" dirty="0"/>
              <a:t>Performance of ClaimBuster using new features</a:t>
            </a:r>
          </a:p>
          <a:p>
            <a:r>
              <a:rPr lang="en-US" dirty="0"/>
              <a:t>Analysis of incorrect predictions</a:t>
            </a:r>
          </a:p>
          <a:p>
            <a:r>
              <a:rPr lang="en-US" dirty="0"/>
              <a:t>Conclusion on entities as features</a:t>
            </a:r>
          </a:p>
        </p:txBody>
      </p:sp>
      <p:sp>
        <p:nvSpPr>
          <p:cNvPr id="4" name="Slide Number Placeholder 3">
            <a:extLst>
              <a:ext uri="{FF2B5EF4-FFF2-40B4-BE49-F238E27FC236}">
                <a16:creationId xmlns:a16="http://schemas.microsoft.com/office/drawing/2014/main" id="{5CCA0866-6BDD-4F2F-8825-EB6A9248000E}"/>
              </a:ext>
            </a:extLst>
          </p:cNvPr>
          <p:cNvSpPr>
            <a:spLocks noGrp="1"/>
          </p:cNvSpPr>
          <p:nvPr>
            <p:ph type="sldNum" sz="quarter" idx="11"/>
          </p:nvPr>
        </p:nvSpPr>
        <p:spPr/>
        <p:txBody>
          <a:bodyPr/>
          <a:lstStyle/>
          <a:p>
            <a:fld id="{30DB7900-D72E-4025-AF90-97BD6DF59E7D}" type="slidenum">
              <a:rPr lang="en-US" smtClean="0"/>
              <a:pPr/>
              <a:t>2</a:t>
            </a:fld>
            <a:endParaRPr lang="en-US"/>
          </a:p>
        </p:txBody>
      </p:sp>
    </p:spTree>
    <p:extLst>
      <p:ext uri="{BB962C8B-B14F-4D97-AF65-F5344CB8AC3E}">
        <p14:creationId xmlns:p14="http://schemas.microsoft.com/office/powerpoint/2010/main" val="2768910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188-078E-4108-B328-CD9F343BDBF4}"/>
              </a:ext>
            </a:extLst>
          </p:cNvPr>
          <p:cNvSpPr>
            <a:spLocks noGrp="1"/>
          </p:cNvSpPr>
          <p:nvPr>
            <p:ph type="title"/>
          </p:nvPr>
        </p:nvSpPr>
        <p:spPr>
          <a:xfrm>
            <a:off x="389436" y="171450"/>
            <a:ext cx="8363938" cy="671402"/>
          </a:xfrm>
        </p:spPr>
        <p:txBody>
          <a:bodyPr/>
          <a:lstStyle/>
          <a:p>
            <a:r>
              <a:rPr lang="en-US" dirty="0"/>
              <a:t>Analysis of three-class classifiers</a:t>
            </a:r>
          </a:p>
        </p:txBody>
      </p:sp>
      <p:sp>
        <p:nvSpPr>
          <p:cNvPr id="3" name="Text Placeholder 2">
            <a:extLst>
              <a:ext uri="{FF2B5EF4-FFF2-40B4-BE49-F238E27FC236}">
                <a16:creationId xmlns:a16="http://schemas.microsoft.com/office/drawing/2014/main" id="{236F46B7-5682-4F96-984F-79FFA5421765}"/>
              </a:ext>
            </a:extLst>
          </p:cNvPr>
          <p:cNvSpPr>
            <a:spLocks noGrp="1"/>
          </p:cNvSpPr>
          <p:nvPr>
            <p:ph type="body" sz="quarter" idx="10"/>
          </p:nvPr>
        </p:nvSpPr>
        <p:spPr>
          <a:xfrm>
            <a:off x="389436" y="1085850"/>
            <a:ext cx="8363938" cy="3360920"/>
          </a:xfrm>
          <a:ln>
            <a:noFill/>
          </a:ln>
        </p:spPr>
        <p:txBody>
          <a:bodyPr/>
          <a:lstStyle/>
          <a:p>
            <a:r>
              <a:rPr lang="en-US" dirty="0"/>
              <a:t>Extract the sentences in which the prediction we made incorrectly</a:t>
            </a:r>
          </a:p>
          <a:p>
            <a:r>
              <a:rPr lang="en-US" dirty="0"/>
              <a:t>27 cases: </a:t>
            </a:r>
          </a:p>
          <a:p>
            <a:pPr lvl="1"/>
            <a:r>
              <a:rPr lang="en-US" dirty="0"/>
              <a:t> 3 classes: NFS, UFS, CFS</a:t>
            </a:r>
          </a:p>
          <a:p>
            <a:pPr lvl="1"/>
            <a:r>
              <a:rPr lang="en-US" dirty="0"/>
              <a:t> 3 output data: verdicts, feature set 1 and feature set 2</a:t>
            </a:r>
          </a:p>
          <a:p>
            <a:r>
              <a:rPr lang="en-US" dirty="0"/>
              <a:t>Extracted to study which cases are helped by entities and which cases are being harmed </a:t>
            </a:r>
          </a:p>
        </p:txBody>
      </p:sp>
      <p:sp>
        <p:nvSpPr>
          <p:cNvPr id="4" name="Slide Number Placeholder 3">
            <a:extLst>
              <a:ext uri="{FF2B5EF4-FFF2-40B4-BE49-F238E27FC236}">
                <a16:creationId xmlns:a16="http://schemas.microsoft.com/office/drawing/2014/main" id="{2946048A-2221-478E-9D01-21F4AFC5A80B}"/>
              </a:ext>
            </a:extLst>
          </p:cNvPr>
          <p:cNvSpPr>
            <a:spLocks noGrp="1"/>
          </p:cNvSpPr>
          <p:nvPr>
            <p:ph type="sldNum" sz="quarter" idx="11"/>
          </p:nvPr>
        </p:nvSpPr>
        <p:spPr/>
        <p:txBody>
          <a:bodyPr/>
          <a:lstStyle/>
          <a:p>
            <a:fld id="{30DB7900-D72E-4025-AF90-97BD6DF59E7D}" type="slidenum">
              <a:rPr lang="en-US" smtClean="0"/>
              <a:pPr/>
              <a:t>20</a:t>
            </a:fld>
            <a:endParaRPr lang="en-US"/>
          </a:p>
        </p:txBody>
      </p:sp>
    </p:spTree>
    <p:extLst>
      <p:ext uri="{BB962C8B-B14F-4D97-AF65-F5344CB8AC3E}">
        <p14:creationId xmlns:p14="http://schemas.microsoft.com/office/powerpoint/2010/main" val="2481672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7E4C-830A-463D-A77B-FE7488A7803E}"/>
              </a:ext>
            </a:extLst>
          </p:cNvPr>
          <p:cNvSpPr>
            <a:spLocks noGrp="1"/>
          </p:cNvSpPr>
          <p:nvPr>
            <p:ph type="title"/>
          </p:nvPr>
        </p:nvSpPr>
        <p:spPr>
          <a:xfrm>
            <a:off x="389436" y="171450"/>
            <a:ext cx="8363938" cy="671402"/>
          </a:xfrm>
        </p:spPr>
        <p:txBody>
          <a:bodyPr/>
          <a:lstStyle/>
          <a:p>
            <a:r>
              <a:rPr lang="en-US" dirty="0"/>
              <a:t>NBC: </a:t>
            </a:r>
            <a:r>
              <a:rPr lang="x-none" dirty="0"/>
              <a:t>W vs W_ET</a:t>
            </a:r>
            <a:endParaRPr lang="en-US" dirty="0"/>
          </a:p>
        </p:txBody>
      </p:sp>
      <p:sp>
        <p:nvSpPr>
          <p:cNvPr id="4" name="Slide Number Placeholder 3">
            <a:extLst>
              <a:ext uri="{FF2B5EF4-FFF2-40B4-BE49-F238E27FC236}">
                <a16:creationId xmlns:a16="http://schemas.microsoft.com/office/drawing/2014/main" id="{C536A3B6-37E1-4B9B-BF74-D3B82868732C}"/>
              </a:ext>
            </a:extLst>
          </p:cNvPr>
          <p:cNvSpPr>
            <a:spLocks noGrp="1"/>
          </p:cNvSpPr>
          <p:nvPr>
            <p:ph type="sldNum" sz="quarter" idx="11"/>
          </p:nvPr>
        </p:nvSpPr>
        <p:spPr/>
        <p:txBody>
          <a:bodyPr/>
          <a:lstStyle/>
          <a:p>
            <a:fld id="{30DB7900-D72E-4025-AF90-97BD6DF59E7D}" type="slidenum">
              <a:rPr lang="en-US" smtClean="0"/>
              <a:pPr/>
              <a:t>21</a:t>
            </a:fld>
            <a:endParaRPr lang="en-US"/>
          </a:p>
        </p:txBody>
      </p:sp>
      <p:graphicFrame>
        <p:nvGraphicFramePr>
          <p:cNvPr id="8" name="Chart 7">
            <a:extLst>
              <a:ext uri="{FF2B5EF4-FFF2-40B4-BE49-F238E27FC236}">
                <a16:creationId xmlns:a16="http://schemas.microsoft.com/office/drawing/2014/main" id="{B8E09821-7816-436F-AB25-78C99E120776}"/>
              </a:ext>
            </a:extLst>
          </p:cNvPr>
          <p:cNvGraphicFramePr/>
          <p:nvPr>
            <p:extLst>
              <p:ext uri="{D42A27DB-BD31-4B8C-83A1-F6EECF244321}">
                <p14:modId xmlns:p14="http://schemas.microsoft.com/office/powerpoint/2010/main" val="2329408079"/>
              </p:ext>
            </p:extLst>
          </p:nvPr>
        </p:nvGraphicFramePr>
        <p:xfrm>
          <a:off x="3716295" y="1029261"/>
          <a:ext cx="5288691" cy="22294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23C701A7-AADE-4349-8318-C56B46E6D99E}"/>
              </a:ext>
            </a:extLst>
          </p:cNvPr>
          <p:cNvGraphicFramePr>
            <a:graphicFrameLocks noGrp="1"/>
          </p:cNvGraphicFramePr>
          <p:nvPr>
            <p:extLst>
              <p:ext uri="{D42A27DB-BD31-4B8C-83A1-F6EECF244321}">
                <p14:modId xmlns:p14="http://schemas.microsoft.com/office/powerpoint/2010/main" val="1421739757"/>
              </p:ext>
            </p:extLst>
          </p:nvPr>
        </p:nvGraphicFramePr>
        <p:xfrm>
          <a:off x="137823" y="3870750"/>
          <a:ext cx="8867163" cy="502920"/>
        </p:xfrm>
        <a:graphic>
          <a:graphicData uri="http://schemas.openxmlformats.org/drawingml/2006/table">
            <a:tbl>
              <a:tblPr firstRow="1" firstCol="1" bandRow="1"/>
              <a:tblGrid>
                <a:gridCol w="842272">
                  <a:extLst>
                    <a:ext uri="{9D8B030D-6E8A-4147-A177-3AD203B41FA5}">
                      <a16:colId xmlns:a16="http://schemas.microsoft.com/office/drawing/2014/main" val="2985066413"/>
                    </a:ext>
                  </a:extLst>
                </a:gridCol>
                <a:gridCol w="745923">
                  <a:extLst>
                    <a:ext uri="{9D8B030D-6E8A-4147-A177-3AD203B41FA5}">
                      <a16:colId xmlns:a16="http://schemas.microsoft.com/office/drawing/2014/main" val="1226644008"/>
                    </a:ext>
                  </a:extLst>
                </a:gridCol>
                <a:gridCol w="610725">
                  <a:extLst>
                    <a:ext uri="{9D8B030D-6E8A-4147-A177-3AD203B41FA5}">
                      <a16:colId xmlns:a16="http://schemas.microsoft.com/office/drawing/2014/main" val="2083145121"/>
                    </a:ext>
                  </a:extLst>
                </a:gridCol>
                <a:gridCol w="609948">
                  <a:extLst>
                    <a:ext uri="{9D8B030D-6E8A-4147-A177-3AD203B41FA5}">
                      <a16:colId xmlns:a16="http://schemas.microsoft.com/office/drawing/2014/main" val="2512326811"/>
                    </a:ext>
                  </a:extLst>
                </a:gridCol>
                <a:gridCol w="591300">
                  <a:extLst>
                    <a:ext uri="{9D8B030D-6E8A-4147-A177-3AD203B41FA5}">
                      <a16:colId xmlns:a16="http://schemas.microsoft.com/office/drawing/2014/main" val="3181033539"/>
                    </a:ext>
                  </a:extLst>
                </a:gridCol>
                <a:gridCol w="704742">
                  <a:extLst>
                    <a:ext uri="{9D8B030D-6E8A-4147-A177-3AD203B41FA5}">
                      <a16:colId xmlns:a16="http://schemas.microsoft.com/office/drawing/2014/main" val="4250523515"/>
                    </a:ext>
                  </a:extLst>
                </a:gridCol>
                <a:gridCol w="580421">
                  <a:extLst>
                    <a:ext uri="{9D8B030D-6E8A-4147-A177-3AD203B41FA5}">
                      <a16:colId xmlns:a16="http://schemas.microsoft.com/office/drawing/2014/main" val="2639952880"/>
                    </a:ext>
                  </a:extLst>
                </a:gridCol>
                <a:gridCol w="579644">
                  <a:extLst>
                    <a:ext uri="{9D8B030D-6E8A-4147-A177-3AD203B41FA5}">
                      <a16:colId xmlns:a16="http://schemas.microsoft.com/office/drawing/2014/main" val="1404658839"/>
                    </a:ext>
                  </a:extLst>
                </a:gridCol>
                <a:gridCol w="560996">
                  <a:extLst>
                    <a:ext uri="{9D8B030D-6E8A-4147-A177-3AD203B41FA5}">
                      <a16:colId xmlns:a16="http://schemas.microsoft.com/office/drawing/2014/main" val="259518431"/>
                    </a:ext>
                  </a:extLst>
                </a:gridCol>
                <a:gridCol w="674439">
                  <a:extLst>
                    <a:ext uri="{9D8B030D-6E8A-4147-A177-3AD203B41FA5}">
                      <a16:colId xmlns:a16="http://schemas.microsoft.com/office/drawing/2014/main" val="3254469541"/>
                    </a:ext>
                  </a:extLst>
                </a:gridCol>
                <a:gridCol w="572652">
                  <a:extLst>
                    <a:ext uri="{9D8B030D-6E8A-4147-A177-3AD203B41FA5}">
                      <a16:colId xmlns:a16="http://schemas.microsoft.com/office/drawing/2014/main" val="2778491982"/>
                    </a:ext>
                  </a:extLst>
                </a:gridCol>
                <a:gridCol w="572652">
                  <a:extLst>
                    <a:ext uri="{9D8B030D-6E8A-4147-A177-3AD203B41FA5}">
                      <a16:colId xmlns:a16="http://schemas.microsoft.com/office/drawing/2014/main" val="1644280596"/>
                    </a:ext>
                  </a:extLst>
                </a:gridCol>
                <a:gridCol w="554003">
                  <a:extLst>
                    <a:ext uri="{9D8B030D-6E8A-4147-A177-3AD203B41FA5}">
                      <a16:colId xmlns:a16="http://schemas.microsoft.com/office/drawing/2014/main" val="3979024160"/>
                    </a:ext>
                  </a:extLst>
                </a:gridCol>
                <a:gridCol w="667446">
                  <a:extLst>
                    <a:ext uri="{9D8B030D-6E8A-4147-A177-3AD203B41FA5}">
                      <a16:colId xmlns:a16="http://schemas.microsoft.com/office/drawing/2014/main" val="2507760769"/>
                    </a:ext>
                  </a:extLst>
                </a:gridCol>
              </a:tblGrid>
              <a:tr h="0">
                <a:tc>
                  <a:txBody>
                    <a:bodyPr/>
                    <a:lstStyle/>
                    <a:p>
                      <a:pPr marL="0" marR="0" algn="l">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432013"/>
                  </a:ext>
                </a:extLst>
              </a:tr>
              <a:tr h="0">
                <a:tc>
                  <a:txBody>
                    <a:bodyPr/>
                    <a:lstStyle/>
                    <a:p>
                      <a:pPr marL="0" marR="0" algn="l">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0.39</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317559"/>
                  </a:ext>
                </a:extLst>
              </a:tr>
              <a:tr h="0">
                <a:tc>
                  <a:txBody>
                    <a:bodyPr/>
                    <a:lstStyle/>
                    <a:p>
                      <a:pPr marL="0" marR="0" algn="l">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269748"/>
                  </a:ext>
                </a:extLst>
              </a:tr>
            </a:tbl>
          </a:graphicData>
        </a:graphic>
      </p:graphicFrame>
      <p:graphicFrame>
        <p:nvGraphicFramePr>
          <p:cNvPr id="13" name="Table 12">
            <a:extLst>
              <a:ext uri="{FF2B5EF4-FFF2-40B4-BE49-F238E27FC236}">
                <a16:creationId xmlns:a16="http://schemas.microsoft.com/office/drawing/2014/main" id="{066C87A1-D112-4D17-B23B-C762858EE1CD}"/>
              </a:ext>
            </a:extLst>
          </p:cNvPr>
          <p:cNvGraphicFramePr>
            <a:graphicFrameLocks noGrp="1"/>
          </p:cNvGraphicFramePr>
          <p:nvPr>
            <p:extLst>
              <p:ext uri="{D42A27DB-BD31-4B8C-83A1-F6EECF244321}">
                <p14:modId xmlns:p14="http://schemas.microsoft.com/office/powerpoint/2010/main" val="4187371521"/>
              </p:ext>
            </p:extLst>
          </p:nvPr>
        </p:nvGraphicFramePr>
        <p:xfrm>
          <a:off x="94772" y="1029260"/>
          <a:ext cx="3578473" cy="2229485"/>
        </p:xfrm>
        <a:graphic>
          <a:graphicData uri="http://schemas.openxmlformats.org/drawingml/2006/table">
            <a:tbl>
              <a:tblPr firstRow="1" firstCol="1" bandRow="1"/>
              <a:tblGrid>
                <a:gridCol w="899146">
                  <a:extLst>
                    <a:ext uri="{9D8B030D-6E8A-4147-A177-3AD203B41FA5}">
                      <a16:colId xmlns:a16="http://schemas.microsoft.com/office/drawing/2014/main" val="1165636623"/>
                    </a:ext>
                  </a:extLst>
                </a:gridCol>
                <a:gridCol w="811229">
                  <a:extLst>
                    <a:ext uri="{9D8B030D-6E8A-4147-A177-3AD203B41FA5}">
                      <a16:colId xmlns:a16="http://schemas.microsoft.com/office/drawing/2014/main" val="1723887340"/>
                    </a:ext>
                  </a:extLst>
                </a:gridCol>
                <a:gridCol w="782582">
                  <a:extLst>
                    <a:ext uri="{9D8B030D-6E8A-4147-A177-3AD203B41FA5}">
                      <a16:colId xmlns:a16="http://schemas.microsoft.com/office/drawing/2014/main" val="1920803970"/>
                    </a:ext>
                  </a:extLst>
                </a:gridCol>
                <a:gridCol w="1085516">
                  <a:extLst>
                    <a:ext uri="{9D8B030D-6E8A-4147-A177-3AD203B41FA5}">
                      <a16:colId xmlns:a16="http://schemas.microsoft.com/office/drawing/2014/main" val="3897342571"/>
                    </a:ext>
                  </a:extLst>
                </a:gridCol>
              </a:tblGrid>
              <a:tr h="445897">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77470"/>
                  </a:ext>
                </a:extLst>
              </a:tr>
              <a:tr h="44589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2410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3426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476182"/>
                  </a:ext>
                </a:extLst>
              </a:tr>
              <a:tr h="44589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31920"/>
                  </a:ext>
                </a:extLst>
              </a:tr>
              <a:tr h="44589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18181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17113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5117865"/>
                  </a:ext>
                </a:extLst>
              </a:tr>
              <a:tr h="44589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891415"/>
                  </a:ext>
                </a:extLst>
              </a:tr>
            </a:tbl>
          </a:graphicData>
        </a:graphic>
      </p:graphicFrame>
    </p:spTree>
    <p:extLst>
      <p:ext uri="{BB962C8B-B14F-4D97-AF65-F5344CB8AC3E}">
        <p14:creationId xmlns:p14="http://schemas.microsoft.com/office/powerpoint/2010/main" val="3518693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4EAF-4DAE-43F9-9C3A-0A9FCAFC8E0E}"/>
              </a:ext>
            </a:extLst>
          </p:cNvPr>
          <p:cNvSpPr>
            <a:spLocks noGrp="1"/>
          </p:cNvSpPr>
          <p:nvPr>
            <p:ph type="title"/>
          </p:nvPr>
        </p:nvSpPr>
        <p:spPr>
          <a:xfrm>
            <a:off x="389436" y="171450"/>
            <a:ext cx="8363938" cy="671402"/>
          </a:xfrm>
        </p:spPr>
        <p:txBody>
          <a:bodyPr/>
          <a:lstStyle/>
          <a:p>
            <a:r>
              <a:rPr lang="en-US" dirty="0"/>
              <a:t>NBC: </a:t>
            </a:r>
            <a:r>
              <a:rPr lang="pl-PL" dirty="0"/>
              <a:t>W_P vs W_ET</a:t>
            </a:r>
            <a:endParaRPr lang="en-US" dirty="0"/>
          </a:p>
        </p:txBody>
      </p:sp>
      <p:sp>
        <p:nvSpPr>
          <p:cNvPr id="4" name="Slide Number Placeholder 3">
            <a:extLst>
              <a:ext uri="{FF2B5EF4-FFF2-40B4-BE49-F238E27FC236}">
                <a16:creationId xmlns:a16="http://schemas.microsoft.com/office/drawing/2014/main" id="{16FADD3A-330C-4239-9844-08E6BED1839F}"/>
              </a:ext>
            </a:extLst>
          </p:cNvPr>
          <p:cNvSpPr>
            <a:spLocks noGrp="1"/>
          </p:cNvSpPr>
          <p:nvPr>
            <p:ph type="sldNum" sz="quarter" idx="11"/>
          </p:nvPr>
        </p:nvSpPr>
        <p:spPr/>
        <p:txBody>
          <a:bodyPr/>
          <a:lstStyle/>
          <a:p>
            <a:fld id="{30DB7900-D72E-4025-AF90-97BD6DF59E7D}" type="slidenum">
              <a:rPr lang="en-US" smtClean="0"/>
              <a:pPr/>
              <a:t>22</a:t>
            </a:fld>
            <a:endParaRPr lang="en-US"/>
          </a:p>
        </p:txBody>
      </p:sp>
      <p:graphicFrame>
        <p:nvGraphicFramePr>
          <p:cNvPr id="6" name="Table 5">
            <a:extLst>
              <a:ext uri="{FF2B5EF4-FFF2-40B4-BE49-F238E27FC236}">
                <a16:creationId xmlns:a16="http://schemas.microsoft.com/office/drawing/2014/main" id="{B79B2D9B-E9D1-459A-B6FC-21CE873A72A1}"/>
              </a:ext>
            </a:extLst>
          </p:cNvPr>
          <p:cNvGraphicFramePr>
            <a:graphicFrameLocks noGrp="1"/>
          </p:cNvGraphicFramePr>
          <p:nvPr>
            <p:extLst>
              <p:ext uri="{D42A27DB-BD31-4B8C-83A1-F6EECF244321}">
                <p14:modId xmlns:p14="http://schemas.microsoft.com/office/powerpoint/2010/main" val="3108714166"/>
              </p:ext>
            </p:extLst>
          </p:nvPr>
        </p:nvGraphicFramePr>
        <p:xfrm>
          <a:off x="6882" y="1101791"/>
          <a:ext cx="3888598" cy="2229485"/>
        </p:xfrm>
        <a:graphic>
          <a:graphicData uri="http://schemas.openxmlformats.org/drawingml/2006/table">
            <a:tbl>
              <a:tblPr firstRow="1" firstCol="1" bandRow="1"/>
              <a:tblGrid>
                <a:gridCol w="897876">
                  <a:extLst>
                    <a:ext uri="{9D8B030D-6E8A-4147-A177-3AD203B41FA5}">
                      <a16:colId xmlns:a16="http://schemas.microsoft.com/office/drawing/2014/main" val="2540609163"/>
                    </a:ext>
                  </a:extLst>
                </a:gridCol>
                <a:gridCol w="811029">
                  <a:extLst>
                    <a:ext uri="{9D8B030D-6E8A-4147-A177-3AD203B41FA5}">
                      <a16:colId xmlns:a16="http://schemas.microsoft.com/office/drawing/2014/main" val="1858896401"/>
                    </a:ext>
                  </a:extLst>
                </a:gridCol>
                <a:gridCol w="980908">
                  <a:extLst>
                    <a:ext uri="{9D8B030D-6E8A-4147-A177-3AD203B41FA5}">
                      <a16:colId xmlns:a16="http://schemas.microsoft.com/office/drawing/2014/main" val="3770087332"/>
                    </a:ext>
                  </a:extLst>
                </a:gridCol>
                <a:gridCol w="1198785">
                  <a:extLst>
                    <a:ext uri="{9D8B030D-6E8A-4147-A177-3AD203B41FA5}">
                      <a16:colId xmlns:a16="http://schemas.microsoft.com/office/drawing/2014/main" val="858932547"/>
                    </a:ext>
                  </a:extLst>
                </a:gridCol>
              </a:tblGrid>
              <a:tr h="445897">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NBC_W_ET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186565"/>
                  </a:ext>
                </a:extLst>
              </a:tr>
              <a:tr h="445897">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4792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3426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487793"/>
                  </a:ext>
                </a:extLst>
              </a:tr>
              <a:tr h="445897">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587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796563"/>
                  </a:ext>
                </a:extLst>
              </a:tr>
              <a:tr h="445897">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15238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17113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984559"/>
                  </a:ext>
                </a:extLst>
              </a:tr>
              <a:tr h="445897">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641557"/>
                  </a:ext>
                </a:extLst>
              </a:tr>
            </a:tbl>
          </a:graphicData>
        </a:graphic>
      </p:graphicFrame>
      <p:graphicFrame>
        <p:nvGraphicFramePr>
          <p:cNvPr id="7" name="Table 6">
            <a:extLst>
              <a:ext uri="{FF2B5EF4-FFF2-40B4-BE49-F238E27FC236}">
                <a16:creationId xmlns:a16="http://schemas.microsoft.com/office/drawing/2014/main" id="{9946CA4B-BE47-43DD-A938-E76158B4EA29}"/>
              </a:ext>
            </a:extLst>
          </p:cNvPr>
          <p:cNvGraphicFramePr>
            <a:graphicFrameLocks noGrp="1"/>
          </p:cNvGraphicFramePr>
          <p:nvPr>
            <p:extLst>
              <p:ext uri="{D42A27DB-BD31-4B8C-83A1-F6EECF244321}">
                <p14:modId xmlns:p14="http://schemas.microsoft.com/office/powerpoint/2010/main" val="293032485"/>
              </p:ext>
            </p:extLst>
          </p:nvPr>
        </p:nvGraphicFramePr>
        <p:xfrm>
          <a:off x="200363" y="3840324"/>
          <a:ext cx="8742084" cy="502920"/>
        </p:xfrm>
        <a:graphic>
          <a:graphicData uri="http://schemas.openxmlformats.org/drawingml/2006/table">
            <a:tbl>
              <a:tblPr firstRow="1" firstCol="1" bandRow="1"/>
              <a:tblGrid>
                <a:gridCol w="830391">
                  <a:extLst>
                    <a:ext uri="{9D8B030D-6E8A-4147-A177-3AD203B41FA5}">
                      <a16:colId xmlns:a16="http://schemas.microsoft.com/office/drawing/2014/main" val="913056040"/>
                    </a:ext>
                  </a:extLst>
                </a:gridCol>
                <a:gridCol w="735401">
                  <a:extLst>
                    <a:ext uri="{9D8B030D-6E8A-4147-A177-3AD203B41FA5}">
                      <a16:colId xmlns:a16="http://schemas.microsoft.com/office/drawing/2014/main" val="3288119987"/>
                    </a:ext>
                  </a:extLst>
                </a:gridCol>
                <a:gridCol w="602110">
                  <a:extLst>
                    <a:ext uri="{9D8B030D-6E8A-4147-A177-3AD203B41FA5}">
                      <a16:colId xmlns:a16="http://schemas.microsoft.com/office/drawing/2014/main" val="176910886"/>
                    </a:ext>
                  </a:extLst>
                </a:gridCol>
                <a:gridCol w="601344">
                  <a:extLst>
                    <a:ext uri="{9D8B030D-6E8A-4147-A177-3AD203B41FA5}">
                      <a16:colId xmlns:a16="http://schemas.microsoft.com/office/drawing/2014/main" val="750692863"/>
                    </a:ext>
                  </a:extLst>
                </a:gridCol>
                <a:gridCol w="582959">
                  <a:extLst>
                    <a:ext uri="{9D8B030D-6E8A-4147-A177-3AD203B41FA5}">
                      <a16:colId xmlns:a16="http://schemas.microsoft.com/office/drawing/2014/main" val="2210940276"/>
                    </a:ext>
                  </a:extLst>
                </a:gridCol>
                <a:gridCol w="694801">
                  <a:extLst>
                    <a:ext uri="{9D8B030D-6E8A-4147-A177-3AD203B41FA5}">
                      <a16:colId xmlns:a16="http://schemas.microsoft.com/office/drawing/2014/main" val="1672319382"/>
                    </a:ext>
                  </a:extLst>
                </a:gridCol>
                <a:gridCol w="572234">
                  <a:extLst>
                    <a:ext uri="{9D8B030D-6E8A-4147-A177-3AD203B41FA5}">
                      <a16:colId xmlns:a16="http://schemas.microsoft.com/office/drawing/2014/main" val="903085399"/>
                    </a:ext>
                  </a:extLst>
                </a:gridCol>
                <a:gridCol w="571468">
                  <a:extLst>
                    <a:ext uri="{9D8B030D-6E8A-4147-A177-3AD203B41FA5}">
                      <a16:colId xmlns:a16="http://schemas.microsoft.com/office/drawing/2014/main" val="1002118915"/>
                    </a:ext>
                  </a:extLst>
                </a:gridCol>
                <a:gridCol w="553083">
                  <a:extLst>
                    <a:ext uri="{9D8B030D-6E8A-4147-A177-3AD203B41FA5}">
                      <a16:colId xmlns:a16="http://schemas.microsoft.com/office/drawing/2014/main" val="2835456651"/>
                    </a:ext>
                  </a:extLst>
                </a:gridCol>
                <a:gridCol w="664925">
                  <a:extLst>
                    <a:ext uri="{9D8B030D-6E8A-4147-A177-3AD203B41FA5}">
                      <a16:colId xmlns:a16="http://schemas.microsoft.com/office/drawing/2014/main" val="2503361015"/>
                    </a:ext>
                  </a:extLst>
                </a:gridCol>
                <a:gridCol w="564574">
                  <a:extLst>
                    <a:ext uri="{9D8B030D-6E8A-4147-A177-3AD203B41FA5}">
                      <a16:colId xmlns:a16="http://schemas.microsoft.com/office/drawing/2014/main" val="3236642677"/>
                    </a:ext>
                  </a:extLst>
                </a:gridCol>
                <a:gridCol w="564574">
                  <a:extLst>
                    <a:ext uri="{9D8B030D-6E8A-4147-A177-3AD203B41FA5}">
                      <a16:colId xmlns:a16="http://schemas.microsoft.com/office/drawing/2014/main" val="1205386772"/>
                    </a:ext>
                  </a:extLst>
                </a:gridCol>
                <a:gridCol w="546189">
                  <a:extLst>
                    <a:ext uri="{9D8B030D-6E8A-4147-A177-3AD203B41FA5}">
                      <a16:colId xmlns:a16="http://schemas.microsoft.com/office/drawing/2014/main" val="1210096115"/>
                    </a:ext>
                  </a:extLst>
                </a:gridCol>
                <a:gridCol w="658031">
                  <a:extLst>
                    <a:ext uri="{9D8B030D-6E8A-4147-A177-3AD203B41FA5}">
                      <a16:colId xmlns:a16="http://schemas.microsoft.com/office/drawing/2014/main" val="1216361146"/>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818858"/>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12316"/>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388875"/>
                  </a:ext>
                </a:extLst>
              </a:tr>
            </a:tbl>
          </a:graphicData>
        </a:graphic>
      </p:graphicFrame>
      <p:graphicFrame>
        <p:nvGraphicFramePr>
          <p:cNvPr id="8" name="Chart 7">
            <a:extLst>
              <a:ext uri="{FF2B5EF4-FFF2-40B4-BE49-F238E27FC236}">
                <a16:creationId xmlns:a16="http://schemas.microsoft.com/office/drawing/2014/main" id="{AC420AB7-D6DE-4C5B-9084-D87FDB9E092D}"/>
              </a:ext>
            </a:extLst>
          </p:cNvPr>
          <p:cNvGraphicFramePr/>
          <p:nvPr>
            <p:extLst>
              <p:ext uri="{D42A27DB-BD31-4B8C-83A1-F6EECF244321}">
                <p14:modId xmlns:p14="http://schemas.microsoft.com/office/powerpoint/2010/main" val="2521599319"/>
              </p:ext>
            </p:extLst>
          </p:nvPr>
        </p:nvGraphicFramePr>
        <p:xfrm>
          <a:off x="3985054" y="1101792"/>
          <a:ext cx="5029200" cy="2229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786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9C38-314E-4B52-B672-840A54BCE9CF}"/>
              </a:ext>
            </a:extLst>
          </p:cNvPr>
          <p:cNvSpPr>
            <a:spLocks noGrp="1"/>
          </p:cNvSpPr>
          <p:nvPr>
            <p:ph type="title"/>
          </p:nvPr>
        </p:nvSpPr>
        <p:spPr>
          <a:xfrm>
            <a:off x="389436" y="171450"/>
            <a:ext cx="8363938" cy="671402"/>
          </a:xfrm>
        </p:spPr>
        <p:txBody>
          <a:bodyPr/>
          <a:lstStyle/>
          <a:p>
            <a:r>
              <a:rPr lang="en-US" dirty="0"/>
              <a:t>NBC: </a:t>
            </a:r>
            <a:r>
              <a:rPr lang="pl-PL" dirty="0"/>
              <a:t>W_P vs W_P_ET</a:t>
            </a:r>
            <a:endParaRPr lang="en-US" dirty="0"/>
          </a:p>
        </p:txBody>
      </p:sp>
      <p:sp>
        <p:nvSpPr>
          <p:cNvPr id="4" name="Slide Number Placeholder 3">
            <a:extLst>
              <a:ext uri="{FF2B5EF4-FFF2-40B4-BE49-F238E27FC236}">
                <a16:creationId xmlns:a16="http://schemas.microsoft.com/office/drawing/2014/main" id="{646E4A5F-C888-4F5F-A1A9-BCDDAC36BABB}"/>
              </a:ext>
            </a:extLst>
          </p:cNvPr>
          <p:cNvSpPr>
            <a:spLocks noGrp="1"/>
          </p:cNvSpPr>
          <p:nvPr>
            <p:ph type="sldNum" sz="quarter" idx="11"/>
          </p:nvPr>
        </p:nvSpPr>
        <p:spPr/>
        <p:txBody>
          <a:bodyPr/>
          <a:lstStyle/>
          <a:p>
            <a:fld id="{30DB7900-D72E-4025-AF90-97BD6DF59E7D}" type="slidenum">
              <a:rPr lang="en-US" smtClean="0"/>
              <a:pPr/>
              <a:t>23</a:t>
            </a:fld>
            <a:endParaRPr lang="en-US"/>
          </a:p>
        </p:txBody>
      </p:sp>
      <p:graphicFrame>
        <p:nvGraphicFramePr>
          <p:cNvPr id="6" name="Table 5">
            <a:extLst>
              <a:ext uri="{FF2B5EF4-FFF2-40B4-BE49-F238E27FC236}">
                <a16:creationId xmlns:a16="http://schemas.microsoft.com/office/drawing/2014/main" id="{478B5434-D9F6-4BD5-9CDF-81071D0245EF}"/>
              </a:ext>
            </a:extLst>
          </p:cNvPr>
          <p:cNvGraphicFramePr>
            <a:graphicFrameLocks noGrp="1"/>
          </p:cNvGraphicFramePr>
          <p:nvPr>
            <p:extLst>
              <p:ext uri="{D42A27DB-BD31-4B8C-83A1-F6EECF244321}">
                <p14:modId xmlns:p14="http://schemas.microsoft.com/office/powerpoint/2010/main" val="3751507215"/>
              </p:ext>
            </p:extLst>
          </p:nvPr>
        </p:nvGraphicFramePr>
        <p:xfrm>
          <a:off x="178676" y="3848174"/>
          <a:ext cx="8785457" cy="502920"/>
        </p:xfrm>
        <a:graphic>
          <a:graphicData uri="http://schemas.openxmlformats.org/drawingml/2006/table">
            <a:tbl>
              <a:tblPr firstRow="1" firstCol="1" bandRow="1"/>
              <a:tblGrid>
                <a:gridCol w="797383">
                  <a:extLst>
                    <a:ext uri="{9D8B030D-6E8A-4147-A177-3AD203B41FA5}">
                      <a16:colId xmlns:a16="http://schemas.microsoft.com/office/drawing/2014/main" val="2642965391"/>
                    </a:ext>
                  </a:extLst>
                </a:gridCol>
                <a:gridCol w="751380">
                  <a:extLst>
                    <a:ext uri="{9D8B030D-6E8A-4147-A177-3AD203B41FA5}">
                      <a16:colId xmlns:a16="http://schemas.microsoft.com/office/drawing/2014/main" val="819971695"/>
                    </a:ext>
                  </a:extLst>
                </a:gridCol>
                <a:gridCol w="606800">
                  <a:extLst>
                    <a:ext uri="{9D8B030D-6E8A-4147-A177-3AD203B41FA5}">
                      <a16:colId xmlns:a16="http://schemas.microsoft.com/office/drawing/2014/main" val="3597513809"/>
                    </a:ext>
                  </a:extLst>
                </a:gridCol>
                <a:gridCol w="605705">
                  <a:extLst>
                    <a:ext uri="{9D8B030D-6E8A-4147-A177-3AD203B41FA5}">
                      <a16:colId xmlns:a16="http://schemas.microsoft.com/office/drawing/2014/main" val="1498620404"/>
                    </a:ext>
                  </a:extLst>
                </a:gridCol>
                <a:gridCol w="591466">
                  <a:extLst>
                    <a:ext uri="{9D8B030D-6E8A-4147-A177-3AD203B41FA5}">
                      <a16:colId xmlns:a16="http://schemas.microsoft.com/office/drawing/2014/main" val="2312538364"/>
                    </a:ext>
                  </a:extLst>
                </a:gridCol>
                <a:gridCol w="684567">
                  <a:extLst>
                    <a:ext uri="{9D8B030D-6E8A-4147-A177-3AD203B41FA5}">
                      <a16:colId xmlns:a16="http://schemas.microsoft.com/office/drawing/2014/main" val="352623956"/>
                    </a:ext>
                  </a:extLst>
                </a:gridCol>
                <a:gridCol w="580513">
                  <a:extLst>
                    <a:ext uri="{9D8B030D-6E8A-4147-A177-3AD203B41FA5}">
                      <a16:colId xmlns:a16="http://schemas.microsoft.com/office/drawing/2014/main" val="3796293302"/>
                    </a:ext>
                  </a:extLst>
                </a:gridCol>
                <a:gridCol w="580513">
                  <a:extLst>
                    <a:ext uri="{9D8B030D-6E8A-4147-A177-3AD203B41FA5}">
                      <a16:colId xmlns:a16="http://schemas.microsoft.com/office/drawing/2014/main" val="2158192738"/>
                    </a:ext>
                  </a:extLst>
                </a:gridCol>
                <a:gridCol w="565178">
                  <a:extLst>
                    <a:ext uri="{9D8B030D-6E8A-4147-A177-3AD203B41FA5}">
                      <a16:colId xmlns:a16="http://schemas.microsoft.com/office/drawing/2014/main" val="2441738597"/>
                    </a:ext>
                  </a:extLst>
                </a:gridCol>
                <a:gridCol w="659375">
                  <a:extLst>
                    <a:ext uri="{9D8B030D-6E8A-4147-A177-3AD203B41FA5}">
                      <a16:colId xmlns:a16="http://schemas.microsoft.com/office/drawing/2014/main" val="432944689"/>
                    </a:ext>
                  </a:extLst>
                </a:gridCol>
                <a:gridCol w="575036">
                  <a:extLst>
                    <a:ext uri="{9D8B030D-6E8A-4147-A177-3AD203B41FA5}">
                      <a16:colId xmlns:a16="http://schemas.microsoft.com/office/drawing/2014/main" val="1436567728"/>
                    </a:ext>
                  </a:extLst>
                </a:gridCol>
                <a:gridCol w="575036">
                  <a:extLst>
                    <a:ext uri="{9D8B030D-6E8A-4147-A177-3AD203B41FA5}">
                      <a16:colId xmlns:a16="http://schemas.microsoft.com/office/drawing/2014/main" val="3922549509"/>
                    </a:ext>
                  </a:extLst>
                </a:gridCol>
                <a:gridCol w="559702">
                  <a:extLst>
                    <a:ext uri="{9D8B030D-6E8A-4147-A177-3AD203B41FA5}">
                      <a16:colId xmlns:a16="http://schemas.microsoft.com/office/drawing/2014/main" val="487153633"/>
                    </a:ext>
                  </a:extLst>
                </a:gridCol>
                <a:gridCol w="652803">
                  <a:extLst>
                    <a:ext uri="{9D8B030D-6E8A-4147-A177-3AD203B41FA5}">
                      <a16:colId xmlns:a16="http://schemas.microsoft.com/office/drawing/2014/main" val="1150828385"/>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448149"/>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173207"/>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0.17</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758120"/>
                  </a:ext>
                </a:extLst>
              </a:tr>
            </a:tbl>
          </a:graphicData>
        </a:graphic>
      </p:graphicFrame>
      <p:graphicFrame>
        <p:nvGraphicFramePr>
          <p:cNvPr id="7" name="Chart 6">
            <a:extLst>
              <a:ext uri="{FF2B5EF4-FFF2-40B4-BE49-F238E27FC236}">
                <a16:creationId xmlns:a16="http://schemas.microsoft.com/office/drawing/2014/main" id="{BD90ED3F-A4F3-4205-97C1-0A65EAE52AA7}"/>
              </a:ext>
            </a:extLst>
          </p:cNvPr>
          <p:cNvGraphicFramePr/>
          <p:nvPr>
            <p:extLst>
              <p:ext uri="{D42A27DB-BD31-4B8C-83A1-F6EECF244321}">
                <p14:modId xmlns:p14="http://schemas.microsoft.com/office/powerpoint/2010/main" val="201151399"/>
              </p:ext>
            </p:extLst>
          </p:nvPr>
        </p:nvGraphicFramePr>
        <p:xfrm>
          <a:off x="4022124" y="1062270"/>
          <a:ext cx="5029200" cy="22294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3E77BAB1-96A3-48B4-81AF-D61CF306190C}"/>
              </a:ext>
            </a:extLst>
          </p:cNvPr>
          <p:cNvGraphicFramePr>
            <a:graphicFrameLocks noGrp="1"/>
          </p:cNvGraphicFramePr>
          <p:nvPr>
            <p:extLst>
              <p:ext uri="{D42A27DB-BD31-4B8C-83A1-F6EECF244321}">
                <p14:modId xmlns:p14="http://schemas.microsoft.com/office/powerpoint/2010/main" val="2711740075"/>
              </p:ext>
            </p:extLst>
          </p:nvPr>
        </p:nvGraphicFramePr>
        <p:xfrm>
          <a:off x="0" y="1062270"/>
          <a:ext cx="4022124" cy="2174265"/>
        </p:xfrm>
        <a:graphic>
          <a:graphicData uri="http://schemas.openxmlformats.org/drawingml/2006/table">
            <a:tbl>
              <a:tblPr firstRow="1" firstCol="1" bandRow="1"/>
              <a:tblGrid>
                <a:gridCol w="912635">
                  <a:extLst>
                    <a:ext uri="{9D8B030D-6E8A-4147-A177-3AD203B41FA5}">
                      <a16:colId xmlns:a16="http://schemas.microsoft.com/office/drawing/2014/main" val="680680645"/>
                    </a:ext>
                  </a:extLst>
                </a:gridCol>
                <a:gridCol w="824359">
                  <a:extLst>
                    <a:ext uri="{9D8B030D-6E8A-4147-A177-3AD203B41FA5}">
                      <a16:colId xmlns:a16="http://schemas.microsoft.com/office/drawing/2014/main" val="1817330303"/>
                    </a:ext>
                  </a:extLst>
                </a:gridCol>
                <a:gridCol w="1288100">
                  <a:extLst>
                    <a:ext uri="{9D8B030D-6E8A-4147-A177-3AD203B41FA5}">
                      <a16:colId xmlns:a16="http://schemas.microsoft.com/office/drawing/2014/main" val="1431065889"/>
                    </a:ext>
                  </a:extLst>
                </a:gridCol>
                <a:gridCol w="997030">
                  <a:extLst>
                    <a:ext uri="{9D8B030D-6E8A-4147-A177-3AD203B41FA5}">
                      <a16:colId xmlns:a16="http://schemas.microsoft.com/office/drawing/2014/main" val="1501011237"/>
                    </a:ext>
                  </a:extLst>
                </a:gridCol>
              </a:tblGrid>
              <a:tr h="434853">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NBC_W_P_ET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102902"/>
                  </a:ext>
                </a:extLst>
              </a:tr>
              <a:tr h="434853">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4794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4792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614804"/>
                  </a:ext>
                </a:extLst>
              </a:tr>
              <a:tr h="434853">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772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587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10684"/>
                  </a:ext>
                </a:extLst>
              </a:tr>
              <a:tr h="434853">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15051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15238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764700"/>
                  </a:ext>
                </a:extLst>
              </a:tr>
              <a:tr h="434853">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243047"/>
                  </a:ext>
                </a:extLst>
              </a:tr>
            </a:tbl>
          </a:graphicData>
        </a:graphic>
      </p:graphicFrame>
    </p:spTree>
    <p:extLst>
      <p:ext uri="{BB962C8B-B14F-4D97-AF65-F5344CB8AC3E}">
        <p14:creationId xmlns:p14="http://schemas.microsoft.com/office/powerpoint/2010/main" val="2950354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37A0-5BE1-47BC-8C7D-0BDEA9B0A661}"/>
              </a:ext>
            </a:extLst>
          </p:cNvPr>
          <p:cNvSpPr>
            <a:spLocks noGrp="1"/>
          </p:cNvSpPr>
          <p:nvPr>
            <p:ph type="title"/>
          </p:nvPr>
        </p:nvSpPr>
        <p:spPr>
          <a:xfrm>
            <a:off x="389436" y="171450"/>
            <a:ext cx="8363938" cy="671402"/>
          </a:xfrm>
        </p:spPr>
        <p:txBody>
          <a:bodyPr/>
          <a:lstStyle/>
          <a:p>
            <a:r>
              <a:rPr lang="en-US" dirty="0"/>
              <a:t>SVM : </a:t>
            </a:r>
            <a:r>
              <a:rPr lang="x-none" dirty="0"/>
              <a:t>W vs W_ET</a:t>
            </a:r>
            <a:endParaRPr lang="en-US" dirty="0"/>
          </a:p>
        </p:txBody>
      </p:sp>
      <p:sp>
        <p:nvSpPr>
          <p:cNvPr id="4" name="Slide Number Placeholder 3">
            <a:extLst>
              <a:ext uri="{FF2B5EF4-FFF2-40B4-BE49-F238E27FC236}">
                <a16:creationId xmlns:a16="http://schemas.microsoft.com/office/drawing/2014/main" id="{2E284A95-8E37-411E-8F1D-DC0A7E5395DB}"/>
              </a:ext>
            </a:extLst>
          </p:cNvPr>
          <p:cNvSpPr>
            <a:spLocks noGrp="1"/>
          </p:cNvSpPr>
          <p:nvPr>
            <p:ph type="sldNum" sz="quarter" idx="11"/>
          </p:nvPr>
        </p:nvSpPr>
        <p:spPr/>
        <p:txBody>
          <a:bodyPr/>
          <a:lstStyle/>
          <a:p>
            <a:fld id="{30DB7900-D72E-4025-AF90-97BD6DF59E7D}" type="slidenum">
              <a:rPr lang="en-US" smtClean="0"/>
              <a:pPr/>
              <a:t>24</a:t>
            </a:fld>
            <a:endParaRPr lang="en-US"/>
          </a:p>
        </p:txBody>
      </p:sp>
      <p:graphicFrame>
        <p:nvGraphicFramePr>
          <p:cNvPr id="5" name="Table 4">
            <a:extLst>
              <a:ext uri="{FF2B5EF4-FFF2-40B4-BE49-F238E27FC236}">
                <a16:creationId xmlns:a16="http://schemas.microsoft.com/office/drawing/2014/main" id="{EE98081B-CD16-402D-9E59-0DA63CC69AF0}"/>
              </a:ext>
            </a:extLst>
          </p:cNvPr>
          <p:cNvGraphicFramePr>
            <a:graphicFrameLocks noGrp="1"/>
          </p:cNvGraphicFramePr>
          <p:nvPr>
            <p:extLst>
              <p:ext uri="{D42A27DB-BD31-4B8C-83A1-F6EECF244321}">
                <p14:modId xmlns:p14="http://schemas.microsoft.com/office/powerpoint/2010/main" val="3235600330"/>
              </p:ext>
            </p:extLst>
          </p:nvPr>
        </p:nvGraphicFramePr>
        <p:xfrm>
          <a:off x="144483" y="1153537"/>
          <a:ext cx="3803501" cy="2450466"/>
        </p:xfrm>
        <a:graphic>
          <a:graphicData uri="http://schemas.openxmlformats.org/drawingml/2006/table">
            <a:tbl>
              <a:tblPr firstRow="1" firstCol="1" bandRow="1"/>
              <a:tblGrid>
                <a:gridCol w="944290">
                  <a:extLst>
                    <a:ext uri="{9D8B030D-6E8A-4147-A177-3AD203B41FA5}">
                      <a16:colId xmlns:a16="http://schemas.microsoft.com/office/drawing/2014/main" val="3566431405"/>
                    </a:ext>
                  </a:extLst>
                </a:gridCol>
                <a:gridCol w="866214">
                  <a:extLst>
                    <a:ext uri="{9D8B030D-6E8A-4147-A177-3AD203B41FA5}">
                      <a16:colId xmlns:a16="http://schemas.microsoft.com/office/drawing/2014/main" val="128688869"/>
                    </a:ext>
                  </a:extLst>
                </a:gridCol>
                <a:gridCol w="857538">
                  <a:extLst>
                    <a:ext uri="{9D8B030D-6E8A-4147-A177-3AD203B41FA5}">
                      <a16:colId xmlns:a16="http://schemas.microsoft.com/office/drawing/2014/main" val="2916096670"/>
                    </a:ext>
                  </a:extLst>
                </a:gridCol>
                <a:gridCol w="1135459">
                  <a:extLst>
                    <a:ext uri="{9D8B030D-6E8A-4147-A177-3AD203B41FA5}">
                      <a16:colId xmlns:a16="http://schemas.microsoft.com/office/drawing/2014/main" val="2120615495"/>
                    </a:ext>
                  </a:extLst>
                </a:gridCol>
              </a:tblGrid>
              <a:tr h="605721">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SVM_W_ET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964487"/>
                  </a:ext>
                </a:extLst>
              </a:tr>
              <a:tr h="368949">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4019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4442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809207"/>
                  </a:ext>
                </a:extLst>
              </a:tr>
              <a:tr h="368949">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1359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986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66472"/>
                  </a:ext>
                </a:extLst>
              </a:tr>
              <a:tr h="368949">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15239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15189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096764"/>
                  </a:ext>
                </a:extLst>
              </a:tr>
              <a:tr h="368949">
                <a:tc>
                  <a:txBody>
                    <a:bodyPr/>
                    <a:lstStyle/>
                    <a:p>
                      <a:pPr marL="0" marR="0" algn="ctr">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048193"/>
                  </a:ext>
                </a:extLst>
              </a:tr>
              <a:tr h="368949">
                <a:tc>
                  <a:txBody>
                    <a:bodyPr/>
                    <a:lstStyle/>
                    <a:p>
                      <a:pPr marL="0" marR="0" algn="ctr">
                        <a:spcBef>
                          <a:spcPts val="0"/>
                        </a:spcBef>
                        <a:spcAft>
                          <a:spcPts val="0"/>
                        </a:spcAft>
                      </a:pPr>
                      <a:r>
                        <a:rPr lang="en-US" sz="16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5548116"/>
                  </a:ext>
                </a:extLst>
              </a:tr>
            </a:tbl>
          </a:graphicData>
        </a:graphic>
      </p:graphicFrame>
      <p:graphicFrame>
        <p:nvGraphicFramePr>
          <p:cNvPr id="6" name="Table 5">
            <a:extLst>
              <a:ext uri="{FF2B5EF4-FFF2-40B4-BE49-F238E27FC236}">
                <a16:creationId xmlns:a16="http://schemas.microsoft.com/office/drawing/2014/main" id="{89592051-255C-45DC-B56D-29CC1D451429}"/>
              </a:ext>
            </a:extLst>
          </p:cNvPr>
          <p:cNvGraphicFramePr>
            <a:graphicFrameLocks noGrp="1"/>
          </p:cNvGraphicFramePr>
          <p:nvPr>
            <p:extLst>
              <p:ext uri="{D42A27DB-BD31-4B8C-83A1-F6EECF244321}">
                <p14:modId xmlns:p14="http://schemas.microsoft.com/office/powerpoint/2010/main" val="2989634634"/>
              </p:ext>
            </p:extLst>
          </p:nvPr>
        </p:nvGraphicFramePr>
        <p:xfrm>
          <a:off x="144483" y="3987257"/>
          <a:ext cx="8832701" cy="502920"/>
        </p:xfrm>
        <a:graphic>
          <a:graphicData uri="http://schemas.openxmlformats.org/drawingml/2006/table">
            <a:tbl>
              <a:tblPr firstRow="1" firstCol="1" bandRow="1"/>
              <a:tblGrid>
                <a:gridCol w="805875">
                  <a:extLst>
                    <a:ext uri="{9D8B030D-6E8A-4147-A177-3AD203B41FA5}">
                      <a16:colId xmlns:a16="http://schemas.microsoft.com/office/drawing/2014/main" val="2832066066"/>
                    </a:ext>
                  </a:extLst>
                </a:gridCol>
                <a:gridCol w="724407">
                  <a:extLst>
                    <a:ext uri="{9D8B030D-6E8A-4147-A177-3AD203B41FA5}">
                      <a16:colId xmlns:a16="http://schemas.microsoft.com/office/drawing/2014/main" val="1454056029"/>
                    </a:ext>
                  </a:extLst>
                </a:gridCol>
                <a:gridCol w="612113">
                  <a:extLst>
                    <a:ext uri="{9D8B030D-6E8A-4147-A177-3AD203B41FA5}">
                      <a16:colId xmlns:a16="http://schemas.microsoft.com/office/drawing/2014/main" val="931471668"/>
                    </a:ext>
                  </a:extLst>
                </a:gridCol>
                <a:gridCol w="611012">
                  <a:extLst>
                    <a:ext uri="{9D8B030D-6E8A-4147-A177-3AD203B41FA5}">
                      <a16:colId xmlns:a16="http://schemas.microsoft.com/office/drawing/2014/main" val="2788500978"/>
                    </a:ext>
                  </a:extLst>
                </a:gridCol>
                <a:gridCol w="595599">
                  <a:extLst>
                    <a:ext uri="{9D8B030D-6E8A-4147-A177-3AD203B41FA5}">
                      <a16:colId xmlns:a16="http://schemas.microsoft.com/office/drawing/2014/main" val="3828587767"/>
                    </a:ext>
                  </a:extLst>
                </a:gridCol>
                <a:gridCol w="691379">
                  <a:extLst>
                    <a:ext uri="{9D8B030D-6E8A-4147-A177-3AD203B41FA5}">
                      <a16:colId xmlns:a16="http://schemas.microsoft.com/office/drawing/2014/main" val="1409476308"/>
                    </a:ext>
                  </a:extLst>
                </a:gridCol>
                <a:gridCol w="586792">
                  <a:extLst>
                    <a:ext uri="{9D8B030D-6E8A-4147-A177-3AD203B41FA5}">
                      <a16:colId xmlns:a16="http://schemas.microsoft.com/office/drawing/2014/main" val="3640539348"/>
                    </a:ext>
                  </a:extLst>
                </a:gridCol>
                <a:gridCol w="586792">
                  <a:extLst>
                    <a:ext uri="{9D8B030D-6E8A-4147-A177-3AD203B41FA5}">
                      <a16:colId xmlns:a16="http://schemas.microsoft.com/office/drawing/2014/main" val="3323082332"/>
                    </a:ext>
                  </a:extLst>
                </a:gridCol>
                <a:gridCol w="570278">
                  <a:extLst>
                    <a:ext uri="{9D8B030D-6E8A-4147-A177-3AD203B41FA5}">
                      <a16:colId xmlns:a16="http://schemas.microsoft.com/office/drawing/2014/main" val="237590619"/>
                    </a:ext>
                  </a:extLst>
                </a:gridCol>
                <a:gridCol w="666058">
                  <a:extLst>
                    <a:ext uri="{9D8B030D-6E8A-4147-A177-3AD203B41FA5}">
                      <a16:colId xmlns:a16="http://schemas.microsoft.com/office/drawing/2014/main" val="3035513971"/>
                    </a:ext>
                  </a:extLst>
                </a:gridCol>
                <a:gridCol w="579085">
                  <a:extLst>
                    <a:ext uri="{9D8B030D-6E8A-4147-A177-3AD203B41FA5}">
                      <a16:colId xmlns:a16="http://schemas.microsoft.com/office/drawing/2014/main" val="2032193076"/>
                    </a:ext>
                  </a:extLst>
                </a:gridCol>
                <a:gridCol w="579085">
                  <a:extLst>
                    <a:ext uri="{9D8B030D-6E8A-4147-A177-3AD203B41FA5}">
                      <a16:colId xmlns:a16="http://schemas.microsoft.com/office/drawing/2014/main" val="118515248"/>
                    </a:ext>
                  </a:extLst>
                </a:gridCol>
                <a:gridCol w="564773">
                  <a:extLst>
                    <a:ext uri="{9D8B030D-6E8A-4147-A177-3AD203B41FA5}">
                      <a16:colId xmlns:a16="http://schemas.microsoft.com/office/drawing/2014/main" val="274403400"/>
                    </a:ext>
                  </a:extLst>
                </a:gridCol>
                <a:gridCol w="659453">
                  <a:extLst>
                    <a:ext uri="{9D8B030D-6E8A-4147-A177-3AD203B41FA5}">
                      <a16:colId xmlns:a16="http://schemas.microsoft.com/office/drawing/2014/main" val="1670433848"/>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45979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0.30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85619"/>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0.22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58569"/>
                  </a:ext>
                </a:extLst>
              </a:tr>
            </a:tbl>
          </a:graphicData>
        </a:graphic>
      </p:graphicFrame>
      <p:graphicFrame>
        <p:nvGraphicFramePr>
          <p:cNvPr id="8" name="Chart 7">
            <a:extLst>
              <a:ext uri="{FF2B5EF4-FFF2-40B4-BE49-F238E27FC236}">
                <a16:creationId xmlns:a16="http://schemas.microsoft.com/office/drawing/2014/main" id="{9E1CD0BA-B0FC-4E08-8D15-F27142D411E3}"/>
              </a:ext>
            </a:extLst>
          </p:cNvPr>
          <p:cNvGraphicFramePr/>
          <p:nvPr>
            <p:extLst>
              <p:ext uri="{D42A27DB-BD31-4B8C-83A1-F6EECF244321}">
                <p14:modId xmlns:p14="http://schemas.microsoft.com/office/powerpoint/2010/main" val="1795370429"/>
              </p:ext>
            </p:extLst>
          </p:nvPr>
        </p:nvGraphicFramePr>
        <p:xfrm>
          <a:off x="3947984" y="1153536"/>
          <a:ext cx="5029200" cy="24504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5248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0AF4-D393-453C-A454-DD35500FD62D}"/>
              </a:ext>
            </a:extLst>
          </p:cNvPr>
          <p:cNvSpPr>
            <a:spLocks noGrp="1"/>
          </p:cNvSpPr>
          <p:nvPr>
            <p:ph type="title"/>
          </p:nvPr>
        </p:nvSpPr>
        <p:spPr>
          <a:xfrm>
            <a:off x="389436" y="171450"/>
            <a:ext cx="8363938" cy="671402"/>
          </a:xfrm>
        </p:spPr>
        <p:txBody>
          <a:bodyPr/>
          <a:lstStyle/>
          <a:p>
            <a:r>
              <a:rPr lang="en-US" dirty="0"/>
              <a:t>SVM: </a:t>
            </a:r>
            <a:r>
              <a:rPr lang="x-none" dirty="0"/>
              <a:t>W_P vs W_ET</a:t>
            </a:r>
            <a:endParaRPr lang="en-US" dirty="0"/>
          </a:p>
        </p:txBody>
      </p:sp>
      <p:sp>
        <p:nvSpPr>
          <p:cNvPr id="4" name="Slide Number Placeholder 3">
            <a:extLst>
              <a:ext uri="{FF2B5EF4-FFF2-40B4-BE49-F238E27FC236}">
                <a16:creationId xmlns:a16="http://schemas.microsoft.com/office/drawing/2014/main" id="{F87CF57F-9D24-4BBB-BAC8-F3D9C1743551}"/>
              </a:ext>
            </a:extLst>
          </p:cNvPr>
          <p:cNvSpPr>
            <a:spLocks noGrp="1"/>
          </p:cNvSpPr>
          <p:nvPr>
            <p:ph type="sldNum" sz="quarter" idx="11"/>
          </p:nvPr>
        </p:nvSpPr>
        <p:spPr/>
        <p:txBody>
          <a:bodyPr/>
          <a:lstStyle/>
          <a:p>
            <a:fld id="{30DB7900-D72E-4025-AF90-97BD6DF59E7D}" type="slidenum">
              <a:rPr lang="en-US" smtClean="0"/>
              <a:pPr/>
              <a:t>25</a:t>
            </a:fld>
            <a:endParaRPr lang="en-US"/>
          </a:p>
        </p:txBody>
      </p:sp>
      <p:graphicFrame>
        <p:nvGraphicFramePr>
          <p:cNvPr id="5" name="Table 4">
            <a:extLst>
              <a:ext uri="{FF2B5EF4-FFF2-40B4-BE49-F238E27FC236}">
                <a16:creationId xmlns:a16="http://schemas.microsoft.com/office/drawing/2014/main" id="{DB3438BD-D24F-4BAF-9F55-363D2D81209D}"/>
              </a:ext>
            </a:extLst>
          </p:cNvPr>
          <p:cNvGraphicFramePr>
            <a:graphicFrameLocks noGrp="1"/>
          </p:cNvGraphicFramePr>
          <p:nvPr>
            <p:extLst>
              <p:ext uri="{D42A27DB-BD31-4B8C-83A1-F6EECF244321}">
                <p14:modId xmlns:p14="http://schemas.microsoft.com/office/powerpoint/2010/main" val="4111539855"/>
              </p:ext>
            </p:extLst>
          </p:nvPr>
        </p:nvGraphicFramePr>
        <p:xfrm>
          <a:off x="198305" y="1022247"/>
          <a:ext cx="3737322" cy="2283460"/>
        </p:xfrm>
        <a:graphic>
          <a:graphicData uri="http://schemas.openxmlformats.org/drawingml/2006/table">
            <a:tbl>
              <a:tblPr firstRow="1" firstCol="1" bandRow="1"/>
              <a:tblGrid>
                <a:gridCol w="848751">
                  <a:extLst>
                    <a:ext uri="{9D8B030D-6E8A-4147-A177-3AD203B41FA5}">
                      <a16:colId xmlns:a16="http://schemas.microsoft.com/office/drawing/2014/main" val="2909937146"/>
                    </a:ext>
                  </a:extLst>
                </a:gridCol>
                <a:gridCol w="778574">
                  <a:extLst>
                    <a:ext uri="{9D8B030D-6E8A-4147-A177-3AD203B41FA5}">
                      <a16:colId xmlns:a16="http://schemas.microsoft.com/office/drawing/2014/main" val="3254457230"/>
                    </a:ext>
                  </a:extLst>
                </a:gridCol>
                <a:gridCol w="944271">
                  <a:extLst>
                    <a:ext uri="{9D8B030D-6E8A-4147-A177-3AD203B41FA5}">
                      <a16:colId xmlns:a16="http://schemas.microsoft.com/office/drawing/2014/main" val="3363622201"/>
                    </a:ext>
                  </a:extLst>
                </a:gridCol>
                <a:gridCol w="1165726">
                  <a:extLst>
                    <a:ext uri="{9D8B030D-6E8A-4147-A177-3AD203B41FA5}">
                      <a16:colId xmlns:a16="http://schemas.microsoft.com/office/drawing/2014/main" val="2207044717"/>
                    </a:ext>
                  </a:extLst>
                </a:gridCol>
              </a:tblGrid>
              <a:tr h="456692">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88335"/>
                  </a:ext>
                </a:extLst>
              </a:tr>
              <a:tr h="456692">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4501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4442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442907"/>
                  </a:ext>
                </a:extLst>
              </a:tr>
              <a:tr h="456692">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986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4414555"/>
                  </a:ext>
                </a:extLst>
              </a:tr>
              <a:tr h="456692">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15052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15189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754145"/>
                  </a:ext>
                </a:extLst>
              </a:tr>
              <a:tr h="456692">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759296"/>
                  </a:ext>
                </a:extLst>
              </a:tr>
            </a:tbl>
          </a:graphicData>
        </a:graphic>
      </p:graphicFrame>
      <p:graphicFrame>
        <p:nvGraphicFramePr>
          <p:cNvPr id="6" name="Table 5">
            <a:extLst>
              <a:ext uri="{FF2B5EF4-FFF2-40B4-BE49-F238E27FC236}">
                <a16:creationId xmlns:a16="http://schemas.microsoft.com/office/drawing/2014/main" id="{051E9F22-C08A-4CD0-A13F-FBB494D2B957}"/>
              </a:ext>
            </a:extLst>
          </p:cNvPr>
          <p:cNvGraphicFramePr>
            <a:graphicFrameLocks noGrp="1"/>
          </p:cNvGraphicFramePr>
          <p:nvPr>
            <p:extLst>
              <p:ext uri="{D42A27DB-BD31-4B8C-83A1-F6EECF244321}">
                <p14:modId xmlns:p14="http://schemas.microsoft.com/office/powerpoint/2010/main" val="1772515161"/>
              </p:ext>
            </p:extLst>
          </p:nvPr>
        </p:nvGraphicFramePr>
        <p:xfrm>
          <a:off x="198304" y="3790030"/>
          <a:ext cx="8746201" cy="502920"/>
        </p:xfrm>
        <a:graphic>
          <a:graphicData uri="http://schemas.openxmlformats.org/drawingml/2006/table">
            <a:tbl>
              <a:tblPr firstRow="1" firstCol="1" bandRow="1"/>
              <a:tblGrid>
                <a:gridCol w="775197">
                  <a:extLst>
                    <a:ext uri="{9D8B030D-6E8A-4147-A177-3AD203B41FA5}">
                      <a16:colId xmlns:a16="http://schemas.microsoft.com/office/drawing/2014/main" val="1355823230"/>
                    </a:ext>
                  </a:extLst>
                </a:gridCol>
                <a:gridCol w="696819">
                  <a:extLst>
                    <a:ext uri="{9D8B030D-6E8A-4147-A177-3AD203B41FA5}">
                      <a16:colId xmlns:a16="http://schemas.microsoft.com/office/drawing/2014/main" val="1665558933"/>
                    </a:ext>
                  </a:extLst>
                </a:gridCol>
                <a:gridCol w="588377">
                  <a:extLst>
                    <a:ext uri="{9D8B030D-6E8A-4147-A177-3AD203B41FA5}">
                      <a16:colId xmlns:a16="http://schemas.microsoft.com/office/drawing/2014/main" val="692979663"/>
                    </a:ext>
                  </a:extLst>
                </a:gridCol>
                <a:gridCol w="587303">
                  <a:extLst>
                    <a:ext uri="{9D8B030D-6E8A-4147-A177-3AD203B41FA5}">
                      <a16:colId xmlns:a16="http://schemas.microsoft.com/office/drawing/2014/main" val="3442460435"/>
                    </a:ext>
                  </a:extLst>
                </a:gridCol>
                <a:gridCol w="572272">
                  <a:extLst>
                    <a:ext uri="{9D8B030D-6E8A-4147-A177-3AD203B41FA5}">
                      <a16:colId xmlns:a16="http://schemas.microsoft.com/office/drawing/2014/main" val="2857519213"/>
                    </a:ext>
                  </a:extLst>
                </a:gridCol>
                <a:gridCol w="664608">
                  <a:extLst>
                    <a:ext uri="{9D8B030D-6E8A-4147-A177-3AD203B41FA5}">
                      <a16:colId xmlns:a16="http://schemas.microsoft.com/office/drawing/2014/main" val="2906376586"/>
                    </a:ext>
                  </a:extLst>
                </a:gridCol>
                <a:gridCol w="563682">
                  <a:extLst>
                    <a:ext uri="{9D8B030D-6E8A-4147-A177-3AD203B41FA5}">
                      <a16:colId xmlns:a16="http://schemas.microsoft.com/office/drawing/2014/main" val="1072161655"/>
                    </a:ext>
                  </a:extLst>
                </a:gridCol>
                <a:gridCol w="563682">
                  <a:extLst>
                    <a:ext uri="{9D8B030D-6E8A-4147-A177-3AD203B41FA5}">
                      <a16:colId xmlns:a16="http://schemas.microsoft.com/office/drawing/2014/main" val="1992495039"/>
                    </a:ext>
                  </a:extLst>
                </a:gridCol>
                <a:gridCol w="548651">
                  <a:extLst>
                    <a:ext uri="{9D8B030D-6E8A-4147-A177-3AD203B41FA5}">
                      <a16:colId xmlns:a16="http://schemas.microsoft.com/office/drawing/2014/main" val="870658200"/>
                    </a:ext>
                  </a:extLst>
                </a:gridCol>
                <a:gridCol w="639914">
                  <a:extLst>
                    <a:ext uri="{9D8B030D-6E8A-4147-A177-3AD203B41FA5}">
                      <a16:colId xmlns:a16="http://schemas.microsoft.com/office/drawing/2014/main" val="3020464314"/>
                    </a:ext>
                  </a:extLst>
                </a:gridCol>
                <a:gridCol w="557240">
                  <a:extLst>
                    <a:ext uri="{9D8B030D-6E8A-4147-A177-3AD203B41FA5}">
                      <a16:colId xmlns:a16="http://schemas.microsoft.com/office/drawing/2014/main" val="555730290"/>
                    </a:ext>
                  </a:extLst>
                </a:gridCol>
                <a:gridCol w="557240">
                  <a:extLst>
                    <a:ext uri="{9D8B030D-6E8A-4147-A177-3AD203B41FA5}">
                      <a16:colId xmlns:a16="http://schemas.microsoft.com/office/drawing/2014/main" val="4091545851"/>
                    </a:ext>
                  </a:extLst>
                </a:gridCol>
                <a:gridCol w="543282">
                  <a:extLst>
                    <a:ext uri="{9D8B030D-6E8A-4147-A177-3AD203B41FA5}">
                      <a16:colId xmlns:a16="http://schemas.microsoft.com/office/drawing/2014/main" val="580304350"/>
                    </a:ext>
                  </a:extLst>
                </a:gridCol>
                <a:gridCol w="887934">
                  <a:extLst>
                    <a:ext uri="{9D8B030D-6E8A-4147-A177-3AD203B41FA5}">
                      <a16:colId xmlns:a16="http://schemas.microsoft.com/office/drawing/2014/main" val="2365475555"/>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66216"/>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169797"/>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798870"/>
                  </a:ext>
                </a:extLst>
              </a:tr>
            </a:tbl>
          </a:graphicData>
        </a:graphic>
      </p:graphicFrame>
      <p:graphicFrame>
        <p:nvGraphicFramePr>
          <p:cNvPr id="9" name="Chart 8">
            <a:extLst>
              <a:ext uri="{FF2B5EF4-FFF2-40B4-BE49-F238E27FC236}">
                <a16:creationId xmlns:a16="http://schemas.microsoft.com/office/drawing/2014/main" id="{574F0FF8-4167-4793-BB84-3246D79063EE}"/>
              </a:ext>
            </a:extLst>
          </p:cNvPr>
          <p:cNvGraphicFramePr/>
          <p:nvPr>
            <p:extLst>
              <p:ext uri="{D42A27DB-BD31-4B8C-83A1-F6EECF244321}">
                <p14:modId xmlns:p14="http://schemas.microsoft.com/office/powerpoint/2010/main" val="3552832565"/>
              </p:ext>
            </p:extLst>
          </p:nvPr>
        </p:nvGraphicFramePr>
        <p:xfrm>
          <a:off x="3935627" y="1022247"/>
          <a:ext cx="5029200" cy="22834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666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93D-5057-4396-B174-988C27123696}"/>
              </a:ext>
            </a:extLst>
          </p:cNvPr>
          <p:cNvSpPr>
            <a:spLocks noGrp="1"/>
          </p:cNvSpPr>
          <p:nvPr>
            <p:ph type="title"/>
          </p:nvPr>
        </p:nvSpPr>
        <p:spPr>
          <a:xfrm>
            <a:off x="389436" y="171450"/>
            <a:ext cx="8363938" cy="671402"/>
          </a:xfrm>
        </p:spPr>
        <p:txBody>
          <a:bodyPr/>
          <a:lstStyle/>
          <a:p>
            <a:r>
              <a:rPr lang="en-US" dirty="0"/>
              <a:t>SVM: </a:t>
            </a:r>
            <a:r>
              <a:rPr lang="x-none" dirty="0"/>
              <a:t>W_P vs W_P_ET</a:t>
            </a:r>
            <a:endParaRPr lang="en-US" dirty="0"/>
          </a:p>
        </p:txBody>
      </p:sp>
      <p:sp>
        <p:nvSpPr>
          <p:cNvPr id="4" name="Slide Number Placeholder 3">
            <a:extLst>
              <a:ext uri="{FF2B5EF4-FFF2-40B4-BE49-F238E27FC236}">
                <a16:creationId xmlns:a16="http://schemas.microsoft.com/office/drawing/2014/main" id="{4445262C-17F9-4E6C-B931-E947DFBA6F95}"/>
              </a:ext>
            </a:extLst>
          </p:cNvPr>
          <p:cNvSpPr>
            <a:spLocks noGrp="1"/>
          </p:cNvSpPr>
          <p:nvPr>
            <p:ph type="sldNum" sz="quarter" idx="11"/>
          </p:nvPr>
        </p:nvSpPr>
        <p:spPr/>
        <p:txBody>
          <a:bodyPr/>
          <a:lstStyle/>
          <a:p>
            <a:fld id="{30DB7900-D72E-4025-AF90-97BD6DF59E7D}" type="slidenum">
              <a:rPr lang="en-US" smtClean="0"/>
              <a:pPr/>
              <a:t>26</a:t>
            </a:fld>
            <a:endParaRPr lang="en-US"/>
          </a:p>
        </p:txBody>
      </p:sp>
      <p:graphicFrame>
        <p:nvGraphicFramePr>
          <p:cNvPr id="5" name="Table 4">
            <a:extLst>
              <a:ext uri="{FF2B5EF4-FFF2-40B4-BE49-F238E27FC236}">
                <a16:creationId xmlns:a16="http://schemas.microsoft.com/office/drawing/2014/main" id="{25F6B99B-8A33-47B9-AC9A-7280738A5E05}"/>
              </a:ext>
            </a:extLst>
          </p:cNvPr>
          <p:cNvGraphicFramePr>
            <a:graphicFrameLocks noGrp="1"/>
          </p:cNvGraphicFramePr>
          <p:nvPr>
            <p:extLst>
              <p:ext uri="{D42A27DB-BD31-4B8C-83A1-F6EECF244321}">
                <p14:modId xmlns:p14="http://schemas.microsoft.com/office/powerpoint/2010/main" val="679099670"/>
              </p:ext>
            </p:extLst>
          </p:nvPr>
        </p:nvGraphicFramePr>
        <p:xfrm>
          <a:off x="57665" y="1105754"/>
          <a:ext cx="3785286" cy="2245362"/>
        </p:xfrm>
        <a:graphic>
          <a:graphicData uri="http://schemas.openxmlformats.org/drawingml/2006/table">
            <a:tbl>
              <a:tblPr firstRow="1" firstCol="1" bandRow="1"/>
              <a:tblGrid>
                <a:gridCol w="804143">
                  <a:extLst>
                    <a:ext uri="{9D8B030D-6E8A-4147-A177-3AD203B41FA5}">
                      <a16:colId xmlns:a16="http://schemas.microsoft.com/office/drawing/2014/main" val="1828915903"/>
                    </a:ext>
                  </a:extLst>
                </a:gridCol>
                <a:gridCol w="737654">
                  <a:extLst>
                    <a:ext uri="{9D8B030D-6E8A-4147-A177-3AD203B41FA5}">
                      <a16:colId xmlns:a16="http://schemas.microsoft.com/office/drawing/2014/main" val="2680704920"/>
                    </a:ext>
                  </a:extLst>
                </a:gridCol>
                <a:gridCol w="1254949">
                  <a:extLst>
                    <a:ext uri="{9D8B030D-6E8A-4147-A177-3AD203B41FA5}">
                      <a16:colId xmlns:a16="http://schemas.microsoft.com/office/drawing/2014/main" val="1942976214"/>
                    </a:ext>
                  </a:extLst>
                </a:gridCol>
                <a:gridCol w="988540">
                  <a:extLst>
                    <a:ext uri="{9D8B030D-6E8A-4147-A177-3AD203B41FA5}">
                      <a16:colId xmlns:a16="http://schemas.microsoft.com/office/drawing/2014/main" val="3811304125"/>
                    </a:ext>
                  </a:extLst>
                </a:gridCol>
              </a:tblGrid>
              <a:tr h="374227">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525430"/>
                  </a:ext>
                </a:extLst>
              </a:tr>
              <a:tr h="37422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4427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4501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839217"/>
                  </a:ext>
                </a:extLst>
              </a:tr>
              <a:tr h="37422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513531"/>
                  </a:ext>
                </a:extLst>
              </a:tr>
              <a:tr h="37422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15016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15052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963656"/>
                  </a:ext>
                </a:extLst>
              </a:tr>
              <a:tr h="374227">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98874"/>
                  </a:ext>
                </a:extLst>
              </a:tr>
              <a:tr h="374227">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394680"/>
                  </a:ext>
                </a:extLst>
              </a:tr>
            </a:tbl>
          </a:graphicData>
        </a:graphic>
      </p:graphicFrame>
      <p:graphicFrame>
        <p:nvGraphicFramePr>
          <p:cNvPr id="7" name="Table 6">
            <a:extLst>
              <a:ext uri="{FF2B5EF4-FFF2-40B4-BE49-F238E27FC236}">
                <a16:creationId xmlns:a16="http://schemas.microsoft.com/office/drawing/2014/main" id="{426F97DA-2A9E-4D95-983B-959135D46521}"/>
              </a:ext>
            </a:extLst>
          </p:cNvPr>
          <p:cNvGraphicFramePr>
            <a:graphicFrameLocks noGrp="1"/>
          </p:cNvGraphicFramePr>
          <p:nvPr>
            <p:extLst>
              <p:ext uri="{D42A27DB-BD31-4B8C-83A1-F6EECF244321}">
                <p14:modId xmlns:p14="http://schemas.microsoft.com/office/powerpoint/2010/main" val="1702628608"/>
              </p:ext>
            </p:extLst>
          </p:nvPr>
        </p:nvGraphicFramePr>
        <p:xfrm>
          <a:off x="99289" y="3956595"/>
          <a:ext cx="8944231" cy="502920"/>
        </p:xfrm>
        <a:graphic>
          <a:graphicData uri="http://schemas.openxmlformats.org/drawingml/2006/table">
            <a:tbl>
              <a:tblPr firstRow="1" firstCol="1" bandRow="1"/>
              <a:tblGrid>
                <a:gridCol w="811794">
                  <a:extLst>
                    <a:ext uri="{9D8B030D-6E8A-4147-A177-3AD203B41FA5}">
                      <a16:colId xmlns:a16="http://schemas.microsoft.com/office/drawing/2014/main" val="2011960616"/>
                    </a:ext>
                  </a:extLst>
                </a:gridCol>
                <a:gridCol w="764960">
                  <a:extLst>
                    <a:ext uri="{9D8B030D-6E8A-4147-A177-3AD203B41FA5}">
                      <a16:colId xmlns:a16="http://schemas.microsoft.com/office/drawing/2014/main" val="2038258355"/>
                    </a:ext>
                  </a:extLst>
                </a:gridCol>
                <a:gridCol w="617766">
                  <a:extLst>
                    <a:ext uri="{9D8B030D-6E8A-4147-A177-3AD203B41FA5}">
                      <a16:colId xmlns:a16="http://schemas.microsoft.com/office/drawing/2014/main" val="343928972"/>
                    </a:ext>
                  </a:extLst>
                </a:gridCol>
                <a:gridCol w="616651">
                  <a:extLst>
                    <a:ext uri="{9D8B030D-6E8A-4147-A177-3AD203B41FA5}">
                      <a16:colId xmlns:a16="http://schemas.microsoft.com/office/drawing/2014/main" val="2539426321"/>
                    </a:ext>
                  </a:extLst>
                </a:gridCol>
                <a:gridCol w="602155">
                  <a:extLst>
                    <a:ext uri="{9D8B030D-6E8A-4147-A177-3AD203B41FA5}">
                      <a16:colId xmlns:a16="http://schemas.microsoft.com/office/drawing/2014/main" val="2767672939"/>
                    </a:ext>
                  </a:extLst>
                </a:gridCol>
                <a:gridCol w="696939">
                  <a:extLst>
                    <a:ext uri="{9D8B030D-6E8A-4147-A177-3AD203B41FA5}">
                      <a16:colId xmlns:a16="http://schemas.microsoft.com/office/drawing/2014/main" val="4002682883"/>
                    </a:ext>
                  </a:extLst>
                </a:gridCol>
                <a:gridCol w="591004">
                  <a:extLst>
                    <a:ext uri="{9D8B030D-6E8A-4147-A177-3AD203B41FA5}">
                      <a16:colId xmlns:a16="http://schemas.microsoft.com/office/drawing/2014/main" val="1987673807"/>
                    </a:ext>
                  </a:extLst>
                </a:gridCol>
                <a:gridCol w="591004">
                  <a:extLst>
                    <a:ext uri="{9D8B030D-6E8A-4147-A177-3AD203B41FA5}">
                      <a16:colId xmlns:a16="http://schemas.microsoft.com/office/drawing/2014/main" val="590212159"/>
                    </a:ext>
                  </a:extLst>
                </a:gridCol>
                <a:gridCol w="575393">
                  <a:extLst>
                    <a:ext uri="{9D8B030D-6E8A-4147-A177-3AD203B41FA5}">
                      <a16:colId xmlns:a16="http://schemas.microsoft.com/office/drawing/2014/main" val="29901058"/>
                    </a:ext>
                  </a:extLst>
                </a:gridCol>
                <a:gridCol w="671291">
                  <a:extLst>
                    <a:ext uri="{9D8B030D-6E8A-4147-A177-3AD203B41FA5}">
                      <a16:colId xmlns:a16="http://schemas.microsoft.com/office/drawing/2014/main" val="416705163"/>
                    </a:ext>
                  </a:extLst>
                </a:gridCol>
                <a:gridCol w="585428">
                  <a:extLst>
                    <a:ext uri="{9D8B030D-6E8A-4147-A177-3AD203B41FA5}">
                      <a16:colId xmlns:a16="http://schemas.microsoft.com/office/drawing/2014/main" val="625166503"/>
                    </a:ext>
                  </a:extLst>
                </a:gridCol>
                <a:gridCol w="585428">
                  <a:extLst>
                    <a:ext uri="{9D8B030D-6E8A-4147-A177-3AD203B41FA5}">
                      <a16:colId xmlns:a16="http://schemas.microsoft.com/office/drawing/2014/main" val="2960419159"/>
                    </a:ext>
                  </a:extLst>
                </a:gridCol>
                <a:gridCol w="569817">
                  <a:extLst>
                    <a:ext uri="{9D8B030D-6E8A-4147-A177-3AD203B41FA5}">
                      <a16:colId xmlns:a16="http://schemas.microsoft.com/office/drawing/2014/main" val="1612413555"/>
                    </a:ext>
                  </a:extLst>
                </a:gridCol>
                <a:gridCol w="664601">
                  <a:extLst>
                    <a:ext uri="{9D8B030D-6E8A-4147-A177-3AD203B41FA5}">
                      <a16:colId xmlns:a16="http://schemas.microsoft.com/office/drawing/2014/main" val="594535804"/>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403355"/>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0.25</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6059026"/>
                  </a:ext>
                </a:extLst>
              </a:tr>
              <a:tr h="0">
                <a:tc>
                  <a:txBody>
                    <a:bodyPr/>
                    <a:lstStyle/>
                    <a:p>
                      <a:pPr marL="0" marR="0">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W_P_iET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0.34</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0.66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050226"/>
                  </a:ext>
                </a:extLst>
              </a:tr>
            </a:tbl>
          </a:graphicData>
        </a:graphic>
      </p:graphicFrame>
      <p:graphicFrame>
        <p:nvGraphicFramePr>
          <p:cNvPr id="8" name="Chart 7">
            <a:extLst>
              <a:ext uri="{FF2B5EF4-FFF2-40B4-BE49-F238E27FC236}">
                <a16:creationId xmlns:a16="http://schemas.microsoft.com/office/drawing/2014/main" id="{8EF9B696-5716-4D14-A73F-820189C04032}"/>
              </a:ext>
            </a:extLst>
          </p:cNvPr>
          <p:cNvGraphicFramePr/>
          <p:nvPr>
            <p:extLst>
              <p:ext uri="{D42A27DB-BD31-4B8C-83A1-F6EECF244321}">
                <p14:modId xmlns:p14="http://schemas.microsoft.com/office/powerpoint/2010/main" val="3104914943"/>
              </p:ext>
            </p:extLst>
          </p:nvPr>
        </p:nvGraphicFramePr>
        <p:xfrm>
          <a:off x="3972697" y="1105754"/>
          <a:ext cx="5029200" cy="2245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565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B5B2-FF54-422C-A52F-25622DCA8406}"/>
              </a:ext>
            </a:extLst>
          </p:cNvPr>
          <p:cNvSpPr>
            <a:spLocks noGrp="1"/>
          </p:cNvSpPr>
          <p:nvPr>
            <p:ph type="title"/>
          </p:nvPr>
        </p:nvSpPr>
        <p:spPr>
          <a:xfrm>
            <a:off x="389436" y="171450"/>
            <a:ext cx="8363938" cy="671402"/>
          </a:xfrm>
        </p:spPr>
        <p:txBody>
          <a:bodyPr/>
          <a:lstStyle/>
          <a:p>
            <a:r>
              <a:rPr lang="en-US" dirty="0"/>
              <a:t>RFC: W vs W_ET</a:t>
            </a:r>
          </a:p>
        </p:txBody>
      </p:sp>
      <p:sp>
        <p:nvSpPr>
          <p:cNvPr id="4" name="Slide Number Placeholder 3">
            <a:extLst>
              <a:ext uri="{FF2B5EF4-FFF2-40B4-BE49-F238E27FC236}">
                <a16:creationId xmlns:a16="http://schemas.microsoft.com/office/drawing/2014/main" id="{BCDC2E2B-CC6B-4FCD-A1D8-2BDA5652E385}"/>
              </a:ext>
            </a:extLst>
          </p:cNvPr>
          <p:cNvSpPr>
            <a:spLocks noGrp="1"/>
          </p:cNvSpPr>
          <p:nvPr>
            <p:ph type="sldNum" sz="quarter" idx="11"/>
          </p:nvPr>
        </p:nvSpPr>
        <p:spPr/>
        <p:txBody>
          <a:bodyPr/>
          <a:lstStyle/>
          <a:p>
            <a:fld id="{30DB7900-D72E-4025-AF90-97BD6DF59E7D}" type="slidenum">
              <a:rPr lang="en-US" smtClean="0"/>
              <a:pPr/>
              <a:t>27</a:t>
            </a:fld>
            <a:endParaRPr lang="en-US"/>
          </a:p>
        </p:txBody>
      </p:sp>
      <p:graphicFrame>
        <p:nvGraphicFramePr>
          <p:cNvPr id="5" name="Table 4">
            <a:extLst>
              <a:ext uri="{FF2B5EF4-FFF2-40B4-BE49-F238E27FC236}">
                <a16:creationId xmlns:a16="http://schemas.microsoft.com/office/drawing/2014/main" id="{7B688FB8-212F-4BB9-AC28-77A2CACE4075}"/>
              </a:ext>
            </a:extLst>
          </p:cNvPr>
          <p:cNvGraphicFramePr>
            <a:graphicFrameLocks noGrp="1"/>
          </p:cNvGraphicFramePr>
          <p:nvPr>
            <p:extLst>
              <p:ext uri="{D42A27DB-BD31-4B8C-83A1-F6EECF244321}">
                <p14:modId xmlns:p14="http://schemas.microsoft.com/office/powerpoint/2010/main" val="2312157049"/>
              </p:ext>
            </p:extLst>
          </p:nvPr>
        </p:nvGraphicFramePr>
        <p:xfrm>
          <a:off x="160638" y="1030531"/>
          <a:ext cx="3595816" cy="2299968"/>
        </p:xfrm>
        <a:graphic>
          <a:graphicData uri="http://schemas.openxmlformats.org/drawingml/2006/table">
            <a:tbl>
              <a:tblPr firstRow="1" firstCol="1" bandRow="1"/>
              <a:tblGrid>
                <a:gridCol w="923341">
                  <a:extLst>
                    <a:ext uri="{9D8B030D-6E8A-4147-A177-3AD203B41FA5}">
                      <a16:colId xmlns:a16="http://schemas.microsoft.com/office/drawing/2014/main" val="1148655342"/>
                    </a:ext>
                  </a:extLst>
                </a:gridCol>
                <a:gridCol w="846998">
                  <a:extLst>
                    <a:ext uri="{9D8B030D-6E8A-4147-A177-3AD203B41FA5}">
                      <a16:colId xmlns:a16="http://schemas.microsoft.com/office/drawing/2014/main" val="3799675938"/>
                    </a:ext>
                  </a:extLst>
                </a:gridCol>
                <a:gridCol w="774895">
                  <a:extLst>
                    <a:ext uri="{9D8B030D-6E8A-4147-A177-3AD203B41FA5}">
                      <a16:colId xmlns:a16="http://schemas.microsoft.com/office/drawing/2014/main" val="1685256415"/>
                    </a:ext>
                  </a:extLst>
                </a:gridCol>
                <a:gridCol w="1050582">
                  <a:extLst>
                    <a:ext uri="{9D8B030D-6E8A-4147-A177-3AD203B41FA5}">
                      <a16:colId xmlns:a16="http://schemas.microsoft.com/office/drawing/2014/main" val="3051623949"/>
                    </a:ext>
                  </a:extLst>
                </a:gridCol>
              </a:tblGrid>
              <a:tr h="383328">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134349"/>
                  </a:ext>
                </a:extLst>
              </a:tr>
              <a:tr h="383328">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2525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722278"/>
                  </a:ext>
                </a:extLst>
              </a:tr>
              <a:tr h="383328">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074840"/>
                  </a:ext>
                </a:extLst>
              </a:tr>
              <a:tr h="383328">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17964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17735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217550"/>
                  </a:ext>
                </a:extLst>
              </a:tr>
              <a:tr h="383328">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230949"/>
                  </a:ext>
                </a:extLst>
              </a:tr>
              <a:tr h="383328">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162395"/>
                  </a:ext>
                </a:extLst>
              </a:tr>
            </a:tbl>
          </a:graphicData>
        </a:graphic>
      </p:graphicFrame>
      <p:graphicFrame>
        <p:nvGraphicFramePr>
          <p:cNvPr id="6" name="Table 5">
            <a:extLst>
              <a:ext uri="{FF2B5EF4-FFF2-40B4-BE49-F238E27FC236}">
                <a16:creationId xmlns:a16="http://schemas.microsoft.com/office/drawing/2014/main" id="{953CB1C5-5AEA-4692-BC9C-FF2BCBA26257}"/>
              </a:ext>
            </a:extLst>
          </p:cNvPr>
          <p:cNvGraphicFramePr>
            <a:graphicFrameLocks noGrp="1"/>
          </p:cNvGraphicFramePr>
          <p:nvPr>
            <p:extLst>
              <p:ext uri="{D42A27DB-BD31-4B8C-83A1-F6EECF244321}">
                <p14:modId xmlns:p14="http://schemas.microsoft.com/office/powerpoint/2010/main" val="4106186732"/>
              </p:ext>
            </p:extLst>
          </p:nvPr>
        </p:nvGraphicFramePr>
        <p:xfrm>
          <a:off x="271352" y="4141367"/>
          <a:ext cx="8600105" cy="502920"/>
        </p:xfrm>
        <a:graphic>
          <a:graphicData uri="http://schemas.openxmlformats.org/drawingml/2006/table">
            <a:tbl>
              <a:tblPr firstRow="1" firstCol="1" bandRow="1"/>
              <a:tblGrid>
                <a:gridCol w="784654">
                  <a:extLst>
                    <a:ext uri="{9D8B030D-6E8A-4147-A177-3AD203B41FA5}">
                      <a16:colId xmlns:a16="http://schemas.microsoft.com/office/drawing/2014/main" val="2576743989"/>
                    </a:ext>
                  </a:extLst>
                </a:gridCol>
                <a:gridCol w="705331">
                  <a:extLst>
                    <a:ext uri="{9D8B030D-6E8A-4147-A177-3AD203B41FA5}">
                      <a16:colId xmlns:a16="http://schemas.microsoft.com/office/drawing/2014/main" val="2960716874"/>
                    </a:ext>
                  </a:extLst>
                </a:gridCol>
                <a:gridCol w="595994">
                  <a:extLst>
                    <a:ext uri="{9D8B030D-6E8A-4147-A177-3AD203B41FA5}">
                      <a16:colId xmlns:a16="http://schemas.microsoft.com/office/drawing/2014/main" val="2868826093"/>
                    </a:ext>
                  </a:extLst>
                </a:gridCol>
                <a:gridCol w="594922">
                  <a:extLst>
                    <a:ext uri="{9D8B030D-6E8A-4147-A177-3AD203B41FA5}">
                      <a16:colId xmlns:a16="http://schemas.microsoft.com/office/drawing/2014/main" val="707974965"/>
                    </a:ext>
                  </a:extLst>
                </a:gridCol>
                <a:gridCol w="579915">
                  <a:extLst>
                    <a:ext uri="{9D8B030D-6E8A-4147-A177-3AD203B41FA5}">
                      <a16:colId xmlns:a16="http://schemas.microsoft.com/office/drawing/2014/main" val="3482552870"/>
                    </a:ext>
                  </a:extLst>
                </a:gridCol>
                <a:gridCol w="673173">
                  <a:extLst>
                    <a:ext uri="{9D8B030D-6E8A-4147-A177-3AD203B41FA5}">
                      <a16:colId xmlns:a16="http://schemas.microsoft.com/office/drawing/2014/main" val="4010071260"/>
                    </a:ext>
                  </a:extLst>
                </a:gridCol>
                <a:gridCol w="571339">
                  <a:extLst>
                    <a:ext uri="{9D8B030D-6E8A-4147-A177-3AD203B41FA5}">
                      <a16:colId xmlns:a16="http://schemas.microsoft.com/office/drawing/2014/main" val="2493928454"/>
                    </a:ext>
                  </a:extLst>
                </a:gridCol>
                <a:gridCol w="571339">
                  <a:extLst>
                    <a:ext uri="{9D8B030D-6E8A-4147-A177-3AD203B41FA5}">
                      <a16:colId xmlns:a16="http://schemas.microsoft.com/office/drawing/2014/main" val="3407174076"/>
                    </a:ext>
                  </a:extLst>
                </a:gridCol>
                <a:gridCol w="555260">
                  <a:extLst>
                    <a:ext uri="{9D8B030D-6E8A-4147-A177-3AD203B41FA5}">
                      <a16:colId xmlns:a16="http://schemas.microsoft.com/office/drawing/2014/main" val="1885533091"/>
                    </a:ext>
                  </a:extLst>
                </a:gridCol>
                <a:gridCol w="648518">
                  <a:extLst>
                    <a:ext uri="{9D8B030D-6E8A-4147-A177-3AD203B41FA5}">
                      <a16:colId xmlns:a16="http://schemas.microsoft.com/office/drawing/2014/main" val="2178301920"/>
                    </a:ext>
                  </a:extLst>
                </a:gridCol>
                <a:gridCol w="563836">
                  <a:extLst>
                    <a:ext uri="{9D8B030D-6E8A-4147-A177-3AD203B41FA5}">
                      <a16:colId xmlns:a16="http://schemas.microsoft.com/office/drawing/2014/main" val="1371187471"/>
                    </a:ext>
                  </a:extLst>
                </a:gridCol>
                <a:gridCol w="563836">
                  <a:extLst>
                    <a:ext uri="{9D8B030D-6E8A-4147-A177-3AD203B41FA5}">
                      <a16:colId xmlns:a16="http://schemas.microsoft.com/office/drawing/2014/main" val="3845180893"/>
                    </a:ext>
                  </a:extLst>
                </a:gridCol>
                <a:gridCol w="549901">
                  <a:extLst>
                    <a:ext uri="{9D8B030D-6E8A-4147-A177-3AD203B41FA5}">
                      <a16:colId xmlns:a16="http://schemas.microsoft.com/office/drawing/2014/main" val="1358603815"/>
                    </a:ext>
                  </a:extLst>
                </a:gridCol>
                <a:gridCol w="642087">
                  <a:extLst>
                    <a:ext uri="{9D8B030D-6E8A-4147-A177-3AD203B41FA5}">
                      <a16:colId xmlns:a16="http://schemas.microsoft.com/office/drawing/2014/main" val="633089888"/>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02505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0.40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392267"/>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0.44</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765470"/>
                  </a:ext>
                </a:extLst>
              </a:tr>
            </a:tbl>
          </a:graphicData>
        </a:graphic>
      </p:graphicFrame>
      <p:graphicFrame>
        <p:nvGraphicFramePr>
          <p:cNvPr id="7" name="Chart 6">
            <a:extLst>
              <a:ext uri="{FF2B5EF4-FFF2-40B4-BE49-F238E27FC236}">
                <a16:creationId xmlns:a16="http://schemas.microsoft.com/office/drawing/2014/main" id="{4928AE55-A0B6-4EC8-BFB2-2D34C9D2838C}"/>
              </a:ext>
            </a:extLst>
          </p:cNvPr>
          <p:cNvGraphicFramePr/>
          <p:nvPr>
            <p:extLst>
              <p:ext uri="{D42A27DB-BD31-4B8C-83A1-F6EECF244321}">
                <p14:modId xmlns:p14="http://schemas.microsoft.com/office/powerpoint/2010/main" val="320290165"/>
              </p:ext>
            </p:extLst>
          </p:nvPr>
        </p:nvGraphicFramePr>
        <p:xfrm>
          <a:off x="3960340" y="1030531"/>
          <a:ext cx="5029200" cy="2299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1341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1C18-127E-46F9-A307-12A8FBB568CC}"/>
              </a:ext>
            </a:extLst>
          </p:cNvPr>
          <p:cNvSpPr>
            <a:spLocks noGrp="1"/>
          </p:cNvSpPr>
          <p:nvPr>
            <p:ph type="title"/>
          </p:nvPr>
        </p:nvSpPr>
        <p:spPr>
          <a:xfrm>
            <a:off x="389436" y="171450"/>
            <a:ext cx="8363938" cy="671402"/>
          </a:xfrm>
        </p:spPr>
        <p:txBody>
          <a:bodyPr/>
          <a:lstStyle/>
          <a:p>
            <a:r>
              <a:rPr lang="en-US" dirty="0"/>
              <a:t>RFC: W_P vs W_ET</a:t>
            </a:r>
          </a:p>
        </p:txBody>
      </p:sp>
      <p:sp>
        <p:nvSpPr>
          <p:cNvPr id="4" name="Slide Number Placeholder 3">
            <a:extLst>
              <a:ext uri="{FF2B5EF4-FFF2-40B4-BE49-F238E27FC236}">
                <a16:creationId xmlns:a16="http://schemas.microsoft.com/office/drawing/2014/main" id="{F89C9D69-BB6E-43E0-ACF7-EA5CCC99C9EB}"/>
              </a:ext>
            </a:extLst>
          </p:cNvPr>
          <p:cNvSpPr>
            <a:spLocks noGrp="1"/>
          </p:cNvSpPr>
          <p:nvPr>
            <p:ph type="sldNum" sz="quarter" idx="11"/>
          </p:nvPr>
        </p:nvSpPr>
        <p:spPr/>
        <p:txBody>
          <a:bodyPr/>
          <a:lstStyle/>
          <a:p>
            <a:fld id="{30DB7900-D72E-4025-AF90-97BD6DF59E7D}" type="slidenum">
              <a:rPr lang="en-US" smtClean="0"/>
              <a:pPr/>
              <a:t>28</a:t>
            </a:fld>
            <a:endParaRPr lang="en-US"/>
          </a:p>
        </p:txBody>
      </p:sp>
      <p:graphicFrame>
        <p:nvGraphicFramePr>
          <p:cNvPr id="6" name="Table 5">
            <a:extLst>
              <a:ext uri="{FF2B5EF4-FFF2-40B4-BE49-F238E27FC236}">
                <a16:creationId xmlns:a16="http://schemas.microsoft.com/office/drawing/2014/main" id="{C5A602CF-1A78-4EF1-A8D9-AE8730F675C4}"/>
              </a:ext>
            </a:extLst>
          </p:cNvPr>
          <p:cNvGraphicFramePr>
            <a:graphicFrameLocks noGrp="1"/>
          </p:cNvGraphicFramePr>
          <p:nvPr>
            <p:extLst>
              <p:ext uri="{D42A27DB-BD31-4B8C-83A1-F6EECF244321}">
                <p14:modId xmlns:p14="http://schemas.microsoft.com/office/powerpoint/2010/main" val="815843009"/>
              </p:ext>
            </p:extLst>
          </p:nvPr>
        </p:nvGraphicFramePr>
        <p:xfrm>
          <a:off x="169197" y="946107"/>
          <a:ext cx="3710825" cy="2418078"/>
        </p:xfrm>
        <a:graphic>
          <a:graphicData uri="http://schemas.openxmlformats.org/drawingml/2006/table">
            <a:tbl>
              <a:tblPr firstRow="1" firstCol="1" bandRow="1"/>
              <a:tblGrid>
                <a:gridCol w="831849">
                  <a:extLst>
                    <a:ext uri="{9D8B030D-6E8A-4147-A177-3AD203B41FA5}">
                      <a16:colId xmlns:a16="http://schemas.microsoft.com/office/drawing/2014/main" val="3411313039"/>
                    </a:ext>
                  </a:extLst>
                </a:gridCol>
                <a:gridCol w="763070">
                  <a:extLst>
                    <a:ext uri="{9D8B030D-6E8A-4147-A177-3AD203B41FA5}">
                      <a16:colId xmlns:a16="http://schemas.microsoft.com/office/drawing/2014/main" val="337288649"/>
                    </a:ext>
                  </a:extLst>
                </a:gridCol>
                <a:gridCol w="1028511">
                  <a:extLst>
                    <a:ext uri="{9D8B030D-6E8A-4147-A177-3AD203B41FA5}">
                      <a16:colId xmlns:a16="http://schemas.microsoft.com/office/drawing/2014/main" val="3644194011"/>
                    </a:ext>
                  </a:extLst>
                </a:gridCol>
                <a:gridCol w="1087395">
                  <a:extLst>
                    <a:ext uri="{9D8B030D-6E8A-4147-A177-3AD203B41FA5}">
                      <a16:colId xmlns:a16="http://schemas.microsoft.com/office/drawing/2014/main" val="1142488180"/>
                    </a:ext>
                  </a:extLst>
                </a:gridCol>
              </a:tblGrid>
              <a:tr h="403013">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250497"/>
                  </a:ext>
                </a:extLst>
              </a:tr>
              <a:tr h="4030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2919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227415"/>
                  </a:ext>
                </a:extLst>
              </a:tr>
              <a:tr h="4030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351975"/>
                  </a:ext>
                </a:extLst>
              </a:tr>
              <a:tr h="4030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17564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17735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523318"/>
                  </a:ext>
                </a:extLst>
              </a:tr>
              <a:tr h="403013">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788689"/>
                  </a:ext>
                </a:extLst>
              </a:tr>
              <a:tr h="4030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695291"/>
                  </a:ext>
                </a:extLst>
              </a:tr>
            </a:tbl>
          </a:graphicData>
        </a:graphic>
      </p:graphicFrame>
      <p:graphicFrame>
        <p:nvGraphicFramePr>
          <p:cNvPr id="7" name="Table 6">
            <a:extLst>
              <a:ext uri="{FF2B5EF4-FFF2-40B4-BE49-F238E27FC236}">
                <a16:creationId xmlns:a16="http://schemas.microsoft.com/office/drawing/2014/main" id="{46A8F1CA-AB06-4207-896C-FDA1EB835ABD}"/>
              </a:ext>
            </a:extLst>
          </p:cNvPr>
          <p:cNvGraphicFramePr>
            <a:graphicFrameLocks noGrp="1"/>
          </p:cNvGraphicFramePr>
          <p:nvPr>
            <p:extLst>
              <p:ext uri="{D42A27DB-BD31-4B8C-83A1-F6EECF244321}">
                <p14:modId xmlns:p14="http://schemas.microsoft.com/office/powerpoint/2010/main" val="2326014010"/>
              </p:ext>
            </p:extLst>
          </p:nvPr>
        </p:nvGraphicFramePr>
        <p:xfrm>
          <a:off x="279317" y="3945695"/>
          <a:ext cx="8584176" cy="502920"/>
        </p:xfrm>
        <a:graphic>
          <a:graphicData uri="http://schemas.openxmlformats.org/drawingml/2006/table">
            <a:tbl>
              <a:tblPr firstRow="1" firstCol="1" bandRow="1"/>
              <a:tblGrid>
                <a:gridCol w="783200">
                  <a:extLst>
                    <a:ext uri="{9D8B030D-6E8A-4147-A177-3AD203B41FA5}">
                      <a16:colId xmlns:a16="http://schemas.microsoft.com/office/drawing/2014/main" val="2548631091"/>
                    </a:ext>
                  </a:extLst>
                </a:gridCol>
                <a:gridCol w="704024">
                  <a:extLst>
                    <a:ext uri="{9D8B030D-6E8A-4147-A177-3AD203B41FA5}">
                      <a16:colId xmlns:a16="http://schemas.microsoft.com/office/drawing/2014/main" val="844291538"/>
                    </a:ext>
                  </a:extLst>
                </a:gridCol>
                <a:gridCol w="594890">
                  <a:extLst>
                    <a:ext uri="{9D8B030D-6E8A-4147-A177-3AD203B41FA5}">
                      <a16:colId xmlns:a16="http://schemas.microsoft.com/office/drawing/2014/main" val="1271902041"/>
                    </a:ext>
                  </a:extLst>
                </a:gridCol>
                <a:gridCol w="593820">
                  <a:extLst>
                    <a:ext uri="{9D8B030D-6E8A-4147-A177-3AD203B41FA5}">
                      <a16:colId xmlns:a16="http://schemas.microsoft.com/office/drawing/2014/main" val="3390658511"/>
                    </a:ext>
                  </a:extLst>
                </a:gridCol>
                <a:gridCol w="578841">
                  <a:extLst>
                    <a:ext uri="{9D8B030D-6E8A-4147-A177-3AD203B41FA5}">
                      <a16:colId xmlns:a16="http://schemas.microsoft.com/office/drawing/2014/main" val="2413673585"/>
                    </a:ext>
                  </a:extLst>
                </a:gridCol>
                <a:gridCol w="671926">
                  <a:extLst>
                    <a:ext uri="{9D8B030D-6E8A-4147-A177-3AD203B41FA5}">
                      <a16:colId xmlns:a16="http://schemas.microsoft.com/office/drawing/2014/main" val="2107821139"/>
                    </a:ext>
                  </a:extLst>
                </a:gridCol>
                <a:gridCol w="570281">
                  <a:extLst>
                    <a:ext uri="{9D8B030D-6E8A-4147-A177-3AD203B41FA5}">
                      <a16:colId xmlns:a16="http://schemas.microsoft.com/office/drawing/2014/main" val="2935847876"/>
                    </a:ext>
                  </a:extLst>
                </a:gridCol>
                <a:gridCol w="570281">
                  <a:extLst>
                    <a:ext uri="{9D8B030D-6E8A-4147-A177-3AD203B41FA5}">
                      <a16:colId xmlns:a16="http://schemas.microsoft.com/office/drawing/2014/main" val="1363340086"/>
                    </a:ext>
                  </a:extLst>
                </a:gridCol>
                <a:gridCol w="554232">
                  <a:extLst>
                    <a:ext uri="{9D8B030D-6E8A-4147-A177-3AD203B41FA5}">
                      <a16:colId xmlns:a16="http://schemas.microsoft.com/office/drawing/2014/main" val="861680056"/>
                    </a:ext>
                  </a:extLst>
                </a:gridCol>
                <a:gridCol w="647317">
                  <a:extLst>
                    <a:ext uri="{9D8B030D-6E8A-4147-A177-3AD203B41FA5}">
                      <a16:colId xmlns:a16="http://schemas.microsoft.com/office/drawing/2014/main" val="4278933139"/>
                    </a:ext>
                  </a:extLst>
                </a:gridCol>
                <a:gridCol w="562792">
                  <a:extLst>
                    <a:ext uri="{9D8B030D-6E8A-4147-A177-3AD203B41FA5}">
                      <a16:colId xmlns:a16="http://schemas.microsoft.com/office/drawing/2014/main" val="3163317485"/>
                    </a:ext>
                  </a:extLst>
                </a:gridCol>
                <a:gridCol w="562792">
                  <a:extLst>
                    <a:ext uri="{9D8B030D-6E8A-4147-A177-3AD203B41FA5}">
                      <a16:colId xmlns:a16="http://schemas.microsoft.com/office/drawing/2014/main" val="936530855"/>
                    </a:ext>
                  </a:extLst>
                </a:gridCol>
                <a:gridCol w="548882">
                  <a:extLst>
                    <a:ext uri="{9D8B030D-6E8A-4147-A177-3AD203B41FA5}">
                      <a16:colId xmlns:a16="http://schemas.microsoft.com/office/drawing/2014/main" val="2162937477"/>
                    </a:ext>
                  </a:extLst>
                </a:gridCol>
                <a:gridCol w="640898">
                  <a:extLst>
                    <a:ext uri="{9D8B030D-6E8A-4147-A177-3AD203B41FA5}">
                      <a16:colId xmlns:a16="http://schemas.microsoft.com/office/drawing/2014/main" val="813401481"/>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739944"/>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618550"/>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822334"/>
                  </a:ext>
                </a:extLst>
              </a:tr>
            </a:tbl>
          </a:graphicData>
        </a:graphic>
      </p:graphicFrame>
      <p:graphicFrame>
        <p:nvGraphicFramePr>
          <p:cNvPr id="8" name="Chart 7">
            <a:extLst>
              <a:ext uri="{FF2B5EF4-FFF2-40B4-BE49-F238E27FC236}">
                <a16:creationId xmlns:a16="http://schemas.microsoft.com/office/drawing/2014/main" id="{0FD29F14-ED09-4291-80A5-2BDE4E8220D4}"/>
              </a:ext>
            </a:extLst>
          </p:cNvPr>
          <p:cNvGraphicFramePr/>
          <p:nvPr>
            <p:extLst>
              <p:ext uri="{D42A27DB-BD31-4B8C-83A1-F6EECF244321}">
                <p14:modId xmlns:p14="http://schemas.microsoft.com/office/powerpoint/2010/main" val="3114340843"/>
              </p:ext>
            </p:extLst>
          </p:nvPr>
        </p:nvGraphicFramePr>
        <p:xfrm>
          <a:off x="3985054" y="946107"/>
          <a:ext cx="5029200" cy="2418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594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28FF-A819-4718-927F-6D3E07023D88}"/>
              </a:ext>
            </a:extLst>
          </p:cNvPr>
          <p:cNvSpPr>
            <a:spLocks noGrp="1"/>
          </p:cNvSpPr>
          <p:nvPr>
            <p:ph type="title"/>
          </p:nvPr>
        </p:nvSpPr>
        <p:spPr>
          <a:xfrm>
            <a:off x="389436" y="171450"/>
            <a:ext cx="8363938" cy="671402"/>
          </a:xfrm>
        </p:spPr>
        <p:txBody>
          <a:bodyPr/>
          <a:lstStyle/>
          <a:p>
            <a:r>
              <a:rPr lang="en-US" dirty="0"/>
              <a:t>RFC: W_P vs W_P_ET</a:t>
            </a:r>
          </a:p>
        </p:txBody>
      </p:sp>
      <p:sp>
        <p:nvSpPr>
          <p:cNvPr id="4" name="Slide Number Placeholder 3">
            <a:extLst>
              <a:ext uri="{FF2B5EF4-FFF2-40B4-BE49-F238E27FC236}">
                <a16:creationId xmlns:a16="http://schemas.microsoft.com/office/drawing/2014/main" id="{632A5A0A-69A2-4746-829D-E47417C4604D}"/>
              </a:ext>
            </a:extLst>
          </p:cNvPr>
          <p:cNvSpPr>
            <a:spLocks noGrp="1"/>
          </p:cNvSpPr>
          <p:nvPr>
            <p:ph type="sldNum" sz="quarter" idx="11"/>
          </p:nvPr>
        </p:nvSpPr>
        <p:spPr/>
        <p:txBody>
          <a:bodyPr/>
          <a:lstStyle/>
          <a:p>
            <a:fld id="{30DB7900-D72E-4025-AF90-97BD6DF59E7D}" type="slidenum">
              <a:rPr lang="en-US" smtClean="0"/>
              <a:pPr/>
              <a:t>29</a:t>
            </a:fld>
            <a:endParaRPr lang="en-US"/>
          </a:p>
        </p:txBody>
      </p:sp>
      <p:graphicFrame>
        <p:nvGraphicFramePr>
          <p:cNvPr id="6" name="Table 5">
            <a:extLst>
              <a:ext uri="{FF2B5EF4-FFF2-40B4-BE49-F238E27FC236}">
                <a16:creationId xmlns:a16="http://schemas.microsoft.com/office/drawing/2014/main" id="{445FB39B-3FD3-48E0-8AA9-A0B09B19E603}"/>
              </a:ext>
            </a:extLst>
          </p:cNvPr>
          <p:cNvGraphicFramePr>
            <a:graphicFrameLocks noGrp="1"/>
          </p:cNvGraphicFramePr>
          <p:nvPr>
            <p:extLst>
              <p:ext uri="{D42A27DB-BD31-4B8C-83A1-F6EECF244321}">
                <p14:modId xmlns:p14="http://schemas.microsoft.com/office/powerpoint/2010/main" val="2397782402"/>
              </p:ext>
            </p:extLst>
          </p:nvPr>
        </p:nvGraphicFramePr>
        <p:xfrm>
          <a:off x="172995" y="1114842"/>
          <a:ext cx="3669956" cy="2276478"/>
        </p:xfrm>
        <a:graphic>
          <a:graphicData uri="http://schemas.openxmlformats.org/drawingml/2006/table">
            <a:tbl>
              <a:tblPr firstRow="1" firstCol="1" bandRow="1"/>
              <a:tblGrid>
                <a:gridCol w="852850">
                  <a:extLst>
                    <a:ext uri="{9D8B030D-6E8A-4147-A177-3AD203B41FA5}">
                      <a16:colId xmlns:a16="http://schemas.microsoft.com/office/drawing/2014/main" val="340283335"/>
                    </a:ext>
                  </a:extLst>
                </a:gridCol>
                <a:gridCol w="782333">
                  <a:extLst>
                    <a:ext uri="{9D8B030D-6E8A-4147-A177-3AD203B41FA5}">
                      <a16:colId xmlns:a16="http://schemas.microsoft.com/office/drawing/2014/main" val="3659146491"/>
                    </a:ext>
                  </a:extLst>
                </a:gridCol>
                <a:gridCol w="1144707">
                  <a:extLst>
                    <a:ext uri="{9D8B030D-6E8A-4147-A177-3AD203B41FA5}">
                      <a16:colId xmlns:a16="http://schemas.microsoft.com/office/drawing/2014/main" val="3538377075"/>
                    </a:ext>
                  </a:extLst>
                </a:gridCol>
                <a:gridCol w="890066">
                  <a:extLst>
                    <a:ext uri="{9D8B030D-6E8A-4147-A177-3AD203B41FA5}">
                      <a16:colId xmlns:a16="http://schemas.microsoft.com/office/drawing/2014/main" val="2576970738"/>
                    </a:ext>
                  </a:extLst>
                </a:gridCol>
              </a:tblGrid>
              <a:tr h="379413">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7835733"/>
                  </a:ext>
                </a:extLst>
              </a:tr>
              <a:tr h="3794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2919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933539"/>
                  </a:ext>
                </a:extLst>
              </a:tr>
              <a:tr h="3794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#UFS (0)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078554"/>
                  </a:ext>
                </a:extLst>
              </a:tr>
              <a:tr h="3794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13671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17488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17564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363585"/>
                  </a:ext>
                </a:extLst>
              </a:tr>
              <a:tr h="379413">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209756"/>
                  </a:ext>
                </a:extLst>
              </a:tr>
              <a:tr h="379413">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429059"/>
                  </a:ext>
                </a:extLst>
              </a:tr>
            </a:tbl>
          </a:graphicData>
        </a:graphic>
      </p:graphicFrame>
      <p:graphicFrame>
        <p:nvGraphicFramePr>
          <p:cNvPr id="8" name="Table 7">
            <a:extLst>
              <a:ext uri="{FF2B5EF4-FFF2-40B4-BE49-F238E27FC236}">
                <a16:creationId xmlns:a16="http://schemas.microsoft.com/office/drawing/2014/main" id="{21F81593-ADBB-4576-AFC0-D62C8EBD61F7}"/>
              </a:ext>
            </a:extLst>
          </p:cNvPr>
          <p:cNvGraphicFramePr>
            <a:graphicFrameLocks noGrp="1"/>
          </p:cNvGraphicFramePr>
          <p:nvPr>
            <p:extLst>
              <p:ext uri="{D42A27DB-BD31-4B8C-83A1-F6EECF244321}">
                <p14:modId xmlns:p14="http://schemas.microsoft.com/office/powerpoint/2010/main" val="2573787253"/>
              </p:ext>
            </p:extLst>
          </p:nvPr>
        </p:nvGraphicFramePr>
        <p:xfrm>
          <a:off x="283709" y="3870346"/>
          <a:ext cx="8575391" cy="502920"/>
        </p:xfrm>
        <a:graphic>
          <a:graphicData uri="http://schemas.openxmlformats.org/drawingml/2006/table">
            <a:tbl>
              <a:tblPr firstRow="1" firstCol="1" bandRow="1"/>
              <a:tblGrid>
                <a:gridCol w="778317">
                  <a:extLst>
                    <a:ext uri="{9D8B030D-6E8A-4147-A177-3AD203B41FA5}">
                      <a16:colId xmlns:a16="http://schemas.microsoft.com/office/drawing/2014/main" val="764340565"/>
                    </a:ext>
                  </a:extLst>
                </a:gridCol>
                <a:gridCol w="733415">
                  <a:extLst>
                    <a:ext uri="{9D8B030D-6E8A-4147-A177-3AD203B41FA5}">
                      <a16:colId xmlns:a16="http://schemas.microsoft.com/office/drawing/2014/main" val="146086528"/>
                    </a:ext>
                  </a:extLst>
                </a:gridCol>
                <a:gridCol w="592291">
                  <a:extLst>
                    <a:ext uri="{9D8B030D-6E8A-4147-A177-3AD203B41FA5}">
                      <a16:colId xmlns:a16="http://schemas.microsoft.com/office/drawing/2014/main" val="2597405140"/>
                    </a:ext>
                  </a:extLst>
                </a:gridCol>
                <a:gridCol w="591222">
                  <a:extLst>
                    <a:ext uri="{9D8B030D-6E8A-4147-A177-3AD203B41FA5}">
                      <a16:colId xmlns:a16="http://schemas.microsoft.com/office/drawing/2014/main" val="28145595"/>
                    </a:ext>
                  </a:extLst>
                </a:gridCol>
                <a:gridCol w="577323">
                  <a:extLst>
                    <a:ext uri="{9D8B030D-6E8A-4147-A177-3AD203B41FA5}">
                      <a16:colId xmlns:a16="http://schemas.microsoft.com/office/drawing/2014/main" val="4067139865"/>
                    </a:ext>
                  </a:extLst>
                </a:gridCol>
                <a:gridCol w="668198">
                  <a:extLst>
                    <a:ext uri="{9D8B030D-6E8A-4147-A177-3AD203B41FA5}">
                      <a16:colId xmlns:a16="http://schemas.microsoft.com/office/drawing/2014/main" val="2175380532"/>
                    </a:ext>
                  </a:extLst>
                </a:gridCol>
                <a:gridCol w="566632">
                  <a:extLst>
                    <a:ext uri="{9D8B030D-6E8A-4147-A177-3AD203B41FA5}">
                      <a16:colId xmlns:a16="http://schemas.microsoft.com/office/drawing/2014/main" val="1172564608"/>
                    </a:ext>
                  </a:extLst>
                </a:gridCol>
                <a:gridCol w="566632">
                  <a:extLst>
                    <a:ext uri="{9D8B030D-6E8A-4147-A177-3AD203B41FA5}">
                      <a16:colId xmlns:a16="http://schemas.microsoft.com/office/drawing/2014/main" val="3114481086"/>
                    </a:ext>
                  </a:extLst>
                </a:gridCol>
                <a:gridCol w="551665">
                  <a:extLst>
                    <a:ext uri="{9D8B030D-6E8A-4147-A177-3AD203B41FA5}">
                      <a16:colId xmlns:a16="http://schemas.microsoft.com/office/drawing/2014/main" val="2404338004"/>
                    </a:ext>
                  </a:extLst>
                </a:gridCol>
                <a:gridCol w="643609">
                  <a:extLst>
                    <a:ext uri="{9D8B030D-6E8A-4147-A177-3AD203B41FA5}">
                      <a16:colId xmlns:a16="http://schemas.microsoft.com/office/drawing/2014/main" val="1785345980"/>
                    </a:ext>
                  </a:extLst>
                </a:gridCol>
                <a:gridCol w="561287">
                  <a:extLst>
                    <a:ext uri="{9D8B030D-6E8A-4147-A177-3AD203B41FA5}">
                      <a16:colId xmlns:a16="http://schemas.microsoft.com/office/drawing/2014/main" val="2793666352"/>
                    </a:ext>
                  </a:extLst>
                </a:gridCol>
                <a:gridCol w="561287">
                  <a:extLst>
                    <a:ext uri="{9D8B030D-6E8A-4147-A177-3AD203B41FA5}">
                      <a16:colId xmlns:a16="http://schemas.microsoft.com/office/drawing/2014/main" val="2697947444"/>
                    </a:ext>
                  </a:extLst>
                </a:gridCol>
                <a:gridCol w="546319">
                  <a:extLst>
                    <a:ext uri="{9D8B030D-6E8A-4147-A177-3AD203B41FA5}">
                      <a16:colId xmlns:a16="http://schemas.microsoft.com/office/drawing/2014/main" val="127162647"/>
                    </a:ext>
                  </a:extLst>
                </a:gridCol>
                <a:gridCol w="637194">
                  <a:extLst>
                    <a:ext uri="{9D8B030D-6E8A-4147-A177-3AD203B41FA5}">
                      <a16:colId xmlns:a16="http://schemas.microsoft.com/office/drawing/2014/main" val="3684390172"/>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151899"/>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740558"/>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W_P_iET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267752"/>
                  </a:ext>
                </a:extLst>
              </a:tr>
            </a:tbl>
          </a:graphicData>
        </a:graphic>
      </p:graphicFrame>
      <p:graphicFrame>
        <p:nvGraphicFramePr>
          <p:cNvPr id="10" name="Chart 9">
            <a:extLst>
              <a:ext uri="{FF2B5EF4-FFF2-40B4-BE49-F238E27FC236}">
                <a16:creationId xmlns:a16="http://schemas.microsoft.com/office/drawing/2014/main" id="{D60F091F-F4D3-4CD4-B31B-0FC97CDD4A40}"/>
              </a:ext>
            </a:extLst>
          </p:cNvPr>
          <p:cNvGraphicFramePr/>
          <p:nvPr>
            <p:extLst>
              <p:ext uri="{D42A27DB-BD31-4B8C-83A1-F6EECF244321}">
                <p14:modId xmlns:p14="http://schemas.microsoft.com/office/powerpoint/2010/main" val="3110257000"/>
              </p:ext>
            </p:extLst>
          </p:nvPr>
        </p:nvGraphicFramePr>
        <p:xfrm>
          <a:off x="3935627" y="1114843"/>
          <a:ext cx="5029200" cy="2276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9067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33D-8213-42FD-99F3-65125EE04D2B}"/>
              </a:ext>
            </a:extLst>
          </p:cNvPr>
          <p:cNvSpPr>
            <a:spLocks noGrp="1"/>
          </p:cNvSpPr>
          <p:nvPr>
            <p:ph type="title"/>
          </p:nvPr>
        </p:nvSpPr>
        <p:spPr>
          <a:xfrm>
            <a:off x="389436" y="171450"/>
            <a:ext cx="8363938" cy="664797"/>
          </a:xfrm>
        </p:spPr>
        <p:txBody>
          <a:bodyPr/>
          <a:lstStyle/>
          <a:p>
            <a:r>
              <a:rPr lang="en-US" dirty="0"/>
              <a:t>Overview of ClaimBuster</a:t>
            </a:r>
          </a:p>
        </p:txBody>
      </p:sp>
      <p:sp>
        <p:nvSpPr>
          <p:cNvPr id="3" name="Text Placeholder 2">
            <a:extLst>
              <a:ext uri="{FF2B5EF4-FFF2-40B4-BE49-F238E27FC236}">
                <a16:creationId xmlns:a16="http://schemas.microsoft.com/office/drawing/2014/main" id="{46A86146-E742-4AB6-91AE-43323EFA14C6}"/>
              </a:ext>
            </a:extLst>
          </p:cNvPr>
          <p:cNvSpPr>
            <a:spLocks noGrp="1"/>
          </p:cNvSpPr>
          <p:nvPr>
            <p:ph type="body" sz="quarter" idx="10"/>
          </p:nvPr>
        </p:nvSpPr>
        <p:spPr>
          <a:xfrm>
            <a:off x="389436" y="1085850"/>
            <a:ext cx="8363938" cy="3761030"/>
          </a:xfrm>
          <a:ln>
            <a:solidFill>
              <a:schemeClr val="bg1"/>
            </a:solidFill>
          </a:ln>
        </p:spPr>
        <p:txBody>
          <a:bodyPr/>
          <a:lstStyle/>
          <a:p>
            <a:r>
              <a:rPr lang="en-US" dirty="0"/>
              <a:t>Tool that helps finding claims to fact-check</a:t>
            </a:r>
          </a:p>
          <a:p>
            <a:r>
              <a:rPr lang="en-US" dirty="0"/>
              <a:t>Uses classification and ranking model</a:t>
            </a:r>
          </a:p>
          <a:p>
            <a:r>
              <a:rPr lang="en-US" dirty="0"/>
              <a:t>Assigns a score between 0 and 1</a:t>
            </a:r>
          </a:p>
          <a:p>
            <a:r>
              <a:rPr lang="en-US" dirty="0"/>
              <a:t>Problem description</a:t>
            </a:r>
          </a:p>
          <a:p>
            <a:pPr lvl="1">
              <a:buFont typeface="Wingdings" panose="05000000000000000000" pitchFamily="2" charset="2"/>
              <a:buChar char="v"/>
            </a:pPr>
            <a:r>
              <a:rPr lang="en-US" dirty="0"/>
              <a:t> Sentences are categorized into three types: </a:t>
            </a:r>
          </a:p>
          <a:p>
            <a:pPr lvl="2">
              <a:buFont typeface="Wingdings" panose="05000000000000000000" pitchFamily="2" charset="2"/>
              <a:buChar char="v"/>
            </a:pPr>
            <a:r>
              <a:rPr lang="en-US" dirty="0"/>
              <a:t>Non-Factual Sentence (NFS)</a:t>
            </a:r>
          </a:p>
          <a:p>
            <a:pPr lvl="2">
              <a:buFont typeface="Wingdings" panose="05000000000000000000" pitchFamily="2" charset="2"/>
              <a:buChar char="v"/>
            </a:pPr>
            <a:r>
              <a:rPr lang="en-US" dirty="0"/>
              <a:t>Unimportant Factual Sentence (UFS)</a:t>
            </a:r>
          </a:p>
          <a:p>
            <a:pPr lvl="2">
              <a:buFont typeface="Wingdings" panose="05000000000000000000" pitchFamily="2" charset="2"/>
              <a:buChar char="v"/>
            </a:pPr>
            <a:r>
              <a:rPr lang="en-US" dirty="0"/>
              <a:t>Check-worthy Factual Sentence (CFS)</a:t>
            </a:r>
          </a:p>
        </p:txBody>
      </p:sp>
      <p:sp>
        <p:nvSpPr>
          <p:cNvPr id="4" name="Slide Number Placeholder 3">
            <a:extLst>
              <a:ext uri="{FF2B5EF4-FFF2-40B4-BE49-F238E27FC236}">
                <a16:creationId xmlns:a16="http://schemas.microsoft.com/office/drawing/2014/main" id="{9891810F-6800-4B25-B9D0-F1B8BF938BAF}"/>
              </a:ext>
            </a:extLst>
          </p:cNvPr>
          <p:cNvSpPr>
            <a:spLocks noGrp="1"/>
          </p:cNvSpPr>
          <p:nvPr>
            <p:ph type="sldNum" sz="quarter" idx="11"/>
          </p:nvPr>
        </p:nvSpPr>
        <p:spPr/>
        <p:txBody>
          <a:bodyPr/>
          <a:lstStyle/>
          <a:p>
            <a:fld id="{30DB7900-D72E-4025-AF90-97BD6DF59E7D}" type="slidenum">
              <a:rPr lang="en-US" smtClean="0"/>
              <a:pPr/>
              <a:t>3</a:t>
            </a:fld>
            <a:endParaRPr lang="en-US"/>
          </a:p>
        </p:txBody>
      </p:sp>
    </p:spTree>
    <p:extLst>
      <p:ext uri="{BB962C8B-B14F-4D97-AF65-F5344CB8AC3E}">
        <p14:creationId xmlns:p14="http://schemas.microsoft.com/office/powerpoint/2010/main" val="557161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8F54-2201-48AC-92CC-40254F206EAC}"/>
              </a:ext>
            </a:extLst>
          </p:cNvPr>
          <p:cNvSpPr>
            <a:spLocks noGrp="1"/>
          </p:cNvSpPr>
          <p:nvPr>
            <p:ph type="title"/>
          </p:nvPr>
        </p:nvSpPr>
        <p:spPr>
          <a:xfrm>
            <a:off x="389436" y="171450"/>
            <a:ext cx="8363938" cy="671402"/>
          </a:xfrm>
        </p:spPr>
        <p:txBody>
          <a:bodyPr/>
          <a:lstStyle/>
          <a:p>
            <a:r>
              <a:rPr lang="en-US" dirty="0"/>
              <a:t>Analysis of three-class classifiers</a:t>
            </a:r>
          </a:p>
        </p:txBody>
      </p:sp>
      <p:sp>
        <p:nvSpPr>
          <p:cNvPr id="3" name="Text Placeholder 2">
            <a:extLst>
              <a:ext uri="{FF2B5EF4-FFF2-40B4-BE49-F238E27FC236}">
                <a16:creationId xmlns:a16="http://schemas.microsoft.com/office/drawing/2014/main" id="{4DD2C07B-1330-4D97-9086-9E0105C63201}"/>
              </a:ext>
            </a:extLst>
          </p:cNvPr>
          <p:cNvSpPr>
            <a:spLocks noGrp="1"/>
          </p:cNvSpPr>
          <p:nvPr>
            <p:ph type="body" sz="quarter" idx="10"/>
          </p:nvPr>
        </p:nvSpPr>
        <p:spPr>
          <a:xfrm>
            <a:off x="389436" y="1085850"/>
            <a:ext cx="8363938" cy="3053144"/>
          </a:xfrm>
          <a:ln>
            <a:noFill/>
          </a:ln>
        </p:spPr>
        <p:txBody>
          <a:bodyPr/>
          <a:lstStyle/>
          <a:p>
            <a:r>
              <a:rPr lang="en-US" dirty="0">
                <a:solidFill>
                  <a:schemeClr val="tx1"/>
                </a:solidFill>
              </a:rPr>
              <a:t>(0, -1, -1) and (1, -1, -1) have maximum errors</a:t>
            </a:r>
          </a:p>
          <a:p>
            <a:r>
              <a:rPr lang="en-US" dirty="0">
                <a:solidFill>
                  <a:schemeClr val="tx1"/>
                </a:solidFill>
              </a:rPr>
              <a:t>Presence of entities is subdued by POS tags</a:t>
            </a:r>
          </a:p>
          <a:p>
            <a:r>
              <a:rPr lang="en-US" dirty="0">
                <a:solidFill>
                  <a:schemeClr val="tx1"/>
                </a:solidFill>
              </a:rPr>
              <a:t>NBC: Entities have helped classify more CFSs</a:t>
            </a:r>
          </a:p>
          <a:p>
            <a:r>
              <a:rPr lang="en-US" dirty="0">
                <a:solidFill>
                  <a:schemeClr val="tx1"/>
                </a:solidFill>
              </a:rPr>
              <a:t>SVM(best performing): Entities have less contribution</a:t>
            </a:r>
          </a:p>
          <a:p>
            <a:r>
              <a:rPr lang="en-US" dirty="0">
                <a:solidFill>
                  <a:schemeClr val="tx1"/>
                </a:solidFill>
              </a:rPr>
              <a:t>RFC(worst performing): Entities do not influence</a:t>
            </a:r>
          </a:p>
        </p:txBody>
      </p:sp>
      <p:sp>
        <p:nvSpPr>
          <p:cNvPr id="4" name="Slide Number Placeholder 3">
            <a:extLst>
              <a:ext uri="{FF2B5EF4-FFF2-40B4-BE49-F238E27FC236}">
                <a16:creationId xmlns:a16="http://schemas.microsoft.com/office/drawing/2014/main" id="{092D81B9-35B5-4DA3-B71B-B966DB3548FB}"/>
              </a:ext>
            </a:extLst>
          </p:cNvPr>
          <p:cNvSpPr>
            <a:spLocks noGrp="1"/>
          </p:cNvSpPr>
          <p:nvPr>
            <p:ph type="sldNum" sz="quarter" idx="11"/>
          </p:nvPr>
        </p:nvSpPr>
        <p:spPr/>
        <p:txBody>
          <a:bodyPr/>
          <a:lstStyle/>
          <a:p>
            <a:fld id="{30DB7900-D72E-4025-AF90-97BD6DF59E7D}" type="slidenum">
              <a:rPr lang="en-US" smtClean="0"/>
              <a:pPr/>
              <a:t>30</a:t>
            </a:fld>
            <a:endParaRPr lang="en-US"/>
          </a:p>
        </p:txBody>
      </p:sp>
    </p:spTree>
    <p:extLst>
      <p:ext uri="{BB962C8B-B14F-4D97-AF65-F5344CB8AC3E}">
        <p14:creationId xmlns:p14="http://schemas.microsoft.com/office/powerpoint/2010/main" val="1422275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A006-E88B-4C27-8143-23C3A42AA415}"/>
              </a:ext>
            </a:extLst>
          </p:cNvPr>
          <p:cNvSpPr>
            <a:spLocks noGrp="1"/>
          </p:cNvSpPr>
          <p:nvPr>
            <p:ph type="title"/>
          </p:nvPr>
        </p:nvSpPr>
        <p:spPr>
          <a:xfrm>
            <a:off x="389436" y="171450"/>
            <a:ext cx="8363938" cy="671402"/>
          </a:xfrm>
        </p:spPr>
        <p:txBody>
          <a:bodyPr/>
          <a:lstStyle/>
          <a:p>
            <a:r>
              <a:rPr lang="en-US" dirty="0"/>
              <a:t>Analysis of two-class classifiers</a:t>
            </a:r>
          </a:p>
        </p:txBody>
      </p:sp>
      <p:sp>
        <p:nvSpPr>
          <p:cNvPr id="3" name="Text Placeholder 2">
            <a:extLst>
              <a:ext uri="{FF2B5EF4-FFF2-40B4-BE49-F238E27FC236}">
                <a16:creationId xmlns:a16="http://schemas.microsoft.com/office/drawing/2014/main" id="{25E45ADA-203D-4283-8305-4FF4C50B5D40}"/>
              </a:ext>
            </a:extLst>
          </p:cNvPr>
          <p:cNvSpPr>
            <a:spLocks noGrp="1"/>
          </p:cNvSpPr>
          <p:nvPr>
            <p:ph type="body" sz="quarter" idx="10"/>
          </p:nvPr>
        </p:nvSpPr>
        <p:spPr>
          <a:xfrm>
            <a:off x="389436" y="1085850"/>
            <a:ext cx="8363938" cy="2948499"/>
          </a:xfrm>
          <a:ln>
            <a:noFill/>
          </a:ln>
        </p:spPr>
        <p:txBody>
          <a:bodyPr/>
          <a:lstStyle/>
          <a:p>
            <a:r>
              <a:rPr lang="en-US" dirty="0"/>
              <a:t>Comparison of classification results</a:t>
            </a:r>
          </a:p>
          <a:p>
            <a:pPr lvl="1"/>
            <a:r>
              <a:rPr lang="en-US" dirty="0"/>
              <a:t> </a:t>
            </a:r>
            <a:r>
              <a:rPr lang="pl-PL" dirty="0"/>
              <a:t>W vs W_ET</a:t>
            </a:r>
          </a:p>
          <a:p>
            <a:pPr lvl="1"/>
            <a:r>
              <a:rPr lang="en-US" dirty="0"/>
              <a:t> </a:t>
            </a:r>
            <a:r>
              <a:rPr lang="pl-PL" dirty="0"/>
              <a:t>W_P vs W_ET</a:t>
            </a:r>
          </a:p>
          <a:p>
            <a:pPr lvl="1"/>
            <a:r>
              <a:rPr lang="en-US" dirty="0"/>
              <a:t> </a:t>
            </a:r>
            <a:r>
              <a:rPr lang="pl-PL" dirty="0"/>
              <a:t>W_P vs W_P_ET</a:t>
            </a:r>
            <a:endParaRPr lang="en-US" dirty="0"/>
          </a:p>
          <a:p>
            <a:r>
              <a:rPr lang="en-US" dirty="0"/>
              <a:t>9 experiments: 3 classifiers; 3 comparisons</a:t>
            </a:r>
          </a:p>
          <a:p>
            <a:r>
              <a:rPr lang="en-US" dirty="0"/>
              <a:t>Performance results in terms of p, r, and f</a:t>
            </a:r>
          </a:p>
        </p:txBody>
      </p:sp>
      <p:sp>
        <p:nvSpPr>
          <p:cNvPr id="4" name="Slide Number Placeholder 3">
            <a:extLst>
              <a:ext uri="{FF2B5EF4-FFF2-40B4-BE49-F238E27FC236}">
                <a16:creationId xmlns:a16="http://schemas.microsoft.com/office/drawing/2014/main" id="{4C78B5AD-BB22-4639-848E-253EAC450394}"/>
              </a:ext>
            </a:extLst>
          </p:cNvPr>
          <p:cNvSpPr>
            <a:spLocks noGrp="1"/>
          </p:cNvSpPr>
          <p:nvPr>
            <p:ph type="sldNum" sz="quarter" idx="11"/>
          </p:nvPr>
        </p:nvSpPr>
        <p:spPr/>
        <p:txBody>
          <a:bodyPr/>
          <a:lstStyle/>
          <a:p>
            <a:fld id="{30DB7900-D72E-4025-AF90-97BD6DF59E7D}" type="slidenum">
              <a:rPr lang="en-US" smtClean="0"/>
              <a:pPr/>
              <a:t>31</a:t>
            </a:fld>
            <a:endParaRPr lang="en-US"/>
          </a:p>
        </p:txBody>
      </p:sp>
    </p:spTree>
    <p:extLst>
      <p:ext uri="{BB962C8B-B14F-4D97-AF65-F5344CB8AC3E}">
        <p14:creationId xmlns:p14="http://schemas.microsoft.com/office/powerpoint/2010/main" val="294226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94EF-FDF2-413A-B32B-3603615A992A}"/>
              </a:ext>
            </a:extLst>
          </p:cNvPr>
          <p:cNvSpPr>
            <a:spLocks noGrp="1"/>
          </p:cNvSpPr>
          <p:nvPr>
            <p:ph type="title"/>
          </p:nvPr>
        </p:nvSpPr>
        <p:spPr>
          <a:xfrm>
            <a:off x="389436" y="171450"/>
            <a:ext cx="8363938" cy="671402"/>
          </a:xfrm>
        </p:spPr>
        <p:txBody>
          <a:bodyPr/>
          <a:lstStyle/>
          <a:p>
            <a:r>
              <a:rPr lang="en-US" dirty="0"/>
              <a:t>Analysis of two-class classifiers</a:t>
            </a:r>
          </a:p>
        </p:txBody>
      </p:sp>
      <p:sp>
        <p:nvSpPr>
          <p:cNvPr id="3" name="Text Placeholder 2">
            <a:extLst>
              <a:ext uri="{FF2B5EF4-FFF2-40B4-BE49-F238E27FC236}">
                <a16:creationId xmlns:a16="http://schemas.microsoft.com/office/drawing/2014/main" id="{9F17E657-635F-4D8F-8A3E-2144659C3220}"/>
              </a:ext>
            </a:extLst>
          </p:cNvPr>
          <p:cNvSpPr>
            <a:spLocks noGrp="1"/>
          </p:cNvSpPr>
          <p:nvPr>
            <p:ph type="body" sz="quarter" idx="10"/>
          </p:nvPr>
        </p:nvSpPr>
        <p:spPr>
          <a:xfrm>
            <a:off x="389436" y="1085850"/>
            <a:ext cx="8363938" cy="3360920"/>
          </a:xfrm>
          <a:ln>
            <a:noFill/>
          </a:ln>
        </p:spPr>
        <p:txBody>
          <a:bodyPr/>
          <a:lstStyle/>
          <a:p>
            <a:r>
              <a:rPr lang="en-US" dirty="0"/>
              <a:t>Extract the sentences in which the prediction we made incorrectly</a:t>
            </a:r>
          </a:p>
          <a:p>
            <a:r>
              <a:rPr lang="en-US" dirty="0"/>
              <a:t>8 cases: </a:t>
            </a:r>
          </a:p>
          <a:p>
            <a:pPr lvl="1"/>
            <a:r>
              <a:rPr lang="en-US" dirty="0"/>
              <a:t> 2 classes: N_UFS, CFS</a:t>
            </a:r>
          </a:p>
          <a:p>
            <a:pPr lvl="1"/>
            <a:r>
              <a:rPr lang="en-US" dirty="0"/>
              <a:t> 3 output data: verdicts, feature set 1 and feature set 2</a:t>
            </a:r>
          </a:p>
          <a:p>
            <a:r>
              <a:rPr lang="en-US" dirty="0"/>
              <a:t>Extracted to study which cases are helped by entities and which cases are being harmed </a:t>
            </a:r>
          </a:p>
        </p:txBody>
      </p:sp>
      <p:sp>
        <p:nvSpPr>
          <p:cNvPr id="4" name="Slide Number Placeholder 3">
            <a:extLst>
              <a:ext uri="{FF2B5EF4-FFF2-40B4-BE49-F238E27FC236}">
                <a16:creationId xmlns:a16="http://schemas.microsoft.com/office/drawing/2014/main" id="{D79F6A7F-849D-438C-8B93-BADD6EFAF3AC}"/>
              </a:ext>
            </a:extLst>
          </p:cNvPr>
          <p:cNvSpPr>
            <a:spLocks noGrp="1"/>
          </p:cNvSpPr>
          <p:nvPr>
            <p:ph type="sldNum" sz="quarter" idx="11"/>
          </p:nvPr>
        </p:nvSpPr>
        <p:spPr/>
        <p:txBody>
          <a:bodyPr/>
          <a:lstStyle/>
          <a:p>
            <a:fld id="{30DB7900-D72E-4025-AF90-97BD6DF59E7D}" type="slidenum">
              <a:rPr lang="en-US" smtClean="0"/>
              <a:pPr/>
              <a:t>32</a:t>
            </a:fld>
            <a:endParaRPr lang="en-US"/>
          </a:p>
        </p:txBody>
      </p:sp>
    </p:spTree>
    <p:extLst>
      <p:ext uri="{BB962C8B-B14F-4D97-AF65-F5344CB8AC3E}">
        <p14:creationId xmlns:p14="http://schemas.microsoft.com/office/powerpoint/2010/main" val="3905904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94E9-1F6F-4A3F-BED7-93609AEAE1D5}"/>
              </a:ext>
            </a:extLst>
          </p:cNvPr>
          <p:cNvSpPr>
            <a:spLocks noGrp="1"/>
          </p:cNvSpPr>
          <p:nvPr>
            <p:ph type="title"/>
          </p:nvPr>
        </p:nvSpPr>
        <p:spPr>
          <a:xfrm>
            <a:off x="389436" y="171450"/>
            <a:ext cx="8363938" cy="671402"/>
          </a:xfrm>
        </p:spPr>
        <p:txBody>
          <a:bodyPr/>
          <a:lstStyle/>
          <a:p>
            <a:r>
              <a:rPr lang="en-US" dirty="0"/>
              <a:t>2C NBC : W vs W_ET</a:t>
            </a:r>
          </a:p>
        </p:txBody>
      </p:sp>
      <p:sp>
        <p:nvSpPr>
          <p:cNvPr id="4" name="Slide Number Placeholder 3">
            <a:extLst>
              <a:ext uri="{FF2B5EF4-FFF2-40B4-BE49-F238E27FC236}">
                <a16:creationId xmlns:a16="http://schemas.microsoft.com/office/drawing/2014/main" id="{A2CDE1B6-0825-4C8C-AE0B-0767EF3801A1}"/>
              </a:ext>
            </a:extLst>
          </p:cNvPr>
          <p:cNvSpPr>
            <a:spLocks noGrp="1"/>
          </p:cNvSpPr>
          <p:nvPr>
            <p:ph type="sldNum" sz="quarter" idx="11"/>
          </p:nvPr>
        </p:nvSpPr>
        <p:spPr/>
        <p:txBody>
          <a:bodyPr/>
          <a:lstStyle/>
          <a:p>
            <a:fld id="{30DB7900-D72E-4025-AF90-97BD6DF59E7D}" type="slidenum">
              <a:rPr lang="en-US" smtClean="0"/>
              <a:pPr/>
              <a:t>33</a:t>
            </a:fld>
            <a:endParaRPr lang="en-US"/>
          </a:p>
        </p:txBody>
      </p:sp>
      <p:graphicFrame>
        <p:nvGraphicFramePr>
          <p:cNvPr id="6" name="Table 5">
            <a:extLst>
              <a:ext uri="{FF2B5EF4-FFF2-40B4-BE49-F238E27FC236}">
                <a16:creationId xmlns:a16="http://schemas.microsoft.com/office/drawing/2014/main" id="{87587323-1A6F-4B39-A9EA-0ECAD6ED3D6D}"/>
              </a:ext>
            </a:extLst>
          </p:cNvPr>
          <p:cNvGraphicFramePr>
            <a:graphicFrameLocks noGrp="1"/>
          </p:cNvGraphicFramePr>
          <p:nvPr>
            <p:extLst>
              <p:ext uri="{D42A27DB-BD31-4B8C-83A1-F6EECF244321}">
                <p14:modId xmlns:p14="http://schemas.microsoft.com/office/powerpoint/2010/main" val="3001766312"/>
              </p:ext>
            </p:extLst>
          </p:nvPr>
        </p:nvGraphicFramePr>
        <p:xfrm>
          <a:off x="197708" y="1000793"/>
          <a:ext cx="3422822" cy="2320925"/>
        </p:xfrm>
        <a:graphic>
          <a:graphicData uri="http://schemas.openxmlformats.org/drawingml/2006/table">
            <a:tbl>
              <a:tblPr firstRow="1" firstCol="1" bandRow="1"/>
              <a:tblGrid>
                <a:gridCol w="1001628">
                  <a:extLst>
                    <a:ext uri="{9D8B030D-6E8A-4147-A177-3AD203B41FA5}">
                      <a16:colId xmlns:a16="http://schemas.microsoft.com/office/drawing/2014/main" val="4073484514"/>
                    </a:ext>
                  </a:extLst>
                </a:gridCol>
                <a:gridCol w="747198">
                  <a:extLst>
                    <a:ext uri="{9D8B030D-6E8A-4147-A177-3AD203B41FA5}">
                      <a16:colId xmlns:a16="http://schemas.microsoft.com/office/drawing/2014/main" val="2686241461"/>
                    </a:ext>
                  </a:extLst>
                </a:gridCol>
                <a:gridCol w="715396">
                  <a:extLst>
                    <a:ext uri="{9D8B030D-6E8A-4147-A177-3AD203B41FA5}">
                      <a16:colId xmlns:a16="http://schemas.microsoft.com/office/drawing/2014/main" val="995737640"/>
                    </a:ext>
                  </a:extLst>
                </a:gridCol>
                <a:gridCol w="958600">
                  <a:extLst>
                    <a:ext uri="{9D8B030D-6E8A-4147-A177-3AD203B41FA5}">
                      <a16:colId xmlns:a16="http://schemas.microsoft.com/office/drawing/2014/main" val="1227236089"/>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611089"/>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1671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2666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925543"/>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18946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17951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926964"/>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556848"/>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520942"/>
                  </a:ext>
                </a:extLst>
              </a:tr>
            </a:tbl>
          </a:graphicData>
        </a:graphic>
      </p:graphicFrame>
      <p:graphicFrame>
        <p:nvGraphicFramePr>
          <p:cNvPr id="7" name="Table 6">
            <a:extLst>
              <a:ext uri="{FF2B5EF4-FFF2-40B4-BE49-F238E27FC236}">
                <a16:creationId xmlns:a16="http://schemas.microsoft.com/office/drawing/2014/main" id="{D3C7B128-C4FE-4E4F-8EDB-88C167BB63FD}"/>
              </a:ext>
            </a:extLst>
          </p:cNvPr>
          <p:cNvGraphicFramePr>
            <a:graphicFrameLocks noGrp="1"/>
          </p:cNvGraphicFramePr>
          <p:nvPr>
            <p:extLst>
              <p:ext uri="{D42A27DB-BD31-4B8C-83A1-F6EECF244321}">
                <p14:modId xmlns:p14="http://schemas.microsoft.com/office/powerpoint/2010/main" val="1008587829"/>
              </p:ext>
            </p:extLst>
          </p:nvPr>
        </p:nvGraphicFramePr>
        <p:xfrm>
          <a:off x="389436" y="3889530"/>
          <a:ext cx="8363939" cy="502920"/>
        </p:xfrm>
        <a:graphic>
          <a:graphicData uri="http://schemas.openxmlformats.org/drawingml/2006/table">
            <a:tbl>
              <a:tblPr firstRow="1" firstCol="1" bandRow="1"/>
              <a:tblGrid>
                <a:gridCol w="904999">
                  <a:extLst>
                    <a:ext uri="{9D8B030D-6E8A-4147-A177-3AD203B41FA5}">
                      <a16:colId xmlns:a16="http://schemas.microsoft.com/office/drawing/2014/main" val="287126144"/>
                    </a:ext>
                  </a:extLst>
                </a:gridCol>
                <a:gridCol w="806992">
                  <a:extLst>
                    <a:ext uri="{9D8B030D-6E8A-4147-A177-3AD203B41FA5}">
                      <a16:colId xmlns:a16="http://schemas.microsoft.com/office/drawing/2014/main" val="1983551502"/>
                    </a:ext>
                  </a:extLst>
                </a:gridCol>
                <a:gridCol w="867464">
                  <a:extLst>
                    <a:ext uri="{9D8B030D-6E8A-4147-A177-3AD203B41FA5}">
                      <a16:colId xmlns:a16="http://schemas.microsoft.com/office/drawing/2014/main" val="1748613449"/>
                    </a:ext>
                  </a:extLst>
                </a:gridCol>
                <a:gridCol w="652683">
                  <a:extLst>
                    <a:ext uri="{9D8B030D-6E8A-4147-A177-3AD203B41FA5}">
                      <a16:colId xmlns:a16="http://schemas.microsoft.com/office/drawing/2014/main" val="2409238247"/>
                    </a:ext>
                  </a:extLst>
                </a:gridCol>
                <a:gridCol w="765287">
                  <a:extLst>
                    <a:ext uri="{9D8B030D-6E8A-4147-A177-3AD203B41FA5}">
                      <a16:colId xmlns:a16="http://schemas.microsoft.com/office/drawing/2014/main" val="2939767604"/>
                    </a:ext>
                  </a:extLst>
                </a:gridCol>
                <a:gridCol w="836185">
                  <a:extLst>
                    <a:ext uri="{9D8B030D-6E8A-4147-A177-3AD203B41FA5}">
                      <a16:colId xmlns:a16="http://schemas.microsoft.com/office/drawing/2014/main" val="96857198"/>
                    </a:ext>
                  </a:extLst>
                </a:gridCol>
                <a:gridCol w="621405">
                  <a:extLst>
                    <a:ext uri="{9D8B030D-6E8A-4147-A177-3AD203B41FA5}">
                      <a16:colId xmlns:a16="http://schemas.microsoft.com/office/drawing/2014/main" val="2270591302"/>
                    </a:ext>
                  </a:extLst>
                </a:gridCol>
                <a:gridCol w="736093">
                  <a:extLst>
                    <a:ext uri="{9D8B030D-6E8A-4147-A177-3AD203B41FA5}">
                      <a16:colId xmlns:a16="http://schemas.microsoft.com/office/drawing/2014/main" val="1430956248"/>
                    </a:ext>
                  </a:extLst>
                </a:gridCol>
                <a:gridCol w="828887">
                  <a:extLst>
                    <a:ext uri="{9D8B030D-6E8A-4147-A177-3AD203B41FA5}">
                      <a16:colId xmlns:a16="http://schemas.microsoft.com/office/drawing/2014/main" val="285822449"/>
                    </a:ext>
                  </a:extLst>
                </a:gridCol>
                <a:gridCol w="615149">
                  <a:extLst>
                    <a:ext uri="{9D8B030D-6E8A-4147-A177-3AD203B41FA5}">
                      <a16:colId xmlns:a16="http://schemas.microsoft.com/office/drawing/2014/main" val="4069538276"/>
                    </a:ext>
                  </a:extLst>
                </a:gridCol>
                <a:gridCol w="728795">
                  <a:extLst>
                    <a:ext uri="{9D8B030D-6E8A-4147-A177-3AD203B41FA5}">
                      <a16:colId xmlns:a16="http://schemas.microsoft.com/office/drawing/2014/main" val="1477834079"/>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280399"/>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0.29</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0401696"/>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0.42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104409"/>
                  </a:ext>
                </a:extLst>
              </a:tr>
            </a:tbl>
          </a:graphicData>
        </a:graphic>
      </p:graphicFrame>
      <p:graphicFrame>
        <p:nvGraphicFramePr>
          <p:cNvPr id="9" name="Chart 8">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3864994958"/>
              </p:ext>
            </p:extLst>
          </p:nvPr>
        </p:nvGraphicFramePr>
        <p:xfrm>
          <a:off x="3724174" y="1000793"/>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9487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E872-CD35-4126-9F57-77FF5FC5247D}"/>
              </a:ext>
            </a:extLst>
          </p:cNvPr>
          <p:cNvSpPr>
            <a:spLocks noGrp="1"/>
          </p:cNvSpPr>
          <p:nvPr>
            <p:ph type="title"/>
          </p:nvPr>
        </p:nvSpPr>
        <p:spPr>
          <a:xfrm>
            <a:off x="389436" y="171450"/>
            <a:ext cx="8363938" cy="671402"/>
          </a:xfrm>
        </p:spPr>
        <p:txBody>
          <a:bodyPr/>
          <a:lstStyle/>
          <a:p>
            <a:r>
              <a:rPr lang="en-US" dirty="0"/>
              <a:t>2C NBC : W_P vs W_ET</a:t>
            </a:r>
          </a:p>
        </p:txBody>
      </p:sp>
      <p:sp>
        <p:nvSpPr>
          <p:cNvPr id="4" name="Slide Number Placeholder 3">
            <a:extLst>
              <a:ext uri="{FF2B5EF4-FFF2-40B4-BE49-F238E27FC236}">
                <a16:creationId xmlns:a16="http://schemas.microsoft.com/office/drawing/2014/main" id="{F8382DB2-D418-46A4-AE74-47D7B461349F}"/>
              </a:ext>
            </a:extLst>
          </p:cNvPr>
          <p:cNvSpPr>
            <a:spLocks noGrp="1"/>
          </p:cNvSpPr>
          <p:nvPr>
            <p:ph type="sldNum" sz="quarter" idx="11"/>
          </p:nvPr>
        </p:nvSpPr>
        <p:spPr/>
        <p:txBody>
          <a:bodyPr/>
          <a:lstStyle/>
          <a:p>
            <a:fld id="{30DB7900-D72E-4025-AF90-97BD6DF59E7D}" type="slidenum">
              <a:rPr lang="en-US" smtClean="0"/>
              <a:pPr/>
              <a:t>34</a:t>
            </a:fld>
            <a:endParaRPr lang="en-US"/>
          </a:p>
        </p:txBody>
      </p:sp>
      <p:graphicFrame>
        <p:nvGraphicFramePr>
          <p:cNvPr id="5" name="Table 4">
            <a:extLst>
              <a:ext uri="{FF2B5EF4-FFF2-40B4-BE49-F238E27FC236}">
                <a16:creationId xmlns:a16="http://schemas.microsoft.com/office/drawing/2014/main" id="{C11F3E9B-812C-428A-823F-02F37B1671F8}"/>
              </a:ext>
            </a:extLst>
          </p:cNvPr>
          <p:cNvGraphicFramePr>
            <a:graphicFrameLocks noGrp="1"/>
          </p:cNvGraphicFramePr>
          <p:nvPr>
            <p:extLst>
              <p:ext uri="{D42A27DB-BD31-4B8C-83A1-F6EECF244321}">
                <p14:modId xmlns:p14="http://schemas.microsoft.com/office/powerpoint/2010/main" val="4069359527"/>
              </p:ext>
            </p:extLst>
          </p:nvPr>
        </p:nvGraphicFramePr>
        <p:xfrm>
          <a:off x="123568" y="1265818"/>
          <a:ext cx="3583460" cy="2320925"/>
        </p:xfrm>
        <a:graphic>
          <a:graphicData uri="http://schemas.openxmlformats.org/drawingml/2006/table">
            <a:tbl>
              <a:tblPr firstRow="1" firstCol="1" bandRow="1"/>
              <a:tblGrid>
                <a:gridCol w="999992">
                  <a:extLst>
                    <a:ext uri="{9D8B030D-6E8A-4147-A177-3AD203B41FA5}">
                      <a16:colId xmlns:a16="http://schemas.microsoft.com/office/drawing/2014/main" val="1465328"/>
                    </a:ext>
                  </a:extLst>
                </a:gridCol>
                <a:gridCol w="745978">
                  <a:extLst>
                    <a:ext uri="{9D8B030D-6E8A-4147-A177-3AD203B41FA5}">
                      <a16:colId xmlns:a16="http://schemas.microsoft.com/office/drawing/2014/main" val="1104701015"/>
                    </a:ext>
                  </a:extLst>
                </a:gridCol>
                <a:gridCol w="880456">
                  <a:extLst>
                    <a:ext uri="{9D8B030D-6E8A-4147-A177-3AD203B41FA5}">
                      <a16:colId xmlns:a16="http://schemas.microsoft.com/office/drawing/2014/main" val="3825162920"/>
                    </a:ext>
                  </a:extLst>
                </a:gridCol>
                <a:gridCol w="957034">
                  <a:extLst>
                    <a:ext uri="{9D8B030D-6E8A-4147-A177-3AD203B41FA5}">
                      <a16:colId xmlns:a16="http://schemas.microsoft.com/office/drawing/2014/main" val="1810900502"/>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152443"/>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4235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2666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836520"/>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16382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17951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1508403"/>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920478"/>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055507"/>
                  </a:ext>
                </a:extLst>
              </a:tr>
            </a:tbl>
          </a:graphicData>
        </a:graphic>
      </p:graphicFrame>
      <p:graphicFrame>
        <p:nvGraphicFramePr>
          <p:cNvPr id="6" name="Table 5">
            <a:extLst>
              <a:ext uri="{FF2B5EF4-FFF2-40B4-BE49-F238E27FC236}">
                <a16:creationId xmlns:a16="http://schemas.microsoft.com/office/drawing/2014/main" id="{6CEBE5F9-8979-4C83-BB07-FC1C0FD24398}"/>
              </a:ext>
            </a:extLst>
          </p:cNvPr>
          <p:cNvGraphicFramePr>
            <a:graphicFrameLocks noGrp="1"/>
          </p:cNvGraphicFramePr>
          <p:nvPr>
            <p:extLst>
              <p:ext uri="{D42A27DB-BD31-4B8C-83A1-F6EECF244321}">
                <p14:modId xmlns:p14="http://schemas.microsoft.com/office/powerpoint/2010/main" val="1818913213"/>
              </p:ext>
            </p:extLst>
          </p:nvPr>
        </p:nvGraphicFramePr>
        <p:xfrm>
          <a:off x="273137" y="4009709"/>
          <a:ext cx="8596535" cy="502920"/>
        </p:xfrm>
        <a:graphic>
          <a:graphicData uri="http://schemas.openxmlformats.org/drawingml/2006/table">
            <a:tbl>
              <a:tblPr firstRow="1" firstCol="1" bandRow="1"/>
              <a:tblGrid>
                <a:gridCol w="930166">
                  <a:extLst>
                    <a:ext uri="{9D8B030D-6E8A-4147-A177-3AD203B41FA5}">
                      <a16:colId xmlns:a16="http://schemas.microsoft.com/office/drawing/2014/main" val="2349636447"/>
                    </a:ext>
                  </a:extLst>
                </a:gridCol>
                <a:gridCol w="829434">
                  <a:extLst>
                    <a:ext uri="{9D8B030D-6E8A-4147-A177-3AD203B41FA5}">
                      <a16:colId xmlns:a16="http://schemas.microsoft.com/office/drawing/2014/main" val="4128873402"/>
                    </a:ext>
                  </a:extLst>
                </a:gridCol>
                <a:gridCol w="891588">
                  <a:extLst>
                    <a:ext uri="{9D8B030D-6E8A-4147-A177-3AD203B41FA5}">
                      <a16:colId xmlns:a16="http://schemas.microsoft.com/office/drawing/2014/main" val="3771317430"/>
                    </a:ext>
                  </a:extLst>
                </a:gridCol>
                <a:gridCol w="670834">
                  <a:extLst>
                    <a:ext uri="{9D8B030D-6E8A-4147-A177-3AD203B41FA5}">
                      <a16:colId xmlns:a16="http://schemas.microsoft.com/office/drawing/2014/main" val="3270811408"/>
                    </a:ext>
                  </a:extLst>
                </a:gridCol>
                <a:gridCol w="786569">
                  <a:extLst>
                    <a:ext uri="{9D8B030D-6E8A-4147-A177-3AD203B41FA5}">
                      <a16:colId xmlns:a16="http://schemas.microsoft.com/office/drawing/2014/main" val="3129307529"/>
                    </a:ext>
                  </a:extLst>
                </a:gridCol>
                <a:gridCol w="859439">
                  <a:extLst>
                    <a:ext uri="{9D8B030D-6E8A-4147-A177-3AD203B41FA5}">
                      <a16:colId xmlns:a16="http://schemas.microsoft.com/office/drawing/2014/main" val="4215050185"/>
                    </a:ext>
                  </a:extLst>
                </a:gridCol>
                <a:gridCol w="638685">
                  <a:extLst>
                    <a:ext uri="{9D8B030D-6E8A-4147-A177-3AD203B41FA5}">
                      <a16:colId xmlns:a16="http://schemas.microsoft.com/office/drawing/2014/main" val="599183891"/>
                    </a:ext>
                  </a:extLst>
                </a:gridCol>
                <a:gridCol w="756564">
                  <a:extLst>
                    <a:ext uri="{9D8B030D-6E8A-4147-A177-3AD203B41FA5}">
                      <a16:colId xmlns:a16="http://schemas.microsoft.com/office/drawing/2014/main" val="869753021"/>
                    </a:ext>
                  </a:extLst>
                </a:gridCol>
                <a:gridCol w="851938">
                  <a:extLst>
                    <a:ext uri="{9D8B030D-6E8A-4147-A177-3AD203B41FA5}">
                      <a16:colId xmlns:a16="http://schemas.microsoft.com/office/drawing/2014/main" val="1099921903"/>
                    </a:ext>
                  </a:extLst>
                </a:gridCol>
                <a:gridCol w="632256">
                  <a:extLst>
                    <a:ext uri="{9D8B030D-6E8A-4147-A177-3AD203B41FA5}">
                      <a16:colId xmlns:a16="http://schemas.microsoft.com/office/drawing/2014/main" val="1858634266"/>
                    </a:ext>
                  </a:extLst>
                </a:gridCol>
                <a:gridCol w="749062">
                  <a:extLst>
                    <a:ext uri="{9D8B030D-6E8A-4147-A177-3AD203B41FA5}">
                      <a16:colId xmlns:a16="http://schemas.microsoft.com/office/drawing/2014/main" val="1029006198"/>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6748578"/>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0.65</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0.57</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714863"/>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0.42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670033"/>
                  </a:ext>
                </a:extLst>
              </a:tr>
            </a:tbl>
          </a:graphicData>
        </a:graphic>
      </p:graphicFrame>
      <p:graphicFrame>
        <p:nvGraphicFramePr>
          <p:cNvPr id="7" name="Chart 6">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1924269343"/>
              </p:ext>
            </p:extLst>
          </p:nvPr>
        </p:nvGraphicFramePr>
        <p:xfrm>
          <a:off x="3840472" y="1265818"/>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0474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9DA7-430F-4290-A697-4789075D4B90}"/>
              </a:ext>
            </a:extLst>
          </p:cNvPr>
          <p:cNvSpPr>
            <a:spLocks noGrp="1"/>
          </p:cNvSpPr>
          <p:nvPr>
            <p:ph type="title"/>
          </p:nvPr>
        </p:nvSpPr>
        <p:spPr>
          <a:xfrm>
            <a:off x="389436" y="171450"/>
            <a:ext cx="8363938" cy="671402"/>
          </a:xfrm>
        </p:spPr>
        <p:txBody>
          <a:bodyPr/>
          <a:lstStyle/>
          <a:p>
            <a:r>
              <a:rPr lang="en-US" dirty="0"/>
              <a:t>2C NBC : W_P vs W_P_ET</a:t>
            </a:r>
          </a:p>
        </p:txBody>
      </p:sp>
      <p:sp>
        <p:nvSpPr>
          <p:cNvPr id="4" name="Slide Number Placeholder 3">
            <a:extLst>
              <a:ext uri="{FF2B5EF4-FFF2-40B4-BE49-F238E27FC236}">
                <a16:creationId xmlns:a16="http://schemas.microsoft.com/office/drawing/2014/main" id="{EC2AD93C-6415-4C7B-924F-517917FE6719}"/>
              </a:ext>
            </a:extLst>
          </p:cNvPr>
          <p:cNvSpPr>
            <a:spLocks noGrp="1"/>
          </p:cNvSpPr>
          <p:nvPr>
            <p:ph type="sldNum" sz="quarter" idx="11"/>
          </p:nvPr>
        </p:nvSpPr>
        <p:spPr/>
        <p:txBody>
          <a:bodyPr/>
          <a:lstStyle/>
          <a:p>
            <a:fld id="{30DB7900-D72E-4025-AF90-97BD6DF59E7D}" type="slidenum">
              <a:rPr lang="en-US" smtClean="0"/>
              <a:pPr/>
              <a:t>35</a:t>
            </a:fld>
            <a:endParaRPr lang="en-US"/>
          </a:p>
        </p:txBody>
      </p:sp>
      <p:graphicFrame>
        <p:nvGraphicFramePr>
          <p:cNvPr id="5" name="Table 4">
            <a:extLst>
              <a:ext uri="{FF2B5EF4-FFF2-40B4-BE49-F238E27FC236}">
                <a16:creationId xmlns:a16="http://schemas.microsoft.com/office/drawing/2014/main" id="{01530573-DF08-45B2-AB00-0D7295791252}"/>
              </a:ext>
            </a:extLst>
          </p:cNvPr>
          <p:cNvGraphicFramePr>
            <a:graphicFrameLocks noGrp="1"/>
          </p:cNvGraphicFramePr>
          <p:nvPr>
            <p:extLst>
              <p:ext uri="{D42A27DB-BD31-4B8C-83A1-F6EECF244321}">
                <p14:modId xmlns:p14="http://schemas.microsoft.com/office/powerpoint/2010/main" val="4026531755"/>
              </p:ext>
            </p:extLst>
          </p:nvPr>
        </p:nvGraphicFramePr>
        <p:xfrm>
          <a:off x="62459" y="1258497"/>
          <a:ext cx="3885525" cy="2320925"/>
        </p:xfrm>
        <a:graphic>
          <a:graphicData uri="http://schemas.openxmlformats.org/drawingml/2006/table">
            <a:tbl>
              <a:tblPr firstRow="1" firstCol="1" bandRow="1"/>
              <a:tblGrid>
                <a:gridCol w="1039495">
                  <a:extLst>
                    <a:ext uri="{9D8B030D-6E8A-4147-A177-3AD203B41FA5}">
                      <a16:colId xmlns:a16="http://schemas.microsoft.com/office/drawing/2014/main" val="2331696976"/>
                    </a:ext>
                  </a:extLst>
                </a:gridCol>
                <a:gridCol w="762508">
                  <a:extLst>
                    <a:ext uri="{9D8B030D-6E8A-4147-A177-3AD203B41FA5}">
                      <a16:colId xmlns:a16="http://schemas.microsoft.com/office/drawing/2014/main" val="4288146745"/>
                    </a:ext>
                  </a:extLst>
                </a:gridCol>
                <a:gridCol w="909628">
                  <a:extLst>
                    <a:ext uri="{9D8B030D-6E8A-4147-A177-3AD203B41FA5}">
                      <a16:colId xmlns:a16="http://schemas.microsoft.com/office/drawing/2014/main" val="2277903954"/>
                    </a:ext>
                  </a:extLst>
                </a:gridCol>
                <a:gridCol w="1173894">
                  <a:extLst>
                    <a:ext uri="{9D8B030D-6E8A-4147-A177-3AD203B41FA5}">
                      <a16:colId xmlns:a16="http://schemas.microsoft.com/office/drawing/2014/main" val="3078641752"/>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NBC_W_P_ET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586568"/>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4235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4399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03062"/>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16382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16218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63990"/>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739105"/>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205972"/>
                  </a:ext>
                </a:extLst>
              </a:tr>
            </a:tbl>
          </a:graphicData>
        </a:graphic>
      </p:graphicFrame>
      <p:graphicFrame>
        <p:nvGraphicFramePr>
          <p:cNvPr id="6" name="Table 5">
            <a:extLst>
              <a:ext uri="{FF2B5EF4-FFF2-40B4-BE49-F238E27FC236}">
                <a16:creationId xmlns:a16="http://schemas.microsoft.com/office/drawing/2014/main" id="{0FB33F65-3BBD-4A77-9566-FAAC601B874E}"/>
              </a:ext>
            </a:extLst>
          </p:cNvPr>
          <p:cNvGraphicFramePr>
            <a:graphicFrameLocks noGrp="1"/>
          </p:cNvGraphicFramePr>
          <p:nvPr>
            <p:extLst>
              <p:ext uri="{D42A27DB-BD31-4B8C-83A1-F6EECF244321}">
                <p14:modId xmlns:p14="http://schemas.microsoft.com/office/powerpoint/2010/main" val="4106238435"/>
              </p:ext>
            </p:extLst>
          </p:nvPr>
        </p:nvGraphicFramePr>
        <p:xfrm>
          <a:off x="192125" y="3948466"/>
          <a:ext cx="8758560" cy="502920"/>
        </p:xfrm>
        <a:graphic>
          <a:graphicData uri="http://schemas.openxmlformats.org/drawingml/2006/table">
            <a:tbl>
              <a:tblPr firstRow="1" firstCol="1" bandRow="1"/>
              <a:tblGrid>
                <a:gridCol w="947698">
                  <a:extLst>
                    <a:ext uri="{9D8B030D-6E8A-4147-A177-3AD203B41FA5}">
                      <a16:colId xmlns:a16="http://schemas.microsoft.com/office/drawing/2014/main" val="3150731312"/>
                    </a:ext>
                  </a:extLst>
                </a:gridCol>
                <a:gridCol w="845067">
                  <a:extLst>
                    <a:ext uri="{9D8B030D-6E8A-4147-A177-3AD203B41FA5}">
                      <a16:colId xmlns:a16="http://schemas.microsoft.com/office/drawing/2014/main" val="3322398975"/>
                    </a:ext>
                  </a:extLst>
                </a:gridCol>
                <a:gridCol w="908392">
                  <a:extLst>
                    <a:ext uri="{9D8B030D-6E8A-4147-A177-3AD203B41FA5}">
                      <a16:colId xmlns:a16="http://schemas.microsoft.com/office/drawing/2014/main" val="1559367098"/>
                    </a:ext>
                  </a:extLst>
                </a:gridCol>
                <a:gridCol w="683478">
                  <a:extLst>
                    <a:ext uri="{9D8B030D-6E8A-4147-A177-3AD203B41FA5}">
                      <a16:colId xmlns:a16="http://schemas.microsoft.com/office/drawing/2014/main" val="3138191335"/>
                    </a:ext>
                  </a:extLst>
                </a:gridCol>
                <a:gridCol w="801394">
                  <a:extLst>
                    <a:ext uri="{9D8B030D-6E8A-4147-A177-3AD203B41FA5}">
                      <a16:colId xmlns:a16="http://schemas.microsoft.com/office/drawing/2014/main" val="1419952967"/>
                    </a:ext>
                  </a:extLst>
                </a:gridCol>
                <a:gridCol w="875638">
                  <a:extLst>
                    <a:ext uri="{9D8B030D-6E8A-4147-A177-3AD203B41FA5}">
                      <a16:colId xmlns:a16="http://schemas.microsoft.com/office/drawing/2014/main" val="1139745805"/>
                    </a:ext>
                  </a:extLst>
                </a:gridCol>
                <a:gridCol w="650723">
                  <a:extLst>
                    <a:ext uri="{9D8B030D-6E8A-4147-A177-3AD203B41FA5}">
                      <a16:colId xmlns:a16="http://schemas.microsoft.com/office/drawing/2014/main" val="2983185651"/>
                    </a:ext>
                  </a:extLst>
                </a:gridCol>
                <a:gridCol w="770823">
                  <a:extLst>
                    <a:ext uri="{9D8B030D-6E8A-4147-A177-3AD203B41FA5}">
                      <a16:colId xmlns:a16="http://schemas.microsoft.com/office/drawing/2014/main" val="1678998305"/>
                    </a:ext>
                  </a:extLst>
                </a:gridCol>
                <a:gridCol w="867995">
                  <a:extLst>
                    <a:ext uri="{9D8B030D-6E8A-4147-A177-3AD203B41FA5}">
                      <a16:colId xmlns:a16="http://schemas.microsoft.com/office/drawing/2014/main" val="3049214300"/>
                    </a:ext>
                  </a:extLst>
                </a:gridCol>
                <a:gridCol w="644172">
                  <a:extLst>
                    <a:ext uri="{9D8B030D-6E8A-4147-A177-3AD203B41FA5}">
                      <a16:colId xmlns:a16="http://schemas.microsoft.com/office/drawing/2014/main" val="1512798088"/>
                    </a:ext>
                  </a:extLst>
                </a:gridCol>
                <a:gridCol w="763180">
                  <a:extLst>
                    <a:ext uri="{9D8B030D-6E8A-4147-A177-3AD203B41FA5}">
                      <a16:colId xmlns:a16="http://schemas.microsoft.com/office/drawing/2014/main" val="4122705589"/>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2064400"/>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212236"/>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NBC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29205"/>
                  </a:ext>
                </a:extLst>
              </a:tr>
            </a:tbl>
          </a:graphicData>
        </a:graphic>
      </p:graphicFrame>
      <p:graphicFrame>
        <p:nvGraphicFramePr>
          <p:cNvPr id="8" name="Chart 7">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62856742"/>
              </p:ext>
            </p:extLst>
          </p:nvPr>
        </p:nvGraphicFramePr>
        <p:xfrm>
          <a:off x="3947984" y="1211896"/>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9017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BC52-873D-494F-9FE8-AD1483806A5E}"/>
              </a:ext>
            </a:extLst>
          </p:cNvPr>
          <p:cNvSpPr>
            <a:spLocks noGrp="1"/>
          </p:cNvSpPr>
          <p:nvPr>
            <p:ph type="title"/>
          </p:nvPr>
        </p:nvSpPr>
        <p:spPr>
          <a:xfrm>
            <a:off x="389436" y="171450"/>
            <a:ext cx="8363938" cy="671402"/>
          </a:xfrm>
        </p:spPr>
        <p:txBody>
          <a:bodyPr/>
          <a:lstStyle/>
          <a:p>
            <a:r>
              <a:rPr lang="en-US" dirty="0"/>
              <a:t>2C SVM: W vs W_ET</a:t>
            </a:r>
          </a:p>
        </p:txBody>
      </p:sp>
      <p:sp>
        <p:nvSpPr>
          <p:cNvPr id="4" name="Slide Number Placeholder 3">
            <a:extLst>
              <a:ext uri="{FF2B5EF4-FFF2-40B4-BE49-F238E27FC236}">
                <a16:creationId xmlns:a16="http://schemas.microsoft.com/office/drawing/2014/main" id="{4BD2AA35-8855-476C-B583-D8325E884560}"/>
              </a:ext>
            </a:extLst>
          </p:cNvPr>
          <p:cNvSpPr>
            <a:spLocks noGrp="1"/>
          </p:cNvSpPr>
          <p:nvPr>
            <p:ph type="sldNum" sz="quarter" idx="11"/>
          </p:nvPr>
        </p:nvSpPr>
        <p:spPr/>
        <p:txBody>
          <a:bodyPr/>
          <a:lstStyle/>
          <a:p>
            <a:fld id="{30DB7900-D72E-4025-AF90-97BD6DF59E7D}" type="slidenum">
              <a:rPr lang="en-US" smtClean="0"/>
              <a:pPr/>
              <a:t>36</a:t>
            </a:fld>
            <a:endParaRPr lang="en-US"/>
          </a:p>
        </p:txBody>
      </p:sp>
      <p:graphicFrame>
        <p:nvGraphicFramePr>
          <p:cNvPr id="5" name="Table 4">
            <a:extLst>
              <a:ext uri="{FF2B5EF4-FFF2-40B4-BE49-F238E27FC236}">
                <a16:creationId xmlns:a16="http://schemas.microsoft.com/office/drawing/2014/main" id="{C7611DD8-1AB1-4227-8F44-69DAFF82FD86}"/>
              </a:ext>
            </a:extLst>
          </p:cNvPr>
          <p:cNvGraphicFramePr>
            <a:graphicFrameLocks noGrp="1"/>
          </p:cNvGraphicFramePr>
          <p:nvPr>
            <p:extLst>
              <p:ext uri="{D42A27DB-BD31-4B8C-83A1-F6EECF244321}">
                <p14:modId xmlns:p14="http://schemas.microsoft.com/office/powerpoint/2010/main" val="4219578704"/>
              </p:ext>
            </p:extLst>
          </p:nvPr>
        </p:nvGraphicFramePr>
        <p:xfrm>
          <a:off x="98854" y="1118908"/>
          <a:ext cx="3681659" cy="2320925"/>
        </p:xfrm>
        <a:graphic>
          <a:graphicData uri="http://schemas.openxmlformats.org/drawingml/2006/table">
            <a:tbl>
              <a:tblPr firstRow="1" firstCol="1" bandRow="1"/>
              <a:tblGrid>
                <a:gridCol w="1039495">
                  <a:extLst>
                    <a:ext uri="{9D8B030D-6E8A-4147-A177-3AD203B41FA5}">
                      <a16:colId xmlns:a16="http://schemas.microsoft.com/office/drawing/2014/main" val="3882057667"/>
                    </a:ext>
                  </a:extLst>
                </a:gridCol>
                <a:gridCol w="762508">
                  <a:extLst>
                    <a:ext uri="{9D8B030D-6E8A-4147-A177-3AD203B41FA5}">
                      <a16:colId xmlns:a16="http://schemas.microsoft.com/office/drawing/2014/main" val="2720087489"/>
                    </a:ext>
                  </a:extLst>
                </a:gridCol>
                <a:gridCol w="878759">
                  <a:extLst>
                    <a:ext uri="{9D8B030D-6E8A-4147-A177-3AD203B41FA5}">
                      <a16:colId xmlns:a16="http://schemas.microsoft.com/office/drawing/2014/main" val="2417508444"/>
                    </a:ext>
                  </a:extLst>
                </a:gridCol>
                <a:gridCol w="1000897">
                  <a:extLst>
                    <a:ext uri="{9D8B030D-6E8A-4147-A177-3AD203B41FA5}">
                      <a16:colId xmlns:a16="http://schemas.microsoft.com/office/drawing/2014/main" val="606200275"/>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041767"/>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3961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3073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99446"/>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16656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17544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3120724"/>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546577"/>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519240"/>
                  </a:ext>
                </a:extLst>
              </a:tr>
            </a:tbl>
          </a:graphicData>
        </a:graphic>
      </p:graphicFrame>
      <p:graphicFrame>
        <p:nvGraphicFramePr>
          <p:cNvPr id="6" name="Table 5">
            <a:extLst>
              <a:ext uri="{FF2B5EF4-FFF2-40B4-BE49-F238E27FC236}">
                <a16:creationId xmlns:a16="http://schemas.microsoft.com/office/drawing/2014/main" id="{62777CBF-21B2-4D74-AFC2-CCE404C4DABF}"/>
              </a:ext>
            </a:extLst>
          </p:cNvPr>
          <p:cNvGraphicFramePr>
            <a:graphicFrameLocks noGrp="1"/>
          </p:cNvGraphicFramePr>
          <p:nvPr>
            <p:extLst>
              <p:ext uri="{D42A27DB-BD31-4B8C-83A1-F6EECF244321}">
                <p14:modId xmlns:p14="http://schemas.microsoft.com/office/powerpoint/2010/main" val="3882778449"/>
              </p:ext>
            </p:extLst>
          </p:nvPr>
        </p:nvGraphicFramePr>
        <p:xfrm>
          <a:off x="235374" y="3954332"/>
          <a:ext cx="8672062" cy="502920"/>
        </p:xfrm>
        <a:graphic>
          <a:graphicData uri="http://schemas.openxmlformats.org/drawingml/2006/table">
            <a:tbl>
              <a:tblPr firstRow="1" firstCol="1" bandRow="1"/>
              <a:tblGrid>
                <a:gridCol w="911280">
                  <a:extLst>
                    <a:ext uri="{9D8B030D-6E8A-4147-A177-3AD203B41FA5}">
                      <a16:colId xmlns:a16="http://schemas.microsoft.com/office/drawing/2014/main" val="3500393221"/>
                    </a:ext>
                  </a:extLst>
                </a:gridCol>
                <a:gridCol w="812274">
                  <a:extLst>
                    <a:ext uri="{9D8B030D-6E8A-4147-A177-3AD203B41FA5}">
                      <a16:colId xmlns:a16="http://schemas.microsoft.com/office/drawing/2014/main" val="2090373255"/>
                    </a:ext>
                  </a:extLst>
                </a:gridCol>
                <a:gridCol w="872955">
                  <a:extLst>
                    <a:ext uri="{9D8B030D-6E8A-4147-A177-3AD203B41FA5}">
                      <a16:colId xmlns:a16="http://schemas.microsoft.com/office/drawing/2014/main" val="1751823260"/>
                    </a:ext>
                  </a:extLst>
                </a:gridCol>
                <a:gridCol w="656845">
                  <a:extLst>
                    <a:ext uri="{9D8B030D-6E8A-4147-A177-3AD203B41FA5}">
                      <a16:colId xmlns:a16="http://schemas.microsoft.com/office/drawing/2014/main" val="4011798328"/>
                    </a:ext>
                  </a:extLst>
                </a:gridCol>
                <a:gridCol w="770755">
                  <a:extLst>
                    <a:ext uri="{9D8B030D-6E8A-4147-A177-3AD203B41FA5}">
                      <a16:colId xmlns:a16="http://schemas.microsoft.com/office/drawing/2014/main" val="2922052837"/>
                    </a:ext>
                  </a:extLst>
                </a:gridCol>
                <a:gridCol w="842082">
                  <a:extLst>
                    <a:ext uri="{9D8B030D-6E8A-4147-A177-3AD203B41FA5}">
                      <a16:colId xmlns:a16="http://schemas.microsoft.com/office/drawing/2014/main" val="3162648069"/>
                    </a:ext>
                  </a:extLst>
                </a:gridCol>
                <a:gridCol w="625973">
                  <a:extLst>
                    <a:ext uri="{9D8B030D-6E8A-4147-A177-3AD203B41FA5}">
                      <a16:colId xmlns:a16="http://schemas.microsoft.com/office/drawing/2014/main" val="3023243088"/>
                    </a:ext>
                  </a:extLst>
                </a:gridCol>
                <a:gridCol w="740947">
                  <a:extLst>
                    <a:ext uri="{9D8B030D-6E8A-4147-A177-3AD203B41FA5}">
                      <a16:colId xmlns:a16="http://schemas.microsoft.com/office/drawing/2014/main" val="1076651111"/>
                    </a:ext>
                  </a:extLst>
                </a:gridCol>
                <a:gridCol w="834630">
                  <a:extLst>
                    <a:ext uri="{9D8B030D-6E8A-4147-A177-3AD203B41FA5}">
                      <a16:colId xmlns:a16="http://schemas.microsoft.com/office/drawing/2014/main" val="671429907"/>
                    </a:ext>
                  </a:extLst>
                </a:gridCol>
                <a:gridCol w="619585">
                  <a:extLst>
                    <a:ext uri="{9D8B030D-6E8A-4147-A177-3AD203B41FA5}">
                      <a16:colId xmlns:a16="http://schemas.microsoft.com/office/drawing/2014/main" val="1543343841"/>
                    </a:ext>
                  </a:extLst>
                </a:gridCol>
                <a:gridCol w="984736">
                  <a:extLst>
                    <a:ext uri="{9D8B030D-6E8A-4147-A177-3AD203B41FA5}">
                      <a16:colId xmlns:a16="http://schemas.microsoft.com/office/drawing/2014/main" val="1020352527"/>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082871"/>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0.69</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0.55</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58333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0.46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840246"/>
                  </a:ext>
                </a:extLst>
              </a:tr>
            </a:tbl>
          </a:graphicData>
        </a:graphic>
      </p:graphicFrame>
      <p:graphicFrame>
        <p:nvGraphicFramePr>
          <p:cNvPr id="8" name="Chart 7">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2832574573"/>
              </p:ext>
            </p:extLst>
          </p:nvPr>
        </p:nvGraphicFramePr>
        <p:xfrm>
          <a:off x="3824416" y="1118908"/>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0081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A92-5C8C-4BE7-9CC2-887A994DE184}"/>
              </a:ext>
            </a:extLst>
          </p:cNvPr>
          <p:cNvSpPr>
            <a:spLocks noGrp="1"/>
          </p:cNvSpPr>
          <p:nvPr>
            <p:ph type="title"/>
          </p:nvPr>
        </p:nvSpPr>
        <p:spPr>
          <a:xfrm>
            <a:off x="389436" y="171450"/>
            <a:ext cx="8363938" cy="671402"/>
          </a:xfrm>
        </p:spPr>
        <p:txBody>
          <a:bodyPr/>
          <a:lstStyle/>
          <a:p>
            <a:r>
              <a:rPr lang="en-US" dirty="0"/>
              <a:t>2C SVM: W_P vs W_ET</a:t>
            </a:r>
          </a:p>
        </p:txBody>
      </p:sp>
      <p:sp>
        <p:nvSpPr>
          <p:cNvPr id="4" name="Slide Number Placeholder 3">
            <a:extLst>
              <a:ext uri="{FF2B5EF4-FFF2-40B4-BE49-F238E27FC236}">
                <a16:creationId xmlns:a16="http://schemas.microsoft.com/office/drawing/2014/main" id="{62401663-9EE5-4BF0-8161-C5E2D61B3BC1}"/>
              </a:ext>
            </a:extLst>
          </p:cNvPr>
          <p:cNvSpPr>
            <a:spLocks noGrp="1"/>
          </p:cNvSpPr>
          <p:nvPr>
            <p:ph type="sldNum" sz="quarter" idx="11"/>
          </p:nvPr>
        </p:nvSpPr>
        <p:spPr/>
        <p:txBody>
          <a:bodyPr/>
          <a:lstStyle/>
          <a:p>
            <a:fld id="{30DB7900-D72E-4025-AF90-97BD6DF59E7D}" type="slidenum">
              <a:rPr lang="en-US" smtClean="0"/>
              <a:pPr/>
              <a:t>37</a:t>
            </a:fld>
            <a:endParaRPr lang="en-US"/>
          </a:p>
        </p:txBody>
      </p:sp>
      <p:graphicFrame>
        <p:nvGraphicFramePr>
          <p:cNvPr id="5" name="Table 4">
            <a:extLst>
              <a:ext uri="{FF2B5EF4-FFF2-40B4-BE49-F238E27FC236}">
                <a16:creationId xmlns:a16="http://schemas.microsoft.com/office/drawing/2014/main" id="{20C5DBDB-F6C3-4735-A1CD-94BD8C85AAFF}"/>
              </a:ext>
            </a:extLst>
          </p:cNvPr>
          <p:cNvGraphicFramePr>
            <a:graphicFrameLocks noGrp="1"/>
          </p:cNvGraphicFramePr>
          <p:nvPr>
            <p:extLst>
              <p:ext uri="{D42A27DB-BD31-4B8C-83A1-F6EECF244321}">
                <p14:modId xmlns:p14="http://schemas.microsoft.com/office/powerpoint/2010/main" val="2118003020"/>
              </p:ext>
            </p:extLst>
          </p:nvPr>
        </p:nvGraphicFramePr>
        <p:xfrm>
          <a:off x="95057" y="997196"/>
          <a:ext cx="3710824" cy="2320925"/>
        </p:xfrm>
        <a:graphic>
          <a:graphicData uri="http://schemas.openxmlformats.org/drawingml/2006/table">
            <a:tbl>
              <a:tblPr firstRow="1" firstCol="1" bandRow="1"/>
              <a:tblGrid>
                <a:gridCol w="1021688">
                  <a:extLst>
                    <a:ext uri="{9D8B030D-6E8A-4147-A177-3AD203B41FA5}">
                      <a16:colId xmlns:a16="http://schemas.microsoft.com/office/drawing/2014/main" val="1981040184"/>
                    </a:ext>
                  </a:extLst>
                </a:gridCol>
                <a:gridCol w="762163">
                  <a:extLst>
                    <a:ext uri="{9D8B030D-6E8A-4147-A177-3AD203B41FA5}">
                      <a16:colId xmlns:a16="http://schemas.microsoft.com/office/drawing/2014/main" val="3617242683"/>
                    </a:ext>
                  </a:extLst>
                </a:gridCol>
                <a:gridCol w="924367">
                  <a:extLst>
                    <a:ext uri="{9D8B030D-6E8A-4147-A177-3AD203B41FA5}">
                      <a16:colId xmlns:a16="http://schemas.microsoft.com/office/drawing/2014/main" val="741188903"/>
                    </a:ext>
                  </a:extLst>
                </a:gridCol>
                <a:gridCol w="1002606">
                  <a:extLst>
                    <a:ext uri="{9D8B030D-6E8A-4147-A177-3AD203B41FA5}">
                      <a16:colId xmlns:a16="http://schemas.microsoft.com/office/drawing/2014/main" val="1280956036"/>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799518"/>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3829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3073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576746"/>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16788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17544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11501"/>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220399"/>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3786658"/>
                  </a:ext>
                </a:extLst>
              </a:tr>
            </a:tbl>
          </a:graphicData>
        </a:graphic>
      </p:graphicFrame>
      <p:graphicFrame>
        <p:nvGraphicFramePr>
          <p:cNvPr id="6" name="Table 5">
            <a:extLst>
              <a:ext uri="{FF2B5EF4-FFF2-40B4-BE49-F238E27FC236}">
                <a16:creationId xmlns:a16="http://schemas.microsoft.com/office/drawing/2014/main" id="{3FF8B9CA-2A98-4C28-9059-89ABCC73EF5B}"/>
              </a:ext>
            </a:extLst>
          </p:cNvPr>
          <p:cNvGraphicFramePr>
            <a:graphicFrameLocks noGrp="1"/>
          </p:cNvGraphicFramePr>
          <p:nvPr>
            <p:extLst>
              <p:ext uri="{D42A27DB-BD31-4B8C-83A1-F6EECF244321}">
                <p14:modId xmlns:p14="http://schemas.microsoft.com/office/powerpoint/2010/main" val="1880047338"/>
              </p:ext>
            </p:extLst>
          </p:nvPr>
        </p:nvGraphicFramePr>
        <p:xfrm>
          <a:off x="95057" y="3806875"/>
          <a:ext cx="8894484" cy="502920"/>
        </p:xfrm>
        <a:graphic>
          <a:graphicData uri="http://schemas.openxmlformats.org/drawingml/2006/table">
            <a:tbl>
              <a:tblPr firstRow="1" firstCol="1" bandRow="1"/>
              <a:tblGrid>
                <a:gridCol w="962406">
                  <a:extLst>
                    <a:ext uri="{9D8B030D-6E8A-4147-A177-3AD203B41FA5}">
                      <a16:colId xmlns:a16="http://schemas.microsoft.com/office/drawing/2014/main" val="3885910678"/>
                    </a:ext>
                  </a:extLst>
                </a:gridCol>
                <a:gridCol w="858182">
                  <a:extLst>
                    <a:ext uri="{9D8B030D-6E8A-4147-A177-3AD203B41FA5}">
                      <a16:colId xmlns:a16="http://schemas.microsoft.com/office/drawing/2014/main" val="200962370"/>
                    </a:ext>
                  </a:extLst>
                </a:gridCol>
                <a:gridCol w="922489">
                  <a:extLst>
                    <a:ext uri="{9D8B030D-6E8A-4147-A177-3AD203B41FA5}">
                      <a16:colId xmlns:a16="http://schemas.microsoft.com/office/drawing/2014/main" val="1768381499"/>
                    </a:ext>
                  </a:extLst>
                </a:gridCol>
                <a:gridCol w="694084">
                  <a:extLst>
                    <a:ext uri="{9D8B030D-6E8A-4147-A177-3AD203B41FA5}">
                      <a16:colId xmlns:a16="http://schemas.microsoft.com/office/drawing/2014/main" val="3972729012"/>
                    </a:ext>
                  </a:extLst>
                </a:gridCol>
                <a:gridCol w="813831">
                  <a:extLst>
                    <a:ext uri="{9D8B030D-6E8A-4147-A177-3AD203B41FA5}">
                      <a16:colId xmlns:a16="http://schemas.microsoft.com/office/drawing/2014/main" val="3397317182"/>
                    </a:ext>
                  </a:extLst>
                </a:gridCol>
                <a:gridCol w="889227">
                  <a:extLst>
                    <a:ext uri="{9D8B030D-6E8A-4147-A177-3AD203B41FA5}">
                      <a16:colId xmlns:a16="http://schemas.microsoft.com/office/drawing/2014/main" val="3684031395"/>
                    </a:ext>
                  </a:extLst>
                </a:gridCol>
                <a:gridCol w="660821">
                  <a:extLst>
                    <a:ext uri="{9D8B030D-6E8A-4147-A177-3AD203B41FA5}">
                      <a16:colId xmlns:a16="http://schemas.microsoft.com/office/drawing/2014/main" val="3804202853"/>
                    </a:ext>
                  </a:extLst>
                </a:gridCol>
                <a:gridCol w="782785">
                  <a:extLst>
                    <a:ext uri="{9D8B030D-6E8A-4147-A177-3AD203B41FA5}">
                      <a16:colId xmlns:a16="http://schemas.microsoft.com/office/drawing/2014/main" val="707110514"/>
                    </a:ext>
                  </a:extLst>
                </a:gridCol>
                <a:gridCol w="881466">
                  <a:extLst>
                    <a:ext uri="{9D8B030D-6E8A-4147-A177-3AD203B41FA5}">
                      <a16:colId xmlns:a16="http://schemas.microsoft.com/office/drawing/2014/main" val="471349151"/>
                    </a:ext>
                  </a:extLst>
                </a:gridCol>
                <a:gridCol w="654169">
                  <a:extLst>
                    <a:ext uri="{9D8B030D-6E8A-4147-A177-3AD203B41FA5}">
                      <a16:colId xmlns:a16="http://schemas.microsoft.com/office/drawing/2014/main" val="1288408791"/>
                    </a:ext>
                  </a:extLst>
                </a:gridCol>
                <a:gridCol w="775024">
                  <a:extLst>
                    <a:ext uri="{9D8B030D-6E8A-4147-A177-3AD203B41FA5}">
                      <a16:colId xmlns:a16="http://schemas.microsoft.com/office/drawing/2014/main" val="426704543"/>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548420"/>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62007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161627"/>
                  </a:ext>
                </a:extLst>
              </a:tr>
            </a:tbl>
          </a:graphicData>
        </a:graphic>
      </p:graphicFrame>
      <p:graphicFrame>
        <p:nvGraphicFramePr>
          <p:cNvPr id="7" name="Chart 6">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3440132932"/>
              </p:ext>
            </p:extLst>
          </p:nvPr>
        </p:nvGraphicFramePr>
        <p:xfrm>
          <a:off x="3960341" y="997196"/>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21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7BE-015C-4F6F-A91B-B267849E9E90}"/>
              </a:ext>
            </a:extLst>
          </p:cNvPr>
          <p:cNvSpPr>
            <a:spLocks noGrp="1"/>
          </p:cNvSpPr>
          <p:nvPr>
            <p:ph type="title"/>
          </p:nvPr>
        </p:nvSpPr>
        <p:spPr>
          <a:xfrm>
            <a:off x="389436" y="171450"/>
            <a:ext cx="8363938" cy="671402"/>
          </a:xfrm>
        </p:spPr>
        <p:txBody>
          <a:bodyPr/>
          <a:lstStyle/>
          <a:p>
            <a:r>
              <a:rPr lang="en-US" dirty="0"/>
              <a:t>2C SVM: W_P vs W_P_ET</a:t>
            </a:r>
          </a:p>
        </p:txBody>
      </p:sp>
      <p:sp>
        <p:nvSpPr>
          <p:cNvPr id="4" name="Slide Number Placeholder 3">
            <a:extLst>
              <a:ext uri="{FF2B5EF4-FFF2-40B4-BE49-F238E27FC236}">
                <a16:creationId xmlns:a16="http://schemas.microsoft.com/office/drawing/2014/main" id="{E34C7BE8-A446-446E-8EDC-45A3FA2172F5}"/>
              </a:ext>
            </a:extLst>
          </p:cNvPr>
          <p:cNvSpPr>
            <a:spLocks noGrp="1"/>
          </p:cNvSpPr>
          <p:nvPr>
            <p:ph type="sldNum" sz="quarter" idx="11"/>
          </p:nvPr>
        </p:nvSpPr>
        <p:spPr/>
        <p:txBody>
          <a:bodyPr/>
          <a:lstStyle/>
          <a:p>
            <a:fld id="{30DB7900-D72E-4025-AF90-97BD6DF59E7D}" type="slidenum">
              <a:rPr lang="en-US" smtClean="0"/>
              <a:pPr/>
              <a:t>38</a:t>
            </a:fld>
            <a:endParaRPr lang="en-US"/>
          </a:p>
        </p:txBody>
      </p:sp>
      <p:graphicFrame>
        <p:nvGraphicFramePr>
          <p:cNvPr id="5" name="Table 4">
            <a:extLst>
              <a:ext uri="{FF2B5EF4-FFF2-40B4-BE49-F238E27FC236}">
                <a16:creationId xmlns:a16="http://schemas.microsoft.com/office/drawing/2014/main" id="{D179DD08-B852-4B66-AF55-21F3E231E2A5}"/>
              </a:ext>
            </a:extLst>
          </p:cNvPr>
          <p:cNvGraphicFramePr>
            <a:graphicFrameLocks noGrp="1"/>
          </p:cNvGraphicFramePr>
          <p:nvPr>
            <p:extLst>
              <p:ext uri="{D42A27DB-BD31-4B8C-83A1-F6EECF244321}">
                <p14:modId xmlns:p14="http://schemas.microsoft.com/office/powerpoint/2010/main" val="3684526647"/>
              </p:ext>
            </p:extLst>
          </p:nvPr>
        </p:nvGraphicFramePr>
        <p:xfrm>
          <a:off x="119771" y="1098403"/>
          <a:ext cx="3828213" cy="2320925"/>
        </p:xfrm>
        <a:graphic>
          <a:graphicData uri="http://schemas.openxmlformats.org/drawingml/2006/table">
            <a:tbl>
              <a:tblPr firstRow="1" firstCol="1" bandRow="1"/>
              <a:tblGrid>
                <a:gridCol w="996134">
                  <a:extLst>
                    <a:ext uri="{9D8B030D-6E8A-4147-A177-3AD203B41FA5}">
                      <a16:colId xmlns:a16="http://schemas.microsoft.com/office/drawing/2014/main" val="1071547990"/>
                    </a:ext>
                  </a:extLst>
                </a:gridCol>
                <a:gridCol w="743099">
                  <a:extLst>
                    <a:ext uri="{9D8B030D-6E8A-4147-A177-3AD203B41FA5}">
                      <a16:colId xmlns:a16="http://schemas.microsoft.com/office/drawing/2014/main" val="3382931645"/>
                    </a:ext>
                  </a:extLst>
                </a:gridCol>
                <a:gridCol w="901245">
                  <a:extLst>
                    <a:ext uri="{9D8B030D-6E8A-4147-A177-3AD203B41FA5}">
                      <a16:colId xmlns:a16="http://schemas.microsoft.com/office/drawing/2014/main" val="1573966864"/>
                    </a:ext>
                  </a:extLst>
                </a:gridCol>
                <a:gridCol w="1187735">
                  <a:extLst>
                    <a:ext uri="{9D8B030D-6E8A-4147-A177-3AD203B41FA5}">
                      <a16:colId xmlns:a16="http://schemas.microsoft.com/office/drawing/2014/main" val="4073744022"/>
                    </a:ext>
                  </a:extLst>
                </a:gridCol>
              </a:tblGrid>
              <a:tr h="464185">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SVM_W_P_ET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4045390"/>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3829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4186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283192"/>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16788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16431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563738"/>
                  </a:ext>
                </a:extLst>
              </a:tr>
              <a:tr h="464185">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1940618"/>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924012"/>
                  </a:ext>
                </a:extLst>
              </a:tr>
            </a:tbl>
          </a:graphicData>
        </a:graphic>
      </p:graphicFrame>
      <p:graphicFrame>
        <p:nvGraphicFramePr>
          <p:cNvPr id="6" name="Table 5">
            <a:extLst>
              <a:ext uri="{FF2B5EF4-FFF2-40B4-BE49-F238E27FC236}">
                <a16:creationId xmlns:a16="http://schemas.microsoft.com/office/drawing/2014/main" id="{7CDED77D-B51C-4725-BDD0-824E55BA367B}"/>
              </a:ext>
            </a:extLst>
          </p:cNvPr>
          <p:cNvGraphicFramePr>
            <a:graphicFrameLocks noGrp="1"/>
          </p:cNvGraphicFramePr>
          <p:nvPr>
            <p:extLst>
              <p:ext uri="{D42A27DB-BD31-4B8C-83A1-F6EECF244321}">
                <p14:modId xmlns:p14="http://schemas.microsoft.com/office/powerpoint/2010/main" val="1462384795"/>
              </p:ext>
            </p:extLst>
          </p:nvPr>
        </p:nvGraphicFramePr>
        <p:xfrm>
          <a:off x="142698" y="4037006"/>
          <a:ext cx="8857414" cy="502920"/>
        </p:xfrm>
        <a:graphic>
          <a:graphicData uri="http://schemas.openxmlformats.org/drawingml/2006/table">
            <a:tbl>
              <a:tblPr firstRow="1" firstCol="1" bandRow="1"/>
              <a:tblGrid>
                <a:gridCol w="958394">
                  <a:extLst>
                    <a:ext uri="{9D8B030D-6E8A-4147-A177-3AD203B41FA5}">
                      <a16:colId xmlns:a16="http://schemas.microsoft.com/office/drawing/2014/main" val="4149763233"/>
                    </a:ext>
                  </a:extLst>
                </a:gridCol>
                <a:gridCol w="854605">
                  <a:extLst>
                    <a:ext uri="{9D8B030D-6E8A-4147-A177-3AD203B41FA5}">
                      <a16:colId xmlns:a16="http://schemas.microsoft.com/office/drawing/2014/main" val="2061014943"/>
                    </a:ext>
                  </a:extLst>
                </a:gridCol>
                <a:gridCol w="918645">
                  <a:extLst>
                    <a:ext uri="{9D8B030D-6E8A-4147-A177-3AD203B41FA5}">
                      <a16:colId xmlns:a16="http://schemas.microsoft.com/office/drawing/2014/main" val="3611182844"/>
                    </a:ext>
                  </a:extLst>
                </a:gridCol>
                <a:gridCol w="691192">
                  <a:extLst>
                    <a:ext uri="{9D8B030D-6E8A-4147-A177-3AD203B41FA5}">
                      <a16:colId xmlns:a16="http://schemas.microsoft.com/office/drawing/2014/main" val="807259245"/>
                    </a:ext>
                  </a:extLst>
                </a:gridCol>
                <a:gridCol w="810439">
                  <a:extLst>
                    <a:ext uri="{9D8B030D-6E8A-4147-A177-3AD203B41FA5}">
                      <a16:colId xmlns:a16="http://schemas.microsoft.com/office/drawing/2014/main" val="2563330165"/>
                    </a:ext>
                  </a:extLst>
                </a:gridCol>
                <a:gridCol w="885520">
                  <a:extLst>
                    <a:ext uri="{9D8B030D-6E8A-4147-A177-3AD203B41FA5}">
                      <a16:colId xmlns:a16="http://schemas.microsoft.com/office/drawing/2014/main" val="409241382"/>
                    </a:ext>
                  </a:extLst>
                </a:gridCol>
                <a:gridCol w="658068">
                  <a:extLst>
                    <a:ext uri="{9D8B030D-6E8A-4147-A177-3AD203B41FA5}">
                      <a16:colId xmlns:a16="http://schemas.microsoft.com/office/drawing/2014/main" val="665915921"/>
                    </a:ext>
                  </a:extLst>
                </a:gridCol>
                <a:gridCol w="779523">
                  <a:extLst>
                    <a:ext uri="{9D8B030D-6E8A-4147-A177-3AD203B41FA5}">
                      <a16:colId xmlns:a16="http://schemas.microsoft.com/office/drawing/2014/main" val="3980547240"/>
                    </a:ext>
                  </a:extLst>
                </a:gridCol>
                <a:gridCol w="877791">
                  <a:extLst>
                    <a:ext uri="{9D8B030D-6E8A-4147-A177-3AD203B41FA5}">
                      <a16:colId xmlns:a16="http://schemas.microsoft.com/office/drawing/2014/main" val="2870128669"/>
                    </a:ext>
                  </a:extLst>
                </a:gridCol>
                <a:gridCol w="651443">
                  <a:extLst>
                    <a:ext uri="{9D8B030D-6E8A-4147-A177-3AD203B41FA5}">
                      <a16:colId xmlns:a16="http://schemas.microsoft.com/office/drawing/2014/main" val="3008901117"/>
                    </a:ext>
                  </a:extLst>
                </a:gridCol>
                <a:gridCol w="771794">
                  <a:extLst>
                    <a:ext uri="{9D8B030D-6E8A-4147-A177-3AD203B41FA5}">
                      <a16:colId xmlns:a16="http://schemas.microsoft.com/office/drawing/2014/main" val="2276859814"/>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921667"/>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0.56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42395"/>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0.70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0.60</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519451"/>
                  </a:ext>
                </a:extLst>
              </a:tr>
            </a:tbl>
          </a:graphicData>
        </a:graphic>
      </p:graphicFrame>
      <p:graphicFrame>
        <p:nvGraphicFramePr>
          <p:cNvPr id="8" name="Chart 7">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1063615408"/>
              </p:ext>
            </p:extLst>
          </p:nvPr>
        </p:nvGraphicFramePr>
        <p:xfrm>
          <a:off x="3947984" y="1098403"/>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7793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2826-F7CE-46EA-A232-4C635D13E9CE}"/>
              </a:ext>
            </a:extLst>
          </p:cNvPr>
          <p:cNvSpPr>
            <a:spLocks noGrp="1"/>
          </p:cNvSpPr>
          <p:nvPr>
            <p:ph type="title"/>
          </p:nvPr>
        </p:nvSpPr>
        <p:spPr>
          <a:xfrm>
            <a:off x="389436" y="171450"/>
            <a:ext cx="8363938" cy="671402"/>
          </a:xfrm>
        </p:spPr>
        <p:txBody>
          <a:bodyPr/>
          <a:lstStyle/>
          <a:p>
            <a:r>
              <a:rPr lang="en-US" dirty="0"/>
              <a:t>2C RFC: W vs W_ET</a:t>
            </a:r>
          </a:p>
        </p:txBody>
      </p:sp>
      <p:sp>
        <p:nvSpPr>
          <p:cNvPr id="4" name="Slide Number Placeholder 3">
            <a:extLst>
              <a:ext uri="{FF2B5EF4-FFF2-40B4-BE49-F238E27FC236}">
                <a16:creationId xmlns:a16="http://schemas.microsoft.com/office/drawing/2014/main" id="{BB52141E-034A-4DE6-9061-B6181EC389A2}"/>
              </a:ext>
            </a:extLst>
          </p:cNvPr>
          <p:cNvSpPr>
            <a:spLocks noGrp="1"/>
          </p:cNvSpPr>
          <p:nvPr>
            <p:ph type="sldNum" sz="quarter" idx="11"/>
          </p:nvPr>
        </p:nvSpPr>
        <p:spPr/>
        <p:txBody>
          <a:bodyPr/>
          <a:lstStyle/>
          <a:p>
            <a:fld id="{30DB7900-D72E-4025-AF90-97BD6DF59E7D}" type="slidenum">
              <a:rPr lang="en-US" smtClean="0"/>
              <a:pPr/>
              <a:t>39</a:t>
            </a:fld>
            <a:endParaRPr lang="en-US"/>
          </a:p>
        </p:txBody>
      </p:sp>
      <p:graphicFrame>
        <p:nvGraphicFramePr>
          <p:cNvPr id="5" name="Table 4">
            <a:extLst>
              <a:ext uri="{FF2B5EF4-FFF2-40B4-BE49-F238E27FC236}">
                <a16:creationId xmlns:a16="http://schemas.microsoft.com/office/drawing/2014/main" id="{BCEAF9DC-987E-4281-901E-8F0E9BF8C581}"/>
              </a:ext>
            </a:extLst>
          </p:cNvPr>
          <p:cNvGraphicFramePr>
            <a:graphicFrameLocks noGrp="1"/>
          </p:cNvGraphicFramePr>
          <p:nvPr>
            <p:extLst>
              <p:ext uri="{D42A27DB-BD31-4B8C-83A1-F6EECF244321}">
                <p14:modId xmlns:p14="http://schemas.microsoft.com/office/powerpoint/2010/main" val="769202714"/>
              </p:ext>
            </p:extLst>
          </p:nvPr>
        </p:nvGraphicFramePr>
        <p:xfrm>
          <a:off x="156839" y="1032410"/>
          <a:ext cx="3649042" cy="2320925"/>
        </p:xfrm>
        <a:graphic>
          <a:graphicData uri="http://schemas.openxmlformats.org/drawingml/2006/table">
            <a:tbl>
              <a:tblPr firstRow="1" firstCol="1" bandRow="1"/>
              <a:tblGrid>
                <a:gridCol w="1088047">
                  <a:extLst>
                    <a:ext uri="{9D8B030D-6E8A-4147-A177-3AD203B41FA5}">
                      <a16:colId xmlns:a16="http://schemas.microsoft.com/office/drawing/2014/main" val="4278355870"/>
                    </a:ext>
                  </a:extLst>
                </a:gridCol>
                <a:gridCol w="811666">
                  <a:extLst>
                    <a:ext uri="{9D8B030D-6E8A-4147-A177-3AD203B41FA5}">
                      <a16:colId xmlns:a16="http://schemas.microsoft.com/office/drawing/2014/main" val="1014502396"/>
                    </a:ext>
                  </a:extLst>
                </a:gridCol>
                <a:gridCol w="742571">
                  <a:extLst>
                    <a:ext uri="{9D8B030D-6E8A-4147-A177-3AD203B41FA5}">
                      <a16:colId xmlns:a16="http://schemas.microsoft.com/office/drawing/2014/main" val="349509412"/>
                    </a:ext>
                  </a:extLst>
                </a:gridCol>
                <a:gridCol w="1006758">
                  <a:extLst>
                    <a:ext uri="{9D8B030D-6E8A-4147-A177-3AD203B41FA5}">
                      <a16:colId xmlns:a16="http://schemas.microsoft.com/office/drawing/2014/main" val="1760670777"/>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743154"/>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6915225"/>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19001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18853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08094"/>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599655"/>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935743"/>
                  </a:ext>
                </a:extLst>
              </a:tr>
            </a:tbl>
          </a:graphicData>
        </a:graphic>
      </p:graphicFrame>
      <p:graphicFrame>
        <p:nvGraphicFramePr>
          <p:cNvPr id="6" name="Table 5">
            <a:extLst>
              <a:ext uri="{FF2B5EF4-FFF2-40B4-BE49-F238E27FC236}">
                <a16:creationId xmlns:a16="http://schemas.microsoft.com/office/drawing/2014/main" id="{FF1BDDC9-6979-4AB9-8546-E3F16476D81E}"/>
              </a:ext>
            </a:extLst>
          </p:cNvPr>
          <p:cNvGraphicFramePr>
            <a:graphicFrameLocks noGrp="1"/>
          </p:cNvGraphicFramePr>
          <p:nvPr>
            <p:extLst>
              <p:ext uri="{D42A27DB-BD31-4B8C-83A1-F6EECF244321}">
                <p14:modId xmlns:p14="http://schemas.microsoft.com/office/powerpoint/2010/main" val="329401051"/>
              </p:ext>
            </p:extLst>
          </p:nvPr>
        </p:nvGraphicFramePr>
        <p:xfrm>
          <a:off x="156839" y="4065128"/>
          <a:ext cx="8783272" cy="502920"/>
        </p:xfrm>
        <a:graphic>
          <a:graphicData uri="http://schemas.openxmlformats.org/drawingml/2006/table">
            <a:tbl>
              <a:tblPr firstRow="1" firstCol="1" bandRow="1"/>
              <a:tblGrid>
                <a:gridCol w="950372">
                  <a:extLst>
                    <a:ext uri="{9D8B030D-6E8A-4147-A177-3AD203B41FA5}">
                      <a16:colId xmlns:a16="http://schemas.microsoft.com/office/drawing/2014/main" val="3212347186"/>
                    </a:ext>
                  </a:extLst>
                </a:gridCol>
                <a:gridCol w="847451">
                  <a:extLst>
                    <a:ext uri="{9D8B030D-6E8A-4147-A177-3AD203B41FA5}">
                      <a16:colId xmlns:a16="http://schemas.microsoft.com/office/drawing/2014/main" val="6880924"/>
                    </a:ext>
                  </a:extLst>
                </a:gridCol>
                <a:gridCol w="910955">
                  <a:extLst>
                    <a:ext uri="{9D8B030D-6E8A-4147-A177-3AD203B41FA5}">
                      <a16:colId xmlns:a16="http://schemas.microsoft.com/office/drawing/2014/main" val="3350600662"/>
                    </a:ext>
                  </a:extLst>
                </a:gridCol>
                <a:gridCol w="685406">
                  <a:extLst>
                    <a:ext uri="{9D8B030D-6E8A-4147-A177-3AD203B41FA5}">
                      <a16:colId xmlns:a16="http://schemas.microsoft.com/office/drawing/2014/main" val="3118062225"/>
                    </a:ext>
                  </a:extLst>
                </a:gridCol>
                <a:gridCol w="803655">
                  <a:extLst>
                    <a:ext uri="{9D8B030D-6E8A-4147-A177-3AD203B41FA5}">
                      <a16:colId xmlns:a16="http://schemas.microsoft.com/office/drawing/2014/main" val="4211186968"/>
                    </a:ext>
                  </a:extLst>
                </a:gridCol>
                <a:gridCol w="878108">
                  <a:extLst>
                    <a:ext uri="{9D8B030D-6E8A-4147-A177-3AD203B41FA5}">
                      <a16:colId xmlns:a16="http://schemas.microsoft.com/office/drawing/2014/main" val="2922856050"/>
                    </a:ext>
                  </a:extLst>
                </a:gridCol>
                <a:gridCol w="652559">
                  <a:extLst>
                    <a:ext uri="{9D8B030D-6E8A-4147-A177-3AD203B41FA5}">
                      <a16:colId xmlns:a16="http://schemas.microsoft.com/office/drawing/2014/main" val="2682462244"/>
                    </a:ext>
                  </a:extLst>
                </a:gridCol>
                <a:gridCol w="772998">
                  <a:extLst>
                    <a:ext uri="{9D8B030D-6E8A-4147-A177-3AD203B41FA5}">
                      <a16:colId xmlns:a16="http://schemas.microsoft.com/office/drawing/2014/main" val="540944306"/>
                    </a:ext>
                  </a:extLst>
                </a:gridCol>
                <a:gridCol w="870444">
                  <a:extLst>
                    <a:ext uri="{9D8B030D-6E8A-4147-A177-3AD203B41FA5}">
                      <a16:colId xmlns:a16="http://schemas.microsoft.com/office/drawing/2014/main" val="3497888278"/>
                    </a:ext>
                  </a:extLst>
                </a:gridCol>
                <a:gridCol w="645990">
                  <a:extLst>
                    <a:ext uri="{9D8B030D-6E8A-4147-A177-3AD203B41FA5}">
                      <a16:colId xmlns:a16="http://schemas.microsoft.com/office/drawing/2014/main" val="3875887513"/>
                    </a:ext>
                  </a:extLst>
                </a:gridCol>
                <a:gridCol w="765334">
                  <a:extLst>
                    <a:ext uri="{9D8B030D-6E8A-4147-A177-3AD203B41FA5}">
                      <a16:colId xmlns:a16="http://schemas.microsoft.com/office/drawing/2014/main" val="2748929315"/>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2981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962820"/>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9243379"/>
                  </a:ext>
                </a:extLst>
              </a:tr>
            </a:tbl>
          </a:graphicData>
        </a:graphic>
      </p:graphicFrame>
      <p:graphicFrame>
        <p:nvGraphicFramePr>
          <p:cNvPr id="7" name="Chart 6">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2144551882"/>
              </p:ext>
            </p:extLst>
          </p:nvPr>
        </p:nvGraphicFramePr>
        <p:xfrm>
          <a:off x="3910913" y="1032410"/>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9217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D7EF-5F85-4C4D-B5B8-E000C2F581C9}"/>
              </a:ext>
            </a:extLst>
          </p:cNvPr>
          <p:cNvSpPr>
            <a:spLocks noGrp="1"/>
          </p:cNvSpPr>
          <p:nvPr>
            <p:ph type="title"/>
          </p:nvPr>
        </p:nvSpPr>
        <p:spPr>
          <a:xfrm>
            <a:off x="389436" y="171450"/>
            <a:ext cx="8363938" cy="671402"/>
          </a:xfrm>
        </p:spPr>
        <p:txBody>
          <a:bodyPr/>
          <a:lstStyle/>
          <a:p>
            <a:r>
              <a:rPr lang="en-US" dirty="0"/>
              <a:t>Overview of ClaimBuster</a:t>
            </a:r>
          </a:p>
        </p:txBody>
      </p:sp>
      <p:sp>
        <p:nvSpPr>
          <p:cNvPr id="3" name="Text Placeholder 2">
            <a:extLst>
              <a:ext uri="{FF2B5EF4-FFF2-40B4-BE49-F238E27FC236}">
                <a16:creationId xmlns:a16="http://schemas.microsoft.com/office/drawing/2014/main" id="{41F3E9CB-8B87-49EF-B5AA-C6E49F069A80}"/>
              </a:ext>
            </a:extLst>
          </p:cNvPr>
          <p:cNvSpPr>
            <a:spLocks noGrp="1"/>
          </p:cNvSpPr>
          <p:nvPr>
            <p:ph type="body" sz="quarter" idx="10"/>
          </p:nvPr>
        </p:nvSpPr>
        <p:spPr>
          <a:xfrm>
            <a:off x="389436" y="842852"/>
            <a:ext cx="8363938" cy="4284250"/>
          </a:xfrm>
          <a:ln>
            <a:solidFill>
              <a:schemeClr val="bg1"/>
            </a:solidFill>
          </a:ln>
        </p:spPr>
        <p:txBody>
          <a:bodyPr/>
          <a:lstStyle/>
          <a:p>
            <a:r>
              <a:rPr lang="en-US" dirty="0"/>
              <a:t>Dataset </a:t>
            </a:r>
          </a:p>
          <a:p>
            <a:pPr lvl="1"/>
            <a:r>
              <a:rPr lang="en-US" dirty="0"/>
              <a:t> Transcripts of presidential debates: 30 debates</a:t>
            </a:r>
          </a:p>
          <a:p>
            <a:pPr lvl="1"/>
            <a:r>
              <a:rPr lang="en-US" dirty="0"/>
              <a:t> 28029 sentences, remove too short</a:t>
            </a:r>
          </a:p>
          <a:p>
            <a:r>
              <a:rPr lang="en-US" dirty="0"/>
              <a:t>Data Collection</a:t>
            </a:r>
          </a:p>
          <a:p>
            <a:pPr lvl="1"/>
            <a:r>
              <a:rPr lang="en-US" dirty="0"/>
              <a:t> Labeled manually : 3 options</a:t>
            </a:r>
          </a:p>
          <a:p>
            <a:pPr lvl="1"/>
            <a:r>
              <a:rPr lang="en-US" dirty="0"/>
              <a:t> 20617 labeled sentences</a:t>
            </a:r>
          </a:p>
          <a:p>
            <a:r>
              <a:rPr lang="en-US" dirty="0"/>
              <a:t>Feature Extraction </a:t>
            </a:r>
          </a:p>
          <a:p>
            <a:pPr lvl="1"/>
            <a:r>
              <a:rPr lang="en-US" dirty="0"/>
              <a:t> Sentiment, Length, Word (W), Part-of-Speech (POS), Entity Type (ET)</a:t>
            </a:r>
          </a:p>
        </p:txBody>
      </p:sp>
      <p:sp>
        <p:nvSpPr>
          <p:cNvPr id="4" name="Slide Number Placeholder 3">
            <a:extLst>
              <a:ext uri="{FF2B5EF4-FFF2-40B4-BE49-F238E27FC236}">
                <a16:creationId xmlns:a16="http://schemas.microsoft.com/office/drawing/2014/main" id="{3BB927E8-F675-48C8-95BA-E7E8B0A84F60}"/>
              </a:ext>
            </a:extLst>
          </p:cNvPr>
          <p:cNvSpPr>
            <a:spLocks noGrp="1"/>
          </p:cNvSpPr>
          <p:nvPr>
            <p:ph type="sldNum" sz="quarter" idx="11"/>
          </p:nvPr>
        </p:nvSpPr>
        <p:spPr/>
        <p:txBody>
          <a:bodyPr/>
          <a:lstStyle/>
          <a:p>
            <a:fld id="{30DB7900-D72E-4025-AF90-97BD6DF59E7D}" type="slidenum">
              <a:rPr lang="en-US" smtClean="0"/>
              <a:pPr/>
              <a:t>4</a:t>
            </a:fld>
            <a:endParaRPr lang="en-US"/>
          </a:p>
        </p:txBody>
      </p:sp>
    </p:spTree>
    <p:extLst>
      <p:ext uri="{BB962C8B-B14F-4D97-AF65-F5344CB8AC3E}">
        <p14:creationId xmlns:p14="http://schemas.microsoft.com/office/powerpoint/2010/main" val="2408218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DB1-D452-4146-8A6F-040BF15E3A56}"/>
              </a:ext>
            </a:extLst>
          </p:cNvPr>
          <p:cNvSpPr>
            <a:spLocks noGrp="1"/>
          </p:cNvSpPr>
          <p:nvPr>
            <p:ph type="title"/>
          </p:nvPr>
        </p:nvSpPr>
        <p:spPr>
          <a:xfrm>
            <a:off x="389436" y="171450"/>
            <a:ext cx="8363938" cy="671402"/>
          </a:xfrm>
        </p:spPr>
        <p:txBody>
          <a:bodyPr/>
          <a:lstStyle/>
          <a:p>
            <a:r>
              <a:rPr lang="en-US" dirty="0"/>
              <a:t>2C RFC: W_P vs W_ET</a:t>
            </a:r>
          </a:p>
        </p:txBody>
      </p:sp>
      <p:sp>
        <p:nvSpPr>
          <p:cNvPr id="4" name="Slide Number Placeholder 3">
            <a:extLst>
              <a:ext uri="{FF2B5EF4-FFF2-40B4-BE49-F238E27FC236}">
                <a16:creationId xmlns:a16="http://schemas.microsoft.com/office/drawing/2014/main" id="{B0BE3BE7-45ED-4C9E-9BC9-C8D0CDFB5890}"/>
              </a:ext>
            </a:extLst>
          </p:cNvPr>
          <p:cNvSpPr>
            <a:spLocks noGrp="1"/>
          </p:cNvSpPr>
          <p:nvPr>
            <p:ph type="sldNum" sz="quarter" idx="11"/>
          </p:nvPr>
        </p:nvSpPr>
        <p:spPr/>
        <p:txBody>
          <a:bodyPr/>
          <a:lstStyle/>
          <a:p>
            <a:fld id="{30DB7900-D72E-4025-AF90-97BD6DF59E7D}" type="slidenum">
              <a:rPr lang="en-US" smtClean="0"/>
              <a:pPr/>
              <a:t>40</a:t>
            </a:fld>
            <a:endParaRPr lang="en-US"/>
          </a:p>
        </p:txBody>
      </p:sp>
      <p:graphicFrame>
        <p:nvGraphicFramePr>
          <p:cNvPr id="5" name="Table 4">
            <a:extLst>
              <a:ext uri="{FF2B5EF4-FFF2-40B4-BE49-F238E27FC236}">
                <a16:creationId xmlns:a16="http://schemas.microsoft.com/office/drawing/2014/main" id="{9FF890AF-7338-4D03-805B-C7CDD16F3CE9}"/>
              </a:ext>
            </a:extLst>
          </p:cNvPr>
          <p:cNvGraphicFramePr>
            <a:graphicFrameLocks noGrp="1"/>
          </p:cNvGraphicFramePr>
          <p:nvPr>
            <p:extLst>
              <p:ext uri="{D42A27DB-BD31-4B8C-83A1-F6EECF244321}">
                <p14:modId xmlns:p14="http://schemas.microsoft.com/office/powerpoint/2010/main" val="921254223"/>
              </p:ext>
            </p:extLst>
          </p:nvPr>
        </p:nvGraphicFramePr>
        <p:xfrm>
          <a:off x="156841" y="1090201"/>
          <a:ext cx="3686110" cy="2320925"/>
        </p:xfrm>
        <a:graphic>
          <a:graphicData uri="http://schemas.openxmlformats.org/drawingml/2006/table">
            <a:tbl>
              <a:tblPr firstRow="1" firstCol="1" bandRow="1"/>
              <a:tblGrid>
                <a:gridCol w="1047195">
                  <a:extLst>
                    <a:ext uri="{9D8B030D-6E8A-4147-A177-3AD203B41FA5}">
                      <a16:colId xmlns:a16="http://schemas.microsoft.com/office/drawing/2014/main" val="3280573976"/>
                    </a:ext>
                  </a:extLst>
                </a:gridCol>
                <a:gridCol w="781191">
                  <a:extLst>
                    <a:ext uri="{9D8B030D-6E8A-4147-A177-3AD203B41FA5}">
                      <a16:colId xmlns:a16="http://schemas.microsoft.com/office/drawing/2014/main" val="3255519264"/>
                    </a:ext>
                  </a:extLst>
                </a:gridCol>
                <a:gridCol w="888766">
                  <a:extLst>
                    <a:ext uri="{9D8B030D-6E8A-4147-A177-3AD203B41FA5}">
                      <a16:colId xmlns:a16="http://schemas.microsoft.com/office/drawing/2014/main" val="4290364251"/>
                    </a:ext>
                  </a:extLst>
                </a:gridCol>
                <a:gridCol w="968958">
                  <a:extLst>
                    <a:ext uri="{9D8B030D-6E8A-4147-A177-3AD203B41FA5}">
                      <a16:colId xmlns:a16="http://schemas.microsoft.com/office/drawing/2014/main" val="1400046097"/>
                    </a:ext>
                  </a:extLst>
                </a:gridCol>
              </a:tblGrid>
              <a:tr h="464185">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635834"/>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192846"/>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18820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18853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968082"/>
                  </a:ext>
                </a:extLst>
              </a:tr>
              <a:tr h="464185">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475503"/>
                  </a:ext>
                </a:extLst>
              </a:tr>
              <a:tr h="464185">
                <a:tc>
                  <a:txBody>
                    <a:bodyPr/>
                    <a:lstStyle/>
                    <a:p>
                      <a:pPr marL="0" marR="0" algn="ctr">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530028"/>
                  </a:ext>
                </a:extLst>
              </a:tr>
            </a:tbl>
          </a:graphicData>
        </a:graphic>
      </p:graphicFrame>
      <p:graphicFrame>
        <p:nvGraphicFramePr>
          <p:cNvPr id="7" name="Table 6">
            <a:extLst>
              <a:ext uri="{FF2B5EF4-FFF2-40B4-BE49-F238E27FC236}">
                <a16:creationId xmlns:a16="http://schemas.microsoft.com/office/drawing/2014/main" id="{C0998116-AACD-4B01-8223-B7C1AC388742}"/>
              </a:ext>
            </a:extLst>
          </p:cNvPr>
          <p:cNvGraphicFramePr>
            <a:graphicFrameLocks noGrp="1"/>
          </p:cNvGraphicFramePr>
          <p:nvPr>
            <p:extLst>
              <p:ext uri="{D42A27DB-BD31-4B8C-83A1-F6EECF244321}">
                <p14:modId xmlns:p14="http://schemas.microsoft.com/office/powerpoint/2010/main" val="2268134200"/>
              </p:ext>
            </p:extLst>
          </p:nvPr>
        </p:nvGraphicFramePr>
        <p:xfrm>
          <a:off x="156841" y="3991295"/>
          <a:ext cx="8820343" cy="502920"/>
        </p:xfrm>
        <a:graphic>
          <a:graphicData uri="http://schemas.openxmlformats.org/drawingml/2006/table">
            <a:tbl>
              <a:tblPr firstRow="1" firstCol="1" bandRow="1"/>
              <a:tblGrid>
                <a:gridCol w="954383">
                  <a:extLst>
                    <a:ext uri="{9D8B030D-6E8A-4147-A177-3AD203B41FA5}">
                      <a16:colId xmlns:a16="http://schemas.microsoft.com/office/drawing/2014/main" val="2432812108"/>
                    </a:ext>
                  </a:extLst>
                </a:gridCol>
                <a:gridCol w="851028">
                  <a:extLst>
                    <a:ext uri="{9D8B030D-6E8A-4147-A177-3AD203B41FA5}">
                      <a16:colId xmlns:a16="http://schemas.microsoft.com/office/drawing/2014/main" val="1242644780"/>
                    </a:ext>
                  </a:extLst>
                </a:gridCol>
                <a:gridCol w="914800">
                  <a:extLst>
                    <a:ext uri="{9D8B030D-6E8A-4147-A177-3AD203B41FA5}">
                      <a16:colId xmlns:a16="http://schemas.microsoft.com/office/drawing/2014/main" val="1278702208"/>
                    </a:ext>
                  </a:extLst>
                </a:gridCol>
                <a:gridCol w="688299">
                  <a:extLst>
                    <a:ext uri="{9D8B030D-6E8A-4147-A177-3AD203B41FA5}">
                      <a16:colId xmlns:a16="http://schemas.microsoft.com/office/drawing/2014/main" val="2324708876"/>
                    </a:ext>
                  </a:extLst>
                </a:gridCol>
                <a:gridCol w="807047">
                  <a:extLst>
                    <a:ext uri="{9D8B030D-6E8A-4147-A177-3AD203B41FA5}">
                      <a16:colId xmlns:a16="http://schemas.microsoft.com/office/drawing/2014/main" val="4217855682"/>
                    </a:ext>
                  </a:extLst>
                </a:gridCol>
                <a:gridCol w="881814">
                  <a:extLst>
                    <a:ext uri="{9D8B030D-6E8A-4147-A177-3AD203B41FA5}">
                      <a16:colId xmlns:a16="http://schemas.microsoft.com/office/drawing/2014/main" val="1104976066"/>
                    </a:ext>
                  </a:extLst>
                </a:gridCol>
                <a:gridCol w="655313">
                  <a:extLst>
                    <a:ext uri="{9D8B030D-6E8A-4147-A177-3AD203B41FA5}">
                      <a16:colId xmlns:a16="http://schemas.microsoft.com/office/drawing/2014/main" val="2397382938"/>
                    </a:ext>
                  </a:extLst>
                </a:gridCol>
                <a:gridCol w="776261">
                  <a:extLst>
                    <a:ext uri="{9D8B030D-6E8A-4147-A177-3AD203B41FA5}">
                      <a16:colId xmlns:a16="http://schemas.microsoft.com/office/drawing/2014/main" val="3615245440"/>
                    </a:ext>
                  </a:extLst>
                </a:gridCol>
                <a:gridCol w="874118">
                  <a:extLst>
                    <a:ext uri="{9D8B030D-6E8A-4147-A177-3AD203B41FA5}">
                      <a16:colId xmlns:a16="http://schemas.microsoft.com/office/drawing/2014/main" val="2095023805"/>
                    </a:ext>
                  </a:extLst>
                </a:gridCol>
                <a:gridCol w="648716">
                  <a:extLst>
                    <a:ext uri="{9D8B030D-6E8A-4147-A177-3AD203B41FA5}">
                      <a16:colId xmlns:a16="http://schemas.microsoft.com/office/drawing/2014/main" val="580632162"/>
                    </a:ext>
                  </a:extLst>
                </a:gridCol>
                <a:gridCol w="768564">
                  <a:extLst>
                    <a:ext uri="{9D8B030D-6E8A-4147-A177-3AD203B41FA5}">
                      <a16:colId xmlns:a16="http://schemas.microsoft.com/office/drawing/2014/main" val="1303089052"/>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219513"/>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773372"/>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077645"/>
                  </a:ext>
                </a:extLst>
              </a:tr>
            </a:tbl>
          </a:graphicData>
        </a:graphic>
      </p:graphicFrame>
      <p:graphicFrame>
        <p:nvGraphicFramePr>
          <p:cNvPr id="8" name="Chart 7">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2995633493"/>
              </p:ext>
            </p:extLst>
          </p:nvPr>
        </p:nvGraphicFramePr>
        <p:xfrm>
          <a:off x="3947984" y="1090201"/>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2541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4AA7-B474-4A6D-B7FE-4E0C5236ADFD}"/>
              </a:ext>
            </a:extLst>
          </p:cNvPr>
          <p:cNvSpPr>
            <a:spLocks noGrp="1"/>
          </p:cNvSpPr>
          <p:nvPr>
            <p:ph type="title"/>
          </p:nvPr>
        </p:nvSpPr>
        <p:spPr>
          <a:xfrm>
            <a:off x="389436" y="171450"/>
            <a:ext cx="8363938" cy="671402"/>
          </a:xfrm>
        </p:spPr>
        <p:txBody>
          <a:bodyPr/>
          <a:lstStyle/>
          <a:p>
            <a:r>
              <a:rPr lang="en-US" dirty="0"/>
              <a:t>2C RFC: W_P vs W_P_ET</a:t>
            </a:r>
          </a:p>
        </p:txBody>
      </p:sp>
      <p:sp>
        <p:nvSpPr>
          <p:cNvPr id="4" name="Slide Number Placeholder 3">
            <a:extLst>
              <a:ext uri="{FF2B5EF4-FFF2-40B4-BE49-F238E27FC236}">
                <a16:creationId xmlns:a16="http://schemas.microsoft.com/office/drawing/2014/main" id="{4D1D5898-523C-49D4-9092-7417BC0B8039}"/>
              </a:ext>
            </a:extLst>
          </p:cNvPr>
          <p:cNvSpPr>
            <a:spLocks noGrp="1"/>
          </p:cNvSpPr>
          <p:nvPr>
            <p:ph type="sldNum" sz="quarter" idx="11"/>
          </p:nvPr>
        </p:nvSpPr>
        <p:spPr/>
        <p:txBody>
          <a:bodyPr/>
          <a:lstStyle/>
          <a:p>
            <a:fld id="{30DB7900-D72E-4025-AF90-97BD6DF59E7D}" type="slidenum">
              <a:rPr lang="en-US" smtClean="0"/>
              <a:pPr/>
              <a:t>41</a:t>
            </a:fld>
            <a:endParaRPr lang="en-US"/>
          </a:p>
        </p:txBody>
      </p:sp>
      <p:graphicFrame>
        <p:nvGraphicFramePr>
          <p:cNvPr id="5" name="Table 4">
            <a:extLst>
              <a:ext uri="{FF2B5EF4-FFF2-40B4-BE49-F238E27FC236}">
                <a16:creationId xmlns:a16="http://schemas.microsoft.com/office/drawing/2014/main" id="{602E711D-CED5-425A-836B-DF39FB3BB342}"/>
              </a:ext>
            </a:extLst>
          </p:cNvPr>
          <p:cNvGraphicFramePr>
            <a:graphicFrameLocks noGrp="1"/>
          </p:cNvGraphicFramePr>
          <p:nvPr>
            <p:extLst>
              <p:ext uri="{D42A27DB-BD31-4B8C-83A1-F6EECF244321}">
                <p14:modId xmlns:p14="http://schemas.microsoft.com/office/powerpoint/2010/main" val="4234911704"/>
              </p:ext>
            </p:extLst>
          </p:nvPr>
        </p:nvGraphicFramePr>
        <p:xfrm>
          <a:off x="80517" y="1106550"/>
          <a:ext cx="3803500" cy="2320925"/>
        </p:xfrm>
        <a:graphic>
          <a:graphicData uri="http://schemas.openxmlformats.org/drawingml/2006/table">
            <a:tbl>
              <a:tblPr firstRow="1" firstCol="1" bandRow="1"/>
              <a:tblGrid>
                <a:gridCol w="1031817">
                  <a:extLst>
                    <a:ext uri="{9D8B030D-6E8A-4147-A177-3AD203B41FA5}">
                      <a16:colId xmlns:a16="http://schemas.microsoft.com/office/drawing/2014/main" val="3739640476"/>
                    </a:ext>
                  </a:extLst>
                </a:gridCol>
                <a:gridCol w="769720">
                  <a:extLst>
                    <a:ext uri="{9D8B030D-6E8A-4147-A177-3AD203B41FA5}">
                      <a16:colId xmlns:a16="http://schemas.microsoft.com/office/drawing/2014/main" val="2840014361"/>
                    </a:ext>
                  </a:extLst>
                </a:gridCol>
                <a:gridCol w="875715">
                  <a:extLst>
                    <a:ext uri="{9D8B030D-6E8A-4147-A177-3AD203B41FA5}">
                      <a16:colId xmlns:a16="http://schemas.microsoft.com/office/drawing/2014/main" val="546360018"/>
                    </a:ext>
                  </a:extLst>
                </a:gridCol>
                <a:gridCol w="1126248">
                  <a:extLst>
                    <a:ext uri="{9D8B030D-6E8A-4147-A177-3AD203B41FA5}">
                      <a16:colId xmlns:a16="http://schemas.microsoft.com/office/drawing/2014/main" val="3439431838"/>
                    </a:ext>
                  </a:extLst>
                </a:gridCol>
              </a:tblGrid>
              <a:tr h="464185">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Verdicts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RFC_W_P_ET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307087"/>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4843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1925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494708"/>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#N_UFS (-1)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18820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18692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101635"/>
                  </a:ext>
                </a:extLst>
              </a:tr>
              <a:tr h="464185">
                <a:tc>
                  <a:txBody>
                    <a:bodyPr/>
                    <a:lstStyle/>
                    <a:p>
                      <a:pPr marL="0" marR="0" algn="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554528"/>
                  </a:ext>
                </a:extLst>
              </a:tr>
              <a:tr h="464185">
                <a:tc>
                  <a:txBody>
                    <a:bodyPr/>
                    <a:lstStyle/>
                    <a:p>
                      <a:pPr marL="0" marR="0">
                        <a:spcBef>
                          <a:spcPts val="0"/>
                        </a:spcBef>
                        <a:spcAft>
                          <a:spcPts val="0"/>
                        </a:spcAft>
                      </a:pPr>
                      <a:r>
                        <a:rPr lang="en-US" sz="140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400" dirty="0">
                          <a:solidFill>
                            <a:srgbClr val="E19A93"/>
                          </a:solidFill>
                          <a:effectLst/>
                          <a:latin typeface="Calibri" panose="020F0502020204030204" pitchFamily="34" charset="0"/>
                          <a:ea typeface="Times New Roman" panose="02020603050405020304" pitchFamily="18" charset="0"/>
                          <a:cs typeface="Times New Roman" panose="02020603050405020304" pitchFamily="18" charset="0"/>
                        </a:rPr>
                        <a:t>20617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8938093"/>
                  </a:ext>
                </a:extLst>
              </a:tr>
            </a:tbl>
          </a:graphicData>
        </a:graphic>
      </p:graphicFrame>
      <p:graphicFrame>
        <p:nvGraphicFramePr>
          <p:cNvPr id="6" name="Table 5">
            <a:extLst>
              <a:ext uri="{FF2B5EF4-FFF2-40B4-BE49-F238E27FC236}">
                <a16:creationId xmlns:a16="http://schemas.microsoft.com/office/drawing/2014/main" id="{B27CE927-8591-40FC-B0F2-5561AFE21799}"/>
              </a:ext>
            </a:extLst>
          </p:cNvPr>
          <p:cNvGraphicFramePr>
            <a:graphicFrameLocks noGrp="1"/>
          </p:cNvGraphicFramePr>
          <p:nvPr>
            <p:extLst>
              <p:ext uri="{D42A27DB-BD31-4B8C-83A1-F6EECF244321}">
                <p14:modId xmlns:p14="http://schemas.microsoft.com/office/powerpoint/2010/main" val="1459066016"/>
              </p:ext>
            </p:extLst>
          </p:nvPr>
        </p:nvGraphicFramePr>
        <p:xfrm>
          <a:off x="155054" y="3856712"/>
          <a:ext cx="8832701" cy="502920"/>
        </p:xfrm>
        <a:graphic>
          <a:graphicData uri="http://schemas.openxmlformats.org/drawingml/2006/table">
            <a:tbl>
              <a:tblPr firstRow="1" firstCol="1" bandRow="1"/>
              <a:tblGrid>
                <a:gridCol w="955720">
                  <a:extLst>
                    <a:ext uri="{9D8B030D-6E8A-4147-A177-3AD203B41FA5}">
                      <a16:colId xmlns:a16="http://schemas.microsoft.com/office/drawing/2014/main" val="3108237732"/>
                    </a:ext>
                  </a:extLst>
                </a:gridCol>
                <a:gridCol w="852220">
                  <a:extLst>
                    <a:ext uri="{9D8B030D-6E8A-4147-A177-3AD203B41FA5}">
                      <a16:colId xmlns:a16="http://schemas.microsoft.com/office/drawing/2014/main" val="589868379"/>
                    </a:ext>
                  </a:extLst>
                </a:gridCol>
                <a:gridCol w="916082">
                  <a:extLst>
                    <a:ext uri="{9D8B030D-6E8A-4147-A177-3AD203B41FA5}">
                      <a16:colId xmlns:a16="http://schemas.microsoft.com/office/drawing/2014/main" val="1537543589"/>
                    </a:ext>
                  </a:extLst>
                </a:gridCol>
                <a:gridCol w="689263">
                  <a:extLst>
                    <a:ext uri="{9D8B030D-6E8A-4147-A177-3AD203B41FA5}">
                      <a16:colId xmlns:a16="http://schemas.microsoft.com/office/drawing/2014/main" val="524797789"/>
                    </a:ext>
                  </a:extLst>
                </a:gridCol>
                <a:gridCol w="808178">
                  <a:extLst>
                    <a:ext uri="{9D8B030D-6E8A-4147-A177-3AD203B41FA5}">
                      <a16:colId xmlns:a16="http://schemas.microsoft.com/office/drawing/2014/main" val="3344361577"/>
                    </a:ext>
                  </a:extLst>
                </a:gridCol>
                <a:gridCol w="883050">
                  <a:extLst>
                    <a:ext uri="{9D8B030D-6E8A-4147-A177-3AD203B41FA5}">
                      <a16:colId xmlns:a16="http://schemas.microsoft.com/office/drawing/2014/main" val="536408409"/>
                    </a:ext>
                  </a:extLst>
                </a:gridCol>
                <a:gridCol w="656232">
                  <a:extLst>
                    <a:ext uri="{9D8B030D-6E8A-4147-A177-3AD203B41FA5}">
                      <a16:colId xmlns:a16="http://schemas.microsoft.com/office/drawing/2014/main" val="373208745"/>
                    </a:ext>
                  </a:extLst>
                </a:gridCol>
                <a:gridCol w="777348">
                  <a:extLst>
                    <a:ext uri="{9D8B030D-6E8A-4147-A177-3AD203B41FA5}">
                      <a16:colId xmlns:a16="http://schemas.microsoft.com/office/drawing/2014/main" val="3606180569"/>
                    </a:ext>
                  </a:extLst>
                </a:gridCol>
                <a:gridCol w="875342">
                  <a:extLst>
                    <a:ext uri="{9D8B030D-6E8A-4147-A177-3AD203B41FA5}">
                      <a16:colId xmlns:a16="http://schemas.microsoft.com/office/drawing/2014/main" val="2163999009"/>
                    </a:ext>
                  </a:extLst>
                </a:gridCol>
                <a:gridCol w="649625">
                  <a:extLst>
                    <a:ext uri="{9D8B030D-6E8A-4147-A177-3AD203B41FA5}">
                      <a16:colId xmlns:a16="http://schemas.microsoft.com/office/drawing/2014/main" val="2709185152"/>
                    </a:ext>
                  </a:extLst>
                </a:gridCol>
                <a:gridCol w="769641">
                  <a:extLst>
                    <a:ext uri="{9D8B030D-6E8A-4147-A177-3AD203B41FA5}">
                      <a16:colId xmlns:a16="http://schemas.microsoft.com/office/drawing/2014/main" val="2540865155"/>
                    </a:ext>
                  </a:extLst>
                </a:gridCol>
              </a:tblGrid>
              <a:tr h="0">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algorithm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p_wavg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r_CFS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r_wavg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f_N_UFS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f_CFS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1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f_wavg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007050"/>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0.86</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0.32</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054861"/>
                  </a:ext>
                </a:extLst>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W_P_ET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0.85</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0.34</a:t>
                      </a:r>
                      <a:endParaRPr lang="en-US" sz="12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687454"/>
                  </a:ext>
                </a:extLst>
              </a:tr>
            </a:tbl>
          </a:graphicData>
        </a:graphic>
      </p:graphicFrame>
      <p:graphicFrame>
        <p:nvGraphicFramePr>
          <p:cNvPr id="8" name="Chart 7">
            <a:extLst>
              <a:ext uri="{FF2B5EF4-FFF2-40B4-BE49-F238E27FC236}">
                <a16:creationId xmlns:a16="http://schemas.microsoft.com/office/drawing/2014/main" id="{F4706663-24F1-42A1-9FB3-80E42B8C8C81}"/>
              </a:ext>
            </a:extLst>
          </p:cNvPr>
          <p:cNvGraphicFramePr/>
          <p:nvPr>
            <p:extLst>
              <p:ext uri="{D42A27DB-BD31-4B8C-83A1-F6EECF244321}">
                <p14:modId xmlns:p14="http://schemas.microsoft.com/office/powerpoint/2010/main" val="1141377459"/>
              </p:ext>
            </p:extLst>
          </p:nvPr>
        </p:nvGraphicFramePr>
        <p:xfrm>
          <a:off x="3935627" y="1106551"/>
          <a:ext cx="5029200" cy="2320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6931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38DB-6DDF-4740-B071-6554793D0264}"/>
              </a:ext>
            </a:extLst>
          </p:cNvPr>
          <p:cNvSpPr>
            <a:spLocks noGrp="1"/>
          </p:cNvSpPr>
          <p:nvPr>
            <p:ph type="title"/>
          </p:nvPr>
        </p:nvSpPr>
        <p:spPr>
          <a:xfrm>
            <a:off x="389436" y="171450"/>
            <a:ext cx="8363938" cy="671402"/>
          </a:xfrm>
        </p:spPr>
        <p:txBody>
          <a:bodyPr/>
          <a:lstStyle/>
          <a:p>
            <a:r>
              <a:rPr lang="en-US" dirty="0"/>
              <a:t>Analysis of two-class classifiers</a:t>
            </a:r>
          </a:p>
        </p:txBody>
      </p:sp>
      <p:sp>
        <p:nvSpPr>
          <p:cNvPr id="3" name="Text Placeholder 2">
            <a:extLst>
              <a:ext uri="{FF2B5EF4-FFF2-40B4-BE49-F238E27FC236}">
                <a16:creationId xmlns:a16="http://schemas.microsoft.com/office/drawing/2014/main" id="{74760091-3510-49E4-B32F-5FC4F27BF44F}"/>
              </a:ext>
            </a:extLst>
          </p:cNvPr>
          <p:cNvSpPr>
            <a:spLocks noGrp="1"/>
          </p:cNvSpPr>
          <p:nvPr>
            <p:ph type="body" sz="quarter" idx="10"/>
          </p:nvPr>
        </p:nvSpPr>
        <p:spPr>
          <a:xfrm>
            <a:off x="389436" y="1085850"/>
            <a:ext cx="8363938" cy="3496342"/>
          </a:xfrm>
          <a:ln>
            <a:noFill/>
          </a:ln>
        </p:spPr>
        <p:txBody>
          <a:bodyPr/>
          <a:lstStyle/>
          <a:p>
            <a:r>
              <a:rPr lang="en-US" dirty="0">
                <a:solidFill>
                  <a:schemeClr val="tx1"/>
                </a:solidFill>
              </a:rPr>
              <a:t>(1, -1, -1) have maximum errors</a:t>
            </a:r>
          </a:p>
          <a:p>
            <a:r>
              <a:rPr lang="en-US" dirty="0">
                <a:solidFill>
                  <a:schemeClr val="tx1"/>
                </a:solidFill>
              </a:rPr>
              <a:t>Presence of entities is subdued by POS tags</a:t>
            </a:r>
          </a:p>
          <a:p>
            <a:r>
              <a:rPr lang="en-US" dirty="0">
                <a:solidFill>
                  <a:schemeClr val="tx1"/>
                </a:solidFill>
              </a:rPr>
              <a:t>2C NBC: Entities have helped classify more CFSs</a:t>
            </a:r>
          </a:p>
          <a:p>
            <a:r>
              <a:rPr lang="en-US" dirty="0">
                <a:solidFill>
                  <a:schemeClr val="tx1"/>
                </a:solidFill>
              </a:rPr>
              <a:t>2C SVM(best performing): Entities have harmed individually, less contribution with POS tags</a:t>
            </a:r>
          </a:p>
          <a:p>
            <a:r>
              <a:rPr lang="en-US" dirty="0">
                <a:solidFill>
                  <a:schemeClr val="tx1"/>
                </a:solidFill>
              </a:rPr>
              <a:t>2C RFC(worst performing): Entities do not influence</a:t>
            </a:r>
          </a:p>
        </p:txBody>
      </p:sp>
      <p:sp>
        <p:nvSpPr>
          <p:cNvPr id="4" name="Slide Number Placeholder 3">
            <a:extLst>
              <a:ext uri="{FF2B5EF4-FFF2-40B4-BE49-F238E27FC236}">
                <a16:creationId xmlns:a16="http://schemas.microsoft.com/office/drawing/2014/main" id="{8B2D9596-7F0F-4A0F-A18A-C0BA4F898B10}"/>
              </a:ext>
            </a:extLst>
          </p:cNvPr>
          <p:cNvSpPr>
            <a:spLocks noGrp="1"/>
          </p:cNvSpPr>
          <p:nvPr>
            <p:ph type="sldNum" sz="quarter" idx="11"/>
          </p:nvPr>
        </p:nvSpPr>
        <p:spPr/>
        <p:txBody>
          <a:bodyPr/>
          <a:lstStyle/>
          <a:p>
            <a:fld id="{30DB7900-D72E-4025-AF90-97BD6DF59E7D}" type="slidenum">
              <a:rPr lang="en-US" smtClean="0"/>
              <a:pPr/>
              <a:t>42</a:t>
            </a:fld>
            <a:endParaRPr lang="en-US"/>
          </a:p>
        </p:txBody>
      </p:sp>
    </p:spTree>
    <p:extLst>
      <p:ext uri="{BB962C8B-B14F-4D97-AF65-F5344CB8AC3E}">
        <p14:creationId xmlns:p14="http://schemas.microsoft.com/office/powerpoint/2010/main" val="2775181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84A3-CA68-4F56-9594-F7ED97B679DD}"/>
              </a:ext>
            </a:extLst>
          </p:cNvPr>
          <p:cNvSpPr>
            <a:spLocks noGrp="1"/>
          </p:cNvSpPr>
          <p:nvPr>
            <p:ph type="title"/>
          </p:nvPr>
        </p:nvSpPr>
        <p:spPr>
          <a:xfrm>
            <a:off x="389436" y="171450"/>
            <a:ext cx="8363938" cy="671402"/>
          </a:xfrm>
        </p:spPr>
        <p:txBody>
          <a:bodyPr/>
          <a:lstStyle/>
          <a:p>
            <a:r>
              <a:rPr lang="en-US" dirty="0"/>
              <a:t>Conclusion</a:t>
            </a:r>
          </a:p>
        </p:txBody>
      </p:sp>
      <p:sp>
        <p:nvSpPr>
          <p:cNvPr id="3" name="Text Placeholder 2">
            <a:extLst>
              <a:ext uri="{FF2B5EF4-FFF2-40B4-BE49-F238E27FC236}">
                <a16:creationId xmlns:a16="http://schemas.microsoft.com/office/drawing/2014/main" id="{061C8C29-C794-46D9-9185-4D307EBD1D2E}"/>
              </a:ext>
            </a:extLst>
          </p:cNvPr>
          <p:cNvSpPr>
            <a:spLocks noGrp="1"/>
          </p:cNvSpPr>
          <p:nvPr>
            <p:ph type="body" sz="quarter" idx="10"/>
          </p:nvPr>
        </p:nvSpPr>
        <p:spPr>
          <a:xfrm>
            <a:off x="389436" y="1085850"/>
            <a:ext cx="8363938" cy="3053144"/>
          </a:xfrm>
          <a:ln>
            <a:noFill/>
          </a:ln>
        </p:spPr>
        <p:txBody>
          <a:bodyPr/>
          <a:lstStyle/>
          <a:p>
            <a:r>
              <a:rPr lang="en-US" dirty="0">
                <a:solidFill>
                  <a:schemeClr val="tx1"/>
                </a:solidFill>
              </a:rPr>
              <a:t>Entities have helped in certain cases</a:t>
            </a:r>
          </a:p>
          <a:p>
            <a:r>
              <a:rPr lang="en-US" dirty="0">
                <a:solidFill>
                  <a:schemeClr val="tx1"/>
                </a:solidFill>
              </a:rPr>
              <a:t>Entities individually help in better classifying CFS</a:t>
            </a:r>
          </a:p>
          <a:p>
            <a:r>
              <a:rPr lang="en-US" dirty="0">
                <a:solidFill>
                  <a:schemeClr val="tx1"/>
                </a:solidFill>
              </a:rPr>
              <a:t>Contribute very less in improving performance</a:t>
            </a:r>
          </a:p>
          <a:p>
            <a:r>
              <a:rPr lang="en-US" dirty="0">
                <a:solidFill>
                  <a:schemeClr val="tx1"/>
                </a:solidFill>
              </a:rPr>
              <a:t>POS tags perform better as features than entities</a:t>
            </a:r>
          </a:p>
          <a:p>
            <a:r>
              <a:rPr lang="en-US" dirty="0">
                <a:solidFill>
                  <a:schemeClr val="tx1"/>
                </a:solidFill>
              </a:rPr>
              <a:t>Performance of classifier improved slightly by using POS tags/entities/ both as features</a:t>
            </a:r>
          </a:p>
        </p:txBody>
      </p:sp>
      <p:sp>
        <p:nvSpPr>
          <p:cNvPr id="4" name="Slide Number Placeholder 3">
            <a:extLst>
              <a:ext uri="{FF2B5EF4-FFF2-40B4-BE49-F238E27FC236}">
                <a16:creationId xmlns:a16="http://schemas.microsoft.com/office/drawing/2014/main" id="{FE9BA530-7054-414F-9328-09D0944510BB}"/>
              </a:ext>
            </a:extLst>
          </p:cNvPr>
          <p:cNvSpPr>
            <a:spLocks noGrp="1"/>
          </p:cNvSpPr>
          <p:nvPr>
            <p:ph type="sldNum" sz="quarter" idx="11"/>
          </p:nvPr>
        </p:nvSpPr>
        <p:spPr/>
        <p:txBody>
          <a:bodyPr/>
          <a:lstStyle/>
          <a:p>
            <a:fld id="{30DB7900-D72E-4025-AF90-97BD6DF59E7D}" type="slidenum">
              <a:rPr lang="en-US" smtClean="0"/>
              <a:pPr/>
              <a:t>43</a:t>
            </a:fld>
            <a:endParaRPr lang="en-US"/>
          </a:p>
        </p:txBody>
      </p:sp>
    </p:spTree>
    <p:extLst>
      <p:ext uri="{BB962C8B-B14F-4D97-AF65-F5344CB8AC3E}">
        <p14:creationId xmlns:p14="http://schemas.microsoft.com/office/powerpoint/2010/main" val="3653328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1388-246A-460F-93C3-BFBB0348460D}"/>
              </a:ext>
            </a:extLst>
          </p:cNvPr>
          <p:cNvSpPr>
            <a:spLocks noGrp="1"/>
          </p:cNvSpPr>
          <p:nvPr>
            <p:ph type="title"/>
          </p:nvPr>
        </p:nvSpPr>
        <p:spPr>
          <a:xfrm>
            <a:off x="389436" y="171450"/>
            <a:ext cx="8363938" cy="671402"/>
          </a:xfrm>
        </p:spPr>
        <p:txBody>
          <a:bodyPr/>
          <a:lstStyle/>
          <a:p>
            <a:r>
              <a:rPr lang="en-US" dirty="0"/>
              <a:t>Conclusion</a:t>
            </a:r>
          </a:p>
        </p:txBody>
      </p:sp>
      <p:sp>
        <p:nvSpPr>
          <p:cNvPr id="3" name="Text Placeholder 2">
            <a:extLst>
              <a:ext uri="{FF2B5EF4-FFF2-40B4-BE49-F238E27FC236}">
                <a16:creationId xmlns:a16="http://schemas.microsoft.com/office/drawing/2014/main" id="{99B87850-1BD1-4426-B31C-C281A40CF25A}"/>
              </a:ext>
            </a:extLst>
          </p:cNvPr>
          <p:cNvSpPr>
            <a:spLocks noGrp="1"/>
          </p:cNvSpPr>
          <p:nvPr>
            <p:ph type="body" sz="quarter" idx="10"/>
          </p:nvPr>
        </p:nvSpPr>
        <p:spPr>
          <a:xfrm>
            <a:off x="389436" y="1085850"/>
            <a:ext cx="8363938" cy="2813078"/>
          </a:xfrm>
          <a:ln>
            <a:noFill/>
          </a:ln>
        </p:spPr>
        <p:txBody>
          <a:bodyPr/>
          <a:lstStyle/>
          <a:p>
            <a:r>
              <a:rPr lang="en-US" dirty="0"/>
              <a:t>Reasoning:</a:t>
            </a:r>
          </a:p>
          <a:p>
            <a:pPr lvl="1"/>
            <a:r>
              <a:rPr lang="en-US" dirty="0"/>
              <a:t> Possibility of wrong verdicts</a:t>
            </a:r>
          </a:p>
          <a:p>
            <a:pPr lvl="1"/>
            <a:r>
              <a:rPr lang="en-US" dirty="0"/>
              <a:t> Ambiguous UFS and majority vote</a:t>
            </a:r>
          </a:p>
          <a:p>
            <a:pPr lvl="1"/>
            <a:r>
              <a:rPr lang="en-US" dirty="0"/>
              <a:t> Curse of learning: imbalance in classes</a:t>
            </a:r>
          </a:p>
          <a:p>
            <a:pPr lvl="1"/>
            <a:r>
              <a:rPr lang="en-US" dirty="0"/>
              <a:t> Limited training data</a:t>
            </a:r>
          </a:p>
          <a:p>
            <a:pPr lvl="1"/>
            <a:r>
              <a:rPr lang="en-US" dirty="0"/>
              <a:t> Entities are sparse compared to POS tags</a:t>
            </a:r>
          </a:p>
        </p:txBody>
      </p:sp>
      <p:sp>
        <p:nvSpPr>
          <p:cNvPr id="4" name="Slide Number Placeholder 3">
            <a:extLst>
              <a:ext uri="{FF2B5EF4-FFF2-40B4-BE49-F238E27FC236}">
                <a16:creationId xmlns:a16="http://schemas.microsoft.com/office/drawing/2014/main" id="{0371C1A0-6BA1-42BE-ACFB-624C996F59D8}"/>
              </a:ext>
            </a:extLst>
          </p:cNvPr>
          <p:cNvSpPr>
            <a:spLocks noGrp="1"/>
          </p:cNvSpPr>
          <p:nvPr>
            <p:ph type="sldNum" sz="quarter" idx="11"/>
          </p:nvPr>
        </p:nvSpPr>
        <p:spPr/>
        <p:txBody>
          <a:bodyPr/>
          <a:lstStyle/>
          <a:p>
            <a:fld id="{30DB7900-D72E-4025-AF90-97BD6DF59E7D}" type="slidenum">
              <a:rPr lang="en-US" smtClean="0"/>
              <a:pPr/>
              <a:t>44</a:t>
            </a:fld>
            <a:endParaRPr lang="en-US"/>
          </a:p>
        </p:txBody>
      </p:sp>
    </p:spTree>
    <p:extLst>
      <p:ext uri="{BB962C8B-B14F-4D97-AF65-F5344CB8AC3E}">
        <p14:creationId xmlns:p14="http://schemas.microsoft.com/office/powerpoint/2010/main" val="22893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A940-8906-4C0F-B15E-415CA66758F0}"/>
              </a:ext>
            </a:extLst>
          </p:cNvPr>
          <p:cNvSpPr>
            <a:spLocks noGrp="1"/>
          </p:cNvSpPr>
          <p:nvPr>
            <p:ph type="title"/>
          </p:nvPr>
        </p:nvSpPr>
        <p:spPr>
          <a:xfrm>
            <a:off x="389436" y="171450"/>
            <a:ext cx="8363938" cy="671402"/>
          </a:xfrm>
        </p:spPr>
        <p:txBody>
          <a:bodyPr/>
          <a:lstStyle/>
          <a:p>
            <a:r>
              <a:rPr lang="en-US" dirty="0"/>
              <a:t>Conclusion</a:t>
            </a:r>
          </a:p>
        </p:txBody>
      </p:sp>
      <p:sp>
        <p:nvSpPr>
          <p:cNvPr id="3" name="Text Placeholder 2">
            <a:extLst>
              <a:ext uri="{FF2B5EF4-FFF2-40B4-BE49-F238E27FC236}">
                <a16:creationId xmlns:a16="http://schemas.microsoft.com/office/drawing/2014/main" id="{B5ACC75D-5E50-4A05-9DE7-DB0EE84AB160}"/>
              </a:ext>
            </a:extLst>
          </p:cNvPr>
          <p:cNvSpPr>
            <a:spLocks noGrp="1"/>
          </p:cNvSpPr>
          <p:nvPr>
            <p:ph type="body" sz="quarter" idx="10"/>
          </p:nvPr>
        </p:nvSpPr>
        <p:spPr>
          <a:xfrm>
            <a:off x="389436" y="1085850"/>
            <a:ext cx="8363938" cy="3397853"/>
          </a:xfrm>
          <a:ln>
            <a:noFill/>
          </a:ln>
        </p:spPr>
        <p:txBody>
          <a:bodyPr/>
          <a:lstStyle/>
          <a:p>
            <a:r>
              <a:rPr lang="en-US" dirty="0">
                <a:solidFill>
                  <a:schemeClr val="tx1"/>
                </a:solidFill>
              </a:rPr>
              <a:t>Extract named entities from Illinois NE tagger</a:t>
            </a:r>
          </a:p>
          <a:p>
            <a:r>
              <a:rPr lang="en-US" dirty="0">
                <a:solidFill>
                  <a:schemeClr val="tx1"/>
                </a:solidFill>
              </a:rPr>
              <a:t>Evaluated 3 classifiers with 4 different feature sets by two classification types</a:t>
            </a:r>
          </a:p>
          <a:p>
            <a:r>
              <a:rPr lang="en-US" dirty="0">
                <a:solidFill>
                  <a:schemeClr val="tx1"/>
                </a:solidFill>
              </a:rPr>
              <a:t>Understanding scenarios where the entities have improved in classification performance</a:t>
            </a:r>
          </a:p>
          <a:p>
            <a:r>
              <a:rPr lang="en-US" dirty="0">
                <a:solidFill>
                  <a:schemeClr val="tx1"/>
                </a:solidFill>
              </a:rPr>
              <a:t>Analyzed the errors of classifiers by comparing two features sets at a time</a:t>
            </a:r>
          </a:p>
        </p:txBody>
      </p:sp>
      <p:sp>
        <p:nvSpPr>
          <p:cNvPr id="4" name="Slide Number Placeholder 3">
            <a:extLst>
              <a:ext uri="{FF2B5EF4-FFF2-40B4-BE49-F238E27FC236}">
                <a16:creationId xmlns:a16="http://schemas.microsoft.com/office/drawing/2014/main" id="{B9F29938-8CFD-4E0B-AEC8-5D3495D75EC9}"/>
              </a:ext>
            </a:extLst>
          </p:cNvPr>
          <p:cNvSpPr>
            <a:spLocks noGrp="1"/>
          </p:cNvSpPr>
          <p:nvPr>
            <p:ph type="sldNum" sz="quarter" idx="11"/>
          </p:nvPr>
        </p:nvSpPr>
        <p:spPr/>
        <p:txBody>
          <a:bodyPr/>
          <a:lstStyle/>
          <a:p>
            <a:fld id="{30DB7900-D72E-4025-AF90-97BD6DF59E7D}" type="slidenum">
              <a:rPr lang="en-US" smtClean="0"/>
              <a:pPr/>
              <a:t>45</a:t>
            </a:fld>
            <a:endParaRPr lang="en-US"/>
          </a:p>
        </p:txBody>
      </p:sp>
    </p:spTree>
    <p:extLst>
      <p:ext uri="{BB962C8B-B14F-4D97-AF65-F5344CB8AC3E}">
        <p14:creationId xmlns:p14="http://schemas.microsoft.com/office/powerpoint/2010/main" val="671034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DEAC-8DA7-4093-9056-32FA056C8D03}"/>
              </a:ext>
            </a:extLst>
          </p:cNvPr>
          <p:cNvSpPr>
            <a:spLocks noGrp="1"/>
          </p:cNvSpPr>
          <p:nvPr>
            <p:ph type="title"/>
          </p:nvPr>
        </p:nvSpPr>
        <p:spPr>
          <a:xfrm>
            <a:off x="389436" y="171450"/>
            <a:ext cx="8363938" cy="671402"/>
          </a:xfrm>
        </p:spPr>
        <p:txBody>
          <a:bodyPr/>
          <a:lstStyle/>
          <a:p>
            <a:r>
              <a:rPr lang="en-US" dirty="0"/>
              <a:t>References</a:t>
            </a:r>
          </a:p>
        </p:txBody>
      </p:sp>
      <p:sp>
        <p:nvSpPr>
          <p:cNvPr id="3" name="Text Placeholder 2">
            <a:extLst>
              <a:ext uri="{FF2B5EF4-FFF2-40B4-BE49-F238E27FC236}">
                <a16:creationId xmlns:a16="http://schemas.microsoft.com/office/drawing/2014/main" id="{93078C17-2A20-4548-A9DD-F970694C23C6}"/>
              </a:ext>
            </a:extLst>
          </p:cNvPr>
          <p:cNvSpPr>
            <a:spLocks noGrp="1"/>
          </p:cNvSpPr>
          <p:nvPr>
            <p:ph type="body" sz="quarter" idx="10"/>
          </p:nvPr>
        </p:nvSpPr>
        <p:spPr>
          <a:xfrm>
            <a:off x="389436" y="1085850"/>
            <a:ext cx="8363938" cy="3694986"/>
          </a:xfrm>
          <a:ln>
            <a:noFill/>
          </a:ln>
        </p:spPr>
        <p:txBody>
          <a:bodyPr/>
          <a:lstStyle/>
          <a:p>
            <a:pPr marL="0" indent="0">
              <a:buNone/>
            </a:pPr>
            <a:r>
              <a:rPr lang="en-US" sz="1200" dirty="0">
                <a:solidFill>
                  <a:schemeClr val="tx1"/>
                </a:solidFill>
              </a:rPr>
              <a:t>[1] N. Hassan, C. Li, and M. </a:t>
            </a:r>
            <a:r>
              <a:rPr lang="en-US" sz="1200" dirty="0" err="1">
                <a:solidFill>
                  <a:schemeClr val="tx1"/>
                </a:solidFill>
              </a:rPr>
              <a:t>Tremayne</a:t>
            </a:r>
            <a:r>
              <a:rPr lang="en-US" sz="1200" dirty="0">
                <a:solidFill>
                  <a:schemeClr val="tx1"/>
                </a:solidFill>
              </a:rPr>
              <a:t>. Detecting check-worthy factual claims in presidential debates. In CIKM, pages 1835–1838, 2015.</a:t>
            </a:r>
          </a:p>
          <a:p>
            <a:pPr marL="0" indent="0">
              <a:buNone/>
            </a:pPr>
            <a:r>
              <a:rPr lang="en-US" sz="1200" dirty="0">
                <a:solidFill>
                  <a:schemeClr val="tx1"/>
                </a:solidFill>
              </a:rPr>
              <a:t>[2] N. Hassan, B. Adair, J. T. Hamilton, C. Li, M. </a:t>
            </a:r>
            <a:r>
              <a:rPr lang="en-US" sz="1200" dirty="0" err="1">
                <a:solidFill>
                  <a:schemeClr val="tx1"/>
                </a:solidFill>
              </a:rPr>
              <a:t>Tremayne</a:t>
            </a:r>
            <a:r>
              <a:rPr lang="en-US" sz="1200" dirty="0">
                <a:solidFill>
                  <a:schemeClr val="tx1"/>
                </a:solidFill>
              </a:rPr>
              <a:t>, J. Yang, and C. Yu. The quest to automate fact-checking. Proceedings of the 2015 </a:t>
            </a:r>
            <a:r>
              <a:rPr lang="en-US" sz="1200" dirty="0" err="1">
                <a:solidFill>
                  <a:schemeClr val="tx1"/>
                </a:solidFill>
              </a:rPr>
              <a:t>Computation+Journalism</a:t>
            </a:r>
            <a:r>
              <a:rPr lang="en-US" sz="1200" dirty="0">
                <a:solidFill>
                  <a:schemeClr val="tx1"/>
                </a:solidFill>
              </a:rPr>
              <a:t> Symposium, 2015.</a:t>
            </a:r>
          </a:p>
          <a:p>
            <a:pPr marL="0" indent="0">
              <a:buNone/>
            </a:pPr>
            <a:r>
              <a:rPr lang="en-US" sz="1200" dirty="0">
                <a:solidFill>
                  <a:schemeClr val="tx1"/>
                </a:solidFill>
              </a:rPr>
              <a:t>[3] N. Hassan, M. </a:t>
            </a:r>
            <a:r>
              <a:rPr lang="en-US" sz="1200" dirty="0" err="1">
                <a:solidFill>
                  <a:schemeClr val="tx1"/>
                </a:solidFill>
              </a:rPr>
              <a:t>Tremayne</a:t>
            </a:r>
            <a:r>
              <a:rPr lang="en-US" sz="1200" dirty="0">
                <a:solidFill>
                  <a:schemeClr val="tx1"/>
                </a:solidFill>
              </a:rPr>
              <a:t>, F. Arslan, and C. Li. Comparing automated factual claim detection against judgments of journalism organizations. In </a:t>
            </a:r>
            <a:r>
              <a:rPr lang="en-US" sz="1200" dirty="0" err="1">
                <a:solidFill>
                  <a:schemeClr val="tx1"/>
                </a:solidFill>
              </a:rPr>
              <a:t>Computation+Journalism</a:t>
            </a:r>
            <a:r>
              <a:rPr lang="en-US" sz="1200" dirty="0">
                <a:solidFill>
                  <a:schemeClr val="tx1"/>
                </a:solidFill>
              </a:rPr>
              <a:t> Symposium, 2016.</a:t>
            </a:r>
          </a:p>
          <a:p>
            <a:pPr marL="0" indent="0">
              <a:buNone/>
            </a:pPr>
            <a:r>
              <a:rPr lang="en-US" sz="1200" dirty="0">
                <a:solidFill>
                  <a:schemeClr val="tx1"/>
                </a:solidFill>
              </a:rPr>
              <a:t>[4] </a:t>
            </a:r>
            <a:r>
              <a:rPr lang="en-US" sz="1200" dirty="0" err="1">
                <a:solidFill>
                  <a:schemeClr val="tx1"/>
                </a:solidFill>
              </a:rPr>
              <a:t>Samet</a:t>
            </a:r>
            <a:r>
              <a:rPr lang="en-US" sz="1200" dirty="0">
                <a:solidFill>
                  <a:schemeClr val="tx1"/>
                </a:solidFill>
              </a:rPr>
              <a:t> </a:t>
            </a:r>
            <a:r>
              <a:rPr lang="en-US" sz="1200" dirty="0" err="1">
                <a:solidFill>
                  <a:schemeClr val="tx1"/>
                </a:solidFill>
              </a:rPr>
              <a:t>Atdağ</a:t>
            </a:r>
            <a:r>
              <a:rPr lang="en-US" sz="1200" dirty="0">
                <a:solidFill>
                  <a:schemeClr val="tx1"/>
                </a:solidFill>
              </a:rPr>
              <a:t> and Vincent </a:t>
            </a:r>
            <a:r>
              <a:rPr lang="en-US" sz="1200" dirty="0" err="1">
                <a:solidFill>
                  <a:schemeClr val="tx1"/>
                </a:solidFill>
              </a:rPr>
              <a:t>Labatut</a:t>
            </a:r>
            <a:r>
              <a:rPr lang="en-US" sz="1200" dirty="0">
                <a:solidFill>
                  <a:schemeClr val="tx1"/>
                </a:solidFill>
              </a:rPr>
              <a:t>.   A Comparison of Named Entity Recognition Tools Applied to Biographical Texts. 2nd International Conference on Systems and Computer Science, Villeneuve </a:t>
            </a:r>
            <a:r>
              <a:rPr lang="en-US" sz="1200" dirty="0" err="1">
                <a:solidFill>
                  <a:schemeClr val="tx1"/>
                </a:solidFill>
              </a:rPr>
              <a:t>d'Ascq</a:t>
            </a:r>
            <a:r>
              <a:rPr lang="en-US" sz="1200" dirty="0">
                <a:solidFill>
                  <a:schemeClr val="tx1"/>
                </a:solidFill>
              </a:rPr>
              <a:t> (FR), 2013.</a:t>
            </a:r>
          </a:p>
          <a:p>
            <a:pPr marL="0" indent="0">
              <a:buNone/>
            </a:pPr>
            <a:r>
              <a:rPr lang="en-US" sz="1200" dirty="0">
                <a:solidFill>
                  <a:schemeClr val="tx1"/>
                </a:solidFill>
              </a:rPr>
              <a:t>[5] S. </a:t>
            </a:r>
            <a:r>
              <a:rPr lang="en-US" sz="1200" dirty="0" err="1">
                <a:solidFill>
                  <a:schemeClr val="tx1"/>
                </a:solidFill>
              </a:rPr>
              <a:t>Sulaiman</a:t>
            </a:r>
            <a:r>
              <a:rPr lang="en-US" sz="1200" dirty="0">
                <a:solidFill>
                  <a:schemeClr val="tx1"/>
                </a:solidFill>
              </a:rPr>
              <a:t>, R. Abdul Wahid, S. </a:t>
            </a:r>
            <a:r>
              <a:rPr lang="en-US" sz="1200" dirty="0" err="1">
                <a:solidFill>
                  <a:schemeClr val="tx1"/>
                </a:solidFill>
              </a:rPr>
              <a:t>Sarkawi</a:t>
            </a:r>
            <a:r>
              <a:rPr lang="en-US" sz="1200" dirty="0">
                <a:solidFill>
                  <a:schemeClr val="tx1"/>
                </a:solidFill>
              </a:rPr>
              <a:t>, and N. Omar. Using Stanford NER and Illinois NER to Detect Malay Named Entity Recognition. International Journal of Computer Theory and Engineering, Vol. 9, No. 2, April 2017.</a:t>
            </a:r>
          </a:p>
          <a:p>
            <a:pPr marL="0" indent="0">
              <a:buNone/>
            </a:pPr>
            <a:r>
              <a:rPr lang="en-US" sz="1200" dirty="0">
                <a:solidFill>
                  <a:schemeClr val="tx1"/>
                </a:solidFill>
              </a:rPr>
              <a:t>[6] L. </a:t>
            </a:r>
            <a:r>
              <a:rPr lang="en-US" sz="1200" dirty="0" err="1">
                <a:solidFill>
                  <a:schemeClr val="tx1"/>
                </a:solidFill>
              </a:rPr>
              <a:t>Ratinov</a:t>
            </a:r>
            <a:r>
              <a:rPr lang="en-US" sz="1200" dirty="0">
                <a:solidFill>
                  <a:schemeClr val="tx1"/>
                </a:solidFill>
              </a:rPr>
              <a:t> and D. Roth, "Design challenges and misconceptions in named entity recognition," in 13th Conference on Computational Natural Language Learning, 2009, pp. 147-155.</a:t>
            </a:r>
          </a:p>
          <a:p>
            <a:pPr marL="0" indent="0">
              <a:buNone/>
            </a:pPr>
            <a:r>
              <a:rPr lang="en-US" sz="1200" dirty="0">
                <a:solidFill>
                  <a:schemeClr val="tx1"/>
                </a:solidFill>
              </a:rPr>
              <a:t>[7] Mark Sammons, Tom Redman, and Dan Roth. Illinois Named Entity Recognizer: Addendum to </a:t>
            </a:r>
            <a:r>
              <a:rPr lang="en-US" sz="1200" dirty="0" err="1">
                <a:solidFill>
                  <a:schemeClr val="tx1"/>
                </a:solidFill>
              </a:rPr>
              <a:t>Ratinov</a:t>
            </a:r>
            <a:r>
              <a:rPr lang="en-US" sz="1200" dirty="0">
                <a:solidFill>
                  <a:schemeClr val="tx1"/>
                </a:solidFill>
              </a:rPr>
              <a:t> and Roth ’09 reporting improved results. 2017</a:t>
            </a:r>
          </a:p>
          <a:p>
            <a:pPr marL="0" indent="0">
              <a:buNone/>
            </a:pPr>
            <a:r>
              <a:rPr lang="en-US" sz="1200" dirty="0">
                <a:solidFill>
                  <a:schemeClr val="tx1"/>
                </a:solidFill>
              </a:rPr>
              <a:t>[8] Cognitive computation group. [Online]. Available: https://cogcomp.cs.illinois.edu/page/software_view/Curator</a:t>
            </a:r>
          </a:p>
          <a:p>
            <a:pPr marL="0" indent="0">
              <a:buNone/>
            </a:pPr>
            <a:r>
              <a:rPr lang="en-US" sz="1200" dirty="0">
                <a:solidFill>
                  <a:schemeClr val="tx1"/>
                </a:solidFill>
              </a:rPr>
              <a:t>[9] David Nadeau, Satoshi </a:t>
            </a:r>
            <a:r>
              <a:rPr lang="en-US" sz="1200" dirty="0" err="1">
                <a:solidFill>
                  <a:schemeClr val="tx1"/>
                </a:solidFill>
              </a:rPr>
              <a:t>Sekine</a:t>
            </a:r>
            <a:r>
              <a:rPr lang="en-US" sz="1200" dirty="0">
                <a:solidFill>
                  <a:schemeClr val="tx1"/>
                </a:solidFill>
              </a:rPr>
              <a:t>. A survey of named entity recognition and classification. National Research Council Canada / New York University.</a:t>
            </a:r>
          </a:p>
          <a:p>
            <a:pPr marL="0" indent="0">
              <a:buNone/>
            </a:pPr>
            <a:r>
              <a:rPr lang="en-US" sz="1200" dirty="0">
                <a:solidFill>
                  <a:schemeClr val="tx1"/>
                </a:solidFill>
              </a:rPr>
              <a:t>[10] Joachim </a:t>
            </a:r>
            <a:r>
              <a:rPr lang="en-US" sz="1200" dirty="0" err="1">
                <a:solidFill>
                  <a:schemeClr val="tx1"/>
                </a:solidFill>
              </a:rPr>
              <a:t>Giard</a:t>
            </a:r>
            <a:r>
              <a:rPr lang="en-US" sz="1200" dirty="0">
                <a:solidFill>
                  <a:schemeClr val="tx1"/>
                </a:solidFill>
              </a:rPr>
              <a:t>, Jérôme </a:t>
            </a:r>
            <a:r>
              <a:rPr lang="en-US" sz="1200" dirty="0" err="1">
                <a:solidFill>
                  <a:schemeClr val="tx1"/>
                </a:solidFill>
              </a:rPr>
              <a:t>Ambroise</a:t>
            </a:r>
            <a:r>
              <a:rPr lang="en-US" sz="1200" dirty="0">
                <a:solidFill>
                  <a:schemeClr val="tx1"/>
                </a:solidFill>
              </a:rPr>
              <a:t>, Jean-Luc Gala and Benoît Macq. 	Regression applied to protein binding site prediction and comparison with classification. BMC Bioinformatics, 2009.</a:t>
            </a:r>
          </a:p>
          <a:p>
            <a:pPr marL="0" indent="0">
              <a:buNone/>
            </a:pPr>
            <a:r>
              <a:rPr lang="en-US" sz="1200" dirty="0">
                <a:solidFill>
                  <a:schemeClr val="tx1"/>
                </a:solidFill>
              </a:rPr>
              <a:t>[11] McCallum, A., &amp; Nigam, K. (1998). A comparison of event models for naive Bayes text classification. In AAAI-98 Workshop on Learning for Text Categorization. Tech. rep. WS-98-05, AAAI Press.</a:t>
            </a:r>
          </a:p>
        </p:txBody>
      </p:sp>
      <p:sp>
        <p:nvSpPr>
          <p:cNvPr id="4" name="Slide Number Placeholder 3">
            <a:extLst>
              <a:ext uri="{FF2B5EF4-FFF2-40B4-BE49-F238E27FC236}">
                <a16:creationId xmlns:a16="http://schemas.microsoft.com/office/drawing/2014/main" id="{FCF998F8-5C82-41B8-830F-240858F79366}"/>
              </a:ext>
            </a:extLst>
          </p:cNvPr>
          <p:cNvSpPr>
            <a:spLocks noGrp="1"/>
          </p:cNvSpPr>
          <p:nvPr>
            <p:ph type="sldNum" sz="quarter" idx="11"/>
          </p:nvPr>
        </p:nvSpPr>
        <p:spPr/>
        <p:txBody>
          <a:bodyPr/>
          <a:lstStyle/>
          <a:p>
            <a:fld id="{30DB7900-D72E-4025-AF90-97BD6DF59E7D}" type="slidenum">
              <a:rPr lang="en-US" smtClean="0"/>
              <a:pPr/>
              <a:t>46</a:t>
            </a:fld>
            <a:endParaRPr lang="en-US"/>
          </a:p>
        </p:txBody>
      </p:sp>
    </p:spTree>
    <p:extLst>
      <p:ext uri="{BB962C8B-B14F-4D97-AF65-F5344CB8AC3E}">
        <p14:creationId xmlns:p14="http://schemas.microsoft.com/office/powerpoint/2010/main" val="182377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4374" y="2117208"/>
            <a:ext cx="5348176" cy="636624"/>
          </a:xfrm>
        </p:spPr>
        <p:txBody>
          <a:bodyPr/>
          <a:lstStyle/>
          <a:p>
            <a:r>
              <a:rPr lang="en-US" dirty="0"/>
              <a:t>Feedback / Questions?</a:t>
            </a:r>
          </a:p>
        </p:txBody>
      </p:sp>
    </p:spTree>
    <p:extLst>
      <p:ext uri="{BB962C8B-B14F-4D97-AF65-F5344CB8AC3E}">
        <p14:creationId xmlns:p14="http://schemas.microsoft.com/office/powerpoint/2010/main" val="95849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36607" y="2127840"/>
            <a:ext cx="2519914" cy="671402"/>
          </a:xfrm>
        </p:spPr>
        <p:txBody>
          <a:bodyPr/>
          <a:lstStyle/>
          <a:p>
            <a:r>
              <a:rPr lang="en-US" dirty="0"/>
              <a:t>Thank you</a:t>
            </a:r>
          </a:p>
        </p:txBody>
      </p:sp>
    </p:spTree>
    <p:extLst>
      <p:ext uri="{BB962C8B-B14F-4D97-AF65-F5344CB8AC3E}">
        <p14:creationId xmlns:p14="http://schemas.microsoft.com/office/powerpoint/2010/main" val="557898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2575-CEEF-4C72-8D86-C81A14E2F506}"/>
              </a:ext>
            </a:extLst>
          </p:cNvPr>
          <p:cNvSpPr>
            <a:spLocks noGrp="1"/>
          </p:cNvSpPr>
          <p:nvPr>
            <p:ph type="title"/>
          </p:nvPr>
        </p:nvSpPr>
        <p:spPr>
          <a:xfrm>
            <a:off x="389436" y="171450"/>
            <a:ext cx="8363938" cy="671402"/>
          </a:xfrm>
        </p:spPr>
        <p:txBody>
          <a:bodyPr/>
          <a:lstStyle/>
          <a:p>
            <a:r>
              <a:rPr lang="en-US" dirty="0"/>
              <a:t>Overview of ClaimBuster</a:t>
            </a:r>
          </a:p>
        </p:txBody>
      </p:sp>
      <p:sp>
        <p:nvSpPr>
          <p:cNvPr id="3" name="Text Placeholder 2">
            <a:extLst>
              <a:ext uri="{FF2B5EF4-FFF2-40B4-BE49-F238E27FC236}">
                <a16:creationId xmlns:a16="http://schemas.microsoft.com/office/drawing/2014/main" id="{55A03ECF-8D3D-48CF-A35A-9440A3F2A5BE}"/>
              </a:ext>
            </a:extLst>
          </p:cNvPr>
          <p:cNvSpPr>
            <a:spLocks noGrp="1"/>
          </p:cNvSpPr>
          <p:nvPr>
            <p:ph type="body" sz="quarter" idx="10"/>
          </p:nvPr>
        </p:nvSpPr>
        <p:spPr>
          <a:xfrm>
            <a:off x="389436" y="1085850"/>
            <a:ext cx="8363938" cy="3422475"/>
          </a:xfrm>
          <a:ln>
            <a:noFill/>
          </a:ln>
        </p:spPr>
        <p:txBody>
          <a:bodyPr/>
          <a:lstStyle/>
          <a:p>
            <a:r>
              <a:rPr lang="en-US" dirty="0"/>
              <a:t>Classification</a:t>
            </a:r>
          </a:p>
          <a:p>
            <a:pPr lvl="1"/>
            <a:r>
              <a:rPr lang="en-US" dirty="0"/>
              <a:t> 4-fold cross validation in supervised learning</a:t>
            </a:r>
          </a:p>
          <a:p>
            <a:pPr lvl="1"/>
            <a:r>
              <a:rPr lang="en-US" dirty="0"/>
              <a:t> Algorithms: NBC, SVM and RFC</a:t>
            </a:r>
          </a:p>
          <a:p>
            <a:pPr lvl="1"/>
            <a:r>
              <a:rPr lang="en-US" dirty="0"/>
              <a:t> precision (p), recall (r), f-measure (f)</a:t>
            </a:r>
          </a:p>
          <a:p>
            <a:pPr lvl="1"/>
            <a:r>
              <a:rPr lang="en-US" dirty="0"/>
              <a:t> Experiments using various feature sets</a:t>
            </a:r>
          </a:p>
          <a:p>
            <a:r>
              <a:rPr lang="en-US" dirty="0"/>
              <a:t>Evaluation</a:t>
            </a:r>
          </a:p>
          <a:p>
            <a:pPr lvl="1"/>
            <a:r>
              <a:rPr lang="en-US" dirty="0"/>
              <a:t> SVM using words and POS tag features</a:t>
            </a:r>
          </a:p>
        </p:txBody>
      </p:sp>
      <p:sp>
        <p:nvSpPr>
          <p:cNvPr id="4" name="Slide Number Placeholder 3">
            <a:extLst>
              <a:ext uri="{FF2B5EF4-FFF2-40B4-BE49-F238E27FC236}">
                <a16:creationId xmlns:a16="http://schemas.microsoft.com/office/drawing/2014/main" id="{C54472C1-B587-44E3-9841-A6D84794A955}"/>
              </a:ext>
            </a:extLst>
          </p:cNvPr>
          <p:cNvSpPr>
            <a:spLocks noGrp="1"/>
          </p:cNvSpPr>
          <p:nvPr>
            <p:ph type="sldNum" sz="quarter" idx="11"/>
          </p:nvPr>
        </p:nvSpPr>
        <p:spPr/>
        <p:txBody>
          <a:bodyPr/>
          <a:lstStyle/>
          <a:p>
            <a:fld id="{30DB7900-D72E-4025-AF90-97BD6DF59E7D}" type="slidenum">
              <a:rPr lang="en-US" smtClean="0"/>
              <a:pPr/>
              <a:t>5</a:t>
            </a:fld>
            <a:endParaRPr lang="en-US"/>
          </a:p>
        </p:txBody>
      </p:sp>
    </p:spTree>
    <p:extLst>
      <p:ext uri="{BB962C8B-B14F-4D97-AF65-F5344CB8AC3E}">
        <p14:creationId xmlns:p14="http://schemas.microsoft.com/office/powerpoint/2010/main" val="1154810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A815-B749-4C51-A90E-DCDF2876A433}"/>
              </a:ext>
            </a:extLst>
          </p:cNvPr>
          <p:cNvSpPr>
            <a:spLocks noGrp="1"/>
          </p:cNvSpPr>
          <p:nvPr>
            <p:ph type="title"/>
          </p:nvPr>
        </p:nvSpPr>
        <p:spPr>
          <a:xfrm>
            <a:off x="389436" y="171450"/>
            <a:ext cx="8363938" cy="671402"/>
          </a:xfrm>
        </p:spPr>
        <p:txBody>
          <a:bodyPr/>
          <a:lstStyle/>
          <a:p>
            <a:r>
              <a:rPr lang="en-US" dirty="0"/>
              <a:t>Illinois NER Tool</a:t>
            </a:r>
          </a:p>
        </p:txBody>
      </p:sp>
      <p:sp>
        <p:nvSpPr>
          <p:cNvPr id="3" name="Text Placeholder 2">
            <a:extLst>
              <a:ext uri="{FF2B5EF4-FFF2-40B4-BE49-F238E27FC236}">
                <a16:creationId xmlns:a16="http://schemas.microsoft.com/office/drawing/2014/main" id="{E14A9CBB-0D3C-4833-83F0-CD688FB47DEB}"/>
              </a:ext>
            </a:extLst>
          </p:cNvPr>
          <p:cNvSpPr>
            <a:spLocks noGrp="1"/>
          </p:cNvSpPr>
          <p:nvPr>
            <p:ph type="body" sz="quarter" idx="10"/>
          </p:nvPr>
        </p:nvSpPr>
        <p:spPr>
          <a:xfrm>
            <a:off x="389436" y="842852"/>
            <a:ext cx="8363938" cy="3896451"/>
          </a:xfrm>
          <a:ln>
            <a:noFill/>
          </a:ln>
        </p:spPr>
        <p:txBody>
          <a:bodyPr/>
          <a:lstStyle/>
          <a:p>
            <a:r>
              <a:rPr lang="en-US" dirty="0"/>
              <a:t>NER : Identifying, categorizing strings to classes</a:t>
            </a:r>
          </a:p>
          <a:p>
            <a:r>
              <a:rPr lang="en-US" dirty="0"/>
              <a:t>Entities</a:t>
            </a:r>
          </a:p>
          <a:p>
            <a:pPr lvl="1"/>
            <a:r>
              <a:rPr lang="en-US" dirty="0"/>
              <a:t> Phrase that is representing a specific class</a:t>
            </a:r>
          </a:p>
          <a:p>
            <a:pPr lvl="1"/>
            <a:r>
              <a:rPr lang="en-US" dirty="0"/>
              <a:t> Recognize names : person, organization, locations</a:t>
            </a:r>
          </a:p>
          <a:p>
            <a:pPr lvl="1"/>
            <a:r>
              <a:rPr lang="en-US" dirty="0"/>
              <a:t> Numeric information : time, date, money, percentages</a:t>
            </a:r>
          </a:p>
          <a:p>
            <a:r>
              <a:rPr lang="en-US" dirty="0"/>
              <a:t>Entity Types </a:t>
            </a:r>
          </a:p>
          <a:p>
            <a:pPr lvl="1"/>
            <a:r>
              <a:rPr lang="en-US" dirty="0"/>
              <a:t> Specific named entity classes called Entity types</a:t>
            </a:r>
          </a:p>
          <a:p>
            <a:pPr lvl="1"/>
            <a:r>
              <a:rPr lang="en-US" dirty="0"/>
              <a:t> Main factors: language, genre/domain and Entity types</a:t>
            </a:r>
          </a:p>
        </p:txBody>
      </p:sp>
      <p:sp>
        <p:nvSpPr>
          <p:cNvPr id="4" name="Slide Number Placeholder 3">
            <a:extLst>
              <a:ext uri="{FF2B5EF4-FFF2-40B4-BE49-F238E27FC236}">
                <a16:creationId xmlns:a16="http://schemas.microsoft.com/office/drawing/2014/main" id="{1E0343DC-CF7F-4364-BE3B-127B4D1294D1}"/>
              </a:ext>
            </a:extLst>
          </p:cNvPr>
          <p:cNvSpPr>
            <a:spLocks noGrp="1"/>
          </p:cNvSpPr>
          <p:nvPr>
            <p:ph type="sldNum" sz="quarter" idx="11"/>
          </p:nvPr>
        </p:nvSpPr>
        <p:spPr/>
        <p:txBody>
          <a:bodyPr/>
          <a:lstStyle/>
          <a:p>
            <a:fld id="{30DB7900-D72E-4025-AF90-97BD6DF59E7D}" type="slidenum">
              <a:rPr lang="en-US" smtClean="0"/>
              <a:pPr/>
              <a:t>6</a:t>
            </a:fld>
            <a:endParaRPr lang="en-US"/>
          </a:p>
        </p:txBody>
      </p:sp>
    </p:spTree>
    <p:extLst>
      <p:ext uri="{BB962C8B-B14F-4D97-AF65-F5344CB8AC3E}">
        <p14:creationId xmlns:p14="http://schemas.microsoft.com/office/powerpoint/2010/main" val="91823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D1EB-8D4F-4689-92E3-893542846B04}"/>
              </a:ext>
            </a:extLst>
          </p:cNvPr>
          <p:cNvSpPr>
            <a:spLocks noGrp="1"/>
          </p:cNvSpPr>
          <p:nvPr>
            <p:ph type="title"/>
          </p:nvPr>
        </p:nvSpPr>
        <p:spPr>
          <a:xfrm>
            <a:off x="389436" y="171450"/>
            <a:ext cx="8363938" cy="671402"/>
          </a:xfrm>
        </p:spPr>
        <p:txBody>
          <a:bodyPr/>
          <a:lstStyle/>
          <a:p>
            <a:r>
              <a:rPr lang="en-US" dirty="0"/>
              <a:t>Illinois NER Tool</a:t>
            </a:r>
          </a:p>
        </p:txBody>
      </p:sp>
      <p:sp>
        <p:nvSpPr>
          <p:cNvPr id="3" name="Text Placeholder 2">
            <a:extLst>
              <a:ext uri="{FF2B5EF4-FFF2-40B4-BE49-F238E27FC236}">
                <a16:creationId xmlns:a16="http://schemas.microsoft.com/office/drawing/2014/main" id="{E00AB3DE-BE59-44CC-8C7E-8468CF9EA8A0}"/>
              </a:ext>
            </a:extLst>
          </p:cNvPr>
          <p:cNvSpPr>
            <a:spLocks noGrp="1"/>
          </p:cNvSpPr>
          <p:nvPr>
            <p:ph type="body" sz="quarter" idx="10"/>
          </p:nvPr>
        </p:nvSpPr>
        <p:spPr>
          <a:xfrm>
            <a:off x="389436" y="842852"/>
            <a:ext cx="8363938" cy="3828740"/>
          </a:xfrm>
          <a:ln>
            <a:noFill/>
          </a:ln>
        </p:spPr>
        <p:txBody>
          <a:bodyPr/>
          <a:lstStyle/>
          <a:p>
            <a:r>
              <a:rPr lang="en-US" dirty="0"/>
              <a:t>NER tools families:</a:t>
            </a:r>
          </a:p>
          <a:p>
            <a:pPr lvl="1"/>
            <a:r>
              <a:rPr lang="en-US" dirty="0"/>
              <a:t> Hand-made rule-based methods</a:t>
            </a:r>
          </a:p>
          <a:p>
            <a:pPr lvl="1"/>
            <a:r>
              <a:rPr lang="en-US" dirty="0"/>
              <a:t> Machine-Learning based methods </a:t>
            </a:r>
          </a:p>
          <a:p>
            <a:pPr lvl="1"/>
            <a:r>
              <a:rPr lang="en-US" dirty="0"/>
              <a:t> Hybrid methods (INET)</a:t>
            </a:r>
          </a:p>
          <a:p>
            <a:r>
              <a:rPr lang="en-US" dirty="0"/>
              <a:t>Standalone and as a service</a:t>
            </a:r>
          </a:p>
          <a:p>
            <a:pPr lvl="1"/>
            <a:r>
              <a:rPr lang="en-US" dirty="0"/>
              <a:t> Programmatically, </a:t>
            </a:r>
          </a:p>
          <a:p>
            <a:pPr lvl="1"/>
            <a:r>
              <a:rPr lang="en-US" dirty="0"/>
              <a:t> As a command line application, or </a:t>
            </a:r>
          </a:p>
          <a:p>
            <a:pPr lvl="1"/>
            <a:r>
              <a:rPr lang="en-US" dirty="0"/>
              <a:t> As a server called by clients</a:t>
            </a:r>
          </a:p>
        </p:txBody>
      </p:sp>
      <p:sp>
        <p:nvSpPr>
          <p:cNvPr id="4" name="Slide Number Placeholder 3">
            <a:extLst>
              <a:ext uri="{FF2B5EF4-FFF2-40B4-BE49-F238E27FC236}">
                <a16:creationId xmlns:a16="http://schemas.microsoft.com/office/drawing/2014/main" id="{9957F36D-DAC9-4D73-A86C-AE51AD5B302C}"/>
              </a:ext>
            </a:extLst>
          </p:cNvPr>
          <p:cNvSpPr>
            <a:spLocks noGrp="1"/>
          </p:cNvSpPr>
          <p:nvPr>
            <p:ph type="sldNum" sz="quarter" idx="11"/>
          </p:nvPr>
        </p:nvSpPr>
        <p:spPr/>
        <p:txBody>
          <a:bodyPr/>
          <a:lstStyle/>
          <a:p>
            <a:fld id="{30DB7900-D72E-4025-AF90-97BD6DF59E7D}" type="slidenum">
              <a:rPr lang="en-US" smtClean="0"/>
              <a:pPr/>
              <a:t>7</a:t>
            </a:fld>
            <a:endParaRPr lang="en-US"/>
          </a:p>
        </p:txBody>
      </p:sp>
    </p:spTree>
    <p:extLst>
      <p:ext uri="{BB962C8B-B14F-4D97-AF65-F5344CB8AC3E}">
        <p14:creationId xmlns:p14="http://schemas.microsoft.com/office/powerpoint/2010/main" val="1580984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66E9-6F17-4744-B2F3-FE8587C3F81D}"/>
              </a:ext>
            </a:extLst>
          </p:cNvPr>
          <p:cNvSpPr>
            <a:spLocks noGrp="1"/>
          </p:cNvSpPr>
          <p:nvPr>
            <p:ph type="title"/>
          </p:nvPr>
        </p:nvSpPr>
        <p:spPr>
          <a:xfrm>
            <a:off x="389436" y="171450"/>
            <a:ext cx="8363938" cy="671402"/>
          </a:xfrm>
        </p:spPr>
        <p:txBody>
          <a:bodyPr/>
          <a:lstStyle/>
          <a:p>
            <a:r>
              <a:rPr lang="en-US" dirty="0"/>
              <a:t>Illinois NER Tool</a:t>
            </a:r>
          </a:p>
        </p:txBody>
      </p:sp>
      <p:sp>
        <p:nvSpPr>
          <p:cNvPr id="4" name="Slide Number Placeholder 3">
            <a:extLst>
              <a:ext uri="{FF2B5EF4-FFF2-40B4-BE49-F238E27FC236}">
                <a16:creationId xmlns:a16="http://schemas.microsoft.com/office/drawing/2014/main" id="{2E539AC0-6E84-451B-9449-DB2DBFAD1FE7}"/>
              </a:ext>
            </a:extLst>
          </p:cNvPr>
          <p:cNvSpPr>
            <a:spLocks noGrp="1"/>
          </p:cNvSpPr>
          <p:nvPr>
            <p:ph type="sldNum" sz="quarter" idx="11"/>
          </p:nvPr>
        </p:nvSpPr>
        <p:spPr/>
        <p:txBody>
          <a:bodyPr/>
          <a:lstStyle/>
          <a:p>
            <a:fld id="{30DB7900-D72E-4025-AF90-97BD6DF59E7D}" type="slidenum">
              <a:rPr lang="en-US" smtClean="0"/>
              <a:pPr/>
              <a:t>8</a:t>
            </a:fld>
            <a:endParaRPr lang="en-US"/>
          </a:p>
        </p:txBody>
      </p:sp>
      <p:pic>
        <p:nvPicPr>
          <p:cNvPr id="8" name="Picture 7">
            <a:extLst>
              <a:ext uri="{FF2B5EF4-FFF2-40B4-BE49-F238E27FC236}">
                <a16:creationId xmlns:a16="http://schemas.microsoft.com/office/drawing/2014/main" id="{2038F811-F6CF-4F5D-AD07-FBD33F96390E}"/>
              </a:ext>
            </a:extLst>
          </p:cNvPr>
          <p:cNvPicPr>
            <a:picLocks noChangeAspect="1"/>
          </p:cNvPicPr>
          <p:nvPr/>
        </p:nvPicPr>
        <p:blipFill>
          <a:blip r:embed="rId2"/>
          <a:stretch>
            <a:fillRect/>
          </a:stretch>
        </p:blipFill>
        <p:spPr>
          <a:xfrm>
            <a:off x="473657" y="1084175"/>
            <a:ext cx="4663827" cy="2589209"/>
          </a:xfrm>
          <a:prstGeom prst="rect">
            <a:avLst/>
          </a:prstGeom>
        </p:spPr>
      </p:pic>
      <p:pic>
        <p:nvPicPr>
          <p:cNvPr id="10" name="Picture 9">
            <a:extLst>
              <a:ext uri="{FF2B5EF4-FFF2-40B4-BE49-F238E27FC236}">
                <a16:creationId xmlns:a16="http://schemas.microsoft.com/office/drawing/2014/main" id="{67B9A064-FEC4-42EE-86EF-73D82723345D}"/>
              </a:ext>
            </a:extLst>
          </p:cNvPr>
          <p:cNvPicPr>
            <a:picLocks noChangeAspect="1"/>
          </p:cNvPicPr>
          <p:nvPr/>
        </p:nvPicPr>
        <p:blipFill>
          <a:blip r:embed="rId3"/>
          <a:stretch>
            <a:fillRect/>
          </a:stretch>
        </p:blipFill>
        <p:spPr>
          <a:xfrm>
            <a:off x="5281863" y="1097488"/>
            <a:ext cx="1792705" cy="2353845"/>
          </a:xfrm>
          <a:prstGeom prst="rect">
            <a:avLst/>
          </a:prstGeom>
        </p:spPr>
      </p:pic>
      <p:pic>
        <p:nvPicPr>
          <p:cNvPr id="12" name="Picture 11">
            <a:extLst>
              <a:ext uri="{FF2B5EF4-FFF2-40B4-BE49-F238E27FC236}">
                <a16:creationId xmlns:a16="http://schemas.microsoft.com/office/drawing/2014/main" id="{82042A02-2904-4C5F-B039-6CB87B4714C1}"/>
              </a:ext>
            </a:extLst>
          </p:cNvPr>
          <p:cNvPicPr>
            <a:picLocks noChangeAspect="1"/>
          </p:cNvPicPr>
          <p:nvPr/>
        </p:nvPicPr>
        <p:blipFill>
          <a:blip r:embed="rId4"/>
          <a:stretch>
            <a:fillRect/>
          </a:stretch>
        </p:blipFill>
        <p:spPr>
          <a:xfrm>
            <a:off x="7218947" y="1161563"/>
            <a:ext cx="1737020" cy="2225696"/>
          </a:xfrm>
          <a:prstGeom prst="rect">
            <a:avLst/>
          </a:prstGeom>
        </p:spPr>
      </p:pic>
      <p:sp>
        <p:nvSpPr>
          <p:cNvPr id="13" name="TextBox 12">
            <a:extLst>
              <a:ext uri="{FF2B5EF4-FFF2-40B4-BE49-F238E27FC236}">
                <a16:creationId xmlns:a16="http://schemas.microsoft.com/office/drawing/2014/main" id="{44DFB021-1AA4-4009-9B36-21C6F0D797E5}"/>
              </a:ext>
            </a:extLst>
          </p:cNvPr>
          <p:cNvSpPr txBox="1"/>
          <p:nvPr/>
        </p:nvSpPr>
        <p:spPr>
          <a:xfrm>
            <a:off x="5595561" y="3705969"/>
            <a:ext cx="3360406" cy="369332"/>
          </a:xfrm>
          <a:prstGeom prst="rect">
            <a:avLst/>
          </a:prstGeom>
          <a:noFill/>
        </p:spPr>
        <p:txBody>
          <a:bodyPr wrap="square" lIns="0" tIns="0" rIns="0" bIns="0" rtlCol="0">
            <a:spAutoFit/>
          </a:bodyPr>
          <a:lstStyle/>
          <a:p>
            <a:r>
              <a:rPr lang="en-US" sz="2400" dirty="0">
                <a:solidFill>
                  <a:srgbClr val="F58026"/>
                </a:solidFill>
                <a:latin typeface="Garamond" panose="02020404030301010803" pitchFamily="18" charset="0"/>
              </a:rPr>
              <a:t>Illinois NER Entity Types</a:t>
            </a:r>
          </a:p>
        </p:txBody>
      </p:sp>
      <p:sp>
        <p:nvSpPr>
          <p:cNvPr id="16" name="TextBox 15">
            <a:extLst>
              <a:ext uri="{FF2B5EF4-FFF2-40B4-BE49-F238E27FC236}">
                <a16:creationId xmlns:a16="http://schemas.microsoft.com/office/drawing/2014/main" id="{A2614914-71C9-4021-8867-9DEC06034BC8}"/>
              </a:ext>
            </a:extLst>
          </p:cNvPr>
          <p:cNvSpPr txBox="1"/>
          <p:nvPr/>
        </p:nvSpPr>
        <p:spPr>
          <a:xfrm>
            <a:off x="645010" y="3705969"/>
            <a:ext cx="4321119" cy="369332"/>
          </a:xfrm>
          <a:prstGeom prst="rect">
            <a:avLst/>
          </a:prstGeom>
          <a:noFill/>
        </p:spPr>
        <p:txBody>
          <a:bodyPr wrap="none" lIns="0" tIns="0" rIns="0" bIns="0" rtlCol="0">
            <a:spAutoFit/>
          </a:bodyPr>
          <a:lstStyle/>
          <a:p>
            <a:r>
              <a:rPr lang="en-US" sz="2400" dirty="0">
                <a:solidFill>
                  <a:srgbClr val="F58026"/>
                </a:solidFill>
                <a:latin typeface="Garamond" panose="02020404030301010803" pitchFamily="18" charset="0"/>
              </a:rPr>
              <a:t>Illinois NER Entities tagged to Text</a:t>
            </a:r>
          </a:p>
        </p:txBody>
      </p:sp>
    </p:spTree>
    <p:extLst>
      <p:ext uri="{BB962C8B-B14F-4D97-AF65-F5344CB8AC3E}">
        <p14:creationId xmlns:p14="http://schemas.microsoft.com/office/powerpoint/2010/main" val="227708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FDB2-66E2-42C6-964D-0A4E849C9734}"/>
              </a:ext>
            </a:extLst>
          </p:cNvPr>
          <p:cNvSpPr>
            <a:spLocks noGrp="1"/>
          </p:cNvSpPr>
          <p:nvPr>
            <p:ph type="title"/>
          </p:nvPr>
        </p:nvSpPr>
        <p:spPr/>
        <p:txBody>
          <a:bodyPr/>
          <a:lstStyle/>
          <a:p>
            <a:r>
              <a:rPr lang="en-US" dirty="0"/>
              <a:t>Illinois NER Tool</a:t>
            </a:r>
          </a:p>
        </p:txBody>
      </p:sp>
      <p:sp>
        <p:nvSpPr>
          <p:cNvPr id="6" name="Text Placeholder 5">
            <a:extLst>
              <a:ext uri="{FF2B5EF4-FFF2-40B4-BE49-F238E27FC236}">
                <a16:creationId xmlns:a16="http://schemas.microsoft.com/office/drawing/2014/main" id="{7F685B42-7053-4D91-8C6C-565DB019BC5E}"/>
              </a:ext>
            </a:extLst>
          </p:cNvPr>
          <p:cNvSpPr>
            <a:spLocks noGrp="1"/>
          </p:cNvSpPr>
          <p:nvPr>
            <p:ph type="body" sz="quarter" idx="10"/>
          </p:nvPr>
        </p:nvSpPr>
        <p:spPr>
          <a:xfrm>
            <a:off x="389436" y="1085850"/>
            <a:ext cx="8363938" cy="989245"/>
          </a:xfrm>
          <a:ln>
            <a:noFill/>
          </a:ln>
        </p:spPr>
        <p:txBody>
          <a:bodyPr/>
          <a:lstStyle/>
          <a:p>
            <a:r>
              <a:rPr lang="en-US" dirty="0"/>
              <a:t>Extract all the 28029 sentences</a:t>
            </a:r>
          </a:p>
          <a:p>
            <a:r>
              <a:rPr lang="en-US" dirty="0"/>
              <a:t>18 distinct Entity types</a:t>
            </a:r>
          </a:p>
        </p:txBody>
      </p:sp>
      <p:sp>
        <p:nvSpPr>
          <p:cNvPr id="4" name="Slide Number Placeholder 3">
            <a:extLst>
              <a:ext uri="{FF2B5EF4-FFF2-40B4-BE49-F238E27FC236}">
                <a16:creationId xmlns:a16="http://schemas.microsoft.com/office/drawing/2014/main" id="{1C95079E-AE08-43AF-9C99-5D0DE28610B6}"/>
              </a:ext>
            </a:extLst>
          </p:cNvPr>
          <p:cNvSpPr>
            <a:spLocks noGrp="1"/>
          </p:cNvSpPr>
          <p:nvPr>
            <p:ph type="sldNum" sz="quarter" idx="11"/>
          </p:nvPr>
        </p:nvSpPr>
        <p:spPr/>
        <p:txBody>
          <a:bodyPr/>
          <a:lstStyle/>
          <a:p>
            <a:fld id="{30DB7900-D72E-4025-AF90-97BD6DF59E7D}" type="slidenum">
              <a:rPr lang="en-US" smtClean="0"/>
              <a:pPr/>
              <a:t>9</a:t>
            </a:fld>
            <a:endParaRPr lang="en-US"/>
          </a:p>
        </p:txBody>
      </p:sp>
      <p:graphicFrame>
        <p:nvGraphicFramePr>
          <p:cNvPr id="5" name="Chart 4">
            <a:extLst>
              <a:ext uri="{FF2B5EF4-FFF2-40B4-BE49-F238E27FC236}">
                <a16:creationId xmlns:a16="http://schemas.microsoft.com/office/drawing/2014/main" id="{69533755-496C-4356-97B5-F38FBAD311D3}"/>
              </a:ext>
            </a:extLst>
          </p:cNvPr>
          <p:cNvGraphicFramePr/>
          <p:nvPr>
            <p:extLst>
              <p:ext uri="{D42A27DB-BD31-4B8C-83A1-F6EECF244321}">
                <p14:modId xmlns:p14="http://schemas.microsoft.com/office/powerpoint/2010/main" val="1417208517"/>
              </p:ext>
            </p:extLst>
          </p:nvPr>
        </p:nvGraphicFramePr>
        <p:xfrm>
          <a:off x="1326895" y="2294540"/>
          <a:ext cx="6163811" cy="25577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342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fcf9526-8f58-4668-98d8-2ea05232c146"/>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13874</TotalTime>
  <Words>4789</Words>
  <Application>Microsoft Office PowerPoint</Application>
  <PresentationFormat>On-screen Show (16:9)</PresentationFormat>
  <Paragraphs>1706</Paragraphs>
  <Slides>48</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vt:lpstr>
      <vt:lpstr>Calibri</vt:lpstr>
      <vt:lpstr>Cambria Math</vt:lpstr>
      <vt:lpstr>Courier New</vt:lpstr>
      <vt:lpstr>Garamond</vt:lpstr>
      <vt:lpstr>Segoe UI</vt:lpstr>
      <vt:lpstr>Times New Roman</vt:lpstr>
      <vt:lpstr>Wingdings</vt:lpstr>
      <vt:lpstr>Data Analytics for Computational Journalism</vt:lpstr>
      <vt:lpstr>Metro Template Colored Titles Segoe UI 16x9</vt:lpstr>
      <vt:lpstr>PowerPoint Presentation</vt:lpstr>
      <vt:lpstr>Introduction</vt:lpstr>
      <vt:lpstr>Overview of ClaimBuster</vt:lpstr>
      <vt:lpstr>Overview of ClaimBuster</vt:lpstr>
      <vt:lpstr>Overview of ClaimBuster</vt:lpstr>
      <vt:lpstr>Illinois NER Tool</vt:lpstr>
      <vt:lpstr>Illinois NER Tool</vt:lpstr>
      <vt:lpstr>Illinois NER Tool</vt:lpstr>
      <vt:lpstr>Illinois NER Tool</vt:lpstr>
      <vt:lpstr>Illinois NER Tool</vt:lpstr>
      <vt:lpstr>Illinois NER Tool</vt:lpstr>
      <vt:lpstr>Illinois NER Tool</vt:lpstr>
      <vt:lpstr>Evaluation of Classifiers</vt:lpstr>
      <vt:lpstr>Evaluation of Classifiers</vt:lpstr>
      <vt:lpstr>Evaluation of Classifiers</vt:lpstr>
      <vt:lpstr>Evaluation of Classifiers</vt:lpstr>
      <vt:lpstr>Evaluation of Classifiers</vt:lpstr>
      <vt:lpstr>Evaluation of Classifiers</vt:lpstr>
      <vt:lpstr>Analysis of three-class classifiers</vt:lpstr>
      <vt:lpstr>Analysis of three-class classifiers</vt:lpstr>
      <vt:lpstr>NBC: W vs W_ET</vt:lpstr>
      <vt:lpstr>NBC: W_P vs W_ET</vt:lpstr>
      <vt:lpstr>NBC: W_P vs W_P_ET</vt:lpstr>
      <vt:lpstr>SVM : W vs W_ET</vt:lpstr>
      <vt:lpstr>SVM: W_P vs W_ET</vt:lpstr>
      <vt:lpstr>SVM: W_P vs W_P_ET</vt:lpstr>
      <vt:lpstr>RFC: W vs W_ET</vt:lpstr>
      <vt:lpstr>RFC: W_P vs W_ET</vt:lpstr>
      <vt:lpstr>RFC: W_P vs W_P_ET</vt:lpstr>
      <vt:lpstr>Analysis of three-class classifiers</vt:lpstr>
      <vt:lpstr>Analysis of two-class classifiers</vt:lpstr>
      <vt:lpstr>Analysis of two-class classifiers</vt:lpstr>
      <vt:lpstr>2C NBC : W vs W_ET</vt:lpstr>
      <vt:lpstr>2C NBC : W_P vs W_ET</vt:lpstr>
      <vt:lpstr>2C NBC : W_P vs W_P_ET</vt:lpstr>
      <vt:lpstr>2C SVM: W vs W_ET</vt:lpstr>
      <vt:lpstr>2C SVM: W_P vs W_ET</vt:lpstr>
      <vt:lpstr>2C SVM: W_P vs W_P_ET</vt:lpstr>
      <vt:lpstr>2C RFC: W vs W_ET</vt:lpstr>
      <vt:lpstr>2C RFC: W_P vs W_ET</vt:lpstr>
      <vt:lpstr>2C RFC: W_P vs W_P_ET</vt:lpstr>
      <vt:lpstr>Analysis of two-class classifiers</vt:lpstr>
      <vt:lpstr>Conclusion</vt:lpstr>
      <vt:lpstr>Conclusion</vt:lpstr>
      <vt:lpstr>Conclusion</vt:lpstr>
      <vt:lpstr>References</vt:lpstr>
      <vt:lpstr>Feedback / Questions?</vt:lpstr>
      <vt:lpstr>Thank you</vt:lpstr>
    </vt:vector>
  </TitlesOfParts>
  <Manager>&lt;Content Manager Name Here&gt;</Manager>
  <Company>The 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Syed, Abu Ayub Ansari</cp:lastModifiedBy>
  <cp:revision>966</cp:revision>
  <dcterms:created xsi:type="dcterms:W3CDTF">2013-05-03T04:52:11Z</dcterms:created>
  <dcterms:modified xsi:type="dcterms:W3CDTF">2017-07-14T04:43:32Z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