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4"/>
  </p:notesMasterIdLst>
  <p:handoutMasterIdLst>
    <p:handoutMasterId r:id="rId35"/>
  </p:handoutMasterIdLst>
  <p:sldIdLst>
    <p:sldId id="256" r:id="rId2"/>
    <p:sldId id="257" r:id="rId3"/>
    <p:sldId id="313" r:id="rId4"/>
    <p:sldId id="259" r:id="rId5"/>
    <p:sldId id="314" r:id="rId6"/>
    <p:sldId id="316" r:id="rId7"/>
    <p:sldId id="261" r:id="rId8"/>
    <p:sldId id="262" r:id="rId9"/>
    <p:sldId id="297" r:id="rId10"/>
    <p:sldId id="296" r:id="rId11"/>
    <p:sldId id="321" r:id="rId12"/>
    <p:sldId id="300" r:id="rId13"/>
    <p:sldId id="323" r:id="rId14"/>
    <p:sldId id="324" r:id="rId15"/>
    <p:sldId id="333" r:id="rId16"/>
    <p:sldId id="303" r:id="rId17"/>
    <p:sldId id="264" r:id="rId18"/>
    <p:sldId id="325" r:id="rId19"/>
    <p:sldId id="295" r:id="rId20"/>
    <p:sldId id="286" r:id="rId21"/>
    <p:sldId id="299" r:id="rId22"/>
    <p:sldId id="308" r:id="rId23"/>
    <p:sldId id="304" r:id="rId24"/>
    <p:sldId id="305" r:id="rId25"/>
    <p:sldId id="283" r:id="rId26"/>
    <p:sldId id="290" r:id="rId27"/>
    <p:sldId id="327" r:id="rId28"/>
    <p:sldId id="328" r:id="rId29"/>
    <p:sldId id="289" r:id="rId30"/>
    <p:sldId id="291" r:id="rId31"/>
    <p:sldId id="276" r:id="rId32"/>
    <p:sldId id="332" r:id="rId33"/>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CCFF"/>
    <a:srgbClr val="99CCFF"/>
    <a:srgbClr val="FFCC00"/>
    <a:srgbClr val="FF3300"/>
    <a:srgbClr val="CC9900"/>
    <a:srgbClr val="FFCC66"/>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6" autoAdjust="0"/>
    <p:restoredTop sz="90929"/>
  </p:normalViewPr>
  <p:slideViewPr>
    <p:cSldViewPr>
      <p:cViewPr varScale="1">
        <p:scale>
          <a:sx n="68" d="100"/>
          <a:sy n="68" d="100"/>
        </p:scale>
        <p:origin x="137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448" y="194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41388">
              <a:defRPr sz="2400">
                <a:solidFill>
                  <a:schemeClr val="tx1"/>
                </a:solidFill>
                <a:latin typeface="Times New Roman" panose="02020603050405020304" pitchFamily="18" charset="0"/>
              </a:defRPr>
            </a:lvl1pPr>
            <a:lvl2pPr marL="463550" defTabSz="941388">
              <a:defRPr sz="2400">
                <a:solidFill>
                  <a:schemeClr val="tx1"/>
                </a:solidFill>
                <a:latin typeface="Times New Roman" panose="02020603050405020304" pitchFamily="18" charset="0"/>
              </a:defRPr>
            </a:lvl2pPr>
            <a:lvl3pPr marL="927100" defTabSz="941388">
              <a:defRPr sz="2400">
                <a:solidFill>
                  <a:schemeClr val="tx1"/>
                </a:solidFill>
                <a:latin typeface="Times New Roman" panose="02020603050405020304" pitchFamily="18" charset="0"/>
              </a:defRPr>
            </a:lvl3pPr>
            <a:lvl4pPr marL="1393825" defTabSz="941388">
              <a:defRPr sz="2400">
                <a:solidFill>
                  <a:schemeClr val="tx1"/>
                </a:solidFill>
                <a:latin typeface="Times New Roman" panose="02020603050405020304" pitchFamily="18" charset="0"/>
              </a:defRPr>
            </a:lvl4pPr>
            <a:lvl5pPr marL="1855788" defTabSz="941388">
              <a:defRPr sz="2400">
                <a:solidFill>
                  <a:schemeClr val="tx1"/>
                </a:solidFill>
                <a:latin typeface="Times New Roman" panose="02020603050405020304" pitchFamily="18" charset="0"/>
              </a:defRPr>
            </a:lvl5pPr>
            <a:lvl6pPr marL="2312988" defTabSz="941388" fontAlgn="base">
              <a:spcBef>
                <a:spcPct val="0"/>
              </a:spcBef>
              <a:spcAft>
                <a:spcPct val="0"/>
              </a:spcAft>
              <a:defRPr sz="2400">
                <a:solidFill>
                  <a:schemeClr val="tx1"/>
                </a:solidFill>
                <a:latin typeface="Times New Roman" panose="02020603050405020304" pitchFamily="18" charset="0"/>
              </a:defRPr>
            </a:lvl6pPr>
            <a:lvl7pPr marL="2770188" defTabSz="941388" fontAlgn="base">
              <a:spcBef>
                <a:spcPct val="0"/>
              </a:spcBef>
              <a:spcAft>
                <a:spcPct val="0"/>
              </a:spcAft>
              <a:defRPr sz="2400">
                <a:solidFill>
                  <a:schemeClr val="tx1"/>
                </a:solidFill>
                <a:latin typeface="Times New Roman" panose="02020603050405020304" pitchFamily="18" charset="0"/>
              </a:defRPr>
            </a:lvl7pPr>
            <a:lvl8pPr marL="3227388" defTabSz="941388" fontAlgn="base">
              <a:spcBef>
                <a:spcPct val="0"/>
              </a:spcBef>
              <a:spcAft>
                <a:spcPct val="0"/>
              </a:spcAft>
              <a:defRPr sz="2400">
                <a:solidFill>
                  <a:schemeClr val="tx1"/>
                </a:solidFill>
                <a:latin typeface="Times New Roman" panose="02020603050405020304" pitchFamily="18" charset="0"/>
              </a:defRPr>
            </a:lvl8pPr>
            <a:lvl9pPr marL="3684588" defTabSz="941388"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sz="1000" b="1">
                <a:latin typeface="Arial" panose="020B0604020202020204" pitchFamily="34" charset="0"/>
              </a:rPr>
              <a:t>&lt;Course name&gt; &lt;Lesson number&gt;</a:t>
            </a:r>
            <a:r>
              <a:rPr lang="en-US" sz="1000" b="1"/>
              <a:t>-</a:t>
            </a:r>
            <a:fld id="{3FB33231-92D6-451A-B2D1-23A40C5D3BAA}" type="slidenum">
              <a:rPr lang="en-US" sz="1000" b="1">
                <a:latin typeface="Arial" panose="020B0604020202020204" pitchFamily="34" charset="0"/>
              </a:rPr>
              <a:pPr algn="ctr">
                <a:spcBef>
                  <a:spcPct val="50000"/>
                </a:spcBef>
              </a:pPr>
              <a:t>‹#›</a:t>
            </a:fld>
            <a:endParaRPr lang="en-US" sz="1000" b="1">
              <a:latin typeface="Arial" panose="020B0604020202020204" pitchFamily="34" charset="0"/>
            </a:endParaRPr>
          </a:p>
        </p:txBody>
      </p:sp>
    </p:spTree>
    <p:extLst>
      <p:ext uri="{BB962C8B-B14F-4D97-AF65-F5344CB8AC3E}">
        <p14:creationId xmlns:p14="http://schemas.microsoft.com/office/powerpoint/2010/main" val="3771572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747125"/>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41388">
              <a:defRPr sz="2400">
                <a:solidFill>
                  <a:schemeClr val="tx1"/>
                </a:solidFill>
                <a:latin typeface="Times New Roman" panose="02020603050405020304" pitchFamily="18" charset="0"/>
              </a:defRPr>
            </a:lvl1pPr>
            <a:lvl2pPr marL="463550" defTabSz="941388">
              <a:defRPr sz="2400">
                <a:solidFill>
                  <a:schemeClr val="tx1"/>
                </a:solidFill>
                <a:latin typeface="Times New Roman" panose="02020603050405020304" pitchFamily="18" charset="0"/>
              </a:defRPr>
            </a:lvl2pPr>
            <a:lvl3pPr marL="927100" defTabSz="941388">
              <a:defRPr sz="2400">
                <a:solidFill>
                  <a:schemeClr val="tx1"/>
                </a:solidFill>
                <a:latin typeface="Times New Roman" panose="02020603050405020304" pitchFamily="18" charset="0"/>
              </a:defRPr>
            </a:lvl3pPr>
            <a:lvl4pPr marL="1393825" defTabSz="941388">
              <a:defRPr sz="2400">
                <a:solidFill>
                  <a:schemeClr val="tx1"/>
                </a:solidFill>
                <a:latin typeface="Times New Roman" panose="02020603050405020304" pitchFamily="18" charset="0"/>
              </a:defRPr>
            </a:lvl4pPr>
            <a:lvl5pPr marL="1855788" defTabSz="941388">
              <a:defRPr sz="2400">
                <a:solidFill>
                  <a:schemeClr val="tx1"/>
                </a:solidFill>
                <a:latin typeface="Times New Roman" panose="02020603050405020304" pitchFamily="18" charset="0"/>
              </a:defRPr>
            </a:lvl5pPr>
            <a:lvl6pPr marL="2312988" defTabSz="941388" fontAlgn="base">
              <a:spcBef>
                <a:spcPct val="0"/>
              </a:spcBef>
              <a:spcAft>
                <a:spcPct val="0"/>
              </a:spcAft>
              <a:defRPr sz="2400">
                <a:solidFill>
                  <a:schemeClr val="tx1"/>
                </a:solidFill>
                <a:latin typeface="Times New Roman" panose="02020603050405020304" pitchFamily="18" charset="0"/>
              </a:defRPr>
            </a:lvl6pPr>
            <a:lvl7pPr marL="2770188" defTabSz="941388" fontAlgn="base">
              <a:spcBef>
                <a:spcPct val="0"/>
              </a:spcBef>
              <a:spcAft>
                <a:spcPct val="0"/>
              </a:spcAft>
              <a:defRPr sz="2400">
                <a:solidFill>
                  <a:schemeClr val="tx1"/>
                </a:solidFill>
                <a:latin typeface="Times New Roman" panose="02020603050405020304" pitchFamily="18" charset="0"/>
              </a:defRPr>
            </a:lvl7pPr>
            <a:lvl8pPr marL="3227388" defTabSz="941388" fontAlgn="base">
              <a:spcBef>
                <a:spcPct val="0"/>
              </a:spcBef>
              <a:spcAft>
                <a:spcPct val="0"/>
              </a:spcAft>
              <a:defRPr sz="2400">
                <a:solidFill>
                  <a:schemeClr val="tx1"/>
                </a:solidFill>
                <a:latin typeface="Times New Roman" panose="02020603050405020304" pitchFamily="18" charset="0"/>
              </a:defRPr>
            </a:lvl8pPr>
            <a:lvl9pPr marL="3684588" defTabSz="941388"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sz="1000" b="1">
                <a:latin typeface="Arial" panose="020B0604020202020204" pitchFamily="34" charset="0"/>
              </a:rPr>
              <a:t>Introduction to Oracle: SQL and PL/SQL  3</a:t>
            </a:r>
            <a:r>
              <a:rPr lang="en-US" sz="1000" b="1"/>
              <a:t>-</a:t>
            </a:r>
            <a:fld id="{56641225-DA22-4FF1-880A-5ECD451887EE}" type="slidenum">
              <a:rPr lang="en-US" sz="1000" b="1">
                <a:latin typeface="Arial" panose="020B0604020202020204" pitchFamily="34" charset="0"/>
              </a:rPr>
              <a:pPr algn="ctr">
                <a:spcBef>
                  <a:spcPct val="50000"/>
                </a:spcBef>
              </a:pPr>
              <a:t>‹#›</a:t>
            </a:fld>
            <a:endParaRPr lang="en-US" sz="1000" b="1">
              <a:latin typeface="Arial" panose="020B0604020202020204" pitchFamily="34" charset="0"/>
            </a:endParaRPr>
          </a:p>
        </p:txBody>
      </p:sp>
    </p:spTree>
    <p:extLst>
      <p:ext uri="{BB962C8B-B14F-4D97-AF65-F5344CB8AC3E}">
        <p14:creationId xmlns:p14="http://schemas.microsoft.com/office/powerpoint/2010/main" val="723318090"/>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anose="020B0604020202020204"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anose="02020603050405020304"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55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85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856196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dirty="0"/>
              <a:t>Character Manipulation Functions</a:t>
            </a:r>
          </a:p>
          <a:p>
            <a:pPr lvl="1">
              <a:tabLst/>
            </a:pPr>
            <a:r>
              <a:rPr lang="en-US" dirty="0"/>
              <a:t>CONCAT, SUBSTR, LENGTH, INSTR, and LPAD are the five character manipulation functions covered in this lesson.</a:t>
            </a:r>
          </a:p>
          <a:p>
            <a:pPr lvl="2">
              <a:tabLst/>
            </a:pPr>
            <a:r>
              <a:rPr lang="en-US" dirty="0">
                <a:solidFill>
                  <a:srgbClr val="FC0128"/>
                </a:solidFill>
              </a:rPr>
              <a:t>CONCAT</a:t>
            </a:r>
            <a:r>
              <a:rPr lang="en-US" dirty="0">
                <a:solidFill>
                  <a:srgbClr val="FC0128"/>
                </a:solidFill>
                <a:latin typeface="Symbol" panose="05050102010706020507" pitchFamily="18" charset="2"/>
              </a:rPr>
              <a:t>:</a:t>
            </a:r>
            <a:r>
              <a:rPr lang="en-US" dirty="0">
                <a:latin typeface="Symbol" panose="05050102010706020507" pitchFamily="18" charset="2"/>
              </a:rPr>
              <a:t> </a:t>
            </a:r>
            <a:r>
              <a:rPr lang="en-US" dirty="0"/>
              <a:t>Joins values together (You are limited to using two parameters with CONCAT.)</a:t>
            </a:r>
          </a:p>
          <a:p>
            <a:pPr lvl="2">
              <a:tabLst/>
            </a:pPr>
            <a:r>
              <a:rPr lang="en-US" dirty="0">
                <a:solidFill>
                  <a:srgbClr val="FC0128"/>
                </a:solidFill>
              </a:rPr>
              <a:t>SUBSTR</a:t>
            </a:r>
            <a:r>
              <a:rPr lang="en-US" dirty="0">
                <a:solidFill>
                  <a:srgbClr val="FC0128"/>
                </a:solidFill>
                <a:latin typeface="Symbol" panose="05050102010706020507" pitchFamily="18" charset="2"/>
              </a:rPr>
              <a:t>:</a:t>
            </a:r>
            <a:r>
              <a:rPr lang="en-US" dirty="0">
                <a:latin typeface="Symbol" panose="05050102010706020507" pitchFamily="18" charset="2"/>
              </a:rPr>
              <a:t> </a:t>
            </a:r>
            <a:r>
              <a:rPr lang="en-US" dirty="0"/>
              <a:t>Extracts a string of determined length</a:t>
            </a:r>
          </a:p>
          <a:p>
            <a:pPr lvl="2">
              <a:tabLst/>
            </a:pPr>
            <a:r>
              <a:rPr lang="en-US" dirty="0">
                <a:solidFill>
                  <a:srgbClr val="FC0128"/>
                </a:solidFill>
              </a:rPr>
              <a:t>LENGTH</a:t>
            </a:r>
            <a:r>
              <a:rPr lang="en-US" dirty="0">
                <a:solidFill>
                  <a:srgbClr val="FC0128"/>
                </a:solidFill>
                <a:latin typeface="Symbol" panose="05050102010706020507" pitchFamily="18" charset="2"/>
              </a:rPr>
              <a:t>:</a:t>
            </a:r>
            <a:r>
              <a:rPr lang="en-US" dirty="0">
                <a:latin typeface="Symbol" panose="05050102010706020507" pitchFamily="18" charset="2"/>
              </a:rPr>
              <a:t> </a:t>
            </a:r>
            <a:r>
              <a:rPr lang="en-US" dirty="0"/>
              <a:t>Shows the length of a string as a numeric value</a:t>
            </a:r>
          </a:p>
          <a:p>
            <a:pPr lvl="2">
              <a:tabLst/>
            </a:pPr>
            <a:r>
              <a:rPr lang="en-US" dirty="0">
                <a:solidFill>
                  <a:srgbClr val="FC0128"/>
                </a:solidFill>
              </a:rPr>
              <a:t>INSTR</a:t>
            </a:r>
            <a:r>
              <a:rPr lang="en-US" dirty="0">
                <a:solidFill>
                  <a:srgbClr val="FC0128"/>
                </a:solidFill>
                <a:latin typeface="Symbol" panose="05050102010706020507" pitchFamily="18" charset="2"/>
              </a:rPr>
              <a:t>:</a:t>
            </a:r>
            <a:r>
              <a:rPr lang="en-US" dirty="0">
                <a:latin typeface="Symbol" panose="05050102010706020507" pitchFamily="18" charset="2"/>
              </a:rPr>
              <a:t> </a:t>
            </a:r>
            <a:r>
              <a:rPr lang="en-US" dirty="0"/>
              <a:t>Finds numeric position of a named character</a:t>
            </a:r>
          </a:p>
          <a:p>
            <a:pPr lvl="2">
              <a:tabLst/>
            </a:pPr>
            <a:r>
              <a:rPr lang="en-US" dirty="0">
                <a:solidFill>
                  <a:srgbClr val="FC0128"/>
                </a:solidFill>
              </a:rPr>
              <a:t>LPAD</a:t>
            </a:r>
            <a:r>
              <a:rPr lang="en-US" dirty="0">
                <a:solidFill>
                  <a:srgbClr val="FC0128"/>
                </a:solidFill>
                <a:latin typeface="Symbol" panose="05050102010706020507" pitchFamily="18" charset="2"/>
              </a:rPr>
              <a:t>:</a:t>
            </a:r>
            <a:r>
              <a:rPr lang="en-US" dirty="0">
                <a:latin typeface="Symbol" panose="05050102010706020507" pitchFamily="18" charset="2"/>
              </a:rPr>
              <a:t> </a:t>
            </a:r>
            <a:r>
              <a:rPr lang="en-US" dirty="0"/>
              <a:t>Pads the character value right-justified</a:t>
            </a:r>
          </a:p>
          <a:p>
            <a:pPr lvl="1">
              <a:tabLst/>
            </a:pPr>
            <a:r>
              <a:rPr lang="en-US" b="1" dirty="0"/>
              <a:t>Note:</a:t>
            </a:r>
            <a:r>
              <a:rPr lang="en-US" dirty="0"/>
              <a:t> </a:t>
            </a:r>
            <a:r>
              <a:rPr lang="en-US" dirty="0">
                <a:solidFill>
                  <a:srgbClr val="FC0128"/>
                </a:solidFill>
              </a:rPr>
              <a:t>RPAD </a:t>
            </a:r>
            <a:r>
              <a:rPr lang="en-US" dirty="0"/>
              <a:t>character manipulation function pads the character value left-justified</a:t>
            </a:r>
          </a:p>
          <a:p>
            <a:pPr lvl="1">
              <a:tabLst/>
            </a:pPr>
            <a:endParaRPr lang="en-US" dirty="0"/>
          </a:p>
          <a:p>
            <a:pPr lvl="1">
              <a:tabLst/>
            </a:pPr>
            <a:endParaRPr lang="en-US" dirty="0"/>
          </a:p>
          <a:p>
            <a:pPr lvl="1">
              <a:tabLst/>
            </a:pPr>
            <a:endParaRPr lang="en-US" dirty="0"/>
          </a:p>
          <a:p>
            <a:pPr lvl="1">
              <a:tabLst/>
            </a:pPr>
            <a:endParaRPr lang="en-US" dirty="0"/>
          </a:p>
          <a:p>
            <a:pPr lvl="1">
              <a:tabLst/>
            </a:pPr>
            <a:endParaRPr lang="en-US" dirty="0"/>
          </a:p>
          <a:p>
            <a:pPr>
              <a:tabLst/>
            </a:pPr>
            <a:r>
              <a:rPr lang="en-US" dirty="0">
                <a:solidFill>
                  <a:schemeClr val="accent2"/>
                </a:solidFill>
              </a:rPr>
              <a:t>Class Management Note</a:t>
            </a:r>
          </a:p>
          <a:p>
            <a:pPr lvl="1">
              <a:tabLst/>
            </a:pPr>
            <a:r>
              <a:rPr lang="en-US" dirty="0">
                <a:solidFill>
                  <a:schemeClr val="accent2"/>
                </a:solidFill>
              </a:rPr>
              <a:t>Be sure to point out RPAD to the students, as this function will needed in a practice exercise.</a:t>
            </a:r>
          </a:p>
          <a:p>
            <a:pPr lvl="1">
              <a:tabLst/>
            </a:pPr>
            <a:r>
              <a:rPr lang="en-US" dirty="0">
                <a:solidFill>
                  <a:schemeClr val="accent2"/>
                </a:solidFill>
              </a:rPr>
              <a:t>Also, LTRIM and RTRIM are replaced by one function, TRIM, in Oracle8i.</a:t>
            </a:r>
          </a:p>
        </p:txBody>
      </p:sp>
      <p:sp>
        <p:nvSpPr>
          <p:cNvPr id="2457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321886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Character Manipulation Functions (continued)</a:t>
            </a:r>
          </a:p>
          <a:p>
            <a:pPr lvl="1"/>
            <a:r>
              <a:rPr lang="en-US"/>
              <a:t>The slide example displays employee name and job joined together, length of the employee name, and the numeric position of the letter A in the employee name, for all employees who are in sales. </a:t>
            </a:r>
          </a:p>
          <a:p>
            <a:r>
              <a:rPr lang="en-US"/>
              <a:t>Example</a:t>
            </a:r>
          </a:p>
          <a:p>
            <a:pPr lvl="1"/>
            <a:r>
              <a:rPr lang="en-US"/>
              <a:t>Modify the SQL statement on the slide to display the data for those employees whose names end with an N.</a:t>
            </a:r>
          </a:p>
          <a:p>
            <a:endParaRPr lang="en-US" b="0">
              <a:latin typeface="Times New Roman" panose="02020603050405020304" pitchFamily="18" charset="0"/>
            </a:endParaRPr>
          </a:p>
        </p:txBody>
      </p:sp>
      <p:sp>
        <p:nvSpPr>
          <p:cNvPr id="26628" name="Rectangle 4"/>
          <p:cNvSpPr>
            <a:spLocks noChangeArrowheads="1"/>
          </p:cNvSpPr>
          <p:nvPr/>
        </p:nvSpPr>
        <p:spPr bwMode="auto">
          <a:xfrm>
            <a:off x="608013" y="5999163"/>
            <a:ext cx="5637212" cy="7953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p:cNvSpPr>
            <a:spLocks noChangeArrowheads="1"/>
          </p:cNvSpPr>
          <p:nvPr/>
        </p:nvSpPr>
        <p:spPr bwMode="auto">
          <a:xfrm>
            <a:off x="606425" y="6897688"/>
            <a:ext cx="5637213" cy="7921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508000" y="6897688"/>
            <a:ext cx="561657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lvl1pPr defTabSz="828675">
              <a:tabLst>
                <a:tab pos="112713" algn="l"/>
              </a:tabLst>
              <a:defRPr sz="2400">
                <a:solidFill>
                  <a:schemeClr val="tx1"/>
                </a:solidFill>
                <a:latin typeface="Times New Roman" panose="02020603050405020304" pitchFamily="18" charset="0"/>
              </a:defRPr>
            </a:lvl1pPr>
            <a:lvl2pPr marL="434975" defTabSz="828675">
              <a:tabLst>
                <a:tab pos="112713" algn="l"/>
              </a:tabLst>
              <a:defRPr sz="2400">
                <a:solidFill>
                  <a:schemeClr val="tx1"/>
                </a:solidFill>
                <a:latin typeface="Times New Roman" panose="02020603050405020304" pitchFamily="18" charset="0"/>
              </a:defRPr>
            </a:lvl2pPr>
            <a:lvl3pPr marL="871538" defTabSz="828675">
              <a:tabLst>
                <a:tab pos="112713" algn="l"/>
              </a:tabLst>
              <a:defRPr sz="2400">
                <a:solidFill>
                  <a:schemeClr val="tx1"/>
                </a:solidFill>
                <a:latin typeface="Times New Roman" panose="02020603050405020304" pitchFamily="18" charset="0"/>
              </a:defRPr>
            </a:lvl3pPr>
            <a:lvl4pPr marL="1306513" defTabSz="828675">
              <a:tabLst>
                <a:tab pos="112713" algn="l"/>
              </a:tabLst>
              <a:defRPr sz="2400">
                <a:solidFill>
                  <a:schemeClr val="tx1"/>
                </a:solidFill>
                <a:latin typeface="Times New Roman" panose="02020603050405020304" pitchFamily="18" charset="0"/>
              </a:defRPr>
            </a:lvl4pPr>
            <a:lvl5pPr marL="1738313" defTabSz="828675">
              <a:tabLst>
                <a:tab pos="112713" algn="l"/>
              </a:tabLst>
              <a:defRPr sz="2400">
                <a:solidFill>
                  <a:schemeClr val="tx1"/>
                </a:solidFill>
                <a:latin typeface="Times New Roman" panose="02020603050405020304" pitchFamily="18" charset="0"/>
              </a:defRPr>
            </a:lvl5pPr>
            <a:lvl6pPr marL="2195513" defTabSz="828675" fontAlgn="base">
              <a:spcBef>
                <a:spcPct val="0"/>
              </a:spcBef>
              <a:spcAft>
                <a:spcPct val="0"/>
              </a:spcAft>
              <a:tabLst>
                <a:tab pos="112713" algn="l"/>
              </a:tabLst>
              <a:defRPr sz="2400">
                <a:solidFill>
                  <a:schemeClr val="tx1"/>
                </a:solidFill>
                <a:latin typeface="Times New Roman" panose="02020603050405020304" pitchFamily="18" charset="0"/>
              </a:defRPr>
            </a:lvl6pPr>
            <a:lvl7pPr marL="2652713" defTabSz="828675" fontAlgn="base">
              <a:spcBef>
                <a:spcPct val="0"/>
              </a:spcBef>
              <a:spcAft>
                <a:spcPct val="0"/>
              </a:spcAft>
              <a:tabLst>
                <a:tab pos="112713" algn="l"/>
              </a:tabLst>
              <a:defRPr sz="2400">
                <a:solidFill>
                  <a:schemeClr val="tx1"/>
                </a:solidFill>
                <a:latin typeface="Times New Roman" panose="02020603050405020304" pitchFamily="18" charset="0"/>
              </a:defRPr>
            </a:lvl7pPr>
            <a:lvl8pPr marL="3109913" defTabSz="828675" fontAlgn="base">
              <a:spcBef>
                <a:spcPct val="0"/>
              </a:spcBef>
              <a:spcAft>
                <a:spcPct val="0"/>
              </a:spcAft>
              <a:tabLst>
                <a:tab pos="112713" algn="l"/>
              </a:tabLst>
              <a:defRPr sz="2400">
                <a:solidFill>
                  <a:schemeClr val="tx1"/>
                </a:solidFill>
                <a:latin typeface="Times New Roman" panose="02020603050405020304" pitchFamily="18" charset="0"/>
              </a:defRPr>
            </a:lvl8pPr>
            <a:lvl9pPr marL="3567113" defTabSz="828675" fontAlgn="base">
              <a:spcBef>
                <a:spcPct val="0"/>
              </a:spcBef>
              <a:spcAft>
                <a:spcPct val="0"/>
              </a:spcAft>
              <a:tabLst>
                <a:tab pos="112713" algn="l"/>
              </a:tabLst>
              <a:defRPr sz="2400">
                <a:solidFill>
                  <a:schemeClr val="tx1"/>
                </a:solidFill>
                <a:latin typeface="Times New Roman" panose="02020603050405020304" pitchFamily="18" charset="0"/>
              </a:defRPr>
            </a:lvl9pPr>
          </a:lstStyle>
          <a:p>
            <a:r>
              <a:rPr lang="en-US" sz="1100">
                <a:latin typeface="Courier New" panose="02070309020205020404" pitchFamily="49" charset="0"/>
              </a:rPr>
              <a:t>	ENAME    CONCAT(ENAME,JOB)   LENGTH(ENAME) INSTR(ENAME,'A')</a:t>
            </a:r>
          </a:p>
          <a:p>
            <a:r>
              <a:rPr lang="en-US" sz="1100">
                <a:latin typeface="Courier New" panose="02070309020205020404" pitchFamily="49" charset="0"/>
              </a:rPr>
              <a:t>	-------- ------------------- ------------- ----------------</a:t>
            </a:r>
          </a:p>
          <a:p>
            <a:r>
              <a:rPr lang="en-US" sz="1100">
                <a:latin typeface="Courier New" panose="02070309020205020404" pitchFamily="49" charset="0"/>
              </a:rPr>
              <a:t>	MARTIN   MARTINSALESMAN                  6                2</a:t>
            </a:r>
          </a:p>
          <a:p>
            <a:r>
              <a:rPr lang="en-US" sz="1100">
                <a:latin typeface="Courier New" panose="02070309020205020404" pitchFamily="49" charset="0"/>
              </a:rPr>
              <a:t>	ALLEN    ALLENSALESMAN                   5                1</a:t>
            </a:r>
          </a:p>
        </p:txBody>
      </p:sp>
      <p:sp>
        <p:nvSpPr>
          <p:cNvPr id="26631" name="Rectangle 7"/>
          <p:cNvSpPr>
            <a:spLocks noChangeArrowheads="1"/>
          </p:cNvSpPr>
          <p:nvPr/>
        </p:nvSpPr>
        <p:spPr bwMode="auto">
          <a:xfrm>
            <a:off x="614363" y="6003925"/>
            <a:ext cx="6007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28675">
              <a:tabLst>
                <a:tab pos="1177925" algn="l"/>
              </a:tabLst>
              <a:defRPr sz="2400">
                <a:solidFill>
                  <a:schemeClr val="tx1"/>
                </a:solidFill>
                <a:latin typeface="Times New Roman" panose="02020603050405020304" pitchFamily="18" charset="0"/>
              </a:defRPr>
            </a:lvl1pPr>
            <a:lvl2pPr marL="434975" defTabSz="828675">
              <a:tabLst>
                <a:tab pos="1177925" algn="l"/>
              </a:tabLst>
              <a:defRPr sz="2400">
                <a:solidFill>
                  <a:schemeClr val="tx1"/>
                </a:solidFill>
                <a:latin typeface="Times New Roman" panose="02020603050405020304" pitchFamily="18" charset="0"/>
              </a:defRPr>
            </a:lvl2pPr>
            <a:lvl3pPr marL="871538" defTabSz="828675">
              <a:tabLst>
                <a:tab pos="1177925" algn="l"/>
              </a:tabLst>
              <a:defRPr sz="2400">
                <a:solidFill>
                  <a:schemeClr val="tx1"/>
                </a:solidFill>
                <a:latin typeface="Times New Roman" panose="02020603050405020304" pitchFamily="18" charset="0"/>
              </a:defRPr>
            </a:lvl3pPr>
            <a:lvl4pPr marL="1306513" defTabSz="828675">
              <a:tabLst>
                <a:tab pos="1177925" algn="l"/>
              </a:tabLst>
              <a:defRPr sz="2400">
                <a:solidFill>
                  <a:schemeClr val="tx1"/>
                </a:solidFill>
                <a:latin typeface="Times New Roman" panose="02020603050405020304" pitchFamily="18" charset="0"/>
              </a:defRPr>
            </a:lvl4pPr>
            <a:lvl5pPr marL="1738313" defTabSz="828675">
              <a:tabLst>
                <a:tab pos="1177925" algn="l"/>
              </a:tabLst>
              <a:defRPr sz="2400">
                <a:solidFill>
                  <a:schemeClr val="tx1"/>
                </a:solidFill>
                <a:latin typeface="Times New Roman" panose="02020603050405020304" pitchFamily="18" charset="0"/>
              </a:defRPr>
            </a:lvl5pPr>
            <a:lvl6pPr marL="2195513" defTabSz="828675" fontAlgn="base">
              <a:spcBef>
                <a:spcPct val="0"/>
              </a:spcBef>
              <a:spcAft>
                <a:spcPct val="0"/>
              </a:spcAft>
              <a:tabLst>
                <a:tab pos="1177925" algn="l"/>
              </a:tabLst>
              <a:defRPr sz="2400">
                <a:solidFill>
                  <a:schemeClr val="tx1"/>
                </a:solidFill>
                <a:latin typeface="Times New Roman" panose="02020603050405020304" pitchFamily="18" charset="0"/>
              </a:defRPr>
            </a:lvl6pPr>
            <a:lvl7pPr marL="2652713" defTabSz="828675" fontAlgn="base">
              <a:spcBef>
                <a:spcPct val="0"/>
              </a:spcBef>
              <a:spcAft>
                <a:spcPct val="0"/>
              </a:spcAft>
              <a:tabLst>
                <a:tab pos="1177925" algn="l"/>
              </a:tabLst>
              <a:defRPr sz="2400">
                <a:solidFill>
                  <a:schemeClr val="tx1"/>
                </a:solidFill>
                <a:latin typeface="Times New Roman" panose="02020603050405020304" pitchFamily="18" charset="0"/>
              </a:defRPr>
            </a:lvl7pPr>
            <a:lvl8pPr marL="3109913" defTabSz="828675" fontAlgn="base">
              <a:spcBef>
                <a:spcPct val="0"/>
              </a:spcBef>
              <a:spcAft>
                <a:spcPct val="0"/>
              </a:spcAft>
              <a:tabLst>
                <a:tab pos="1177925" algn="l"/>
              </a:tabLst>
              <a:defRPr sz="2400">
                <a:solidFill>
                  <a:schemeClr val="tx1"/>
                </a:solidFill>
                <a:latin typeface="Times New Roman" panose="02020603050405020304" pitchFamily="18" charset="0"/>
              </a:defRPr>
            </a:lvl8pPr>
            <a:lvl9pPr marL="3567113" defTabSz="828675" fontAlgn="base">
              <a:spcBef>
                <a:spcPct val="0"/>
              </a:spcBef>
              <a:spcAft>
                <a:spcPct val="0"/>
              </a:spcAft>
              <a:tabLst>
                <a:tab pos="1177925" algn="l"/>
              </a:tabLst>
              <a:defRPr sz="2400">
                <a:solidFill>
                  <a:schemeClr val="tx1"/>
                </a:solidFill>
                <a:latin typeface="Times New Roman" panose="02020603050405020304" pitchFamily="18" charset="0"/>
              </a:defRPr>
            </a:lvl9pPr>
          </a:lstStyle>
          <a:p>
            <a:r>
              <a:rPr lang="en-US" sz="1100" b="1">
                <a:solidFill>
                  <a:srgbClr val="000000"/>
                </a:solidFill>
                <a:latin typeface="Courier New" panose="02070309020205020404" pitchFamily="49" charset="0"/>
              </a:rPr>
              <a:t>SQL&gt; SELECT 	ename, CONCAT(ename, job), LENGTH(ename),			INSTR(ename, 'A')</a:t>
            </a:r>
          </a:p>
          <a:p>
            <a:r>
              <a:rPr lang="en-US" sz="1100" b="1">
                <a:solidFill>
                  <a:srgbClr val="000000"/>
                </a:solidFill>
                <a:latin typeface="Courier New" panose="02070309020205020404" pitchFamily="49" charset="0"/>
              </a:rPr>
              <a:t>  2  FROM 	emp</a:t>
            </a:r>
          </a:p>
          <a:p>
            <a:r>
              <a:rPr lang="en-US" sz="1100" b="1">
                <a:solidFill>
                  <a:srgbClr val="000000"/>
                </a:solidFill>
                <a:latin typeface="Courier New" panose="02070309020205020404" pitchFamily="49" charset="0"/>
              </a:rPr>
              <a:t>  3  WHERE 	SUBSTR(ename, -1, 1) = 'N';</a:t>
            </a:r>
          </a:p>
        </p:txBody>
      </p:sp>
    </p:spTree>
    <p:extLst>
      <p:ext uri="{BB962C8B-B14F-4D97-AF65-F5344CB8AC3E}">
        <p14:creationId xmlns:p14="http://schemas.microsoft.com/office/powerpoint/2010/main" val="207589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Number Functions</a:t>
            </a:r>
          </a:p>
          <a:p>
            <a:pPr lvl="1">
              <a:tabLst/>
            </a:pPr>
            <a:r>
              <a:rPr lang="en-US">
                <a:solidFill>
                  <a:srgbClr val="FC0128"/>
                </a:solidFill>
              </a:rPr>
              <a:t>Number functions </a:t>
            </a:r>
            <a:r>
              <a:rPr lang="en-US"/>
              <a:t>accept numeric input and return numeric values. This section describes some of the number functions.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spcBef>
                <a:spcPct val="65000"/>
              </a:spcBef>
              <a:tabLst/>
            </a:pPr>
            <a:r>
              <a:rPr lang="en-US" b="1"/>
              <a:t/>
            </a:r>
            <a:br>
              <a:rPr lang="en-US" b="1"/>
            </a:br>
            <a:r>
              <a:rPr lang="en-US" b="1"/>
              <a:t>Note:</a:t>
            </a:r>
            <a:r>
              <a:rPr lang="en-US"/>
              <a:t> This list is a subset of the available number functions.</a:t>
            </a:r>
          </a:p>
          <a:p>
            <a:pPr lvl="1">
              <a:tabLst/>
            </a:pPr>
            <a:r>
              <a:rPr lang="en-US"/>
              <a:t>For more information, see</a:t>
            </a:r>
            <a:br>
              <a:rPr lang="en-US"/>
            </a:br>
            <a:r>
              <a:rPr lang="en-US" i="1"/>
              <a:t>Oracle Server SQL Reference, </a:t>
            </a:r>
            <a:r>
              <a:rPr lang="en-US"/>
              <a:t>Release 8</a:t>
            </a:r>
            <a:r>
              <a:rPr lang="en-US" i="1"/>
              <a:t>, </a:t>
            </a:r>
            <a:r>
              <a:rPr lang="en-US"/>
              <a:t>“Number Functions.”</a:t>
            </a:r>
          </a:p>
          <a:p>
            <a:pPr>
              <a:tabLst/>
            </a:pPr>
            <a:endParaRPr lang="en-US" b="0">
              <a:latin typeface="Times New Roman" panose="02020603050405020304" pitchFamily="18" charset="0"/>
            </a:endParaRPr>
          </a:p>
        </p:txBody>
      </p:sp>
      <p:sp>
        <p:nvSpPr>
          <p:cNvPr id="28675" name="Rectangle 3"/>
          <p:cNvSpPr>
            <a:spLocks noGrp="1" noRot="1" noChangeAspect="1" noChangeArrowheads="1" noTextEdit="1"/>
          </p:cNvSpPr>
          <p:nvPr>
            <p:ph type="sldImg"/>
          </p:nvPr>
        </p:nvSpPr>
        <p:spPr>
          <a:xfrm>
            <a:off x="474663" y="161925"/>
            <a:ext cx="5864225" cy="4397375"/>
          </a:xfrm>
          <a:ln cap="flat"/>
        </p:spPr>
      </p:sp>
      <p:graphicFrame>
        <p:nvGraphicFramePr>
          <p:cNvPr id="28676" name="Object 4"/>
          <p:cNvGraphicFramePr>
            <a:graphicFrameLocks/>
          </p:cNvGraphicFramePr>
          <p:nvPr/>
        </p:nvGraphicFramePr>
        <p:xfrm>
          <a:off x="601663" y="5395913"/>
          <a:ext cx="5816600" cy="1576387"/>
        </p:xfrm>
        <a:graphic>
          <a:graphicData uri="http://schemas.openxmlformats.org/presentationml/2006/ole">
            <mc:AlternateContent xmlns:mc="http://schemas.openxmlformats.org/markup-compatibility/2006">
              <mc:Choice xmlns:v="urn:schemas-microsoft-com:vml" Requires="v">
                <p:oleObj spid="_x0000_s28696" name="Document" r:id="rId4" imgW="5816520" imgH="1576080" progId="Word.Document.6">
                  <p:embed/>
                </p:oleObj>
              </mc:Choice>
              <mc:Fallback>
                <p:oleObj name="Document" r:id="rId4" imgW="5816520" imgH="157608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5395913"/>
                        <a:ext cx="58166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90" name="Group 18"/>
          <p:cNvGrpSpPr>
            <a:grpSpLocks/>
          </p:cNvGrpSpPr>
          <p:nvPr/>
        </p:nvGrpSpPr>
        <p:grpSpPr bwMode="auto">
          <a:xfrm>
            <a:off x="179388" y="7192963"/>
            <a:ext cx="296862" cy="288925"/>
            <a:chOff x="113" y="4531"/>
            <a:chExt cx="187" cy="182"/>
          </a:xfrm>
        </p:grpSpPr>
        <p:sp>
          <p:nvSpPr>
            <p:cNvPr id="28677" name="Freeform 5"/>
            <p:cNvSpPr>
              <a:spLocks/>
            </p:cNvSpPr>
            <p:nvPr/>
          </p:nvSpPr>
          <p:spPr bwMode="auto">
            <a:xfrm>
              <a:off x="113" y="4531"/>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Lst>
              <a:ahLst/>
              <a:cxnLst>
                <a:cxn ang="0">
                  <a:pos x="T0" y="T1"/>
                </a:cxn>
                <a:cxn ang="0">
                  <a:pos x="T2" y="T3"/>
                </a:cxn>
                <a:cxn ang="0">
                  <a:pos x="T4" y="T5"/>
                </a:cxn>
                <a:cxn ang="0">
                  <a:pos x="T6" y="T7"/>
                </a:cxn>
                <a:cxn ang="0">
                  <a:pos x="T8" y="T9"/>
                </a:cxn>
              </a:cxnLst>
              <a:rect l="0" t="0" r="r" b="b"/>
              <a:pathLst>
                <a:path w="178" h="175">
                  <a:moveTo>
                    <a:pt x="177" y="174"/>
                  </a:moveTo>
                  <a:lnTo>
                    <a:pt x="177" y="0"/>
                  </a:lnTo>
                  <a:lnTo>
                    <a:pt x="0" y="0"/>
                  </a:lnTo>
                  <a:lnTo>
                    <a:pt x="0" y="174"/>
                  </a:lnTo>
                  <a:lnTo>
                    <a:pt x="177" y="17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Freeform 6"/>
            <p:cNvSpPr>
              <a:spLocks/>
            </p:cNvSpPr>
            <p:nvPr/>
          </p:nvSpPr>
          <p:spPr bwMode="auto">
            <a:xfrm>
              <a:off x="175" y="4597"/>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p:cNvSpPr>
              <a:spLocks/>
            </p:cNvSpPr>
            <p:nvPr/>
          </p:nvSpPr>
          <p:spPr bwMode="auto">
            <a:xfrm>
              <a:off x="183" y="4610"/>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p:cNvSpPr>
              <a:spLocks/>
            </p:cNvSpPr>
            <p:nvPr/>
          </p:nvSpPr>
          <p:spPr bwMode="auto">
            <a:xfrm>
              <a:off x="189" y="462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p:cNvSpPr>
              <a:spLocks/>
            </p:cNvSpPr>
            <p:nvPr/>
          </p:nvSpPr>
          <p:spPr bwMode="auto">
            <a:xfrm>
              <a:off x="198" y="464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p:cNvSpPr>
              <a:spLocks/>
            </p:cNvSpPr>
            <p:nvPr/>
          </p:nvSpPr>
          <p:spPr bwMode="auto">
            <a:xfrm>
              <a:off x="204" y="4660"/>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1"/>
            <p:cNvSpPr>
              <a:spLocks/>
            </p:cNvSpPr>
            <p:nvPr/>
          </p:nvSpPr>
          <p:spPr bwMode="auto">
            <a:xfrm>
              <a:off x="135" y="4557"/>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2"/>
            <p:cNvSpPr>
              <a:spLocks/>
            </p:cNvSpPr>
            <p:nvPr/>
          </p:nvSpPr>
          <p:spPr bwMode="auto">
            <a:xfrm>
              <a:off x="117" y="4545"/>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Lst>
              <a:ahLst/>
              <a:cxnLst>
                <a:cxn ang="0">
                  <a:pos x="T0" y="T1"/>
                </a:cxn>
                <a:cxn ang="0">
                  <a:pos x="T2" y="T3"/>
                </a:cxn>
                <a:cxn ang="0">
                  <a:pos x="T4" y="T5"/>
                </a:cxn>
                <a:cxn ang="0">
                  <a:pos x="T6" y="T7"/>
                </a:cxn>
                <a:cxn ang="0">
                  <a:pos x="T8" y="T9"/>
                </a:cxn>
              </a:cxnLst>
              <a:rect l="0" t="0" r="r" b="b"/>
              <a:pathLst>
                <a:path w="123" h="60">
                  <a:moveTo>
                    <a:pt x="122" y="7"/>
                  </a:moveTo>
                  <a:lnTo>
                    <a:pt x="119" y="0"/>
                  </a:lnTo>
                  <a:lnTo>
                    <a:pt x="0" y="51"/>
                  </a:lnTo>
                  <a:lnTo>
                    <a:pt x="2" y="59"/>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3"/>
            <p:cNvSpPr>
              <a:spLocks/>
            </p:cNvSpPr>
            <p:nvPr/>
          </p:nvSpPr>
          <p:spPr bwMode="auto">
            <a:xfrm>
              <a:off x="245" y="456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p:cNvSpPr>
              <a:spLocks/>
            </p:cNvSpPr>
            <p:nvPr/>
          </p:nvSpPr>
          <p:spPr bwMode="auto">
            <a:xfrm>
              <a:off x="135" y="4605"/>
              <a:ext cx="52" cy="108"/>
            </a:xfrm>
            <a:custGeom>
              <a:avLst/>
              <a:gdLst>
                <a:gd name="T0" fmla="*/ 44 w 52"/>
                <a:gd name="T1" fmla="*/ 107 h 108"/>
                <a:gd name="T2" fmla="*/ 51 w 52"/>
                <a:gd name="T3" fmla="*/ 102 h 108"/>
                <a:gd name="T4" fmla="*/ 6 w 52"/>
                <a:gd name="T5" fmla="*/ 0 h 108"/>
                <a:gd name="T6" fmla="*/ 0 w 52"/>
                <a:gd name="T7" fmla="*/ 4 h 108"/>
                <a:gd name="T8" fmla="*/ 44 w 52"/>
                <a:gd name="T9" fmla="*/ 107 h 108"/>
              </a:gdLst>
              <a:ahLst/>
              <a:cxnLst>
                <a:cxn ang="0">
                  <a:pos x="T0" y="T1"/>
                </a:cxn>
                <a:cxn ang="0">
                  <a:pos x="T2" y="T3"/>
                </a:cxn>
                <a:cxn ang="0">
                  <a:pos x="T4" y="T5"/>
                </a:cxn>
                <a:cxn ang="0">
                  <a:pos x="T6" y="T7"/>
                </a:cxn>
                <a:cxn ang="0">
                  <a:pos x="T8" y="T9"/>
                </a:cxn>
              </a:cxnLst>
              <a:rect l="0" t="0" r="r" b="b"/>
              <a:pathLst>
                <a:path w="52" h="108">
                  <a:moveTo>
                    <a:pt x="44" y="107"/>
                  </a:moveTo>
                  <a:lnTo>
                    <a:pt x="51" y="102"/>
                  </a:lnTo>
                  <a:lnTo>
                    <a:pt x="6" y="0"/>
                  </a:lnTo>
                  <a:lnTo>
                    <a:pt x="0" y="4"/>
                  </a:lnTo>
                  <a:lnTo>
                    <a:pt x="44"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p:cNvSpPr>
              <a:spLocks/>
            </p:cNvSpPr>
            <p:nvPr/>
          </p:nvSpPr>
          <p:spPr bwMode="auto">
            <a:xfrm>
              <a:off x="113" y="4599"/>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Lst>
              <a:ahLst/>
              <a:cxnLst>
                <a:cxn ang="0">
                  <a:pos x="T0" y="T1"/>
                </a:cxn>
                <a:cxn ang="0">
                  <a:pos x="T2" y="T3"/>
                </a:cxn>
                <a:cxn ang="0">
                  <a:pos x="T4" y="T5"/>
                </a:cxn>
                <a:cxn ang="0">
                  <a:pos x="T6" y="T7"/>
                </a:cxn>
                <a:cxn ang="0">
                  <a:pos x="T8" y="T9"/>
                </a:cxn>
              </a:cxnLst>
              <a:rect l="0" t="0" r="r" b="b"/>
              <a:pathLst>
                <a:path w="59" h="114">
                  <a:moveTo>
                    <a:pt x="51" y="113"/>
                  </a:moveTo>
                  <a:lnTo>
                    <a:pt x="58" y="110"/>
                  </a:lnTo>
                  <a:lnTo>
                    <a:pt x="6" y="0"/>
                  </a:lnTo>
                  <a:lnTo>
                    <a:pt x="0" y="2"/>
                  </a:lnTo>
                  <a:lnTo>
                    <a:pt x="5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6"/>
            <p:cNvSpPr>
              <a:spLocks/>
            </p:cNvSpPr>
            <p:nvPr/>
          </p:nvSpPr>
          <p:spPr bwMode="auto">
            <a:xfrm>
              <a:off x="116" y="4599"/>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6"/>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Freeform 17"/>
            <p:cNvSpPr>
              <a:spLocks/>
            </p:cNvSpPr>
            <p:nvPr/>
          </p:nvSpPr>
          <p:spPr bwMode="auto">
            <a:xfrm>
              <a:off x="223" y="4552"/>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Lst>
              <a:ahLst/>
              <a:cxnLst>
                <a:cxn ang="0">
                  <a:pos x="T0" y="T1"/>
                </a:cxn>
                <a:cxn ang="0">
                  <a:pos x="T2" y="T3"/>
                </a:cxn>
                <a:cxn ang="0">
                  <a:pos x="T4" y="T5"/>
                </a:cxn>
                <a:cxn ang="0">
                  <a:pos x="T6" y="T7"/>
                </a:cxn>
                <a:cxn ang="0">
                  <a:pos x="T8" y="T9"/>
                </a:cxn>
              </a:cxnLst>
              <a:rect l="0" t="0" r="r" b="b"/>
              <a:pathLst>
                <a:path w="29" h="19">
                  <a:moveTo>
                    <a:pt x="24" y="18"/>
                  </a:moveTo>
                  <a:lnTo>
                    <a:pt x="28" y="11"/>
                  </a:lnTo>
                  <a:lnTo>
                    <a:pt x="4" y="0"/>
                  </a:lnTo>
                  <a:lnTo>
                    <a:pt x="0" y="6"/>
                  </a:lnTo>
                  <a:lnTo>
                    <a:pt x="2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50754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2913" y="168275"/>
            <a:ext cx="5927725" cy="4445000"/>
          </a:xfrm>
          <a:ln cap="flat"/>
        </p:spPr>
      </p:sp>
      <p:sp>
        <p:nvSpPr>
          <p:cNvPr id="30723" name="Rectangle 3"/>
          <p:cNvSpPr>
            <a:spLocks noGrp="1" noChangeArrowheads="1"/>
          </p:cNvSpPr>
          <p:nvPr>
            <p:ph type="body" idx="1"/>
          </p:nvPr>
        </p:nvSpPr>
        <p:spPr>
          <a:xfrm>
            <a:off x="452438" y="4762500"/>
            <a:ext cx="5940425" cy="3795713"/>
          </a:xfrm>
          <a:noFill/>
          <a:ln/>
        </p:spPr>
        <p:txBody>
          <a:bodyPr/>
          <a:lstStyle/>
          <a:p>
            <a:pPr defTabSz="377825">
              <a:tabLst>
                <a:tab pos="442913" algn="l"/>
              </a:tabLst>
            </a:pPr>
            <a:r>
              <a:rPr lang="en-US"/>
              <a:t>ROUND Function</a:t>
            </a:r>
          </a:p>
          <a:p>
            <a:pPr lvl="1" defTabSz="377825">
              <a:tabLst>
                <a:tab pos="442913" algn="l"/>
              </a:tabLst>
            </a:pPr>
            <a:r>
              <a:rPr lang="en-US"/>
              <a:t>The </a:t>
            </a:r>
            <a:r>
              <a:rPr lang="en-US">
                <a:solidFill>
                  <a:srgbClr val="FC0128"/>
                </a:solidFill>
              </a:rPr>
              <a:t>ROUND </a:t>
            </a:r>
            <a:r>
              <a:rPr lang="en-US"/>
              <a:t>function rounds the column, expression, or value to </a:t>
            </a:r>
            <a:r>
              <a:rPr lang="en-US" i="1"/>
              <a:t>n</a:t>
            </a:r>
            <a:r>
              <a:rPr lang="en-US"/>
              <a:t> decimal places. </a:t>
            </a:r>
            <a:r>
              <a:rPr lang="en-US">
                <a:latin typeface="Times" panose="02020603050405020304"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a:t>
            </a:r>
          </a:p>
          <a:p>
            <a:pPr lvl="1" defTabSz="377825">
              <a:tabLst>
                <a:tab pos="442913" algn="l"/>
              </a:tabLst>
            </a:pPr>
            <a:r>
              <a:rPr lang="en-US"/>
              <a:t>The ROUND function can also be used with date functions. You will see examples later in this lesson.</a:t>
            </a:r>
          </a:p>
          <a:p>
            <a:pPr lvl="1" defTabSz="377825">
              <a:tabLst>
                <a:tab pos="442913" algn="l"/>
              </a:tabLst>
            </a:pPr>
            <a:r>
              <a:rPr lang="en-US"/>
              <a:t>The DUAL is a dummy table. More about this will be covered later.</a:t>
            </a:r>
            <a:endParaRPr lang="en-US" b="1"/>
          </a:p>
          <a:p>
            <a:pPr defTabSz="377825">
              <a:tabLst>
                <a:tab pos="442913" algn="l"/>
              </a:tabLst>
            </a:pPr>
            <a:endParaRPr lang="en-US">
              <a:latin typeface="Times New Roman" panose="02020603050405020304" pitchFamily="18" charset="0"/>
            </a:endParaRPr>
          </a:p>
        </p:txBody>
      </p:sp>
      <p:grpSp>
        <p:nvGrpSpPr>
          <p:cNvPr id="30735" name="Group 15"/>
          <p:cNvGrpSpPr>
            <a:grpSpLocks/>
          </p:cNvGrpSpPr>
          <p:nvPr/>
        </p:nvGrpSpPr>
        <p:grpSpPr bwMode="auto">
          <a:xfrm>
            <a:off x="217488" y="6162675"/>
            <a:ext cx="285750" cy="304800"/>
            <a:chOff x="137" y="3882"/>
            <a:chExt cx="180" cy="192"/>
          </a:xfrm>
        </p:grpSpPr>
        <p:sp>
          <p:nvSpPr>
            <p:cNvPr id="30724" name="Freeform 4"/>
            <p:cNvSpPr>
              <a:spLocks/>
            </p:cNvSpPr>
            <p:nvPr/>
          </p:nvSpPr>
          <p:spPr bwMode="auto">
            <a:xfrm>
              <a:off x="137" y="3882"/>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Lst>
              <a:ahLst/>
              <a:cxnLst>
                <a:cxn ang="0">
                  <a:pos x="T0" y="T1"/>
                </a:cxn>
                <a:cxn ang="0">
                  <a:pos x="T2" y="T3"/>
                </a:cxn>
                <a:cxn ang="0">
                  <a:pos x="T4" y="T5"/>
                </a:cxn>
                <a:cxn ang="0">
                  <a:pos x="T6" y="T7"/>
                </a:cxn>
                <a:cxn ang="0">
                  <a:pos x="T8" y="T9"/>
                </a:cxn>
              </a:cxnLst>
              <a:rect l="0" t="0" r="r" b="b"/>
              <a:pathLst>
                <a:path w="180" h="184">
                  <a:moveTo>
                    <a:pt x="179" y="183"/>
                  </a:moveTo>
                  <a:lnTo>
                    <a:pt x="179" y="0"/>
                  </a:lnTo>
                  <a:lnTo>
                    <a:pt x="0" y="0"/>
                  </a:lnTo>
                  <a:lnTo>
                    <a:pt x="0" y="183"/>
                  </a:lnTo>
                  <a:lnTo>
                    <a:pt x="179"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Freeform 5"/>
            <p:cNvSpPr>
              <a:spLocks/>
            </p:cNvSpPr>
            <p:nvPr/>
          </p:nvSpPr>
          <p:spPr bwMode="auto">
            <a:xfrm>
              <a:off x="218" y="4056"/>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Lst>
              <a:ahLst/>
              <a:cxnLst>
                <a:cxn ang="0">
                  <a:pos x="T0" y="T1"/>
                </a:cxn>
                <a:cxn ang="0">
                  <a:pos x="T2" y="T3"/>
                </a:cxn>
                <a:cxn ang="0">
                  <a:pos x="T4" y="T5"/>
                </a:cxn>
                <a:cxn ang="0">
                  <a:pos x="T6" y="T7"/>
                </a:cxn>
                <a:cxn ang="0">
                  <a:pos x="T8" y="T9"/>
                </a:cxn>
              </a:cxnLst>
              <a:rect l="0" t="0" r="r" b="b"/>
              <a:pathLst>
                <a:path w="27" h="18">
                  <a:moveTo>
                    <a:pt x="26" y="17"/>
                  </a:moveTo>
                  <a:lnTo>
                    <a:pt x="26" y="0"/>
                  </a:lnTo>
                  <a:lnTo>
                    <a:pt x="0" y="0"/>
                  </a:lnTo>
                  <a:lnTo>
                    <a:pt x="0" y="17"/>
                  </a:lnTo>
                  <a:lnTo>
                    <a:pt x="26"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Freeform 6"/>
            <p:cNvSpPr>
              <a:spLocks/>
            </p:cNvSpPr>
            <p:nvPr/>
          </p:nvSpPr>
          <p:spPr bwMode="auto">
            <a:xfrm>
              <a:off x="159" y="3935"/>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Freeform 7"/>
            <p:cNvSpPr>
              <a:spLocks/>
            </p:cNvSpPr>
            <p:nvPr/>
          </p:nvSpPr>
          <p:spPr bwMode="auto">
            <a:xfrm>
              <a:off x="270" y="3935"/>
              <a:ext cx="34" cy="20"/>
            </a:xfrm>
            <a:custGeom>
              <a:avLst/>
              <a:gdLst>
                <a:gd name="T0" fmla="*/ 33 w 34"/>
                <a:gd name="T1" fmla="*/ 0 h 20"/>
                <a:gd name="T2" fmla="*/ 6 w 34"/>
                <a:gd name="T3" fmla="*/ 19 h 20"/>
                <a:gd name="T4" fmla="*/ 0 w 34"/>
                <a:gd name="T5" fmla="*/ 9 h 20"/>
                <a:gd name="T6" fmla="*/ 33 w 34"/>
                <a:gd name="T7" fmla="*/ 0 h 20"/>
              </a:gdLst>
              <a:ahLst/>
              <a:cxnLst>
                <a:cxn ang="0">
                  <a:pos x="T0" y="T1"/>
                </a:cxn>
                <a:cxn ang="0">
                  <a:pos x="T2" y="T3"/>
                </a:cxn>
                <a:cxn ang="0">
                  <a:pos x="T4" y="T5"/>
                </a:cxn>
                <a:cxn ang="0">
                  <a:pos x="T6" y="T7"/>
                </a:cxn>
              </a:cxnLst>
              <a:rect l="0" t="0" r="r" b="b"/>
              <a:pathLst>
                <a:path w="34" h="20">
                  <a:moveTo>
                    <a:pt x="33" y="0"/>
                  </a:moveTo>
                  <a:lnTo>
                    <a:pt x="6" y="19"/>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Freeform 8"/>
            <p:cNvSpPr>
              <a:spLocks/>
            </p:cNvSpPr>
            <p:nvPr/>
          </p:nvSpPr>
          <p:spPr bwMode="auto">
            <a:xfrm>
              <a:off x="157" y="3975"/>
              <a:ext cx="33" cy="18"/>
            </a:xfrm>
            <a:custGeom>
              <a:avLst/>
              <a:gdLst>
                <a:gd name="T0" fmla="*/ 0 w 33"/>
                <a:gd name="T1" fmla="*/ 17 h 18"/>
                <a:gd name="T2" fmla="*/ 32 w 33"/>
                <a:gd name="T3" fmla="*/ 13 h 18"/>
                <a:gd name="T4" fmla="*/ 30 w 33"/>
                <a:gd name="T5" fmla="*/ 0 h 18"/>
                <a:gd name="T6" fmla="*/ 0 w 33"/>
                <a:gd name="T7" fmla="*/ 17 h 18"/>
              </a:gdLst>
              <a:ahLst/>
              <a:cxnLst>
                <a:cxn ang="0">
                  <a:pos x="T0" y="T1"/>
                </a:cxn>
                <a:cxn ang="0">
                  <a:pos x="T2" y="T3"/>
                </a:cxn>
                <a:cxn ang="0">
                  <a:pos x="T4" y="T5"/>
                </a:cxn>
                <a:cxn ang="0">
                  <a:pos x="T6" y="T7"/>
                </a:cxn>
              </a:cxnLst>
              <a:rect l="0" t="0" r="r" b="b"/>
              <a:pathLst>
                <a:path w="33" h="18">
                  <a:moveTo>
                    <a:pt x="0" y="17"/>
                  </a:moveTo>
                  <a:lnTo>
                    <a:pt x="32" y="13"/>
                  </a:lnTo>
                  <a:lnTo>
                    <a:pt x="30" y="0"/>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Freeform 9"/>
            <p:cNvSpPr>
              <a:spLocks/>
            </p:cNvSpPr>
            <p:nvPr/>
          </p:nvSpPr>
          <p:spPr bwMode="auto">
            <a:xfrm>
              <a:off x="273" y="3976"/>
              <a:ext cx="34" cy="18"/>
            </a:xfrm>
            <a:custGeom>
              <a:avLst/>
              <a:gdLst>
                <a:gd name="T0" fmla="*/ 33 w 34"/>
                <a:gd name="T1" fmla="*/ 17 h 18"/>
                <a:gd name="T2" fmla="*/ 0 w 34"/>
                <a:gd name="T3" fmla="*/ 14 h 18"/>
                <a:gd name="T4" fmla="*/ 2 w 34"/>
                <a:gd name="T5" fmla="*/ 0 h 18"/>
                <a:gd name="T6" fmla="*/ 33 w 34"/>
                <a:gd name="T7" fmla="*/ 17 h 18"/>
              </a:gdLst>
              <a:ahLst/>
              <a:cxnLst>
                <a:cxn ang="0">
                  <a:pos x="T0" y="T1"/>
                </a:cxn>
                <a:cxn ang="0">
                  <a:pos x="T2" y="T3"/>
                </a:cxn>
                <a:cxn ang="0">
                  <a:pos x="T4" y="T5"/>
                </a:cxn>
                <a:cxn ang="0">
                  <a:pos x="T6" y="T7"/>
                </a:cxn>
              </a:cxnLst>
              <a:rect l="0" t="0" r="r" b="b"/>
              <a:pathLst>
                <a:path w="34" h="18">
                  <a:moveTo>
                    <a:pt x="33" y="17"/>
                  </a:moveTo>
                  <a:lnTo>
                    <a:pt x="0" y="14"/>
                  </a:lnTo>
                  <a:lnTo>
                    <a:pt x="2" y="0"/>
                  </a:lnTo>
                  <a:lnTo>
                    <a:pt x="3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Freeform 10"/>
            <p:cNvSpPr>
              <a:spLocks/>
            </p:cNvSpPr>
            <p:nvPr/>
          </p:nvSpPr>
          <p:spPr bwMode="auto">
            <a:xfrm>
              <a:off x="182" y="3898"/>
              <a:ext cx="25" cy="28"/>
            </a:xfrm>
            <a:custGeom>
              <a:avLst/>
              <a:gdLst>
                <a:gd name="T0" fmla="*/ 0 w 25"/>
                <a:gd name="T1" fmla="*/ 0 h 28"/>
                <a:gd name="T2" fmla="*/ 14 w 25"/>
                <a:gd name="T3" fmla="*/ 27 h 28"/>
                <a:gd name="T4" fmla="*/ 24 w 25"/>
                <a:gd name="T5" fmla="*/ 20 h 28"/>
                <a:gd name="T6" fmla="*/ 0 w 25"/>
                <a:gd name="T7" fmla="*/ 0 h 28"/>
              </a:gdLst>
              <a:ahLst/>
              <a:cxnLst>
                <a:cxn ang="0">
                  <a:pos x="T0" y="T1"/>
                </a:cxn>
                <a:cxn ang="0">
                  <a:pos x="T2" y="T3"/>
                </a:cxn>
                <a:cxn ang="0">
                  <a:pos x="T4" y="T5"/>
                </a:cxn>
                <a:cxn ang="0">
                  <a:pos x="T6" y="T7"/>
                </a:cxn>
              </a:cxnLst>
              <a:rect l="0" t="0" r="r" b="b"/>
              <a:pathLst>
                <a:path w="25" h="28">
                  <a:moveTo>
                    <a:pt x="0" y="0"/>
                  </a:moveTo>
                  <a:lnTo>
                    <a:pt x="14" y="27"/>
                  </a:lnTo>
                  <a:lnTo>
                    <a:pt x="24" y="20"/>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Freeform 11"/>
            <p:cNvSpPr>
              <a:spLocks/>
            </p:cNvSpPr>
            <p:nvPr/>
          </p:nvSpPr>
          <p:spPr bwMode="auto">
            <a:xfrm>
              <a:off x="247" y="3900"/>
              <a:ext cx="29" cy="30"/>
            </a:xfrm>
            <a:custGeom>
              <a:avLst/>
              <a:gdLst>
                <a:gd name="T0" fmla="*/ 28 w 29"/>
                <a:gd name="T1" fmla="*/ 0 h 30"/>
                <a:gd name="T2" fmla="*/ 11 w 29"/>
                <a:gd name="T3" fmla="*/ 29 h 30"/>
                <a:gd name="T4" fmla="*/ 0 w 29"/>
                <a:gd name="T5" fmla="*/ 21 h 30"/>
                <a:gd name="T6" fmla="*/ 28 w 29"/>
                <a:gd name="T7" fmla="*/ 0 h 30"/>
              </a:gdLst>
              <a:ahLst/>
              <a:cxnLst>
                <a:cxn ang="0">
                  <a:pos x="T0" y="T1"/>
                </a:cxn>
                <a:cxn ang="0">
                  <a:pos x="T2" y="T3"/>
                </a:cxn>
                <a:cxn ang="0">
                  <a:pos x="T4" y="T5"/>
                </a:cxn>
                <a:cxn ang="0">
                  <a:pos x="T6" y="T7"/>
                </a:cxn>
              </a:cxnLst>
              <a:rect l="0" t="0" r="r" b="b"/>
              <a:pathLst>
                <a:path w="29" h="30">
                  <a:moveTo>
                    <a:pt x="28" y="0"/>
                  </a:moveTo>
                  <a:lnTo>
                    <a:pt x="11" y="29"/>
                  </a:lnTo>
                  <a:lnTo>
                    <a:pt x="0" y="21"/>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Freeform 12"/>
            <p:cNvSpPr>
              <a:spLocks/>
            </p:cNvSpPr>
            <p:nvPr/>
          </p:nvSpPr>
          <p:spPr bwMode="auto">
            <a:xfrm>
              <a:off x="222" y="3888"/>
              <a:ext cx="17" cy="31"/>
            </a:xfrm>
            <a:custGeom>
              <a:avLst/>
              <a:gdLst>
                <a:gd name="T0" fmla="*/ 7 w 17"/>
                <a:gd name="T1" fmla="*/ 0 h 31"/>
                <a:gd name="T2" fmla="*/ 0 w 17"/>
                <a:gd name="T3" fmla="*/ 30 h 31"/>
                <a:gd name="T4" fmla="*/ 16 w 17"/>
                <a:gd name="T5" fmla="*/ 29 h 31"/>
                <a:gd name="T6" fmla="*/ 7 w 17"/>
                <a:gd name="T7" fmla="*/ 0 h 31"/>
              </a:gdLst>
              <a:ahLst/>
              <a:cxnLst>
                <a:cxn ang="0">
                  <a:pos x="T0" y="T1"/>
                </a:cxn>
                <a:cxn ang="0">
                  <a:pos x="T2" y="T3"/>
                </a:cxn>
                <a:cxn ang="0">
                  <a:pos x="T4" y="T5"/>
                </a:cxn>
                <a:cxn ang="0">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Freeform 13"/>
            <p:cNvSpPr>
              <a:spLocks/>
            </p:cNvSpPr>
            <p:nvPr/>
          </p:nvSpPr>
          <p:spPr bwMode="auto">
            <a:xfrm>
              <a:off x="198" y="3934"/>
              <a:ext cx="65" cy="114"/>
            </a:xfrm>
            <a:custGeom>
              <a:avLst/>
              <a:gdLst>
                <a:gd name="T0" fmla="*/ 21 w 65"/>
                <a:gd name="T1" fmla="*/ 113 h 114"/>
                <a:gd name="T2" fmla="*/ 21 w 65"/>
                <a:gd name="T3" fmla="*/ 93 h 114"/>
                <a:gd name="T4" fmla="*/ 20 w 65"/>
                <a:gd name="T5" fmla="*/ 90 h 114"/>
                <a:gd name="T6" fmla="*/ 14 w 65"/>
                <a:gd name="T7" fmla="*/ 82 h 114"/>
                <a:gd name="T8" fmla="*/ 8 w 65"/>
                <a:gd name="T9" fmla="*/ 71 h 114"/>
                <a:gd name="T10" fmla="*/ 3 w 65"/>
                <a:gd name="T11" fmla="*/ 57 h 114"/>
                <a:gd name="T12" fmla="*/ 0 w 65"/>
                <a:gd name="T13" fmla="*/ 41 h 114"/>
                <a:gd name="T14" fmla="*/ 0 w 65"/>
                <a:gd name="T15" fmla="*/ 26 h 114"/>
                <a:gd name="T16" fmla="*/ 7 w 65"/>
                <a:gd name="T17" fmla="*/ 11 h 114"/>
                <a:gd name="T18" fmla="*/ 21 w 65"/>
                <a:gd name="T19" fmla="*/ 0 h 114"/>
                <a:gd name="T20" fmla="*/ 41 w 65"/>
                <a:gd name="T21" fmla="*/ 0 h 114"/>
                <a:gd name="T22" fmla="*/ 43 w 65"/>
                <a:gd name="T23" fmla="*/ 0 h 114"/>
                <a:gd name="T24" fmla="*/ 48 w 65"/>
                <a:gd name="T25" fmla="*/ 4 h 114"/>
                <a:gd name="T26" fmla="*/ 54 w 65"/>
                <a:gd name="T27" fmla="*/ 10 h 114"/>
                <a:gd name="T28" fmla="*/ 60 w 65"/>
                <a:gd name="T29" fmla="*/ 19 h 114"/>
                <a:gd name="T30" fmla="*/ 64 w 65"/>
                <a:gd name="T31" fmla="*/ 31 h 114"/>
                <a:gd name="T32" fmla="*/ 63 w 65"/>
                <a:gd name="T33" fmla="*/ 47 h 114"/>
                <a:gd name="T34" fmla="*/ 56 w 65"/>
                <a:gd name="T35" fmla="*/ 67 h 114"/>
                <a:gd name="T36" fmla="*/ 41 w 65"/>
                <a:gd name="T37" fmla="*/ 90 h 114"/>
                <a:gd name="T38" fmla="*/ 41 w 65"/>
                <a:gd name="T39" fmla="*/ 113 h 114"/>
                <a:gd name="T40" fmla="*/ 21 w 65"/>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114">
                  <a:moveTo>
                    <a:pt x="21" y="113"/>
                  </a:moveTo>
                  <a:lnTo>
                    <a:pt x="21" y="93"/>
                  </a:lnTo>
                  <a:lnTo>
                    <a:pt x="20" y="90"/>
                  </a:lnTo>
                  <a:lnTo>
                    <a:pt x="14" y="82"/>
                  </a:lnTo>
                  <a:lnTo>
                    <a:pt x="8" y="71"/>
                  </a:lnTo>
                  <a:lnTo>
                    <a:pt x="3" y="57"/>
                  </a:lnTo>
                  <a:lnTo>
                    <a:pt x="0" y="41"/>
                  </a:lnTo>
                  <a:lnTo>
                    <a:pt x="0" y="26"/>
                  </a:lnTo>
                  <a:lnTo>
                    <a:pt x="7" y="11"/>
                  </a:lnTo>
                  <a:lnTo>
                    <a:pt x="21" y="0"/>
                  </a:lnTo>
                  <a:lnTo>
                    <a:pt x="41" y="0"/>
                  </a:lnTo>
                  <a:lnTo>
                    <a:pt x="43" y="0"/>
                  </a:lnTo>
                  <a:lnTo>
                    <a:pt x="48" y="4"/>
                  </a:lnTo>
                  <a:lnTo>
                    <a:pt x="54" y="10"/>
                  </a:lnTo>
                  <a:lnTo>
                    <a:pt x="60" y="19"/>
                  </a:lnTo>
                  <a:lnTo>
                    <a:pt x="64" y="31"/>
                  </a:lnTo>
                  <a:lnTo>
                    <a:pt x="63" y="47"/>
                  </a:lnTo>
                  <a:lnTo>
                    <a:pt x="56" y="67"/>
                  </a:lnTo>
                  <a:lnTo>
                    <a:pt x="41" y="90"/>
                  </a:lnTo>
                  <a:lnTo>
                    <a:pt x="41" y="113"/>
                  </a:lnTo>
                  <a:lnTo>
                    <a:pt x="2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4" name="Freeform 14"/>
            <p:cNvSpPr>
              <a:spLocks/>
            </p:cNvSpPr>
            <p:nvPr/>
          </p:nvSpPr>
          <p:spPr bwMode="auto">
            <a:xfrm>
              <a:off x="224" y="3955"/>
              <a:ext cx="18" cy="88"/>
            </a:xfrm>
            <a:custGeom>
              <a:avLst/>
              <a:gdLst>
                <a:gd name="T0" fmla="*/ 4 w 18"/>
                <a:gd name="T1" fmla="*/ 0 h 88"/>
                <a:gd name="T2" fmla="*/ 7 w 18"/>
                <a:gd name="T3" fmla="*/ 6 h 88"/>
                <a:gd name="T4" fmla="*/ 2 w 18"/>
                <a:gd name="T5" fmla="*/ 7 h 88"/>
                <a:gd name="T6" fmla="*/ 2 w 18"/>
                <a:gd name="T7" fmla="*/ 78 h 88"/>
                <a:gd name="T8" fmla="*/ 0 w 18"/>
                <a:gd name="T9" fmla="*/ 79 h 88"/>
                <a:gd name="T10" fmla="*/ 0 w 18"/>
                <a:gd name="T11" fmla="*/ 87 h 88"/>
                <a:gd name="T12" fmla="*/ 2 w 18"/>
                <a:gd name="T13" fmla="*/ 87 h 88"/>
                <a:gd name="T14" fmla="*/ 4 w 18"/>
                <a:gd name="T15" fmla="*/ 87 h 88"/>
                <a:gd name="T16" fmla="*/ 7 w 18"/>
                <a:gd name="T17" fmla="*/ 87 h 88"/>
                <a:gd name="T18" fmla="*/ 9 w 18"/>
                <a:gd name="T19" fmla="*/ 85 h 88"/>
                <a:gd name="T20" fmla="*/ 14 w 18"/>
                <a:gd name="T21" fmla="*/ 85 h 88"/>
                <a:gd name="T22" fmla="*/ 17 w 18"/>
                <a:gd name="T23" fmla="*/ 84 h 88"/>
                <a:gd name="T24" fmla="*/ 17 w 18"/>
                <a:gd name="T25" fmla="*/ 82 h 88"/>
                <a:gd name="T26" fmla="*/ 17 w 18"/>
                <a:gd name="T27" fmla="*/ 79 h 88"/>
                <a:gd name="T28" fmla="*/ 17 w 18"/>
                <a:gd name="T29" fmla="*/ 48 h 88"/>
                <a:gd name="T30" fmla="*/ 14 w 18"/>
                <a:gd name="T31" fmla="*/ 47 h 88"/>
                <a:gd name="T32" fmla="*/ 14 w 18"/>
                <a:gd name="T33" fmla="*/ 39 h 88"/>
                <a:gd name="T34" fmla="*/ 14 w 18"/>
                <a:gd name="T35" fmla="*/ 5 h 88"/>
                <a:gd name="T36" fmla="*/ 4 w 18"/>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447545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r>
              <a:rPr lang="en-US"/>
              <a:t>TRUNC Function</a:t>
            </a:r>
          </a:p>
          <a:p>
            <a:pPr lvl="1"/>
            <a:r>
              <a:rPr lang="en-US"/>
              <a:t>The </a:t>
            </a:r>
            <a:r>
              <a:rPr lang="en-US">
                <a:solidFill>
                  <a:srgbClr val="FC0128"/>
                </a:solidFill>
              </a:rPr>
              <a:t>TRUNC </a:t>
            </a:r>
            <a:r>
              <a:rPr lang="en-US"/>
              <a:t>function truncates the column, expression, or value to </a:t>
            </a:r>
            <a:r>
              <a:rPr lang="en-US" i="1"/>
              <a:t>n </a:t>
            </a:r>
            <a:r>
              <a:rPr lang="en-US"/>
              <a:t>decimal places.</a:t>
            </a:r>
          </a:p>
          <a:p>
            <a:pPr lvl="1"/>
            <a:r>
              <a:rPr lang="en-US"/>
              <a:t>The TRUNC function works with arguments similar to those of the ROUND function. If the second argument is 0 or is missing, the value is truncated to zero decimal places. If the second argument is 2, the value is truncated to two decimal places. Conversely, if the second argument is -2, the value is truncated to two decimal places to the left.</a:t>
            </a:r>
          </a:p>
          <a:p>
            <a:pPr lvl="1"/>
            <a:r>
              <a:rPr lang="en-US"/>
              <a:t>Like the ROUND function, the TRUNC function can be used with date functions. </a:t>
            </a:r>
          </a:p>
          <a:p>
            <a:pPr lvl="1"/>
            <a:endParaRPr lang="en-US"/>
          </a:p>
          <a:p>
            <a:pPr lvl="1"/>
            <a:endParaRPr lang="en-US"/>
          </a:p>
          <a:p>
            <a:endParaRPr lang="en-US"/>
          </a:p>
          <a:p>
            <a:endParaRPr lang="en-US"/>
          </a:p>
          <a:p>
            <a:endParaRPr lang="en-US"/>
          </a:p>
          <a:p>
            <a:endParaRPr lang="en-US"/>
          </a:p>
          <a:p>
            <a:endParaRPr lang="en-US"/>
          </a:p>
        </p:txBody>
      </p:sp>
      <p:sp>
        <p:nvSpPr>
          <p:cNvPr id="3277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445993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MOD Function</a:t>
            </a:r>
          </a:p>
          <a:p>
            <a:pPr lvl="1"/>
            <a:r>
              <a:rPr lang="en-US"/>
              <a:t>The </a:t>
            </a:r>
            <a:r>
              <a:rPr lang="en-US">
                <a:solidFill>
                  <a:srgbClr val="FC0128"/>
                </a:solidFill>
              </a:rPr>
              <a:t>MOD </a:t>
            </a:r>
            <a:r>
              <a:rPr lang="en-US"/>
              <a:t>function finds the remainder of value1 divided by value2. The slide example calculates the remainder of the ratio of salary to commission for all employees whose job title is salesman.</a:t>
            </a:r>
          </a:p>
          <a:p>
            <a:endParaRPr lang="en-US" b="0">
              <a:latin typeface="Times New Roman" panose="02020603050405020304" pitchFamily="18" charset="0"/>
            </a:endParaRPr>
          </a:p>
        </p:txBody>
      </p:sp>
    </p:spTree>
    <p:extLst>
      <p:ext uri="{BB962C8B-B14F-4D97-AF65-F5344CB8AC3E}">
        <p14:creationId xmlns:p14="http://schemas.microsoft.com/office/powerpoint/2010/main" val="3931170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tabLst/>
            </a:pPr>
            <a:r>
              <a:rPr lang="en-US"/>
              <a:t>Oracle Date Format</a:t>
            </a:r>
          </a:p>
          <a:p>
            <a:pPr lvl="1">
              <a:tabLst/>
            </a:pPr>
            <a:r>
              <a:rPr lang="en-US">
                <a:latin typeface="Times" panose="02020603050405020304" pitchFamily="18" charset="0"/>
              </a:rPr>
              <a:t>Oracle stores </a:t>
            </a:r>
            <a:r>
              <a:rPr lang="en-US">
                <a:solidFill>
                  <a:srgbClr val="FC0128"/>
                </a:solidFill>
                <a:latin typeface="Times" panose="02020603050405020304" pitchFamily="18" charset="0"/>
              </a:rPr>
              <a:t>dates </a:t>
            </a:r>
            <a:r>
              <a:rPr lang="en-US">
                <a:latin typeface="Times" panose="02020603050405020304" pitchFamily="18" charset="0"/>
              </a:rPr>
              <a:t>in an internal numeric format, representing the century, year, month, day, hours, minutes, and seconds.</a:t>
            </a:r>
          </a:p>
          <a:p>
            <a:pPr lvl="1">
              <a:tabLst/>
            </a:pPr>
            <a:r>
              <a:rPr lang="en-US"/>
              <a:t>The default display and input format for any date is </a:t>
            </a:r>
            <a:r>
              <a:rPr lang="en-US">
                <a:solidFill>
                  <a:srgbClr val="FC0128"/>
                </a:solidFill>
              </a:rPr>
              <a:t>DD-MON-YY.</a:t>
            </a:r>
            <a:r>
              <a:rPr lang="en-US"/>
              <a:t> Valid Oracle dates are between January 1, 4712 B.C., and December 31, 9999 A.D.</a:t>
            </a:r>
          </a:p>
          <a:p>
            <a:pPr>
              <a:tabLst/>
            </a:pPr>
            <a:r>
              <a:rPr lang="en-US"/>
              <a:t>SYSDATE</a:t>
            </a:r>
          </a:p>
          <a:p>
            <a:pPr lvl="1">
              <a:tabLst/>
            </a:pPr>
            <a:r>
              <a:rPr lang="en-US">
                <a:solidFill>
                  <a:srgbClr val="FC0128"/>
                </a:solidFill>
              </a:rPr>
              <a:t>SYSDATE </a:t>
            </a:r>
            <a:r>
              <a:rPr lang="en-US"/>
              <a:t>is a date function that returns the current date and time. You can use SYSDATE just as you would use any other column name. For example, you can display the current date by selecting SYSDATE from a table. It is customary to select SYSDATE from a dummy table called DUAL. </a:t>
            </a:r>
          </a:p>
          <a:p>
            <a:pPr>
              <a:tabLst/>
            </a:pPr>
            <a:r>
              <a:rPr lang="en-US"/>
              <a:t>DUAL</a:t>
            </a:r>
          </a:p>
          <a:p>
            <a:pPr lvl="1">
              <a:tabLst/>
            </a:pPr>
            <a:r>
              <a:rPr lang="en-US"/>
              <a:t>The DUAL table is owned by the user SYS and can be accessed by all users. It contains one column, DUMMY, and one row with the value X. The DUAL table is useful when you want to return a value once only—for instance, the value of a constant, pseudocolumn, or expression that is not derived from a table with user data.</a:t>
            </a:r>
          </a:p>
          <a:p>
            <a:pPr>
              <a:tabLst/>
            </a:pPr>
            <a:r>
              <a:rPr lang="en-US"/>
              <a:t>Example</a:t>
            </a:r>
          </a:p>
          <a:p>
            <a:pPr lvl="1">
              <a:tabLst/>
            </a:pPr>
            <a:r>
              <a:rPr lang="en-US"/>
              <a:t>Display the current date using the DUAL table.</a:t>
            </a:r>
          </a:p>
        </p:txBody>
      </p:sp>
      <p:sp>
        <p:nvSpPr>
          <p:cNvPr id="36867" name="Rectangle 3"/>
          <p:cNvSpPr>
            <a:spLocks noGrp="1" noRot="1" noChangeAspect="1" noChangeArrowheads="1" noTextEdit="1"/>
          </p:cNvSpPr>
          <p:nvPr>
            <p:ph type="sldImg"/>
          </p:nvPr>
        </p:nvSpPr>
        <p:spPr>
          <a:xfrm>
            <a:off x="474663" y="161925"/>
            <a:ext cx="5864225" cy="4397375"/>
          </a:xfrm>
          <a:ln cap="flat"/>
        </p:spPr>
      </p:sp>
      <p:sp>
        <p:nvSpPr>
          <p:cNvPr id="36868" name="Rectangle 4"/>
          <p:cNvSpPr>
            <a:spLocks noChangeArrowheads="1"/>
          </p:cNvSpPr>
          <p:nvPr/>
        </p:nvSpPr>
        <p:spPr bwMode="auto">
          <a:xfrm>
            <a:off x="608013" y="7929563"/>
            <a:ext cx="5637212" cy="4175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p:cNvSpPr>
            <a:spLocks noChangeArrowheads="1"/>
          </p:cNvSpPr>
          <p:nvPr/>
        </p:nvSpPr>
        <p:spPr bwMode="auto">
          <a:xfrm>
            <a:off x="631825" y="7945438"/>
            <a:ext cx="2909888"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28675">
              <a:tabLst>
                <a:tab pos="1177925" algn="l"/>
              </a:tabLst>
              <a:defRPr sz="2400">
                <a:solidFill>
                  <a:schemeClr val="tx1"/>
                </a:solidFill>
                <a:latin typeface="Times New Roman" panose="02020603050405020304" pitchFamily="18" charset="0"/>
              </a:defRPr>
            </a:lvl1pPr>
            <a:lvl2pPr marL="434975" defTabSz="828675">
              <a:tabLst>
                <a:tab pos="1177925" algn="l"/>
              </a:tabLst>
              <a:defRPr sz="2400">
                <a:solidFill>
                  <a:schemeClr val="tx1"/>
                </a:solidFill>
                <a:latin typeface="Times New Roman" panose="02020603050405020304" pitchFamily="18" charset="0"/>
              </a:defRPr>
            </a:lvl2pPr>
            <a:lvl3pPr marL="871538" defTabSz="828675">
              <a:tabLst>
                <a:tab pos="1177925" algn="l"/>
              </a:tabLst>
              <a:defRPr sz="2400">
                <a:solidFill>
                  <a:schemeClr val="tx1"/>
                </a:solidFill>
                <a:latin typeface="Times New Roman" panose="02020603050405020304" pitchFamily="18" charset="0"/>
              </a:defRPr>
            </a:lvl3pPr>
            <a:lvl4pPr marL="1306513" defTabSz="828675">
              <a:tabLst>
                <a:tab pos="1177925" algn="l"/>
              </a:tabLst>
              <a:defRPr sz="2400">
                <a:solidFill>
                  <a:schemeClr val="tx1"/>
                </a:solidFill>
                <a:latin typeface="Times New Roman" panose="02020603050405020304" pitchFamily="18" charset="0"/>
              </a:defRPr>
            </a:lvl4pPr>
            <a:lvl5pPr marL="1738313" defTabSz="828675">
              <a:tabLst>
                <a:tab pos="1177925" algn="l"/>
              </a:tabLst>
              <a:defRPr sz="2400">
                <a:solidFill>
                  <a:schemeClr val="tx1"/>
                </a:solidFill>
                <a:latin typeface="Times New Roman" panose="02020603050405020304" pitchFamily="18" charset="0"/>
              </a:defRPr>
            </a:lvl5pPr>
            <a:lvl6pPr marL="2195513" defTabSz="828675" fontAlgn="base">
              <a:spcBef>
                <a:spcPct val="0"/>
              </a:spcBef>
              <a:spcAft>
                <a:spcPct val="0"/>
              </a:spcAft>
              <a:tabLst>
                <a:tab pos="1177925" algn="l"/>
              </a:tabLst>
              <a:defRPr sz="2400">
                <a:solidFill>
                  <a:schemeClr val="tx1"/>
                </a:solidFill>
                <a:latin typeface="Times New Roman" panose="02020603050405020304" pitchFamily="18" charset="0"/>
              </a:defRPr>
            </a:lvl6pPr>
            <a:lvl7pPr marL="2652713" defTabSz="828675" fontAlgn="base">
              <a:spcBef>
                <a:spcPct val="0"/>
              </a:spcBef>
              <a:spcAft>
                <a:spcPct val="0"/>
              </a:spcAft>
              <a:tabLst>
                <a:tab pos="1177925" algn="l"/>
              </a:tabLst>
              <a:defRPr sz="2400">
                <a:solidFill>
                  <a:schemeClr val="tx1"/>
                </a:solidFill>
                <a:latin typeface="Times New Roman" panose="02020603050405020304" pitchFamily="18" charset="0"/>
              </a:defRPr>
            </a:lvl7pPr>
            <a:lvl8pPr marL="3109913" defTabSz="828675" fontAlgn="base">
              <a:spcBef>
                <a:spcPct val="0"/>
              </a:spcBef>
              <a:spcAft>
                <a:spcPct val="0"/>
              </a:spcAft>
              <a:tabLst>
                <a:tab pos="1177925" algn="l"/>
              </a:tabLst>
              <a:defRPr sz="2400">
                <a:solidFill>
                  <a:schemeClr val="tx1"/>
                </a:solidFill>
                <a:latin typeface="Times New Roman" panose="02020603050405020304" pitchFamily="18" charset="0"/>
              </a:defRPr>
            </a:lvl8pPr>
            <a:lvl9pPr marL="3567113" defTabSz="828675" fontAlgn="base">
              <a:spcBef>
                <a:spcPct val="0"/>
              </a:spcBef>
              <a:spcAft>
                <a:spcPct val="0"/>
              </a:spcAft>
              <a:tabLst>
                <a:tab pos="1177925" algn="l"/>
              </a:tabLst>
              <a:defRPr sz="2400">
                <a:solidFill>
                  <a:schemeClr val="tx1"/>
                </a:solidFill>
                <a:latin typeface="Times New Roman" panose="02020603050405020304" pitchFamily="18" charset="0"/>
              </a:defRPr>
            </a:lvl9pPr>
          </a:lstStyle>
          <a:p>
            <a:r>
              <a:rPr lang="en-US" sz="1100" b="1">
                <a:solidFill>
                  <a:srgbClr val="000000"/>
                </a:solidFill>
                <a:latin typeface="Courier New" panose="02070309020205020404" pitchFamily="49" charset="0"/>
              </a:rPr>
              <a:t>SQL&gt; SELECT	SYSDATE</a:t>
            </a:r>
          </a:p>
          <a:p>
            <a:r>
              <a:rPr lang="en-US" sz="1100" b="1">
                <a:solidFill>
                  <a:srgbClr val="000000"/>
                </a:solidFill>
                <a:latin typeface="Courier New" panose="02070309020205020404" pitchFamily="49" charset="0"/>
              </a:rPr>
              <a:t>  2  FROM	DUAL;</a:t>
            </a:r>
          </a:p>
        </p:txBody>
      </p:sp>
    </p:spTree>
    <p:extLst>
      <p:ext uri="{BB962C8B-B14F-4D97-AF65-F5344CB8AC3E}">
        <p14:creationId xmlns:p14="http://schemas.microsoft.com/office/powerpoint/2010/main" val="3139414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Arithmetic with Dates</a:t>
            </a:r>
          </a:p>
          <a:p>
            <a:pPr lvl="1">
              <a:tabLst/>
            </a:pPr>
            <a:r>
              <a:rPr lang="en-US"/>
              <a:t>Since the database stores dates as numbers, you can perform calculations using arithmetic operators such as addition and subtraction. You can add and subtract number constants as well as dates. </a:t>
            </a:r>
          </a:p>
          <a:p>
            <a:pPr lvl="1">
              <a:tabLst/>
            </a:pPr>
            <a:r>
              <a:rPr lang="en-US"/>
              <a:t>You can perform the following operations:</a:t>
            </a:r>
          </a:p>
          <a:p>
            <a:pPr>
              <a:tabLst/>
            </a:pPr>
            <a:endParaRPr lang="en-US" b="0">
              <a:latin typeface="Times New Roman" panose="02020603050405020304"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graphicFrame>
        <p:nvGraphicFramePr>
          <p:cNvPr id="38918" name="Object 6"/>
          <p:cNvGraphicFramePr>
            <a:graphicFrameLocks/>
          </p:cNvGraphicFramePr>
          <p:nvPr/>
        </p:nvGraphicFramePr>
        <p:xfrm>
          <a:off x="600075" y="5622925"/>
          <a:ext cx="5540375" cy="1119188"/>
        </p:xfrm>
        <a:graphic>
          <a:graphicData uri="http://schemas.openxmlformats.org/presentationml/2006/ole">
            <mc:AlternateContent xmlns:mc="http://schemas.openxmlformats.org/markup-compatibility/2006">
              <mc:Choice xmlns:v="urn:schemas-microsoft-com:vml" Requires="v">
                <p:oleObj spid="_x0000_s38924" name="Document" r:id="rId4" imgW="5540040" imgH="1118880" progId="Word.Document.6">
                  <p:embed/>
                </p:oleObj>
              </mc:Choice>
              <mc:Fallback>
                <p:oleObj name="Document" r:id="rId4" imgW="5540040" imgH="1118880" progId="Word.Document.6">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622925"/>
                        <a:ext cx="5540375"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2752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4663" y="161925"/>
            <a:ext cx="5864225" cy="4397375"/>
          </a:xfrm>
          <a:ln cap="flat"/>
        </p:spPr>
      </p:sp>
      <p:sp>
        <p:nvSpPr>
          <p:cNvPr id="40963" name="Rectangle 3"/>
          <p:cNvSpPr>
            <a:spLocks noGrp="1" noChangeArrowheads="1"/>
          </p:cNvSpPr>
          <p:nvPr>
            <p:ph type="body" idx="1"/>
          </p:nvPr>
        </p:nvSpPr>
        <p:spPr>
          <a:noFill/>
          <a:ln/>
        </p:spPr>
        <p:txBody>
          <a:bodyPr/>
          <a:lstStyle/>
          <a:p>
            <a:r>
              <a:rPr lang="en-US"/>
              <a:t>Arithmetic with Dates (continued)</a:t>
            </a:r>
          </a:p>
          <a:p>
            <a:pPr lvl="1"/>
            <a:r>
              <a:rPr lang="en-US"/>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en-US" b="1"/>
              <a:t>Note:</a:t>
            </a:r>
            <a:r>
              <a:rPr lang="en-US"/>
              <a:t> SYSDATE is a SQL function that returns the current date and time. Your results may differ from the example.</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If an older date is subtracted from a more current date, the difference is a negative number.</a:t>
            </a:r>
            <a:endParaRPr lang="en-US"/>
          </a:p>
          <a:p>
            <a:endParaRPr lang="en-US" b="0">
              <a:latin typeface="Times New Roman" panose="02020603050405020304" pitchFamily="18" charset="0"/>
            </a:endParaRPr>
          </a:p>
        </p:txBody>
      </p:sp>
    </p:spTree>
    <p:extLst>
      <p:ext uri="{BB962C8B-B14F-4D97-AF65-F5344CB8AC3E}">
        <p14:creationId xmlns:p14="http://schemas.microsoft.com/office/powerpoint/2010/main" val="1535104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Date Functions</a:t>
            </a:r>
          </a:p>
          <a:p>
            <a:pPr lvl="1">
              <a:tabLst/>
            </a:pPr>
            <a:r>
              <a:rPr lang="en-US"/>
              <a:t>Date functions operate on Oracle dates. All date functions return a value of DATE datatype except MONTHS_BETWEEN, which returns a numeric value.</a:t>
            </a:r>
          </a:p>
          <a:p>
            <a:pPr lvl="2">
              <a:tabLst/>
            </a:pPr>
            <a:r>
              <a:rPr lang="en-US">
                <a:solidFill>
                  <a:srgbClr val="FC0128"/>
                </a:solidFill>
              </a:rPr>
              <a:t>MONTHS_BETWEEN(</a:t>
            </a:r>
            <a:r>
              <a:rPr lang="en-US" i="1"/>
              <a:t>date1, date2</a:t>
            </a:r>
            <a:r>
              <a:rPr lang="en-US"/>
              <a:t>)</a:t>
            </a:r>
            <a:r>
              <a:rPr lang="en-US">
                <a:latin typeface="Symbol" panose="05050102010706020507" pitchFamily="18" charset="2"/>
              </a:rPr>
              <a:t>: </a:t>
            </a:r>
            <a:r>
              <a:rPr lang="en-US"/>
              <a:t>Finds the number of months between </a:t>
            </a:r>
            <a:r>
              <a:rPr lang="en-US" i="1"/>
              <a:t>date1</a:t>
            </a:r>
            <a:r>
              <a:rPr lang="en-US"/>
              <a:t> and </a:t>
            </a:r>
            <a:r>
              <a:rPr lang="en-US" i="1"/>
              <a:t>date2</a:t>
            </a:r>
            <a:r>
              <a:rPr lang="en-US"/>
              <a:t>. The result can be positive or negative. If </a:t>
            </a:r>
            <a:r>
              <a:rPr lang="en-US" i="1"/>
              <a:t>date1</a:t>
            </a:r>
            <a:r>
              <a:rPr lang="en-US"/>
              <a:t> is later than </a:t>
            </a:r>
            <a:r>
              <a:rPr lang="en-US" i="1"/>
              <a:t>date2</a:t>
            </a:r>
            <a:r>
              <a:rPr lang="en-US"/>
              <a:t>, the result is positive; if </a:t>
            </a:r>
            <a:r>
              <a:rPr lang="en-US" i="1"/>
              <a:t>date1</a:t>
            </a:r>
            <a:r>
              <a:rPr lang="en-US"/>
              <a:t> is earlier than </a:t>
            </a:r>
            <a:r>
              <a:rPr lang="en-US" i="1"/>
              <a:t>date2</a:t>
            </a:r>
            <a:r>
              <a:rPr lang="en-US"/>
              <a:t>, the result is negative. The noninteger part of the result represents a portion of the month.</a:t>
            </a:r>
          </a:p>
          <a:p>
            <a:pPr lvl="2">
              <a:tabLst/>
            </a:pPr>
            <a:r>
              <a:rPr lang="en-US">
                <a:solidFill>
                  <a:srgbClr val="FC0128"/>
                </a:solidFill>
              </a:rPr>
              <a:t>ADD_MONTHS(</a:t>
            </a:r>
            <a:r>
              <a:rPr lang="en-US" i="1"/>
              <a:t>date, n</a:t>
            </a:r>
            <a:r>
              <a:rPr lang="en-US"/>
              <a:t>)</a:t>
            </a:r>
            <a:r>
              <a:rPr lang="en-US">
                <a:latin typeface="Symbol" panose="05050102010706020507" pitchFamily="18" charset="2"/>
              </a:rPr>
              <a:t>: </a:t>
            </a:r>
            <a:r>
              <a:rPr lang="en-US">
                <a:latin typeface="Times" panose="02020603050405020304" pitchFamily="18" charset="0"/>
              </a:rPr>
              <a:t>Adds </a:t>
            </a:r>
            <a:r>
              <a:rPr lang="en-US" i="1">
                <a:latin typeface="Times" panose="02020603050405020304" pitchFamily="18" charset="0"/>
              </a:rPr>
              <a:t>n</a:t>
            </a:r>
            <a:r>
              <a:rPr lang="en-US">
                <a:latin typeface="Times" panose="02020603050405020304" pitchFamily="18" charset="0"/>
              </a:rPr>
              <a:t> number of calendar months to</a:t>
            </a:r>
            <a:r>
              <a:rPr lang="en-US" i="1">
                <a:latin typeface="Times" panose="02020603050405020304" pitchFamily="18" charset="0"/>
              </a:rPr>
              <a:t> date</a:t>
            </a:r>
            <a:r>
              <a:rPr lang="en-US">
                <a:latin typeface="Times" panose="02020603050405020304" pitchFamily="18" charset="0"/>
              </a:rPr>
              <a:t>. The value of </a:t>
            </a:r>
            <a:r>
              <a:rPr lang="en-US" i="1">
                <a:latin typeface="Times" panose="02020603050405020304" pitchFamily="18" charset="0"/>
              </a:rPr>
              <a:t>n</a:t>
            </a:r>
            <a:r>
              <a:rPr lang="en-US">
                <a:latin typeface="Times" panose="02020603050405020304" pitchFamily="18" charset="0"/>
              </a:rPr>
              <a:t> must be an integer and can be negative.</a:t>
            </a:r>
          </a:p>
          <a:p>
            <a:pPr lvl="2">
              <a:tabLst/>
            </a:pPr>
            <a:r>
              <a:rPr lang="en-US">
                <a:solidFill>
                  <a:srgbClr val="FC0128"/>
                </a:solidFill>
                <a:latin typeface="Times" panose="02020603050405020304" pitchFamily="18" charset="0"/>
              </a:rPr>
              <a:t>NEXT_DAY(</a:t>
            </a:r>
            <a:r>
              <a:rPr lang="en-US" i="1">
                <a:latin typeface="Times" panose="02020603050405020304" pitchFamily="18" charset="0"/>
              </a:rPr>
              <a:t>date, </a:t>
            </a:r>
            <a:r>
              <a:rPr lang="en-US">
                <a:solidFill>
                  <a:srgbClr val="000000"/>
                </a:solidFill>
                <a:latin typeface="Courier New" panose="02070309020205020404" pitchFamily="49" charset="0"/>
              </a:rPr>
              <a:t>'</a:t>
            </a:r>
            <a:r>
              <a:rPr lang="en-US" i="1">
                <a:latin typeface="Times" panose="02020603050405020304" pitchFamily="18" charset="0"/>
              </a:rPr>
              <a:t>char</a:t>
            </a:r>
            <a:r>
              <a:rPr lang="en-US">
                <a:solidFill>
                  <a:srgbClr val="000000"/>
                </a:solidFill>
                <a:latin typeface="Courier New" panose="02070309020205020404" pitchFamily="49" charset="0"/>
              </a:rPr>
              <a:t>'</a:t>
            </a:r>
            <a:r>
              <a:rPr lang="en-US">
                <a:latin typeface="Times" panose="02020603050405020304" pitchFamily="18" charset="0"/>
              </a:rPr>
              <a:t>)</a:t>
            </a:r>
            <a:r>
              <a:rPr lang="en-US">
                <a:latin typeface="Symbol" panose="05050102010706020507" pitchFamily="18" charset="2"/>
              </a:rPr>
              <a:t>: </a:t>
            </a:r>
            <a:r>
              <a:rPr lang="en-US">
                <a:latin typeface="Times" panose="02020603050405020304" pitchFamily="18" charset="0"/>
              </a:rPr>
              <a:t>Finds the date of the next specified day of the week (</a:t>
            </a:r>
            <a:r>
              <a:rPr lang="en-US">
                <a:solidFill>
                  <a:srgbClr val="000000"/>
                </a:solidFill>
                <a:latin typeface="Courier New" panose="02070309020205020404" pitchFamily="49" charset="0"/>
              </a:rPr>
              <a:t>'</a:t>
            </a:r>
            <a:r>
              <a:rPr lang="en-US" i="1">
                <a:latin typeface="Times" panose="02020603050405020304" pitchFamily="18" charset="0"/>
              </a:rPr>
              <a:t>char</a:t>
            </a:r>
            <a:r>
              <a:rPr lang="en-US">
                <a:solidFill>
                  <a:srgbClr val="000000"/>
                </a:solidFill>
                <a:latin typeface="Courier New" panose="02070309020205020404" pitchFamily="49" charset="0"/>
              </a:rPr>
              <a:t>'</a:t>
            </a:r>
            <a:r>
              <a:rPr lang="en-US">
                <a:latin typeface="Times" panose="02020603050405020304" pitchFamily="18" charset="0"/>
              </a:rPr>
              <a:t>) following </a:t>
            </a:r>
            <a:r>
              <a:rPr lang="en-US" i="1">
                <a:latin typeface="Times" panose="02020603050405020304" pitchFamily="18" charset="0"/>
              </a:rPr>
              <a:t>date</a:t>
            </a:r>
            <a:r>
              <a:rPr lang="en-US">
                <a:latin typeface="Times" panose="02020603050405020304" pitchFamily="18" charset="0"/>
              </a:rPr>
              <a:t>. The value of </a:t>
            </a:r>
            <a:r>
              <a:rPr lang="en-US" i="1">
                <a:latin typeface="Times" panose="02020603050405020304" pitchFamily="18" charset="0"/>
              </a:rPr>
              <a:t>char</a:t>
            </a:r>
            <a:r>
              <a:rPr lang="en-US">
                <a:latin typeface="Times" panose="02020603050405020304" pitchFamily="18" charset="0"/>
              </a:rPr>
              <a:t> may be a number representing a day or a character string.</a:t>
            </a:r>
          </a:p>
          <a:p>
            <a:pPr lvl="2">
              <a:tabLst/>
            </a:pPr>
            <a:r>
              <a:rPr lang="en-US">
                <a:solidFill>
                  <a:srgbClr val="FC0128"/>
                </a:solidFill>
                <a:latin typeface="Times" panose="02020603050405020304" pitchFamily="18" charset="0"/>
              </a:rPr>
              <a:t>LAST_DAY(</a:t>
            </a:r>
            <a:r>
              <a:rPr lang="en-US" i="1">
                <a:latin typeface="Times" panose="02020603050405020304" pitchFamily="18" charset="0"/>
              </a:rPr>
              <a:t>date</a:t>
            </a:r>
            <a:r>
              <a:rPr lang="en-US">
                <a:latin typeface="Times" panose="02020603050405020304" pitchFamily="18" charset="0"/>
              </a:rPr>
              <a:t>)</a:t>
            </a:r>
            <a:r>
              <a:rPr lang="en-US">
                <a:latin typeface="Symbol" panose="05050102010706020507" pitchFamily="18" charset="2"/>
              </a:rPr>
              <a:t>: </a:t>
            </a:r>
            <a:r>
              <a:rPr lang="en-US">
                <a:latin typeface="Times" panose="02020603050405020304" pitchFamily="18" charset="0"/>
              </a:rPr>
              <a:t>Finds the date of the last day of the month that contains </a:t>
            </a:r>
            <a:r>
              <a:rPr lang="en-US" i="1">
                <a:latin typeface="Times" panose="02020603050405020304" pitchFamily="18" charset="0"/>
              </a:rPr>
              <a:t>date</a:t>
            </a:r>
            <a:r>
              <a:rPr lang="en-US">
                <a:latin typeface="Times" panose="02020603050405020304" pitchFamily="18" charset="0"/>
              </a:rPr>
              <a:t>.</a:t>
            </a:r>
          </a:p>
          <a:p>
            <a:pPr lvl="2">
              <a:tabLst/>
            </a:pPr>
            <a:r>
              <a:rPr lang="en-US">
                <a:solidFill>
                  <a:srgbClr val="FC0128"/>
                </a:solidFill>
                <a:latin typeface="Times" panose="02020603050405020304" pitchFamily="18" charset="0"/>
              </a:rPr>
              <a:t>ROUND(</a:t>
            </a:r>
            <a:r>
              <a:rPr lang="en-US" i="1">
                <a:latin typeface="Times" panose="02020603050405020304" pitchFamily="18" charset="0"/>
              </a:rPr>
              <a:t>date</a:t>
            </a:r>
            <a:r>
              <a:rPr lang="en-US">
                <a:latin typeface="Times" panose="02020603050405020304" pitchFamily="18" charset="0"/>
              </a:rPr>
              <a:t>[,</a:t>
            </a:r>
            <a:r>
              <a:rPr lang="en-US">
                <a:solidFill>
                  <a:srgbClr val="000000"/>
                </a:solidFill>
                <a:latin typeface="Courier New" panose="02070309020205020404" pitchFamily="49" charset="0"/>
              </a:rPr>
              <a:t>'</a:t>
            </a:r>
            <a:r>
              <a:rPr lang="en-US" i="1">
                <a:latin typeface="Times" panose="02020603050405020304" pitchFamily="18" charset="0"/>
              </a:rPr>
              <a:t>fmt</a:t>
            </a:r>
            <a:r>
              <a:rPr lang="en-US">
                <a:solidFill>
                  <a:srgbClr val="000000"/>
                </a:solidFill>
                <a:latin typeface="Courier New" panose="02070309020205020404" pitchFamily="49" charset="0"/>
              </a:rPr>
              <a:t>'</a:t>
            </a:r>
            <a:r>
              <a:rPr lang="en-US">
                <a:latin typeface="Times" panose="02020603050405020304" pitchFamily="18" charset="0"/>
              </a:rPr>
              <a:t>])</a:t>
            </a:r>
            <a:r>
              <a:rPr lang="en-US">
                <a:latin typeface="Symbol" panose="05050102010706020507" pitchFamily="18" charset="2"/>
              </a:rPr>
              <a:t>: </a:t>
            </a:r>
            <a:r>
              <a:rPr lang="en-US">
                <a:latin typeface="Times" panose="02020603050405020304" pitchFamily="18" charset="0"/>
              </a:rPr>
              <a:t>Returns </a:t>
            </a:r>
            <a:r>
              <a:rPr lang="en-US" i="1">
                <a:latin typeface="Times" panose="02020603050405020304" pitchFamily="18" charset="0"/>
              </a:rPr>
              <a:t>date</a:t>
            </a:r>
            <a:r>
              <a:rPr lang="en-US">
                <a:latin typeface="Times" panose="02020603050405020304" pitchFamily="18" charset="0"/>
              </a:rPr>
              <a:t> rounded to</a:t>
            </a:r>
            <a:r>
              <a:rPr lang="en-US" i="1">
                <a:latin typeface="Times" panose="02020603050405020304" pitchFamily="18" charset="0"/>
              </a:rPr>
              <a:t> </a:t>
            </a:r>
            <a:r>
              <a:rPr lang="en-US">
                <a:latin typeface="Times" panose="02020603050405020304" pitchFamily="18" charset="0"/>
              </a:rPr>
              <a:t>the unit specified by the format model </a:t>
            </a:r>
            <a:r>
              <a:rPr lang="en-US" i="1">
                <a:latin typeface="Times" panose="02020603050405020304" pitchFamily="18" charset="0"/>
              </a:rPr>
              <a:t>fmt.</a:t>
            </a:r>
            <a:r>
              <a:rPr lang="en-US">
                <a:latin typeface="Times" panose="02020603050405020304" pitchFamily="18" charset="0"/>
              </a:rPr>
              <a:t> If the format model </a:t>
            </a:r>
            <a:r>
              <a:rPr lang="en-US" i="1">
                <a:latin typeface="Times" panose="02020603050405020304" pitchFamily="18" charset="0"/>
              </a:rPr>
              <a:t>fmt </a:t>
            </a:r>
            <a:r>
              <a:rPr lang="en-US">
                <a:latin typeface="Times" panose="02020603050405020304" pitchFamily="18" charset="0"/>
              </a:rPr>
              <a:t>is omitted,</a:t>
            </a:r>
            <a:r>
              <a:rPr lang="en-US" i="1">
                <a:latin typeface="Times" panose="02020603050405020304" pitchFamily="18" charset="0"/>
              </a:rPr>
              <a:t> date</a:t>
            </a:r>
            <a:r>
              <a:rPr lang="en-US">
                <a:latin typeface="Times" panose="02020603050405020304" pitchFamily="18" charset="0"/>
              </a:rPr>
              <a:t> is rounded to the nearest day.</a:t>
            </a:r>
          </a:p>
          <a:p>
            <a:pPr lvl="2">
              <a:tabLst/>
            </a:pPr>
            <a:r>
              <a:rPr lang="en-US">
                <a:solidFill>
                  <a:srgbClr val="FC0128"/>
                </a:solidFill>
                <a:latin typeface="Times" panose="02020603050405020304" pitchFamily="18" charset="0"/>
              </a:rPr>
              <a:t>TRUNC(</a:t>
            </a:r>
            <a:r>
              <a:rPr lang="en-US" i="1">
                <a:latin typeface="Times" panose="02020603050405020304" pitchFamily="18" charset="0"/>
              </a:rPr>
              <a:t>date</a:t>
            </a:r>
            <a:r>
              <a:rPr lang="en-US">
                <a:latin typeface="Times" panose="02020603050405020304" pitchFamily="18" charset="0"/>
              </a:rPr>
              <a:t>[, </a:t>
            </a:r>
            <a:r>
              <a:rPr lang="en-US">
                <a:solidFill>
                  <a:srgbClr val="000000"/>
                </a:solidFill>
                <a:latin typeface="Courier New" panose="02070309020205020404" pitchFamily="49" charset="0"/>
              </a:rPr>
              <a:t>'</a:t>
            </a:r>
            <a:r>
              <a:rPr lang="en-US" i="1">
                <a:latin typeface="Times" panose="02020603050405020304" pitchFamily="18" charset="0"/>
              </a:rPr>
              <a:t>fmt</a:t>
            </a:r>
            <a:r>
              <a:rPr lang="en-US">
                <a:solidFill>
                  <a:srgbClr val="000000"/>
                </a:solidFill>
                <a:latin typeface="Courier New" panose="02070309020205020404" pitchFamily="49" charset="0"/>
              </a:rPr>
              <a:t>'</a:t>
            </a:r>
            <a:r>
              <a:rPr lang="en-US">
                <a:latin typeface="Times" panose="02020603050405020304" pitchFamily="18" charset="0"/>
              </a:rPr>
              <a:t>])</a:t>
            </a:r>
            <a:r>
              <a:rPr lang="en-US">
                <a:latin typeface="Symbol" panose="05050102010706020507" pitchFamily="18" charset="2"/>
              </a:rPr>
              <a:t>: </a:t>
            </a:r>
            <a:r>
              <a:rPr lang="en-US">
                <a:latin typeface="Times" panose="02020603050405020304" pitchFamily="18" charset="0"/>
              </a:rPr>
              <a:t>Returns </a:t>
            </a:r>
            <a:r>
              <a:rPr lang="en-US" i="1">
                <a:latin typeface="Times" panose="02020603050405020304" pitchFamily="18" charset="0"/>
              </a:rPr>
              <a:t>date</a:t>
            </a:r>
            <a:r>
              <a:rPr lang="en-US">
                <a:latin typeface="Times" panose="02020603050405020304" pitchFamily="18" charset="0"/>
              </a:rPr>
              <a:t> with the time portion of the day truncated to the unit specified by the format model </a:t>
            </a:r>
            <a:r>
              <a:rPr lang="en-US" i="1">
                <a:latin typeface="Times" panose="02020603050405020304" pitchFamily="18" charset="0"/>
              </a:rPr>
              <a:t>fmt</a:t>
            </a:r>
            <a:r>
              <a:rPr lang="en-US">
                <a:latin typeface="Times" panose="02020603050405020304" pitchFamily="18" charset="0"/>
              </a:rPr>
              <a:t>. If the format model </a:t>
            </a:r>
            <a:r>
              <a:rPr lang="en-US" i="1">
                <a:latin typeface="Times" panose="02020603050405020304" pitchFamily="18" charset="0"/>
              </a:rPr>
              <a:t>fmt</a:t>
            </a:r>
            <a:r>
              <a:rPr lang="en-US">
                <a:latin typeface="Times" panose="02020603050405020304" pitchFamily="18" charset="0"/>
              </a:rPr>
              <a:t> is omitted, </a:t>
            </a:r>
            <a:r>
              <a:rPr lang="en-US" i="1">
                <a:latin typeface="Times" panose="02020603050405020304" pitchFamily="18" charset="0"/>
              </a:rPr>
              <a:t>date</a:t>
            </a:r>
            <a:r>
              <a:rPr lang="en-US">
                <a:latin typeface="Times" panose="02020603050405020304" pitchFamily="18" charset="0"/>
              </a:rPr>
              <a:t> is truncated to the nearest day.</a:t>
            </a:r>
          </a:p>
          <a:p>
            <a:pPr algn="just">
              <a:lnSpc>
                <a:spcPct val="112000"/>
              </a:lnSpc>
              <a:spcBef>
                <a:spcPct val="24000"/>
              </a:spcBef>
              <a:tabLst/>
            </a:pPr>
            <a:r>
              <a:rPr lang="en-US" b="0">
                <a:latin typeface="Times" panose="02020603050405020304" pitchFamily="18" charset="0"/>
              </a:rPr>
              <a:t>This list is a subset of the available date functions. The format models are covered later in this lesson. Examples of format models are month and year.</a:t>
            </a:r>
          </a:p>
        </p:txBody>
      </p:sp>
      <p:sp>
        <p:nvSpPr>
          <p:cNvPr id="4301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17513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Functions make the basic query block more powerful and are used to manipulate data values. This is the first of two lessons that explore functions. You will focus on single-row character, number, and date functions, as well as those functions that convert data from one type to another—for example, character data to numeric.</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899769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tab pos="1289050" algn="l"/>
              </a:tabLst>
            </a:pPr>
            <a:r>
              <a:rPr lang="en-US"/>
              <a:t>Date Functions (continued)</a:t>
            </a:r>
          </a:p>
          <a:p>
            <a:pPr lvl="1">
              <a:tabLst>
                <a:tab pos="1289050" algn="l"/>
              </a:tabLst>
            </a:pPr>
            <a:r>
              <a:rPr lang="en-US"/>
              <a:t>For all employees employed for fewer than 200 months, display the employee number, hire date, number of months employed, six-month review date, first Friday after hire date, and last day of the month when hired.</a:t>
            </a:r>
          </a:p>
          <a:p>
            <a:pPr lvl="1">
              <a:spcBef>
                <a:spcPct val="65000"/>
              </a:spcBef>
              <a:tabLst>
                <a:tab pos="1289050" algn="l"/>
              </a:tabLst>
            </a:pPr>
            <a:r>
              <a:rPr lang="en-US"/>
              <a:t>   </a:t>
            </a:r>
            <a:r>
              <a:rPr lang="en-US" b="1">
                <a:latin typeface="Courier New" panose="02070309020205020404" pitchFamily="49" charset="0"/>
              </a:rPr>
              <a:t>SQL&gt;</a:t>
            </a:r>
            <a:r>
              <a:rPr lang="en-US"/>
              <a:t>  </a:t>
            </a:r>
            <a:r>
              <a:rPr lang="en-US" b="1">
                <a:latin typeface="Courier New" panose="02070309020205020404" pitchFamily="49" charset="0"/>
              </a:rPr>
              <a:t>SELECT  	empno, hiredate, </a:t>
            </a:r>
          </a:p>
          <a:p>
            <a:pPr lvl="1">
              <a:spcBef>
                <a:spcPct val="0"/>
              </a:spcBef>
              <a:tabLst>
                <a:tab pos="1289050" algn="l"/>
              </a:tabLst>
            </a:pPr>
            <a:r>
              <a:rPr lang="en-US" b="1">
                <a:latin typeface="Courier New" panose="02070309020205020404" pitchFamily="49" charset="0"/>
              </a:rPr>
              <a:t>   2	MONTHS_BETWEEN(SYSDATE, hiredate) TENURE,</a:t>
            </a:r>
          </a:p>
          <a:p>
            <a:pPr lvl="1">
              <a:spcBef>
                <a:spcPct val="0"/>
              </a:spcBef>
              <a:tabLst>
                <a:tab pos="1289050" algn="l"/>
              </a:tabLst>
            </a:pPr>
            <a:r>
              <a:rPr lang="en-US" b="1">
                <a:latin typeface="Courier New" panose="02070309020205020404" pitchFamily="49" charset="0"/>
              </a:rPr>
              <a:t>   3	ADD_MONTHS(hiredate, 6) REVIEW,</a:t>
            </a:r>
          </a:p>
          <a:p>
            <a:pPr lvl="1">
              <a:spcBef>
                <a:spcPct val="0"/>
              </a:spcBef>
              <a:tabLst>
                <a:tab pos="1289050" algn="l"/>
              </a:tabLst>
            </a:pPr>
            <a:r>
              <a:rPr lang="en-US" b="1">
                <a:latin typeface="Courier New" panose="02070309020205020404" pitchFamily="49" charset="0"/>
              </a:rPr>
              <a:t>   4	NEXT_DAY(hiredate, 'FRIDAY'), LAST_DAY(hiredate)</a:t>
            </a:r>
          </a:p>
          <a:p>
            <a:pPr lvl="1">
              <a:spcBef>
                <a:spcPct val="0"/>
              </a:spcBef>
              <a:tabLst>
                <a:tab pos="1289050" algn="l"/>
              </a:tabLst>
            </a:pPr>
            <a:r>
              <a:rPr lang="en-US" b="1">
                <a:latin typeface="Courier New" panose="02070309020205020404" pitchFamily="49" charset="0"/>
              </a:rPr>
              <a:t>   5  FROM	emp</a:t>
            </a:r>
          </a:p>
          <a:p>
            <a:pPr lvl="1">
              <a:spcBef>
                <a:spcPct val="0"/>
              </a:spcBef>
              <a:tabLst>
                <a:tab pos="1289050" algn="l"/>
              </a:tabLst>
            </a:pPr>
            <a:r>
              <a:rPr lang="en-US" b="1">
                <a:latin typeface="Courier New" panose="02070309020205020404" pitchFamily="49" charset="0"/>
              </a:rPr>
              <a:t>   6  WHERE	MONTHS_BETWEEN (SYSDATE, hiredate)&lt;200;</a:t>
            </a:r>
          </a:p>
        </p:txBody>
      </p:sp>
      <p:sp>
        <p:nvSpPr>
          <p:cNvPr id="45061" name="Rectangle 5"/>
          <p:cNvSpPr>
            <a:spLocks noGrp="1" noRot="1" noChangeAspect="1" noChangeArrowheads="1" noTextEdit="1"/>
          </p:cNvSpPr>
          <p:nvPr>
            <p:ph type="sldImg"/>
          </p:nvPr>
        </p:nvSpPr>
        <p:spPr>
          <a:xfrm>
            <a:off x="474663" y="161925"/>
            <a:ext cx="5864225" cy="4397375"/>
          </a:xfrm>
          <a:ln cap="flat"/>
        </p:spPr>
      </p:sp>
      <p:sp>
        <p:nvSpPr>
          <p:cNvPr id="45062" name="Rectangle 6"/>
          <p:cNvSpPr>
            <a:spLocks noChangeArrowheads="1"/>
          </p:cNvSpPr>
          <p:nvPr/>
        </p:nvSpPr>
        <p:spPr bwMode="auto">
          <a:xfrm>
            <a:off x="619125" y="5594350"/>
            <a:ext cx="5637213" cy="1130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065" name="Group 9"/>
          <p:cNvGrpSpPr>
            <a:grpSpLocks/>
          </p:cNvGrpSpPr>
          <p:nvPr/>
        </p:nvGrpSpPr>
        <p:grpSpPr bwMode="auto">
          <a:xfrm>
            <a:off x="269875" y="6800850"/>
            <a:ext cx="5986463" cy="1101725"/>
            <a:chOff x="170" y="4284"/>
            <a:chExt cx="3771" cy="694"/>
          </a:xfrm>
        </p:grpSpPr>
        <p:sp>
          <p:nvSpPr>
            <p:cNvPr id="45063" name="Rectangle 7"/>
            <p:cNvSpPr>
              <a:spLocks noChangeArrowheads="1"/>
            </p:cNvSpPr>
            <p:nvPr/>
          </p:nvSpPr>
          <p:spPr bwMode="auto">
            <a:xfrm>
              <a:off x="391" y="4284"/>
              <a:ext cx="3550" cy="6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Rectangle 8"/>
            <p:cNvSpPr>
              <a:spLocks noChangeArrowheads="1"/>
            </p:cNvSpPr>
            <p:nvPr/>
          </p:nvSpPr>
          <p:spPr bwMode="auto">
            <a:xfrm>
              <a:off x="170" y="4286"/>
              <a:ext cx="3545"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6088"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8263" defTabSz="869950">
                <a:defRPr sz="2400">
                  <a:solidFill>
                    <a:schemeClr val="tx1"/>
                  </a:solidFill>
                  <a:latin typeface="Times New Roman" panose="02020603050405020304" pitchFamily="18" charset="0"/>
                </a:defRPr>
              </a:lvl4pPr>
              <a:lvl5pPr marL="1781175" defTabSz="869950">
                <a:defRPr sz="2400">
                  <a:solidFill>
                    <a:schemeClr val="tx1"/>
                  </a:solidFill>
                  <a:latin typeface="Times New Roman" panose="02020603050405020304" pitchFamily="18" charset="0"/>
                </a:defRPr>
              </a:lvl5pPr>
              <a:lvl6pPr marL="2238375" defTabSz="869950" fontAlgn="base">
                <a:spcBef>
                  <a:spcPct val="0"/>
                </a:spcBef>
                <a:spcAft>
                  <a:spcPct val="0"/>
                </a:spcAft>
                <a:defRPr sz="2400">
                  <a:solidFill>
                    <a:schemeClr val="tx1"/>
                  </a:solidFill>
                  <a:latin typeface="Times New Roman" panose="02020603050405020304" pitchFamily="18" charset="0"/>
                </a:defRPr>
              </a:lvl6pPr>
              <a:lvl7pPr marL="2695575" defTabSz="869950" fontAlgn="base">
                <a:spcBef>
                  <a:spcPct val="0"/>
                </a:spcBef>
                <a:spcAft>
                  <a:spcPct val="0"/>
                </a:spcAft>
                <a:defRPr sz="2400">
                  <a:solidFill>
                    <a:schemeClr val="tx1"/>
                  </a:solidFill>
                  <a:latin typeface="Times New Roman" panose="02020603050405020304" pitchFamily="18" charset="0"/>
                </a:defRPr>
              </a:lvl7pPr>
              <a:lvl8pPr marL="3152775" defTabSz="869950" fontAlgn="base">
                <a:spcBef>
                  <a:spcPct val="0"/>
                </a:spcBef>
                <a:spcAft>
                  <a:spcPct val="0"/>
                </a:spcAft>
                <a:defRPr sz="2400">
                  <a:solidFill>
                    <a:schemeClr val="tx1"/>
                  </a:solidFill>
                  <a:latin typeface="Times New Roman" panose="02020603050405020304" pitchFamily="18" charset="0"/>
                </a:defRPr>
              </a:lvl8pPr>
              <a:lvl9pPr marL="3609975" defTabSz="869950" fontAlgn="base">
                <a:spcBef>
                  <a:spcPct val="0"/>
                </a:spcBef>
                <a:spcAft>
                  <a:spcPct val="0"/>
                </a:spcAft>
                <a:defRPr sz="2400">
                  <a:solidFill>
                    <a:schemeClr val="tx1"/>
                  </a:solidFill>
                  <a:latin typeface="Times New Roman" panose="02020603050405020304" pitchFamily="18" charset="0"/>
                </a:defRPr>
              </a:lvl9pPr>
            </a:lstStyle>
            <a:p>
              <a:pPr lvl="1"/>
              <a:r>
                <a:rPr lang="en-US" sz="1100">
                  <a:latin typeface="Courier New" panose="02070309020205020404" pitchFamily="49" charset="0"/>
                </a:rPr>
                <a:t>    EMPNO HIREDATE     TENURE REVIEW    NEXT_DAY( LAST_DAY(  --------- --------- --------- --------- --------- ---------</a:t>
              </a:r>
            </a:p>
            <a:p>
              <a:pPr lvl="1"/>
              <a:r>
                <a:rPr lang="en-US" sz="1100">
                  <a:latin typeface="Courier New" panose="02070309020205020404" pitchFamily="49" charset="0"/>
                </a:rPr>
                <a:t>     7839 17-NOV-81 192.24794 17-MAY-82 20-NOV-81 30-NOV-81</a:t>
              </a:r>
            </a:p>
            <a:p>
              <a:pPr lvl="1"/>
              <a:r>
                <a:rPr lang="en-US" sz="1100">
                  <a:latin typeface="Courier New" panose="02070309020205020404" pitchFamily="49" charset="0"/>
                </a:rPr>
                <a:t>     7698 01-MAY-81 198.76407 01-NOV-81 08-MAY-81 31-MAY-81</a:t>
              </a:r>
            </a:p>
            <a:p>
              <a:pPr lvl="1"/>
              <a:r>
                <a:rPr lang="en-US" sz="1100">
                  <a:latin typeface="Courier New" panose="02070309020205020404" pitchFamily="49" charset="0"/>
                </a:rPr>
                <a:t>...</a:t>
              </a:r>
            </a:p>
            <a:p>
              <a:pPr lvl="1"/>
              <a:r>
                <a:rPr lang="en-US" sz="1100">
                  <a:latin typeface="Courier New" panose="02070309020205020404" pitchFamily="49" charset="0"/>
                </a:rPr>
                <a:t>11 rows selected.</a:t>
              </a:r>
            </a:p>
          </p:txBody>
        </p:sp>
      </p:grpSp>
    </p:spTree>
    <p:extLst>
      <p:ext uri="{BB962C8B-B14F-4D97-AF65-F5344CB8AC3E}">
        <p14:creationId xmlns:p14="http://schemas.microsoft.com/office/powerpoint/2010/main" val="3482034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noFill/>
          <a:ln/>
        </p:spPr>
        <p:txBody>
          <a:bodyPr/>
          <a:lstStyle/>
          <a:p>
            <a:r>
              <a:rPr lang="en-US"/>
              <a:t>Date Functions (continued)</a:t>
            </a:r>
          </a:p>
          <a:p>
            <a:pPr lvl="1"/>
            <a:r>
              <a:rPr lang="en-US"/>
              <a:t>The ROUND and TRUNC functions can be used for number and date values. When used with dates, these functions round or truncate to the specified format model. Therefore, you can round dates to the nearest year or month.</a:t>
            </a:r>
          </a:p>
          <a:p>
            <a:r>
              <a:rPr lang="en-US"/>
              <a:t>Example</a:t>
            </a:r>
          </a:p>
          <a:p>
            <a:pPr lvl="1"/>
            <a:r>
              <a:rPr lang="en-US"/>
              <a:t>Compare the hire dates for all employees who started in 1982. Display the employee number, hire date, and month started using the ROUND and TRUNC functions.</a:t>
            </a:r>
          </a:p>
          <a:p>
            <a:pPr lvl="1"/>
            <a:endParaRPr lang="en-US" sz="400"/>
          </a:p>
          <a:p>
            <a:pPr lvl="1">
              <a:spcBef>
                <a:spcPct val="0"/>
              </a:spcBef>
            </a:pPr>
            <a:r>
              <a:rPr lang="en-US" b="1">
                <a:latin typeface="Courier New" panose="02070309020205020404" pitchFamily="49" charset="0"/>
              </a:rPr>
              <a:t> SQL&gt; SELECT	empno, hiredate, </a:t>
            </a:r>
          </a:p>
          <a:p>
            <a:pPr lvl="1">
              <a:spcBef>
                <a:spcPct val="0"/>
              </a:spcBef>
            </a:pPr>
            <a:r>
              <a:rPr lang="en-US" b="1">
                <a:latin typeface="Courier New" panose="02070309020205020404" pitchFamily="49" charset="0"/>
              </a:rPr>
              <a:t>   2			ROUND(hiredate, 'MONTH'), TRUNC(hiredate, 'MONTH')</a:t>
            </a:r>
          </a:p>
          <a:p>
            <a:pPr lvl="1">
              <a:spcBef>
                <a:spcPct val="0"/>
              </a:spcBef>
            </a:pPr>
            <a:r>
              <a:rPr lang="en-US" b="1">
                <a:latin typeface="Courier New" panose="02070309020205020404" pitchFamily="49" charset="0"/>
              </a:rPr>
              <a:t>   3  FROM	emp</a:t>
            </a:r>
          </a:p>
          <a:p>
            <a:pPr lvl="1">
              <a:spcBef>
                <a:spcPct val="0"/>
              </a:spcBef>
            </a:pPr>
            <a:r>
              <a:rPr lang="en-US" b="1">
                <a:latin typeface="Courier New" panose="02070309020205020404" pitchFamily="49" charset="0"/>
              </a:rPr>
              <a:t>   4  WHERE	hiredate like '%82';</a:t>
            </a:r>
          </a:p>
          <a:p>
            <a:pPr lvl="1">
              <a:spcBef>
                <a:spcPct val="0"/>
              </a:spcBef>
            </a:pPr>
            <a:endParaRPr lang="en-US" sz="400" b="1">
              <a:latin typeface="Courier New" panose="02070309020205020404" pitchFamily="49" charset="0"/>
            </a:endParaRPr>
          </a:p>
          <a:p>
            <a:pPr lvl="1">
              <a:spcBef>
                <a:spcPct val="65000"/>
              </a:spcBef>
            </a:pPr>
            <a:r>
              <a:rPr lang="en-US" b="1">
                <a:latin typeface="Courier New" panose="02070309020205020404" pitchFamily="49" charset="0"/>
              </a:rPr>
              <a:t>    </a:t>
            </a:r>
            <a:r>
              <a:rPr lang="en-US">
                <a:latin typeface="Courier New" panose="02070309020205020404" pitchFamily="49" charset="0"/>
              </a:rPr>
              <a:t>EMPNO HIREDATE  ROUND(HIR TRUNC(HIR</a:t>
            </a:r>
          </a:p>
          <a:p>
            <a:pPr lvl="1">
              <a:spcBef>
                <a:spcPct val="0"/>
              </a:spcBef>
            </a:pPr>
            <a:r>
              <a:rPr lang="en-US">
                <a:latin typeface="Courier New" panose="02070309020205020404" pitchFamily="49" charset="0"/>
              </a:rPr>
              <a:t>--------- --------- --------- ---------</a:t>
            </a:r>
          </a:p>
          <a:p>
            <a:pPr lvl="1">
              <a:spcBef>
                <a:spcPct val="0"/>
              </a:spcBef>
            </a:pPr>
            <a:r>
              <a:rPr lang="en-US">
                <a:latin typeface="Courier New" panose="02070309020205020404" pitchFamily="49" charset="0"/>
              </a:rPr>
              <a:t>     7788 09-DEC-82 01-DEC-82 01-DEC-82</a:t>
            </a:r>
          </a:p>
          <a:p>
            <a:pPr lvl="1">
              <a:spcBef>
                <a:spcPct val="0"/>
              </a:spcBef>
            </a:pPr>
            <a:r>
              <a:rPr lang="en-US">
                <a:latin typeface="Courier New" panose="02070309020205020404" pitchFamily="49" charset="0"/>
              </a:rPr>
              <a:t>     7934 23-JAN-82 01-FEB-82 01-JAN-82</a:t>
            </a:r>
          </a:p>
        </p:txBody>
      </p:sp>
      <p:sp>
        <p:nvSpPr>
          <p:cNvPr id="47108" name="Rectangle 4"/>
          <p:cNvSpPr>
            <a:spLocks noChangeArrowheads="1"/>
          </p:cNvSpPr>
          <p:nvPr/>
        </p:nvSpPr>
        <p:spPr bwMode="auto">
          <a:xfrm>
            <a:off x="620713" y="6173788"/>
            <a:ext cx="5635625" cy="755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p:cNvSpPr>
            <a:spLocks noChangeArrowheads="1"/>
          </p:cNvSpPr>
          <p:nvPr/>
        </p:nvSpPr>
        <p:spPr bwMode="auto">
          <a:xfrm>
            <a:off x="620713" y="7018338"/>
            <a:ext cx="5635625" cy="7683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002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pPr>
              <a:tabLst/>
            </a:pPr>
            <a:r>
              <a:rPr lang="en-US"/>
              <a:t>Explicit Datatype Conversion</a:t>
            </a:r>
          </a:p>
          <a:p>
            <a:pPr lvl="1">
              <a:tabLst/>
            </a:pPr>
            <a:r>
              <a:rPr lang="en-US"/>
              <a:t>SQL provides three functions to convert a value from one datatype to another.</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lgn="just">
              <a:lnSpc>
                <a:spcPct val="112000"/>
              </a:lnSpc>
              <a:spcBef>
                <a:spcPct val="24000"/>
              </a:spcBef>
              <a:tabLst/>
            </a:pPr>
            <a:r>
              <a:rPr lang="en-US">
                <a:latin typeface="Times" panose="02020603050405020304" pitchFamily="18" charset="0"/>
              </a:rPr>
              <a:t>Note:</a:t>
            </a:r>
            <a:r>
              <a:rPr lang="en-US" b="0">
                <a:latin typeface="Times" panose="02020603050405020304" pitchFamily="18" charset="0"/>
              </a:rPr>
              <a:t> This list is a subset of the available conversion functions.</a:t>
            </a:r>
          </a:p>
          <a:p>
            <a:pPr>
              <a:spcBef>
                <a:spcPct val="35000"/>
              </a:spcBef>
              <a:tabLst/>
            </a:pPr>
            <a:r>
              <a:rPr lang="en-US" b="0">
                <a:latin typeface="Times" panose="02020603050405020304" pitchFamily="18" charset="0"/>
              </a:rPr>
              <a:t>For more information, see </a:t>
            </a:r>
            <a:br>
              <a:rPr lang="en-US" b="0">
                <a:latin typeface="Times" panose="02020603050405020304" pitchFamily="18" charset="0"/>
              </a:rPr>
            </a:br>
            <a:r>
              <a:rPr lang="en-US" b="0" i="1">
                <a:latin typeface="Times" panose="02020603050405020304" pitchFamily="18" charset="0"/>
              </a:rPr>
              <a:t>Oracle Server SQL Reference, </a:t>
            </a:r>
            <a:r>
              <a:rPr lang="en-US" b="0">
                <a:latin typeface="Times" panose="02020603050405020304" pitchFamily="18" charset="0"/>
              </a:rPr>
              <a:t>Release 8, “Conversion Functions.”</a:t>
            </a:r>
          </a:p>
          <a:p>
            <a:pPr>
              <a:spcBef>
                <a:spcPct val="35000"/>
              </a:spcBef>
              <a:tabLst/>
            </a:pPr>
            <a:endParaRPr lang="en-US" b="0">
              <a:latin typeface="Times" panose="02020603050405020304" pitchFamily="18" charset="0"/>
            </a:endParaRPr>
          </a:p>
          <a:p>
            <a:pPr>
              <a:spcBef>
                <a:spcPct val="35000"/>
              </a:spcBef>
              <a:tabLst/>
            </a:pPr>
            <a:r>
              <a:rPr lang="en-US">
                <a:solidFill>
                  <a:schemeClr val="accent2"/>
                </a:solidFill>
              </a:rPr>
              <a:t>Class Management Note</a:t>
            </a:r>
            <a:endParaRPr lang="en-US" b="0">
              <a:latin typeface="Times" panose="02020603050405020304" pitchFamily="18" charset="0"/>
            </a:endParaRPr>
          </a:p>
          <a:p>
            <a:pPr lvl="1">
              <a:tabLst/>
            </a:pPr>
            <a:r>
              <a:rPr lang="en-US">
                <a:solidFill>
                  <a:schemeClr val="accent2"/>
                </a:solidFill>
              </a:rPr>
              <a:t>An additional conversion function is CHR(</a:t>
            </a:r>
            <a:r>
              <a:rPr lang="en-US" i="1">
                <a:solidFill>
                  <a:schemeClr val="accent2"/>
                </a:solidFill>
              </a:rPr>
              <a:t>number</a:t>
            </a:r>
            <a:r>
              <a:rPr lang="en-US">
                <a:solidFill>
                  <a:schemeClr val="accent2"/>
                </a:solidFill>
              </a:rPr>
              <a:t>) which returns the character having the binary equivalent of</a:t>
            </a:r>
            <a:r>
              <a:rPr lang="en-US"/>
              <a:t> </a:t>
            </a:r>
            <a:r>
              <a:rPr lang="en-US" i="1">
                <a:solidFill>
                  <a:schemeClr val="accent2"/>
                </a:solidFill>
              </a:rPr>
              <a:t>number</a:t>
            </a:r>
            <a:r>
              <a:rPr lang="en-US">
                <a:solidFill>
                  <a:schemeClr val="accent2"/>
                </a:solidFill>
              </a:rPr>
              <a:t> as a VARCHAR2 value in the database character set.</a:t>
            </a:r>
          </a:p>
        </p:txBody>
      </p:sp>
      <p:sp>
        <p:nvSpPr>
          <p:cNvPr id="55299" name="Rectangle 3"/>
          <p:cNvSpPr>
            <a:spLocks noGrp="1" noRot="1" noChangeAspect="1" noChangeArrowheads="1" noTextEdit="1"/>
          </p:cNvSpPr>
          <p:nvPr>
            <p:ph type="sldImg"/>
          </p:nvPr>
        </p:nvSpPr>
        <p:spPr>
          <a:xfrm>
            <a:off x="474663" y="161925"/>
            <a:ext cx="5864225" cy="4397375"/>
          </a:xfrm>
          <a:ln cap="flat"/>
        </p:spPr>
      </p:sp>
      <p:graphicFrame>
        <p:nvGraphicFramePr>
          <p:cNvPr id="55300" name="Object 4"/>
          <p:cNvGraphicFramePr>
            <a:graphicFrameLocks/>
          </p:cNvGraphicFramePr>
          <p:nvPr/>
        </p:nvGraphicFramePr>
        <p:xfrm>
          <a:off x="596900" y="5259388"/>
          <a:ext cx="6027738" cy="1770062"/>
        </p:xfrm>
        <a:graphic>
          <a:graphicData uri="http://schemas.openxmlformats.org/presentationml/2006/ole">
            <mc:AlternateContent xmlns:mc="http://schemas.openxmlformats.org/markup-compatibility/2006">
              <mc:Choice xmlns:v="urn:schemas-microsoft-com:vml" Requires="v">
                <p:oleObj spid="_x0000_s55320" name="Document" r:id="rId4" imgW="6027480" imgH="1769760" progId="Word.Document.6">
                  <p:embed/>
                </p:oleObj>
              </mc:Choice>
              <mc:Fallback>
                <p:oleObj name="Document" r:id="rId4" imgW="6027480" imgH="17697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5259388"/>
                        <a:ext cx="6027738"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14" name="Group 18"/>
          <p:cNvGrpSpPr>
            <a:grpSpLocks/>
          </p:cNvGrpSpPr>
          <p:nvPr/>
        </p:nvGrpSpPr>
        <p:grpSpPr bwMode="auto">
          <a:xfrm>
            <a:off x="133350" y="7267575"/>
            <a:ext cx="296863" cy="288925"/>
            <a:chOff x="84" y="4578"/>
            <a:chExt cx="187" cy="182"/>
          </a:xfrm>
        </p:grpSpPr>
        <p:sp>
          <p:nvSpPr>
            <p:cNvPr id="55301" name="Freeform 5"/>
            <p:cNvSpPr>
              <a:spLocks/>
            </p:cNvSpPr>
            <p:nvPr/>
          </p:nvSpPr>
          <p:spPr bwMode="auto">
            <a:xfrm>
              <a:off x="84" y="4578"/>
              <a:ext cx="178" cy="176"/>
            </a:xfrm>
            <a:custGeom>
              <a:avLst/>
              <a:gdLst>
                <a:gd name="T0" fmla="*/ 177 w 178"/>
                <a:gd name="T1" fmla="*/ 175 h 176"/>
                <a:gd name="T2" fmla="*/ 177 w 178"/>
                <a:gd name="T3" fmla="*/ 0 h 176"/>
                <a:gd name="T4" fmla="*/ 0 w 178"/>
                <a:gd name="T5" fmla="*/ 0 h 176"/>
                <a:gd name="T6" fmla="*/ 0 w 178"/>
                <a:gd name="T7" fmla="*/ 175 h 176"/>
                <a:gd name="T8" fmla="*/ 177 w 178"/>
                <a:gd name="T9" fmla="*/ 175 h 176"/>
              </a:gdLst>
              <a:ahLst/>
              <a:cxnLst>
                <a:cxn ang="0">
                  <a:pos x="T0" y="T1"/>
                </a:cxn>
                <a:cxn ang="0">
                  <a:pos x="T2" y="T3"/>
                </a:cxn>
                <a:cxn ang="0">
                  <a:pos x="T4" y="T5"/>
                </a:cxn>
                <a:cxn ang="0">
                  <a:pos x="T6" y="T7"/>
                </a:cxn>
                <a:cxn ang="0">
                  <a:pos x="T8" y="T9"/>
                </a:cxn>
              </a:cxnLst>
              <a:rect l="0" t="0" r="r" b="b"/>
              <a:pathLst>
                <a:path w="178" h="176">
                  <a:moveTo>
                    <a:pt x="177" y="175"/>
                  </a:moveTo>
                  <a:lnTo>
                    <a:pt x="177" y="0"/>
                  </a:lnTo>
                  <a:lnTo>
                    <a:pt x="0" y="0"/>
                  </a:lnTo>
                  <a:lnTo>
                    <a:pt x="0" y="175"/>
                  </a:lnTo>
                  <a:lnTo>
                    <a:pt x="177" y="1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2" name="Freeform 6"/>
            <p:cNvSpPr>
              <a:spLocks/>
            </p:cNvSpPr>
            <p:nvPr/>
          </p:nvSpPr>
          <p:spPr bwMode="auto">
            <a:xfrm>
              <a:off x="146" y="4643"/>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Lst>
              <a:ahLst/>
              <a:cxnLst>
                <a:cxn ang="0">
                  <a:pos x="T0" y="T1"/>
                </a:cxn>
                <a:cxn ang="0">
                  <a:pos x="T2" y="T3"/>
                </a:cxn>
                <a:cxn ang="0">
                  <a:pos x="T4" y="T5"/>
                </a:cxn>
                <a:cxn ang="0">
                  <a:pos x="T6" y="T7"/>
                </a:cxn>
                <a:cxn ang="0">
                  <a:pos x="T8" y="T9"/>
                </a:cxn>
              </a:cxnLst>
              <a:rect l="0" t="0" r="r" b="b"/>
              <a:pathLst>
                <a:path w="68" h="37">
                  <a:moveTo>
                    <a:pt x="67" y="7"/>
                  </a:moveTo>
                  <a:lnTo>
                    <a:pt x="64" y="0"/>
                  </a:lnTo>
                  <a:lnTo>
                    <a:pt x="0" y="29"/>
                  </a:lnTo>
                  <a:lnTo>
                    <a:pt x="2" y="36"/>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Freeform 7"/>
            <p:cNvSpPr>
              <a:spLocks/>
            </p:cNvSpPr>
            <p:nvPr/>
          </p:nvSpPr>
          <p:spPr bwMode="auto">
            <a:xfrm>
              <a:off x="155" y="4659"/>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Lst>
              <a:ahLst/>
              <a:cxnLst>
                <a:cxn ang="0">
                  <a:pos x="T0" y="T1"/>
                </a:cxn>
                <a:cxn ang="0">
                  <a:pos x="T2" y="T3"/>
                </a:cxn>
                <a:cxn ang="0">
                  <a:pos x="T4" y="T5"/>
                </a:cxn>
                <a:cxn ang="0">
                  <a:pos x="T6" y="T7"/>
                </a:cxn>
                <a:cxn ang="0">
                  <a:pos x="T8" y="T9"/>
                </a:cxn>
              </a:cxnLst>
              <a:rect l="0" t="0" r="r" b="b"/>
              <a:pathLst>
                <a:path w="68" h="37">
                  <a:moveTo>
                    <a:pt x="67" y="7"/>
                  </a:moveTo>
                  <a:lnTo>
                    <a:pt x="64" y="0"/>
                  </a:lnTo>
                  <a:lnTo>
                    <a:pt x="0" y="29"/>
                  </a:lnTo>
                  <a:lnTo>
                    <a:pt x="2" y="36"/>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4" name="Freeform 8"/>
            <p:cNvSpPr>
              <a:spLocks/>
            </p:cNvSpPr>
            <p:nvPr/>
          </p:nvSpPr>
          <p:spPr bwMode="auto">
            <a:xfrm>
              <a:off x="160" y="4675"/>
              <a:ext cx="69" cy="35"/>
            </a:xfrm>
            <a:custGeom>
              <a:avLst/>
              <a:gdLst>
                <a:gd name="T0" fmla="*/ 68 w 69"/>
                <a:gd name="T1" fmla="*/ 6 h 35"/>
                <a:gd name="T2" fmla="*/ 65 w 69"/>
                <a:gd name="T3" fmla="*/ 0 h 35"/>
                <a:gd name="T4" fmla="*/ 0 w 69"/>
                <a:gd name="T5" fmla="*/ 27 h 35"/>
                <a:gd name="T6" fmla="*/ 3 w 69"/>
                <a:gd name="T7" fmla="*/ 34 h 35"/>
                <a:gd name="T8" fmla="*/ 68 w 69"/>
                <a:gd name="T9" fmla="*/ 6 h 35"/>
              </a:gdLst>
              <a:ahLst/>
              <a:cxnLst>
                <a:cxn ang="0">
                  <a:pos x="T0" y="T1"/>
                </a:cxn>
                <a:cxn ang="0">
                  <a:pos x="T2" y="T3"/>
                </a:cxn>
                <a:cxn ang="0">
                  <a:pos x="T4" y="T5"/>
                </a:cxn>
                <a:cxn ang="0">
                  <a:pos x="T6" y="T7"/>
                </a:cxn>
                <a:cxn ang="0">
                  <a:pos x="T8" y="T9"/>
                </a:cxn>
              </a:cxnLst>
              <a:rect l="0" t="0" r="r" b="b"/>
              <a:pathLst>
                <a:path w="69" h="35">
                  <a:moveTo>
                    <a:pt x="68" y="6"/>
                  </a:moveTo>
                  <a:lnTo>
                    <a:pt x="65" y="0"/>
                  </a:lnTo>
                  <a:lnTo>
                    <a:pt x="0" y="27"/>
                  </a:lnTo>
                  <a:lnTo>
                    <a:pt x="3" y="34"/>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Freeform 9"/>
            <p:cNvSpPr>
              <a:spLocks/>
            </p:cNvSpPr>
            <p:nvPr/>
          </p:nvSpPr>
          <p:spPr bwMode="auto">
            <a:xfrm>
              <a:off x="168" y="4692"/>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Freeform 10"/>
            <p:cNvSpPr>
              <a:spLocks/>
            </p:cNvSpPr>
            <p:nvPr/>
          </p:nvSpPr>
          <p:spPr bwMode="auto">
            <a:xfrm>
              <a:off x="176" y="470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Freeform 11"/>
            <p:cNvSpPr>
              <a:spLocks/>
            </p:cNvSpPr>
            <p:nvPr/>
          </p:nvSpPr>
          <p:spPr bwMode="auto">
            <a:xfrm>
              <a:off x="106" y="460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Freeform 12"/>
            <p:cNvSpPr>
              <a:spLocks/>
            </p:cNvSpPr>
            <p:nvPr/>
          </p:nvSpPr>
          <p:spPr bwMode="auto">
            <a:xfrm>
              <a:off x="87" y="4594"/>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9" name="Freeform 13"/>
            <p:cNvSpPr>
              <a:spLocks/>
            </p:cNvSpPr>
            <p:nvPr/>
          </p:nvSpPr>
          <p:spPr bwMode="auto">
            <a:xfrm>
              <a:off x="214" y="4608"/>
              <a:ext cx="57" cy="104"/>
            </a:xfrm>
            <a:custGeom>
              <a:avLst/>
              <a:gdLst>
                <a:gd name="T0" fmla="*/ 48 w 57"/>
                <a:gd name="T1" fmla="*/ 103 h 104"/>
                <a:gd name="T2" fmla="*/ 56 w 57"/>
                <a:gd name="T3" fmla="*/ 100 h 104"/>
                <a:gd name="T4" fmla="*/ 7 w 57"/>
                <a:gd name="T5" fmla="*/ 0 h 104"/>
                <a:gd name="T6" fmla="*/ 0 w 57"/>
                <a:gd name="T7" fmla="*/ 2 h 104"/>
                <a:gd name="T8" fmla="*/ 48 w 57"/>
                <a:gd name="T9" fmla="*/ 103 h 104"/>
              </a:gdLst>
              <a:ahLst/>
              <a:cxnLst>
                <a:cxn ang="0">
                  <a:pos x="T0" y="T1"/>
                </a:cxn>
                <a:cxn ang="0">
                  <a:pos x="T2" y="T3"/>
                </a:cxn>
                <a:cxn ang="0">
                  <a:pos x="T4" y="T5"/>
                </a:cxn>
                <a:cxn ang="0">
                  <a:pos x="T6" y="T7"/>
                </a:cxn>
                <a:cxn ang="0">
                  <a:pos x="T8" y="T9"/>
                </a:cxn>
              </a:cxnLst>
              <a:rect l="0" t="0" r="r" b="b"/>
              <a:pathLst>
                <a:path w="57" h="104">
                  <a:moveTo>
                    <a:pt x="48" y="103"/>
                  </a:moveTo>
                  <a:lnTo>
                    <a:pt x="56" y="100"/>
                  </a:lnTo>
                  <a:lnTo>
                    <a:pt x="7" y="0"/>
                  </a:lnTo>
                  <a:lnTo>
                    <a:pt x="0" y="2"/>
                  </a:lnTo>
                  <a:lnTo>
                    <a:pt x="48"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0" name="Freeform 14"/>
            <p:cNvSpPr>
              <a:spLocks/>
            </p:cNvSpPr>
            <p:nvPr/>
          </p:nvSpPr>
          <p:spPr bwMode="auto">
            <a:xfrm>
              <a:off x="106" y="4653"/>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Lst>
              <a:ahLst/>
              <a:cxnLst>
                <a:cxn ang="0">
                  <a:pos x="T0" y="T1"/>
                </a:cxn>
                <a:cxn ang="0">
                  <a:pos x="T2" y="T3"/>
                </a:cxn>
                <a:cxn ang="0">
                  <a:pos x="T4" y="T5"/>
                </a:cxn>
                <a:cxn ang="0">
                  <a:pos x="T6" y="T7"/>
                </a:cxn>
                <a:cxn ang="0">
                  <a:pos x="T8" y="T9"/>
                </a:cxn>
              </a:cxnLst>
              <a:rect l="0" t="0" r="r" b="b"/>
              <a:pathLst>
                <a:path w="52" h="107">
                  <a:moveTo>
                    <a:pt x="44" y="106"/>
                  </a:moveTo>
                  <a:lnTo>
                    <a:pt x="51" y="102"/>
                  </a:lnTo>
                  <a:lnTo>
                    <a:pt x="6" y="0"/>
                  </a:lnTo>
                  <a:lnTo>
                    <a:pt x="0" y="4"/>
                  </a:lnTo>
                  <a:lnTo>
                    <a:pt x="44"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1" name="Freeform 15"/>
            <p:cNvSpPr>
              <a:spLocks/>
            </p:cNvSpPr>
            <p:nvPr/>
          </p:nvSpPr>
          <p:spPr bwMode="auto">
            <a:xfrm>
              <a:off x="84" y="4645"/>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Lst>
              <a:ahLst/>
              <a:cxnLst>
                <a:cxn ang="0">
                  <a:pos x="T0" y="T1"/>
                </a:cxn>
                <a:cxn ang="0">
                  <a:pos x="T2" y="T3"/>
                </a:cxn>
                <a:cxn ang="0">
                  <a:pos x="T4" y="T5"/>
                </a:cxn>
                <a:cxn ang="0">
                  <a:pos x="T6" y="T7"/>
                </a:cxn>
                <a:cxn ang="0">
                  <a:pos x="T8" y="T9"/>
                </a:cxn>
              </a:cxnLst>
              <a:rect l="0" t="0" r="r" b="b"/>
              <a:pathLst>
                <a:path w="59" h="115">
                  <a:moveTo>
                    <a:pt x="51" y="114"/>
                  </a:moveTo>
                  <a:lnTo>
                    <a:pt x="58" y="111"/>
                  </a:lnTo>
                  <a:lnTo>
                    <a:pt x="6" y="0"/>
                  </a:lnTo>
                  <a:lnTo>
                    <a:pt x="0" y="2"/>
                  </a:lnTo>
                  <a:lnTo>
                    <a:pt x="5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2" name="Freeform 16"/>
            <p:cNvSpPr>
              <a:spLocks/>
            </p:cNvSpPr>
            <p:nvPr/>
          </p:nvSpPr>
          <p:spPr bwMode="auto">
            <a:xfrm>
              <a:off x="86" y="4645"/>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Lst>
              <a:ahLst/>
              <a:cxnLst>
                <a:cxn ang="0">
                  <a:pos x="T0" y="T1"/>
                </a:cxn>
                <a:cxn ang="0">
                  <a:pos x="T2" y="T3"/>
                </a:cxn>
                <a:cxn ang="0">
                  <a:pos x="T4" y="T5"/>
                </a:cxn>
                <a:cxn ang="0">
                  <a:pos x="T6" y="T7"/>
                </a:cxn>
                <a:cxn ang="0">
                  <a:pos x="T8" y="T9"/>
                </a:cxn>
              </a:cxnLst>
              <a:rect l="0" t="0" r="r" b="b"/>
              <a:pathLst>
                <a:path w="30" h="18">
                  <a:moveTo>
                    <a:pt x="25" y="17"/>
                  </a:moveTo>
                  <a:lnTo>
                    <a:pt x="29" y="10"/>
                  </a:lnTo>
                  <a:lnTo>
                    <a:pt x="4" y="0"/>
                  </a:lnTo>
                  <a:lnTo>
                    <a:pt x="0" y="6"/>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13" name="Freeform 17"/>
            <p:cNvSpPr>
              <a:spLocks/>
            </p:cNvSpPr>
            <p:nvPr/>
          </p:nvSpPr>
          <p:spPr bwMode="auto">
            <a:xfrm>
              <a:off x="196" y="4601"/>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5"/>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36044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4663" y="161925"/>
            <a:ext cx="5864225" cy="4397375"/>
          </a:xfrm>
          <a:ln cap="flat"/>
        </p:spPr>
      </p:sp>
      <p:sp>
        <p:nvSpPr>
          <p:cNvPr id="57347" name="Rectangle 3"/>
          <p:cNvSpPr>
            <a:spLocks noGrp="1" noChangeArrowheads="1"/>
          </p:cNvSpPr>
          <p:nvPr>
            <p:ph type="body" idx="1"/>
          </p:nvPr>
        </p:nvSpPr>
        <p:spPr>
          <a:noFill/>
          <a:ln/>
        </p:spPr>
        <p:txBody>
          <a:bodyPr/>
          <a:lstStyle/>
          <a:p>
            <a:r>
              <a:rPr lang="en-US"/>
              <a:t>Displaying a Date in a Specific Format</a:t>
            </a:r>
          </a:p>
          <a:p>
            <a:pPr lvl="1"/>
            <a:r>
              <a:rPr lang="en-US"/>
              <a:t>Previously, all Oracle date values were displayed in the DD-MON-YY format. The TO_CHAR function allows you to convert a date from this default format to one specified by you.</a:t>
            </a:r>
          </a:p>
          <a:p>
            <a:pPr lvl="1"/>
            <a:r>
              <a:rPr lang="en-US" b="1"/>
              <a:t>Guidelines</a:t>
            </a:r>
            <a:endParaRPr lang="en-US"/>
          </a:p>
          <a:p>
            <a:pPr lvl="2"/>
            <a:r>
              <a:rPr lang="en-US"/>
              <a:t>The </a:t>
            </a:r>
            <a:r>
              <a:rPr lang="en-US">
                <a:solidFill>
                  <a:srgbClr val="FC0128"/>
                </a:solidFill>
              </a:rPr>
              <a:t>format model </a:t>
            </a:r>
            <a:r>
              <a:rPr lang="en-US"/>
              <a:t>must be enclosed in single quotation marks and is case sensitive.</a:t>
            </a:r>
          </a:p>
          <a:p>
            <a:pPr lvl="2"/>
            <a:r>
              <a:rPr lang="en-US"/>
              <a:t>The format model can include any valid date format element. Be sure to separate the date value from the format model by a comma.</a:t>
            </a:r>
          </a:p>
          <a:p>
            <a:pPr lvl="2"/>
            <a:r>
              <a:rPr lang="en-US"/>
              <a:t>The names of days and months in the output are automatically padded with blanks.</a:t>
            </a:r>
          </a:p>
          <a:p>
            <a:pPr lvl="2"/>
            <a:r>
              <a:rPr lang="en-US"/>
              <a:t>To remove padded blanks or to suppress leading zeros, use the fill mode </a:t>
            </a:r>
            <a:r>
              <a:rPr lang="en-US" i="1">
                <a:solidFill>
                  <a:srgbClr val="FC0128"/>
                </a:solidFill>
              </a:rPr>
              <a:t>fm</a:t>
            </a:r>
            <a:r>
              <a:rPr lang="en-US">
                <a:solidFill>
                  <a:srgbClr val="FC0128"/>
                </a:solidFill>
              </a:rPr>
              <a:t> </a:t>
            </a:r>
            <a:r>
              <a:rPr lang="en-US"/>
              <a:t>element.</a:t>
            </a:r>
          </a:p>
          <a:p>
            <a:pPr lvl="2"/>
            <a:r>
              <a:rPr lang="en-US"/>
              <a:t>You can resize the display width of the resulting character field with the SQL*Plus COLUMN command.</a:t>
            </a:r>
          </a:p>
          <a:p>
            <a:pPr lvl="2"/>
            <a:r>
              <a:rPr lang="en-US"/>
              <a:t>The resultant column width is 80 characters by default.</a:t>
            </a:r>
          </a:p>
          <a:p>
            <a:endParaRPr lang="en-US"/>
          </a:p>
          <a:p>
            <a:endParaRPr lang="en-US"/>
          </a:p>
          <a:p>
            <a:endParaRPr lang="en-US"/>
          </a:p>
          <a:p>
            <a:endParaRPr lang="en-US">
              <a:solidFill>
                <a:schemeClr val="accent2"/>
              </a:solidFill>
            </a:endParaRPr>
          </a:p>
          <a:p>
            <a:r>
              <a:rPr lang="en-US">
                <a:solidFill>
                  <a:schemeClr val="accent2"/>
                </a:solidFill>
              </a:rPr>
              <a:t>Class Management Note for Page 27</a:t>
            </a:r>
            <a:endParaRPr lang="en-US"/>
          </a:p>
          <a:p>
            <a:pPr lvl="1"/>
            <a:r>
              <a:rPr lang="en-US">
                <a:solidFill>
                  <a:schemeClr val="accent2"/>
                </a:solidFill>
              </a:rPr>
              <a:t>Be sure to point out the format token ‘D’ as the students will need it for Practice exercise #10.</a:t>
            </a:r>
            <a:endParaRPr lang="en-US"/>
          </a:p>
          <a:p>
            <a:endParaRPr lang="en-US" b="0">
              <a:latin typeface="Times New Roman" panose="02020603050405020304" pitchFamily="18" charset="0"/>
            </a:endParaRPr>
          </a:p>
        </p:txBody>
      </p:sp>
      <p:sp>
        <p:nvSpPr>
          <p:cNvPr id="57348" name="Rectangle 4"/>
          <p:cNvSpPr>
            <a:spLocks noChangeArrowheads="1"/>
          </p:cNvSpPr>
          <p:nvPr/>
        </p:nvSpPr>
        <p:spPr bwMode="auto">
          <a:xfrm>
            <a:off x="620713" y="7310438"/>
            <a:ext cx="5635625" cy="593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 name="Rectangle 5"/>
          <p:cNvSpPr>
            <a:spLocks noChangeArrowheads="1"/>
          </p:cNvSpPr>
          <p:nvPr/>
        </p:nvSpPr>
        <p:spPr bwMode="auto">
          <a:xfrm>
            <a:off x="204788" y="7321550"/>
            <a:ext cx="5475287"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pPr lvl="1"/>
            <a:r>
              <a:rPr lang="en-US" sz="1100" b="1">
                <a:latin typeface="Courier New" panose="02070309020205020404" pitchFamily="49" charset="0"/>
              </a:rPr>
              <a:t>SQL&gt; SELECT  empno, TO_CHAR(hiredate, 'MM/YY') Month_Hired</a:t>
            </a:r>
          </a:p>
          <a:p>
            <a:pPr lvl="1"/>
            <a:r>
              <a:rPr lang="en-US" sz="1100" b="1">
                <a:latin typeface="Courier New" panose="02070309020205020404" pitchFamily="49" charset="0"/>
              </a:rPr>
              <a:t>  2  FROM    emp</a:t>
            </a:r>
          </a:p>
          <a:p>
            <a:pPr lvl="1"/>
            <a:r>
              <a:rPr lang="en-US" sz="1100" b="1">
                <a:latin typeface="Courier New" panose="02070309020205020404" pitchFamily="49" charset="0"/>
              </a:rPr>
              <a:t>  3  WHERE   ename = 'BLAKE';</a:t>
            </a:r>
          </a:p>
          <a:p>
            <a:pPr>
              <a:lnSpc>
                <a:spcPct val="120000"/>
              </a:lnSpc>
              <a:spcBef>
                <a:spcPct val="60000"/>
              </a:spcBef>
            </a:pPr>
            <a:endParaRPr lang="en-US" sz="1100" b="1">
              <a:latin typeface="Courier New" panose="02070309020205020404" pitchFamily="49" charset="0"/>
            </a:endParaRPr>
          </a:p>
        </p:txBody>
      </p:sp>
    </p:spTree>
    <p:extLst>
      <p:ext uri="{BB962C8B-B14F-4D97-AF65-F5344CB8AC3E}">
        <p14:creationId xmlns:p14="http://schemas.microsoft.com/office/powerpoint/2010/main" val="59625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p:cNvGraphicFramePr>
          <p:nvPr/>
        </p:nvGraphicFramePr>
        <p:xfrm>
          <a:off x="487363" y="4870450"/>
          <a:ext cx="5991225" cy="3911600"/>
        </p:xfrm>
        <a:graphic>
          <a:graphicData uri="http://schemas.openxmlformats.org/presentationml/2006/ole">
            <mc:AlternateContent xmlns:mc="http://schemas.openxmlformats.org/markup-compatibility/2006">
              <mc:Choice xmlns:v="urn:schemas-microsoft-com:vml" Requires="v">
                <p:oleObj spid="_x0000_s59402" name="Document" r:id="rId4" imgW="7048440" imgH="4601880" progId="Word.Document.6">
                  <p:embed/>
                </p:oleObj>
              </mc:Choice>
              <mc:Fallback>
                <p:oleObj name="Document" r:id="rId4" imgW="7048440" imgH="460188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63" y="4870450"/>
                        <a:ext cx="5991225"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Rectangle 3"/>
          <p:cNvSpPr>
            <a:spLocks noGrp="1" noRot="1" noChangeAspect="1" noChangeArrowheads="1" noTextEdit="1"/>
          </p:cNvSpPr>
          <p:nvPr>
            <p:ph type="sldImg"/>
          </p:nvPr>
        </p:nvSpPr>
        <p:spPr>
          <a:xfrm>
            <a:off x="474663" y="161925"/>
            <a:ext cx="5864225" cy="4397375"/>
          </a:xfrm>
          <a:ln cap="flat"/>
        </p:spPr>
      </p:sp>
      <p:sp>
        <p:nvSpPr>
          <p:cNvPr id="59396" name="Rectangle 4"/>
          <p:cNvSpPr>
            <a:spLocks noGrp="1" noChangeArrowheads="1"/>
          </p:cNvSpPr>
          <p:nvPr>
            <p:ph type="body" idx="1"/>
          </p:nvPr>
        </p:nvSpPr>
        <p:spPr>
          <a:xfrm>
            <a:off x="409575" y="4638675"/>
            <a:ext cx="5995988" cy="3749675"/>
          </a:xfrm>
          <a:noFill/>
          <a:ln/>
        </p:spPr>
        <p:txBody>
          <a:bodyPr/>
          <a:lstStyle/>
          <a:p>
            <a:r>
              <a:rPr lang="en-US"/>
              <a:t>Sample Elements of Valid Date Formats</a:t>
            </a:r>
          </a:p>
          <a:p>
            <a:endParaRPr lang="en-US"/>
          </a:p>
        </p:txBody>
      </p:sp>
    </p:spTree>
    <p:extLst>
      <p:ext uri="{BB962C8B-B14F-4D97-AF65-F5344CB8AC3E}">
        <p14:creationId xmlns:p14="http://schemas.microsoft.com/office/powerpoint/2010/main" val="337632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09575" y="4765675"/>
            <a:ext cx="5973763" cy="3749675"/>
          </a:xfrm>
          <a:noFill/>
          <a:ln/>
        </p:spPr>
        <p:txBody>
          <a:bodyPr/>
          <a:lstStyle/>
          <a:p>
            <a:pPr>
              <a:tabLst/>
            </a:pPr>
            <a:r>
              <a:rPr lang="en-US"/>
              <a:t>TO_CHAR Function with Dates</a:t>
            </a:r>
          </a:p>
          <a:p>
            <a:pPr lvl="1">
              <a:tabLst/>
            </a:pPr>
            <a:r>
              <a:rPr lang="en-US"/>
              <a:t>The SQL statement on the slide displays the name and hire dates for all the employees. The hire date appears as 17 November 1981.</a:t>
            </a:r>
          </a:p>
          <a:p>
            <a:pPr>
              <a:tabLst/>
            </a:pPr>
            <a:r>
              <a:rPr lang="en-US"/>
              <a:t>Example</a:t>
            </a:r>
          </a:p>
          <a:p>
            <a:pPr lvl="1">
              <a:tabLst/>
            </a:pPr>
            <a:r>
              <a:rPr lang="en-US"/>
              <a:t>Modify the slide example to display the dates in a format that appears as Seventh of February 1981 08:00:00 AM.</a:t>
            </a:r>
          </a:p>
          <a:p>
            <a:pPr>
              <a:spcBef>
                <a:spcPct val="0"/>
              </a:spcBef>
              <a:tabLst/>
            </a:pPr>
            <a:endParaRPr lang="en-US">
              <a:latin typeface="Courier New" panose="02070309020205020404" pitchFamily="49" charset="0"/>
            </a:endParaRPr>
          </a:p>
          <a:p>
            <a:pPr>
              <a:tabLst/>
            </a:pPr>
            <a:endParaRPr lang="en-US">
              <a:latin typeface="Courier New" panose="02070309020205020404" pitchFamily="49" charset="0"/>
            </a:endParaRPr>
          </a:p>
          <a:p>
            <a:pPr>
              <a:tabLst/>
            </a:pPr>
            <a:endParaRPr lang="en-US">
              <a:latin typeface="Courier New" panose="02070309020205020404" pitchFamily="49" charset="0"/>
            </a:endParaRPr>
          </a:p>
          <a:p>
            <a:pPr>
              <a:tabLst/>
            </a:pPr>
            <a:endParaRPr lang="en-US">
              <a:latin typeface="Courier New" panose="02070309020205020404" pitchFamily="49" charset="0"/>
            </a:endParaRPr>
          </a:p>
          <a:p>
            <a:pPr>
              <a:tabLst/>
            </a:pPr>
            <a:endParaRPr lang="en-US">
              <a:latin typeface="Courier New" panose="02070309020205020404" pitchFamily="49" charset="0"/>
            </a:endParaRPr>
          </a:p>
          <a:p>
            <a:pPr>
              <a:tabLst/>
            </a:pPr>
            <a:endParaRPr lang="en-US">
              <a:latin typeface="Courier New" panose="02070309020205020404" pitchFamily="49" charset="0"/>
            </a:endParaRPr>
          </a:p>
          <a:p>
            <a:pPr>
              <a:tabLst/>
            </a:pPr>
            <a:endParaRPr lang="en-US">
              <a:latin typeface="Courier New" panose="02070309020205020404" pitchFamily="49" charset="0"/>
            </a:endParaRPr>
          </a:p>
          <a:p>
            <a:pPr>
              <a:spcBef>
                <a:spcPct val="65000"/>
              </a:spcBef>
              <a:tabLst/>
            </a:pPr>
            <a:endParaRPr lang="en-US" b="0">
              <a:latin typeface="Times New Roman" panose="02020603050405020304" pitchFamily="18" charset="0"/>
            </a:endParaRPr>
          </a:p>
          <a:p>
            <a:pPr>
              <a:spcBef>
                <a:spcPct val="65000"/>
              </a:spcBef>
              <a:tabLst/>
            </a:pPr>
            <a:endParaRPr lang="en-US" sz="500" b="0">
              <a:latin typeface="Times New Roman" panose="02020603050405020304" pitchFamily="18" charset="0"/>
            </a:endParaRPr>
          </a:p>
          <a:p>
            <a:pPr lvl="1">
              <a:tabLst/>
            </a:pPr>
            <a:r>
              <a:rPr lang="en-US"/>
              <a:t/>
            </a:r>
            <a:br>
              <a:rPr lang="en-US"/>
            </a:br>
            <a:r>
              <a:rPr lang="en-US"/>
              <a:t>Notice that the month follows the format model specified (INITCAP).</a:t>
            </a:r>
          </a:p>
        </p:txBody>
      </p:sp>
      <p:sp>
        <p:nvSpPr>
          <p:cNvPr id="63491" name="Rectangle 3"/>
          <p:cNvSpPr>
            <a:spLocks noGrp="1" noRot="1" noChangeAspect="1" noChangeArrowheads="1" noTextEdit="1"/>
          </p:cNvSpPr>
          <p:nvPr>
            <p:ph type="sldImg"/>
          </p:nvPr>
        </p:nvSpPr>
        <p:spPr>
          <a:xfrm>
            <a:off x="474663" y="161925"/>
            <a:ext cx="5864225" cy="4397375"/>
          </a:xfrm>
          <a:ln cap="flat"/>
        </p:spPr>
      </p:sp>
      <p:sp>
        <p:nvSpPr>
          <p:cNvPr id="63492" name="Rectangle 4"/>
          <p:cNvSpPr>
            <a:spLocks noChangeArrowheads="1"/>
          </p:cNvSpPr>
          <p:nvPr/>
        </p:nvSpPr>
        <p:spPr bwMode="auto">
          <a:xfrm>
            <a:off x="619125" y="6019800"/>
            <a:ext cx="5881688" cy="7223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Rectangle 5"/>
          <p:cNvSpPr>
            <a:spLocks noChangeArrowheads="1"/>
          </p:cNvSpPr>
          <p:nvPr/>
        </p:nvSpPr>
        <p:spPr bwMode="auto">
          <a:xfrm>
            <a:off x="620713" y="6859588"/>
            <a:ext cx="5880100" cy="1111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6"/>
          <p:cNvSpPr>
            <a:spLocks noChangeArrowheads="1"/>
          </p:cNvSpPr>
          <p:nvPr/>
        </p:nvSpPr>
        <p:spPr bwMode="auto">
          <a:xfrm>
            <a:off x="663575" y="6718300"/>
            <a:ext cx="5243513"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endParaRPr lang="en-US" sz="1100">
              <a:latin typeface="Courier New" panose="02070309020205020404" pitchFamily="49" charset="0"/>
            </a:endParaRPr>
          </a:p>
          <a:p>
            <a:r>
              <a:rPr lang="en-US" sz="1100">
                <a:latin typeface="Courier New" panose="02070309020205020404" pitchFamily="49" charset="0"/>
              </a:rPr>
              <a:t>ENAME      HIREDATE</a:t>
            </a:r>
          </a:p>
          <a:p>
            <a:r>
              <a:rPr lang="en-US" sz="1100">
                <a:latin typeface="Courier New" panose="02070309020205020404" pitchFamily="49" charset="0"/>
              </a:rPr>
              <a:t>---------- ------------------------------------------------</a:t>
            </a:r>
          </a:p>
          <a:p>
            <a:r>
              <a:rPr lang="en-US" sz="1100">
                <a:latin typeface="Courier New" panose="02070309020205020404" pitchFamily="49" charset="0"/>
              </a:rPr>
              <a:t>KING       Seventeenth of November 1981 12:00:00 AM</a:t>
            </a:r>
          </a:p>
          <a:p>
            <a:r>
              <a:rPr lang="en-US" sz="1100">
                <a:latin typeface="Courier New" panose="02070309020205020404" pitchFamily="49" charset="0"/>
              </a:rPr>
              <a:t>BLAKE      First of May 1981 12:00:00 AM</a:t>
            </a:r>
          </a:p>
          <a:p>
            <a:r>
              <a:rPr lang="en-US" sz="1100">
                <a:latin typeface="Courier New" panose="02070309020205020404" pitchFamily="49" charset="0"/>
              </a:rPr>
              <a:t>...</a:t>
            </a:r>
          </a:p>
          <a:p>
            <a:r>
              <a:rPr lang="en-US" sz="1100">
                <a:latin typeface="Courier New" panose="02070309020205020404" pitchFamily="49" charset="0"/>
              </a:rPr>
              <a:t>14 rows selected.</a:t>
            </a:r>
          </a:p>
        </p:txBody>
      </p:sp>
      <p:sp>
        <p:nvSpPr>
          <p:cNvPr id="63495" name="Rectangle 7"/>
          <p:cNvSpPr>
            <a:spLocks noChangeArrowheads="1"/>
          </p:cNvSpPr>
          <p:nvPr/>
        </p:nvSpPr>
        <p:spPr bwMode="auto">
          <a:xfrm>
            <a:off x="663575" y="6032500"/>
            <a:ext cx="594518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28675">
              <a:tabLst>
                <a:tab pos="1177925" algn="l"/>
              </a:tabLst>
              <a:defRPr sz="2400">
                <a:solidFill>
                  <a:schemeClr val="tx1"/>
                </a:solidFill>
                <a:latin typeface="Times New Roman" panose="02020603050405020304" pitchFamily="18" charset="0"/>
              </a:defRPr>
            </a:lvl1pPr>
            <a:lvl2pPr marL="434975" defTabSz="828675">
              <a:tabLst>
                <a:tab pos="1177925" algn="l"/>
              </a:tabLst>
              <a:defRPr sz="2400">
                <a:solidFill>
                  <a:schemeClr val="tx1"/>
                </a:solidFill>
                <a:latin typeface="Times New Roman" panose="02020603050405020304" pitchFamily="18" charset="0"/>
              </a:defRPr>
            </a:lvl2pPr>
            <a:lvl3pPr marL="871538" defTabSz="828675">
              <a:tabLst>
                <a:tab pos="1177925" algn="l"/>
              </a:tabLst>
              <a:defRPr sz="2400">
                <a:solidFill>
                  <a:schemeClr val="tx1"/>
                </a:solidFill>
                <a:latin typeface="Times New Roman" panose="02020603050405020304" pitchFamily="18" charset="0"/>
              </a:defRPr>
            </a:lvl3pPr>
            <a:lvl4pPr marL="1306513" defTabSz="828675">
              <a:tabLst>
                <a:tab pos="1177925" algn="l"/>
              </a:tabLst>
              <a:defRPr sz="2400">
                <a:solidFill>
                  <a:schemeClr val="tx1"/>
                </a:solidFill>
                <a:latin typeface="Times New Roman" panose="02020603050405020304" pitchFamily="18" charset="0"/>
              </a:defRPr>
            </a:lvl4pPr>
            <a:lvl5pPr marL="1738313" defTabSz="828675">
              <a:tabLst>
                <a:tab pos="1177925" algn="l"/>
              </a:tabLst>
              <a:defRPr sz="2400">
                <a:solidFill>
                  <a:schemeClr val="tx1"/>
                </a:solidFill>
                <a:latin typeface="Times New Roman" panose="02020603050405020304" pitchFamily="18" charset="0"/>
              </a:defRPr>
            </a:lvl5pPr>
            <a:lvl6pPr marL="2195513" defTabSz="828675" fontAlgn="base">
              <a:spcBef>
                <a:spcPct val="0"/>
              </a:spcBef>
              <a:spcAft>
                <a:spcPct val="0"/>
              </a:spcAft>
              <a:tabLst>
                <a:tab pos="1177925" algn="l"/>
              </a:tabLst>
              <a:defRPr sz="2400">
                <a:solidFill>
                  <a:schemeClr val="tx1"/>
                </a:solidFill>
                <a:latin typeface="Times New Roman" panose="02020603050405020304" pitchFamily="18" charset="0"/>
              </a:defRPr>
            </a:lvl6pPr>
            <a:lvl7pPr marL="2652713" defTabSz="828675" fontAlgn="base">
              <a:spcBef>
                <a:spcPct val="0"/>
              </a:spcBef>
              <a:spcAft>
                <a:spcPct val="0"/>
              </a:spcAft>
              <a:tabLst>
                <a:tab pos="1177925" algn="l"/>
              </a:tabLst>
              <a:defRPr sz="2400">
                <a:solidFill>
                  <a:schemeClr val="tx1"/>
                </a:solidFill>
                <a:latin typeface="Times New Roman" panose="02020603050405020304" pitchFamily="18" charset="0"/>
              </a:defRPr>
            </a:lvl7pPr>
            <a:lvl8pPr marL="3109913" defTabSz="828675" fontAlgn="base">
              <a:spcBef>
                <a:spcPct val="0"/>
              </a:spcBef>
              <a:spcAft>
                <a:spcPct val="0"/>
              </a:spcAft>
              <a:tabLst>
                <a:tab pos="1177925" algn="l"/>
              </a:tabLst>
              <a:defRPr sz="2400">
                <a:solidFill>
                  <a:schemeClr val="tx1"/>
                </a:solidFill>
                <a:latin typeface="Times New Roman" panose="02020603050405020304" pitchFamily="18" charset="0"/>
              </a:defRPr>
            </a:lvl8pPr>
            <a:lvl9pPr marL="3567113" defTabSz="828675" fontAlgn="base">
              <a:spcBef>
                <a:spcPct val="0"/>
              </a:spcBef>
              <a:spcAft>
                <a:spcPct val="0"/>
              </a:spcAft>
              <a:tabLst>
                <a:tab pos="1177925" algn="l"/>
              </a:tabLst>
              <a:defRPr sz="2400">
                <a:solidFill>
                  <a:schemeClr val="tx1"/>
                </a:solidFill>
                <a:latin typeface="Times New Roman" panose="02020603050405020304" pitchFamily="18" charset="0"/>
              </a:defRPr>
            </a:lvl9pPr>
          </a:lstStyle>
          <a:p>
            <a:r>
              <a:rPr lang="en-US" sz="1000" b="1">
                <a:solidFill>
                  <a:srgbClr val="000000"/>
                </a:solidFill>
                <a:latin typeface="Courier New" panose="02070309020205020404" pitchFamily="49" charset="0"/>
              </a:rPr>
              <a:t>SQL&gt; SELECT	ename, </a:t>
            </a:r>
          </a:p>
          <a:p>
            <a:r>
              <a:rPr lang="en-US" sz="1000" b="1">
                <a:solidFill>
                  <a:srgbClr val="000000"/>
                </a:solidFill>
                <a:latin typeface="Courier New" panose="02070309020205020404" pitchFamily="49" charset="0"/>
              </a:rPr>
              <a:t>  2         	TO_CHAR(hiredate, 'fmDdspth "of" Month YYYY fmHH:MI:SS AM') </a:t>
            </a:r>
          </a:p>
          <a:p>
            <a:r>
              <a:rPr lang="en-US" sz="1000" b="1">
                <a:solidFill>
                  <a:srgbClr val="000000"/>
                </a:solidFill>
                <a:latin typeface="Courier New" panose="02070309020205020404" pitchFamily="49" charset="0"/>
              </a:rPr>
              <a:t>  3        	HIREDATE</a:t>
            </a:r>
          </a:p>
          <a:p>
            <a:r>
              <a:rPr lang="en-US" sz="1000" b="1">
                <a:solidFill>
                  <a:srgbClr val="000000"/>
                </a:solidFill>
                <a:latin typeface="Courier New" panose="02070309020205020404" pitchFamily="49" charset="0"/>
              </a:rPr>
              <a:t>  4  FROM  	emp;</a:t>
            </a:r>
          </a:p>
        </p:txBody>
      </p:sp>
    </p:spTree>
    <p:extLst>
      <p:ext uri="{BB962C8B-B14F-4D97-AF65-F5344CB8AC3E}">
        <p14:creationId xmlns:p14="http://schemas.microsoft.com/office/powerpoint/2010/main" val="3605157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6" name="Rectangle 4"/>
          <p:cNvSpPr>
            <a:spLocks noGrp="1" noChangeArrowheads="1"/>
          </p:cNvSpPr>
          <p:nvPr>
            <p:ph type="body" idx="1"/>
          </p:nvPr>
        </p:nvSpPr>
        <p:spPr>
          <a:noFill/>
          <a:ln/>
        </p:spPr>
        <p:txBody>
          <a:bodyPr/>
          <a:lstStyle/>
          <a:p>
            <a:pPr>
              <a:tabLst/>
            </a:pPr>
            <a:r>
              <a:rPr lang="en-US"/>
              <a:t>TO_NUMBER and TO_DATE Functions</a:t>
            </a:r>
          </a:p>
          <a:p>
            <a:pPr lvl="1">
              <a:tabLst/>
            </a:pPr>
            <a:r>
              <a:rPr lang="en-US"/>
              <a:t>You may want to convert a character string to either a number or a date. To accomplish this task, you use the </a:t>
            </a:r>
            <a:r>
              <a:rPr lang="en-US">
                <a:solidFill>
                  <a:srgbClr val="FC0128"/>
                </a:solidFill>
              </a:rPr>
              <a:t>TO_NUMBER </a:t>
            </a:r>
            <a:r>
              <a:rPr lang="en-US"/>
              <a:t>or </a:t>
            </a:r>
            <a:r>
              <a:rPr lang="en-US">
                <a:solidFill>
                  <a:srgbClr val="FC0128"/>
                </a:solidFill>
              </a:rPr>
              <a:t>TO_DATE </a:t>
            </a:r>
            <a:r>
              <a:rPr lang="en-US"/>
              <a:t>functions. The format model you choose will be based on the previously demonstrated format elements.</a:t>
            </a:r>
          </a:p>
          <a:p>
            <a:pPr>
              <a:tabLst/>
            </a:pPr>
            <a:r>
              <a:rPr lang="en-US"/>
              <a:t>Example</a:t>
            </a:r>
          </a:p>
          <a:p>
            <a:pPr lvl="1">
              <a:tabLst/>
            </a:pPr>
            <a:r>
              <a:rPr lang="en-US"/>
              <a:t>Display the names and hire dates of all the employees who joined on February 22, 1981. </a:t>
            </a:r>
          </a:p>
        </p:txBody>
      </p:sp>
      <p:sp>
        <p:nvSpPr>
          <p:cNvPr id="69637" name="Rectangle 5"/>
          <p:cNvSpPr>
            <a:spLocks noGrp="1" noRot="1" noChangeAspect="1" noChangeArrowheads="1" noTextEdit="1"/>
          </p:cNvSpPr>
          <p:nvPr>
            <p:ph type="sldImg"/>
          </p:nvPr>
        </p:nvSpPr>
        <p:spPr>
          <a:xfrm>
            <a:off x="474663" y="161925"/>
            <a:ext cx="5864225" cy="4397375"/>
          </a:xfrm>
          <a:ln cap="flat"/>
        </p:spPr>
      </p:sp>
      <p:grpSp>
        <p:nvGrpSpPr>
          <p:cNvPr id="69640" name="Group 8"/>
          <p:cNvGrpSpPr>
            <a:grpSpLocks/>
          </p:cNvGrpSpPr>
          <p:nvPr/>
        </p:nvGrpSpPr>
        <p:grpSpPr bwMode="auto">
          <a:xfrm>
            <a:off x="593725" y="6000750"/>
            <a:ext cx="6191250" cy="657225"/>
            <a:chOff x="374" y="3780"/>
            <a:chExt cx="3900" cy="414"/>
          </a:xfrm>
        </p:grpSpPr>
        <p:sp>
          <p:nvSpPr>
            <p:cNvPr id="69638" name="Rectangle 6"/>
            <p:cNvSpPr>
              <a:spLocks noChangeArrowheads="1"/>
            </p:cNvSpPr>
            <p:nvPr/>
          </p:nvSpPr>
          <p:spPr bwMode="auto">
            <a:xfrm>
              <a:off x="391" y="3783"/>
              <a:ext cx="3806" cy="4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Rectangle 7"/>
            <p:cNvSpPr>
              <a:spLocks noChangeArrowheads="1"/>
            </p:cNvSpPr>
            <p:nvPr/>
          </p:nvSpPr>
          <p:spPr bwMode="auto">
            <a:xfrm>
              <a:off x="374" y="3780"/>
              <a:ext cx="390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6088"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8263" defTabSz="869950">
                <a:defRPr sz="2400">
                  <a:solidFill>
                    <a:schemeClr val="tx1"/>
                  </a:solidFill>
                  <a:latin typeface="Times New Roman" panose="02020603050405020304" pitchFamily="18" charset="0"/>
                </a:defRPr>
              </a:lvl4pPr>
              <a:lvl5pPr marL="1781175" defTabSz="869950">
                <a:defRPr sz="2400">
                  <a:solidFill>
                    <a:schemeClr val="tx1"/>
                  </a:solidFill>
                  <a:latin typeface="Times New Roman" panose="02020603050405020304" pitchFamily="18" charset="0"/>
                </a:defRPr>
              </a:lvl5pPr>
              <a:lvl6pPr marL="2238375" defTabSz="869950" fontAlgn="base">
                <a:spcBef>
                  <a:spcPct val="0"/>
                </a:spcBef>
                <a:spcAft>
                  <a:spcPct val="0"/>
                </a:spcAft>
                <a:defRPr sz="2400">
                  <a:solidFill>
                    <a:schemeClr val="tx1"/>
                  </a:solidFill>
                  <a:latin typeface="Times New Roman" panose="02020603050405020304" pitchFamily="18" charset="0"/>
                </a:defRPr>
              </a:lvl6pPr>
              <a:lvl7pPr marL="2695575" defTabSz="869950" fontAlgn="base">
                <a:spcBef>
                  <a:spcPct val="0"/>
                </a:spcBef>
                <a:spcAft>
                  <a:spcPct val="0"/>
                </a:spcAft>
                <a:defRPr sz="2400">
                  <a:solidFill>
                    <a:schemeClr val="tx1"/>
                  </a:solidFill>
                  <a:latin typeface="Times New Roman" panose="02020603050405020304" pitchFamily="18" charset="0"/>
                </a:defRPr>
              </a:lvl7pPr>
              <a:lvl8pPr marL="3152775" defTabSz="869950" fontAlgn="base">
                <a:spcBef>
                  <a:spcPct val="0"/>
                </a:spcBef>
                <a:spcAft>
                  <a:spcPct val="0"/>
                </a:spcAft>
                <a:defRPr sz="2400">
                  <a:solidFill>
                    <a:schemeClr val="tx1"/>
                  </a:solidFill>
                  <a:latin typeface="Times New Roman" panose="02020603050405020304" pitchFamily="18" charset="0"/>
                </a:defRPr>
              </a:lvl8pPr>
              <a:lvl9pPr marL="3609975" defTabSz="869950" fontAlgn="base">
                <a:spcBef>
                  <a:spcPct val="0"/>
                </a:spcBef>
                <a:spcAft>
                  <a:spcPct val="0"/>
                </a:spcAft>
                <a:defRPr sz="2400">
                  <a:solidFill>
                    <a:schemeClr val="tx1"/>
                  </a:solidFill>
                  <a:latin typeface="Times New Roman" panose="02020603050405020304" pitchFamily="18" charset="0"/>
                </a:defRPr>
              </a:lvl9pPr>
            </a:lstStyle>
            <a:p>
              <a:r>
                <a:rPr lang="en-US" sz="1100" b="1">
                  <a:latin typeface="Courier New" panose="02070309020205020404" pitchFamily="49" charset="0"/>
                </a:rPr>
                <a:t>SQL&gt; SELECT ename, hiredate</a:t>
              </a:r>
            </a:p>
            <a:p>
              <a:r>
                <a:rPr lang="en-US" sz="1100" b="1">
                  <a:latin typeface="Courier New" panose="02070309020205020404" pitchFamily="49" charset="0"/>
                </a:rPr>
                <a:t>  2  FROM   emp</a:t>
              </a:r>
            </a:p>
            <a:p>
              <a:r>
                <a:rPr lang="en-US" sz="1100" b="1">
                  <a:latin typeface="Courier New" panose="02070309020205020404" pitchFamily="49" charset="0"/>
                </a:rPr>
                <a:t>  3  WHERE  hiredate = TO_DATE('February 22, 1981', 'Month dd,  YYYY');</a:t>
              </a:r>
            </a:p>
          </p:txBody>
        </p:sp>
      </p:grpSp>
      <p:grpSp>
        <p:nvGrpSpPr>
          <p:cNvPr id="69643" name="Group 11"/>
          <p:cNvGrpSpPr>
            <a:grpSpLocks/>
          </p:cNvGrpSpPr>
          <p:nvPr/>
        </p:nvGrpSpPr>
        <p:grpSpPr bwMode="auto">
          <a:xfrm>
            <a:off x="596900" y="6777038"/>
            <a:ext cx="6076950" cy="595312"/>
            <a:chOff x="376" y="4269"/>
            <a:chExt cx="3828" cy="375"/>
          </a:xfrm>
        </p:grpSpPr>
        <p:sp>
          <p:nvSpPr>
            <p:cNvPr id="69641" name="Rectangle 9"/>
            <p:cNvSpPr>
              <a:spLocks noChangeArrowheads="1"/>
            </p:cNvSpPr>
            <p:nvPr/>
          </p:nvSpPr>
          <p:spPr bwMode="auto">
            <a:xfrm>
              <a:off x="391" y="4269"/>
              <a:ext cx="3813" cy="35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2" name="Rectangle 10"/>
            <p:cNvSpPr>
              <a:spLocks noChangeArrowheads="1"/>
            </p:cNvSpPr>
            <p:nvPr/>
          </p:nvSpPr>
          <p:spPr bwMode="auto">
            <a:xfrm>
              <a:off x="376" y="4270"/>
              <a:ext cx="139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869950">
                <a:defRPr sz="2400">
                  <a:solidFill>
                    <a:schemeClr val="tx1"/>
                  </a:solidFill>
                  <a:latin typeface="Times New Roman" panose="02020603050405020304" pitchFamily="18" charset="0"/>
                </a:defRPr>
              </a:lvl1pPr>
              <a:lvl2pPr marL="446088" defTabSz="869950">
                <a:defRPr sz="2400">
                  <a:solidFill>
                    <a:schemeClr val="tx1"/>
                  </a:solidFill>
                  <a:latin typeface="Times New Roman" panose="02020603050405020304" pitchFamily="18" charset="0"/>
                </a:defRPr>
              </a:lvl2pPr>
              <a:lvl3pPr marL="892175" defTabSz="869950">
                <a:defRPr sz="2400">
                  <a:solidFill>
                    <a:schemeClr val="tx1"/>
                  </a:solidFill>
                  <a:latin typeface="Times New Roman" panose="02020603050405020304" pitchFamily="18" charset="0"/>
                </a:defRPr>
              </a:lvl3pPr>
              <a:lvl4pPr marL="1338263" defTabSz="869950">
                <a:defRPr sz="2400">
                  <a:solidFill>
                    <a:schemeClr val="tx1"/>
                  </a:solidFill>
                  <a:latin typeface="Times New Roman" panose="02020603050405020304" pitchFamily="18" charset="0"/>
                </a:defRPr>
              </a:lvl4pPr>
              <a:lvl5pPr marL="1781175" defTabSz="869950">
                <a:defRPr sz="2400">
                  <a:solidFill>
                    <a:schemeClr val="tx1"/>
                  </a:solidFill>
                  <a:latin typeface="Times New Roman" panose="02020603050405020304" pitchFamily="18" charset="0"/>
                </a:defRPr>
              </a:lvl5pPr>
              <a:lvl6pPr marL="2238375" defTabSz="869950" fontAlgn="base">
                <a:spcBef>
                  <a:spcPct val="0"/>
                </a:spcBef>
                <a:spcAft>
                  <a:spcPct val="0"/>
                </a:spcAft>
                <a:defRPr sz="2400">
                  <a:solidFill>
                    <a:schemeClr val="tx1"/>
                  </a:solidFill>
                  <a:latin typeface="Times New Roman" panose="02020603050405020304" pitchFamily="18" charset="0"/>
                </a:defRPr>
              </a:lvl6pPr>
              <a:lvl7pPr marL="2695575" defTabSz="869950" fontAlgn="base">
                <a:spcBef>
                  <a:spcPct val="0"/>
                </a:spcBef>
                <a:spcAft>
                  <a:spcPct val="0"/>
                </a:spcAft>
                <a:defRPr sz="2400">
                  <a:solidFill>
                    <a:schemeClr val="tx1"/>
                  </a:solidFill>
                  <a:latin typeface="Times New Roman" panose="02020603050405020304" pitchFamily="18" charset="0"/>
                </a:defRPr>
              </a:lvl7pPr>
              <a:lvl8pPr marL="3152775" defTabSz="869950" fontAlgn="base">
                <a:spcBef>
                  <a:spcPct val="0"/>
                </a:spcBef>
                <a:spcAft>
                  <a:spcPct val="0"/>
                </a:spcAft>
                <a:defRPr sz="2400">
                  <a:solidFill>
                    <a:schemeClr val="tx1"/>
                  </a:solidFill>
                  <a:latin typeface="Times New Roman" panose="02020603050405020304" pitchFamily="18" charset="0"/>
                </a:defRPr>
              </a:lvl8pPr>
              <a:lvl9pPr marL="3609975" defTabSz="869950" fontAlgn="base">
                <a:spcBef>
                  <a:spcPct val="0"/>
                </a:spcBef>
                <a:spcAft>
                  <a:spcPct val="0"/>
                </a:spcAft>
                <a:defRPr sz="2400">
                  <a:solidFill>
                    <a:schemeClr val="tx1"/>
                  </a:solidFill>
                  <a:latin typeface="Times New Roman" panose="02020603050405020304" pitchFamily="18" charset="0"/>
                </a:defRPr>
              </a:lvl9pPr>
            </a:lstStyle>
            <a:p>
              <a:r>
                <a:rPr lang="en-US" sz="1100">
                  <a:latin typeface="Courier New" panose="02070309020205020404" pitchFamily="49" charset="0"/>
                </a:rPr>
                <a:t>ENAME      HIREDATE</a:t>
              </a:r>
            </a:p>
            <a:p>
              <a:r>
                <a:rPr lang="en-US" sz="1100">
                  <a:latin typeface="Courier New" panose="02070309020205020404" pitchFamily="49" charset="0"/>
                </a:rPr>
                <a:t>---------- --------</a:t>
              </a:r>
            </a:p>
            <a:p>
              <a:r>
                <a:rPr lang="en-US" sz="1100">
                  <a:latin typeface="Courier New" panose="02070309020205020404" pitchFamily="49" charset="0"/>
                </a:rPr>
                <a:t>WARD       22-FEB-81</a:t>
              </a:r>
            </a:p>
          </p:txBody>
        </p:sp>
      </p:grpSp>
    </p:spTree>
    <p:extLst>
      <p:ext uri="{BB962C8B-B14F-4D97-AF65-F5344CB8AC3E}">
        <p14:creationId xmlns:p14="http://schemas.microsoft.com/office/powerpoint/2010/main" val="3537110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42913" y="168275"/>
            <a:ext cx="5927725" cy="4445000"/>
          </a:xfrm>
          <a:ln cap="flat"/>
        </p:spPr>
      </p:sp>
      <p:sp>
        <p:nvSpPr>
          <p:cNvPr id="73731" name="Rectangle 3"/>
          <p:cNvSpPr>
            <a:spLocks noGrp="1" noChangeArrowheads="1"/>
          </p:cNvSpPr>
          <p:nvPr>
            <p:ph type="body" idx="1"/>
          </p:nvPr>
        </p:nvSpPr>
        <p:spPr>
          <a:xfrm>
            <a:off x="452438" y="4762500"/>
            <a:ext cx="5791200" cy="3795713"/>
          </a:xfrm>
          <a:noFill/>
          <a:ln/>
        </p:spPr>
        <p:txBody>
          <a:bodyPr/>
          <a:lstStyle/>
          <a:p>
            <a:r>
              <a:rPr lang="en-US"/>
              <a:t>The NVL Function </a:t>
            </a:r>
          </a:p>
          <a:p>
            <a:pPr lvl="1"/>
            <a:r>
              <a:rPr lang="en-US"/>
              <a:t>To convert a null value to an actual value, use the </a:t>
            </a:r>
            <a:r>
              <a:rPr lang="en-US">
                <a:solidFill>
                  <a:srgbClr val="FC0128"/>
                </a:solidFill>
              </a:rPr>
              <a:t>NVL </a:t>
            </a:r>
            <a:r>
              <a:rPr lang="en-US"/>
              <a:t>function. </a:t>
            </a:r>
          </a:p>
          <a:p>
            <a:r>
              <a:rPr lang="en-US"/>
              <a:t>Syntax</a:t>
            </a:r>
          </a:p>
          <a:p>
            <a:pPr lvl="1"/>
            <a:r>
              <a:rPr lang="en-US">
                <a:latin typeface="Courier New" panose="02070309020205020404" pitchFamily="49" charset="0"/>
              </a:rPr>
              <a:t>	NVL (</a:t>
            </a:r>
            <a:r>
              <a:rPr lang="en-US" i="1">
                <a:latin typeface="Courier New" panose="02070309020205020404" pitchFamily="49" charset="0"/>
              </a:rPr>
              <a:t>expr1</a:t>
            </a:r>
            <a:r>
              <a:rPr lang="en-US">
                <a:latin typeface="Courier New" panose="02070309020205020404" pitchFamily="49" charset="0"/>
              </a:rPr>
              <a:t>, </a:t>
            </a:r>
            <a:r>
              <a:rPr lang="en-US" i="1">
                <a:latin typeface="Courier New" panose="02070309020205020404" pitchFamily="49" charset="0"/>
              </a:rPr>
              <a:t>expr2</a:t>
            </a:r>
            <a:r>
              <a:rPr lang="en-US">
                <a:latin typeface="Courier New" panose="02070309020205020404" pitchFamily="49" charset="0"/>
              </a:rPr>
              <a:t>)</a:t>
            </a:r>
            <a:endParaRPr lang="en-US" b="1">
              <a:latin typeface="Courier New" panose="02070309020205020404" pitchFamily="49" charset="0"/>
            </a:endParaRPr>
          </a:p>
          <a:p>
            <a:pPr lvl="1"/>
            <a:r>
              <a:rPr lang="en-US" b="1"/>
              <a:t>where:</a:t>
            </a:r>
            <a:r>
              <a:rPr lang="en-US"/>
              <a:t>	</a:t>
            </a:r>
            <a:r>
              <a:rPr lang="en-US" i="1"/>
              <a:t>expr1</a:t>
            </a:r>
            <a:r>
              <a:rPr lang="en-US"/>
              <a:t> 		is the source value or expression that may contain null</a:t>
            </a:r>
          </a:p>
          <a:p>
            <a:pPr lvl="2">
              <a:buFontTx/>
              <a:buNone/>
            </a:pPr>
            <a:r>
              <a:rPr lang="en-US" i="1"/>
              <a:t>			expr2</a:t>
            </a:r>
            <a:r>
              <a:rPr lang="en-US"/>
              <a:t> 		is the target value for converting null</a:t>
            </a:r>
          </a:p>
          <a:p>
            <a:pPr lvl="1"/>
            <a:r>
              <a:rPr lang="en-US"/>
              <a:t>You can use the NVL function to convert any datatype, but the return value is always the same as the datatype of </a:t>
            </a:r>
            <a:r>
              <a:rPr lang="en-US" i="1"/>
              <a:t>expr1</a:t>
            </a:r>
            <a:r>
              <a:rPr lang="en-US"/>
              <a:t>.</a:t>
            </a:r>
          </a:p>
          <a:p>
            <a:r>
              <a:rPr lang="en-US"/>
              <a:t>NVL Conversions for Various Datatypes</a:t>
            </a:r>
          </a:p>
          <a:p>
            <a:pPr lvl="2">
              <a:buFontTx/>
              <a:buNone/>
            </a:pPr>
            <a:endParaRPr lang="en-US"/>
          </a:p>
          <a:p>
            <a:endParaRPr lang="en-US" b="0">
              <a:latin typeface="Times New Roman" panose="02020603050405020304" pitchFamily="18" charset="0"/>
            </a:endParaRPr>
          </a:p>
        </p:txBody>
      </p:sp>
      <p:sp>
        <p:nvSpPr>
          <p:cNvPr id="73732" name="Rectangle 4"/>
          <p:cNvSpPr>
            <a:spLocks noChangeArrowheads="1"/>
          </p:cNvSpPr>
          <p:nvPr/>
        </p:nvSpPr>
        <p:spPr bwMode="auto">
          <a:xfrm>
            <a:off x="687388" y="5437188"/>
            <a:ext cx="5559425" cy="2254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3733" name="Object 5"/>
          <p:cNvGraphicFramePr>
            <a:graphicFrameLocks/>
          </p:cNvGraphicFramePr>
          <p:nvPr/>
        </p:nvGraphicFramePr>
        <p:xfrm>
          <a:off x="647700" y="6753225"/>
          <a:ext cx="5816600" cy="1049338"/>
        </p:xfrm>
        <a:graphic>
          <a:graphicData uri="http://schemas.openxmlformats.org/presentationml/2006/ole">
            <mc:AlternateContent xmlns:mc="http://schemas.openxmlformats.org/markup-compatibility/2006">
              <mc:Choice xmlns:v="urn:schemas-microsoft-com:vml" Requires="v">
                <p:oleObj spid="_x0000_s73739" name="Document" r:id="rId4" imgW="5816520" imgH="1049040" progId="Word.Document.6">
                  <p:embed/>
                </p:oleObj>
              </mc:Choice>
              <mc:Fallback>
                <p:oleObj name="Document" r:id="rId4" imgW="5816520" imgH="104904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6753225"/>
                        <a:ext cx="5816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3114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442913" y="168275"/>
            <a:ext cx="5927725" cy="4445000"/>
          </a:xfrm>
          <a:ln cap="flat"/>
        </p:spPr>
      </p:sp>
      <p:sp>
        <p:nvSpPr>
          <p:cNvPr id="75779" name="Rectangle 3"/>
          <p:cNvSpPr>
            <a:spLocks noGrp="1" noChangeArrowheads="1"/>
          </p:cNvSpPr>
          <p:nvPr>
            <p:ph type="body" idx="1"/>
          </p:nvPr>
        </p:nvSpPr>
        <p:spPr>
          <a:xfrm>
            <a:off x="452438" y="4762500"/>
            <a:ext cx="5951537" cy="3795713"/>
          </a:xfrm>
          <a:noFill/>
          <a:ln/>
        </p:spPr>
        <p:txBody>
          <a:bodyPr/>
          <a:lstStyle/>
          <a:p>
            <a:r>
              <a:rPr lang="en-US"/>
              <a:t>NVL Function</a:t>
            </a:r>
          </a:p>
          <a:p>
            <a:pPr lvl="1"/>
            <a:r>
              <a:rPr lang="en-US"/>
              <a:t>To calculate the annual compensation of all employees, you need to multiply the monthly salary by 12 and then add the commission to it. </a:t>
            </a:r>
          </a:p>
          <a:p>
            <a:pPr lvl="1"/>
            <a:endParaRPr lang="en-US"/>
          </a:p>
          <a:p>
            <a:pPr lvl="1"/>
            <a:endParaRPr lang="en-US"/>
          </a:p>
          <a:p>
            <a:pPr lvl="1"/>
            <a:endParaRPr lang="en-US" sz="500"/>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a:latin typeface="Courier New" panose="02070309020205020404" pitchFamily="49" charset="0"/>
            </a:endParaRPr>
          </a:p>
          <a:p>
            <a:pPr lvl="1">
              <a:spcBef>
                <a:spcPct val="0"/>
              </a:spcBef>
            </a:pPr>
            <a:endParaRPr lang="en-US" sz="600">
              <a:latin typeface="Courier New" panose="02070309020205020404" pitchFamily="49" charset="0"/>
            </a:endParaRPr>
          </a:p>
          <a:p>
            <a:pPr lvl="1"/>
            <a:r>
              <a:rPr lang="en-US"/>
              <a:t>Notice that the annual compensation is calculated only for those employees who earn a commission. If any column value in an expression is null, the result is null. To calculate values for all employees, you must convert the null value to a number before applying the arithmetic operator. In the example on the slide, the NVL function to is used to convert null values to zero. </a:t>
            </a:r>
          </a:p>
        </p:txBody>
      </p:sp>
      <p:sp>
        <p:nvSpPr>
          <p:cNvPr id="75780" name="Rectangle 4"/>
          <p:cNvSpPr>
            <a:spLocks noChangeArrowheads="1"/>
          </p:cNvSpPr>
          <p:nvPr/>
        </p:nvSpPr>
        <p:spPr bwMode="auto">
          <a:xfrm>
            <a:off x="684213" y="5865813"/>
            <a:ext cx="5538787" cy="1625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5783" name="Group 7"/>
          <p:cNvGrpSpPr>
            <a:grpSpLocks/>
          </p:cNvGrpSpPr>
          <p:nvPr/>
        </p:nvGrpSpPr>
        <p:grpSpPr bwMode="auto">
          <a:xfrm>
            <a:off x="261938" y="5360988"/>
            <a:ext cx="5961062" cy="428625"/>
            <a:chOff x="165" y="3377"/>
            <a:chExt cx="3755" cy="270"/>
          </a:xfrm>
        </p:grpSpPr>
        <p:sp>
          <p:nvSpPr>
            <p:cNvPr id="75781" name="Rectangle 5"/>
            <p:cNvSpPr>
              <a:spLocks noChangeArrowheads="1"/>
            </p:cNvSpPr>
            <p:nvPr/>
          </p:nvSpPr>
          <p:spPr bwMode="auto">
            <a:xfrm>
              <a:off x="431" y="3396"/>
              <a:ext cx="3489" cy="2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Rectangle 6"/>
            <p:cNvSpPr>
              <a:spLocks noChangeArrowheads="1"/>
            </p:cNvSpPr>
            <p:nvPr/>
          </p:nvSpPr>
          <p:spPr bwMode="auto">
            <a:xfrm>
              <a:off x="165" y="3377"/>
              <a:ext cx="266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69950">
                <a:tabLst>
                  <a:tab pos="1206500" algn="l"/>
                </a:tabLst>
                <a:defRPr sz="2400">
                  <a:solidFill>
                    <a:schemeClr val="tx1"/>
                  </a:solidFill>
                  <a:latin typeface="Times New Roman" panose="02020603050405020304" pitchFamily="18" charset="0"/>
                </a:defRPr>
              </a:lvl1pPr>
              <a:lvl2pPr marL="446088" defTabSz="869950">
                <a:tabLst>
                  <a:tab pos="1206500" algn="l"/>
                </a:tabLst>
                <a:defRPr sz="2400">
                  <a:solidFill>
                    <a:schemeClr val="tx1"/>
                  </a:solidFill>
                  <a:latin typeface="Times New Roman" panose="02020603050405020304" pitchFamily="18" charset="0"/>
                </a:defRPr>
              </a:lvl2pPr>
              <a:lvl3pPr marL="892175" defTabSz="869950">
                <a:tabLst>
                  <a:tab pos="1206500" algn="l"/>
                </a:tabLst>
                <a:defRPr sz="2400">
                  <a:solidFill>
                    <a:schemeClr val="tx1"/>
                  </a:solidFill>
                  <a:latin typeface="Times New Roman" panose="02020603050405020304" pitchFamily="18" charset="0"/>
                </a:defRPr>
              </a:lvl3pPr>
              <a:lvl4pPr marL="1338263" defTabSz="869950">
                <a:tabLst>
                  <a:tab pos="1206500" algn="l"/>
                </a:tabLst>
                <a:defRPr sz="2400">
                  <a:solidFill>
                    <a:schemeClr val="tx1"/>
                  </a:solidFill>
                  <a:latin typeface="Times New Roman" panose="02020603050405020304" pitchFamily="18" charset="0"/>
                </a:defRPr>
              </a:lvl4pPr>
              <a:lvl5pPr marL="1781175" defTabSz="869950">
                <a:tabLst>
                  <a:tab pos="1206500" algn="l"/>
                </a:tabLst>
                <a:defRPr sz="2400">
                  <a:solidFill>
                    <a:schemeClr val="tx1"/>
                  </a:solidFill>
                  <a:latin typeface="Times New Roman" panose="02020603050405020304" pitchFamily="18" charset="0"/>
                </a:defRPr>
              </a:lvl5pPr>
              <a:lvl6pPr marL="2238375" defTabSz="869950" fontAlgn="base">
                <a:spcBef>
                  <a:spcPct val="0"/>
                </a:spcBef>
                <a:spcAft>
                  <a:spcPct val="0"/>
                </a:spcAft>
                <a:tabLst>
                  <a:tab pos="1206500" algn="l"/>
                </a:tabLst>
                <a:defRPr sz="2400">
                  <a:solidFill>
                    <a:schemeClr val="tx1"/>
                  </a:solidFill>
                  <a:latin typeface="Times New Roman" panose="02020603050405020304" pitchFamily="18" charset="0"/>
                </a:defRPr>
              </a:lvl6pPr>
              <a:lvl7pPr marL="2695575" defTabSz="869950" fontAlgn="base">
                <a:spcBef>
                  <a:spcPct val="0"/>
                </a:spcBef>
                <a:spcAft>
                  <a:spcPct val="0"/>
                </a:spcAft>
                <a:tabLst>
                  <a:tab pos="1206500" algn="l"/>
                </a:tabLst>
                <a:defRPr sz="2400">
                  <a:solidFill>
                    <a:schemeClr val="tx1"/>
                  </a:solidFill>
                  <a:latin typeface="Times New Roman" panose="02020603050405020304" pitchFamily="18" charset="0"/>
                </a:defRPr>
              </a:lvl7pPr>
              <a:lvl8pPr marL="3152775" defTabSz="869950" fontAlgn="base">
                <a:spcBef>
                  <a:spcPct val="0"/>
                </a:spcBef>
                <a:spcAft>
                  <a:spcPct val="0"/>
                </a:spcAft>
                <a:tabLst>
                  <a:tab pos="1206500" algn="l"/>
                </a:tabLst>
                <a:defRPr sz="2400">
                  <a:solidFill>
                    <a:schemeClr val="tx1"/>
                  </a:solidFill>
                  <a:latin typeface="Times New Roman" panose="02020603050405020304" pitchFamily="18" charset="0"/>
                </a:defRPr>
              </a:lvl8pPr>
              <a:lvl9pPr marL="3609975" defTabSz="869950" fontAlgn="base">
                <a:spcBef>
                  <a:spcPct val="0"/>
                </a:spcBef>
                <a:spcAft>
                  <a:spcPct val="0"/>
                </a:spcAft>
                <a:tabLst>
                  <a:tab pos="1206500" algn="l"/>
                </a:tabLst>
                <a:defRPr sz="2400">
                  <a:solidFill>
                    <a:schemeClr val="tx1"/>
                  </a:solidFill>
                  <a:latin typeface="Times New Roman" panose="02020603050405020304" pitchFamily="18" charset="0"/>
                </a:defRPr>
              </a:lvl9pPr>
            </a:lstStyle>
            <a:p>
              <a:pPr lvl="1"/>
              <a:r>
                <a:rPr lang="en-US" sz="1100" b="1">
                  <a:solidFill>
                    <a:srgbClr val="000000"/>
                  </a:solidFill>
                  <a:latin typeface="Courier New" panose="02070309020205020404" pitchFamily="49" charset="0"/>
                </a:rPr>
                <a:t>SQL&gt; SELECT ename, sal, comm, (sal*12)+comm</a:t>
              </a:r>
            </a:p>
            <a:p>
              <a:pPr lvl="1"/>
              <a:r>
                <a:rPr lang="en-US" sz="1100" b="1">
                  <a:solidFill>
                    <a:srgbClr val="000000"/>
                  </a:solidFill>
                  <a:latin typeface="Courier New" panose="02070309020205020404" pitchFamily="49" charset="0"/>
                </a:rPr>
                <a:t>  2  FROM   emp;</a:t>
              </a:r>
            </a:p>
          </p:txBody>
        </p:sp>
      </p:grpSp>
      <p:sp>
        <p:nvSpPr>
          <p:cNvPr id="75784" name="Rectangle 8"/>
          <p:cNvSpPr>
            <a:spLocks noChangeArrowheads="1"/>
          </p:cNvSpPr>
          <p:nvPr/>
        </p:nvSpPr>
        <p:spPr bwMode="auto">
          <a:xfrm>
            <a:off x="257175" y="5873750"/>
            <a:ext cx="4316413"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871538">
              <a:defRPr sz="2400">
                <a:solidFill>
                  <a:schemeClr val="tx1"/>
                </a:solidFill>
                <a:latin typeface="Times New Roman" panose="02020603050405020304" pitchFamily="18" charset="0"/>
              </a:defRPr>
            </a:lvl1pPr>
            <a:lvl2pPr marL="446088" defTabSz="871538">
              <a:defRPr sz="2400">
                <a:solidFill>
                  <a:schemeClr val="tx1"/>
                </a:solidFill>
                <a:latin typeface="Times New Roman" panose="02020603050405020304" pitchFamily="18" charset="0"/>
              </a:defRPr>
            </a:lvl2pPr>
            <a:lvl3pPr marL="892175" defTabSz="871538">
              <a:defRPr sz="2400">
                <a:solidFill>
                  <a:schemeClr val="tx1"/>
                </a:solidFill>
                <a:latin typeface="Times New Roman" panose="02020603050405020304" pitchFamily="18" charset="0"/>
              </a:defRPr>
            </a:lvl3pPr>
            <a:lvl4pPr marL="1338263" defTabSz="871538">
              <a:defRPr sz="2400">
                <a:solidFill>
                  <a:schemeClr val="tx1"/>
                </a:solidFill>
                <a:latin typeface="Times New Roman" panose="02020603050405020304" pitchFamily="18" charset="0"/>
              </a:defRPr>
            </a:lvl4pPr>
            <a:lvl5pPr marL="1784350" defTabSz="871538">
              <a:defRPr sz="2400">
                <a:solidFill>
                  <a:schemeClr val="tx1"/>
                </a:solidFill>
                <a:latin typeface="Times New Roman" panose="02020603050405020304" pitchFamily="18" charset="0"/>
              </a:defRPr>
            </a:lvl5pPr>
            <a:lvl6pPr marL="2241550" defTabSz="871538" fontAlgn="base">
              <a:spcBef>
                <a:spcPct val="0"/>
              </a:spcBef>
              <a:spcAft>
                <a:spcPct val="0"/>
              </a:spcAft>
              <a:defRPr sz="2400">
                <a:solidFill>
                  <a:schemeClr val="tx1"/>
                </a:solidFill>
                <a:latin typeface="Times New Roman" panose="02020603050405020304" pitchFamily="18" charset="0"/>
              </a:defRPr>
            </a:lvl6pPr>
            <a:lvl7pPr marL="2698750" defTabSz="871538" fontAlgn="base">
              <a:spcBef>
                <a:spcPct val="0"/>
              </a:spcBef>
              <a:spcAft>
                <a:spcPct val="0"/>
              </a:spcAft>
              <a:defRPr sz="2400">
                <a:solidFill>
                  <a:schemeClr val="tx1"/>
                </a:solidFill>
                <a:latin typeface="Times New Roman" panose="02020603050405020304" pitchFamily="18" charset="0"/>
              </a:defRPr>
            </a:lvl7pPr>
            <a:lvl8pPr marL="3155950" defTabSz="871538" fontAlgn="base">
              <a:spcBef>
                <a:spcPct val="0"/>
              </a:spcBef>
              <a:spcAft>
                <a:spcPct val="0"/>
              </a:spcAft>
              <a:defRPr sz="2400">
                <a:solidFill>
                  <a:schemeClr val="tx1"/>
                </a:solidFill>
                <a:latin typeface="Times New Roman" panose="02020603050405020304" pitchFamily="18" charset="0"/>
              </a:defRPr>
            </a:lvl8pPr>
            <a:lvl9pPr marL="3613150" defTabSz="871538" fontAlgn="base">
              <a:spcBef>
                <a:spcPct val="0"/>
              </a:spcBef>
              <a:spcAft>
                <a:spcPct val="0"/>
              </a:spcAft>
              <a:defRPr sz="2400">
                <a:solidFill>
                  <a:schemeClr val="tx1"/>
                </a:solidFill>
                <a:latin typeface="Times New Roman" panose="02020603050405020304" pitchFamily="18" charset="0"/>
              </a:defRPr>
            </a:lvl9pPr>
          </a:lstStyle>
          <a:p>
            <a:pPr lvl="1"/>
            <a:r>
              <a:rPr lang="en-US" sz="1100">
                <a:latin typeface="Courier New" panose="02070309020205020404" pitchFamily="49" charset="0"/>
              </a:rPr>
              <a:t>ENAME            SAL      COMM (SAL*12)+COMM</a:t>
            </a:r>
          </a:p>
          <a:p>
            <a:pPr lvl="1"/>
            <a:r>
              <a:rPr lang="en-US" sz="1100">
                <a:latin typeface="Courier New" panose="02070309020205020404" pitchFamily="49" charset="0"/>
              </a:rPr>
              <a:t>---------- --------- --------- -------------</a:t>
            </a:r>
          </a:p>
          <a:p>
            <a:pPr lvl="1"/>
            <a:r>
              <a:rPr lang="en-US" sz="1100">
                <a:latin typeface="Courier New" panose="02070309020205020404" pitchFamily="49" charset="0"/>
              </a:rPr>
              <a:t>KING            5000</a:t>
            </a:r>
          </a:p>
          <a:p>
            <a:pPr lvl="1"/>
            <a:r>
              <a:rPr lang="en-US" sz="1100">
                <a:latin typeface="Courier New" panose="02070309020205020404" pitchFamily="49" charset="0"/>
              </a:rPr>
              <a:t>BLAKE           2850</a:t>
            </a:r>
          </a:p>
          <a:p>
            <a:pPr lvl="1"/>
            <a:r>
              <a:rPr lang="en-US" sz="1100">
                <a:latin typeface="Courier New" panose="02070309020205020404" pitchFamily="49" charset="0"/>
              </a:rPr>
              <a:t>CLARK           2450         </a:t>
            </a:r>
          </a:p>
          <a:p>
            <a:pPr lvl="1"/>
            <a:r>
              <a:rPr lang="en-US" sz="1100">
                <a:latin typeface="Courier New" panose="02070309020205020404" pitchFamily="49" charset="0"/>
              </a:rPr>
              <a:t>JONES           2975</a:t>
            </a:r>
          </a:p>
          <a:p>
            <a:pPr lvl="1"/>
            <a:r>
              <a:rPr lang="en-US" sz="1100">
                <a:latin typeface="Courier New" panose="02070309020205020404" pitchFamily="49" charset="0"/>
              </a:rPr>
              <a:t>MARTIN          1250      1400         16400</a:t>
            </a:r>
          </a:p>
          <a:p>
            <a:pPr lvl="1"/>
            <a:r>
              <a:rPr lang="en-US" sz="1100">
                <a:latin typeface="Courier New" panose="02070309020205020404" pitchFamily="49" charset="0"/>
              </a:rPr>
              <a:t>...</a:t>
            </a:r>
          </a:p>
          <a:p>
            <a:pPr lvl="1"/>
            <a:r>
              <a:rPr lang="en-US" sz="1100">
                <a:latin typeface="Courier New" panose="02070309020205020404" pitchFamily="49" charset="0"/>
              </a:rPr>
              <a:t>14 rows selected.</a:t>
            </a:r>
          </a:p>
          <a:p>
            <a:endParaRPr lang="en-US" sz="1100">
              <a:latin typeface="Courier New" panose="02070309020205020404" pitchFamily="49" charset="0"/>
            </a:endParaRPr>
          </a:p>
        </p:txBody>
      </p:sp>
    </p:spTree>
    <p:extLst>
      <p:ext uri="{BB962C8B-B14F-4D97-AF65-F5344CB8AC3E}">
        <p14:creationId xmlns:p14="http://schemas.microsoft.com/office/powerpoint/2010/main" val="697339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474663" y="161925"/>
            <a:ext cx="5864225" cy="4397375"/>
          </a:xfrm>
          <a:ln cap="flat"/>
        </p:spPr>
      </p:sp>
      <p:sp>
        <p:nvSpPr>
          <p:cNvPr id="83971" name="Rectangle 3"/>
          <p:cNvSpPr>
            <a:spLocks noGrp="1" noChangeArrowheads="1"/>
          </p:cNvSpPr>
          <p:nvPr>
            <p:ph type="body" idx="1"/>
          </p:nvPr>
        </p:nvSpPr>
        <p:spPr>
          <a:noFill/>
          <a:ln/>
        </p:spPr>
        <p:txBody>
          <a:bodyPr/>
          <a:lstStyle/>
          <a:p>
            <a:r>
              <a:rPr lang="en-US"/>
              <a:t>Nesting Functions</a:t>
            </a:r>
          </a:p>
          <a:p>
            <a:pPr lvl="1"/>
            <a:r>
              <a:rPr lang="en-US"/>
              <a:t>Single-row functions can be nested to any depth. </a:t>
            </a:r>
            <a:r>
              <a:rPr lang="en-US">
                <a:solidFill>
                  <a:srgbClr val="FC0128"/>
                </a:solidFill>
              </a:rPr>
              <a:t>Nested functions </a:t>
            </a:r>
            <a:r>
              <a:rPr lang="en-US"/>
              <a:t>are evaluated from the innermost level to the outermost level. Some examples follow to show you the flexibility of these functions.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 (for Page 3-39)</a:t>
            </a:r>
          </a:p>
          <a:p>
            <a:pPr lvl="1"/>
            <a:r>
              <a:rPr lang="en-US">
                <a:solidFill>
                  <a:schemeClr val="accent2"/>
                </a:solidFill>
              </a:rPr>
              <a:t>Demo: </a:t>
            </a:r>
            <a:r>
              <a:rPr lang="en-US" i="1">
                <a:solidFill>
                  <a:schemeClr val="accent2"/>
                </a:solidFill>
              </a:rPr>
              <a:t>l3nest.sql</a:t>
            </a:r>
          </a:p>
          <a:p>
            <a:pPr lvl="1"/>
            <a:r>
              <a:rPr lang="en-US">
                <a:solidFill>
                  <a:schemeClr val="accent2"/>
                </a:solidFill>
              </a:rPr>
              <a:t>Purpose: To illustrate nesting of several single row functions.</a:t>
            </a:r>
          </a:p>
        </p:txBody>
      </p:sp>
    </p:spTree>
    <p:extLst>
      <p:ext uri="{BB962C8B-B14F-4D97-AF65-F5344CB8AC3E}">
        <p14:creationId xmlns:p14="http://schemas.microsoft.com/office/powerpoint/2010/main" val="197057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4663" y="161925"/>
            <a:ext cx="5864225" cy="4397375"/>
          </a:xfrm>
          <a:ln cap="flat"/>
        </p:spPr>
      </p:sp>
      <p:sp>
        <p:nvSpPr>
          <p:cNvPr id="10243" name="Rectangle 3"/>
          <p:cNvSpPr>
            <a:spLocks noGrp="1" noChangeArrowheads="1"/>
          </p:cNvSpPr>
          <p:nvPr>
            <p:ph type="body" idx="1"/>
          </p:nvPr>
        </p:nvSpPr>
        <p:spPr>
          <a:noFill/>
          <a:ln/>
        </p:spPr>
        <p:txBody>
          <a:bodyPr/>
          <a:lstStyle/>
          <a:p>
            <a:r>
              <a:rPr lang="en-US"/>
              <a:t>SQL Functions</a:t>
            </a:r>
          </a:p>
          <a:p>
            <a:pPr lvl="1"/>
            <a:r>
              <a:rPr lang="en-US"/>
              <a:t>Functions are a very powerful feature of SQL and can be used to do the following:</a:t>
            </a:r>
          </a:p>
          <a:p>
            <a:pPr lvl="2"/>
            <a:r>
              <a:rPr lang="en-US"/>
              <a:t>Perform calculations on data</a:t>
            </a:r>
          </a:p>
          <a:p>
            <a:pPr lvl="2"/>
            <a:r>
              <a:rPr lang="en-US"/>
              <a:t>Modify individual data items</a:t>
            </a:r>
          </a:p>
          <a:p>
            <a:pPr lvl="2"/>
            <a:r>
              <a:rPr lang="en-US"/>
              <a:t>Manipulate output for groups of rows</a:t>
            </a:r>
          </a:p>
          <a:p>
            <a:pPr lvl="2"/>
            <a:r>
              <a:rPr lang="en-US"/>
              <a:t>Format dates and numbers for display</a:t>
            </a:r>
          </a:p>
          <a:p>
            <a:pPr lvl="2"/>
            <a:r>
              <a:rPr lang="en-US"/>
              <a:t>Convert column datatypes</a:t>
            </a:r>
          </a:p>
          <a:p>
            <a:pPr lvl="1"/>
            <a:r>
              <a:rPr lang="en-US"/>
              <a:t>SQL </a:t>
            </a:r>
            <a:r>
              <a:rPr lang="en-US">
                <a:solidFill>
                  <a:srgbClr val="FC0128"/>
                </a:solidFill>
              </a:rPr>
              <a:t>functions </a:t>
            </a:r>
            <a:r>
              <a:rPr lang="en-US"/>
              <a:t>may accept arguments and always return a value.</a:t>
            </a:r>
          </a:p>
          <a:p>
            <a:pPr lvl="1"/>
            <a:r>
              <a:rPr lang="en-US" b="1"/>
              <a:t>Note:</a:t>
            </a:r>
            <a:r>
              <a:rPr lang="en-US"/>
              <a:t> Most of the functions described in this lesson are specific to Oracle’s version of SQL. </a:t>
            </a:r>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This lesson does not discuss all functions in great detail. Present the most common functions without a long explanation.</a:t>
            </a:r>
          </a:p>
        </p:txBody>
      </p:sp>
    </p:spTree>
    <p:extLst>
      <p:ext uri="{BB962C8B-B14F-4D97-AF65-F5344CB8AC3E}">
        <p14:creationId xmlns:p14="http://schemas.microsoft.com/office/powerpoint/2010/main" val="2072738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74663" y="161925"/>
            <a:ext cx="5864225" cy="4397375"/>
          </a:xfrm>
          <a:ln cap="flat"/>
        </p:spPr>
      </p:sp>
      <p:sp>
        <p:nvSpPr>
          <p:cNvPr id="86019" name="Rectangle 3"/>
          <p:cNvSpPr>
            <a:spLocks noGrp="1" noChangeArrowheads="1"/>
          </p:cNvSpPr>
          <p:nvPr>
            <p:ph type="body" idx="1"/>
          </p:nvPr>
        </p:nvSpPr>
        <p:spPr>
          <a:noFill/>
          <a:ln/>
        </p:spPr>
        <p:txBody>
          <a:bodyPr/>
          <a:lstStyle/>
          <a:p>
            <a:r>
              <a:rPr lang="en-US"/>
              <a:t>Nesting Functions (continued)</a:t>
            </a:r>
          </a:p>
          <a:p>
            <a:pPr lvl="1"/>
            <a:r>
              <a:rPr lang="en-US"/>
              <a:t>The slide example displays the</a:t>
            </a:r>
            <a:r>
              <a:rPr lang="en-US">
                <a:latin typeface="Times" panose="02020603050405020304" pitchFamily="18" charset="0"/>
              </a:rPr>
              <a:t> head of the company, who has no manager. The evaluation of the SQL statement involves two steps:</a:t>
            </a:r>
          </a:p>
          <a:p>
            <a:pPr marL="428625" lvl="2" indent="-200025">
              <a:buFontTx/>
              <a:buNone/>
            </a:pPr>
            <a:r>
              <a:rPr lang="en-US"/>
              <a:t>1.  Evaluate the inner function to convert a number value to a character string.</a:t>
            </a:r>
          </a:p>
          <a:p>
            <a:pPr marL="750888" lvl="3" indent="-207963"/>
            <a:r>
              <a:rPr lang="en-US"/>
              <a:t>Result1 = TO_CHAR(mgr)</a:t>
            </a:r>
          </a:p>
          <a:p>
            <a:pPr marL="428625" lvl="2" indent="-200025">
              <a:buFontTx/>
              <a:buNone/>
            </a:pPr>
            <a:r>
              <a:rPr lang="en-US"/>
              <a:t>2.  Evaluate the outer function to replace the null value with a text string.</a:t>
            </a:r>
          </a:p>
          <a:p>
            <a:pPr marL="750888" lvl="3" indent="-207963"/>
            <a:r>
              <a:rPr lang="en-US"/>
              <a:t>NVL(Result1, </a:t>
            </a:r>
            <a:r>
              <a:rPr lang="en-US" sz="1000">
                <a:solidFill>
                  <a:srgbClr val="000000"/>
                </a:solidFill>
              </a:rPr>
              <a:t>'</a:t>
            </a:r>
            <a:r>
              <a:rPr lang="en-US"/>
              <a:t>No Manager</a:t>
            </a:r>
            <a:r>
              <a:rPr lang="en-US" sz="1000">
                <a:solidFill>
                  <a:srgbClr val="000000"/>
                </a:solidFill>
              </a:rPr>
              <a:t>'</a:t>
            </a:r>
            <a:r>
              <a:rPr lang="en-US"/>
              <a:t>)</a:t>
            </a:r>
          </a:p>
          <a:p>
            <a:pPr lvl="1"/>
            <a:r>
              <a:rPr lang="en-US"/>
              <a:t>The entire expression becomes the column heading because no column alias was given.</a:t>
            </a:r>
          </a:p>
          <a:p>
            <a:r>
              <a:rPr lang="en-US"/>
              <a:t>Example</a:t>
            </a:r>
          </a:p>
          <a:p>
            <a:pPr lvl="1"/>
            <a:r>
              <a:rPr lang="en-US"/>
              <a:t>Display the date of the next Friday that is six months from the hire date. The resultant date should appear as Friday, March 12th, 1982. Order the results by hire date.</a:t>
            </a:r>
          </a:p>
          <a:p>
            <a:pPr lvl="1"/>
            <a:endParaRPr lang="en-US"/>
          </a:p>
          <a:p>
            <a:pPr lvl="1"/>
            <a:endParaRPr lang="en-US"/>
          </a:p>
          <a:p>
            <a:pPr lvl="1"/>
            <a:endParaRPr lang="en-US"/>
          </a:p>
          <a:p>
            <a:pPr lvl="1"/>
            <a:endParaRPr lang="en-US"/>
          </a:p>
          <a:p>
            <a:pPr lvl="1"/>
            <a:endParaRPr lang="en-US"/>
          </a:p>
          <a:p>
            <a:endParaRPr lang="en-US" b="0">
              <a:latin typeface="Times New Roman" panose="02020603050405020304" pitchFamily="18" charset="0"/>
            </a:endParaRPr>
          </a:p>
        </p:txBody>
      </p:sp>
      <p:grpSp>
        <p:nvGrpSpPr>
          <p:cNvPr id="86031" name="Group 15"/>
          <p:cNvGrpSpPr>
            <a:grpSpLocks/>
          </p:cNvGrpSpPr>
          <p:nvPr/>
        </p:nvGrpSpPr>
        <p:grpSpPr bwMode="auto">
          <a:xfrm>
            <a:off x="101600" y="6305550"/>
            <a:ext cx="285750" cy="304800"/>
            <a:chOff x="64" y="3972"/>
            <a:chExt cx="180" cy="192"/>
          </a:xfrm>
        </p:grpSpPr>
        <p:sp>
          <p:nvSpPr>
            <p:cNvPr id="86020" name="Freeform 4"/>
            <p:cNvSpPr>
              <a:spLocks/>
            </p:cNvSpPr>
            <p:nvPr/>
          </p:nvSpPr>
          <p:spPr bwMode="auto">
            <a:xfrm>
              <a:off x="64" y="3972"/>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Freeform 5"/>
            <p:cNvSpPr>
              <a:spLocks/>
            </p:cNvSpPr>
            <p:nvPr/>
          </p:nvSpPr>
          <p:spPr bwMode="auto">
            <a:xfrm>
              <a:off x="145" y="4147"/>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Lst>
              <a:ahLst/>
              <a:cxnLst>
                <a:cxn ang="0">
                  <a:pos x="T0" y="T1"/>
                </a:cxn>
                <a:cxn ang="0">
                  <a:pos x="T2" y="T3"/>
                </a:cxn>
                <a:cxn ang="0">
                  <a:pos x="T4" y="T5"/>
                </a:cxn>
                <a:cxn ang="0">
                  <a:pos x="T6" y="T7"/>
                </a:cxn>
                <a:cxn ang="0">
                  <a:pos x="T8" y="T9"/>
                </a:cxn>
              </a:cxnLst>
              <a:rect l="0" t="0" r="r" b="b"/>
              <a:pathLst>
                <a:path w="26" h="17">
                  <a:moveTo>
                    <a:pt x="25" y="16"/>
                  </a:moveTo>
                  <a:lnTo>
                    <a:pt x="25" y="0"/>
                  </a:lnTo>
                  <a:lnTo>
                    <a:pt x="0" y="0"/>
                  </a:lnTo>
                  <a:lnTo>
                    <a:pt x="0" y="16"/>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2" name="Freeform 6"/>
            <p:cNvSpPr>
              <a:spLocks/>
            </p:cNvSpPr>
            <p:nvPr/>
          </p:nvSpPr>
          <p:spPr bwMode="auto">
            <a:xfrm>
              <a:off x="86" y="4026"/>
              <a:ext cx="32" cy="18"/>
            </a:xfrm>
            <a:custGeom>
              <a:avLst/>
              <a:gdLst>
                <a:gd name="T0" fmla="*/ 0 w 32"/>
                <a:gd name="T1" fmla="*/ 0 h 18"/>
                <a:gd name="T2" fmla="*/ 25 w 32"/>
                <a:gd name="T3" fmla="*/ 17 h 18"/>
                <a:gd name="T4" fmla="*/ 31 w 32"/>
                <a:gd name="T5" fmla="*/ 7 h 18"/>
                <a:gd name="T6" fmla="*/ 0 w 32"/>
                <a:gd name="T7" fmla="*/ 0 h 18"/>
              </a:gdLst>
              <a:ahLst/>
              <a:cxnLst>
                <a:cxn ang="0">
                  <a:pos x="T0" y="T1"/>
                </a:cxn>
                <a:cxn ang="0">
                  <a:pos x="T2" y="T3"/>
                </a:cxn>
                <a:cxn ang="0">
                  <a:pos x="T4" y="T5"/>
                </a:cxn>
                <a:cxn ang="0">
                  <a:pos x="T6" y="T7"/>
                </a:cxn>
              </a:cxnLst>
              <a:rect l="0" t="0" r="r" b="b"/>
              <a:pathLst>
                <a:path w="32" h="18">
                  <a:moveTo>
                    <a:pt x="0" y="0"/>
                  </a:moveTo>
                  <a:lnTo>
                    <a:pt x="25" y="17"/>
                  </a:lnTo>
                  <a:lnTo>
                    <a:pt x="31" y="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3" name="Freeform 7"/>
            <p:cNvSpPr>
              <a:spLocks/>
            </p:cNvSpPr>
            <p:nvPr/>
          </p:nvSpPr>
          <p:spPr bwMode="auto">
            <a:xfrm>
              <a:off x="197" y="4026"/>
              <a:ext cx="33" cy="18"/>
            </a:xfrm>
            <a:custGeom>
              <a:avLst/>
              <a:gdLst>
                <a:gd name="T0" fmla="*/ 32 w 33"/>
                <a:gd name="T1" fmla="*/ 0 h 18"/>
                <a:gd name="T2" fmla="*/ 5 w 33"/>
                <a:gd name="T3" fmla="*/ 17 h 18"/>
                <a:gd name="T4" fmla="*/ 0 w 33"/>
                <a:gd name="T5" fmla="*/ 8 h 18"/>
                <a:gd name="T6" fmla="*/ 32 w 33"/>
                <a:gd name="T7" fmla="*/ 0 h 18"/>
              </a:gdLst>
              <a:ahLst/>
              <a:cxnLst>
                <a:cxn ang="0">
                  <a:pos x="T0" y="T1"/>
                </a:cxn>
                <a:cxn ang="0">
                  <a:pos x="T2" y="T3"/>
                </a:cxn>
                <a:cxn ang="0">
                  <a:pos x="T4" y="T5"/>
                </a:cxn>
                <a:cxn ang="0">
                  <a:pos x="T6" y="T7"/>
                </a:cxn>
              </a:cxnLst>
              <a:rect l="0" t="0" r="r" b="b"/>
              <a:pathLst>
                <a:path w="33" h="18">
                  <a:moveTo>
                    <a:pt x="32" y="0"/>
                  </a:moveTo>
                  <a:lnTo>
                    <a:pt x="5" y="17"/>
                  </a:lnTo>
                  <a:lnTo>
                    <a:pt x="0" y="8"/>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Freeform 8"/>
            <p:cNvSpPr>
              <a:spLocks/>
            </p:cNvSpPr>
            <p:nvPr/>
          </p:nvSpPr>
          <p:spPr bwMode="auto">
            <a:xfrm>
              <a:off x="83" y="4063"/>
              <a:ext cx="33" cy="20"/>
            </a:xfrm>
            <a:custGeom>
              <a:avLst/>
              <a:gdLst>
                <a:gd name="T0" fmla="*/ 0 w 33"/>
                <a:gd name="T1" fmla="*/ 19 h 20"/>
                <a:gd name="T2" fmla="*/ 32 w 33"/>
                <a:gd name="T3" fmla="*/ 15 h 20"/>
                <a:gd name="T4" fmla="*/ 30 w 33"/>
                <a:gd name="T5" fmla="*/ 0 h 20"/>
                <a:gd name="T6" fmla="*/ 0 w 33"/>
                <a:gd name="T7" fmla="*/ 19 h 20"/>
              </a:gdLst>
              <a:ahLst/>
              <a:cxnLst>
                <a:cxn ang="0">
                  <a:pos x="T0" y="T1"/>
                </a:cxn>
                <a:cxn ang="0">
                  <a:pos x="T2" y="T3"/>
                </a:cxn>
                <a:cxn ang="0">
                  <a:pos x="T4" y="T5"/>
                </a:cxn>
                <a:cxn ang="0">
                  <a:pos x="T6" y="T7"/>
                </a:cxn>
              </a:cxnLst>
              <a:rect l="0" t="0" r="r" b="b"/>
              <a:pathLst>
                <a:path w="33" h="20">
                  <a:moveTo>
                    <a:pt x="0" y="19"/>
                  </a:moveTo>
                  <a:lnTo>
                    <a:pt x="32" y="15"/>
                  </a:lnTo>
                  <a:lnTo>
                    <a:pt x="30"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5" name="Freeform 9"/>
            <p:cNvSpPr>
              <a:spLocks/>
            </p:cNvSpPr>
            <p:nvPr/>
          </p:nvSpPr>
          <p:spPr bwMode="auto">
            <a:xfrm>
              <a:off x="200" y="4064"/>
              <a:ext cx="33" cy="20"/>
            </a:xfrm>
            <a:custGeom>
              <a:avLst/>
              <a:gdLst>
                <a:gd name="T0" fmla="*/ 32 w 33"/>
                <a:gd name="T1" fmla="*/ 19 h 20"/>
                <a:gd name="T2" fmla="*/ 0 w 33"/>
                <a:gd name="T3" fmla="*/ 16 h 20"/>
                <a:gd name="T4" fmla="*/ 1 w 33"/>
                <a:gd name="T5" fmla="*/ 0 h 20"/>
                <a:gd name="T6" fmla="*/ 32 w 33"/>
                <a:gd name="T7" fmla="*/ 19 h 20"/>
              </a:gdLst>
              <a:ahLst/>
              <a:cxnLst>
                <a:cxn ang="0">
                  <a:pos x="T0" y="T1"/>
                </a:cxn>
                <a:cxn ang="0">
                  <a:pos x="T2" y="T3"/>
                </a:cxn>
                <a:cxn ang="0">
                  <a:pos x="T4" y="T5"/>
                </a:cxn>
                <a:cxn ang="0">
                  <a:pos x="T6" y="T7"/>
                </a:cxn>
              </a:cxnLst>
              <a:rect l="0" t="0" r="r" b="b"/>
              <a:pathLst>
                <a:path w="33" h="20">
                  <a:moveTo>
                    <a:pt x="32" y="19"/>
                  </a:moveTo>
                  <a:lnTo>
                    <a:pt x="0" y="16"/>
                  </a:lnTo>
                  <a:lnTo>
                    <a:pt x="1" y="0"/>
                  </a:lnTo>
                  <a:lnTo>
                    <a:pt x="32"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6" name="Freeform 10"/>
            <p:cNvSpPr>
              <a:spLocks/>
            </p:cNvSpPr>
            <p:nvPr/>
          </p:nvSpPr>
          <p:spPr bwMode="auto">
            <a:xfrm>
              <a:off x="108" y="3986"/>
              <a:ext cx="27" cy="31"/>
            </a:xfrm>
            <a:custGeom>
              <a:avLst/>
              <a:gdLst>
                <a:gd name="T0" fmla="*/ 0 w 27"/>
                <a:gd name="T1" fmla="*/ 0 h 31"/>
                <a:gd name="T2" fmla="*/ 15 w 27"/>
                <a:gd name="T3" fmla="*/ 30 h 31"/>
                <a:gd name="T4" fmla="*/ 26 w 27"/>
                <a:gd name="T5" fmla="*/ 23 h 31"/>
                <a:gd name="T6" fmla="*/ 0 w 27"/>
                <a:gd name="T7" fmla="*/ 0 h 31"/>
              </a:gdLst>
              <a:ahLst/>
              <a:cxnLst>
                <a:cxn ang="0">
                  <a:pos x="T0" y="T1"/>
                </a:cxn>
                <a:cxn ang="0">
                  <a:pos x="T2" y="T3"/>
                </a:cxn>
                <a:cxn ang="0">
                  <a:pos x="T4" y="T5"/>
                </a:cxn>
                <a:cxn ang="0">
                  <a:pos x="T6" y="T7"/>
                </a:cxn>
              </a:cxnLst>
              <a:rect l="0" t="0" r="r" b="b"/>
              <a:pathLst>
                <a:path w="27" h="31">
                  <a:moveTo>
                    <a:pt x="0" y="0"/>
                  </a:moveTo>
                  <a:lnTo>
                    <a:pt x="15" y="30"/>
                  </a:lnTo>
                  <a:lnTo>
                    <a:pt x="26" y="23"/>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7" name="Freeform 11"/>
            <p:cNvSpPr>
              <a:spLocks/>
            </p:cNvSpPr>
            <p:nvPr/>
          </p:nvSpPr>
          <p:spPr bwMode="auto">
            <a:xfrm>
              <a:off x="174" y="3988"/>
              <a:ext cx="29" cy="33"/>
            </a:xfrm>
            <a:custGeom>
              <a:avLst/>
              <a:gdLst>
                <a:gd name="T0" fmla="*/ 28 w 29"/>
                <a:gd name="T1" fmla="*/ 0 h 33"/>
                <a:gd name="T2" fmla="*/ 11 w 29"/>
                <a:gd name="T3" fmla="*/ 32 h 33"/>
                <a:gd name="T4" fmla="*/ 0 w 29"/>
                <a:gd name="T5" fmla="*/ 23 h 33"/>
                <a:gd name="T6" fmla="*/ 28 w 29"/>
                <a:gd name="T7" fmla="*/ 0 h 33"/>
              </a:gdLst>
              <a:ahLst/>
              <a:cxnLst>
                <a:cxn ang="0">
                  <a:pos x="T0" y="T1"/>
                </a:cxn>
                <a:cxn ang="0">
                  <a:pos x="T2" y="T3"/>
                </a:cxn>
                <a:cxn ang="0">
                  <a:pos x="T4" y="T5"/>
                </a:cxn>
                <a:cxn ang="0">
                  <a:pos x="T6" y="T7"/>
                </a:cxn>
              </a:cxnLst>
              <a:rect l="0" t="0" r="r" b="b"/>
              <a:pathLst>
                <a:path w="29" h="33">
                  <a:moveTo>
                    <a:pt x="28" y="0"/>
                  </a:moveTo>
                  <a:lnTo>
                    <a:pt x="11" y="32"/>
                  </a:lnTo>
                  <a:lnTo>
                    <a:pt x="0" y="23"/>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8" name="Freeform 12"/>
            <p:cNvSpPr>
              <a:spLocks/>
            </p:cNvSpPr>
            <p:nvPr/>
          </p:nvSpPr>
          <p:spPr bwMode="auto">
            <a:xfrm>
              <a:off x="148" y="3976"/>
              <a:ext cx="17" cy="32"/>
            </a:xfrm>
            <a:custGeom>
              <a:avLst/>
              <a:gdLst>
                <a:gd name="T0" fmla="*/ 7 w 17"/>
                <a:gd name="T1" fmla="*/ 0 h 32"/>
                <a:gd name="T2" fmla="*/ 0 w 17"/>
                <a:gd name="T3" fmla="*/ 31 h 32"/>
                <a:gd name="T4" fmla="*/ 16 w 17"/>
                <a:gd name="T5" fmla="*/ 29 h 32"/>
                <a:gd name="T6" fmla="*/ 7 w 17"/>
                <a:gd name="T7" fmla="*/ 0 h 32"/>
              </a:gdLst>
              <a:ahLst/>
              <a:cxnLst>
                <a:cxn ang="0">
                  <a:pos x="T0" y="T1"/>
                </a:cxn>
                <a:cxn ang="0">
                  <a:pos x="T2" y="T3"/>
                </a:cxn>
                <a:cxn ang="0">
                  <a:pos x="T4" y="T5"/>
                </a:cxn>
                <a:cxn ang="0">
                  <a:pos x="T6" y="T7"/>
                </a:cxn>
              </a:cxnLst>
              <a:rect l="0" t="0" r="r" b="b"/>
              <a:pathLst>
                <a:path w="17" h="32">
                  <a:moveTo>
                    <a:pt x="7" y="0"/>
                  </a:moveTo>
                  <a:lnTo>
                    <a:pt x="0" y="31"/>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9" name="Freeform 13"/>
            <p:cNvSpPr>
              <a:spLocks/>
            </p:cNvSpPr>
            <p:nvPr/>
          </p:nvSpPr>
          <p:spPr bwMode="auto">
            <a:xfrm>
              <a:off x="123" y="4025"/>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0" name="Freeform 14"/>
            <p:cNvSpPr>
              <a:spLocks/>
            </p:cNvSpPr>
            <p:nvPr/>
          </p:nvSpPr>
          <p:spPr bwMode="auto">
            <a:xfrm>
              <a:off x="150" y="4044"/>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032" name="Rectangle 16"/>
          <p:cNvSpPr>
            <a:spLocks noChangeArrowheads="1"/>
          </p:cNvSpPr>
          <p:nvPr/>
        </p:nvSpPr>
        <p:spPr bwMode="auto">
          <a:xfrm>
            <a:off x="604838" y="7100888"/>
            <a:ext cx="5529262" cy="11080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3" name="Rectangle 17"/>
          <p:cNvSpPr>
            <a:spLocks noChangeArrowheads="1"/>
          </p:cNvSpPr>
          <p:nvPr/>
        </p:nvSpPr>
        <p:spPr bwMode="auto">
          <a:xfrm>
            <a:off x="592138" y="7118350"/>
            <a:ext cx="36988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r>
              <a:rPr lang="en-US" sz="1100" b="1">
                <a:latin typeface="Courier New" panose="02070309020205020404" pitchFamily="49" charset="0"/>
              </a:rPr>
              <a:t>SQL&gt; SELECT    TO_CHAR(NEXT_DAY(ADD_MONTHS</a:t>
            </a:r>
          </a:p>
          <a:p>
            <a:r>
              <a:rPr lang="en-US" sz="1100" b="1">
                <a:latin typeface="Courier New" panose="02070309020205020404" pitchFamily="49" charset="0"/>
              </a:rPr>
              <a:t>  2            (hiredate, 6), 'FRIDAY'),</a:t>
            </a:r>
          </a:p>
          <a:p>
            <a:r>
              <a:rPr lang="en-US" sz="1100" b="1">
                <a:latin typeface="Courier New" panose="02070309020205020404" pitchFamily="49" charset="0"/>
              </a:rPr>
              <a:t>  3            'fmDay, Month ddth, YYYY')</a:t>
            </a:r>
          </a:p>
          <a:p>
            <a:r>
              <a:rPr lang="en-US" sz="1100" b="1">
                <a:latin typeface="Courier New" panose="02070309020205020404" pitchFamily="49" charset="0"/>
              </a:rPr>
              <a:t>  4            "Next 6 Month Review"</a:t>
            </a:r>
          </a:p>
          <a:p>
            <a:r>
              <a:rPr lang="en-US" sz="1100" b="1">
                <a:latin typeface="Courier New" panose="02070309020205020404" pitchFamily="49" charset="0"/>
              </a:rPr>
              <a:t>  5  FROM      emp</a:t>
            </a:r>
          </a:p>
          <a:p>
            <a:r>
              <a:rPr lang="en-US" sz="1100" b="1">
                <a:latin typeface="Courier New" panose="02070309020205020404" pitchFamily="49" charset="0"/>
              </a:rPr>
              <a:t>  6  ORDER BY  hiredate;</a:t>
            </a:r>
          </a:p>
        </p:txBody>
      </p:sp>
    </p:spTree>
    <p:extLst>
      <p:ext uri="{BB962C8B-B14F-4D97-AF65-F5344CB8AC3E}">
        <p14:creationId xmlns:p14="http://schemas.microsoft.com/office/powerpoint/2010/main" val="1551685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8" name="Rectangle 4"/>
          <p:cNvSpPr>
            <a:spLocks noGrp="1" noChangeArrowheads="1"/>
          </p:cNvSpPr>
          <p:nvPr>
            <p:ph type="body" idx="1"/>
          </p:nvPr>
        </p:nvSpPr>
        <p:spPr>
          <a:noFill/>
          <a:ln/>
        </p:spPr>
        <p:txBody>
          <a:bodyPr/>
          <a:lstStyle/>
          <a:p>
            <a:pPr>
              <a:tabLst/>
            </a:pPr>
            <a:r>
              <a:rPr lang="en-US"/>
              <a:t>Single-Row Functions</a:t>
            </a:r>
          </a:p>
          <a:p>
            <a:pPr lvl="1">
              <a:tabLst/>
            </a:pPr>
            <a:r>
              <a:rPr lang="en-US"/>
              <a:t>Single-row functions can be nested to any level. Single-row functions can manipulate the following:</a:t>
            </a:r>
          </a:p>
          <a:p>
            <a:pPr lvl="2">
              <a:tabLst/>
            </a:pPr>
            <a:r>
              <a:rPr lang="en-US"/>
              <a:t>Character data: LOWER, UPPER, INITCAP, CONCAT, SUBSTR, INSTR, LENGTH</a:t>
            </a:r>
          </a:p>
          <a:p>
            <a:pPr lvl="2">
              <a:tabLst/>
            </a:pPr>
            <a:r>
              <a:rPr lang="en-US"/>
              <a:t>Number data: ROUND, TRUNC, MOD</a:t>
            </a:r>
          </a:p>
          <a:p>
            <a:pPr lvl="2">
              <a:tabLst/>
            </a:pPr>
            <a:r>
              <a:rPr lang="en-US"/>
              <a:t>Date data: MONTHS_BETWEEN, ADD_MONTHS, NEXT_DAY, LAST_DAY, ROUND, TRUNC</a:t>
            </a:r>
          </a:p>
          <a:p>
            <a:pPr lvl="2">
              <a:tabLst/>
            </a:pPr>
            <a:r>
              <a:rPr lang="en-US"/>
              <a:t>Date values can also use arithmetic operators.</a:t>
            </a:r>
          </a:p>
          <a:p>
            <a:pPr lvl="2">
              <a:tabLst/>
            </a:pPr>
            <a:r>
              <a:rPr lang="en-US"/>
              <a:t>Conversion functions can convert character, date, and numeric values: TO_CHAR, TO_DATE, TO_NUMBER</a:t>
            </a:r>
          </a:p>
          <a:p>
            <a:pPr>
              <a:tabLst/>
            </a:pPr>
            <a:r>
              <a:rPr lang="en-US"/>
              <a:t>SYSDATE and DUAL</a:t>
            </a:r>
          </a:p>
          <a:p>
            <a:pPr lvl="1">
              <a:tabLst/>
            </a:pPr>
            <a:r>
              <a:rPr lang="en-US"/>
              <a:t>SYSDATE is a date function that returns the current date and time. It is customary to select SYSDATE from a dummy table called DUAL.</a:t>
            </a:r>
          </a:p>
        </p:txBody>
      </p:sp>
      <p:sp>
        <p:nvSpPr>
          <p:cNvPr id="88069"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902554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73075" y="195263"/>
            <a:ext cx="5892800" cy="4419600"/>
          </a:xfrm>
          <a:ln cap="flat"/>
        </p:spPr>
      </p:sp>
      <p:sp useBgFill="1">
        <p:nvSpPr>
          <p:cNvPr id="90115" name="Rectangle 3"/>
          <p:cNvSpPr>
            <a:spLocks noGrp="1" noChangeArrowheads="1"/>
          </p:cNvSpPr>
          <p:nvPr>
            <p:ph type="body" idx="1"/>
          </p:nvPr>
        </p:nvSpPr>
        <p:spPr>
          <a:xfrm>
            <a:off x="444500" y="4722813"/>
            <a:ext cx="5930900" cy="2900362"/>
          </a:xfrm>
          <a:ln/>
        </p:spPr>
        <p:txBody>
          <a:bodyPr lIns="88900" tIns="42863" rIns="88900" bIns="42863"/>
          <a:lstStyle/>
          <a:p>
            <a:pPr defTabSz="369888">
              <a:tabLst>
                <a:tab pos="438150" algn="l"/>
              </a:tabLst>
            </a:pPr>
            <a:r>
              <a:rPr lang="en-US" dirty="0"/>
              <a:t>Practice Overview</a:t>
            </a:r>
          </a:p>
          <a:p>
            <a:pPr lvl="1" defTabSz="369888">
              <a:tabLst>
                <a:tab pos="438150" algn="l"/>
              </a:tabLst>
            </a:pPr>
            <a:r>
              <a:rPr lang="en-US" dirty="0"/>
              <a:t>This practice is designed to give you a variety of exercises using different functions available for character, number, and date data types.</a:t>
            </a:r>
          </a:p>
          <a:p>
            <a:pPr lvl="1" defTabSz="369888">
              <a:tabLst>
                <a:tab pos="438150" algn="l"/>
              </a:tabLst>
            </a:pPr>
            <a:r>
              <a:rPr lang="en-US" dirty="0"/>
              <a:t>Remember that for nested functions, the results are evaluated from the innermost function to the outermost function.</a:t>
            </a:r>
          </a:p>
          <a:p>
            <a:pPr lvl="1" defTabSz="369888">
              <a:tabLst>
                <a:tab pos="438150" algn="l"/>
              </a:tabLst>
            </a:pPr>
            <a:endParaRPr lang="en-US" dirty="0"/>
          </a:p>
          <a:p>
            <a:pPr lvl="1" defTabSz="369888">
              <a:tabLst>
                <a:tab pos="438150" algn="l"/>
              </a:tabLst>
            </a:pPr>
            <a:endParaRPr lang="en-US" dirty="0"/>
          </a:p>
          <a:p>
            <a:pPr lvl="1" defTabSz="369888">
              <a:tabLst>
                <a:tab pos="438150" algn="l"/>
              </a:tabLst>
            </a:pPr>
            <a:endParaRPr lang="en-US" dirty="0"/>
          </a:p>
          <a:p>
            <a:pPr lvl="1" defTabSz="369888">
              <a:tabLst>
                <a:tab pos="438150" algn="l"/>
              </a:tabLst>
            </a:pPr>
            <a:endParaRPr lang="en-US" dirty="0"/>
          </a:p>
          <a:p>
            <a:pPr lvl="1" defTabSz="369888">
              <a:tabLst>
                <a:tab pos="438150" algn="l"/>
              </a:tabLst>
            </a:pPr>
            <a:endParaRPr lang="en-US" dirty="0"/>
          </a:p>
          <a:p>
            <a:pPr defTabSz="369888">
              <a:tabLst>
                <a:tab pos="438150" algn="l"/>
              </a:tabLst>
            </a:pPr>
            <a:r>
              <a:rPr lang="en-US" dirty="0">
                <a:solidFill>
                  <a:schemeClr val="accent2"/>
                </a:solidFill>
              </a:rPr>
              <a:t>Class Management Note</a:t>
            </a:r>
          </a:p>
          <a:p>
            <a:pPr lvl="1" defTabSz="369888">
              <a:tabLst>
                <a:tab pos="438150" algn="l"/>
              </a:tabLst>
            </a:pPr>
            <a:r>
              <a:rPr lang="en-US" dirty="0">
                <a:solidFill>
                  <a:schemeClr val="accent2"/>
                </a:solidFill>
              </a:rPr>
              <a:t>Practice exercise #6: Be sure to tell the students that their results may differ from the one provided, as SYSDATE is used in the exercise.</a:t>
            </a:r>
          </a:p>
          <a:p>
            <a:pPr lvl="1" defTabSz="369888">
              <a:tabLst>
                <a:tab pos="438150" algn="l"/>
              </a:tabLst>
            </a:pPr>
            <a:r>
              <a:rPr lang="en-US" dirty="0">
                <a:solidFill>
                  <a:schemeClr val="accent2"/>
                </a:solidFill>
              </a:rPr>
              <a:t>Instructor hint for practice exercise #10: The ORDER BY clause in the solution sorts on TO_CHAR(hiredate-1, ‘d’). The format element ‘d’ returns a ‘1’ for Sunday, ‘2’ for Monday, and so forth. The expression ‘hiredate-1’ effectively “shifts” each </a:t>
            </a:r>
            <a:r>
              <a:rPr lang="en-US" dirty="0" err="1">
                <a:solidFill>
                  <a:schemeClr val="accent2"/>
                </a:solidFill>
              </a:rPr>
              <a:t>hiredate</a:t>
            </a:r>
            <a:r>
              <a:rPr lang="en-US" dirty="0">
                <a:solidFill>
                  <a:schemeClr val="accent2"/>
                </a:solidFill>
              </a:rPr>
              <a:t> to the previous day, so that an employee hired on a Monday appears to have been hired on Sunday. The TO_CHAR function will return a ‘1’ for that employee and the result set will be sorted beginning with those employees hired on Monday.</a:t>
            </a:r>
          </a:p>
        </p:txBody>
      </p:sp>
      <p:grpSp>
        <p:nvGrpSpPr>
          <p:cNvPr id="90127" name="Group 15"/>
          <p:cNvGrpSpPr>
            <a:grpSpLocks/>
          </p:cNvGrpSpPr>
          <p:nvPr/>
        </p:nvGrpSpPr>
        <p:grpSpPr bwMode="auto">
          <a:xfrm>
            <a:off x="166688" y="5381625"/>
            <a:ext cx="282575" cy="303213"/>
            <a:chOff x="105" y="3390"/>
            <a:chExt cx="178" cy="191"/>
          </a:xfrm>
        </p:grpSpPr>
        <p:sp>
          <p:nvSpPr>
            <p:cNvPr id="90116" name="Freeform 4"/>
            <p:cNvSpPr>
              <a:spLocks/>
            </p:cNvSpPr>
            <p:nvPr/>
          </p:nvSpPr>
          <p:spPr bwMode="auto">
            <a:xfrm>
              <a:off x="105" y="3390"/>
              <a:ext cx="178" cy="184"/>
            </a:xfrm>
            <a:custGeom>
              <a:avLst/>
              <a:gdLst>
                <a:gd name="T0" fmla="*/ 177 w 178"/>
                <a:gd name="T1" fmla="*/ 183 h 184"/>
                <a:gd name="T2" fmla="*/ 177 w 178"/>
                <a:gd name="T3" fmla="*/ 0 h 184"/>
                <a:gd name="T4" fmla="*/ 0 w 178"/>
                <a:gd name="T5" fmla="*/ 0 h 184"/>
                <a:gd name="T6" fmla="*/ 0 w 178"/>
                <a:gd name="T7" fmla="*/ 183 h 184"/>
                <a:gd name="T8" fmla="*/ 177 w 178"/>
                <a:gd name="T9" fmla="*/ 183 h 184"/>
              </a:gdLst>
              <a:ahLst/>
              <a:cxnLst>
                <a:cxn ang="0">
                  <a:pos x="T0" y="T1"/>
                </a:cxn>
                <a:cxn ang="0">
                  <a:pos x="T2" y="T3"/>
                </a:cxn>
                <a:cxn ang="0">
                  <a:pos x="T4" y="T5"/>
                </a:cxn>
                <a:cxn ang="0">
                  <a:pos x="T6" y="T7"/>
                </a:cxn>
                <a:cxn ang="0">
                  <a:pos x="T8" y="T9"/>
                </a:cxn>
              </a:cxnLst>
              <a:rect l="0" t="0" r="r" b="b"/>
              <a:pathLst>
                <a:path w="178" h="184">
                  <a:moveTo>
                    <a:pt x="177" y="183"/>
                  </a:moveTo>
                  <a:lnTo>
                    <a:pt x="177" y="0"/>
                  </a:lnTo>
                  <a:lnTo>
                    <a:pt x="0" y="0"/>
                  </a:lnTo>
                  <a:lnTo>
                    <a:pt x="0" y="183"/>
                  </a:lnTo>
                  <a:lnTo>
                    <a:pt x="177"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7" name="Freeform 5"/>
            <p:cNvSpPr>
              <a:spLocks/>
            </p:cNvSpPr>
            <p:nvPr/>
          </p:nvSpPr>
          <p:spPr bwMode="auto">
            <a:xfrm>
              <a:off x="185" y="3564"/>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Lst>
              <a:ahLst/>
              <a:cxnLst>
                <a:cxn ang="0">
                  <a:pos x="T0" y="T1"/>
                </a:cxn>
                <a:cxn ang="0">
                  <a:pos x="T2" y="T3"/>
                </a:cxn>
                <a:cxn ang="0">
                  <a:pos x="T4" y="T5"/>
                </a:cxn>
                <a:cxn ang="0">
                  <a:pos x="T6" y="T7"/>
                </a:cxn>
                <a:cxn ang="0">
                  <a:pos x="T8" y="T9"/>
                </a:cxn>
              </a:cxnLst>
              <a:rect l="0" t="0" r="r" b="b"/>
              <a:pathLst>
                <a:path w="26" h="17">
                  <a:moveTo>
                    <a:pt x="25" y="16"/>
                  </a:moveTo>
                  <a:lnTo>
                    <a:pt x="25" y="0"/>
                  </a:lnTo>
                  <a:lnTo>
                    <a:pt x="0" y="0"/>
                  </a:lnTo>
                  <a:lnTo>
                    <a:pt x="0" y="16"/>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126" y="3443"/>
              <a:ext cx="33" cy="21"/>
            </a:xfrm>
            <a:custGeom>
              <a:avLst/>
              <a:gdLst>
                <a:gd name="T0" fmla="*/ 0 w 33"/>
                <a:gd name="T1" fmla="*/ 0 h 21"/>
                <a:gd name="T2" fmla="*/ 26 w 33"/>
                <a:gd name="T3" fmla="*/ 20 h 21"/>
                <a:gd name="T4" fmla="*/ 32 w 33"/>
                <a:gd name="T5" fmla="*/ 9 h 21"/>
                <a:gd name="T6" fmla="*/ 0 w 33"/>
                <a:gd name="T7" fmla="*/ 0 h 21"/>
              </a:gdLst>
              <a:ahLst/>
              <a:cxnLst>
                <a:cxn ang="0">
                  <a:pos x="T0" y="T1"/>
                </a:cxn>
                <a:cxn ang="0">
                  <a:pos x="T2" y="T3"/>
                </a:cxn>
                <a:cxn ang="0">
                  <a:pos x="T4" y="T5"/>
                </a:cxn>
                <a:cxn ang="0">
                  <a:pos x="T6" y="T7"/>
                </a:cxn>
              </a:cxnLst>
              <a:rect l="0" t="0" r="r" b="b"/>
              <a:pathLst>
                <a:path w="33" h="21">
                  <a:moveTo>
                    <a:pt x="0" y="0"/>
                  </a:moveTo>
                  <a:lnTo>
                    <a:pt x="26" y="20"/>
                  </a:lnTo>
                  <a:lnTo>
                    <a:pt x="32" y="9"/>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Freeform 7"/>
            <p:cNvSpPr>
              <a:spLocks/>
            </p:cNvSpPr>
            <p:nvPr/>
          </p:nvSpPr>
          <p:spPr bwMode="auto">
            <a:xfrm>
              <a:off x="237" y="3443"/>
              <a:ext cx="34" cy="21"/>
            </a:xfrm>
            <a:custGeom>
              <a:avLst/>
              <a:gdLst>
                <a:gd name="T0" fmla="*/ 33 w 34"/>
                <a:gd name="T1" fmla="*/ 0 h 21"/>
                <a:gd name="T2" fmla="*/ 6 w 34"/>
                <a:gd name="T3" fmla="*/ 20 h 21"/>
                <a:gd name="T4" fmla="*/ 0 w 34"/>
                <a:gd name="T5" fmla="*/ 9 h 21"/>
                <a:gd name="T6" fmla="*/ 33 w 34"/>
                <a:gd name="T7" fmla="*/ 0 h 21"/>
              </a:gdLst>
              <a:ahLst/>
              <a:cxnLst>
                <a:cxn ang="0">
                  <a:pos x="T0" y="T1"/>
                </a:cxn>
                <a:cxn ang="0">
                  <a:pos x="T2" y="T3"/>
                </a:cxn>
                <a:cxn ang="0">
                  <a:pos x="T4" y="T5"/>
                </a:cxn>
                <a:cxn ang="0">
                  <a:pos x="T6" y="T7"/>
                </a:cxn>
              </a:cxnLst>
              <a:rect l="0" t="0" r="r" b="b"/>
              <a:pathLst>
                <a:path w="34" h="21">
                  <a:moveTo>
                    <a:pt x="33" y="0"/>
                  </a:moveTo>
                  <a:lnTo>
                    <a:pt x="6" y="20"/>
                  </a:lnTo>
                  <a:lnTo>
                    <a:pt x="0" y="9"/>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0" name="Freeform 8"/>
            <p:cNvSpPr>
              <a:spLocks/>
            </p:cNvSpPr>
            <p:nvPr/>
          </p:nvSpPr>
          <p:spPr bwMode="auto">
            <a:xfrm>
              <a:off x="123" y="3482"/>
              <a:ext cx="34" cy="19"/>
            </a:xfrm>
            <a:custGeom>
              <a:avLst/>
              <a:gdLst>
                <a:gd name="T0" fmla="*/ 0 w 34"/>
                <a:gd name="T1" fmla="*/ 18 h 19"/>
                <a:gd name="T2" fmla="*/ 33 w 34"/>
                <a:gd name="T3" fmla="*/ 14 h 19"/>
                <a:gd name="T4" fmla="*/ 31 w 34"/>
                <a:gd name="T5" fmla="*/ 0 h 19"/>
                <a:gd name="T6" fmla="*/ 0 w 34"/>
                <a:gd name="T7" fmla="*/ 18 h 19"/>
              </a:gdLst>
              <a:ahLst/>
              <a:cxnLst>
                <a:cxn ang="0">
                  <a:pos x="T0" y="T1"/>
                </a:cxn>
                <a:cxn ang="0">
                  <a:pos x="T2" y="T3"/>
                </a:cxn>
                <a:cxn ang="0">
                  <a:pos x="T4" y="T5"/>
                </a:cxn>
                <a:cxn ang="0">
                  <a:pos x="T6" y="T7"/>
                </a:cxn>
              </a:cxnLst>
              <a:rect l="0" t="0" r="r" b="b"/>
              <a:pathLst>
                <a:path w="34" h="19">
                  <a:moveTo>
                    <a:pt x="0" y="18"/>
                  </a:moveTo>
                  <a:lnTo>
                    <a:pt x="33" y="14"/>
                  </a:lnTo>
                  <a:lnTo>
                    <a:pt x="31"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1" name="Freeform 9"/>
            <p:cNvSpPr>
              <a:spLocks/>
            </p:cNvSpPr>
            <p:nvPr/>
          </p:nvSpPr>
          <p:spPr bwMode="auto">
            <a:xfrm>
              <a:off x="241" y="3483"/>
              <a:ext cx="33" cy="19"/>
            </a:xfrm>
            <a:custGeom>
              <a:avLst/>
              <a:gdLst>
                <a:gd name="T0" fmla="*/ 32 w 33"/>
                <a:gd name="T1" fmla="*/ 18 h 19"/>
                <a:gd name="T2" fmla="*/ 0 w 33"/>
                <a:gd name="T3" fmla="*/ 15 h 19"/>
                <a:gd name="T4" fmla="*/ 1 w 33"/>
                <a:gd name="T5" fmla="*/ 0 h 19"/>
                <a:gd name="T6" fmla="*/ 32 w 33"/>
                <a:gd name="T7" fmla="*/ 18 h 19"/>
              </a:gdLst>
              <a:ahLst/>
              <a:cxnLst>
                <a:cxn ang="0">
                  <a:pos x="T0" y="T1"/>
                </a:cxn>
                <a:cxn ang="0">
                  <a:pos x="T2" y="T3"/>
                </a:cxn>
                <a:cxn ang="0">
                  <a:pos x="T4" y="T5"/>
                </a:cxn>
                <a:cxn ang="0">
                  <a:pos x="T6" y="T7"/>
                </a:cxn>
              </a:cxnLst>
              <a:rect l="0" t="0" r="r" b="b"/>
              <a:pathLst>
                <a:path w="33" h="19">
                  <a:moveTo>
                    <a:pt x="32" y="18"/>
                  </a:moveTo>
                  <a:lnTo>
                    <a:pt x="0" y="15"/>
                  </a:lnTo>
                  <a:lnTo>
                    <a:pt x="1" y="0"/>
                  </a:lnTo>
                  <a:lnTo>
                    <a:pt x="32"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149" y="3406"/>
              <a:ext cx="26" cy="29"/>
            </a:xfrm>
            <a:custGeom>
              <a:avLst/>
              <a:gdLst>
                <a:gd name="T0" fmla="*/ 0 w 26"/>
                <a:gd name="T1" fmla="*/ 0 h 29"/>
                <a:gd name="T2" fmla="*/ 15 w 26"/>
                <a:gd name="T3" fmla="*/ 28 h 29"/>
                <a:gd name="T4" fmla="*/ 25 w 26"/>
                <a:gd name="T5" fmla="*/ 21 h 29"/>
                <a:gd name="T6" fmla="*/ 0 w 26"/>
                <a:gd name="T7" fmla="*/ 0 h 29"/>
              </a:gdLst>
              <a:ahLst/>
              <a:cxnLst>
                <a:cxn ang="0">
                  <a:pos x="T0" y="T1"/>
                </a:cxn>
                <a:cxn ang="0">
                  <a:pos x="T2" y="T3"/>
                </a:cxn>
                <a:cxn ang="0">
                  <a:pos x="T4" y="T5"/>
                </a:cxn>
                <a:cxn ang="0">
                  <a:pos x="T6" y="T7"/>
                </a:cxn>
              </a:cxnLst>
              <a:rect l="0" t="0" r="r" b="b"/>
              <a:pathLst>
                <a:path w="26" h="29">
                  <a:moveTo>
                    <a:pt x="0" y="0"/>
                  </a:moveTo>
                  <a:lnTo>
                    <a:pt x="15" y="28"/>
                  </a:lnTo>
                  <a:lnTo>
                    <a:pt x="25"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Freeform 11"/>
            <p:cNvSpPr>
              <a:spLocks/>
            </p:cNvSpPr>
            <p:nvPr/>
          </p:nvSpPr>
          <p:spPr bwMode="auto">
            <a:xfrm>
              <a:off x="214" y="3408"/>
              <a:ext cx="30" cy="31"/>
            </a:xfrm>
            <a:custGeom>
              <a:avLst/>
              <a:gdLst>
                <a:gd name="T0" fmla="*/ 29 w 30"/>
                <a:gd name="T1" fmla="*/ 0 h 31"/>
                <a:gd name="T2" fmla="*/ 12 w 30"/>
                <a:gd name="T3" fmla="*/ 30 h 31"/>
                <a:gd name="T4" fmla="*/ 0 w 30"/>
                <a:gd name="T5" fmla="*/ 22 h 31"/>
                <a:gd name="T6" fmla="*/ 29 w 30"/>
                <a:gd name="T7" fmla="*/ 0 h 31"/>
              </a:gdLst>
              <a:ahLst/>
              <a:cxnLst>
                <a:cxn ang="0">
                  <a:pos x="T0" y="T1"/>
                </a:cxn>
                <a:cxn ang="0">
                  <a:pos x="T2" y="T3"/>
                </a:cxn>
                <a:cxn ang="0">
                  <a:pos x="T4" y="T5"/>
                </a:cxn>
                <a:cxn ang="0">
                  <a:pos x="T6" y="T7"/>
                </a:cxn>
              </a:cxnLst>
              <a:rect l="0" t="0" r="r" b="b"/>
              <a:pathLst>
                <a:path w="30" h="31">
                  <a:moveTo>
                    <a:pt x="29" y="0"/>
                  </a:moveTo>
                  <a:lnTo>
                    <a:pt x="12" y="30"/>
                  </a:lnTo>
                  <a:lnTo>
                    <a:pt x="0" y="22"/>
                  </a:lnTo>
                  <a:lnTo>
                    <a:pt x="29"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4" name="Freeform 12"/>
            <p:cNvSpPr>
              <a:spLocks/>
            </p:cNvSpPr>
            <p:nvPr/>
          </p:nvSpPr>
          <p:spPr bwMode="auto">
            <a:xfrm>
              <a:off x="189" y="3397"/>
              <a:ext cx="17" cy="31"/>
            </a:xfrm>
            <a:custGeom>
              <a:avLst/>
              <a:gdLst>
                <a:gd name="T0" fmla="*/ 7 w 17"/>
                <a:gd name="T1" fmla="*/ 0 h 31"/>
                <a:gd name="T2" fmla="*/ 0 w 17"/>
                <a:gd name="T3" fmla="*/ 30 h 31"/>
                <a:gd name="T4" fmla="*/ 16 w 17"/>
                <a:gd name="T5" fmla="*/ 29 h 31"/>
                <a:gd name="T6" fmla="*/ 7 w 17"/>
                <a:gd name="T7" fmla="*/ 0 h 31"/>
              </a:gdLst>
              <a:ahLst/>
              <a:cxnLst>
                <a:cxn ang="0">
                  <a:pos x="T0" y="T1"/>
                </a:cxn>
                <a:cxn ang="0">
                  <a:pos x="T2" y="T3"/>
                </a:cxn>
                <a:cxn ang="0">
                  <a:pos x="T4" y="T5"/>
                </a:cxn>
                <a:cxn ang="0">
                  <a:pos x="T6" y="T7"/>
                </a:cxn>
              </a:cxnLst>
              <a:rect l="0" t="0" r="r" b="b"/>
              <a:pathLst>
                <a:path w="17" h="31">
                  <a:moveTo>
                    <a:pt x="7" y="0"/>
                  </a:moveTo>
                  <a:lnTo>
                    <a:pt x="0" y="30"/>
                  </a:lnTo>
                  <a:lnTo>
                    <a:pt x="16"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5" name="Freeform 13"/>
            <p:cNvSpPr>
              <a:spLocks/>
            </p:cNvSpPr>
            <p:nvPr/>
          </p:nvSpPr>
          <p:spPr bwMode="auto">
            <a:xfrm>
              <a:off x="163" y="3443"/>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6" name="Freeform 14"/>
            <p:cNvSpPr>
              <a:spLocks/>
            </p:cNvSpPr>
            <p:nvPr/>
          </p:nvSpPr>
          <p:spPr bwMode="auto">
            <a:xfrm>
              <a:off x="191" y="3464"/>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85729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Grp="1" noChangeArrowheads="1"/>
          </p:cNvSpPr>
          <p:nvPr>
            <p:ph type="body" idx="1"/>
          </p:nvPr>
        </p:nvSpPr>
        <p:spPr>
          <a:noFill/>
          <a:ln/>
        </p:spPr>
        <p:txBody>
          <a:bodyPr/>
          <a:lstStyle/>
          <a:p>
            <a:r>
              <a:rPr lang="en-US"/>
              <a:t>SQL Functions (continued)</a:t>
            </a:r>
          </a:p>
          <a:p>
            <a:pPr lvl="1"/>
            <a:r>
              <a:rPr lang="en-US"/>
              <a:t>There are two distinct types of functions:</a:t>
            </a:r>
          </a:p>
          <a:p>
            <a:pPr lvl="2"/>
            <a:r>
              <a:rPr lang="en-US">
                <a:solidFill>
                  <a:srgbClr val="FC0128"/>
                </a:solidFill>
              </a:rPr>
              <a:t>Single-row functions</a:t>
            </a:r>
          </a:p>
          <a:p>
            <a:pPr lvl="2"/>
            <a:r>
              <a:rPr lang="en-US">
                <a:solidFill>
                  <a:srgbClr val="FC0128"/>
                </a:solidFill>
              </a:rPr>
              <a:t>Multiple-row functions</a:t>
            </a:r>
          </a:p>
          <a:p>
            <a:pPr lvl="1"/>
            <a:r>
              <a:rPr lang="en-US" b="1"/>
              <a:t>Single-Row Functions</a:t>
            </a:r>
          </a:p>
          <a:p>
            <a:pPr lvl="1"/>
            <a:r>
              <a:rPr lang="en-US"/>
              <a:t>These functions operate on single rows only and return one result per row. There are different types of single-row functions. This lesson covers the following ones:</a:t>
            </a:r>
          </a:p>
          <a:p>
            <a:pPr lvl="2"/>
            <a:r>
              <a:rPr lang="en-US"/>
              <a:t>Character</a:t>
            </a:r>
          </a:p>
          <a:p>
            <a:pPr lvl="2"/>
            <a:r>
              <a:rPr lang="en-US"/>
              <a:t>Number</a:t>
            </a:r>
          </a:p>
          <a:p>
            <a:pPr lvl="2"/>
            <a:r>
              <a:rPr lang="en-US"/>
              <a:t>Date</a:t>
            </a:r>
          </a:p>
          <a:p>
            <a:pPr lvl="2"/>
            <a:r>
              <a:rPr lang="en-US"/>
              <a:t>Conversion</a:t>
            </a:r>
          </a:p>
          <a:p>
            <a:pPr lvl="1"/>
            <a:r>
              <a:rPr lang="en-US" b="1"/>
              <a:t>Multiple-Row Functions</a:t>
            </a:r>
          </a:p>
          <a:p>
            <a:pPr lvl="1"/>
            <a:r>
              <a:rPr lang="en-US"/>
              <a:t>These functions manipulate groups of rows to give one result per group of rows. </a:t>
            </a:r>
          </a:p>
          <a:p>
            <a:pPr lvl="1"/>
            <a:r>
              <a:rPr lang="en-US"/>
              <a:t>For more information, see </a:t>
            </a:r>
            <a:br>
              <a:rPr lang="en-US"/>
            </a:br>
            <a:r>
              <a:rPr lang="en-US" i="1"/>
              <a:t>Oracle Server SQL Reference, </a:t>
            </a:r>
            <a:r>
              <a:rPr lang="en-US"/>
              <a:t>Release 8, for the complete list of available functions and syntax.</a:t>
            </a:r>
          </a:p>
          <a:p>
            <a:pPr>
              <a:lnSpc>
                <a:spcPct val="112000"/>
              </a:lnSpc>
              <a:spcBef>
                <a:spcPct val="24000"/>
              </a:spcBef>
            </a:pPr>
            <a:endParaRPr lang="en-US" b="0">
              <a:latin typeface="Times" panose="02020603050405020304" pitchFamily="18" charset="0"/>
            </a:endParaRPr>
          </a:p>
          <a:p>
            <a:endParaRPr lang="en-US" b="0">
              <a:latin typeface="Times" panose="02020603050405020304" pitchFamily="18" charset="0"/>
            </a:endParaRPr>
          </a:p>
        </p:txBody>
      </p:sp>
      <p:sp>
        <p:nvSpPr>
          <p:cNvPr id="12292" name="Rectangle 4"/>
          <p:cNvSpPr>
            <a:spLocks noGrp="1" noRot="1" noChangeAspect="1" noChangeArrowheads="1" noTextEdit="1"/>
          </p:cNvSpPr>
          <p:nvPr>
            <p:ph type="sldImg"/>
          </p:nvPr>
        </p:nvSpPr>
        <p:spPr>
          <a:xfrm>
            <a:off x="474663" y="161925"/>
            <a:ext cx="5864225" cy="4397375"/>
          </a:xfrm>
          <a:ln cap="flat"/>
        </p:spPr>
      </p:sp>
      <p:grpSp>
        <p:nvGrpSpPr>
          <p:cNvPr id="12306" name="Group 18"/>
          <p:cNvGrpSpPr>
            <a:grpSpLocks/>
          </p:cNvGrpSpPr>
          <p:nvPr/>
        </p:nvGrpSpPr>
        <p:grpSpPr bwMode="auto">
          <a:xfrm>
            <a:off x="163513" y="7645400"/>
            <a:ext cx="295275" cy="290513"/>
            <a:chOff x="103" y="4816"/>
            <a:chExt cx="186" cy="183"/>
          </a:xfrm>
        </p:grpSpPr>
        <p:sp>
          <p:nvSpPr>
            <p:cNvPr id="12293" name="Freeform 5"/>
            <p:cNvSpPr>
              <a:spLocks/>
            </p:cNvSpPr>
            <p:nvPr/>
          </p:nvSpPr>
          <p:spPr bwMode="auto">
            <a:xfrm>
              <a:off x="103" y="4816"/>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Lst>
              <a:ahLst/>
              <a:cxnLst>
                <a:cxn ang="0">
                  <a:pos x="T0" y="T1"/>
                </a:cxn>
                <a:cxn ang="0">
                  <a:pos x="T2" y="T3"/>
                </a:cxn>
                <a:cxn ang="0">
                  <a:pos x="T4" y="T5"/>
                </a:cxn>
                <a:cxn ang="0">
                  <a:pos x="T6" y="T7"/>
                </a:cxn>
                <a:cxn ang="0">
                  <a:pos x="T8" y="T9"/>
                </a:cxn>
              </a:cxnLst>
              <a:rect l="0" t="0" r="r" b="b"/>
              <a:pathLst>
                <a:path w="178" h="175">
                  <a:moveTo>
                    <a:pt x="177" y="174"/>
                  </a:moveTo>
                  <a:lnTo>
                    <a:pt x="177" y="0"/>
                  </a:lnTo>
                  <a:lnTo>
                    <a:pt x="0" y="0"/>
                  </a:lnTo>
                  <a:lnTo>
                    <a:pt x="0" y="174"/>
                  </a:lnTo>
                  <a:lnTo>
                    <a:pt x="177" y="17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Freeform 6"/>
            <p:cNvSpPr>
              <a:spLocks/>
            </p:cNvSpPr>
            <p:nvPr/>
          </p:nvSpPr>
          <p:spPr bwMode="auto">
            <a:xfrm>
              <a:off x="164" y="4882"/>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73" y="489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79" y="4914"/>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87" y="4929"/>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96" y="4946"/>
              <a:ext cx="67" cy="36"/>
            </a:xfrm>
            <a:custGeom>
              <a:avLst/>
              <a:gdLst>
                <a:gd name="T0" fmla="*/ 66 w 67"/>
                <a:gd name="T1" fmla="*/ 6 h 36"/>
                <a:gd name="T2" fmla="*/ 63 w 67"/>
                <a:gd name="T3" fmla="*/ 0 h 36"/>
                <a:gd name="T4" fmla="*/ 0 w 67"/>
                <a:gd name="T5" fmla="*/ 28 h 36"/>
                <a:gd name="T6" fmla="*/ 2 w 67"/>
                <a:gd name="T7" fmla="*/ 35 h 36"/>
                <a:gd name="T8" fmla="*/ 66 w 67"/>
                <a:gd name="T9" fmla="*/ 6 h 36"/>
              </a:gdLst>
              <a:ahLst/>
              <a:cxnLst>
                <a:cxn ang="0">
                  <a:pos x="T0" y="T1"/>
                </a:cxn>
                <a:cxn ang="0">
                  <a:pos x="T2" y="T3"/>
                </a:cxn>
                <a:cxn ang="0">
                  <a:pos x="T4" y="T5"/>
                </a:cxn>
                <a:cxn ang="0">
                  <a:pos x="T6" y="T7"/>
                </a:cxn>
                <a:cxn ang="0">
                  <a:pos x="T8" y="T9"/>
                </a:cxn>
              </a:cxnLst>
              <a:rect l="0" t="0" r="r" b="b"/>
              <a:pathLst>
                <a:path w="67" h="36">
                  <a:moveTo>
                    <a:pt x="66" y="6"/>
                  </a:moveTo>
                  <a:lnTo>
                    <a:pt x="63" y="0"/>
                  </a:lnTo>
                  <a:lnTo>
                    <a:pt x="0" y="28"/>
                  </a:lnTo>
                  <a:lnTo>
                    <a:pt x="2" y="35"/>
                  </a:lnTo>
                  <a:lnTo>
                    <a:pt x="6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125" y="484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07" y="483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234" y="4848"/>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Lst>
              <a:ahLst/>
              <a:cxnLst>
                <a:cxn ang="0">
                  <a:pos x="T0" y="T1"/>
                </a:cxn>
                <a:cxn ang="0">
                  <a:pos x="T2" y="T3"/>
                </a:cxn>
                <a:cxn ang="0">
                  <a:pos x="T4" y="T5"/>
                </a:cxn>
                <a:cxn ang="0">
                  <a:pos x="T6" y="T7"/>
                </a:cxn>
                <a:cxn ang="0">
                  <a:pos x="T8" y="T9"/>
                </a:cxn>
              </a:cxnLst>
              <a:rect l="0" t="0" r="r" b="b"/>
              <a:pathLst>
                <a:path w="55" h="103">
                  <a:moveTo>
                    <a:pt x="46" y="102"/>
                  </a:moveTo>
                  <a:lnTo>
                    <a:pt x="54" y="99"/>
                  </a:lnTo>
                  <a:lnTo>
                    <a:pt x="7" y="0"/>
                  </a:lnTo>
                  <a:lnTo>
                    <a:pt x="0" y="2"/>
                  </a:lnTo>
                  <a:lnTo>
                    <a:pt x="46" y="102"/>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125" y="489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Lst>
              <a:ahLst/>
              <a:cxnLst>
                <a:cxn ang="0">
                  <a:pos x="T0" y="T1"/>
                </a:cxn>
                <a:cxn ang="0">
                  <a:pos x="T2" y="T3"/>
                </a:cxn>
                <a:cxn ang="0">
                  <a:pos x="T4" y="T5"/>
                </a:cxn>
                <a:cxn ang="0">
                  <a:pos x="T6" y="T7"/>
                </a:cxn>
                <a:cxn ang="0">
                  <a:pos x="T8" y="T9"/>
                </a:cxn>
              </a:cxnLst>
              <a:rect l="0" t="0" r="r" b="b"/>
              <a:pathLst>
                <a:path w="52" h="107">
                  <a:moveTo>
                    <a:pt x="44" y="106"/>
                  </a:moveTo>
                  <a:lnTo>
                    <a:pt x="51" y="102"/>
                  </a:lnTo>
                  <a:lnTo>
                    <a:pt x="6" y="0"/>
                  </a:lnTo>
                  <a:lnTo>
                    <a:pt x="0" y="4"/>
                  </a:lnTo>
                  <a:lnTo>
                    <a:pt x="44"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03" y="4884"/>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Lst>
              <a:ahLst/>
              <a:cxnLst>
                <a:cxn ang="0">
                  <a:pos x="T0" y="T1"/>
                </a:cxn>
                <a:cxn ang="0">
                  <a:pos x="T2" y="T3"/>
                </a:cxn>
                <a:cxn ang="0">
                  <a:pos x="T4" y="T5"/>
                </a:cxn>
                <a:cxn ang="0">
                  <a:pos x="T6" y="T7"/>
                </a:cxn>
                <a:cxn ang="0">
                  <a:pos x="T8" y="T9"/>
                </a:cxn>
              </a:cxnLst>
              <a:rect l="0" t="0" r="r" b="b"/>
              <a:pathLst>
                <a:path w="59" h="115">
                  <a:moveTo>
                    <a:pt x="51" y="114"/>
                  </a:moveTo>
                  <a:lnTo>
                    <a:pt x="58" y="111"/>
                  </a:lnTo>
                  <a:lnTo>
                    <a:pt x="6" y="0"/>
                  </a:lnTo>
                  <a:lnTo>
                    <a:pt x="0" y="2"/>
                  </a:lnTo>
                  <a:lnTo>
                    <a:pt x="5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106" y="4884"/>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212" y="4841"/>
              <a:ext cx="31" cy="17"/>
            </a:xfrm>
            <a:custGeom>
              <a:avLst/>
              <a:gdLst>
                <a:gd name="T0" fmla="*/ 26 w 31"/>
                <a:gd name="T1" fmla="*/ 16 h 17"/>
                <a:gd name="T2" fmla="*/ 30 w 31"/>
                <a:gd name="T3" fmla="*/ 9 h 17"/>
                <a:gd name="T4" fmla="*/ 4 w 31"/>
                <a:gd name="T5" fmla="*/ 0 h 17"/>
                <a:gd name="T6" fmla="*/ 0 w 31"/>
                <a:gd name="T7" fmla="*/ 5 h 17"/>
                <a:gd name="T8" fmla="*/ 26 w 31"/>
                <a:gd name="T9" fmla="*/ 16 h 17"/>
              </a:gdLst>
              <a:ahLst/>
              <a:cxnLst>
                <a:cxn ang="0">
                  <a:pos x="T0" y="T1"/>
                </a:cxn>
                <a:cxn ang="0">
                  <a:pos x="T2" y="T3"/>
                </a:cxn>
                <a:cxn ang="0">
                  <a:pos x="T4" y="T5"/>
                </a:cxn>
                <a:cxn ang="0">
                  <a:pos x="T6" y="T7"/>
                </a:cxn>
                <a:cxn ang="0">
                  <a:pos x="T8" y="T9"/>
                </a:cxn>
              </a:cxnLst>
              <a:rect l="0" t="0" r="r" b="b"/>
              <a:pathLst>
                <a:path w="31" h="17">
                  <a:moveTo>
                    <a:pt x="26" y="16"/>
                  </a:moveTo>
                  <a:lnTo>
                    <a:pt x="30" y="9"/>
                  </a:lnTo>
                  <a:lnTo>
                    <a:pt x="4" y="0"/>
                  </a:lnTo>
                  <a:lnTo>
                    <a:pt x="0" y="5"/>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37960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pPr>
              <a:lnSpc>
                <a:spcPct val="95000"/>
              </a:lnSpc>
            </a:pPr>
            <a:r>
              <a:rPr lang="en-US"/>
              <a:t>Single-Row Functions</a:t>
            </a:r>
          </a:p>
          <a:p>
            <a:pPr lvl="1">
              <a:lnSpc>
                <a:spcPct val="95000"/>
              </a:lnSpc>
            </a:pPr>
            <a:r>
              <a:rPr lang="en-US">
                <a:solidFill>
                  <a:srgbClr val="FC0128"/>
                </a:solidFill>
              </a:rPr>
              <a:t>Single-row functions </a:t>
            </a:r>
            <a:r>
              <a:rPr lang="en-US"/>
              <a:t>are used to manipulate data items. They accept one or more arguments and return one value for each row returned by the query. An argument can be one of the following:</a:t>
            </a:r>
          </a:p>
          <a:p>
            <a:pPr lvl="2">
              <a:lnSpc>
                <a:spcPct val="95000"/>
              </a:lnSpc>
            </a:pPr>
            <a:r>
              <a:rPr lang="en-US"/>
              <a:t>User-supplied constant</a:t>
            </a:r>
          </a:p>
          <a:p>
            <a:pPr lvl="2">
              <a:lnSpc>
                <a:spcPct val="95000"/>
              </a:lnSpc>
            </a:pPr>
            <a:r>
              <a:rPr lang="en-US"/>
              <a:t>Variable value </a:t>
            </a:r>
          </a:p>
          <a:p>
            <a:pPr lvl="2">
              <a:lnSpc>
                <a:spcPct val="95000"/>
              </a:lnSpc>
            </a:pPr>
            <a:r>
              <a:rPr lang="en-US"/>
              <a:t>Column name</a:t>
            </a:r>
          </a:p>
          <a:p>
            <a:pPr lvl="2">
              <a:lnSpc>
                <a:spcPct val="95000"/>
              </a:lnSpc>
            </a:pPr>
            <a:r>
              <a:rPr lang="en-US"/>
              <a:t>Expression</a:t>
            </a:r>
          </a:p>
          <a:p>
            <a:pPr lvl="1"/>
            <a:r>
              <a:rPr lang="en-US"/>
              <a:t>Features of single-row functions:</a:t>
            </a:r>
          </a:p>
          <a:p>
            <a:pPr lvl="2">
              <a:lnSpc>
                <a:spcPct val="95000"/>
              </a:lnSpc>
            </a:pPr>
            <a:r>
              <a:rPr lang="en-US"/>
              <a:t>Act on each row returned in the query</a:t>
            </a:r>
          </a:p>
          <a:p>
            <a:pPr lvl="2">
              <a:lnSpc>
                <a:spcPct val="95000"/>
              </a:lnSpc>
            </a:pPr>
            <a:r>
              <a:rPr lang="en-US"/>
              <a:t>Return one result per row</a:t>
            </a:r>
          </a:p>
          <a:p>
            <a:pPr lvl="2">
              <a:lnSpc>
                <a:spcPct val="95000"/>
              </a:lnSpc>
            </a:pPr>
            <a:r>
              <a:rPr lang="en-US"/>
              <a:t>May return a data value of a different type than that referenced</a:t>
            </a:r>
          </a:p>
          <a:p>
            <a:pPr lvl="2">
              <a:lnSpc>
                <a:spcPct val="95000"/>
              </a:lnSpc>
            </a:pPr>
            <a:r>
              <a:rPr lang="en-US"/>
              <a:t>May expect one or more arguments</a:t>
            </a:r>
          </a:p>
          <a:p>
            <a:pPr lvl="2">
              <a:lnSpc>
                <a:spcPct val="95000"/>
              </a:lnSpc>
            </a:pPr>
            <a:r>
              <a:rPr lang="en-US"/>
              <a:t>Can be used in SELECT, WHERE, and ORDER BY clauses; can be nested</a:t>
            </a:r>
          </a:p>
          <a:p>
            <a:pPr lvl="1">
              <a:lnSpc>
                <a:spcPct val="95000"/>
              </a:lnSpc>
            </a:pPr>
            <a:r>
              <a:rPr lang="en-US"/>
              <a:t>In the syntax:</a:t>
            </a:r>
          </a:p>
          <a:p>
            <a:pPr algn="just">
              <a:lnSpc>
                <a:spcPct val="95000"/>
              </a:lnSpc>
            </a:pPr>
            <a:r>
              <a:rPr lang="en-US" b="0" i="1">
                <a:latin typeface="Times" panose="02020603050405020304" pitchFamily="18" charset="0"/>
              </a:rPr>
              <a:t>	function_name</a:t>
            </a:r>
            <a:r>
              <a:rPr lang="en-US" b="0">
                <a:latin typeface="Times" panose="02020603050405020304" pitchFamily="18" charset="0"/>
              </a:rPr>
              <a:t>	is the name of the function</a:t>
            </a:r>
          </a:p>
          <a:p>
            <a:pPr algn="just">
              <a:lnSpc>
                <a:spcPct val="95000"/>
              </a:lnSpc>
            </a:pPr>
            <a:r>
              <a:rPr lang="en-US" b="0" i="1">
                <a:latin typeface="Times" panose="02020603050405020304" pitchFamily="18" charset="0"/>
              </a:rPr>
              <a:t>	column		</a:t>
            </a:r>
            <a:r>
              <a:rPr lang="en-US" b="0">
                <a:latin typeface="Times" panose="02020603050405020304" pitchFamily="18" charset="0"/>
              </a:rPr>
              <a:t>is any named database column</a:t>
            </a:r>
            <a:endParaRPr lang="en-US" b="0" i="1">
              <a:latin typeface="Times" panose="02020603050405020304" pitchFamily="18" charset="0"/>
            </a:endParaRPr>
          </a:p>
          <a:p>
            <a:pPr algn="just">
              <a:lnSpc>
                <a:spcPct val="95000"/>
              </a:lnSpc>
            </a:pPr>
            <a:r>
              <a:rPr lang="en-US" b="0" i="1">
                <a:latin typeface="Times" panose="02020603050405020304" pitchFamily="18" charset="0"/>
              </a:rPr>
              <a:t>	expression		</a:t>
            </a:r>
            <a:r>
              <a:rPr lang="en-US" b="0">
                <a:latin typeface="Times" panose="02020603050405020304" pitchFamily="18" charset="0"/>
              </a:rPr>
              <a:t>is any character string or calculated expression</a:t>
            </a:r>
          </a:p>
          <a:p>
            <a:pPr algn="just">
              <a:lnSpc>
                <a:spcPct val="95000"/>
              </a:lnSpc>
            </a:pPr>
            <a:r>
              <a:rPr lang="en-US" b="0" i="1">
                <a:latin typeface="Times" panose="02020603050405020304" pitchFamily="18" charset="0"/>
              </a:rPr>
              <a:t>	arg1, arg2		</a:t>
            </a:r>
            <a:r>
              <a:rPr lang="en-US" b="0">
                <a:latin typeface="Times" panose="02020603050405020304" pitchFamily="18" charset="0"/>
              </a:rPr>
              <a:t>is any argument to be used by the function</a:t>
            </a:r>
          </a:p>
        </p:txBody>
      </p:sp>
      <p:sp>
        <p:nvSpPr>
          <p:cNvPr id="1433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42484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74663" y="161925"/>
            <a:ext cx="5864225" cy="4397375"/>
          </a:xfrm>
          <a:ln cap="flat"/>
        </p:spPr>
      </p:sp>
      <p:sp>
        <p:nvSpPr>
          <p:cNvPr id="16387" name="Rectangle 3"/>
          <p:cNvSpPr>
            <a:spLocks noGrp="1" noChangeArrowheads="1"/>
          </p:cNvSpPr>
          <p:nvPr>
            <p:ph type="body" idx="1"/>
          </p:nvPr>
        </p:nvSpPr>
        <p:spPr>
          <a:noFill/>
          <a:ln/>
        </p:spPr>
        <p:txBody>
          <a:bodyPr/>
          <a:lstStyle/>
          <a:p>
            <a:r>
              <a:rPr lang="en-US"/>
              <a:t>Single-Row Functions (continued)</a:t>
            </a:r>
          </a:p>
          <a:p>
            <a:pPr lvl="1"/>
            <a:r>
              <a:rPr lang="en-US"/>
              <a:t>This lesson covers the following single-row functions:</a:t>
            </a:r>
          </a:p>
          <a:p>
            <a:pPr lvl="2"/>
            <a:r>
              <a:rPr lang="en-US"/>
              <a:t>Character functions</a:t>
            </a:r>
            <a:r>
              <a:rPr lang="en-US">
                <a:latin typeface="Symbol" panose="05050102010706020507" pitchFamily="18" charset="2"/>
              </a:rPr>
              <a:t>: A</a:t>
            </a:r>
            <a:r>
              <a:rPr lang="en-US"/>
              <a:t>ccept character input and can return both character and number values</a:t>
            </a:r>
          </a:p>
          <a:p>
            <a:pPr lvl="2"/>
            <a:r>
              <a:rPr lang="en-US"/>
              <a:t>Number functions</a:t>
            </a:r>
            <a:r>
              <a:rPr lang="en-US">
                <a:latin typeface="Symbol" panose="05050102010706020507" pitchFamily="18" charset="2"/>
              </a:rPr>
              <a:t>: </a:t>
            </a:r>
            <a:r>
              <a:rPr lang="en-US"/>
              <a:t>Accept numeric input and return numeric values</a:t>
            </a:r>
          </a:p>
          <a:p>
            <a:pPr lvl="2"/>
            <a:r>
              <a:rPr lang="en-US"/>
              <a:t>Date functions</a:t>
            </a:r>
            <a:r>
              <a:rPr lang="en-US">
                <a:latin typeface="Symbol" panose="05050102010706020507" pitchFamily="18" charset="2"/>
              </a:rPr>
              <a:t>: </a:t>
            </a:r>
            <a:r>
              <a:rPr lang="en-US"/>
              <a:t>Operate on values of the date datatype (All date functions return a value of date datatype except the MONTHS_BETWEEN function, which returns a number.)</a:t>
            </a:r>
          </a:p>
          <a:p>
            <a:pPr lvl="2"/>
            <a:r>
              <a:rPr lang="en-US"/>
              <a:t>Conversion functions</a:t>
            </a:r>
            <a:r>
              <a:rPr lang="en-US">
                <a:latin typeface="Symbol" panose="05050102010706020507" pitchFamily="18" charset="2"/>
              </a:rPr>
              <a:t>: </a:t>
            </a:r>
            <a:r>
              <a:rPr lang="en-US"/>
              <a:t>Convert a value from one datatype to another</a:t>
            </a:r>
          </a:p>
          <a:p>
            <a:pPr lvl="2"/>
            <a:r>
              <a:rPr lang="en-US"/>
              <a:t>General functions:</a:t>
            </a:r>
          </a:p>
          <a:p>
            <a:pPr lvl="3"/>
            <a:r>
              <a:rPr lang="en-US"/>
              <a:t>NVL function</a:t>
            </a:r>
          </a:p>
          <a:p>
            <a:pPr lvl="3"/>
            <a:r>
              <a:rPr lang="en-US"/>
              <a:t>DECODE function</a:t>
            </a:r>
          </a:p>
          <a:p>
            <a:endParaRPr lang="en-US" b="0">
              <a:latin typeface="Times New Roman" panose="02020603050405020304" pitchFamily="18" charset="0"/>
            </a:endParaRPr>
          </a:p>
        </p:txBody>
      </p:sp>
    </p:spTree>
    <p:extLst>
      <p:ext uri="{BB962C8B-B14F-4D97-AF65-F5344CB8AC3E}">
        <p14:creationId xmlns:p14="http://schemas.microsoft.com/office/powerpoint/2010/main" val="290812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68300" y="4621213"/>
            <a:ext cx="5794375" cy="374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defTabSz="382588">
              <a:tabLst>
                <a:tab pos="446088" algn="l"/>
              </a:tabLst>
              <a:defRPr sz="2400">
                <a:solidFill>
                  <a:schemeClr val="tx1"/>
                </a:solidFill>
                <a:latin typeface="Times New Roman" panose="02020603050405020304" pitchFamily="18" charset="0"/>
              </a:defRPr>
            </a:lvl1pPr>
            <a:lvl2pPr marL="114300" defTabSz="382588">
              <a:tabLst>
                <a:tab pos="446088" algn="l"/>
              </a:tabLst>
              <a:defRPr sz="2400">
                <a:solidFill>
                  <a:schemeClr val="tx1"/>
                </a:solidFill>
                <a:latin typeface="Times New Roman" panose="02020603050405020304" pitchFamily="18" charset="0"/>
              </a:defRPr>
            </a:lvl2pPr>
            <a:lvl3pPr marL="439738" indent="-211138" defTabSz="382588">
              <a:tabLst>
                <a:tab pos="446088" algn="l"/>
              </a:tabLst>
              <a:defRPr sz="2400">
                <a:solidFill>
                  <a:schemeClr val="tx1"/>
                </a:solidFill>
                <a:latin typeface="Times New Roman" panose="02020603050405020304" pitchFamily="18" charset="0"/>
              </a:defRPr>
            </a:lvl3pPr>
            <a:lvl4pPr marL="831850" indent="-212725" defTabSz="382588">
              <a:tabLst>
                <a:tab pos="446088" algn="l"/>
              </a:tabLst>
              <a:defRPr sz="2400">
                <a:solidFill>
                  <a:schemeClr val="tx1"/>
                </a:solidFill>
                <a:latin typeface="Times New Roman" panose="02020603050405020304" pitchFamily="18" charset="0"/>
              </a:defRPr>
            </a:lvl4pPr>
            <a:lvl5pPr marL="5675313" defTabSz="382588">
              <a:tabLst>
                <a:tab pos="446088" algn="l"/>
              </a:tabLst>
              <a:defRPr sz="2400">
                <a:solidFill>
                  <a:schemeClr val="tx1"/>
                </a:solidFill>
                <a:latin typeface="Times New Roman" panose="02020603050405020304" pitchFamily="18" charset="0"/>
              </a:defRPr>
            </a:lvl5pPr>
            <a:lvl6pPr marL="6132513" defTabSz="382588" fontAlgn="base">
              <a:spcBef>
                <a:spcPct val="0"/>
              </a:spcBef>
              <a:spcAft>
                <a:spcPct val="0"/>
              </a:spcAft>
              <a:tabLst>
                <a:tab pos="446088" algn="l"/>
              </a:tabLst>
              <a:defRPr sz="2400">
                <a:solidFill>
                  <a:schemeClr val="tx1"/>
                </a:solidFill>
                <a:latin typeface="Times New Roman" panose="02020603050405020304" pitchFamily="18" charset="0"/>
              </a:defRPr>
            </a:lvl6pPr>
            <a:lvl7pPr marL="6589713" defTabSz="382588" fontAlgn="base">
              <a:spcBef>
                <a:spcPct val="0"/>
              </a:spcBef>
              <a:spcAft>
                <a:spcPct val="0"/>
              </a:spcAft>
              <a:tabLst>
                <a:tab pos="446088" algn="l"/>
              </a:tabLst>
              <a:defRPr sz="2400">
                <a:solidFill>
                  <a:schemeClr val="tx1"/>
                </a:solidFill>
                <a:latin typeface="Times New Roman" panose="02020603050405020304" pitchFamily="18" charset="0"/>
              </a:defRPr>
            </a:lvl7pPr>
            <a:lvl8pPr marL="7046913" defTabSz="382588" fontAlgn="base">
              <a:spcBef>
                <a:spcPct val="0"/>
              </a:spcBef>
              <a:spcAft>
                <a:spcPct val="0"/>
              </a:spcAft>
              <a:tabLst>
                <a:tab pos="446088" algn="l"/>
              </a:tabLst>
              <a:defRPr sz="2400">
                <a:solidFill>
                  <a:schemeClr val="tx1"/>
                </a:solidFill>
                <a:latin typeface="Times New Roman" panose="02020603050405020304" pitchFamily="18" charset="0"/>
              </a:defRPr>
            </a:lvl8pPr>
            <a:lvl9pPr marL="7504113" defTabSz="382588" fontAlgn="base">
              <a:spcBef>
                <a:spcPct val="0"/>
              </a:spcBef>
              <a:spcAft>
                <a:spcPct val="0"/>
              </a:spcAft>
              <a:tabLst>
                <a:tab pos="446088" algn="l"/>
              </a:tabLst>
              <a:defRPr sz="2400">
                <a:solidFill>
                  <a:schemeClr val="tx1"/>
                </a:solidFill>
                <a:latin typeface="Times New Roman" panose="02020603050405020304" pitchFamily="18" charset="0"/>
              </a:defRPr>
            </a:lvl9pPr>
          </a:lstStyle>
          <a:p>
            <a:pPr>
              <a:lnSpc>
                <a:spcPct val="95000"/>
              </a:lnSpc>
              <a:spcBef>
                <a:spcPct val="30000"/>
              </a:spcBef>
            </a:pPr>
            <a:r>
              <a:rPr lang="en-US" sz="1100" b="1">
                <a:latin typeface="Arial" panose="020B0604020202020204" pitchFamily="34" charset="0"/>
              </a:rPr>
              <a:t>Character Functions</a:t>
            </a:r>
          </a:p>
          <a:p>
            <a:pPr lvl="1">
              <a:lnSpc>
                <a:spcPct val="95000"/>
              </a:lnSpc>
              <a:spcBef>
                <a:spcPct val="30000"/>
              </a:spcBef>
            </a:pPr>
            <a:r>
              <a:rPr lang="en-US" sz="1100"/>
              <a:t>Single-row </a:t>
            </a:r>
            <a:r>
              <a:rPr lang="en-US" sz="1100">
                <a:solidFill>
                  <a:srgbClr val="FC0128"/>
                </a:solidFill>
              </a:rPr>
              <a:t>character functions </a:t>
            </a:r>
            <a:r>
              <a:rPr lang="en-US" sz="1100"/>
              <a:t>accept character data as input and can return both character and number values. Character functions can be divided into the following:</a:t>
            </a:r>
          </a:p>
          <a:p>
            <a:pPr lvl="2">
              <a:lnSpc>
                <a:spcPct val="95000"/>
              </a:lnSpc>
              <a:spcBef>
                <a:spcPct val="30000"/>
              </a:spcBef>
              <a:buFontTx/>
              <a:buChar char="•"/>
            </a:pPr>
            <a:r>
              <a:rPr lang="en-US" sz="1100"/>
              <a:t>Case conversion functions</a:t>
            </a:r>
          </a:p>
          <a:p>
            <a:pPr lvl="2">
              <a:lnSpc>
                <a:spcPct val="95000"/>
              </a:lnSpc>
              <a:spcBef>
                <a:spcPct val="30000"/>
              </a:spcBef>
              <a:buFontTx/>
              <a:buChar char="•"/>
            </a:pPr>
            <a:r>
              <a:rPr lang="en-US" sz="1100"/>
              <a:t>Character manipulation functions </a:t>
            </a:r>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a:p>
          <a:p>
            <a:pPr lvl="1">
              <a:lnSpc>
                <a:spcPct val="95000"/>
              </a:lnSpc>
              <a:spcBef>
                <a:spcPct val="30000"/>
              </a:spcBef>
            </a:pPr>
            <a:endParaRPr lang="en-US" sz="1100" b="1"/>
          </a:p>
          <a:p>
            <a:pPr lvl="1">
              <a:lnSpc>
                <a:spcPct val="95000"/>
              </a:lnSpc>
              <a:spcBef>
                <a:spcPct val="30000"/>
              </a:spcBef>
            </a:pPr>
            <a:endParaRPr lang="en-US" sz="1100" b="1"/>
          </a:p>
          <a:p>
            <a:pPr lvl="1">
              <a:lnSpc>
                <a:spcPct val="95000"/>
              </a:lnSpc>
              <a:spcBef>
                <a:spcPct val="30000"/>
              </a:spcBef>
            </a:pPr>
            <a:endParaRPr lang="en-US" sz="1100" b="1"/>
          </a:p>
          <a:p>
            <a:pPr lvl="1">
              <a:lnSpc>
                <a:spcPct val="95000"/>
              </a:lnSpc>
              <a:spcBef>
                <a:spcPct val="30000"/>
              </a:spcBef>
            </a:pPr>
            <a:endParaRPr lang="en-US" sz="200" b="1"/>
          </a:p>
          <a:p>
            <a:pPr lvl="1">
              <a:lnSpc>
                <a:spcPct val="95000"/>
              </a:lnSpc>
              <a:spcBef>
                <a:spcPct val="30000"/>
              </a:spcBef>
            </a:pPr>
            <a:r>
              <a:rPr lang="en-US" sz="1100" b="1"/>
              <a:t/>
            </a:r>
            <a:br>
              <a:rPr lang="en-US" sz="1100" b="1"/>
            </a:br>
            <a:r>
              <a:rPr lang="en-US" sz="1100" b="1"/>
              <a:t>Note: </a:t>
            </a:r>
            <a:r>
              <a:rPr lang="en-US" sz="1100"/>
              <a:t>This list is a subset of the available character functions.</a:t>
            </a:r>
          </a:p>
          <a:p>
            <a:pPr lvl="1">
              <a:lnSpc>
                <a:spcPct val="95000"/>
              </a:lnSpc>
              <a:spcBef>
                <a:spcPct val="30000"/>
              </a:spcBef>
            </a:pPr>
            <a:r>
              <a:rPr lang="en-US" sz="1100"/>
              <a:t>For more information, see </a:t>
            </a:r>
            <a:br>
              <a:rPr lang="en-US" sz="1100"/>
            </a:br>
            <a:r>
              <a:rPr lang="en-US" sz="1100" i="1"/>
              <a:t>Oracle Server SQL Reference, </a:t>
            </a:r>
            <a:r>
              <a:rPr lang="en-US" sz="1100"/>
              <a:t>Release 8, “Character Functions.”</a:t>
            </a:r>
          </a:p>
          <a:p>
            <a:pPr>
              <a:spcBef>
                <a:spcPct val="30000"/>
              </a:spcBef>
            </a:pPr>
            <a:endParaRPr lang="en-US" sz="1100"/>
          </a:p>
        </p:txBody>
      </p:sp>
      <p:sp>
        <p:nvSpPr>
          <p:cNvPr id="18435" name="Rectangle 3"/>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8437" name="Object 5"/>
          <p:cNvGraphicFramePr>
            <a:graphicFrameLocks noGrp="1"/>
          </p:cNvGraphicFramePr>
          <p:nvPr>
            <p:ph type="body" idx="1"/>
          </p:nvPr>
        </p:nvGraphicFramePr>
        <p:xfrm>
          <a:off x="503238" y="5661025"/>
          <a:ext cx="5972175" cy="2624138"/>
        </p:xfrm>
        <a:graphic>
          <a:graphicData uri="http://schemas.openxmlformats.org/presentationml/2006/ole">
            <mc:AlternateContent xmlns:mc="http://schemas.openxmlformats.org/markup-compatibility/2006">
              <mc:Choice xmlns:v="urn:schemas-microsoft-com:vml" Requires="v">
                <p:oleObj spid="_x0000_s18459" name="Document" r:id="rId4" imgW="6156000" imgH="2705040" progId="Word.Document.6">
                  <p:embed/>
                </p:oleObj>
              </mc:Choice>
              <mc:Fallback>
                <p:oleObj name="Document" r:id="rId4" imgW="6156000" imgH="270504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5661025"/>
                        <a:ext cx="5972175" cy="262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Rectangle 6"/>
          <p:cNvSpPr>
            <a:spLocks noGrp="1" noRot="1" noChangeAspect="1" noChangeArrowheads="1" noTextEdit="1"/>
          </p:cNvSpPr>
          <p:nvPr>
            <p:ph type="sldImg"/>
          </p:nvPr>
        </p:nvSpPr>
        <p:spPr>
          <a:xfrm>
            <a:off x="474663" y="161925"/>
            <a:ext cx="5864225" cy="4397375"/>
          </a:xfrm>
          <a:ln cap="flat"/>
        </p:spPr>
      </p:sp>
      <p:sp>
        <p:nvSpPr>
          <p:cNvPr id="18439" name="Rectangle 7"/>
          <p:cNvSpPr>
            <a:spLocks noChangeArrowheads="1"/>
          </p:cNvSpPr>
          <p:nvPr/>
        </p:nvSpPr>
        <p:spPr bwMode="auto">
          <a:xfrm>
            <a:off x="515938" y="4627563"/>
            <a:ext cx="17938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53" name="Group 21"/>
          <p:cNvGrpSpPr>
            <a:grpSpLocks/>
          </p:cNvGrpSpPr>
          <p:nvPr/>
        </p:nvGrpSpPr>
        <p:grpSpPr bwMode="auto">
          <a:xfrm>
            <a:off x="169863" y="8407400"/>
            <a:ext cx="295275" cy="290513"/>
            <a:chOff x="107" y="5296"/>
            <a:chExt cx="186" cy="183"/>
          </a:xfrm>
        </p:grpSpPr>
        <p:sp>
          <p:nvSpPr>
            <p:cNvPr id="18440" name="Freeform 8"/>
            <p:cNvSpPr>
              <a:spLocks/>
            </p:cNvSpPr>
            <p:nvPr/>
          </p:nvSpPr>
          <p:spPr bwMode="auto">
            <a:xfrm>
              <a:off x="107" y="5296"/>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Lst>
              <a:ahLst/>
              <a:cxnLst>
                <a:cxn ang="0">
                  <a:pos x="T0" y="T1"/>
                </a:cxn>
                <a:cxn ang="0">
                  <a:pos x="T2" y="T3"/>
                </a:cxn>
                <a:cxn ang="0">
                  <a:pos x="T4" y="T5"/>
                </a:cxn>
                <a:cxn ang="0">
                  <a:pos x="T6" y="T7"/>
                </a:cxn>
                <a:cxn ang="0">
                  <a:pos x="T8" y="T9"/>
                </a:cxn>
              </a:cxnLst>
              <a:rect l="0" t="0" r="r" b="b"/>
              <a:pathLst>
                <a:path w="178" h="177">
                  <a:moveTo>
                    <a:pt x="177" y="176"/>
                  </a:moveTo>
                  <a:lnTo>
                    <a:pt x="177" y="0"/>
                  </a:lnTo>
                  <a:lnTo>
                    <a:pt x="0" y="0"/>
                  </a:lnTo>
                  <a:lnTo>
                    <a:pt x="0" y="176"/>
                  </a:lnTo>
                  <a:lnTo>
                    <a:pt x="177"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Freeform 9"/>
            <p:cNvSpPr>
              <a:spLocks/>
            </p:cNvSpPr>
            <p:nvPr/>
          </p:nvSpPr>
          <p:spPr bwMode="auto">
            <a:xfrm>
              <a:off x="169" y="5361"/>
              <a:ext cx="69" cy="39"/>
            </a:xfrm>
            <a:custGeom>
              <a:avLst/>
              <a:gdLst>
                <a:gd name="T0" fmla="*/ 68 w 69"/>
                <a:gd name="T1" fmla="*/ 7 h 39"/>
                <a:gd name="T2" fmla="*/ 65 w 69"/>
                <a:gd name="T3" fmla="*/ 0 h 39"/>
                <a:gd name="T4" fmla="*/ 0 w 69"/>
                <a:gd name="T5" fmla="*/ 30 h 39"/>
                <a:gd name="T6" fmla="*/ 3 w 69"/>
                <a:gd name="T7" fmla="*/ 38 h 39"/>
                <a:gd name="T8" fmla="*/ 68 w 69"/>
                <a:gd name="T9" fmla="*/ 7 h 39"/>
              </a:gdLst>
              <a:ahLst/>
              <a:cxnLst>
                <a:cxn ang="0">
                  <a:pos x="T0" y="T1"/>
                </a:cxn>
                <a:cxn ang="0">
                  <a:pos x="T2" y="T3"/>
                </a:cxn>
                <a:cxn ang="0">
                  <a:pos x="T4" y="T5"/>
                </a:cxn>
                <a:cxn ang="0">
                  <a:pos x="T6" y="T7"/>
                </a:cxn>
                <a:cxn ang="0">
                  <a:pos x="T8" y="T9"/>
                </a:cxn>
              </a:cxnLst>
              <a:rect l="0" t="0" r="r" b="b"/>
              <a:pathLst>
                <a:path w="69" h="39">
                  <a:moveTo>
                    <a:pt x="68" y="7"/>
                  </a:moveTo>
                  <a:lnTo>
                    <a:pt x="65" y="0"/>
                  </a:lnTo>
                  <a:lnTo>
                    <a:pt x="0" y="30"/>
                  </a:lnTo>
                  <a:lnTo>
                    <a:pt x="3" y="38"/>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Freeform 10"/>
            <p:cNvSpPr>
              <a:spLocks/>
            </p:cNvSpPr>
            <p:nvPr/>
          </p:nvSpPr>
          <p:spPr bwMode="auto">
            <a:xfrm>
              <a:off x="177" y="5378"/>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11"/>
            <p:cNvSpPr>
              <a:spLocks/>
            </p:cNvSpPr>
            <p:nvPr/>
          </p:nvSpPr>
          <p:spPr bwMode="auto">
            <a:xfrm>
              <a:off x="183" y="539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Freeform 12"/>
            <p:cNvSpPr>
              <a:spLocks/>
            </p:cNvSpPr>
            <p:nvPr/>
          </p:nvSpPr>
          <p:spPr bwMode="auto">
            <a:xfrm>
              <a:off x="191" y="541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Freeform 13"/>
            <p:cNvSpPr>
              <a:spLocks/>
            </p:cNvSpPr>
            <p:nvPr/>
          </p:nvSpPr>
          <p:spPr bwMode="auto">
            <a:xfrm>
              <a:off x="200" y="5425"/>
              <a:ext cx="68" cy="40"/>
            </a:xfrm>
            <a:custGeom>
              <a:avLst/>
              <a:gdLst>
                <a:gd name="T0" fmla="*/ 67 w 68"/>
                <a:gd name="T1" fmla="*/ 7 h 40"/>
                <a:gd name="T2" fmla="*/ 64 w 68"/>
                <a:gd name="T3" fmla="*/ 0 h 40"/>
                <a:gd name="T4" fmla="*/ 0 w 68"/>
                <a:gd name="T5" fmla="*/ 31 h 40"/>
                <a:gd name="T6" fmla="*/ 2 w 68"/>
                <a:gd name="T7" fmla="*/ 39 h 40"/>
                <a:gd name="T8" fmla="*/ 67 w 68"/>
                <a:gd name="T9" fmla="*/ 7 h 40"/>
              </a:gdLst>
              <a:ahLst/>
              <a:cxnLst>
                <a:cxn ang="0">
                  <a:pos x="T0" y="T1"/>
                </a:cxn>
                <a:cxn ang="0">
                  <a:pos x="T2" y="T3"/>
                </a:cxn>
                <a:cxn ang="0">
                  <a:pos x="T4" y="T5"/>
                </a:cxn>
                <a:cxn ang="0">
                  <a:pos x="T6" y="T7"/>
                </a:cxn>
                <a:cxn ang="0">
                  <a:pos x="T8" y="T9"/>
                </a:cxn>
              </a:cxnLst>
              <a:rect l="0" t="0" r="r" b="b"/>
              <a:pathLst>
                <a:path w="68" h="40">
                  <a:moveTo>
                    <a:pt x="67" y="7"/>
                  </a:moveTo>
                  <a:lnTo>
                    <a:pt x="64" y="0"/>
                  </a:lnTo>
                  <a:lnTo>
                    <a:pt x="0" y="31"/>
                  </a:lnTo>
                  <a:lnTo>
                    <a:pt x="2" y="39"/>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Freeform 14"/>
            <p:cNvSpPr>
              <a:spLocks/>
            </p:cNvSpPr>
            <p:nvPr/>
          </p:nvSpPr>
          <p:spPr bwMode="auto">
            <a:xfrm>
              <a:off x="129" y="532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Freeform 15"/>
            <p:cNvSpPr>
              <a:spLocks/>
            </p:cNvSpPr>
            <p:nvPr/>
          </p:nvSpPr>
          <p:spPr bwMode="auto">
            <a:xfrm>
              <a:off x="111" y="531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Freeform 16"/>
            <p:cNvSpPr>
              <a:spLocks/>
            </p:cNvSpPr>
            <p:nvPr/>
          </p:nvSpPr>
          <p:spPr bwMode="auto">
            <a:xfrm>
              <a:off x="238" y="5327"/>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Freeform 17"/>
            <p:cNvSpPr>
              <a:spLocks/>
            </p:cNvSpPr>
            <p:nvPr/>
          </p:nvSpPr>
          <p:spPr bwMode="auto">
            <a:xfrm>
              <a:off x="129" y="537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Lst>
              <a:ahLst/>
              <a:cxnLst>
                <a:cxn ang="0">
                  <a:pos x="T0" y="T1"/>
                </a:cxn>
                <a:cxn ang="0">
                  <a:pos x="T2" y="T3"/>
                </a:cxn>
                <a:cxn ang="0">
                  <a:pos x="T4" y="T5"/>
                </a:cxn>
                <a:cxn ang="0">
                  <a:pos x="T6" y="T7"/>
                </a:cxn>
                <a:cxn ang="0">
                  <a:pos x="T8" y="T9"/>
                </a:cxn>
              </a:cxnLst>
              <a:rect l="0" t="0" r="r" b="b"/>
              <a:pathLst>
                <a:path w="52" h="107">
                  <a:moveTo>
                    <a:pt x="44" y="106"/>
                  </a:moveTo>
                  <a:lnTo>
                    <a:pt x="51" y="102"/>
                  </a:lnTo>
                  <a:lnTo>
                    <a:pt x="6" y="0"/>
                  </a:lnTo>
                  <a:lnTo>
                    <a:pt x="0" y="4"/>
                  </a:lnTo>
                  <a:lnTo>
                    <a:pt x="44"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Freeform 18"/>
            <p:cNvSpPr>
              <a:spLocks/>
            </p:cNvSpPr>
            <p:nvPr/>
          </p:nvSpPr>
          <p:spPr bwMode="auto">
            <a:xfrm>
              <a:off x="107" y="5363"/>
              <a:ext cx="58" cy="116"/>
            </a:xfrm>
            <a:custGeom>
              <a:avLst/>
              <a:gdLst>
                <a:gd name="T0" fmla="*/ 50 w 58"/>
                <a:gd name="T1" fmla="*/ 115 h 116"/>
                <a:gd name="T2" fmla="*/ 57 w 58"/>
                <a:gd name="T3" fmla="*/ 112 h 116"/>
                <a:gd name="T4" fmla="*/ 5 w 58"/>
                <a:gd name="T5" fmla="*/ 0 h 116"/>
                <a:gd name="T6" fmla="*/ 0 w 58"/>
                <a:gd name="T7" fmla="*/ 2 h 116"/>
                <a:gd name="T8" fmla="*/ 50 w 58"/>
                <a:gd name="T9" fmla="*/ 115 h 116"/>
              </a:gdLst>
              <a:ahLst/>
              <a:cxnLst>
                <a:cxn ang="0">
                  <a:pos x="T0" y="T1"/>
                </a:cxn>
                <a:cxn ang="0">
                  <a:pos x="T2" y="T3"/>
                </a:cxn>
                <a:cxn ang="0">
                  <a:pos x="T4" y="T5"/>
                </a:cxn>
                <a:cxn ang="0">
                  <a:pos x="T6" y="T7"/>
                </a:cxn>
                <a:cxn ang="0">
                  <a:pos x="T8" y="T9"/>
                </a:cxn>
              </a:cxnLst>
              <a:rect l="0" t="0" r="r" b="b"/>
              <a:pathLst>
                <a:path w="58" h="116">
                  <a:moveTo>
                    <a:pt x="50" y="115"/>
                  </a:moveTo>
                  <a:lnTo>
                    <a:pt x="57" y="112"/>
                  </a:lnTo>
                  <a:lnTo>
                    <a:pt x="5" y="0"/>
                  </a:lnTo>
                  <a:lnTo>
                    <a:pt x="0" y="2"/>
                  </a:lnTo>
                  <a:lnTo>
                    <a:pt x="50"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Freeform 19"/>
            <p:cNvSpPr>
              <a:spLocks/>
            </p:cNvSpPr>
            <p:nvPr/>
          </p:nvSpPr>
          <p:spPr bwMode="auto">
            <a:xfrm>
              <a:off x="110" y="5363"/>
              <a:ext cx="28" cy="19"/>
            </a:xfrm>
            <a:custGeom>
              <a:avLst/>
              <a:gdLst>
                <a:gd name="T0" fmla="*/ 23 w 28"/>
                <a:gd name="T1" fmla="*/ 18 h 19"/>
                <a:gd name="T2" fmla="*/ 27 w 28"/>
                <a:gd name="T3" fmla="*/ 11 h 19"/>
                <a:gd name="T4" fmla="*/ 4 w 28"/>
                <a:gd name="T5" fmla="*/ 0 h 19"/>
                <a:gd name="T6" fmla="*/ 0 w 28"/>
                <a:gd name="T7" fmla="*/ 7 h 19"/>
                <a:gd name="T8" fmla="*/ 23 w 28"/>
                <a:gd name="T9" fmla="*/ 18 h 19"/>
              </a:gdLst>
              <a:ahLst/>
              <a:cxnLst>
                <a:cxn ang="0">
                  <a:pos x="T0" y="T1"/>
                </a:cxn>
                <a:cxn ang="0">
                  <a:pos x="T2" y="T3"/>
                </a:cxn>
                <a:cxn ang="0">
                  <a:pos x="T4" y="T5"/>
                </a:cxn>
                <a:cxn ang="0">
                  <a:pos x="T6" y="T7"/>
                </a:cxn>
                <a:cxn ang="0">
                  <a:pos x="T8" y="T9"/>
                </a:cxn>
              </a:cxnLst>
              <a:rect l="0" t="0" r="r" b="b"/>
              <a:pathLst>
                <a:path w="28" h="19">
                  <a:moveTo>
                    <a:pt x="23" y="18"/>
                  </a:moveTo>
                  <a:lnTo>
                    <a:pt x="27" y="11"/>
                  </a:lnTo>
                  <a:lnTo>
                    <a:pt x="4" y="0"/>
                  </a:lnTo>
                  <a:lnTo>
                    <a:pt x="0" y="7"/>
                  </a:lnTo>
                  <a:lnTo>
                    <a:pt x="2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Freeform 20"/>
            <p:cNvSpPr>
              <a:spLocks/>
            </p:cNvSpPr>
            <p:nvPr/>
          </p:nvSpPr>
          <p:spPr bwMode="auto">
            <a:xfrm>
              <a:off x="217" y="5320"/>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Lst>
              <a:ahLst/>
              <a:cxnLst>
                <a:cxn ang="0">
                  <a:pos x="T0" y="T1"/>
                </a:cxn>
                <a:cxn ang="0">
                  <a:pos x="T2" y="T3"/>
                </a:cxn>
                <a:cxn ang="0">
                  <a:pos x="T4" y="T5"/>
                </a:cxn>
                <a:cxn ang="0">
                  <a:pos x="T6" y="T7"/>
                </a:cxn>
                <a:cxn ang="0">
                  <a:pos x="T8" y="T9"/>
                </a:cxn>
              </a:cxnLst>
              <a:rect l="0" t="0" r="r" b="b"/>
              <a:pathLst>
                <a:path w="29" h="19">
                  <a:moveTo>
                    <a:pt x="24" y="18"/>
                  </a:moveTo>
                  <a:lnTo>
                    <a:pt x="28" y="11"/>
                  </a:lnTo>
                  <a:lnTo>
                    <a:pt x="4" y="0"/>
                  </a:lnTo>
                  <a:lnTo>
                    <a:pt x="0" y="6"/>
                  </a:lnTo>
                  <a:lnTo>
                    <a:pt x="24"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0601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tab pos="227013" algn="l"/>
              </a:tabLst>
            </a:pPr>
            <a:r>
              <a:rPr lang="en-US"/>
              <a:t>Case Conversion Functions</a:t>
            </a:r>
          </a:p>
          <a:p>
            <a:pPr lvl="1">
              <a:tabLst>
                <a:tab pos="227013" algn="l"/>
              </a:tabLst>
            </a:pPr>
            <a:r>
              <a:rPr lang="en-US"/>
              <a:t>LOWER, UPPER, and INITCAP are the three case conversion functions.</a:t>
            </a:r>
          </a:p>
          <a:p>
            <a:pPr lvl="2">
              <a:tabLst>
                <a:tab pos="227013" algn="l"/>
              </a:tabLst>
            </a:pPr>
            <a:r>
              <a:rPr lang="en-US">
                <a:solidFill>
                  <a:srgbClr val="FC0128"/>
                </a:solidFill>
              </a:rPr>
              <a:t>LOWER</a:t>
            </a:r>
            <a:r>
              <a:rPr lang="en-US">
                <a:solidFill>
                  <a:srgbClr val="FC0128"/>
                </a:solidFill>
                <a:latin typeface="Symbol" panose="05050102010706020507" pitchFamily="18" charset="2"/>
              </a:rPr>
              <a:t>:</a:t>
            </a:r>
            <a:r>
              <a:rPr lang="en-US">
                <a:latin typeface="Symbol" panose="05050102010706020507" pitchFamily="18" charset="2"/>
              </a:rPr>
              <a:t> </a:t>
            </a:r>
            <a:r>
              <a:rPr lang="en-US"/>
              <a:t>Converts mixed case or uppercase character string to lowercase</a:t>
            </a:r>
          </a:p>
          <a:p>
            <a:pPr lvl="2">
              <a:tabLst>
                <a:tab pos="227013" algn="l"/>
              </a:tabLst>
            </a:pPr>
            <a:r>
              <a:rPr lang="en-US">
                <a:solidFill>
                  <a:srgbClr val="FC0128"/>
                </a:solidFill>
              </a:rPr>
              <a:t>UPPER</a:t>
            </a:r>
            <a:r>
              <a:rPr lang="en-US">
                <a:solidFill>
                  <a:srgbClr val="FC0128"/>
                </a:solidFill>
                <a:latin typeface="Symbol" panose="05050102010706020507" pitchFamily="18" charset="2"/>
              </a:rPr>
              <a:t>:</a:t>
            </a:r>
            <a:r>
              <a:rPr lang="en-US">
                <a:latin typeface="Symbol" panose="05050102010706020507" pitchFamily="18" charset="2"/>
              </a:rPr>
              <a:t> </a:t>
            </a:r>
            <a:r>
              <a:rPr lang="en-US"/>
              <a:t>Converts mixed case or lowercase character string to uppercase</a:t>
            </a:r>
          </a:p>
          <a:p>
            <a:pPr lvl="2">
              <a:tabLst>
                <a:tab pos="227013" algn="l"/>
              </a:tabLst>
            </a:pPr>
            <a:r>
              <a:rPr lang="en-US">
                <a:solidFill>
                  <a:srgbClr val="FC0128"/>
                </a:solidFill>
              </a:rPr>
              <a:t>INITCAP</a:t>
            </a:r>
            <a:r>
              <a:rPr lang="en-US">
                <a:solidFill>
                  <a:srgbClr val="FC0128"/>
                </a:solidFill>
                <a:latin typeface="Symbol" panose="05050102010706020507" pitchFamily="18" charset="2"/>
              </a:rPr>
              <a:t>:</a:t>
            </a:r>
            <a:r>
              <a:rPr lang="en-US">
                <a:latin typeface="Symbol" panose="05050102010706020507" pitchFamily="18" charset="2"/>
              </a:rPr>
              <a:t> </a:t>
            </a:r>
            <a:r>
              <a:rPr lang="en-US"/>
              <a:t>Converts first letter of each word to uppercase and remaining letters to lowercase</a:t>
            </a:r>
          </a:p>
          <a:p>
            <a:pPr lvl="1">
              <a:tabLst>
                <a:tab pos="227013" algn="l"/>
              </a:tabLst>
            </a:pPr>
            <a:endParaRPr lang="en-US"/>
          </a:p>
          <a:p>
            <a:pPr>
              <a:spcBef>
                <a:spcPct val="0"/>
              </a:spcBef>
              <a:tabLst>
                <a:tab pos="227013" algn="l"/>
              </a:tabLst>
            </a:pPr>
            <a:endParaRPr lang="en-US">
              <a:latin typeface="Courier New" panose="02070309020205020404" pitchFamily="49" charset="0"/>
            </a:endParaRPr>
          </a:p>
          <a:p>
            <a:pPr>
              <a:tabLst>
                <a:tab pos="227013" algn="l"/>
              </a:tabLst>
            </a:pPr>
            <a:endParaRPr lang="en-US"/>
          </a:p>
          <a:p>
            <a:pPr>
              <a:tabLst>
                <a:tab pos="227013" algn="l"/>
              </a:tabLst>
            </a:pPr>
            <a:endParaRPr lang="en-US" sz="500"/>
          </a:p>
          <a:p>
            <a:pPr>
              <a:spcBef>
                <a:spcPct val="65000"/>
              </a:spcBef>
              <a:tabLst>
                <a:tab pos="227013" algn="l"/>
              </a:tabLst>
            </a:pPr>
            <a:r>
              <a:rPr lang="en-US"/>
              <a:t>    	</a:t>
            </a:r>
            <a:r>
              <a:rPr lang="en-US" b="0">
                <a:latin typeface="Courier New" panose="02070309020205020404" pitchFamily="49" charset="0"/>
              </a:rPr>
              <a:t>EMPLOYEE DETAILS</a:t>
            </a:r>
          </a:p>
          <a:p>
            <a:pPr>
              <a:spcBef>
                <a:spcPct val="0"/>
              </a:spcBef>
              <a:tabLst>
                <a:tab pos="227013" algn="l"/>
              </a:tabLst>
            </a:pPr>
            <a:r>
              <a:rPr lang="en-US" b="0">
                <a:latin typeface="Courier New" panose="02070309020205020404" pitchFamily="49" charset="0"/>
              </a:rPr>
              <a:t>  	-----------------------------------------</a:t>
            </a:r>
          </a:p>
          <a:p>
            <a:pPr>
              <a:spcBef>
                <a:spcPct val="0"/>
              </a:spcBef>
              <a:tabLst>
                <a:tab pos="227013" algn="l"/>
              </a:tabLst>
            </a:pPr>
            <a:r>
              <a:rPr lang="en-US" b="0">
                <a:latin typeface="Courier New" panose="02070309020205020404" pitchFamily="49" charset="0"/>
              </a:rPr>
              <a:t>  	The job title for King is president</a:t>
            </a:r>
          </a:p>
          <a:p>
            <a:pPr>
              <a:spcBef>
                <a:spcPct val="0"/>
              </a:spcBef>
              <a:tabLst>
                <a:tab pos="227013" algn="l"/>
              </a:tabLst>
            </a:pPr>
            <a:r>
              <a:rPr lang="en-US" b="0">
                <a:latin typeface="Courier New" panose="02070309020205020404" pitchFamily="49" charset="0"/>
              </a:rPr>
              <a:t>  	The job title for Blake is manager</a:t>
            </a:r>
          </a:p>
          <a:p>
            <a:pPr>
              <a:spcBef>
                <a:spcPct val="0"/>
              </a:spcBef>
              <a:tabLst>
                <a:tab pos="227013" algn="l"/>
              </a:tabLst>
            </a:pPr>
            <a:r>
              <a:rPr lang="en-US" b="0">
                <a:latin typeface="Courier New" panose="02070309020205020404" pitchFamily="49" charset="0"/>
              </a:rPr>
              <a:t>  	The job title for Clark is manager</a:t>
            </a:r>
          </a:p>
          <a:p>
            <a:pPr>
              <a:spcBef>
                <a:spcPct val="0"/>
              </a:spcBef>
              <a:tabLst>
                <a:tab pos="227013" algn="l"/>
              </a:tabLst>
            </a:pPr>
            <a:r>
              <a:rPr lang="en-US" b="0">
                <a:latin typeface="Courier New" panose="02070309020205020404" pitchFamily="49" charset="0"/>
              </a:rPr>
              <a:t>  	...</a:t>
            </a:r>
          </a:p>
          <a:p>
            <a:pPr>
              <a:spcBef>
                <a:spcPct val="0"/>
              </a:spcBef>
              <a:tabLst>
                <a:tab pos="227013" algn="l"/>
              </a:tabLst>
            </a:pPr>
            <a:r>
              <a:rPr lang="en-US" b="0">
                <a:latin typeface="Courier New" panose="02070309020205020404" pitchFamily="49" charset="0"/>
              </a:rPr>
              <a:t>  	14 rows selected.</a:t>
            </a:r>
          </a:p>
        </p:txBody>
      </p:sp>
      <p:sp>
        <p:nvSpPr>
          <p:cNvPr id="20483" name="Rectangle 3"/>
          <p:cNvSpPr>
            <a:spLocks noGrp="1" noRot="1" noChangeAspect="1" noChangeArrowheads="1" noTextEdit="1"/>
          </p:cNvSpPr>
          <p:nvPr>
            <p:ph type="sldImg"/>
          </p:nvPr>
        </p:nvSpPr>
        <p:spPr>
          <a:xfrm>
            <a:off x="474663" y="161925"/>
            <a:ext cx="5864225" cy="4397375"/>
          </a:xfrm>
          <a:ln cap="flat"/>
        </p:spPr>
      </p:sp>
      <p:sp>
        <p:nvSpPr>
          <p:cNvPr id="20484" name="Rectangle 4"/>
          <p:cNvSpPr>
            <a:spLocks noChangeArrowheads="1"/>
          </p:cNvSpPr>
          <p:nvPr/>
        </p:nvSpPr>
        <p:spPr bwMode="auto">
          <a:xfrm>
            <a:off x="625475" y="6645275"/>
            <a:ext cx="5641975" cy="1214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487" name="Group 7"/>
          <p:cNvGrpSpPr>
            <a:grpSpLocks/>
          </p:cNvGrpSpPr>
          <p:nvPr/>
        </p:nvGrpSpPr>
        <p:grpSpPr bwMode="auto">
          <a:xfrm>
            <a:off x="620713" y="5897563"/>
            <a:ext cx="5683250" cy="655637"/>
            <a:chOff x="391" y="3715"/>
            <a:chExt cx="3580" cy="413"/>
          </a:xfrm>
        </p:grpSpPr>
        <p:sp>
          <p:nvSpPr>
            <p:cNvPr id="20485" name="Rectangle 5"/>
            <p:cNvSpPr>
              <a:spLocks noChangeArrowheads="1"/>
            </p:cNvSpPr>
            <p:nvPr/>
          </p:nvSpPr>
          <p:spPr bwMode="auto">
            <a:xfrm>
              <a:off x="391" y="3715"/>
              <a:ext cx="3550" cy="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p:cNvSpPr>
              <a:spLocks noChangeArrowheads="1"/>
            </p:cNvSpPr>
            <p:nvPr/>
          </p:nvSpPr>
          <p:spPr bwMode="auto">
            <a:xfrm>
              <a:off x="410" y="3738"/>
              <a:ext cx="3561"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9950">
                <a:tabLst>
                  <a:tab pos="455613" algn="l"/>
                </a:tabLst>
                <a:defRPr sz="2400">
                  <a:solidFill>
                    <a:schemeClr val="tx1"/>
                  </a:solidFill>
                  <a:latin typeface="Times New Roman" panose="02020603050405020304" pitchFamily="18" charset="0"/>
                </a:defRPr>
              </a:lvl1pPr>
              <a:lvl2pPr marL="446088" defTabSz="869950">
                <a:tabLst>
                  <a:tab pos="455613" algn="l"/>
                </a:tabLst>
                <a:defRPr sz="2400">
                  <a:solidFill>
                    <a:schemeClr val="tx1"/>
                  </a:solidFill>
                  <a:latin typeface="Times New Roman" panose="02020603050405020304" pitchFamily="18" charset="0"/>
                </a:defRPr>
              </a:lvl2pPr>
              <a:lvl3pPr marL="892175" defTabSz="869950">
                <a:tabLst>
                  <a:tab pos="455613" algn="l"/>
                </a:tabLst>
                <a:defRPr sz="2400">
                  <a:solidFill>
                    <a:schemeClr val="tx1"/>
                  </a:solidFill>
                  <a:latin typeface="Times New Roman" panose="02020603050405020304" pitchFamily="18" charset="0"/>
                </a:defRPr>
              </a:lvl3pPr>
              <a:lvl4pPr marL="1338263" defTabSz="869950">
                <a:tabLst>
                  <a:tab pos="455613" algn="l"/>
                </a:tabLst>
                <a:defRPr sz="2400">
                  <a:solidFill>
                    <a:schemeClr val="tx1"/>
                  </a:solidFill>
                  <a:latin typeface="Times New Roman" panose="02020603050405020304" pitchFamily="18" charset="0"/>
                </a:defRPr>
              </a:lvl4pPr>
              <a:lvl5pPr marL="1781175" defTabSz="869950">
                <a:tabLst>
                  <a:tab pos="455613" algn="l"/>
                </a:tabLst>
                <a:defRPr sz="2400">
                  <a:solidFill>
                    <a:schemeClr val="tx1"/>
                  </a:solidFill>
                  <a:latin typeface="Times New Roman" panose="02020603050405020304" pitchFamily="18" charset="0"/>
                </a:defRPr>
              </a:lvl5pPr>
              <a:lvl6pPr marL="2238375" defTabSz="869950" fontAlgn="base">
                <a:spcBef>
                  <a:spcPct val="0"/>
                </a:spcBef>
                <a:spcAft>
                  <a:spcPct val="0"/>
                </a:spcAft>
                <a:tabLst>
                  <a:tab pos="455613" algn="l"/>
                </a:tabLst>
                <a:defRPr sz="2400">
                  <a:solidFill>
                    <a:schemeClr val="tx1"/>
                  </a:solidFill>
                  <a:latin typeface="Times New Roman" panose="02020603050405020304" pitchFamily="18" charset="0"/>
                </a:defRPr>
              </a:lvl6pPr>
              <a:lvl7pPr marL="2695575" defTabSz="869950" fontAlgn="base">
                <a:spcBef>
                  <a:spcPct val="0"/>
                </a:spcBef>
                <a:spcAft>
                  <a:spcPct val="0"/>
                </a:spcAft>
                <a:tabLst>
                  <a:tab pos="455613" algn="l"/>
                </a:tabLst>
                <a:defRPr sz="2400">
                  <a:solidFill>
                    <a:schemeClr val="tx1"/>
                  </a:solidFill>
                  <a:latin typeface="Times New Roman" panose="02020603050405020304" pitchFamily="18" charset="0"/>
                </a:defRPr>
              </a:lvl7pPr>
              <a:lvl8pPr marL="3152775" defTabSz="869950" fontAlgn="base">
                <a:spcBef>
                  <a:spcPct val="0"/>
                </a:spcBef>
                <a:spcAft>
                  <a:spcPct val="0"/>
                </a:spcAft>
                <a:tabLst>
                  <a:tab pos="455613" algn="l"/>
                </a:tabLst>
                <a:defRPr sz="2400">
                  <a:solidFill>
                    <a:schemeClr val="tx1"/>
                  </a:solidFill>
                  <a:latin typeface="Times New Roman" panose="02020603050405020304" pitchFamily="18" charset="0"/>
                </a:defRPr>
              </a:lvl8pPr>
              <a:lvl9pPr marL="3609975" defTabSz="869950" fontAlgn="base">
                <a:spcBef>
                  <a:spcPct val="0"/>
                </a:spcBef>
                <a:spcAft>
                  <a:spcPct val="0"/>
                </a:spcAft>
                <a:tabLst>
                  <a:tab pos="455613" algn="l"/>
                </a:tabLst>
                <a:defRPr sz="2400">
                  <a:solidFill>
                    <a:schemeClr val="tx1"/>
                  </a:solidFill>
                  <a:latin typeface="Times New Roman" panose="02020603050405020304" pitchFamily="18" charset="0"/>
                </a:defRPr>
              </a:lvl9pPr>
            </a:lstStyle>
            <a:p>
              <a:r>
                <a:rPr lang="en-US" sz="1100" b="1">
                  <a:solidFill>
                    <a:srgbClr val="000000"/>
                  </a:solidFill>
                  <a:latin typeface="Courier New" panose="02070309020205020404" pitchFamily="49" charset="0"/>
                </a:rPr>
                <a:t>SQL&gt;	SELECT	'The job title for '||INITCAP(ename)||' is '</a:t>
              </a:r>
            </a:p>
            <a:p>
              <a:r>
                <a:rPr lang="en-US" sz="1100" b="1">
                  <a:solidFill>
                    <a:srgbClr val="000000"/>
                  </a:solidFill>
                  <a:latin typeface="Courier New" panose="02070309020205020404" pitchFamily="49" charset="0"/>
                </a:rPr>
                <a:t>  2 			||LOWER(job) AS "EMPLOYEE DETAILS"</a:t>
              </a:r>
            </a:p>
            <a:p>
              <a:r>
                <a:rPr lang="en-US" sz="1100" b="1">
                  <a:solidFill>
                    <a:srgbClr val="000000"/>
                  </a:solidFill>
                  <a:latin typeface="Courier New" panose="02070309020205020404" pitchFamily="49" charset="0"/>
                </a:rPr>
                <a:t>  3	FROM	emp;</a:t>
              </a:r>
            </a:p>
          </p:txBody>
        </p:sp>
      </p:grpSp>
    </p:spTree>
    <p:extLst>
      <p:ext uri="{BB962C8B-B14F-4D97-AF65-F5344CB8AC3E}">
        <p14:creationId xmlns:p14="http://schemas.microsoft.com/office/powerpoint/2010/main" val="127607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Rectangle 4"/>
          <p:cNvSpPr>
            <a:spLocks noGrp="1" noChangeArrowheads="1"/>
          </p:cNvSpPr>
          <p:nvPr>
            <p:ph type="body" idx="1"/>
          </p:nvPr>
        </p:nvSpPr>
        <p:spPr>
          <a:noFill/>
          <a:ln/>
        </p:spPr>
        <p:txBody>
          <a:bodyPr/>
          <a:lstStyle/>
          <a:p>
            <a:pPr>
              <a:tabLst/>
            </a:pPr>
            <a:r>
              <a:rPr lang="en-US"/>
              <a:t>Case Conversion Functions (continued)</a:t>
            </a:r>
          </a:p>
          <a:p>
            <a:pPr lvl="1">
              <a:tabLst/>
            </a:pPr>
            <a:r>
              <a:rPr lang="en-US"/>
              <a:t>The slide example displays the employee number, name, and department number of employee BLAKE. </a:t>
            </a:r>
          </a:p>
          <a:p>
            <a:pPr lvl="1">
              <a:tabLst/>
            </a:pPr>
            <a:r>
              <a:rPr lang="en-US"/>
              <a:t>The WHERE clause of the first SQL statement specifies the employee name as </a:t>
            </a:r>
            <a:r>
              <a:rPr lang="en-US">
                <a:latin typeface="Courier New" panose="02070309020205020404" pitchFamily="49" charset="0"/>
              </a:rPr>
              <a:t>'</a:t>
            </a:r>
            <a:r>
              <a:rPr lang="en-US"/>
              <a:t>blake.</a:t>
            </a:r>
            <a:r>
              <a:rPr lang="en-US">
                <a:latin typeface="Courier New" panose="02070309020205020404" pitchFamily="49" charset="0"/>
              </a:rPr>
              <a:t>'</a:t>
            </a:r>
            <a:r>
              <a:rPr lang="en-US"/>
              <a:t> Since all the data in the EMP table is stored in uppercase, the name </a:t>
            </a:r>
            <a:r>
              <a:rPr lang="en-US">
                <a:latin typeface="Courier New" panose="02070309020205020404" pitchFamily="49" charset="0"/>
              </a:rPr>
              <a:t>'</a:t>
            </a:r>
            <a:r>
              <a:rPr lang="en-US"/>
              <a:t>blake</a:t>
            </a:r>
            <a:r>
              <a:rPr lang="en-US">
                <a:latin typeface="Courier New" panose="02070309020205020404" pitchFamily="49" charset="0"/>
              </a:rPr>
              <a:t>'</a:t>
            </a:r>
            <a:r>
              <a:rPr lang="en-US"/>
              <a:t> does not find a match in the EMP table and as a result no rows are selected.</a:t>
            </a:r>
          </a:p>
          <a:p>
            <a:pPr lvl="1">
              <a:tabLst/>
            </a:pPr>
            <a:r>
              <a:rPr lang="en-US"/>
              <a:t>The WHERE clause of the second SQL statement specifies that the employee name in the EMP table be converted to lowercase and then be compared to </a:t>
            </a:r>
            <a:r>
              <a:rPr lang="en-US">
                <a:latin typeface="Courier New" panose="02070309020205020404" pitchFamily="49" charset="0"/>
              </a:rPr>
              <a:t>'</a:t>
            </a:r>
            <a:r>
              <a:rPr lang="en-US"/>
              <a:t>blake.</a:t>
            </a:r>
            <a:r>
              <a:rPr lang="en-US">
                <a:latin typeface="Courier New" panose="02070309020205020404" pitchFamily="49" charset="0"/>
              </a:rPr>
              <a:t>'</a:t>
            </a:r>
            <a:r>
              <a:rPr lang="en-US"/>
              <a:t> Since both the names are in lowercase now, a match is found and one row is selected. The WHERE clause can be rewritten in the following manner to produce the same result: </a:t>
            </a:r>
          </a:p>
          <a:p>
            <a:pPr lvl="1">
              <a:tabLst/>
            </a:pPr>
            <a:endParaRPr lang="en-US"/>
          </a:p>
          <a:p>
            <a:pPr lvl="1">
              <a:tabLst/>
            </a:pPr>
            <a:endParaRPr lang="en-US"/>
          </a:p>
          <a:p>
            <a:pPr lvl="1">
              <a:tabLst/>
            </a:pPr>
            <a:r>
              <a:rPr lang="en-US"/>
              <a:t>The name in the output appears as it was stored in the database. To display the name with the first letter capitalized, use the INITCAP function in the SELECT statement.</a:t>
            </a:r>
          </a:p>
          <a:p>
            <a:pPr>
              <a:tabLst/>
            </a:pPr>
            <a:endParaRPr lang="en-US" b="0">
              <a:latin typeface="Times New Roman" panose="02020603050405020304" pitchFamily="18" charset="0"/>
            </a:endParaRPr>
          </a:p>
        </p:txBody>
      </p:sp>
      <p:sp>
        <p:nvSpPr>
          <p:cNvPr id="22533" name="Rectangle 5"/>
          <p:cNvSpPr>
            <a:spLocks noGrp="1" noRot="1" noChangeAspect="1" noChangeArrowheads="1" noTextEdit="1"/>
          </p:cNvSpPr>
          <p:nvPr>
            <p:ph type="sldImg"/>
          </p:nvPr>
        </p:nvSpPr>
        <p:spPr>
          <a:xfrm>
            <a:off x="474663" y="161925"/>
            <a:ext cx="5864225" cy="4397375"/>
          </a:xfrm>
          <a:ln cap="flat"/>
        </p:spPr>
      </p:sp>
      <p:sp>
        <p:nvSpPr>
          <p:cNvPr id="22534" name="Rectangle 6"/>
          <p:cNvSpPr>
            <a:spLocks noChangeArrowheads="1"/>
          </p:cNvSpPr>
          <p:nvPr/>
        </p:nvSpPr>
        <p:spPr bwMode="auto">
          <a:xfrm>
            <a:off x="596900" y="6734175"/>
            <a:ext cx="5634038" cy="325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Rectangle 7"/>
          <p:cNvSpPr>
            <a:spLocks noChangeArrowheads="1"/>
          </p:cNvSpPr>
          <p:nvPr/>
        </p:nvSpPr>
        <p:spPr bwMode="auto">
          <a:xfrm>
            <a:off x="623888" y="6773863"/>
            <a:ext cx="22002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382588">
              <a:defRPr sz="2400">
                <a:solidFill>
                  <a:schemeClr val="tx1"/>
                </a:solidFill>
                <a:latin typeface="Times New Roman" panose="02020603050405020304" pitchFamily="18" charset="0"/>
              </a:defRPr>
            </a:lvl1pPr>
            <a:lvl2pPr marL="114300" defTabSz="382588">
              <a:defRPr sz="2400">
                <a:solidFill>
                  <a:schemeClr val="tx1"/>
                </a:solidFill>
                <a:latin typeface="Times New Roman" panose="02020603050405020304" pitchFamily="18" charset="0"/>
              </a:defRPr>
            </a:lvl2pPr>
            <a:lvl3pPr marL="439738" indent="-211138" defTabSz="382588">
              <a:defRPr sz="2400">
                <a:solidFill>
                  <a:schemeClr val="tx1"/>
                </a:solidFill>
                <a:latin typeface="Times New Roman" panose="02020603050405020304" pitchFamily="18" charset="0"/>
              </a:defRPr>
            </a:lvl3pPr>
            <a:lvl4pPr marL="831850" indent="-212725" defTabSz="382588">
              <a:defRPr sz="2400">
                <a:solidFill>
                  <a:schemeClr val="tx1"/>
                </a:solidFill>
                <a:latin typeface="Times New Roman" panose="02020603050405020304" pitchFamily="18" charset="0"/>
              </a:defRPr>
            </a:lvl4pPr>
            <a:lvl5pPr marL="5675313" defTabSz="382588">
              <a:defRPr sz="2400">
                <a:solidFill>
                  <a:schemeClr val="tx1"/>
                </a:solidFill>
                <a:latin typeface="Times New Roman" panose="02020603050405020304" pitchFamily="18" charset="0"/>
              </a:defRPr>
            </a:lvl5pPr>
            <a:lvl6pPr marL="6132513" defTabSz="382588" fontAlgn="base">
              <a:spcBef>
                <a:spcPct val="0"/>
              </a:spcBef>
              <a:spcAft>
                <a:spcPct val="0"/>
              </a:spcAft>
              <a:defRPr sz="2400">
                <a:solidFill>
                  <a:schemeClr val="tx1"/>
                </a:solidFill>
                <a:latin typeface="Times New Roman" panose="02020603050405020304" pitchFamily="18" charset="0"/>
              </a:defRPr>
            </a:lvl6pPr>
            <a:lvl7pPr marL="6589713" defTabSz="382588" fontAlgn="base">
              <a:spcBef>
                <a:spcPct val="0"/>
              </a:spcBef>
              <a:spcAft>
                <a:spcPct val="0"/>
              </a:spcAft>
              <a:defRPr sz="2400">
                <a:solidFill>
                  <a:schemeClr val="tx1"/>
                </a:solidFill>
                <a:latin typeface="Times New Roman" panose="02020603050405020304" pitchFamily="18" charset="0"/>
              </a:defRPr>
            </a:lvl7pPr>
            <a:lvl8pPr marL="7046913" defTabSz="382588" fontAlgn="base">
              <a:spcBef>
                <a:spcPct val="0"/>
              </a:spcBef>
              <a:spcAft>
                <a:spcPct val="0"/>
              </a:spcAft>
              <a:defRPr sz="2400">
                <a:solidFill>
                  <a:schemeClr val="tx1"/>
                </a:solidFill>
                <a:latin typeface="Times New Roman" panose="02020603050405020304" pitchFamily="18" charset="0"/>
              </a:defRPr>
            </a:lvl8pPr>
            <a:lvl9pPr marL="7504113" defTabSz="382588" fontAlgn="base">
              <a:spcBef>
                <a:spcPct val="0"/>
              </a:spcBef>
              <a:spcAft>
                <a:spcPct val="0"/>
              </a:spcAft>
              <a:defRPr sz="2400">
                <a:solidFill>
                  <a:schemeClr val="tx1"/>
                </a:solidFill>
                <a:latin typeface="Times New Roman" panose="02020603050405020304" pitchFamily="18" charset="0"/>
              </a:defRPr>
            </a:lvl9pPr>
          </a:lstStyle>
          <a:p>
            <a:r>
              <a:rPr lang="en-US" sz="1100" b="1">
                <a:latin typeface="Courier New" panose="02070309020205020404" pitchFamily="49" charset="0"/>
              </a:rPr>
              <a:t>… WHERE	ename = 'BLAKE'</a:t>
            </a:r>
          </a:p>
        </p:txBody>
      </p:sp>
      <p:grpSp>
        <p:nvGrpSpPr>
          <p:cNvPr id="22538" name="Group 10"/>
          <p:cNvGrpSpPr>
            <a:grpSpLocks/>
          </p:cNvGrpSpPr>
          <p:nvPr/>
        </p:nvGrpSpPr>
        <p:grpSpPr bwMode="auto">
          <a:xfrm>
            <a:off x="598488" y="7554913"/>
            <a:ext cx="5634037" cy="617537"/>
            <a:chOff x="377" y="4759"/>
            <a:chExt cx="3549" cy="389"/>
          </a:xfrm>
        </p:grpSpPr>
        <p:sp>
          <p:nvSpPr>
            <p:cNvPr id="22536" name="Rectangle 8"/>
            <p:cNvSpPr>
              <a:spLocks noChangeArrowheads="1"/>
            </p:cNvSpPr>
            <p:nvPr/>
          </p:nvSpPr>
          <p:spPr bwMode="auto">
            <a:xfrm>
              <a:off x="377" y="4759"/>
              <a:ext cx="3549" cy="37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9"/>
            <p:cNvSpPr>
              <a:spLocks noChangeArrowheads="1"/>
            </p:cNvSpPr>
            <p:nvPr/>
          </p:nvSpPr>
          <p:spPr bwMode="auto">
            <a:xfrm>
              <a:off x="407" y="4774"/>
              <a:ext cx="240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869950">
                <a:tabLst>
                  <a:tab pos="1206500" algn="l"/>
                </a:tabLst>
                <a:defRPr sz="2400">
                  <a:solidFill>
                    <a:schemeClr val="tx1"/>
                  </a:solidFill>
                  <a:latin typeface="Times New Roman" panose="02020603050405020304" pitchFamily="18" charset="0"/>
                </a:defRPr>
              </a:lvl1pPr>
              <a:lvl2pPr marL="446088" defTabSz="869950">
                <a:tabLst>
                  <a:tab pos="1206500" algn="l"/>
                </a:tabLst>
                <a:defRPr sz="2400">
                  <a:solidFill>
                    <a:schemeClr val="tx1"/>
                  </a:solidFill>
                  <a:latin typeface="Times New Roman" panose="02020603050405020304" pitchFamily="18" charset="0"/>
                </a:defRPr>
              </a:lvl2pPr>
              <a:lvl3pPr marL="892175" defTabSz="869950">
                <a:tabLst>
                  <a:tab pos="1206500" algn="l"/>
                </a:tabLst>
                <a:defRPr sz="2400">
                  <a:solidFill>
                    <a:schemeClr val="tx1"/>
                  </a:solidFill>
                  <a:latin typeface="Times New Roman" panose="02020603050405020304" pitchFamily="18" charset="0"/>
                </a:defRPr>
              </a:lvl3pPr>
              <a:lvl4pPr marL="1338263" defTabSz="869950">
                <a:tabLst>
                  <a:tab pos="1206500" algn="l"/>
                </a:tabLst>
                <a:defRPr sz="2400">
                  <a:solidFill>
                    <a:schemeClr val="tx1"/>
                  </a:solidFill>
                  <a:latin typeface="Times New Roman" panose="02020603050405020304" pitchFamily="18" charset="0"/>
                </a:defRPr>
              </a:lvl4pPr>
              <a:lvl5pPr marL="1781175" defTabSz="869950">
                <a:tabLst>
                  <a:tab pos="1206500" algn="l"/>
                </a:tabLst>
                <a:defRPr sz="2400">
                  <a:solidFill>
                    <a:schemeClr val="tx1"/>
                  </a:solidFill>
                  <a:latin typeface="Times New Roman" panose="02020603050405020304" pitchFamily="18" charset="0"/>
                </a:defRPr>
              </a:lvl5pPr>
              <a:lvl6pPr marL="2238375" defTabSz="869950" fontAlgn="base">
                <a:spcBef>
                  <a:spcPct val="0"/>
                </a:spcBef>
                <a:spcAft>
                  <a:spcPct val="0"/>
                </a:spcAft>
                <a:tabLst>
                  <a:tab pos="1206500" algn="l"/>
                </a:tabLst>
                <a:defRPr sz="2400">
                  <a:solidFill>
                    <a:schemeClr val="tx1"/>
                  </a:solidFill>
                  <a:latin typeface="Times New Roman" panose="02020603050405020304" pitchFamily="18" charset="0"/>
                </a:defRPr>
              </a:lvl6pPr>
              <a:lvl7pPr marL="2695575" defTabSz="869950" fontAlgn="base">
                <a:spcBef>
                  <a:spcPct val="0"/>
                </a:spcBef>
                <a:spcAft>
                  <a:spcPct val="0"/>
                </a:spcAft>
                <a:tabLst>
                  <a:tab pos="1206500" algn="l"/>
                </a:tabLst>
                <a:defRPr sz="2400">
                  <a:solidFill>
                    <a:schemeClr val="tx1"/>
                  </a:solidFill>
                  <a:latin typeface="Times New Roman" panose="02020603050405020304" pitchFamily="18" charset="0"/>
                </a:defRPr>
              </a:lvl7pPr>
              <a:lvl8pPr marL="3152775" defTabSz="869950" fontAlgn="base">
                <a:spcBef>
                  <a:spcPct val="0"/>
                </a:spcBef>
                <a:spcAft>
                  <a:spcPct val="0"/>
                </a:spcAft>
                <a:tabLst>
                  <a:tab pos="1206500" algn="l"/>
                </a:tabLst>
                <a:defRPr sz="2400">
                  <a:solidFill>
                    <a:schemeClr val="tx1"/>
                  </a:solidFill>
                  <a:latin typeface="Times New Roman" panose="02020603050405020304" pitchFamily="18" charset="0"/>
                </a:defRPr>
              </a:lvl8pPr>
              <a:lvl9pPr marL="3609975" defTabSz="869950" fontAlgn="base">
                <a:spcBef>
                  <a:spcPct val="0"/>
                </a:spcBef>
                <a:spcAft>
                  <a:spcPct val="0"/>
                </a:spcAft>
                <a:tabLst>
                  <a:tab pos="1206500" algn="l"/>
                </a:tabLst>
                <a:defRPr sz="2400">
                  <a:solidFill>
                    <a:schemeClr val="tx1"/>
                  </a:solidFill>
                  <a:latin typeface="Times New Roman" panose="02020603050405020304" pitchFamily="18" charset="0"/>
                </a:defRPr>
              </a:lvl9pPr>
            </a:lstStyle>
            <a:p>
              <a:r>
                <a:rPr lang="en-US" sz="1100" b="1">
                  <a:solidFill>
                    <a:srgbClr val="000000"/>
                  </a:solidFill>
                  <a:latin typeface="Courier New" panose="02070309020205020404" pitchFamily="49" charset="0"/>
                </a:rPr>
                <a:t>SQL&gt; SELECT   	empno, INITCAP(ename), deptno</a:t>
              </a:r>
            </a:p>
            <a:p>
              <a:r>
                <a:rPr lang="en-US" sz="1100" b="1">
                  <a:solidFill>
                    <a:srgbClr val="000000"/>
                  </a:solidFill>
                  <a:latin typeface="Courier New" panose="02070309020205020404" pitchFamily="49" charset="0"/>
                </a:rPr>
                <a:t>  2  FROM	emp</a:t>
              </a:r>
            </a:p>
            <a:p>
              <a:r>
                <a:rPr lang="en-US" sz="1100" b="1">
                  <a:solidFill>
                    <a:srgbClr val="000000"/>
                  </a:solidFill>
                  <a:latin typeface="Courier New" panose="02070309020205020404" pitchFamily="49" charset="0"/>
                </a:rPr>
                <a:t>  3  WHERE    	LOWER(ename) = </a:t>
              </a:r>
              <a:r>
                <a:rPr lang="en-US" sz="1100" b="1">
                  <a:latin typeface="Courier New" panose="02070309020205020404" pitchFamily="49" charset="0"/>
                </a:rPr>
                <a:t>'</a:t>
              </a:r>
              <a:r>
                <a:rPr lang="en-US" sz="1100" b="1">
                  <a:solidFill>
                    <a:srgbClr val="000000"/>
                  </a:solidFill>
                  <a:latin typeface="Courier New" panose="02070309020205020404" pitchFamily="49" charset="0"/>
                </a:rPr>
                <a:t>blake</a:t>
              </a:r>
              <a:r>
                <a:rPr lang="en-US" sz="1100" b="1">
                  <a:latin typeface="Courier New" panose="02070309020205020404" pitchFamily="49" charset="0"/>
                </a:rPr>
                <a:t>'</a:t>
              </a:r>
              <a:r>
                <a:rPr lang="en-US" sz="1100" b="1">
                  <a:solidFill>
                    <a:srgbClr val="000000"/>
                  </a:solidFill>
                  <a:latin typeface="Courier New" panose="02070309020205020404" pitchFamily="49" charset="0"/>
                </a:rPr>
                <a:t>;</a:t>
              </a:r>
            </a:p>
          </p:txBody>
        </p:sp>
      </p:grpSp>
    </p:spTree>
    <p:extLst>
      <p:ext uri="{BB962C8B-B14F-4D97-AF65-F5344CB8AC3E}">
        <p14:creationId xmlns:p14="http://schemas.microsoft.com/office/powerpoint/2010/main" val="58298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354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460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7469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70051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0566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35555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9222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0419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324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667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076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1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6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648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75922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3782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5089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35133333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sz="4800"/>
              <a:t>Single-Row Functions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812800" y="2916238"/>
            <a:ext cx="4349750" cy="2370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b="1">
                <a:solidFill>
                  <a:srgbClr val="000000"/>
                </a:solidFill>
                <a:latin typeface="Arial" panose="020B0604020202020204" pitchFamily="34" charset="0"/>
              </a:rPr>
              <a:t>CONCAT(</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Good</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 </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String</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a:p>
            <a:pPr>
              <a:lnSpc>
                <a:spcPct val="95000"/>
              </a:lnSpc>
              <a:spcBef>
                <a:spcPct val="35000"/>
              </a:spcBef>
            </a:pPr>
            <a:r>
              <a:rPr lang="en-US" b="1">
                <a:solidFill>
                  <a:srgbClr val="000000"/>
                </a:solidFill>
                <a:latin typeface="Arial" panose="020B0604020202020204" pitchFamily="34" charset="0"/>
              </a:rPr>
              <a:t>SUBSTR(</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String</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,1,3)</a:t>
            </a:r>
          </a:p>
          <a:p>
            <a:pPr>
              <a:lnSpc>
                <a:spcPct val="95000"/>
              </a:lnSpc>
              <a:spcBef>
                <a:spcPct val="35000"/>
              </a:spcBef>
            </a:pPr>
            <a:r>
              <a:rPr lang="en-US" b="1">
                <a:solidFill>
                  <a:srgbClr val="000000"/>
                </a:solidFill>
                <a:latin typeface="Arial" panose="020B0604020202020204" pitchFamily="34" charset="0"/>
              </a:rPr>
              <a:t>LENGTH(</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String</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a:p>
            <a:pPr>
              <a:lnSpc>
                <a:spcPct val="95000"/>
              </a:lnSpc>
              <a:spcBef>
                <a:spcPct val="35000"/>
              </a:spcBef>
            </a:pPr>
            <a:r>
              <a:rPr lang="en-US" b="1">
                <a:solidFill>
                  <a:srgbClr val="000000"/>
                </a:solidFill>
                <a:latin typeface="Arial" panose="020B0604020202020204" pitchFamily="34" charset="0"/>
              </a:rPr>
              <a:t>INSTR(</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String</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 </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r</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a:p>
            <a:pPr>
              <a:lnSpc>
                <a:spcPct val="95000"/>
              </a:lnSpc>
              <a:spcBef>
                <a:spcPct val="35000"/>
              </a:spcBef>
            </a:pPr>
            <a:r>
              <a:rPr lang="en-US" b="1">
                <a:solidFill>
                  <a:srgbClr val="000000"/>
                </a:solidFill>
                <a:latin typeface="Arial" panose="020B0604020202020204" pitchFamily="34" charset="0"/>
              </a:rPr>
              <a:t>LPAD(sal,10,</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p:txBody>
      </p:sp>
      <p:sp>
        <p:nvSpPr>
          <p:cNvPr id="23555" name="Rectangle 3"/>
          <p:cNvSpPr>
            <a:spLocks noChangeArrowheads="1"/>
          </p:cNvSpPr>
          <p:nvPr/>
        </p:nvSpPr>
        <p:spPr bwMode="blackWhite">
          <a:xfrm>
            <a:off x="5041900" y="2914650"/>
            <a:ext cx="3195638" cy="2370138"/>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b="1">
                <a:solidFill>
                  <a:srgbClr val="000000"/>
                </a:solidFill>
                <a:latin typeface="Arial" panose="020B0604020202020204" pitchFamily="34" charset="0"/>
              </a:rPr>
              <a:t>GoodString</a:t>
            </a:r>
          </a:p>
          <a:p>
            <a:pPr>
              <a:lnSpc>
                <a:spcPct val="95000"/>
              </a:lnSpc>
              <a:spcBef>
                <a:spcPct val="35000"/>
              </a:spcBef>
            </a:pPr>
            <a:r>
              <a:rPr lang="en-US" b="1">
                <a:solidFill>
                  <a:srgbClr val="000000"/>
                </a:solidFill>
                <a:latin typeface="Arial" panose="020B0604020202020204" pitchFamily="34" charset="0"/>
              </a:rPr>
              <a:t>Str</a:t>
            </a:r>
          </a:p>
          <a:p>
            <a:pPr>
              <a:lnSpc>
                <a:spcPct val="95000"/>
              </a:lnSpc>
              <a:spcBef>
                <a:spcPct val="35000"/>
              </a:spcBef>
            </a:pPr>
            <a:r>
              <a:rPr lang="en-US" b="1">
                <a:solidFill>
                  <a:srgbClr val="000000"/>
                </a:solidFill>
                <a:latin typeface="Arial" panose="020B0604020202020204" pitchFamily="34" charset="0"/>
              </a:rPr>
              <a:t>6</a:t>
            </a:r>
          </a:p>
          <a:p>
            <a:pPr>
              <a:lnSpc>
                <a:spcPct val="95000"/>
              </a:lnSpc>
              <a:spcBef>
                <a:spcPct val="35000"/>
              </a:spcBef>
            </a:pPr>
            <a:r>
              <a:rPr lang="en-US" b="1">
                <a:solidFill>
                  <a:srgbClr val="000000"/>
                </a:solidFill>
                <a:latin typeface="Arial" panose="020B0604020202020204" pitchFamily="34" charset="0"/>
              </a:rPr>
              <a:t>3</a:t>
            </a:r>
          </a:p>
          <a:p>
            <a:pPr>
              <a:lnSpc>
                <a:spcPct val="95000"/>
              </a:lnSpc>
              <a:spcBef>
                <a:spcPct val="35000"/>
              </a:spcBef>
            </a:pPr>
            <a:r>
              <a:rPr lang="en-US" b="1">
                <a:solidFill>
                  <a:srgbClr val="000000"/>
                </a:solidFill>
                <a:latin typeface="Arial" panose="020B0604020202020204" pitchFamily="34" charset="0"/>
              </a:rPr>
              <a:t>******5000</a:t>
            </a:r>
          </a:p>
        </p:txBody>
      </p:sp>
      <p:sp>
        <p:nvSpPr>
          <p:cNvPr id="23556" name="Rectangle 4"/>
          <p:cNvSpPr>
            <a:spLocks noChangeArrowheads="1"/>
          </p:cNvSpPr>
          <p:nvPr/>
        </p:nvSpPr>
        <p:spPr bwMode="blackWhite">
          <a:xfrm>
            <a:off x="812800" y="2430463"/>
            <a:ext cx="4243388"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5000"/>
              </a:lnSpc>
              <a:spcBef>
                <a:spcPct val="35000"/>
              </a:spcBef>
            </a:pPr>
            <a:r>
              <a:rPr lang="en-US" b="1">
                <a:solidFill>
                  <a:srgbClr val="000000"/>
                </a:solidFill>
                <a:latin typeface="Arial" panose="020B0604020202020204" pitchFamily="34" charset="0"/>
              </a:rPr>
              <a:t>Function</a:t>
            </a:r>
          </a:p>
        </p:txBody>
      </p:sp>
      <p:sp>
        <p:nvSpPr>
          <p:cNvPr id="23557" name="Rectangle 5"/>
          <p:cNvSpPr>
            <a:spLocks noChangeArrowheads="1"/>
          </p:cNvSpPr>
          <p:nvPr/>
        </p:nvSpPr>
        <p:spPr bwMode="blackWhite">
          <a:xfrm>
            <a:off x="5041900" y="2430463"/>
            <a:ext cx="3195638"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5000"/>
              </a:lnSpc>
              <a:spcBef>
                <a:spcPct val="35000"/>
              </a:spcBef>
            </a:pPr>
            <a:r>
              <a:rPr lang="en-US" b="1">
                <a:solidFill>
                  <a:srgbClr val="000000"/>
                </a:solidFill>
                <a:latin typeface="Arial" panose="020B0604020202020204" pitchFamily="34" charset="0"/>
              </a:rPr>
              <a:t>Result</a:t>
            </a:r>
          </a:p>
        </p:txBody>
      </p:sp>
      <p:sp>
        <p:nvSpPr>
          <p:cNvPr id="23558" name="Arc 6"/>
          <p:cNvSpPr>
            <a:spLocks/>
          </p:cNvSpPr>
          <p:nvPr/>
        </p:nvSpPr>
        <p:spPr bwMode="ltGray">
          <a:xfrm>
            <a:off x="5461000" y="2408238"/>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Rectangle 7"/>
          <p:cNvSpPr>
            <a:spLocks noGrp="1" noChangeArrowheads="1"/>
          </p:cNvSpPr>
          <p:nvPr>
            <p:ph type="title"/>
          </p:nvPr>
        </p:nvSpPr>
        <p:spPr>
          <a:xfrm>
            <a:off x="693738" y="549275"/>
            <a:ext cx="7783512" cy="881063"/>
          </a:xfrm>
          <a:noFill/>
          <a:ln/>
          <a:effectLst>
            <a:outerShdw dist="53882" dir="2700000" algn="ctr" rotWithShape="0">
              <a:srgbClr val="000000"/>
            </a:outerShdw>
          </a:effectLst>
        </p:spPr>
        <p:txBody>
          <a:bodyPr lIns="92075" tIns="46038" rIns="92075" bIns="46038" anchor="t"/>
          <a:lstStyle/>
          <a:p>
            <a:r>
              <a:rPr lang="en-US"/>
              <a:t>Character Manipulation Functions</a:t>
            </a:r>
          </a:p>
        </p:txBody>
      </p:sp>
      <p:sp>
        <p:nvSpPr>
          <p:cNvPr id="23560" name="Rectangle 8"/>
          <p:cNvSpPr>
            <a:spLocks noGrp="1" noChangeArrowheads="1"/>
          </p:cNvSpPr>
          <p:nvPr>
            <p:ph idx="1"/>
          </p:nvPr>
        </p:nvSpPr>
        <p:spPr>
          <a:xfrm>
            <a:off x="693738" y="1814513"/>
            <a:ext cx="8281987" cy="579437"/>
          </a:xfrm>
          <a:noFill/>
          <a:ln/>
          <a:effectLst>
            <a:outerShdw dist="53882" dir="2700000" algn="ctr" rotWithShape="0">
              <a:srgbClr val="000000"/>
            </a:outerShdw>
          </a:effectLst>
        </p:spPr>
        <p:txBody>
          <a:bodyPr lIns="92075" tIns="46038" rIns="92075" bIns="46038">
            <a:spAutoFit/>
          </a:bodyPr>
          <a:lstStyle/>
          <a:p>
            <a:pPr>
              <a:tabLst>
                <a:tab pos="571500" algn="l"/>
                <a:tab pos="5556250" algn="l"/>
              </a:tabLst>
            </a:pPr>
            <a:r>
              <a:rPr lang="en-US"/>
              <a:t>Manipulate character strings</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sp>
        <p:nvSpPr>
          <p:cNvPr id="25603"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56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Character Manipulation Functions</a:t>
            </a:r>
          </a:p>
        </p:txBody>
      </p:sp>
      <p:grpSp>
        <p:nvGrpSpPr>
          <p:cNvPr id="25607" name="Group 7"/>
          <p:cNvGrpSpPr>
            <a:grpSpLocks/>
          </p:cNvGrpSpPr>
          <p:nvPr/>
        </p:nvGrpSpPr>
        <p:grpSpPr bwMode="auto">
          <a:xfrm>
            <a:off x="2374900" y="2192338"/>
            <a:ext cx="3860800" cy="2976562"/>
            <a:chOff x="1496" y="1381"/>
            <a:chExt cx="2432" cy="1875"/>
          </a:xfrm>
        </p:grpSpPr>
        <p:sp>
          <p:nvSpPr>
            <p:cNvPr id="25605" name="Rectangle 5"/>
            <p:cNvSpPr>
              <a:spLocks noChangeArrowheads="1"/>
            </p:cNvSpPr>
            <p:nvPr/>
          </p:nvSpPr>
          <p:spPr bwMode="ltGray">
            <a:xfrm>
              <a:off x="2256" y="1381"/>
              <a:ext cx="1672"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1496" y="2377"/>
              <a:ext cx="1519" cy="879"/>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0" name="Group 10"/>
          <p:cNvGrpSpPr>
            <a:grpSpLocks/>
          </p:cNvGrpSpPr>
          <p:nvPr/>
        </p:nvGrpSpPr>
        <p:grpSpPr bwMode="auto">
          <a:xfrm>
            <a:off x="4838700" y="2190750"/>
            <a:ext cx="3479800" cy="2978150"/>
            <a:chOff x="3048" y="1380"/>
            <a:chExt cx="2192" cy="1876"/>
          </a:xfrm>
        </p:grpSpPr>
        <p:sp>
          <p:nvSpPr>
            <p:cNvPr id="25608" name="Rectangle 8"/>
            <p:cNvSpPr>
              <a:spLocks noChangeArrowheads="1"/>
            </p:cNvSpPr>
            <p:nvPr/>
          </p:nvSpPr>
          <p:spPr bwMode="ltGray">
            <a:xfrm>
              <a:off x="4048" y="1380"/>
              <a:ext cx="1192" cy="226"/>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Rectangle 9"/>
            <p:cNvSpPr>
              <a:spLocks noChangeArrowheads="1"/>
            </p:cNvSpPr>
            <p:nvPr/>
          </p:nvSpPr>
          <p:spPr bwMode="ltGray">
            <a:xfrm>
              <a:off x="3048" y="2376"/>
              <a:ext cx="1040" cy="880"/>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5613" name="Group 13"/>
          <p:cNvGrpSpPr>
            <a:grpSpLocks/>
          </p:cNvGrpSpPr>
          <p:nvPr/>
        </p:nvGrpSpPr>
        <p:grpSpPr bwMode="auto">
          <a:xfrm>
            <a:off x="2654300" y="2587625"/>
            <a:ext cx="5918200" cy="2581275"/>
            <a:chOff x="1672" y="1630"/>
            <a:chExt cx="3728" cy="1626"/>
          </a:xfrm>
        </p:grpSpPr>
        <p:sp>
          <p:nvSpPr>
            <p:cNvPr id="25611" name="Rectangle 11"/>
            <p:cNvSpPr>
              <a:spLocks noChangeArrowheads="1"/>
            </p:cNvSpPr>
            <p:nvPr/>
          </p:nvSpPr>
          <p:spPr bwMode="ltGray">
            <a:xfrm>
              <a:off x="1672" y="1630"/>
              <a:ext cx="1512" cy="180"/>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Rectangle 12"/>
            <p:cNvSpPr>
              <a:spLocks noChangeArrowheads="1"/>
            </p:cNvSpPr>
            <p:nvPr/>
          </p:nvSpPr>
          <p:spPr bwMode="ltGray">
            <a:xfrm>
              <a:off x="4120" y="2376"/>
              <a:ext cx="1280" cy="880"/>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14" name="Rectangle 14"/>
          <p:cNvSpPr>
            <a:spLocks noChangeArrowheads="1"/>
          </p:cNvSpPr>
          <p:nvPr/>
        </p:nvSpPr>
        <p:spPr bwMode="blackWhite">
          <a:xfrm>
            <a:off x="950913" y="2155825"/>
            <a:ext cx="731520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663700" algn="l"/>
              </a:tabLst>
              <a:defRPr sz="2400">
                <a:solidFill>
                  <a:schemeClr val="tx1"/>
                </a:solidFill>
                <a:latin typeface="Times New Roman" panose="02020603050405020304" pitchFamily="18" charset="0"/>
              </a:defRPr>
            </a:lvl1pPr>
            <a:lvl2pPr>
              <a:tabLst>
                <a:tab pos="1663700" algn="l"/>
              </a:tabLst>
              <a:defRPr sz="2400">
                <a:solidFill>
                  <a:schemeClr val="tx1"/>
                </a:solidFill>
                <a:latin typeface="Times New Roman" panose="02020603050405020304" pitchFamily="18" charset="0"/>
              </a:defRPr>
            </a:lvl2pPr>
            <a:lvl3pPr>
              <a:tabLst>
                <a:tab pos="1663700" algn="l"/>
              </a:tabLst>
              <a:defRPr sz="2400">
                <a:solidFill>
                  <a:schemeClr val="tx1"/>
                </a:solidFill>
                <a:latin typeface="Times New Roman" panose="02020603050405020304" pitchFamily="18" charset="0"/>
              </a:defRPr>
            </a:lvl3pPr>
            <a:lvl4pPr>
              <a:tabLst>
                <a:tab pos="1663700" algn="l"/>
              </a:tabLst>
              <a:defRPr sz="2400">
                <a:solidFill>
                  <a:schemeClr val="tx1"/>
                </a:solidFill>
                <a:latin typeface="Times New Roman" panose="02020603050405020304" pitchFamily="18" charset="0"/>
              </a:defRPr>
            </a:lvl4pPr>
            <a:lvl5pPr>
              <a:tabLst>
                <a:tab pos="1663700" algn="l"/>
              </a:tabLst>
              <a:defRPr sz="2400">
                <a:solidFill>
                  <a:schemeClr val="tx1"/>
                </a:solidFill>
                <a:latin typeface="Times New Roman" panose="02020603050405020304" pitchFamily="18" charset="0"/>
              </a:defRPr>
            </a:lvl5pPr>
            <a:lvl6pPr fontAlgn="base">
              <a:spcBef>
                <a:spcPct val="0"/>
              </a:spcBef>
              <a:spcAft>
                <a:spcPct val="0"/>
              </a:spcAft>
              <a:tabLst>
                <a:tab pos="1663700" algn="l"/>
              </a:tabLst>
              <a:defRPr sz="2400">
                <a:solidFill>
                  <a:schemeClr val="tx1"/>
                </a:solidFill>
                <a:latin typeface="Times New Roman" panose="02020603050405020304" pitchFamily="18" charset="0"/>
              </a:defRPr>
            </a:lvl6pPr>
            <a:lvl7pPr fontAlgn="base">
              <a:spcBef>
                <a:spcPct val="0"/>
              </a:spcBef>
              <a:spcAft>
                <a:spcPct val="0"/>
              </a:spcAft>
              <a:tabLst>
                <a:tab pos="1663700" algn="l"/>
              </a:tabLst>
              <a:defRPr sz="2400">
                <a:solidFill>
                  <a:schemeClr val="tx1"/>
                </a:solidFill>
                <a:latin typeface="Times New Roman" panose="02020603050405020304" pitchFamily="18" charset="0"/>
              </a:defRPr>
            </a:lvl7pPr>
            <a:lvl8pPr fontAlgn="base">
              <a:spcBef>
                <a:spcPct val="0"/>
              </a:spcBef>
              <a:spcAft>
                <a:spcPct val="0"/>
              </a:spcAft>
              <a:tabLst>
                <a:tab pos="1663700" algn="l"/>
              </a:tabLst>
              <a:defRPr sz="2400">
                <a:solidFill>
                  <a:schemeClr val="tx1"/>
                </a:solidFill>
                <a:latin typeface="Times New Roman" panose="02020603050405020304" pitchFamily="18" charset="0"/>
              </a:defRPr>
            </a:lvl8pPr>
            <a:lvl9pPr fontAlgn="base">
              <a:spcBef>
                <a:spcPct val="0"/>
              </a:spcBef>
              <a:spcAft>
                <a:spcPct val="0"/>
              </a:spcAft>
              <a:tabLst>
                <a:tab pos="1663700" algn="l"/>
              </a:tabLst>
              <a:defRPr sz="2400">
                <a:solidFill>
                  <a:schemeClr val="tx1"/>
                </a:solidFill>
                <a:latin typeface="Times New Roman" panose="02020603050405020304" pitchFamily="18" charset="0"/>
              </a:defRPr>
            </a:lvl9pPr>
          </a:lstStyle>
          <a:p>
            <a:pPr>
              <a:lnSpc>
                <a:spcPct val="110000"/>
              </a:lnSpc>
            </a:pPr>
            <a:r>
              <a:rPr lang="en-US" sz="1800" b="1">
                <a:solidFill>
                  <a:srgbClr val="000000"/>
                </a:solidFill>
                <a:latin typeface="Courier New" panose="02070309020205020404" pitchFamily="49" charset="0"/>
              </a:rPr>
              <a:t>SQL&gt; SELECT ename, CONCAT (ename, job), LENGTH(ename),</a:t>
            </a:r>
          </a:p>
          <a:p>
            <a:pPr>
              <a:lnSpc>
                <a:spcPct val="110000"/>
              </a:lnSpc>
            </a:pPr>
            <a:r>
              <a:rPr lang="en-US" sz="1800" b="1">
                <a:solidFill>
                  <a:srgbClr val="000000"/>
                </a:solidFill>
                <a:latin typeface="Courier New" panose="02070309020205020404" pitchFamily="49" charset="0"/>
              </a:rPr>
              <a:t>   2 	INSTR(ename, 'A')</a:t>
            </a:r>
          </a:p>
          <a:p>
            <a:pPr>
              <a:lnSpc>
                <a:spcPct val="110000"/>
              </a:lnSpc>
            </a:pPr>
            <a:r>
              <a:rPr lang="en-US" sz="1800" b="1">
                <a:solidFill>
                  <a:srgbClr val="000000"/>
                </a:solidFill>
                <a:latin typeface="Courier New" panose="02070309020205020404" pitchFamily="49" charset="0"/>
              </a:rPr>
              <a:t>   3 FROM   emp</a:t>
            </a:r>
          </a:p>
          <a:p>
            <a:pPr>
              <a:lnSpc>
                <a:spcPct val="110000"/>
              </a:lnSpc>
            </a:pPr>
            <a:r>
              <a:rPr lang="en-US" sz="1800" b="1">
                <a:solidFill>
                  <a:srgbClr val="000000"/>
                </a:solidFill>
                <a:latin typeface="Courier New" panose="02070309020205020404" pitchFamily="49" charset="0"/>
              </a:rPr>
              <a:t>   4 WHERE</a:t>
            </a:r>
          </a:p>
        </p:txBody>
      </p:sp>
      <p:sp>
        <p:nvSpPr>
          <p:cNvPr id="25615" name="Rectangle 15"/>
          <p:cNvSpPr>
            <a:spLocks noChangeArrowheads="1"/>
          </p:cNvSpPr>
          <p:nvPr/>
        </p:nvSpPr>
        <p:spPr bwMode="auto">
          <a:xfrm>
            <a:off x="2654300" y="3125788"/>
            <a:ext cx="3454400" cy="288925"/>
          </a:xfrm>
          <a:prstGeom prst="rect">
            <a:avLst/>
          </a:prstGeom>
          <a:solidFill>
            <a:srgbClr val="CC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Rectangle 16"/>
          <p:cNvSpPr>
            <a:spLocks noChangeArrowheads="1"/>
          </p:cNvSpPr>
          <p:nvPr/>
        </p:nvSpPr>
        <p:spPr bwMode="auto">
          <a:xfrm>
            <a:off x="2597150" y="3048000"/>
            <a:ext cx="375126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20000"/>
              </a:lnSpc>
              <a:spcBef>
                <a:spcPct val="60000"/>
              </a:spcBef>
            </a:pPr>
            <a:r>
              <a:rPr lang="en-US" sz="1800" b="1">
                <a:solidFill>
                  <a:srgbClr val="000000"/>
                </a:solidFill>
                <a:latin typeface="Courier New" panose="02070309020205020404" pitchFamily="49" charset="0"/>
              </a:rPr>
              <a:t>SUBSTR(job,1,5) = 'SALES';</a:t>
            </a:r>
          </a:p>
        </p:txBody>
      </p:sp>
      <p:sp>
        <p:nvSpPr>
          <p:cNvPr id="25617" name="Rectangle 17"/>
          <p:cNvSpPr>
            <a:spLocks noChangeArrowheads="1"/>
          </p:cNvSpPr>
          <p:nvPr/>
        </p:nvSpPr>
        <p:spPr bwMode="blackWhite">
          <a:xfrm>
            <a:off x="1014413" y="3692525"/>
            <a:ext cx="7653337"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600" b="1">
                <a:solidFill>
                  <a:srgbClr val="000000"/>
                </a:solidFill>
                <a:latin typeface="Courier New" panose="02070309020205020404" pitchFamily="49" charset="0"/>
              </a:rPr>
              <a:t>ENAME      CONCAT(ENAME,JOB)   LENGTH(ENAME) INSTR(ENAME,'A')</a:t>
            </a:r>
          </a:p>
          <a:p>
            <a:r>
              <a:rPr lang="en-US" sz="1600" b="1">
                <a:solidFill>
                  <a:srgbClr val="000000"/>
                </a:solidFill>
                <a:latin typeface="Courier New" panose="02070309020205020404" pitchFamily="49" charset="0"/>
              </a:rPr>
              <a:t>---------- ------------------- ------------- ----------------</a:t>
            </a:r>
          </a:p>
          <a:p>
            <a:r>
              <a:rPr lang="en-US" sz="1600" b="1">
                <a:solidFill>
                  <a:srgbClr val="000000"/>
                </a:solidFill>
                <a:latin typeface="Courier New" panose="02070309020205020404" pitchFamily="49" charset="0"/>
              </a:rPr>
              <a:t>MARTIN     MARTINSALESMAN                  6                2</a:t>
            </a:r>
          </a:p>
          <a:p>
            <a:r>
              <a:rPr lang="en-US" sz="1600" b="1">
                <a:solidFill>
                  <a:srgbClr val="000000"/>
                </a:solidFill>
                <a:latin typeface="Courier New" panose="02070309020205020404" pitchFamily="49" charset="0"/>
              </a:rPr>
              <a:t>ALLEN      ALLENSALESMAN                   5                1</a:t>
            </a:r>
          </a:p>
          <a:p>
            <a:r>
              <a:rPr lang="en-US" sz="1600" b="1">
                <a:solidFill>
                  <a:srgbClr val="000000"/>
                </a:solidFill>
                <a:latin typeface="Courier New" panose="02070309020205020404" pitchFamily="49" charset="0"/>
              </a:rPr>
              <a:t>TURNER     TURNERSALESMAN                  6                0</a:t>
            </a:r>
          </a:p>
          <a:p>
            <a:r>
              <a:rPr lang="en-US" sz="1600" b="1">
                <a:solidFill>
                  <a:srgbClr val="000000"/>
                </a:solidFill>
                <a:latin typeface="Courier New" panose="02070309020205020404" pitchFamily="49" charset="0"/>
              </a:rPr>
              <a:t>WARD       WARDSALESMAN                    4                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5610"/>
                                        </p:tgtEl>
                                        <p:attrNameLst>
                                          <p:attrName>style.visibility</p:attrName>
                                        </p:attrNameLst>
                                      </p:cBhvr>
                                      <p:to>
                                        <p:strVal val="visible"/>
                                      </p:to>
                                    </p:set>
                                    <p:animEffect transition="in" filter="wipe(up)">
                                      <p:cBhvr>
                                        <p:cTn id="11" dur="500"/>
                                        <p:tgtEl>
                                          <p:spTgt spid="2561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613"/>
                                        </p:tgtEl>
                                        <p:attrNameLst>
                                          <p:attrName>style.visibility</p:attrName>
                                        </p:attrNameLst>
                                      </p:cBhvr>
                                      <p:to>
                                        <p:strVal val="visible"/>
                                      </p:to>
                                    </p:set>
                                    <p:animEffect transition="in" filter="wipe(up)">
                                      <p:cBhvr>
                                        <p:cTn id="15" dur="500"/>
                                        <p:tgtEl>
                                          <p:spTgt spid="25613"/>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615"/>
                                        </p:tgtEl>
                                        <p:attrNameLst>
                                          <p:attrName>style.visibility</p:attrName>
                                        </p:attrNameLst>
                                      </p:cBhvr>
                                      <p:to>
                                        <p:strVal val="visible"/>
                                      </p:to>
                                    </p:set>
                                    <p:animEffect transition="in" filter="wipe(up)">
                                      <p:cBhvr>
                                        <p:cTn id="19"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Number Functions</a:t>
            </a:r>
          </a:p>
        </p:txBody>
      </p:sp>
      <p:sp>
        <p:nvSpPr>
          <p:cNvPr id="27651" name="Rectangle 3"/>
          <p:cNvSpPr>
            <a:spLocks noGrp="1" noChangeArrowheads="1"/>
          </p:cNvSpPr>
          <p:nvPr>
            <p:ph idx="1"/>
          </p:nvPr>
        </p:nvSpPr>
        <p:spPr>
          <a:xfrm>
            <a:off x="304800" y="1419225"/>
            <a:ext cx="8375650" cy="3073400"/>
          </a:xfrm>
          <a:noFill/>
          <a:ln/>
          <a:effectLst>
            <a:outerShdw dist="53882" dir="2700000" algn="ctr" rotWithShape="0">
              <a:srgbClr val="000000"/>
            </a:outerShdw>
          </a:effectLst>
        </p:spPr>
        <p:txBody>
          <a:bodyPr lIns="92075" tIns="46038" rIns="92075" bIns="46038">
            <a:spAutoFit/>
          </a:bodyPr>
          <a:lstStyle/>
          <a:p>
            <a:pPr lvl="1"/>
            <a:r>
              <a:rPr lang="en-US"/>
              <a:t>ROUND:Rounds value to specified decimal</a:t>
            </a:r>
          </a:p>
          <a:p>
            <a:pPr lvl="2">
              <a:buFontTx/>
              <a:buNone/>
            </a:pPr>
            <a:r>
              <a:rPr lang="en-US"/>
              <a:t>ROUND(45.926, 2)			   45.93</a:t>
            </a:r>
          </a:p>
          <a:p>
            <a:pPr lvl="1"/>
            <a:r>
              <a:rPr lang="en-US"/>
              <a:t>TRUNC:Truncates value to specified 	decimal</a:t>
            </a:r>
          </a:p>
          <a:p>
            <a:pPr lvl="2">
              <a:buFontTx/>
              <a:buNone/>
            </a:pPr>
            <a:r>
              <a:rPr lang="en-US"/>
              <a:t>TRUNC(45.926, 2)			   45.92</a:t>
            </a:r>
          </a:p>
          <a:p>
            <a:pPr lvl="1">
              <a:lnSpc>
                <a:spcPct val="150000"/>
              </a:lnSpc>
            </a:pPr>
            <a:r>
              <a:rPr lang="en-US"/>
              <a:t>MOD:			Returns remainder of division</a:t>
            </a:r>
          </a:p>
          <a:p>
            <a:pPr lvl="2">
              <a:buFontTx/>
              <a:buNone/>
            </a:pPr>
            <a:r>
              <a:rPr lang="en-US"/>
              <a:t>MOD(1600, 300)			   100</a:t>
            </a:r>
          </a:p>
        </p:txBody>
      </p:sp>
      <p:sp>
        <p:nvSpPr>
          <p:cNvPr id="27652" name="Arc 4"/>
          <p:cNvSpPr>
            <a:spLocks/>
          </p:cNvSpPr>
          <p:nvPr/>
        </p:nvSpPr>
        <p:spPr bwMode="ltGray">
          <a:xfrm>
            <a:off x="5461000" y="2813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4343400" y="21336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7654" name="Line 6"/>
          <p:cNvSpPr>
            <a:spLocks noChangeShapeType="1"/>
          </p:cNvSpPr>
          <p:nvPr/>
        </p:nvSpPr>
        <p:spPr bwMode="auto">
          <a:xfrm>
            <a:off x="4267200" y="31242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4191000" y="43434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63613" y="3540125"/>
            <a:ext cx="728345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sp>
        <p:nvSpPr>
          <p:cNvPr id="29699" name="Rectangle 3"/>
          <p:cNvSpPr>
            <a:spLocks noChangeArrowheads="1"/>
          </p:cNvSpPr>
          <p:nvPr/>
        </p:nvSpPr>
        <p:spPr bwMode="blackWhite">
          <a:xfrm>
            <a:off x="963613" y="1990725"/>
            <a:ext cx="7289800" cy="890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970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ROUND Function</a:t>
            </a:r>
          </a:p>
        </p:txBody>
      </p:sp>
      <p:grpSp>
        <p:nvGrpSpPr>
          <p:cNvPr id="29703" name="Group 7"/>
          <p:cNvGrpSpPr>
            <a:grpSpLocks/>
          </p:cNvGrpSpPr>
          <p:nvPr/>
        </p:nvGrpSpPr>
        <p:grpSpPr bwMode="auto">
          <a:xfrm>
            <a:off x="950913" y="2009775"/>
            <a:ext cx="3811587" cy="2359025"/>
            <a:chOff x="599" y="1266"/>
            <a:chExt cx="2401" cy="1486"/>
          </a:xfrm>
        </p:grpSpPr>
        <p:sp>
          <p:nvSpPr>
            <p:cNvPr id="29701" name="Rectangle 5"/>
            <p:cNvSpPr>
              <a:spLocks noChangeArrowheads="1"/>
            </p:cNvSpPr>
            <p:nvPr/>
          </p:nvSpPr>
          <p:spPr bwMode="ltGray">
            <a:xfrm>
              <a:off x="599" y="2256"/>
              <a:ext cx="1364" cy="49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ltGray">
            <a:xfrm>
              <a:off x="1660" y="1266"/>
              <a:ext cx="1340" cy="17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6" name="Group 10"/>
          <p:cNvGrpSpPr>
            <a:grpSpLocks/>
          </p:cNvGrpSpPr>
          <p:nvPr/>
        </p:nvGrpSpPr>
        <p:grpSpPr bwMode="auto">
          <a:xfrm>
            <a:off x="3205163" y="2009775"/>
            <a:ext cx="3894137" cy="2359025"/>
            <a:chOff x="2019" y="1266"/>
            <a:chExt cx="2453" cy="1486"/>
          </a:xfrm>
        </p:grpSpPr>
        <p:sp>
          <p:nvSpPr>
            <p:cNvPr id="29704" name="Rectangle 8"/>
            <p:cNvSpPr>
              <a:spLocks noChangeArrowheads="1"/>
            </p:cNvSpPr>
            <p:nvPr/>
          </p:nvSpPr>
          <p:spPr bwMode="ltGray">
            <a:xfrm>
              <a:off x="2019" y="2256"/>
              <a:ext cx="1314" cy="496"/>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ltGray">
            <a:xfrm>
              <a:off x="3144" y="1266"/>
              <a:ext cx="1328" cy="173"/>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709" name="Group 13"/>
          <p:cNvGrpSpPr>
            <a:grpSpLocks/>
          </p:cNvGrpSpPr>
          <p:nvPr/>
        </p:nvGrpSpPr>
        <p:grpSpPr bwMode="auto">
          <a:xfrm>
            <a:off x="2613025" y="2308225"/>
            <a:ext cx="5133975" cy="2060575"/>
            <a:chOff x="1646" y="1454"/>
            <a:chExt cx="3234" cy="1298"/>
          </a:xfrm>
        </p:grpSpPr>
        <p:sp>
          <p:nvSpPr>
            <p:cNvPr id="29707" name="Rectangle 11"/>
            <p:cNvSpPr>
              <a:spLocks noChangeArrowheads="1"/>
            </p:cNvSpPr>
            <p:nvPr/>
          </p:nvSpPr>
          <p:spPr bwMode="ltGray">
            <a:xfrm>
              <a:off x="3390" y="2256"/>
              <a:ext cx="1490" cy="496"/>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Rectangle 12"/>
            <p:cNvSpPr>
              <a:spLocks noChangeArrowheads="1"/>
            </p:cNvSpPr>
            <p:nvPr/>
          </p:nvSpPr>
          <p:spPr bwMode="ltGray">
            <a:xfrm>
              <a:off x="1646" y="1454"/>
              <a:ext cx="1440" cy="188"/>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10" name="Rectangle 14"/>
          <p:cNvSpPr>
            <a:spLocks noChangeArrowheads="1"/>
          </p:cNvSpPr>
          <p:nvPr/>
        </p:nvSpPr>
        <p:spPr bwMode="blackWhite">
          <a:xfrm>
            <a:off x="950913" y="1660525"/>
            <a:ext cx="73152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1663700" algn="l"/>
              </a:tabLst>
              <a:defRPr sz="2400">
                <a:solidFill>
                  <a:schemeClr val="tx1"/>
                </a:solidFill>
                <a:latin typeface="Times New Roman" panose="02020603050405020304" pitchFamily="18" charset="0"/>
              </a:defRPr>
            </a:lvl1pPr>
            <a:lvl2pPr>
              <a:tabLst>
                <a:tab pos="1200150" algn="l"/>
                <a:tab pos="1663700" algn="l"/>
              </a:tabLst>
              <a:defRPr sz="2400">
                <a:solidFill>
                  <a:schemeClr val="tx1"/>
                </a:solidFill>
                <a:latin typeface="Times New Roman" panose="02020603050405020304" pitchFamily="18" charset="0"/>
              </a:defRPr>
            </a:lvl2pPr>
            <a:lvl3pPr>
              <a:tabLst>
                <a:tab pos="1200150" algn="l"/>
                <a:tab pos="1663700" algn="l"/>
              </a:tabLst>
              <a:defRPr sz="2400">
                <a:solidFill>
                  <a:schemeClr val="tx1"/>
                </a:solidFill>
                <a:latin typeface="Times New Roman" panose="02020603050405020304" pitchFamily="18" charset="0"/>
              </a:defRPr>
            </a:lvl3pPr>
            <a:lvl4pPr>
              <a:tabLst>
                <a:tab pos="1200150" algn="l"/>
                <a:tab pos="1663700" algn="l"/>
              </a:tabLst>
              <a:defRPr sz="2400">
                <a:solidFill>
                  <a:schemeClr val="tx1"/>
                </a:solidFill>
                <a:latin typeface="Times New Roman" panose="02020603050405020304" pitchFamily="18" charset="0"/>
              </a:defRPr>
            </a:lvl4pPr>
            <a:lvl5pPr>
              <a:tabLst>
                <a:tab pos="1200150" algn="l"/>
                <a:tab pos="16637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ROUND(45.923,2), ROUND(45.923,0),</a:t>
            </a:r>
          </a:p>
          <a:p>
            <a:r>
              <a:rPr lang="en-US" sz="1800" b="1">
                <a:solidFill>
                  <a:srgbClr val="000000"/>
                </a:solidFill>
                <a:latin typeface="Courier New" panose="02070309020205020404" pitchFamily="49" charset="0"/>
              </a:rPr>
              <a:t>  2  		ROUND(45.923,-1)</a:t>
            </a:r>
          </a:p>
          <a:p>
            <a:r>
              <a:rPr lang="en-US" sz="1800" b="1">
                <a:solidFill>
                  <a:srgbClr val="000000"/>
                </a:solidFill>
                <a:latin typeface="Courier New" panose="02070309020205020404" pitchFamily="49" charset="0"/>
              </a:rPr>
              <a:t>  3  FROM   DUAL;</a:t>
            </a:r>
          </a:p>
        </p:txBody>
      </p:sp>
      <p:sp>
        <p:nvSpPr>
          <p:cNvPr id="29711" name="Rectangle 15"/>
          <p:cNvSpPr>
            <a:spLocks noChangeArrowheads="1"/>
          </p:cNvSpPr>
          <p:nvPr/>
        </p:nvSpPr>
        <p:spPr bwMode="blackWhite">
          <a:xfrm>
            <a:off x="976313" y="3552825"/>
            <a:ext cx="72580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ROUND(45.923,2) ROUND(45.923,0) ROUND(45.923,-1)</a:t>
            </a:r>
          </a:p>
          <a:p>
            <a:pPr>
              <a:lnSpc>
                <a:spcPct val="90000"/>
              </a:lnSpc>
            </a:pPr>
            <a:r>
              <a:rPr lang="en-US" sz="1800" b="1">
                <a:solidFill>
                  <a:srgbClr val="000000"/>
                </a:solidFill>
                <a:latin typeface="Courier New" panose="02070309020205020404" pitchFamily="49" charset="0"/>
              </a:rPr>
              <a:t>--------------- -------------- -----------------</a:t>
            </a:r>
          </a:p>
          <a:p>
            <a:pPr>
              <a:lnSpc>
                <a:spcPct val="90000"/>
              </a:lnSpc>
            </a:pPr>
            <a:r>
              <a:rPr lang="en-US" sz="1800" b="1">
                <a:solidFill>
                  <a:srgbClr val="000000"/>
                </a:solidFill>
                <a:latin typeface="Courier New" panose="02070309020205020404" pitchFamily="49" charset="0"/>
              </a:rPr>
              <a:t>          45.92             46                50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9706"/>
                                        </p:tgtEl>
                                        <p:attrNameLst>
                                          <p:attrName>style.visibility</p:attrName>
                                        </p:attrNameLst>
                                      </p:cBhvr>
                                      <p:to>
                                        <p:strVal val="visible"/>
                                      </p:to>
                                    </p:set>
                                    <p:animEffect transition="in" filter="wipe(up)">
                                      <p:cBhvr>
                                        <p:cTn id="11" dur="500"/>
                                        <p:tgtEl>
                                          <p:spTgt spid="29706"/>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709"/>
                                        </p:tgtEl>
                                        <p:attrNameLst>
                                          <p:attrName>style.visibility</p:attrName>
                                        </p:attrNameLst>
                                      </p:cBhvr>
                                      <p:to>
                                        <p:strVal val="visible"/>
                                      </p:to>
                                    </p:set>
                                    <p:animEffect transition="in" filter="wipe(up)">
                                      <p:cBhvr>
                                        <p:cTn id="15"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54088" y="2146300"/>
            <a:ext cx="7289800" cy="1074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1747" name="Rectangle 3"/>
          <p:cNvSpPr>
            <a:spLocks noChangeArrowheads="1"/>
          </p:cNvSpPr>
          <p:nvPr/>
        </p:nvSpPr>
        <p:spPr bwMode="blackWhite">
          <a:xfrm>
            <a:off x="949325" y="378618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grpSp>
        <p:nvGrpSpPr>
          <p:cNvPr id="31750" name="Group 6"/>
          <p:cNvGrpSpPr>
            <a:grpSpLocks/>
          </p:cNvGrpSpPr>
          <p:nvPr/>
        </p:nvGrpSpPr>
        <p:grpSpPr bwMode="auto">
          <a:xfrm>
            <a:off x="950913" y="2193925"/>
            <a:ext cx="3811587" cy="2457450"/>
            <a:chOff x="599" y="1382"/>
            <a:chExt cx="2401" cy="1548"/>
          </a:xfrm>
        </p:grpSpPr>
        <p:sp>
          <p:nvSpPr>
            <p:cNvPr id="31748" name="Rectangle 4"/>
            <p:cNvSpPr>
              <a:spLocks noChangeArrowheads="1"/>
            </p:cNvSpPr>
            <p:nvPr/>
          </p:nvSpPr>
          <p:spPr bwMode="ltGray">
            <a:xfrm>
              <a:off x="599" y="2378"/>
              <a:ext cx="1393" cy="55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9" name="Rectangle 5"/>
            <p:cNvSpPr>
              <a:spLocks noChangeArrowheads="1"/>
            </p:cNvSpPr>
            <p:nvPr/>
          </p:nvSpPr>
          <p:spPr bwMode="ltGray">
            <a:xfrm>
              <a:off x="1660" y="1382"/>
              <a:ext cx="1340" cy="22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3" name="Group 9"/>
          <p:cNvGrpSpPr>
            <a:grpSpLocks/>
          </p:cNvGrpSpPr>
          <p:nvPr/>
        </p:nvGrpSpPr>
        <p:grpSpPr bwMode="auto">
          <a:xfrm>
            <a:off x="3219450" y="2193925"/>
            <a:ext cx="3638550" cy="2457450"/>
            <a:chOff x="2028" y="1382"/>
            <a:chExt cx="2292" cy="1548"/>
          </a:xfrm>
        </p:grpSpPr>
        <p:sp>
          <p:nvSpPr>
            <p:cNvPr id="31751" name="Rectangle 7"/>
            <p:cNvSpPr>
              <a:spLocks noChangeArrowheads="1"/>
            </p:cNvSpPr>
            <p:nvPr/>
          </p:nvSpPr>
          <p:spPr bwMode="ltGray">
            <a:xfrm>
              <a:off x="2028" y="2378"/>
              <a:ext cx="1188" cy="552"/>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ltGray">
            <a:xfrm>
              <a:off x="3132" y="1382"/>
              <a:ext cx="1188" cy="226"/>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756" name="Group 12"/>
          <p:cNvGrpSpPr>
            <a:grpSpLocks/>
          </p:cNvGrpSpPr>
          <p:nvPr/>
        </p:nvGrpSpPr>
        <p:grpSpPr bwMode="auto">
          <a:xfrm>
            <a:off x="2628900" y="2571750"/>
            <a:ext cx="4781550" cy="2079625"/>
            <a:chOff x="1656" y="1620"/>
            <a:chExt cx="3012" cy="1310"/>
          </a:xfrm>
        </p:grpSpPr>
        <p:sp>
          <p:nvSpPr>
            <p:cNvPr id="31754" name="Rectangle 10"/>
            <p:cNvSpPr>
              <a:spLocks noChangeArrowheads="1"/>
            </p:cNvSpPr>
            <p:nvPr/>
          </p:nvSpPr>
          <p:spPr bwMode="ltGray">
            <a:xfrm>
              <a:off x="3244" y="2378"/>
              <a:ext cx="1424" cy="552"/>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p:cNvSpPr>
              <a:spLocks noChangeArrowheads="1"/>
            </p:cNvSpPr>
            <p:nvPr/>
          </p:nvSpPr>
          <p:spPr bwMode="ltGray">
            <a:xfrm>
              <a:off x="1656" y="1620"/>
              <a:ext cx="1424" cy="180"/>
            </a:xfrm>
            <a:prstGeom prst="rect">
              <a:avLst/>
            </a:prstGeom>
            <a:solidFill>
              <a:srgbClr val="0066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7" name="Rectangle 13"/>
          <p:cNvSpPr>
            <a:spLocks noChangeArrowheads="1"/>
          </p:cNvSpPr>
          <p:nvPr/>
        </p:nvSpPr>
        <p:spPr bwMode="blackWhite">
          <a:xfrm>
            <a:off x="950913" y="1908175"/>
            <a:ext cx="73152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 pos="1663700" algn="l"/>
              </a:tabLst>
              <a:defRPr sz="2400">
                <a:solidFill>
                  <a:schemeClr val="tx1"/>
                </a:solidFill>
                <a:latin typeface="Times New Roman" panose="02020603050405020304" pitchFamily="18" charset="0"/>
              </a:defRPr>
            </a:lvl1pPr>
            <a:lvl2pPr>
              <a:tabLst>
                <a:tab pos="1200150" algn="l"/>
                <a:tab pos="1663700" algn="l"/>
              </a:tabLst>
              <a:defRPr sz="2400">
                <a:solidFill>
                  <a:schemeClr val="tx1"/>
                </a:solidFill>
                <a:latin typeface="Times New Roman" panose="02020603050405020304" pitchFamily="18" charset="0"/>
              </a:defRPr>
            </a:lvl2pPr>
            <a:lvl3pPr>
              <a:tabLst>
                <a:tab pos="1200150" algn="l"/>
                <a:tab pos="1663700" algn="l"/>
              </a:tabLst>
              <a:defRPr sz="2400">
                <a:solidFill>
                  <a:schemeClr val="tx1"/>
                </a:solidFill>
                <a:latin typeface="Times New Roman" panose="02020603050405020304" pitchFamily="18" charset="0"/>
              </a:defRPr>
            </a:lvl3pPr>
            <a:lvl4pPr>
              <a:tabLst>
                <a:tab pos="1200150" algn="l"/>
                <a:tab pos="1663700" algn="l"/>
              </a:tabLst>
              <a:defRPr sz="2400">
                <a:solidFill>
                  <a:schemeClr val="tx1"/>
                </a:solidFill>
                <a:latin typeface="Times New Roman" panose="02020603050405020304" pitchFamily="18" charset="0"/>
              </a:defRPr>
            </a:lvl4pPr>
            <a:lvl5pPr>
              <a:tabLst>
                <a:tab pos="1200150" algn="l"/>
                <a:tab pos="166370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 pos="166370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TRUNC(45.923,2), TRUNC(45.923),</a:t>
            </a:r>
          </a:p>
          <a:p>
            <a:r>
              <a:rPr lang="en-US" sz="1800" b="1">
                <a:solidFill>
                  <a:srgbClr val="000000"/>
                </a:solidFill>
                <a:latin typeface="Courier New" panose="02070309020205020404" pitchFamily="49" charset="0"/>
              </a:rPr>
              <a:t>  2  		TRUNC(45.923,-1)</a:t>
            </a:r>
          </a:p>
          <a:p>
            <a:r>
              <a:rPr lang="en-US" sz="1800" b="1">
                <a:solidFill>
                  <a:srgbClr val="000000"/>
                </a:solidFill>
                <a:latin typeface="Courier New" panose="02070309020205020404" pitchFamily="49" charset="0"/>
              </a:rPr>
              <a:t>  3  FROM   DUAL;</a:t>
            </a:r>
          </a:p>
        </p:txBody>
      </p:sp>
      <p:sp>
        <p:nvSpPr>
          <p:cNvPr id="31758" name="Rectangle 14"/>
          <p:cNvSpPr>
            <a:spLocks noChangeArrowheads="1"/>
          </p:cNvSpPr>
          <p:nvPr/>
        </p:nvSpPr>
        <p:spPr bwMode="blackWhite">
          <a:xfrm>
            <a:off x="950913" y="3790950"/>
            <a:ext cx="72898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TRUNC(45.923,2) TRUNC(45.923) TRUNC(45.923,-1)</a:t>
            </a:r>
          </a:p>
          <a:p>
            <a:pPr>
              <a:lnSpc>
                <a:spcPct val="90000"/>
              </a:lnSpc>
            </a:pPr>
            <a:r>
              <a:rPr lang="en-US" sz="1800" b="1">
                <a:solidFill>
                  <a:srgbClr val="000000"/>
                </a:solidFill>
                <a:latin typeface="Courier New" panose="02070309020205020404" pitchFamily="49" charset="0"/>
              </a:rPr>
              <a:t>--------------- ------------- ---------------</a:t>
            </a:r>
          </a:p>
          <a:p>
            <a:pPr>
              <a:lnSpc>
                <a:spcPct val="90000"/>
              </a:lnSpc>
            </a:pPr>
            <a:r>
              <a:rPr lang="en-US" sz="1800" b="1">
                <a:solidFill>
                  <a:srgbClr val="000000"/>
                </a:solidFill>
                <a:latin typeface="Courier New" panose="02070309020205020404" pitchFamily="49" charset="0"/>
              </a:rPr>
              <a:t>          45.92            45              40</a:t>
            </a:r>
          </a:p>
        </p:txBody>
      </p:sp>
      <p:sp>
        <p:nvSpPr>
          <p:cNvPr id="31759" name="Rectangle 1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TRUNC Function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wipe(up)">
                                      <p:cBhvr>
                                        <p:cTn id="7" dur="500"/>
                                        <p:tgtEl>
                                          <p:spTgt spid="3175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753"/>
                                        </p:tgtEl>
                                        <p:attrNameLst>
                                          <p:attrName>style.visibility</p:attrName>
                                        </p:attrNameLst>
                                      </p:cBhvr>
                                      <p:to>
                                        <p:strVal val="visible"/>
                                      </p:to>
                                    </p:set>
                                    <p:animEffect transition="in" filter="wipe(up)">
                                      <p:cBhvr>
                                        <p:cTn id="11" dur="500"/>
                                        <p:tgtEl>
                                          <p:spTgt spid="3175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56"/>
                                        </p:tgtEl>
                                        <p:attrNameLst>
                                          <p:attrName>style.visibility</p:attrName>
                                        </p:attrNameLst>
                                      </p:cBhvr>
                                      <p:to>
                                        <p:strVal val="visible"/>
                                      </p:to>
                                    </p:set>
                                    <p:animEffect transition="in" filter="wipe(up)">
                                      <p:cBhvr>
                                        <p:cTn id="15"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06463" y="4268788"/>
            <a:ext cx="7315200" cy="16033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sp>
        <p:nvSpPr>
          <p:cNvPr id="3379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MOD Function</a:t>
            </a:r>
          </a:p>
        </p:txBody>
      </p:sp>
      <p:sp>
        <p:nvSpPr>
          <p:cNvPr id="33796" name="Rectangle 4"/>
          <p:cNvSpPr>
            <a:spLocks noGrp="1" noChangeArrowheads="1"/>
          </p:cNvSpPr>
          <p:nvPr>
            <p:ph idx="1"/>
          </p:nvPr>
        </p:nvSpPr>
        <p:spPr>
          <a:xfrm>
            <a:off x="860425" y="1382713"/>
            <a:ext cx="7385050" cy="1554162"/>
          </a:xfrm>
          <a:noFill/>
          <a:ln/>
          <a:effectLst>
            <a:outerShdw dist="53882" dir="2700000" algn="ctr" rotWithShape="0">
              <a:srgbClr val="000000"/>
            </a:outerShdw>
          </a:effectLst>
        </p:spPr>
        <p:txBody>
          <a:bodyPr lIns="92075" tIns="46038" rIns="92075" bIns="46038">
            <a:spAutoFit/>
          </a:bodyPr>
          <a:lstStyle/>
          <a:p>
            <a:r>
              <a:rPr lang="en-US"/>
              <a:t>Calculate the remainder of the ratio of salary to commission for all employees whose job title is salesman.</a:t>
            </a:r>
          </a:p>
        </p:txBody>
      </p:sp>
      <p:sp>
        <p:nvSpPr>
          <p:cNvPr id="33797" name="Rectangle 5"/>
          <p:cNvSpPr>
            <a:spLocks noChangeArrowheads="1"/>
          </p:cNvSpPr>
          <p:nvPr/>
        </p:nvSpPr>
        <p:spPr bwMode="blackWhite">
          <a:xfrm>
            <a:off x="900113" y="2921000"/>
            <a:ext cx="7289800" cy="10525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798" name="Rectangle 6"/>
          <p:cNvSpPr>
            <a:spLocks noChangeArrowheads="1"/>
          </p:cNvSpPr>
          <p:nvPr/>
        </p:nvSpPr>
        <p:spPr bwMode="auto">
          <a:xfrm>
            <a:off x="1117600" y="2901950"/>
            <a:ext cx="1841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endParaRPr lang="en-US" sz="1800" b="1">
              <a:effectLst>
                <a:outerShdw blurRad="38100" dist="38100" dir="2700000" algn="tl">
                  <a:srgbClr val="808080"/>
                </a:outerShdw>
              </a:effectLst>
              <a:latin typeface="Arial" panose="020B0604020202020204" pitchFamily="34" charset="0"/>
            </a:endParaRPr>
          </a:p>
        </p:txBody>
      </p:sp>
      <p:grpSp>
        <p:nvGrpSpPr>
          <p:cNvPr id="33801" name="Group 9"/>
          <p:cNvGrpSpPr>
            <a:grpSpLocks/>
          </p:cNvGrpSpPr>
          <p:nvPr/>
        </p:nvGrpSpPr>
        <p:grpSpPr bwMode="auto">
          <a:xfrm>
            <a:off x="5164138" y="3035300"/>
            <a:ext cx="2135187" cy="2789238"/>
            <a:chOff x="3253" y="1912"/>
            <a:chExt cx="1345" cy="1757"/>
          </a:xfrm>
        </p:grpSpPr>
        <p:sp>
          <p:nvSpPr>
            <p:cNvPr id="33799" name="Rectangle 7"/>
            <p:cNvSpPr>
              <a:spLocks noChangeArrowheads="1"/>
            </p:cNvSpPr>
            <p:nvPr/>
          </p:nvSpPr>
          <p:spPr bwMode="ltGray">
            <a:xfrm>
              <a:off x="3353" y="1912"/>
              <a:ext cx="1245"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Rectangle 8"/>
            <p:cNvSpPr>
              <a:spLocks noChangeArrowheads="1"/>
            </p:cNvSpPr>
            <p:nvPr/>
          </p:nvSpPr>
          <p:spPr bwMode="ltGray">
            <a:xfrm>
              <a:off x="3253" y="2709"/>
              <a:ext cx="1190" cy="96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802" name="Rectangle 10"/>
          <p:cNvSpPr>
            <a:spLocks noChangeArrowheads="1"/>
          </p:cNvSpPr>
          <p:nvPr/>
        </p:nvSpPr>
        <p:spPr bwMode="auto">
          <a:xfrm>
            <a:off x="1003300" y="3014663"/>
            <a:ext cx="7150100" cy="141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anose="02070309020205020404" pitchFamily="49" charset="0"/>
              </a:rPr>
              <a:t>SQL&gt; SELECT	ename, sal, comm, MOD(sal, comm)</a:t>
            </a:r>
          </a:p>
          <a:p>
            <a:r>
              <a:rPr lang="en-US" sz="1800" b="1">
                <a:solidFill>
                  <a:srgbClr val="000000"/>
                </a:solidFill>
                <a:latin typeface="Courier New" panose="02070309020205020404" pitchFamily="49" charset="0"/>
              </a:rPr>
              <a:t>  2  FROM	emp</a:t>
            </a:r>
          </a:p>
          <a:p>
            <a:r>
              <a:rPr lang="en-US" sz="1800" b="1">
                <a:solidFill>
                  <a:srgbClr val="000000"/>
                </a:solidFill>
                <a:latin typeface="Courier New" panose="02070309020205020404" pitchFamily="49" charset="0"/>
              </a:rPr>
              <a:t>  3  WHERE	job = 'SALESMAN';</a:t>
            </a:r>
            <a:endParaRPr lang="en-US" sz="1800" b="1">
              <a:solidFill>
                <a:schemeClr val="bg2"/>
              </a:solidFill>
              <a:latin typeface="Courier New" panose="02070309020205020404" pitchFamily="49" charset="0"/>
            </a:endParaRPr>
          </a:p>
          <a:p>
            <a:pPr>
              <a:lnSpc>
                <a:spcPct val="120000"/>
              </a:lnSpc>
              <a:spcBef>
                <a:spcPct val="60000"/>
              </a:spcBef>
            </a:pPr>
            <a:endParaRPr lang="en-US" sz="1800" b="1">
              <a:solidFill>
                <a:schemeClr val="bg2"/>
              </a:solidFill>
              <a:latin typeface="Courier New" panose="02070309020205020404" pitchFamily="49" charset="0"/>
            </a:endParaRPr>
          </a:p>
        </p:txBody>
      </p:sp>
      <p:sp>
        <p:nvSpPr>
          <p:cNvPr id="33803" name="Rectangle 11"/>
          <p:cNvSpPr>
            <a:spLocks noChangeArrowheads="1"/>
          </p:cNvSpPr>
          <p:nvPr/>
        </p:nvSpPr>
        <p:spPr bwMode="blackWhite">
          <a:xfrm>
            <a:off x="882650" y="4281488"/>
            <a:ext cx="728980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ENAME            SAL      COMM MOD(SAL,COMM)</a:t>
            </a:r>
          </a:p>
          <a:p>
            <a:pPr>
              <a:lnSpc>
                <a:spcPct val="90000"/>
              </a:lnSpc>
            </a:pPr>
            <a:r>
              <a:rPr lang="en-US" sz="1800" b="1">
                <a:solidFill>
                  <a:srgbClr val="000000"/>
                </a:solidFill>
                <a:latin typeface="Courier New" panose="02070309020205020404" pitchFamily="49" charset="0"/>
              </a:rPr>
              <a:t>---------- --------- --------- -------------</a:t>
            </a:r>
          </a:p>
          <a:p>
            <a:pPr>
              <a:lnSpc>
                <a:spcPct val="90000"/>
              </a:lnSpc>
            </a:pPr>
            <a:r>
              <a:rPr lang="en-US" sz="1800" b="1">
                <a:solidFill>
                  <a:srgbClr val="000000"/>
                </a:solidFill>
                <a:latin typeface="Courier New" panose="02070309020205020404" pitchFamily="49" charset="0"/>
              </a:rPr>
              <a:t>MARTIN          1250      1400          1250</a:t>
            </a:r>
          </a:p>
          <a:p>
            <a:pPr>
              <a:lnSpc>
                <a:spcPct val="90000"/>
              </a:lnSpc>
            </a:pPr>
            <a:r>
              <a:rPr lang="en-US" sz="1800" b="1">
                <a:solidFill>
                  <a:srgbClr val="000000"/>
                </a:solidFill>
                <a:latin typeface="Courier New" panose="02070309020205020404" pitchFamily="49" charset="0"/>
              </a:rPr>
              <a:t>ALLEN           1600       300           100</a:t>
            </a:r>
          </a:p>
          <a:p>
            <a:pPr>
              <a:lnSpc>
                <a:spcPct val="90000"/>
              </a:lnSpc>
            </a:pPr>
            <a:r>
              <a:rPr lang="en-US" sz="1800" b="1">
                <a:solidFill>
                  <a:srgbClr val="000000"/>
                </a:solidFill>
                <a:latin typeface="Courier New" panose="02070309020205020404" pitchFamily="49" charset="0"/>
              </a:rPr>
              <a:t>TURNER          1500         0          1500</a:t>
            </a:r>
          </a:p>
          <a:p>
            <a:pPr>
              <a:lnSpc>
                <a:spcPct val="90000"/>
              </a:lnSpc>
            </a:pPr>
            <a:r>
              <a:rPr lang="en-US" sz="1800" b="1">
                <a:solidFill>
                  <a:srgbClr val="000000"/>
                </a:solidFill>
                <a:latin typeface="Courier New" panose="02070309020205020404" pitchFamily="49" charset="0"/>
              </a:rPr>
              <a:t>WARD            1250       500           250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wipe(up)">
                                      <p:cBhvr>
                                        <p:cTn id="7"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dirty="0">
                <a:effectLst>
                  <a:outerShdw blurRad="38100" dist="38100" dir="2700000" algn="tl">
                    <a:srgbClr val="000000">
                      <a:alpha val="43137"/>
                    </a:srgbClr>
                  </a:outerShdw>
                </a:effectLst>
              </a:rPr>
              <a:t>Working with Dates</a:t>
            </a:r>
          </a:p>
        </p:txBody>
      </p:sp>
      <p:sp>
        <p:nvSpPr>
          <p:cNvPr id="35843" name="Rectangle 3"/>
          <p:cNvSpPr>
            <a:spLocks noGrp="1" noChangeArrowheads="1"/>
          </p:cNvSpPr>
          <p:nvPr>
            <p:ph idx="1"/>
          </p:nvPr>
        </p:nvSpPr>
        <p:spPr>
          <a:xfrm>
            <a:off x="784225" y="1490663"/>
            <a:ext cx="7385050" cy="1862690"/>
          </a:xfrm>
          <a:noFill/>
          <a:ln/>
          <a:effectLst>
            <a:outerShdw dist="53882" dir="2700000" algn="ctr" rotWithShape="0">
              <a:srgbClr val="000000"/>
            </a:outerShdw>
          </a:effectLst>
        </p:spPr>
        <p:txBody>
          <a:bodyPr lIns="92075" tIns="46038" rIns="92075" bIns="46038">
            <a:spAutoFit/>
          </a:bodyPr>
          <a:lstStyle/>
          <a:p>
            <a:pPr lvl="1"/>
            <a:r>
              <a:rPr lang="en-US" dirty="0">
                <a:effectLst>
                  <a:outerShdw blurRad="38100" dist="38100" dir="2700000" algn="tl">
                    <a:srgbClr val="000000">
                      <a:alpha val="43137"/>
                    </a:srgbClr>
                  </a:outerShdw>
                </a:effectLst>
              </a:rPr>
              <a:t>Oracle stores dates in an internal numeric format: century, year, month, day, hours, minutes, seconds.</a:t>
            </a:r>
          </a:p>
          <a:p>
            <a:pPr lvl="1"/>
            <a:r>
              <a:rPr lang="en-US" dirty="0">
                <a:effectLst>
                  <a:outerShdw blurRad="38100" dist="38100" dir="2700000" algn="tl">
                    <a:srgbClr val="000000">
                      <a:alpha val="43137"/>
                    </a:srgbClr>
                  </a:outerShdw>
                </a:effectLst>
              </a:rPr>
              <a:t>The default date format is DD-MON-YY.</a:t>
            </a:r>
          </a:p>
          <a:p>
            <a:pPr lvl="1"/>
            <a:r>
              <a:rPr lang="en-US" dirty="0">
                <a:effectLst>
                  <a:outerShdw blurRad="38100" dist="38100" dir="2700000" algn="tl">
                    <a:srgbClr val="000000">
                      <a:alpha val="43137"/>
                    </a:srgbClr>
                  </a:outerShdw>
                </a:effectLst>
              </a:rPr>
              <a:t>SYSDATE is a function returning date and time.</a:t>
            </a:r>
          </a:p>
          <a:p>
            <a:pPr lvl="1"/>
            <a:r>
              <a:rPr lang="en-US" dirty="0">
                <a:effectLst>
                  <a:outerShdw blurRad="38100" dist="38100" dir="2700000" algn="tl">
                    <a:srgbClr val="000000">
                      <a:alpha val="43137"/>
                    </a:srgbClr>
                  </a:outerShdw>
                </a:effectLst>
              </a:rPr>
              <a:t>DUAL is a dummy table used to view SYSDATE.</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Arithmetic with Dates</a:t>
            </a:r>
          </a:p>
        </p:txBody>
      </p:sp>
      <p:sp>
        <p:nvSpPr>
          <p:cNvPr id="37891" name="Rectangle 3"/>
          <p:cNvSpPr>
            <a:spLocks noGrp="1" noChangeArrowheads="1"/>
          </p:cNvSpPr>
          <p:nvPr>
            <p:ph idx="1"/>
          </p:nvPr>
        </p:nvSpPr>
        <p:spPr>
          <a:xfrm>
            <a:off x="860425" y="1795463"/>
            <a:ext cx="7385050" cy="1734450"/>
          </a:xfrm>
          <a:noFill/>
          <a:ln/>
          <a:effectLst>
            <a:outerShdw dist="53882" dir="2700000" algn="ctr" rotWithShape="0">
              <a:srgbClr val="000000"/>
            </a:outerShdw>
          </a:effectLst>
        </p:spPr>
        <p:txBody>
          <a:bodyPr lIns="92075" tIns="46038" rIns="92075" bIns="46038">
            <a:spAutoFit/>
          </a:bodyPr>
          <a:lstStyle/>
          <a:p>
            <a:pPr lvl="1"/>
            <a:r>
              <a:rPr lang="en-US" dirty="0"/>
              <a:t>Add or subtract a number to or from a date for a resultant </a:t>
            </a:r>
            <a:r>
              <a:rPr lang="en-US" i="1" dirty="0">
                <a:solidFill>
                  <a:srgbClr val="FFCC00"/>
                </a:solidFill>
              </a:rPr>
              <a:t>date</a:t>
            </a:r>
            <a:r>
              <a:rPr lang="en-US" dirty="0"/>
              <a:t> value.</a:t>
            </a:r>
          </a:p>
          <a:p>
            <a:pPr lvl="1"/>
            <a:endParaRPr lang="en-US" dirty="0"/>
          </a:p>
          <a:p>
            <a:pPr lvl="1"/>
            <a:r>
              <a:rPr lang="en-US" dirty="0"/>
              <a:t>Subtract two dates to find the </a:t>
            </a:r>
            <a:r>
              <a:rPr lang="en-US" i="1" dirty="0">
                <a:solidFill>
                  <a:srgbClr val="FFCC00"/>
                </a:solidFill>
              </a:rPr>
              <a:t>number</a:t>
            </a:r>
            <a:r>
              <a:rPr lang="en-US" i="1" dirty="0"/>
              <a:t> </a:t>
            </a:r>
            <a:r>
              <a:rPr lang="en-US" dirty="0"/>
              <a:t>of days between those </a:t>
            </a:r>
            <a:r>
              <a:rPr lang="en-US"/>
              <a:t>dates</a:t>
            </a:r>
            <a:r>
              <a:rPr lang="en-US" smtClean="0"/>
              <a:t>.</a:t>
            </a:r>
            <a:endParaRPr lang="en-US" dirty="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9939"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sp>
        <p:nvSpPr>
          <p:cNvPr id="3994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Arithmetic Operators</a:t>
            </a:r>
            <a:br>
              <a:rPr lang="en-US"/>
            </a:br>
            <a:r>
              <a:rPr lang="en-US"/>
              <a:t>with Dates</a:t>
            </a:r>
          </a:p>
        </p:txBody>
      </p:sp>
      <p:grpSp>
        <p:nvGrpSpPr>
          <p:cNvPr id="39943" name="Group 7"/>
          <p:cNvGrpSpPr>
            <a:grpSpLocks/>
          </p:cNvGrpSpPr>
          <p:nvPr/>
        </p:nvGrpSpPr>
        <p:grpSpPr bwMode="auto">
          <a:xfrm>
            <a:off x="2400300" y="2441575"/>
            <a:ext cx="4076700" cy="2759075"/>
            <a:chOff x="1512" y="1538"/>
            <a:chExt cx="2568" cy="1738"/>
          </a:xfrm>
        </p:grpSpPr>
        <p:sp>
          <p:nvSpPr>
            <p:cNvPr id="39941" name="Rectangle 5"/>
            <p:cNvSpPr>
              <a:spLocks noChangeArrowheads="1"/>
            </p:cNvSpPr>
            <p:nvPr/>
          </p:nvSpPr>
          <p:spPr bwMode="ltGray">
            <a:xfrm>
              <a:off x="2292" y="1538"/>
              <a:ext cx="1788" cy="21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2" name="Rectangle 6"/>
            <p:cNvSpPr>
              <a:spLocks noChangeArrowheads="1"/>
            </p:cNvSpPr>
            <p:nvPr/>
          </p:nvSpPr>
          <p:spPr bwMode="ltGray">
            <a:xfrm>
              <a:off x="1512" y="2474"/>
              <a:ext cx="996" cy="80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4" name="Rectangle 8"/>
          <p:cNvSpPr>
            <a:spLocks noChangeArrowheads="1"/>
          </p:cNvSpPr>
          <p:nvPr/>
        </p:nvSpPr>
        <p:spPr bwMode="blackWhite">
          <a:xfrm>
            <a:off x="949325" y="2155825"/>
            <a:ext cx="73152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ename, (SYSDATE-hiredate)/7 WEEKS</a:t>
            </a:r>
          </a:p>
          <a:p>
            <a:r>
              <a:rPr lang="en-US" sz="1800" b="1">
                <a:solidFill>
                  <a:srgbClr val="000000"/>
                </a:solidFill>
                <a:latin typeface="Courier New" panose="02070309020205020404" pitchFamily="49" charset="0"/>
              </a:rPr>
              <a:t>  2  FROM   emp</a:t>
            </a:r>
          </a:p>
          <a:p>
            <a:r>
              <a:rPr lang="en-US" sz="1800" b="1">
                <a:solidFill>
                  <a:srgbClr val="000000"/>
                </a:solidFill>
                <a:latin typeface="Courier New" panose="02070309020205020404" pitchFamily="49" charset="0"/>
              </a:rPr>
              <a:t>  3  WHERE  deptno = 10;</a:t>
            </a:r>
          </a:p>
        </p:txBody>
      </p:sp>
      <p:sp>
        <p:nvSpPr>
          <p:cNvPr id="39945" name="Rectangle 9"/>
          <p:cNvSpPr>
            <a:spLocks noChangeArrowheads="1"/>
          </p:cNvSpPr>
          <p:nvPr/>
        </p:nvSpPr>
        <p:spPr bwMode="blackWhite">
          <a:xfrm>
            <a:off x="950913" y="3908425"/>
            <a:ext cx="72898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ENAME          WEEKS</a:t>
            </a:r>
          </a:p>
          <a:p>
            <a:pPr>
              <a:lnSpc>
                <a:spcPct val="90000"/>
              </a:lnSpc>
            </a:pPr>
            <a:r>
              <a:rPr lang="en-US" sz="1800" b="1">
                <a:solidFill>
                  <a:srgbClr val="000000"/>
                </a:solidFill>
                <a:latin typeface="Courier New" panose="02070309020205020404" pitchFamily="49" charset="0"/>
              </a:rPr>
              <a:t>---------- ---------</a:t>
            </a:r>
          </a:p>
          <a:p>
            <a:pPr>
              <a:lnSpc>
                <a:spcPct val="90000"/>
              </a:lnSpc>
            </a:pPr>
            <a:r>
              <a:rPr lang="en-US" sz="1800" b="1">
                <a:solidFill>
                  <a:srgbClr val="000000"/>
                </a:solidFill>
                <a:latin typeface="Courier New" panose="02070309020205020404" pitchFamily="49" charset="0"/>
              </a:rPr>
              <a:t>KING       830.93709</a:t>
            </a:r>
          </a:p>
          <a:p>
            <a:pPr>
              <a:lnSpc>
                <a:spcPct val="90000"/>
              </a:lnSpc>
            </a:pPr>
            <a:r>
              <a:rPr lang="en-US" sz="1800" b="1">
                <a:solidFill>
                  <a:srgbClr val="000000"/>
                </a:solidFill>
                <a:latin typeface="Courier New" panose="02070309020205020404" pitchFamily="49" charset="0"/>
              </a:rPr>
              <a:t>CLARK      853.93709</a:t>
            </a:r>
          </a:p>
          <a:p>
            <a:pPr>
              <a:lnSpc>
                <a:spcPct val="90000"/>
              </a:lnSpc>
            </a:pPr>
            <a:r>
              <a:rPr lang="en-US" sz="1800" b="1">
                <a:solidFill>
                  <a:srgbClr val="000000"/>
                </a:solidFill>
                <a:latin typeface="Courier New" panose="02070309020205020404" pitchFamily="49" charset="0"/>
              </a:rPr>
              <a:t>MILLER     821.36566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1458913" y="1206500"/>
            <a:ext cx="2814637" cy="43402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 name="Rectangle 3"/>
          <p:cNvSpPr>
            <a:spLocks noChangeArrowheads="1"/>
          </p:cNvSpPr>
          <p:nvPr/>
        </p:nvSpPr>
        <p:spPr bwMode="blackWhite">
          <a:xfrm>
            <a:off x="4276725" y="1206500"/>
            <a:ext cx="3614738" cy="43402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Date Functions</a:t>
            </a:r>
          </a:p>
        </p:txBody>
      </p:sp>
      <p:sp>
        <p:nvSpPr>
          <p:cNvPr id="41989" name="Rectangle 5"/>
          <p:cNvSpPr>
            <a:spLocks noChangeArrowheads="1"/>
          </p:cNvSpPr>
          <p:nvPr/>
        </p:nvSpPr>
        <p:spPr bwMode="auto">
          <a:xfrm>
            <a:off x="4305300" y="1828800"/>
            <a:ext cx="361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9715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sz="2000" b="1">
                <a:solidFill>
                  <a:srgbClr val="000000"/>
                </a:solidFill>
                <a:latin typeface="Arial" panose="020B0604020202020204" pitchFamily="34" charset="0"/>
              </a:rPr>
              <a:t>Number of months</a:t>
            </a:r>
            <a:br>
              <a:rPr lang="en-US" sz="2000" b="1">
                <a:solidFill>
                  <a:srgbClr val="000000"/>
                </a:solidFill>
                <a:latin typeface="Arial" panose="020B0604020202020204" pitchFamily="34" charset="0"/>
              </a:rPr>
            </a:br>
            <a:r>
              <a:rPr lang="en-US" sz="2000" b="1">
                <a:solidFill>
                  <a:srgbClr val="000000"/>
                </a:solidFill>
                <a:latin typeface="Arial" panose="020B0604020202020204" pitchFamily="34" charset="0"/>
              </a:rPr>
              <a:t>between two dates</a:t>
            </a:r>
          </a:p>
        </p:txBody>
      </p:sp>
      <p:sp>
        <p:nvSpPr>
          <p:cNvPr id="41990" name="Rectangle 6"/>
          <p:cNvSpPr>
            <a:spLocks noChangeArrowheads="1"/>
          </p:cNvSpPr>
          <p:nvPr/>
        </p:nvSpPr>
        <p:spPr bwMode="auto">
          <a:xfrm>
            <a:off x="1446213" y="1828800"/>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MONTHS_BETWEEN</a:t>
            </a:r>
          </a:p>
        </p:txBody>
      </p:sp>
      <p:sp>
        <p:nvSpPr>
          <p:cNvPr id="41991" name="Rectangle 7"/>
          <p:cNvSpPr>
            <a:spLocks noChangeArrowheads="1"/>
          </p:cNvSpPr>
          <p:nvPr/>
        </p:nvSpPr>
        <p:spPr bwMode="auto">
          <a:xfrm>
            <a:off x="1446213" y="2606675"/>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ADD_MONTHS</a:t>
            </a:r>
          </a:p>
        </p:txBody>
      </p:sp>
      <p:sp>
        <p:nvSpPr>
          <p:cNvPr id="41992" name="Rectangle 8"/>
          <p:cNvSpPr>
            <a:spLocks noChangeArrowheads="1"/>
          </p:cNvSpPr>
          <p:nvPr/>
        </p:nvSpPr>
        <p:spPr bwMode="auto">
          <a:xfrm>
            <a:off x="1446213" y="3298825"/>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NEXT_DAY	</a:t>
            </a:r>
          </a:p>
        </p:txBody>
      </p:sp>
      <p:sp>
        <p:nvSpPr>
          <p:cNvPr id="41993" name="Rectangle 9"/>
          <p:cNvSpPr>
            <a:spLocks noChangeArrowheads="1"/>
          </p:cNvSpPr>
          <p:nvPr/>
        </p:nvSpPr>
        <p:spPr bwMode="auto">
          <a:xfrm>
            <a:off x="1446213" y="4097338"/>
            <a:ext cx="362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LAST_DAY</a:t>
            </a:r>
          </a:p>
        </p:txBody>
      </p:sp>
      <p:sp>
        <p:nvSpPr>
          <p:cNvPr id="41994" name="Rectangle 10"/>
          <p:cNvSpPr>
            <a:spLocks noChangeArrowheads="1"/>
          </p:cNvSpPr>
          <p:nvPr/>
        </p:nvSpPr>
        <p:spPr bwMode="auto">
          <a:xfrm>
            <a:off x="1446213" y="4581525"/>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ROUND	</a:t>
            </a:r>
          </a:p>
        </p:txBody>
      </p:sp>
      <p:sp>
        <p:nvSpPr>
          <p:cNvPr id="41995" name="Rectangle 11"/>
          <p:cNvSpPr>
            <a:spLocks noChangeArrowheads="1"/>
          </p:cNvSpPr>
          <p:nvPr/>
        </p:nvSpPr>
        <p:spPr bwMode="auto">
          <a:xfrm>
            <a:off x="1446213" y="5091113"/>
            <a:ext cx="3621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TRUNC 	</a:t>
            </a:r>
          </a:p>
        </p:txBody>
      </p:sp>
      <p:sp>
        <p:nvSpPr>
          <p:cNvPr id="41996" name="Rectangle 12"/>
          <p:cNvSpPr>
            <a:spLocks noChangeArrowheads="1"/>
          </p:cNvSpPr>
          <p:nvPr/>
        </p:nvSpPr>
        <p:spPr bwMode="auto">
          <a:xfrm>
            <a:off x="4305300" y="2606675"/>
            <a:ext cx="361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9715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sz="2000" b="1">
                <a:solidFill>
                  <a:srgbClr val="000000"/>
                </a:solidFill>
                <a:latin typeface="Arial" panose="020B0604020202020204" pitchFamily="34" charset="0"/>
              </a:rPr>
              <a:t>Add calendar months to date</a:t>
            </a:r>
          </a:p>
        </p:txBody>
      </p:sp>
      <p:sp>
        <p:nvSpPr>
          <p:cNvPr id="41997" name="Rectangle 13"/>
          <p:cNvSpPr>
            <a:spLocks noChangeArrowheads="1"/>
          </p:cNvSpPr>
          <p:nvPr/>
        </p:nvSpPr>
        <p:spPr bwMode="auto">
          <a:xfrm>
            <a:off x="4305300" y="3298825"/>
            <a:ext cx="3617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9715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sz="2000" b="1">
                <a:solidFill>
                  <a:srgbClr val="000000"/>
                </a:solidFill>
                <a:latin typeface="Arial" panose="020B0604020202020204" pitchFamily="34" charset="0"/>
              </a:rPr>
              <a:t>Next day of the date specified</a:t>
            </a:r>
          </a:p>
        </p:txBody>
      </p:sp>
      <p:sp>
        <p:nvSpPr>
          <p:cNvPr id="41998" name="Rectangle 14"/>
          <p:cNvSpPr>
            <a:spLocks noChangeArrowheads="1"/>
          </p:cNvSpPr>
          <p:nvPr/>
        </p:nvSpPr>
        <p:spPr bwMode="auto">
          <a:xfrm>
            <a:off x="4305300" y="4097338"/>
            <a:ext cx="3617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9715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sz="2000" b="1">
                <a:solidFill>
                  <a:srgbClr val="000000"/>
                </a:solidFill>
                <a:latin typeface="Arial" panose="020B0604020202020204" pitchFamily="34" charset="0"/>
              </a:rPr>
              <a:t>Last day of the month</a:t>
            </a:r>
          </a:p>
        </p:txBody>
      </p:sp>
      <p:sp>
        <p:nvSpPr>
          <p:cNvPr id="41999" name="Rectangle 15"/>
          <p:cNvSpPr>
            <a:spLocks noChangeArrowheads="1"/>
          </p:cNvSpPr>
          <p:nvPr/>
        </p:nvSpPr>
        <p:spPr bwMode="auto">
          <a:xfrm>
            <a:off x="4305300" y="4581525"/>
            <a:ext cx="3617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114300">
              <a:defRPr sz="2400">
                <a:solidFill>
                  <a:schemeClr val="tx1"/>
                </a:solidFill>
                <a:latin typeface="Times New Roman" panose="02020603050405020304" pitchFamily="18" charset="0"/>
              </a:defRPr>
            </a:lvl2pPr>
            <a:lvl3pPr marL="97155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sz="2000" b="1">
                <a:solidFill>
                  <a:srgbClr val="000000"/>
                </a:solidFill>
                <a:latin typeface="Arial" panose="020B0604020202020204" pitchFamily="34" charset="0"/>
              </a:rPr>
              <a:t>Round date 	</a:t>
            </a:r>
          </a:p>
        </p:txBody>
      </p:sp>
      <p:sp>
        <p:nvSpPr>
          <p:cNvPr id="42000" name="Rectangle 16"/>
          <p:cNvSpPr>
            <a:spLocks noChangeArrowheads="1"/>
          </p:cNvSpPr>
          <p:nvPr/>
        </p:nvSpPr>
        <p:spPr bwMode="auto">
          <a:xfrm>
            <a:off x="4305300" y="5091113"/>
            <a:ext cx="3617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pPr>
            <a:r>
              <a:rPr lang="en-US" sz="2000" b="1">
                <a:solidFill>
                  <a:srgbClr val="000000"/>
                </a:solidFill>
                <a:latin typeface="Arial" panose="020B0604020202020204" pitchFamily="34" charset="0"/>
              </a:rPr>
              <a:t>Truncate date</a:t>
            </a:r>
          </a:p>
        </p:txBody>
      </p:sp>
      <p:sp>
        <p:nvSpPr>
          <p:cNvPr id="42001" name="Line 17"/>
          <p:cNvSpPr>
            <a:spLocks noChangeShapeType="1"/>
          </p:cNvSpPr>
          <p:nvPr/>
        </p:nvSpPr>
        <p:spPr bwMode="auto">
          <a:xfrm>
            <a:off x="1466850" y="247967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18"/>
          <p:cNvSpPr>
            <a:spLocks noChangeShapeType="1"/>
          </p:cNvSpPr>
          <p:nvPr/>
        </p:nvSpPr>
        <p:spPr bwMode="auto">
          <a:xfrm>
            <a:off x="1466850" y="318452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19"/>
          <p:cNvSpPr>
            <a:spLocks noChangeShapeType="1"/>
          </p:cNvSpPr>
          <p:nvPr/>
        </p:nvSpPr>
        <p:spPr bwMode="auto">
          <a:xfrm>
            <a:off x="1466850" y="392747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20"/>
          <p:cNvSpPr>
            <a:spLocks noChangeShapeType="1"/>
          </p:cNvSpPr>
          <p:nvPr/>
        </p:nvSpPr>
        <p:spPr bwMode="auto">
          <a:xfrm>
            <a:off x="1466850" y="4460875"/>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21"/>
          <p:cNvSpPr>
            <a:spLocks noChangeShapeType="1"/>
          </p:cNvSpPr>
          <p:nvPr/>
        </p:nvSpPr>
        <p:spPr bwMode="auto">
          <a:xfrm>
            <a:off x="1466850" y="5011738"/>
            <a:ext cx="64373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6" name="Line 22"/>
          <p:cNvSpPr>
            <a:spLocks noChangeShapeType="1"/>
          </p:cNvSpPr>
          <p:nvPr/>
        </p:nvSpPr>
        <p:spPr bwMode="auto">
          <a:xfrm>
            <a:off x="1466850" y="1774825"/>
            <a:ext cx="6437313"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7" name="Rectangle 23"/>
          <p:cNvSpPr>
            <a:spLocks noChangeArrowheads="1"/>
          </p:cNvSpPr>
          <p:nvPr/>
        </p:nvSpPr>
        <p:spPr bwMode="auto">
          <a:xfrm>
            <a:off x="1446213" y="1295400"/>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Function</a:t>
            </a:r>
          </a:p>
        </p:txBody>
      </p:sp>
      <p:sp>
        <p:nvSpPr>
          <p:cNvPr id="42008" name="Rectangle 24"/>
          <p:cNvSpPr>
            <a:spLocks noChangeArrowheads="1"/>
          </p:cNvSpPr>
          <p:nvPr/>
        </p:nvSpPr>
        <p:spPr bwMode="auto">
          <a:xfrm>
            <a:off x="4322763" y="1295400"/>
            <a:ext cx="3621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5000"/>
              </a:spcBef>
            </a:pPr>
            <a:r>
              <a:rPr lang="en-US" sz="2000" b="1">
                <a:solidFill>
                  <a:srgbClr val="000000"/>
                </a:solidFill>
                <a:latin typeface="Arial" panose="020B0604020202020204" pitchFamily="34" charset="0"/>
              </a:rPr>
              <a:t>Description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Objectives</a:t>
            </a:r>
          </a:p>
        </p:txBody>
      </p:sp>
      <p:sp>
        <p:nvSpPr>
          <p:cNvPr id="7171" name="Rectangle 3"/>
          <p:cNvSpPr>
            <a:spLocks noGrp="1" noChangeArrowheads="1"/>
          </p:cNvSpPr>
          <p:nvPr>
            <p:ph idx="1"/>
          </p:nvPr>
        </p:nvSpPr>
        <p:spPr>
          <a:xfrm>
            <a:off x="860425" y="1814513"/>
            <a:ext cx="7385050" cy="3459162"/>
          </a:xfrm>
          <a:noFill/>
          <a:ln/>
          <a:effectLst>
            <a:outerShdw dist="53882" dir="2700000" algn="ctr" rotWithShape="0">
              <a:srgbClr val="000000"/>
            </a:outerShdw>
          </a:effectLst>
        </p:spPr>
        <p:txBody>
          <a:bodyPr lIns="92075" tIns="46038" rIns="92075" bIns="46038">
            <a:spAutoFit/>
          </a:bodyPr>
          <a:lstStyle/>
          <a:p>
            <a:r>
              <a:rPr lang="en-US"/>
              <a:t>After completing this lesson, you should be able to do the following:</a:t>
            </a:r>
          </a:p>
          <a:p>
            <a:pPr lvl="1"/>
            <a:r>
              <a:rPr lang="en-US"/>
              <a:t>Describe various types of functions available in SQL</a:t>
            </a:r>
          </a:p>
          <a:p>
            <a:pPr lvl="1"/>
            <a:r>
              <a:rPr lang="en-US"/>
              <a:t>Use character, number, and date functions in SELECT statements</a:t>
            </a:r>
          </a:p>
          <a:p>
            <a:pPr lvl="1"/>
            <a:r>
              <a:rPr lang="en-US"/>
              <a:t>Describe the use of conversion functions </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50913" y="1601788"/>
            <a:ext cx="78263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5000"/>
              </a:spcBef>
              <a:buClr>
                <a:srgbClr val="FFCC00"/>
              </a:buClr>
              <a:buSzPct val="100000"/>
              <a:buFontTx/>
              <a:buChar char="•"/>
            </a:pPr>
            <a:r>
              <a:rPr lang="en-US" b="1">
                <a:solidFill>
                  <a:srgbClr val="FFFFCC"/>
                </a:solidFill>
                <a:effectLst>
                  <a:outerShdw blurRad="38100" dist="38100" dir="2700000" algn="tl">
                    <a:srgbClr val="FFFFFF"/>
                  </a:outerShdw>
                </a:effectLst>
                <a:latin typeface="Arial" panose="020B0604020202020204" pitchFamily="34" charset="0"/>
              </a:rPr>
              <a:t>MONTHS_BETWEEN ('01-SEP-95','11-JAN-94')</a:t>
            </a:r>
          </a:p>
        </p:txBody>
      </p:sp>
      <p:sp>
        <p:nvSpPr>
          <p:cNvPr id="4403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Date Functions</a:t>
            </a:r>
          </a:p>
        </p:txBody>
      </p:sp>
      <p:sp>
        <p:nvSpPr>
          <p:cNvPr id="44036" name="Rectangle 4"/>
          <p:cNvSpPr>
            <a:spLocks noChangeArrowheads="1"/>
          </p:cNvSpPr>
          <p:nvPr/>
        </p:nvSpPr>
        <p:spPr bwMode="auto">
          <a:xfrm>
            <a:off x="950913" y="2730500"/>
            <a:ext cx="7754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Clr>
                <a:srgbClr val="FFCC00"/>
              </a:buClr>
              <a:buSzPct val="100000"/>
              <a:buFontTx/>
              <a:buChar char="•"/>
            </a:pPr>
            <a:r>
              <a:rPr lang="en-US" b="1">
                <a:solidFill>
                  <a:srgbClr val="FFFFCC"/>
                </a:solidFill>
                <a:effectLst>
                  <a:outerShdw blurRad="38100" dist="38100" dir="2700000" algn="tl">
                    <a:srgbClr val="FFFFFF"/>
                  </a:outerShdw>
                </a:effectLst>
                <a:latin typeface="Arial" panose="020B0604020202020204" pitchFamily="34" charset="0"/>
              </a:rPr>
              <a:t>ADD_MONTHS ('11-JAN-94',6)</a:t>
            </a:r>
          </a:p>
        </p:txBody>
      </p:sp>
      <p:sp>
        <p:nvSpPr>
          <p:cNvPr id="44038" name="Rectangle 6"/>
          <p:cNvSpPr>
            <a:spLocks noChangeArrowheads="1"/>
          </p:cNvSpPr>
          <p:nvPr/>
        </p:nvSpPr>
        <p:spPr bwMode="auto">
          <a:xfrm>
            <a:off x="950913" y="3810000"/>
            <a:ext cx="676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Clr>
                <a:srgbClr val="FFCC00"/>
              </a:buClr>
              <a:buSzPct val="100000"/>
              <a:buFontTx/>
              <a:buChar char="•"/>
            </a:pPr>
            <a:r>
              <a:rPr lang="en-US" b="1" dirty="0">
                <a:solidFill>
                  <a:srgbClr val="FFFFCC"/>
                </a:solidFill>
                <a:effectLst>
                  <a:outerShdw blurRad="38100" dist="38100" dir="2700000" algn="tl">
                    <a:srgbClr val="FFFFFF"/>
                  </a:outerShdw>
                </a:effectLst>
                <a:latin typeface="Arial" panose="020B0604020202020204" pitchFamily="34" charset="0"/>
              </a:rPr>
              <a:t>LAST_DAY('01-SEP-95')</a:t>
            </a:r>
          </a:p>
        </p:txBody>
      </p:sp>
      <p:sp>
        <p:nvSpPr>
          <p:cNvPr id="44039" name="Line 7"/>
          <p:cNvSpPr>
            <a:spLocks noChangeShapeType="1"/>
          </p:cNvSpPr>
          <p:nvPr/>
        </p:nvSpPr>
        <p:spPr bwMode="auto">
          <a:xfrm>
            <a:off x="4972050" y="2235200"/>
            <a:ext cx="10287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4040" name="Rectangle 8"/>
          <p:cNvSpPr>
            <a:spLocks noChangeArrowheads="1"/>
          </p:cNvSpPr>
          <p:nvPr/>
        </p:nvSpPr>
        <p:spPr bwMode="auto">
          <a:xfrm>
            <a:off x="6267450" y="2032000"/>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anose="020B0604020202020204" pitchFamily="34" charset="0"/>
              </a:rPr>
              <a:t>19.6774194</a:t>
            </a:r>
          </a:p>
        </p:txBody>
      </p:sp>
      <p:sp>
        <p:nvSpPr>
          <p:cNvPr id="44041" name="Rectangle 9"/>
          <p:cNvSpPr>
            <a:spLocks noChangeArrowheads="1"/>
          </p:cNvSpPr>
          <p:nvPr/>
        </p:nvSpPr>
        <p:spPr bwMode="auto">
          <a:xfrm>
            <a:off x="6819900" y="2730500"/>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anose="020B0604020202020204" pitchFamily="34" charset="0"/>
              </a:rPr>
              <a:t>'11-JUL-94'</a:t>
            </a:r>
          </a:p>
        </p:txBody>
      </p:sp>
      <p:sp>
        <p:nvSpPr>
          <p:cNvPr id="44043" name="Rectangle 11"/>
          <p:cNvSpPr>
            <a:spLocks noChangeArrowheads="1"/>
          </p:cNvSpPr>
          <p:nvPr/>
        </p:nvSpPr>
        <p:spPr bwMode="auto">
          <a:xfrm>
            <a:off x="6819900" y="3886200"/>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dirty="0">
                <a:solidFill>
                  <a:srgbClr val="FFFFCC"/>
                </a:solidFill>
                <a:effectLst>
                  <a:outerShdw blurRad="38100" dist="38100" dir="2700000" algn="tl">
                    <a:srgbClr val="FFFFFF"/>
                  </a:outerShdw>
                </a:effectLst>
                <a:latin typeface="Arial" panose="020B0604020202020204" pitchFamily="34" charset="0"/>
              </a:rPr>
              <a:t>'30-SEP-95'</a:t>
            </a:r>
          </a:p>
        </p:txBody>
      </p:sp>
      <p:sp>
        <p:nvSpPr>
          <p:cNvPr id="44045" name="Line 13"/>
          <p:cNvSpPr>
            <a:spLocks noChangeShapeType="1"/>
          </p:cNvSpPr>
          <p:nvPr/>
        </p:nvSpPr>
        <p:spPr bwMode="auto">
          <a:xfrm>
            <a:off x="6324600" y="294005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4046" name="Line 14"/>
          <p:cNvSpPr>
            <a:spLocks noChangeShapeType="1"/>
          </p:cNvSpPr>
          <p:nvPr/>
        </p:nvSpPr>
        <p:spPr bwMode="auto">
          <a:xfrm>
            <a:off x="5715000" y="403860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Date Functions</a:t>
            </a:r>
          </a:p>
        </p:txBody>
      </p:sp>
      <p:grpSp>
        <p:nvGrpSpPr>
          <p:cNvPr id="46085" name="Group 5"/>
          <p:cNvGrpSpPr>
            <a:grpSpLocks/>
          </p:cNvGrpSpPr>
          <p:nvPr/>
        </p:nvGrpSpPr>
        <p:grpSpPr bwMode="auto">
          <a:xfrm>
            <a:off x="874713" y="1835150"/>
            <a:ext cx="7350125" cy="420688"/>
            <a:chOff x="551" y="1156"/>
            <a:chExt cx="4630" cy="265"/>
          </a:xfrm>
        </p:grpSpPr>
        <p:sp>
          <p:nvSpPr>
            <p:cNvPr id="46083" name="Rectangle 3"/>
            <p:cNvSpPr>
              <a:spLocks noChangeArrowheads="1"/>
            </p:cNvSpPr>
            <p:nvPr/>
          </p:nvSpPr>
          <p:spPr bwMode="auto">
            <a:xfrm>
              <a:off x="551" y="1156"/>
              <a:ext cx="463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5000"/>
                </a:spcBef>
                <a:buClr>
                  <a:srgbClr val="FFCC00"/>
                </a:buClr>
                <a:buSzPct val="100000"/>
                <a:buFontTx/>
                <a:buChar char="•"/>
              </a:pPr>
              <a:r>
                <a:rPr lang="en-US" b="1">
                  <a:solidFill>
                    <a:srgbClr val="FFFFCC"/>
                  </a:solidFill>
                  <a:effectLst>
                    <a:outerShdw blurRad="38100" dist="38100" dir="2700000" algn="tl">
                      <a:srgbClr val="FFFFFF"/>
                    </a:outerShdw>
                  </a:effectLst>
                  <a:latin typeface="Arial" panose="020B0604020202020204" pitchFamily="34" charset="0"/>
                </a:rPr>
                <a:t>ROUND('25-JUL-95','MONTH')            01-AUG-95</a:t>
              </a:r>
            </a:p>
          </p:txBody>
        </p:sp>
        <p:sp>
          <p:nvSpPr>
            <p:cNvPr id="46084" name="Line 4"/>
            <p:cNvSpPr>
              <a:spLocks noChangeShapeType="1"/>
            </p:cNvSpPr>
            <p:nvPr/>
          </p:nvSpPr>
          <p:spPr bwMode="auto">
            <a:xfrm>
              <a:off x="3549" y="1280"/>
              <a:ext cx="47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46088" name="Group 8"/>
          <p:cNvGrpSpPr>
            <a:grpSpLocks/>
          </p:cNvGrpSpPr>
          <p:nvPr/>
        </p:nvGrpSpPr>
        <p:grpSpPr bwMode="auto">
          <a:xfrm>
            <a:off x="874713" y="2455863"/>
            <a:ext cx="7640637" cy="457200"/>
            <a:chOff x="551" y="1547"/>
            <a:chExt cx="4813" cy="288"/>
          </a:xfrm>
        </p:grpSpPr>
        <p:sp>
          <p:nvSpPr>
            <p:cNvPr id="46086" name="Rectangle 6"/>
            <p:cNvSpPr>
              <a:spLocks noChangeArrowheads="1"/>
            </p:cNvSpPr>
            <p:nvPr/>
          </p:nvSpPr>
          <p:spPr bwMode="auto">
            <a:xfrm>
              <a:off x="551" y="1547"/>
              <a:ext cx="48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Clr>
                  <a:srgbClr val="FFCC00"/>
                </a:buClr>
                <a:buSzPct val="100000"/>
                <a:buFontTx/>
                <a:buChar char="•"/>
              </a:pPr>
              <a:r>
                <a:rPr lang="en-US" b="1">
                  <a:solidFill>
                    <a:srgbClr val="FFFFCC"/>
                  </a:solidFill>
                  <a:effectLst>
                    <a:outerShdw blurRad="38100" dist="38100" dir="2700000" algn="tl">
                      <a:srgbClr val="FFFFFF"/>
                    </a:outerShdw>
                  </a:effectLst>
                  <a:latin typeface="Arial" panose="020B0604020202020204" pitchFamily="34" charset="0"/>
                </a:rPr>
                <a:t>ROUND('25-JUL-95','YEAR') 		 01-JAN-96</a:t>
              </a:r>
            </a:p>
          </p:txBody>
        </p:sp>
        <p:sp>
          <p:nvSpPr>
            <p:cNvPr id="46087" name="Line 7"/>
            <p:cNvSpPr>
              <a:spLocks noChangeShapeType="1"/>
            </p:cNvSpPr>
            <p:nvPr/>
          </p:nvSpPr>
          <p:spPr bwMode="auto">
            <a:xfrm>
              <a:off x="3549" y="1683"/>
              <a:ext cx="483"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46091" name="Group 11"/>
          <p:cNvGrpSpPr>
            <a:grpSpLocks/>
          </p:cNvGrpSpPr>
          <p:nvPr/>
        </p:nvGrpSpPr>
        <p:grpSpPr bwMode="auto">
          <a:xfrm>
            <a:off x="874713" y="3068638"/>
            <a:ext cx="7350125" cy="457200"/>
            <a:chOff x="551" y="1933"/>
            <a:chExt cx="4630" cy="288"/>
          </a:xfrm>
        </p:grpSpPr>
        <p:sp>
          <p:nvSpPr>
            <p:cNvPr id="46089" name="Rectangle 9"/>
            <p:cNvSpPr>
              <a:spLocks noChangeArrowheads="1"/>
            </p:cNvSpPr>
            <p:nvPr/>
          </p:nvSpPr>
          <p:spPr bwMode="auto">
            <a:xfrm>
              <a:off x="551" y="1933"/>
              <a:ext cx="46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Clr>
                  <a:srgbClr val="FFCC00"/>
                </a:buClr>
                <a:buSzPct val="100000"/>
                <a:buFontTx/>
                <a:buChar char="•"/>
              </a:pPr>
              <a:r>
                <a:rPr lang="en-US" b="1">
                  <a:solidFill>
                    <a:srgbClr val="FFFFCC"/>
                  </a:solidFill>
                  <a:effectLst>
                    <a:outerShdw blurRad="38100" dist="38100" dir="2700000" algn="tl">
                      <a:srgbClr val="FFFFFF"/>
                    </a:outerShdw>
                  </a:effectLst>
                  <a:latin typeface="Arial" panose="020B0604020202020204" pitchFamily="34" charset="0"/>
                </a:rPr>
                <a:t>TRUNC('25-JUL-95','MONTH') 	 01-JUL-95 </a:t>
              </a:r>
            </a:p>
          </p:txBody>
        </p:sp>
        <p:sp>
          <p:nvSpPr>
            <p:cNvPr id="46090" name="Line 10"/>
            <p:cNvSpPr>
              <a:spLocks noChangeShapeType="1"/>
            </p:cNvSpPr>
            <p:nvPr/>
          </p:nvSpPr>
          <p:spPr bwMode="auto">
            <a:xfrm>
              <a:off x="3549" y="2056"/>
              <a:ext cx="492"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46094" name="Group 14"/>
          <p:cNvGrpSpPr>
            <a:grpSpLocks/>
          </p:cNvGrpSpPr>
          <p:nvPr/>
        </p:nvGrpSpPr>
        <p:grpSpPr bwMode="auto">
          <a:xfrm>
            <a:off x="874713" y="3708400"/>
            <a:ext cx="7350125" cy="457200"/>
            <a:chOff x="551" y="2336"/>
            <a:chExt cx="4630" cy="288"/>
          </a:xfrm>
        </p:grpSpPr>
        <p:sp>
          <p:nvSpPr>
            <p:cNvPr id="46092" name="Rectangle 12"/>
            <p:cNvSpPr>
              <a:spLocks noChangeArrowheads="1"/>
            </p:cNvSpPr>
            <p:nvPr/>
          </p:nvSpPr>
          <p:spPr bwMode="auto">
            <a:xfrm>
              <a:off x="551" y="2336"/>
              <a:ext cx="46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buClr>
                  <a:srgbClr val="FFCC00"/>
                </a:buClr>
                <a:buSzPct val="100000"/>
                <a:buFontTx/>
                <a:buChar char="•"/>
              </a:pPr>
              <a:r>
                <a:rPr lang="en-US" b="1">
                  <a:solidFill>
                    <a:srgbClr val="FFFFCC"/>
                  </a:solidFill>
                  <a:effectLst>
                    <a:outerShdw blurRad="38100" dist="38100" dir="2700000" algn="tl">
                      <a:srgbClr val="FFFFFF"/>
                    </a:outerShdw>
                  </a:effectLst>
                  <a:latin typeface="Arial" panose="020B0604020202020204" pitchFamily="34" charset="0"/>
                </a:rPr>
                <a:t>TRUNC('25-JUL-95','YEAR')		 01-JAN-95</a:t>
              </a:r>
            </a:p>
          </p:txBody>
        </p:sp>
        <p:sp>
          <p:nvSpPr>
            <p:cNvPr id="46093" name="Line 13"/>
            <p:cNvSpPr>
              <a:spLocks noChangeShapeType="1"/>
            </p:cNvSpPr>
            <p:nvPr/>
          </p:nvSpPr>
          <p:spPr bwMode="auto">
            <a:xfrm>
              <a:off x="3549" y="2480"/>
              <a:ext cx="501"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Datatype Conversion Function</a:t>
            </a:r>
          </a:p>
        </p:txBody>
      </p:sp>
      <p:sp>
        <p:nvSpPr>
          <p:cNvPr id="54275" name="Rectangle 3"/>
          <p:cNvSpPr>
            <a:spLocks noChangeArrowheads="1"/>
          </p:cNvSpPr>
          <p:nvPr/>
        </p:nvSpPr>
        <p:spPr bwMode="auto">
          <a:xfrm>
            <a:off x="687388" y="3354388"/>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NUMBER</a:t>
            </a:r>
          </a:p>
        </p:txBody>
      </p:sp>
      <p:sp>
        <p:nvSpPr>
          <p:cNvPr id="54276" name="Rectangle 4"/>
          <p:cNvSpPr>
            <a:spLocks noChangeArrowheads="1"/>
          </p:cNvSpPr>
          <p:nvPr/>
        </p:nvSpPr>
        <p:spPr bwMode="auto">
          <a:xfrm>
            <a:off x="3584575" y="3354388"/>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CHARACTER</a:t>
            </a:r>
          </a:p>
        </p:txBody>
      </p:sp>
      <p:grpSp>
        <p:nvGrpSpPr>
          <p:cNvPr id="54279" name="Group 7"/>
          <p:cNvGrpSpPr>
            <a:grpSpLocks/>
          </p:cNvGrpSpPr>
          <p:nvPr/>
        </p:nvGrpSpPr>
        <p:grpSpPr bwMode="auto">
          <a:xfrm>
            <a:off x="1982788" y="3751263"/>
            <a:ext cx="2643187" cy="1182687"/>
            <a:chOff x="1249" y="2363"/>
            <a:chExt cx="1665" cy="745"/>
          </a:xfrm>
        </p:grpSpPr>
        <p:sp>
          <p:nvSpPr>
            <p:cNvPr id="54277" name="Arc 5"/>
            <p:cNvSpPr>
              <a:spLocks/>
            </p:cNvSpPr>
            <p:nvPr/>
          </p:nvSpPr>
          <p:spPr bwMode="auto">
            <a:xfrm>
              <a:off x="2081"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78" name="Arc 6"/>
            <p:cNvSpPr>
              <a:spLocks/>
            </p:cNvSpPr>
            <p:nvPr/>
          </p:nvSpPr>
          <p:spPr bwMode="auto">
            <a:xfrm>
              <a:off x="1249"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80" name="Rectangle 8"/>
          <p:cNvSpPr>
            <a:spLocks noChangeArrowheads="1"/>
          </p:cNvSpPr>
          <p:nvPr/>
        </p:nvSpPr>
        <p:spPr bwMode="auto">
          <a:xfrm>
            <a:off x="1843088" y="5033963"/>
            <a:ext cx="260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TO_CHAR</a:t>
            </a:r>
          </a:p>
        </p:txBody>
      </p:sp>
      <p:grpSp>
        <p:nvGrpSpPr>
          <p:cNvPr id="54285" name="Group 13"/>
          <p:cNvGrpSpPr>
            <a:grpSpLocks/>
          </p:cNvGrpSpPr>
          <p:nvPr/>
        </p:nvGrpSpPr>
        <p:grpSpPr bwMode="auto">
          <a:xfrm>
            <a:off x="1900238" y="1566863"/>
            <a:ext cx="2741612" cy="1725612"/>
            <a:chOff x="1197" y="987"/>
            <a:chExt cx="1727" cy="1087"/>
          </a:xfrm>
        </p:grpSpPr>
        <p:grpSp>
          <p:nvGrpSpPr>
            <p:cNvPr id="54283" name="Group 11"/>
            <p:cNvGrpSpPr>
              <a:grpSpLocks/>
            </p:cNvGrpSpPr>
            <p:nvPr/>
          </p:nvGrpSpPr>
          <p:grpSpPr bwMode="auto">
            <a:xfrm>
              <a:off x="1257" y="1329"/>
              <a:ext cx="1667" cy="745"/>
              <a:chOff x="1257" y="1329"/>
              <a:chExt cx="1667" cy="745"/>
            </a:xfrm>
          </p:grpSpPr>
          <p:sp>
            <p:nvSpPr>
              <p:cNvPr id="54281" name="Arc 9"/>
              <p:cNvSpPr>
                <a:spLocks/>
              </p:cNvSpPr>
              <p:nvPr/>
            </p:nvSpPr>
            <p:spPr bwMode="auto">
              <a:xfrm rot="10800000">
                <a:off x="2092"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82" name="Arc 10"/>
              <p:cNvSpPr>
                <a:spLocks/>
              </p:cNvSpPr>
              <p:nvPr/>
            </p:nvSpPr>
            <p:spPr bwMode="auto">
              <a:xfrm rot="10800000">
                <a:off x="1257"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84" name="Rectangle 12"/>
            <p:cNvSpPr>
              <a:spLocks noChangeArrowheads="1"/>
            </p:cNvSpPr>
            <p:nvPr/>
          </p:nvSpPr>
          <p:spPr bwMode="auto">
            <a:xfrm>
              <a:off x="1197" y="987"/>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TO_NUMBER</a:t>
              </a:r>
            </a:p>
          </p:txBody>
        </p:sp>
      </p:grpSp>
      <p:grpSp>
        <p:nvGrpSpPr>
          <p:cNvPr id="54291" name="Group 19"/>
          <p:cNvGrpSpPr>
            <a:grpSpLocks/>
          </p:cNvGrpSpPr>
          <p:nvPr/>
        </p:nvGrpSpPr>
        <p:grpSpPr bwMode="auto">
          <a:xfrm>
            <a:off x="4721225" y="3354388"/>
            <a:ext cx="3554413" cy="2136775"/>
            <a:chOff x="2974" y="2113"/>
            <a:chExt cx="2239" cy="1346"/>
          </a:xfrm>
        </p:grpSpPr>
        <p:grpSp>
          <p:nvGrpSpPr>
            <p:cNvPr id="54288" name="Group 16"/>
            <p:cNvGrpSpPr>
              <a:grpSpLocks/>
            </p:cNvGrpSpPr>
            <p:nvPr/>
          </p:nvGrpSpPr>
          <p:grpSpPr bwMode="auto">
            <a:xfrm>
              <a:off x="2993" y="2363"/>
              <a:ext cx="1665" cy="745"/>
              <a:chOff x="2993" y="2363"/>
              <a:chExt cx="1665" cy="745"/>
            </a:xfrm>
          </p:grpSpPr>
          <p:sp>
            <p:nvSpPr>
              <p:cNvPr id="54286" name="Arc 14"/>
              <p:cNvSpPr>
                <a:spLocks/>
              </p:cNvSpPr>
              <p:nvPr/>
            </p:nvSpPr>
            <p:spPr bwMode="auto">
              <a:xfrm>
                <a:off x="3825"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33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87" name="Arc 15"/>
              <p:cNvSpPr>
                <a:spLocks/>
              </p:cNvSpPr>
              <p:nvPr/>
            </p:nvSpPr>
            <p:spPr bwMode="auto">
              <a:xfrm>
                <a:off x="2993"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89" name="Rectangle 17"/>
            <p:cNvSpPr>
              <a:spLocks noChangeArrowheads="1"/>
            </p:cNvSpPr>
            <p:nvPr/>
          </p:nvSpPr>
          <p:spPr bwMode="auto">
            <a:xfrm>
              <a:off x="4121" y="2113"/>
              <a:ext cx="10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DATE</a:t>
              </a:r>
            </a:p>
          </p:txBody>
        </p:sp>
        <p:sp>
          <p:nvSpPr>
            <p:cNvPr id="54290" name="Rectangle 18"/>
            <p:cNvSpPr>
              <a:spLocks noChangeArrowheads="1"/>
            </p:cNvSpPr>
            <p:nvPr/>
          </p:nvSpPr>
          <p:spPr bwMode="auto">
            <a:xfrm>
              <a:off x="2974" y="3171"/>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TO_CHAR</a:t>
              </a:r>
            </a:p>
          </p:txBody>
        </p:sp>
      </p:grpSp>
      <p:grpSp>
        <p:nvGrpSpPr>
          <p:cNvPr id="54296" name="Group 24"/>
          <p:cNvGrpSpPr>
            <a:grpSpLocks/>
          </p:cNvGrpSpPr>
          <p:nvPr/>
        </p:nvGrpSpPr>
        <p:grpSpPr bwMode="auto">
          <a:xfrm>
            <a:off x="4695825" y="1566863"/>
            <a:ext cx="2674938" cy="1725612"/>
            <a:chOff x="2958" y="987"/>
            <a:chExt cx="1685" cy="1087"/>
          </a:xfrm>
        </p:grpSpPr>
        <p:grpSp>
          <p:nvGrpSpPr>
            <p:cNvPr id="54294" name="Group 22"/>
            <p:cNvGrpSpPr>
              <a:grpSpLocks/>
            </p:cNvGrpSpPr>
            <p:nvPr/>
          </p:nvGrpSpPr>
          <p:grpSpPr bwMode="auto">
            <a:xfrm>
              <a:off x="2976" y="1329"/>
              <a:ext cx="1667" cy="745"/>
              <a:chOff x="2976" y="1329"/>
              <a:chExt cx="1667" cy="745"/>
            </a:xfrm>
          </p:grpSpPr>
          <p:sp>
            <p:nvSpPr>
              <p:cNvPr id="54292" name="Arc 20"/>
              <p:cNvSpPr>
                <a:spLocks/>
              </p:cNvSpPr>
              <p:nvPr/>
            </p:nvSpPr>
            <p:spPr bwMode="auto">
              <a:xfrm rot="10800000">
                <a:off x="3811"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4293" name="Arc 21"/>
              <p:cNvSpPr>
                <a:spLocks/>
              </p:cNvSpPr>
              <p:nvPr/>
            </p:nvSpPr>
            <p:spPr bwMode="auto">
              <a:xfrm rot="10800000">
                <a:off x="2976"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54295" name="Rectangle 23"/>
            <p:cNvSpPr>
              <a:spLocks noChangeArrowheads="1"/>
            </p:cNvSpPr>
            <p:nvPr/>
          </p:nvSpPr>
          <p:spPr bwMode="auto">
            <a:xfrm>
              <a:off x="2958" y="987"/>
              <a:ext cx="1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TO_DATE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wipe(right)">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4291"/>
                                        </p:tgtEl>
                                        <p:attrNameLst>
                                          <p:attrName>style.visibility</p:attrName>
                                        </p:attrNameLst>
                                      </p:cBhvr>
                                      <p:to>
                                        <p:strVal val="visible"/>
                                      </p:to>
                                    </p:set>
                                    <p:animEffect transition="in" filter="wipe(right)">
                                      <p:cBhvr>
                                        <p:cTn id="12" dur="500"/>
                                        <p:tgtEl>
                                          <p:spTgt spid="54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96"/>
                                        </p:tgtEl>
                                        <p:attrNameLst>
                                          <p:attrName>style.visibility</p:attrName>
                                        </p:attrNameLst>
                                      </p:cBhvr>
                                      <p:to>
                                        <p:strVal val="visible"/>
                                      </p:to>
                                    </p:set>
                                    <p:animEffect transition="in" filter="wipe(left)">
                                      <p:cBhvr>
                                        <p:cTn id="17" dur="500"/>
                                        <p:tgtEl>
                                          <p:spTgt spid="54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TO_CHAR Function with Dates</a:t>
            </a:r>
          </a:p>
        </p:txBody>
      </p:sp>
      <p:sp>
        <p:nvSpPr>
          <p:cNvPr id="56323" name="Rectangle 3"/>
          <p:cNvSpPr>
            <a:spLocks noGrp="1" noChangeArrowheads="1"/>
          </p:cNvSpPr>
          <p:nvPr>
            <p:ph idx="1"/>
          </p:nvPr>
        </p:nvSpPr>
        <p:spPr>
          <a:xfrm>
            <a:off x="846138" y="2454275"/>
            <a:ext cx="8047037" cy="3030538"/>
          </a:xfrm>
          <a:noFill/>
          <a:ln/>
          <a:effectLst>
            <a:outerShdw dist="53882" dir="2700000" algn="ctr" rotWithShape="0">
              <a:srgbClr val="000000"/>
            </a:outerShdw>
          </a:effectLst>
        </p:spPr>
        <p:txBody>
          <a:bodyPr lIns="92075" tIns="46038" rIns="92075" bIns="46038">
            <a:spAutoFit/>
          </a:bodyPr>
          <a:lstStyle/>
          <a:p>
            <a:pPr>
              <a:lnSpc>
                <a:spcPct val="85000"/>
              </a:lnSpc>
            </a:pPr>
            <a:r>
              <a:rPr lang="en-US">
                <a:solidFill>
                  <a:srgbClr val="F8F8D3"/>
                </a:solidFill>
              </a:rPr>
              <a:t>The format model:</a:t>
            </a:r>
            <a:endParaRPr lang="en-US"/>
          </a:p>
          <a:p>
            <a:pPr lvl="1">
              <a:lnSpc>
                <a:spcPct val="85000"/>
              </a:lnSpc>
            </a:pPr>
            <a:r>
              <a:rPr lang="en-US"/>
              <a:t>Must be enclosed in single quotation marks and is case sensitive</a:t>
            </a:r>
          </a:p>
          <a:p>
            <a:pPr lvl="1">
              <a:lnSpc>
                <a:spcPct val="85000"/>
              </a:lnSpc>
            </a:pPr>
            <a:r>
              <a:rPr lang="en-US"/>
              <a:t>Can include any valid date format element</a:t>
            </a:r>
          </a:p>
          <a:p>
            <a:pPr lvl="1">
              <a:lnSpc>
                <a:spcPct val="85000"/>
              </a:lnSpc>
            </a:pPr>
            <a:r>
              <a:rPr lang="en-US"/>
              <a:t>Has an </a:t>
            </a:r>
            <a:r>
              <a:rPr lang="en-US" i="1"/>
              <a:t>fm</a:t>
            </a:r>
            <a:r>
              <a:rPr lang="en-US"/>
              <a:t> element to remove padded blanks or suppress leading zeros</a:t>
            </a:r>
          </a:p>
          <a:p>
            <a:pPr lvl="1">
              <a:lnSpc>
                <a:spcPct val="85000"/>
              </a:lnSpc>
            </a:pPr>
            <a:r>
              <a:rPr lang="en-US"/>
              <a:t>Is separated from the date value by a comma</a:t>
            </a:r>
          </a:p>
        </p:txBody>
      </p:sp>
      <p:sp>
        <p:nvSpPr>
          <p:cNvPr id="56324" name="Rectangle 4"/>
          <p:cNvSpPr>
            <a:spLocks noChangeArrowheads="1"/>
          </p:cNvSpPr>
          <p:nvPr/>
        </p:nvSpPr>
        <p:spPr bwMode="blackWhite">
          <a:xfrm>
            <a:off x="949325" y="1576388"/>
            <a:ext cx="7273925"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60000"/>
              </a:lnSpc>
            </a:pPr>
            <a:r>
              <a:rPr lang="en-US" sz="1800" b="1">
                <a:solidFill>
                  <a:srgbClr val="000000"/>
                </a:solidFill>
                <a:latin typeface="Courier New" panose="02070309020205020404" pitchFamily="49" charset="0"/>
              </a:rPr>
              <a:t>TO_CHAR(</a:t>
            </a:r>
            <a:r>
              <a:rPr lang="en-US" sz="1800" b="1" i="1">
                <a:solidFill>
                  <a:srgbClr val="000000"/>
                </a:solidFill>
                <a:latin typeface="Courier New" panose="02070309020205020404" pitchFamily="49" charset="0"/>
              </a:rPr>
              <a:t>date, </a:t>
            </a:r>
            <a:r>
              <a:rPr lang="en-US" sz="1800" b="1">
                <a:solidFill>
                  <a:srgbClr val="000000"/>
                </a:solidFill>
                <a:latin typeface="Courier New" panose="02070309020205020404" pitchFamily="49" charset="0"/>
              </a:rPr>
              <a:t>'</a:t>
            </a:r>
            <a:r>
              <a:rPr lang="en-US" sz="1800" b="1" i="1">
                <a:solidFill>
                  <a:srgbClr val="000000"/>
                </a:solidFill>
                <a:latin typeface="Courier New" panose="02070309020205020404" pitchFamily="49" charset="0"/>
              </a:rPr>
              <a:t>fmt</a:t>
            </a:r>
            <a:r>
              <a:rPr lang="en-US" sz="1800" b="1">
                <a:solidFill>
                  <a:srgbClr val="000000"/>
                </a:solidFill>
                <a:latin typeface="Courier New" panose="02070309020205020404" pitchFamily="49" charset="0"/>
              </a:rPr>
              <a: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blackWhite">
          <a:xfrm>
            <a:off x="963613" y="1516063"/>
            <a:ext cx="3633787" cy="42513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blackWhite">
          <a:xfrm>
            <a:off x="3328988" y="1516063"/>
            <a:ext cx="4905375" cy="42513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 name="Rectangle 4"/>
          <p:cNvSpPr>
            <a:spLocks noChangeArrowheads="1"/>
          </p:cNvSpPr>
          <p:nvPr/>
        </p:nvSpPr>
        <p:spPr bwMode="auto">
          <a:xfrm>
            <a:off x="950913" y="1693863"/>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YYYY</a:t>
            </a:r>
          </a:p>
        </p:txBody>
      </p:sp>
      <p:sp>
        <p:nvSpPr>
          <p:cNvPr id="58373"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Elements of Date Format Model</a:t>
            </a:r>
          </a:p>
        </p:txBody>
      </p:sp>
      <p:sp>
        <p:nvSpPr>
          <p:cNvPr id="58374" name="Rectangle 6"/>
          <p:cNvSpPr>
            <a:spLocks noChangeArrowheads="1"/>
          </p:cNvSpPr>
          <p:nvPr/>
        </p:nvSpPr>
        <p:spPr bwMode="auto">
          <a:xfrm>
            <a:off x="950913" y="242252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YEAR</a:t>
            </a:r>
          </a:p>
        </p:txBody>
      </p:sp>
      <p:sp>
        <p:nvSpPr>
          <p:cNvPr id="58375" name="Rectangle 7"/>
          <p:cNvSpPr>
            <a:spLocks noChangeArrowheads="1"/>
          </p:cNvSpPr>
          <p:nvPr/>
        </p:nvSpPr>
        <p:spPr bwMode="auto">
          <a:xfrm>
            <a:off x="950913" y="3132138"/>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MM</a:t>
            </a:r>
          </a:p>
        </p:txBody>
      </p:sp>
      <p:sp>
        <p:nvSpPr>
          <p:cNvPr id="58376" name="Rectangle 8"/>
          <p:cNvSpPr>
            <a:spLocks noChangeArrowheads="1"/>
          </p:cNvSpPr>
          <p:nvPr/>
        </p:nvSpPr>
        <p:spPr bwMode="auto">
          <a:xfrm>
            <a:off x="950913" y="3798888"/>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MONTH</a:t>
            </a:r>
          </a:p>
        </p:txBody>
      </p:sp>
      <p:sp>
        <p:nvSpPr>
          <p:cNvPr id="58377" name="Rectangle 9"/>
          <p:cNvSpPr>
            <a:spLocks noChangeArrowheads="1"/>
          </p:cNvSpPr>
          <p:nvPr/>
        </p:nvSpPr>
        <p:spPr bwMode="auto">
          <a:xfrm>
            <a:off x="950913" y="4551363"/>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DY</a:t>
            </a:r>
          </a:p>
        </p:txBody>
      </p:sp>
      <p:sp>
        <p:nvSpPr>
          <p:cNvPr id="58378" name="Rectangle 10"/>
          <p:cNvSpPr>
            <a:spLocks noChangeArrowheads="1"/>
          </p:cNvSpPr>
          <p:nvPr/>
        </p:nvSpPr>
        <p:spPr bwMode="auto">
          <a:xfrm>
            <a:off x="950913" y="5260975"/>
            <a:ext cx="3662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DAY</a:t>
            </a:r>
          </a:p>
        </p:txBody>
      </p:sp>
      <p:sp>
        <p:nvSpPr>
          <p:cNvPr id="58379" name="Rectangle 11"/>
          <p:cNvSpPr>
            <a:spLocks noChangeArrowheads="1"/>
          </p:cNvSpPr>
          <p:nvPr/>
        </p:nvSpPr>
        <p:spPr bwMode="auto">
          <a:xfrm>
            <a:off x="3517900" y="1693863"/>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Full year in numbers</a:t>
            </a:r>
          </a:p>
        </p:txBody>
      </p:sp>
      <p:sp>
        <p:nvSpPr>
          <p:cNvPr id="58380" name="Rectangle 12"/>
          <p:cNvSpPr>
            <a:spLocks noChangeArrowheads="1"/>
          </p:cNvSpPr>
          <p:nvPr/>
        </p:nvSpPr>
        <p:spPr bwMode="auto">
          <a:xfrm>
            <a:off x="3517900" y="2422525"/>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Year spelled out</a:t>
            </a:r>
          </a:p>
        </p:txBody>
      </p:sp>
      <p:sp>
        <p:nvSpPr>
          <p:cNvPr id="58381" name="Rectangle 13"/>
          <p:cNvSpPr>
            <a:spLocks noChangeArrowheads="1"/>
          </p:cNvSpPr>
          <p:nvPr/>
        </p:nvSpPr>
        <p:spPr bwMode="auto">
          <a:xfrm>
            <a:off x="3517900" y="3132138"/>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Two-digit value for month</a:t>
            </a:r>
          </a:p>
        </p:txBody>
      </p:sp>
      <p:sp>
        <p:nvSpPr>
          <p:cNvPr id="58382" name="Rectangle 14"/>
          <p:cNvSpPr>
            <a:spLocks noChangeArrowheads="1"/>
          </p:cNvSpPr>
          <p:nvPr/>
        </p:nvSpPr>
        <p:spPr bwMode="auto">
          <a:xfrm>
            <a:off x="3517900" y="4368800"/>
            <a:ext cx="4681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Three-letter abbreviation of the day of the week</a:t>
            </a:r>
          </a:p>
        </p:txBody>
      </p:sp>
      <p:sp>
        <p:nvSpPr>
          <p:cNvPr id="58383" name="Rectangle 15"/>
          <p:cNvSpPr>
            <a:spLocks noChangeArrowheads="1"/>
          </p:cNvSpPr>
          <p:nvPr/>
        </p:nvSpPr>
        <p:spPr bwMode="auto">
          <a:xfrm>
            <a:off x="3517900" y="5260975"/>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Full name of the day</a:t>
            </a:r>
          </a:p>
        </p:txBody>
      </p:sp>
      <p:sp>
        <p:nvSpPr>
          <p:cNvPr id="58384" name="Rectangle 16"/>
          <p:cNvSpPr>
            <a:spLocks noChangeArrowheads="1"/>
          </p:cNvSpPr>
          <p:nvPr/>
        </p:nvSpPr>
        <p:spPr bwMode="auto">
          <a:xfrm>
            <a:off x="3517900" y="3798888"/>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000000"/>
                </a:solidFill>
                <a:latin typeface="Arial" panose="020B0604020202020204" pitchFamily="34" charset="0"/>
              </a:rPr>
              <a:t>Full name of the month</a:t>
            </a:r>
          </a:p>
        </p:txBody>
      </p:sp>
      <p:grpSp>
        <p:nvGrpSpPr>
          <p:cNvPr id="58390" name="Group 22"/>
          <p:cNvGrpSpPr>
            <a:grpSpLocks/>
          </p:cNvGrpSpPr>
          <p:nvPr/>
        </p:nvGrpSpPr>
        <p:grpSpPr bwMode="auto">
          <a:xfrm>
            <a:off x="950913" y="2252663"/>
            <a:ext cx="7278687" cy="2936875"/>
            <a:chOff x="599" y="1419"/>
            <a:chExt cx="4585" cy="1850"/>
          </a:xfrm>
        </p:grpSpPr>
        <p:sp>
          <p:nvSpPr>
            <p:cNvPr id="58385" name="Line 17"/>
            <p:cNvSpPr>
              <a:spLocks noChangeShapeType="1"/>
            </p:cNvSpPr>
            <p:nvPr/>
          </p:nvSpPr>
          <p:spPr bwMode="auto">
            <a:xfrm>
              <a:off x="599" y="1419"/>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6" name="Line 18"/>
            <p:cNvSpPr>
              <a:spLocks noChangeShapeType="1"/>
            </p:cNvSpPr>
            <p:nvPr/>
          </p:nvSpPr>
          <p:spPr bwMode="auto">
            <a:xfrm>
              <a:off x="599" y="1865"/>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7" name="Line 19"/>
            <p:cNvSpPr>
              <a:spLocks noChangeShapeType="1"/>
            </p:cNvSpPr>
            <p:nvPr/>
          </p:nvSpPr>
          <p:spPr bwMode="auto">
            <a:xfrm>
              <a:off x="599" y="2313"/>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8" name="Line 20"/>
            <p:cNvSpPr>
              <a:spLocks noChangeShapeType="1"/>
            </p:cNvSpPr>
            <p:nvPr/>
          </p:nvSpPr>
          <p:spPr bwMode="auto">
            <a:xfrm>
              <a:off x="599" y="2747"/>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89" name="Line 21"/>
            <p:cNvSpPr>
              <a:spLocks noChangeShapeType="1"/>
            </p:cNvSpPr>
            <p:nvPr/>
          </p:nvSpPr>
          <p:spPr bwMode="auto">
            <a:xfrm>
              <a:off x="599" y="3269"/>
              <a:ext cx="458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blackWhite">
          <a:xfrm>
            <a:off x="652463" y="1903413"/>
            <a:ext cx="7918450" cy="9794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2467" name="Rectangle 3"/>
          <p:cNvSpPr>
            <a:spLocks noChangeArrowheads="1"/>
          </p:cNvSpPr>
          <p:nvPr/>
        </p:nvSpPr>
        <p:spPr bwMode="blackWhite">
          <a:xfrm>
            <a:off x="652463" y="3273425"/>
            <a:ext cx="7926387" cy="259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sp>
        <p:nvSpPr>
          <p:cNvPr id="624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TO_CHAR Function         with Dates</a:t>
            </a:r>
          </a:p>
        </p:txBody>
      </p:sp>
      <p:grpSp>
        <p:nvGrpSpPr>
          <p:cNvPr id="62471" name="Group 7"/>
          <p:cNvGrpSpPr>
            <a:grpSpLocks/>
          </p:cNvGrpSpPr>
          <p:nvPr/>
        </p:nvGrpSpPr>
        <p:grpSpPr bwMode="auto">
          <a:xfrm>
            <a:off x="2200275" y="2203450"/>
            <a:ext cx="6297613" cy="3294063"/>
            <a:chOff x="1386" y="1388"/>
            <a:chExt cx="3967" cy="2075"/>
          </a:xfrm>
        </p:grpSpPr>
        <p:sp>
          <p:nvSpPr>
            <p:cNvPr id="62469" name="Rectangle 5"/>
            <p:cNvSpPr>
              <a:spLocks noChangeArrowheads="1"/>
            </p:cNvSpPr>
            <p:nvPr/>
          </p:nvSpPr>
          <p:spPr bwMode="ltGray">
            <a:xfrm>
              <a:off x="1399" y="1388"/>
              <a:ext cx="3954" cy="22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Rectangle 6"/>
            <p:cNvSpPr>
              <a:spLocks noChangeArrowheads="1"/>
            </p:cNvSpPr>
            <p:nvPr/>
          </p:nvSpPr>
          <p:spPr bwMode="ltGray">
            <a:xfrm>
              <a:off x="1386" y="2078"/>
              <a:ext cx="1710" cy="138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72" name="Rectangle 8"/>
          <p:cNvSpPr>
            <a:spLocks noChangeArrowheads="1"/>
          </p:cNvSpPr>
          <p:nvPr/>
        </p:nvSpPr>
        <p:spPr bwMode="blackWhite">
          <a:xfrm>
            <a:off x="631825" y="1706563"/>
            <a:ext cx="7346950"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600200" algn="l"/>
              </a:tabLst>
              <a:defRPr sz="2400">
                <a:solidFill>
                  <a:schemeClr val="tx1"/>
                </a:solidFill>
                <a:latin typeface="Times New Roman" panose="02020603050405020304" pitchFamily="18" charset="0"/>
              </a:defRPr>
            </a:lvl1pPr>
            <a:lvl2pPr>
              <a:tabLst>
                <a:tab pos="1600200" algn="l"/>
              </a:tabLst>
              <a:defRPr sz="2400">
                <a:solidFill>
                  <a:schemeClr val="tx1"/>
                </a:solidFill>
                <a:latin typeface="Times New Roman" panose="02020603050405020304" pitchFamily="18" charset="0"/>
              </a:defRPr>
            </a:lvl2pPr>
            <a:lvl3pPr>
              <a:tabLst>
                <a:tab pos="1600200" algn="l"/>
              </a:tabLst>
              <a:defRPr sz="2400">
                <a:solidFill>
                  <a:schemeClr val="tx1"/>
                </a:solidFill>
                <a:latin typeface="Times New Roman" panose="02020603050405020304" pitchFamily="18" charset="0"/>
              </a:defRPr>
            </a:lvl3pPr>
            <a:lvl4pPr>
              <a:tabLst>
                <a:tab pos="1600200" algn="l"/>
              </a:tabLst>
              <a:defRPr sz="2400">
                <a:solidFill>
                  <a:schemeClr val="tx1"/>
                </a:solidFill>
                <a:latin typeface="Times New Roman" panose="02020603050405020304" pitchFamily="18" charset="0"/>
              </a:defRPr>
            </a:lvl4pPr>
            <a:lvl5pPr>
              <a:tabLst>
                <a:tab pos="1600200" algn="l"/>
              </a:tabLst>
              <a:defRPr sz="2400">
                <a:solidFill>
                  <a:schemeClr val="tx1"/>
                </a:solidFill>
                <a:latin typeface="Times New Roman" panose="02020603050405020304" pitchFamily="18" charset="0"/>
              </a:defRPr>
            </a:lvl5pPr>
            <a:lvl6pPr fontAlgn="base">
              <a:spcBef>
                <a:spcPct val="0"/>
              </a:spcBef>
              <a:spcAft>
                <a:spcPct val="0"/>
              </a:spcAft>
              <a:tabLst>
                <a:tab pos="1600200" algn="l"/>
              </a:tabLst>
              <a:defRPr sz="2400">
                <a:solidFill>
                  <a:schemeClr val="tx1"/>
                </a:solidFill>
                <a:latin typeface="Times New Roman" panose="02020603050405020304" pitchFamily="18" charset="0"/>
              </a:defRPr>
            </a:lvl6pPr>
            <a:lvl7pPr fontAlgn="base">
              <a:spcBef>
                <a:spcPct val="0"/>
              </a:spcBef>
              <a:spcAft>
                <a:spcPct val="0"/>
              </a:spcAft>
              <a:tabLst>
                <a:tab pos="1600200" algn="l"/>
              </a:tabLst>
              <a:defRPr sz="2400">
                <a:solidFill>
                  <a:schemeClr val="tx1"/>
                </a:solidFill>
                <a:latin typeface="Times New Roman" panose="02020603050405020304" pitchFamily="18" charset="0"/>
              </a:defRPr>
            </a:lvl7pPr>
            <a:lvl8pPr fontAlgn="base">
              <a:spcBef>
                <a:spcPct val="0"/>
              </a:spcBef>
              <a:spcAft>
                <a:spcPct val="0"/>
              </a:spcAft>
              <a:tabLst>
                <a:tab pos="1600200" algn="l"/>
              </a:tabLst>
              <a:defRPr sz="2400">
                <a:solidFill>
                  <a:schemeClr val="tx1"/>
                </a:solidFill>
                <a:latin typeface="Times New Roman" panose="02020603050405020304" pitchFamily="18" charset="0"/>
              </a:defRPr>
            </a:lvl8pPr>
            <a:lvl9pPr fontAlgn="base">
              <a:spcBef>
                <a:spcPct val="0"/>
              </a:spcBef>
              <a:spcAft>
                <a:spcPct val="0"/>
              </a:spcAft>
              <a:tabLst>
                <a:tab pos="160020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ename, 	</a:t>
            </a:r>
          </a:p>
          <a:p>
            <a:r>
              <a:rPr lang="en-US" sz="1800" b="1">
                <a:solidFill>
                  <a:srgbClr val="000000"/>
                </a:solidFill>
                <a:latin typeface="Courier New" panose="02070309020205020404" pitchFamily="49" charset="0"/>
              </a:rPr>
              <a:t>  2    	TO_CHAR(hiredate, 'fmDD Month YYYY') HIREDATE</a:t>
            </a:r>
          </a:p>
          <a:p>
            <a:r>
              <a:rPr lang="en-US" sz="1800" b="1">
                <a:solidFill>
                  <a:srgbClr val="000000"/>
                </a:solidFill>
                <a:latin typeface="Courier New" panose="02070309020205020404" pitchFamily="49" charset="0"/>
              </a:rPr>
              <a:t>  3  FROM  	emp;</a:t>
            </a:r>
          </a:p>
        </p:txBody>
      </p:sp>
      <p:sp>
        <p:nvSpPr>
          <p:cNvPr id="62473" name="Rectangle 9"/>
          <p:cNvSpPr>
            <a:spLocks noChangeArrowheads="1"/>
          </p:cNvSpPr>
          <p:nvPr/>
        </p:nvSpPr>
        <p:spPr bwMode="blackWhite">
          <a:xfrm>
            <a:off x="657225" y="3278188"/>
            <a:ext cx="7262813"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ENAME      HIREDATE</a:t>
            </a:r>
          </a:p>
          <a:p>
            <a:pPr>
              <a:lnSpc>
                <a:spcPct val="90000"/>
              </a:lnSpc>
            </a:pPr>
            <a:r>
              <a:rPr lang="en-US" sz="1800" b="1">
                <a:solidFill>
                  <a:srgbClr val="000000"/>
                </a:solidFill>
                <a:latin typeface="Courier New" panose="02070309020205020404" pitchFamily="49" charset="0"/>
              </a:rPr>
              <a:t>---------- -----------------</a:t>
            </a:r>
          </a:p>
          <a:p>
            <a:pPr>
              <a:lnSpc>
                <a:spcPct val="90000"/>
              </a:lnSpc>
            </a:pPr>
            <a:r>
              <a:rPr lang="en-US" sz="1800" b="1">
                <a:solidFill>
                  <a:srgbClr val="000000"/>
                </a:solidFill>
                <a:latin typeface="Courier New" panose="02070309020205020404" pitchFamily="49" charset="0"/>
              </a:rPr>
              <a:t>KING       17 November 1981</a:t>
            </a:r>
          </a:p>
          <a:p>
            <a:pPr>
              <a:lnSpc>
                <a:spcPct val="90000"/>
              </a:lnSpc>
            </a:pPr>
            <a:r>
              <a:rPr lang="en-US" sz="1800" b="1">
                <a:solidFill>
                  <a:srgbClr val="000000"/>
                </a:solidFill>
                <a:latin typeface="Courier New" panose="02070309020205020404" pitchFamily="49" charset="0"/>
              </a:rPr>
              <a:t>BLAKE      1 May 1981</a:t>
            </a:r>
          </a:p>
          <a:p>
            <a:pPr>
              <a:lnSpc>
                <a:spcPct val="90000"/>
              </a:lnSpc>
            </a:pPr>
            <a:r>
              <a:rPr lang="en-US" sz="1800" b="1">
                <a:solidFill>
                  <a:srgbClr val="000000"/>
                </a:solidFill>
                <a:latin typeface="Courier New" panose="02070309020205020404" pitchFamily="49" charset="0"/>
              </a:rPr>
              <a:t>CLARK      9 June 1981</a:t>
            </a:r>
          </a:p>
          <a:p>
            <a:pPr>
              <a:lnSpc>
                <a:spcPct val="90000"/>
              </a:lnSpc>
            </a:pPr>
            <a:r>
              <a:rPr lang="en-US" sz="1800" b="1">
                <a:solidFill>
                  <a:srgbClr val="000000"/>
                </a:solidFill>
                <a:latin typeface="Courier New" panose="02070309020205020404" pitchFamily="49" charset="0"/>
              </a:rPr>
              <a:t>JONES      2 April 1981</a:t>
            </a:r>
          </a:p>
          <a:p>
            <a:pPr>
              <a:lnSpc>
                <a:spcPct val="90000"/>
              </a:lnSpc>
            </a:pPr>
            <a:r>
              <a:rPr lang="en-US" sz="1800" b="1">
                <a:solidFill>
                  <a:srgbClr val="000000"/>
                </a:solidFill>
                <a:latin typeface="Courier New" panose="02070309020205020404" pitchFamily="49" charset="0"/>
              </a:rPr>
              <a:t>MARTIN     28 September 1981</a:t>
            </a:r>
          </a:p>
          <a:p>
            <a:pPr>
              <a:lnSpc>
                <a:spcPct val="90000"/>
              </a:lnSpc>
            </a:pPr>
            <a:r>
              <a:rPr lang="en-US" sz="1800" b="1">
                <a:solidFill>
                  <a:srgbClr val="000000"/>
                </a:solidFill>
                <a:latin typeface="Courier New" panose="02070309020205020404" pitchFamily="49" charset="0"/>
              </a:rPr>
              <a:t>ALLEN      20 February 1981</a:t>
            </a:r>
          </a:p>
          <a:p>
            <a:pPr>
              <a:lnSpc>
                <a:spcPct val="90000"/>
              </a:lnSpc>
            </a:pPr>
            <a:r>
              <a:rPr lang="en-US" sz="1800" b="1">
                <a:solidFill>
                  <a:srgbClr val="000000"/>
                </a:solidFill>
                <a:latin typeface="Courier New" panose="02070309020205020404" pitchFamily="49" charset="0"/>
              </a:rPr>
              <a:t>...</a:t>
            </a:r>
          </a:p>
          <a:p>
            <a:pPr>
              <a:lnSpc>
                <a:spcPct val="90000"/>
              </a:lnSpc>
            </a:pPr>
            <a:r>
              <a:rPr lang="en-US" sz="1800" b="1">
                <a:solidFill>
                  <a:srgbClr val="000000"/>
                </a:solidFill>
                <a:latin typeface="Courier New" panose="02070309020205020404"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up)">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22338" y="358775"/>
            <a:ext cx="7299325" cy="881063"/>
          </a:xfrm>
          <a:noFill/>
          <a:ln/>
          <a:effectLst>
            <a:outerShdw dist="53882" dir="2700000" algn="ctr" rotWithShape="0">
              <a:srgbClr val="000000"/>
            </a:outerShdw>
          </a:effectLst>
        </p:spPr>
        <p:txBody>
          <a:bodyPr lIns="92075" tIns="46038" rIns="92075" bIns="46038" anchor="t"/>
          <a:lstStyle/>
          <a:p>
            <a:r>
              <a:rPr lang="en-US"/>
              <a:t>TO_NUMBER and TO_DATE Functions </a:t>
            </a:r>
          </a:p>
        </p:txBody>
      </p:sp>
      <p:sp>
        <p:nvSpPr>
          <p:cNvPr id="68611" name="Rectangle 3"/>
          <p:cNvSpPr>
            <a:spLocks noGrp="1" noChangeArrowheads="1"/>
          </p:cNvSpPr>
          <p:nvPr>
            <p:ph idx="1"/>
          </p:nvPr>
        </p:nvSpPr>
        <p:spPr>
          <a:xfrm>
            <a:off x="960438" y="1816100"/>
            <a:ext cx="7385050" cy="946150"/>
          </a:xfrm>
          <a:noFill/>
          <a:ln/>
          <a:effectLst>
            <a:outerShdw dist="53882" dir="2700000" algn="ctr" rotWithShape="0">
              <a:srgbClr val="000000"/>
            </a:outerShdw>
          </a:effectLst>
        </p:spPr>
        <p:txBody>
          <a:bodyPr lIns="92075" tIns="46038" rIns="92075" bIns="46038">
            <a:spAutoFit/>
          </a:bodyPr>
          <a:lstStyle/>
          <a:p>
            <a:pPr lvl="1"/>
            <a:r>
              <a:rPr lang="en-US"/>
              <a:t>Convert a character string to a number format using the </a:t>
            </a:r>
            <a:r>
              <a:rPr lang="en-US">
                <a:solidFill>
                  <a:srgbClr val="FF3300"/>
                </a:solidFill>
              </a:rPr>
              <a:t>TO_NUMBER</a:t>
            </a:r>
            <a:r>
              <a:rPr lang="en-US"/>
              <a:t> function</a:t>
            </a:r>
          </a:p>
        </p:txBody>
      </p:sp>
      <p:sp>
        <p:nvSpPr>
          <p:cNvPr id="68612" name="Rectangle 4"/>
          <p:cNvSpPr>
            <a:spLocks noChangeArrowheads="1"/>
          </p:cNvSpPr>
          <p:nvPr/>
        </p:nvSpPr>
        <p:spPr bwMode="blackWhite">
          <a:xfrm>
            <a:off x="1216025" y="299085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60000"/>
              </a:lnSpc>
            </a:pPr>
            <a:r>
              <a:rPr lang="en-US" sz="1800" b="1">
                <a:solidFill>
                  <a:srgbClr val="000000"/>
                </a:solidFill>
                <a:latin typeface="Courier New" panose="02070309020205020404" pitchFamily="49" charset="0"/>
              </a:rPr>
              <a:t>TO_NUMBER(</a:t>
            </a:r>
            <a:r>
              <a:rPr lang="en-US" sz="1800" b="1" i="1">
                <a:solidFill>
                  <a:srgbClr val="000000"/>
                </a:solidFill>
                <a:latin typeface="Courier New" panose="02070309020205020404" pitchFamily="49" charset="0"/>
              </a:rPr>
              <a:t>char</a:t>
            </a:r>
            <a:r>
              <a:rPr lang="en-US" sz="1800" b="1">
                <a:solidFill>
                  <a:srgbClr val="000000"/>
                </a:solidFill>
                <a:latin typeface="Courier New" panose="02070309020205020404" pitchFamily="49" charset="0"/>
              </a:rPr>
              <a:t>[</a:t>
            </a:r>
            <a:r>
              <a:rPr lang="en-US" sz="1800" b="1" i="1">
                <a:solidFill>
                  <a:srgbClr val="000000"/>
                </a:solidFill>
                <a:latin typeface="Courier New" panose="02070309020205020404" pitchFamily="49" charset="0"/>
              </a:rPr>
              <a:t>, </a:t>
            </a:r>
            <a:r>
              <a:rPr lang="en-US" sz="1800" b="1">
                <a:solidFill>
                  <a:srgbClr val="000000"/>
                </a:solidFill>
                <a:latin typeface="Courier New" panose="02070309020205020404" pitchFamily="49" charset="0"/>
              </a:rPr>
              <a:t>'</a:t>
            </a:r>
            <a:r>
              <a:rPr lang="en-US" sz="1800" b="1" i="1">
                <a:solidFill>
                  <a:srgbClr val="000000"/>
                </a:solidFill>
                <a:latin typeface="Courier New" panose="02070309020205020404" pitchFamily="49" charset="0"/>
              </a:rPr>
              <a:t>fmt</a:t>
            </a:r>
            <a:r>
              <a:rPr lang="en-US" sz="1800" b="1">
                <a:solidFill>
                  <a:srgbClr val="000000"/>
                </a:solidFill>
                <a:latin typeface="Courier New" panose="02070309020205020404" pitchFamily="49" charset="0"/>
              </a:rPr>
              <a:t>'])</a:t>
            </a:r>
          </a:p>
        </p:txBody>
      </p:sp>
      <p:sp>
        <p:nvSpPr>
          <p:cNvPr id="68613" name="Rectangle 5"/>
          <p:cNvSpPr>
            <a:spLocks noChangeArrowheads="1"/>
          </p:cNvSpPr>
          <p:nvPr/>
        </p:nvSpPr>
        <p:spPr bwMode="auto">
          <a:xfrm>
            <a:off x="960438" y="3833813"/>
            <a:ext cx="7385050" cy="9048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SzPct val="100000"/>
              <a:buFontTx/>
              <a:buChar char="•"/>
            </a:pPr>
            <a:r>
              <a:rPr lang="en-US" sz="2800" b="1">
                <a:solidFill>
                  <a:srgbClr val="F8F8D3"/>
                </a:solidFill>
                <a:latin typeface="Arial" panose="020B0604020202020204" pitchFamily="34" charset="0"/>
              </a:rPr>
              <a:t>Convert a character string to a date format using the </a:t>
            </a:r>
            <a:r>
              <a:rPr lang="en-US" sz="2800" b="1">
                <a:solidFill>
                  <a:srgbClr val="FF3300"/>
                </a:solidFill>
                <a:latin typeface="Arial" panose="020B0604020202020204" pitchFamily="34" charset="0"/>
              </a:rPr>
              <a:t>TO_DATE</a:t>
            </a:r>
            <a:r>
              <a:rPr lang="en-US" sz="2800" b="1">
                <a:solidFill>
                  <a:srgbClr val="F8F8D3"/>
                </a:solidFill>
                <a:latin typeface="Arial" panose="020B0604020202020204" pitchFamily="34" charset="0"/>
              </a:rPr>
              <a:t> function</a:t>
            </a:r>
          </a:p>
        </p:txBody>
      </p:sp>
      <p:sp>
        <p:nvSpPr>
          <p:cNvPr id="68614" name="Rectangle 6"/>
          <p:cNvSpPr>
            <a:spLocks noChangeArrowheads="1"/>
          </p:cNvSpPr>
          <p:nvPr/>
        </p:nvSpPr>
        <p:spPr bwMode="blackWhite">
          <a:xfrm>
            <a:off x="1254125" y="503713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60000"/>
              </a:lnSpc>
            </a:pPr>
            <a:r>
              <a:rPr lang="en-US" sz="1800" b="1">
                <a:solidFill>
                  <a:srgbClr val="000000"/>
                </a:solidFill>
                <a:latin typeface="Courier New" panose="02070309020205020404" pitchFamily="49" charset="0"/>
              </a:rPr>
              <a:t>TO_DATE(</a:t>
            </a:r>
            <a:r>
              <a:rPr lang="en-US" sz="1800" b="1" i="1">
                <a:solidFill>
                  <a:srgbClr val="000000"/>
                </a:solidFill>
                <a:latin typeface="Courier New" panose="02070309020205020404" pitchFamily="49" charset="0"/>
              </a:rPr>
              <a:t>char</a:t>
            </a:r>
            <a:r>
              <a:rPr lang="en-US" sz="1800" b="1">
                <a:solidFill>
                  <a:srgbClr val="000000"/>
                </a:solidFill>
                <a:latin typeface="Courier New" panose="02070309020205020404" pitchFamily="49" charset="0"/>
              </a:rPr>
              <a:t>[, '</a:t>
            </a:r>
            <a:r>
              <a:rPr lang="en-US" sz="1800" b="1" i="1">
                <a:solidFill>
                  <a:srgbClr val="000000"/>
                </a:solidFill>
                <a:latin typeface="Courier New" panose="02070309020205020404" pitchFamily="49" charset="0"/>
              </a:rPr>
              <a:t>fmt</a:t>
            </a:r>
            <a:r>
              <a:rPr lang="en-US" sz="1800" b="1">
                <a:solidFill>
                  <a:srgbClr val="000000"/>
                </a:solidFill>
                <a:latin typeface="Courier New" panose="02070309020205020404" pitchFamily="49" charset="0"/>
              </a:rPr>
              <a: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NVL Function</a:t>
            </a:r>
          </a:p>
        </p:txBody>
      </p:sp>
      <p:sp>
        <p:nvSpPr>
          <p:cNvPr id="72707" name="Rectangle 3"/>
          <p:cNvSpPr>
            <a:spLocks noGrp="1" noChangeArrowheads="1"/>
          </p:cNvSpPr>
          <p:nvPr>
            <p:ph idx="1"/>
          </p:nvPr>
        </p:nvSpPr>
        <p:spPr>
          <a:xfrm>
            <a:off x="860425" y="1568450"/>
            <a:ext cx="7385050" cy="3346450"/>
          </a:xfrm>
          <a:noFill/>
          <a:ln/>
          <a:effectLst>
            <a:outerShdw dist="53882" dir="2700000" algn="ctr" rotWithShape="0">
              <a:srgbClr val="000000"/>
            </a:outerShdw>
          </a:effectLst>
        </p:spPr>
        <p:txBody>
          <a:bodyPr lIns="92075" tIns="46038" rIns="92075" bIns="46038">
            <a:spAutoFit/>
          </a:bodyPr>
          <a:lstStyle/>
          <a:p>
            <a:r>
              <a:rPr lang="en-US"/>
              <a:t>Converts null to an actual value</a:t>
            </a:r>
          </a:p>
          <a:p>
            <a:pPr lvl="1"/>
            <a:r>
              <a:rPr lang="en-US"/>
              <a:t>Datatypes that can be used are date, character, and number.</a:t>
            </a:r>
          </a:p>
          <a:p>
            <a:pPr lvl="1"/>
            <a:r>
              <a:rPr lang="en-US"/>
              <a:t>Datatypes must match </a:t>
            </a:r>
          </a:p>
          <a:p>
            <a:pPr lvl="2"/>
            <a:r>
              <a:rPr lang="en-US"/>
              <a:t>NVL(comm,0)</a:t>
            </a:r>
          </a:p>
          <a:p>
            <a:pPr lvl="2"/>
            <a:r>
              <a:rPr lang="en-US"/>
              <a:t>NVL(hiredate,'01-JAN-97')</a:t>
            </a:r>
          </a:p>
          <a:p>
            <a:pPr lvl="2"/>
            <a:r>
              <a:rPr lang="en-US"/>
              <a:t>NVL(job,'No Job Yet')</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blackWhite">
          <a:xfrm>
            <a:off x="955675" y="1774825"/>
            <a:ext cx="7289800" cy="7270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60000"/>
              </a:lnSpc>
            </a:pPr>
            <a:endParaRPr lang="en-US" sz="1800" b="1">
              <a:solidFill>
                <a:srgbClr val="000000"/>
              </a:solidFill>
              <a:latin typeface="Courier New" panose="02070309020205020404" pitchFamily="49" charset="0"/>
            </a:endParaRPr>
          </a:p>
          <a:p>
            <a:pPr>
              <a:lnSpc>
                <a:spcPct val="160000"/>
              </a:lnSpc>
            </a:pPr>
            <a:endParaRPr lang="en-US" sz="1800" b="1">
              <a:solidFill>
                <a:srgbClr val="000000"/>
              </a:solidFill>
              <a:latin typeface="Courier New" panose="02070309020205020404" pitchFamily="49" charset="0"/>
            </a:endParaRPr>
          </a:p>
        </p:txBody>
      </p:sp>
      <p:sp>
        <p:nvSpPr>
          <p:cNvPr id="74755" name="Rectangle 3"/>
          <p:cNvSpPr>
            <a:spLocks noChangeArrowheads="1"/>
          </p:cNvSpPr>
          <p:nvPr/>
        </p:nvSpPr>
        <p:spPr bwMode="blackWhite">
          <a:xfrm>
            <a:off x="930275" y="2884488"/>
            <a:ext cx="7315200" cy="259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grpSp>
        <p:nvGrpSpPr>
          <p:cNvPr id="74758" name="Group 6"/>
          <p:cNvGrpSpPr>
            <a:grpSpLocks/>
          </p:cNvGrpSpPr>
          <p:nvPr/>
        </p:nvGrpSpPr>
        <p:grpSpPr bwMode="auto">
          <a:xfrm>
            <a:off x="5080000" y="1809750"/>
            <a:ext cx="2978150" cy="3271838"/>
            <a:chOff x="3200" y="1140"/>
            <a:chExt cx="1876" cy="2061"/>
          </a:xfrm>
        </p:grpSpPr>
        <p:sp>
          <p:nvSpPr>
            <p:cNvPr id="74756" name="Rectangle 4"/>
            <p:cNvSpPr>
              <a:spLocks noChangeArrowheads="1"/>
            </p:cNvSpPr>
            <p:nvPr/>
          </p:nvSpPr>
          <p:spPr bwMode="ltGray">
            <a:xfrm>
              <a:off x="3200" y="1140"/>
              <a:ext cx="1853" cy="23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5"/>
            <p:cNvSpPr>
              <a:spLocks noChangeArrowheads="1"/>
            </p:cNvSpPr>
            <p:nvPr/>
          </p:nvSpPr>
          <p:spPr bwMode="ltGray">
            <a:xfrm>
              <a:off x="3298" y="1833"/>
              <a:ext cx="1778" cy="136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4759" name="Rectangle 7"/>
          <p:cNvSpPr>
            <a:spLocks noChangeArrowheads="1"/>
          </p:cNvSpPr>
          <p:nvPr/>
        </p:nvSpPr>
        <p:spPr bwMode="blackWhite">
          <a:xfrm>
            <a:off x="935038" y="1668463"/>
            <a:ext cx="73152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ename, sal, comm, (sal*12)+NVL(comm,0)</a:t>
            </a:r>
          </a:p>
          <a:p>
            <a:r>
              <a:rPr lang="en-US" sz="1800" b="1">
                <a:solidFill>
                  <a:srgbClr val="000000"/>
                </a:solidFill>
                <a:latin typeface="Courier New" panose="02070309020205020404" pitchFamily="49" charset="0"/>
              </a:rPr>
              <a:t>  2  FROM   emp;</a:t>
            </a:r>
          </a:p>
        </p:txBody>
      </p:sp>
      <p:sp>
        <p:nvSpPr>
          <p:cNvPr id="74760" name="Rectangle 8"/>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NVL Function</a:t>
            </a:r>
          </a:p>
        </p:txBody>
      </p:sp>
      <p:sp>
        <p:nvSpPr>
          <p:cNvPr id="74761" name="Rectangle 9"/>
          <p:cNvSpPr>
            <a:spLocks noChangeArrowheads="1"/>
          </p:cNvSpPr>
          <p:nvPr/>
        </p:nvSpPr>
        <p:spPr bwMode="blackWhite">
          <a:xfrm>
            <a:off x="935038" y="2868613"/>
            <a:ext cx="728980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ENAME            SAL      COMM (SAL*12)+NVL(COMM,0)</a:t>
            </a:r>
          </a:p>
          <a:p>
            <a:pPr>
              <a:lnSpc>
                <a:spcPct val="90000"/>
              </a:lnSpc>
            </a:pPr>
            <a:r>
              <a:rPr lang="en-US" sz="1800" b="1">
                <a:solidFill>
                  <a:srgbClr val="000000"/>
                </a:solidFill>
                <a:latin typeface="Courier New" panose="02070309020205020404" pitchFamily="49" charset="0"/>
              </a:rPr>
              <a:t>---------- --------- --------- --------------------</a:t>
            </a:r>
          </a:p>
          <a:p>
            <a:pPr>
              <a:lnSpc>
                <a:spcPct val="90000"/>
              </a:lnSpc>
            </a:pPr>
            <a:r>
              <a:rPr lang="en-US" sz="1800" b="1">
                <a:solidFill>
                  <a:srgbClr val="000000"/>
                </a:solidFill>
                <a:latin typeface="Courier New" panose="02070309020205020404" pitchFamily="49" charset="0"/>
              </a:rPr>
              <a:t>KING            5000                          60000</a:t>
            </a:r>
          </a:p>
          <a:p>
            <a:pPr>
              <a:lnSpc>
                <a:spcPct val="90000"/>
              </a:lnSpc>
            </a:pPr>
            <a:r>
              <a:rPr lang="en-US" sz="1800" b="1">
                <a:solidFill>
                  <a:srgbClr val="000000"/>
                </a:solidFill>
                <a:latin typeface="Courier New" panose="02070309020205020404" pitchFamily="49" charset="0"/>
              </a:rPr>
              <a:t>BLAKE           2850                          34200</a:t>
            </a:r>
          </a:p>
          <a:p>
            <a:pPr>
              <a:lnSpc>
                <a:spcPct val="90000"/>
              </a:lnSpc>
            </a:pPr>
            <a:r>
              <a:rPr lang="en-US" sz="1800" b="1">
                <a:solidFill>
                  <a:srgbClr val="000000"/>
                </a:solidFill>
                <a:latin typeface="Courier New" panose="02070309020205020404" pitchFamily="49" charset="0"/>
              </a:rPr>
              <a:t>CLARK           2450                          29400</a:t>
            </a:r>
          </a:p>
          <a:p>
            <a:pPr>
              <a:lnSpc>
                <a:spcPct val="90000"/>
              </a:lnSpc>
            </a:pPr>
            <a:r>
              <a:rPr lang="en-US" sz="1800" b="1">
                <a:solidFill>
                  <a:srgbClr val="000000"/>
                </a:solidFill>
                <a:latin typeface="Courier New" panose="02070309020205020404" pitchFamily="49" charset="0"/>
              </a:rPr>
              <a:t>JONES           2975                          35700</a:t>
            </a:r>
          </a:p>
          <a:p>
            <a:pPr>
              <a:lnSpc>
                <a:spcPct val="90000"/>
              </a:lnSpc>
            </a:pPr>
            <a:r>
              <a:rPr lang="en-US" sz="1800" b="1">
                <a:solidFill>
                  <a:srgbClr val="000000"/>
                </a:solidFill>
                <a:latin typeface="Courier New" panose="02070309020205020404" pitchFamily="49" charset="0"/>
              </a:rPr>
              <a:t>MARTIN          1250      1400                16400</a:t>
            </a:r>
          </a:p>
          <a:p>
            <a:pPr>
              <a:lnSpc>
                <a:spcPct val="90000"/>
              </a:lnSpc>
            </a:pPr>
            <a:r>
              <a:rPr lang="en-US" sz="1800" b="1">
                <a:solidFill>
                  <a:srgbClr val="000000"/>
                </a:solidFill>
                <a:latin typeface="Courier New" panose="02070309020205020404" pitchFamily="49" charset="0"/>
              </a:rPr>
              <a:t>ALLEN           1600       300                19500</a:t>
            </a:r>
          </a:p>
          <a:p>
            <a:pPr>
              <a:lnSpc>
                <a:spcPct val="90000"/>
              </a:lnSpc>
            </a:pPr>
            <a:r>
              <a:rPr lang="en-US" sz="1800" b="1">
                <a:solidFill>
                  <a:srgbClr val="000000"/>
                </a:solidFill>
                <a:latin typeface="Courier New" panose="02070309020205020404" pitchFamily="49" charset="0"/>
              </a:rPr>
              <a:t>...</a:t>
            </a:r>
          </a:p>
          <a:p>
            <a:pPr>
              <a:lnSpc>
                <a:spcPct val="90000"/>
              </a:lnSpc>
            </a:pPr>
            <a:r>
              <a:rPr lang="en-US" sz="1800" b="1">
                <a:solidFill>
                  <a:srgbClr val="000000"/>
                </a:solidFill>
                <a:latin typeface="Courier New" panose="02070309020205020404"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wipe(up)">
                                      <p:cBhvr>
                                        <p:cTn id="7"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2"/>
          <p:cNvSpPr>
            <a:spLocks/>
          </p:cNvSpPr>
          <p:nvPr/>
        </p:nvSpPr>
        <p:spPr bwMode="auto">
          <a:xfrm>
            <a:off x="1512888" y="4381500"/>
            <a:ext cx="5634037" cy="1543050"/>
          </a:xfrm>
          <a:custGeom>
            <a:avLst/>
            <a:gdLst>
              <a:gd name="T0" fmla="*/ 0 w 3549"/>
              <a:gd name="T1" fmla="*/ 0 h 972"/>
              <a:gd name="T2" fmla="*/ 0 w 3549"/>
              <a:gd name="T3" fmla="*/ 971 h 972"/>
              <a:gd name="T4" fmla="*/ 3548 w 3549"/>
              <a:gd name="T5" fmla="*/ 971 h 972"/>
              <a:gd name="T6" fmla="*/ 3548 w 3549"/>
              <a:gd name="T7" fmla="*/ 0 h 972"/>
            </a:gdLst>
            <a:ahLst/>
            <a:cxnLst>
              <a:cxn ang="0">
                <a:pos x="T0" y="T1"/>
              </a:cxn>
              <a:cxn ang="0">
                <a:pos x="T2" y="T3"/>
              </a:cxn>
              <a:cxn ang="0">
                <a:pos x="T4" y="T5"/>
              </a:cxn>
              <a:cxn ang="0">
                <a:pos x="T6" y="T7"/>
              </a:cxn>
            </a:cxnLst>
            <a:rect l="0" t="0" r="r" b="b"/>
            <a:pathLst>
              <a:path w="3549" h="972">
                <a:moveTo>
                  <a:pt x="0" y="0"/>
                </a:moveTo>
                <a:lnTo>
                  <a:pt x="0" y="971"/>
                </a:lnTo>
                <a:lnTo>
                  <a:pt x="3548" y="971"/>
                </a:lnTo>
                <a:lnTo>
                  <a:pt x="3548" y="0"/>
                </a:lnTo>
              </a:path>
            </a:pathLst>
          </a:custGeom>
          <a:noFill/>
          <a:ln w="50800" cap="rnd" cmpd="sng">
            <a:solidFill>
              <a:srgbClr val="FFCC00"/>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Nesting Functions</a:t>
            </a:r>
          </a:p>
        </p:txBody>
      </p:sp>
      <p:sp>
        <p:nvSpPr>
          <p:cNvPr id="82948" name="Rectangle 4"/>
          <p:cNvSpPr>
            <a:spLocks noGrp="1" noChangeArrowheads="1"/>
          </p:cNvSpPr>
          <p:nvPr>
            <p:ph idx="1"/>
          </p:nvPr>
        </p:nvSpPr>
        <p:spPr>
          <a:xfrm>
            <a:off x="685800" y="1676400"/>
            <a:ext cx="7772400" cy="1458913"/>
          </a:xfrm>
          <a:noFill/>
          <a:ln/>
          <a:effectLst>
            <a:outerShdw dist="53882" dir="2700000" algn="ctr" rotWithShape="0">
              <a:srgbClr val="000000"/>
            </a:outerShdw>
          </a:effectLst>
        </p:spPr>
        <p:txBody>
          <a:bodyPr lIns="92075" tIns="46038" rIns="92075" bIns="46038">
            <a:spAutoFit/>
          </a:bodyPr>
          <a:lstStyle/>
          <a:p>
            <a:pPr lvl="1"/>
            <a:r>
              <a:rPr lang="en-US"/>
              <a:t>Single-row functions can be nested to any level.</a:t>
            </a:r>
          </a:p>
          <a:p>
            <a:pPr lvl="1"/>
            <a:r>
              <a:rPr lang="en-US"/>
              <a:t>Nested functions are evaluated from deepest level to the least-deep level.</a:t>
            </a:r>
          </a:p>
        </p:txBody>
      </p:sp>
      <p:sp>
        <p:nvSpPr>
          <p:cNvPr id="82949" name="Rectangle 5"/>
          <p:cNvSpPr>
            <a:spLocks noChangeArrowheads="1"/>
          </p:cNvSpPr>
          <p:nvPr/>
        </p:nvSpPr>
        <p:spPr bwMode="blackWhite">
          <a:xfrm>
            <a:off x="942975" y="3681413"/>
            <a:ext cx="7300913" cy="681037"/>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0" name="Rectangle 6"/>
          <p:cNvSpPr>
            <a:spLocks noChangeArrowheads="1"/>
          </p:cNvSpPr>
          <p:nvPr/>
        </p:nvSpPr>
        <p:spPr bwMode="auto">
          <a:xfrm>
            <a:off x="1239838" y="3849688"/>
            <a:ext cx="65849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ts val="2200"/>
              </a:lnSpc>
              <a:spcBef>
                <a:spcPct val="50000"/>
              </a:spcBef>
            </a:pPr>
            <a:r>
              <a:rPr lang="en-US" sz="2800" b="1">
                <a:solidFill>
                  <a:srgbClr val="FFCC00"/>
                </a:solidFill>
                <a:latin typeface="Courier New" panose="02070309020205020404" pitchFamily="49" charset="0"/>
              </a:rPr>
              <a:t>F3</a:t>
            </a:r>
            <a:r>
              <a:rPr lang="en-US" sz="2800" b="1">
                <a:solidFill>
                  <a:srgbClr val="8CF4EA"/>
                </a:solidFill>
                <a:latin typeface="Courier New" panose="02070309020205020404" pitchFamily="49" charset="0"/>
              </a:rPr>
              <a:t>(F2</a:t>
            </a:r>
            <a:r>
              <a:rPr lang="en-US" sz="2800" b="1">
                <a:solidFill>
                  <a:srgbClr val="FFFFFF"/>
                </a:solidFill>
                <a:latin typeface="Courier New" panose="02070309020205020404" pitchFamily="49" charset="0"/>
              </a:rPr>
              <a:t>(F1(col,arg1)</a:t>
            </a:r>
            <a:r>
              <a:rPr lang="en-US" sz="2800" b="1">
                <a:solidFill>
                  <a:srgbClr val="8CF4EA"/>
                </a:solidFill>
                <a:latin typeface="Courier New" panose="02070309020205020404" pitchFamily="49" charset="0"/>
              </a:rPr>
              <a:t>,arg2)</a:t>
            </a:r>
            <a:r>
              <a:rPr lang="en-US" sz="2800" b="1">
                <a:solidFill>
                  <a:srgbClr val="FAFD00"/>
                </a:solidFill>
                <a:latin typeface="Courier New" panose="02070309020205020404" pitchFamily="49" charset="0"/>
              </a:rPr>
              <a:t>,</a:t>
            </a:r>
            <a:r>
              <a:rPr lang="en-US" sz="2800" b="1">
                <a:solidFill>
                  <a:srgbClr val="FFCC00"/>
                </a:solidFill>
                <a:latin typeface="Courier New" panose="02070309020205020404" pitchFamily="49" charset="0"/>
              </a:rPr>
              <a:t>arg3)</a:t>
            </a:r>
          </a:p>
        </p:txBody>
      </p:sp>
      <p:sp>
        <p:nvSpPr>
          <p:cNvPr id="82951" name="Rectangle 7"/>
          <p:cNvSpPr>
            <a:spLocks noChangeArrowheads="1"/>
          </p:cNvSpPr>
          <p:nvPr/>
        </p:nvSpPr>
        <p:spPr bwMode="auto">
          <a:xfrm>
            <a:off x="2724150" y="4524375"/>
            <a:ext cx="221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latin typeface="Helvetica" panose="020B0604020202020204" pitchFamily="34" charset="0"/>
              </a:rPr>
              <a:t>Step 1 = Result 1</a:t>
            </a:r>
          </a:p>
        </p:txBody>
      </p:sp>
      <p:sp>
        <p:nvSpPr>
          <p:cNvPr id="82952" name="Rectangle 8"/>
          <p:cNvSpPr>
            <a:spLocks noChangeArrowheads="1"/>
          </p:cNvSpPr>
          <p:nvPr/>
        </p:nvSpPr>
        <p:spPr bwMode="auto">
          <a:xfrm>
            <a:off x="2724150" y="5000625"/>
            <a:ext cx="221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chemeClr val="tx2"/>
                </a:solidFill>
                <a:latin typeface="Helvetica" panose="020B0604020202020204" pitchFamily="34" charset="0"/>
              </a:rPr>
              <a:t>Step 2 = Result 2</a:t>
            </a:r>
          </a:p>
        </p:txBody>
      </p:sp>
      <p:sp>
        <p:nvSpPr>
          <p:cNvPr id="82953" name="Rectangle 9"/>
          <p:cNvSpPr>
            <a:spLocks noChangeArrowheads="1"/>
          </p:cNvSpPr>
          <p:nvPr/>
        </p:nvSpPr>
        <p:spPr bwMode="auto">
          <a:xfrm>
            <a:off x="2724150" y="5492750"/>
            <a:ext cx="2214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CC00"/>
                </a:solidFill>
                <a:latin typeface="Helvetica" panose="020B0604020202020204" pitchFamily="34" charset="0"/>
              </a:rPr>
              <a:t>Step 3 = Result 3</a:t>
            </a:r>
          </a:p>
        </p:txBody>
      </p:sp>
      <p:sp>
        <p:nvSpPr>
          <p:cNvPr id="82954" name="Freeform 10"/>
          <p:cNvSpPr>
            <a:spLocks/>
          </p:cNvSpPr>
          <p:nvPr/>
        </p:nvSpPr>
        <p:spPr bwMode="auto">
          <a:xfrm>
            <a:off x="2120900" y="4360863"/>
            <a:ext cx="3810000" cy="1055687"/>
          </a:xfrm>
          <a:custGeom>
            <a:avLst/>
            <a:gdLst>
              <a:gd name="T0" fmla="*/ 0 w 2400"/>
              <a:gd name="T1" fmla="*/ 0 h 665"/>
              <a:gd name="T2" fmla="*/ 0 w 2400"/>
              <a:gd name="T3" fmla="*/ 664 h 665"/>
              <a:gd name="T4" fmla="*/ 2399 w 2400"/>
              <a:gd name="T5" fmla="*/ 664 h 665"/>
              <a:gd name="T6" fmla="*/ 2399 w 2400"/>
              <a:gd name="T7" fmla="*/ 0 h 665"/>
            </a:gdLst>
            <a:ahLst/>
            <a:cxnLst>
              <a:cxn ang="0">
                <a:pos x="T0" y="T1"/>
              </a:cxn>
              <a:cxn ang="0">
                <a:pos x="T2" y="T3"/>
              </a:cxn>
              <a:cxn ang="0">
                <a:pos x="T4" y="T5"/>
              </a:cxn>
              <a:cxn ang="0">
                <a:pos x="T6" y="T7"/>
              </a:cxn>
            </a:cxnLst>
            <a:rect l="0" t="0" r="r" b="b"/>
            <a:pathLst>
              <a:path w="2400" h="665">
                <a:moveTo>
                  <a:pt x="0" y="0"/>
                </a:moveTo>
                <a:lnTo>
                  <a:pt x="0" y="664"/>
                </a:lnTo>
                <a:lnTo>
                  <a:pt x="2399" y="664"/>
                </a:lnTo>
                <a:lnTo>
                  <a:pt x="2399" y="0"/>
                </a:lnTo>
              </a:path>
            </a:pathLst>
          </a:custGeom>
          <a:noFill/>
          <a:ln w="50800" cap="rnd" cmpd="sng">
            <a:solidFill>
              <a:schemeClr val="hlink"/>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Freeform 11"/>
          <p:cNvSpPr>
            <a:spLocks/>
          </p:cNvSpPr>
          <p:nvPr/>
        </p:nvSpPr>
        <p:spPr bwMode="auto">
          <a:xfrm>
            <a:off x="2586038" y="4379913"/>
            <a:ext cx="2473325" cy="569912"/>
          </a:xfrm>
          <a:custGeom>
            <a:avLst/>
            <a:gdLst>
              <a:gd name="T0" fmla="*/ 0 w 1558"/>
              <a:gd name="T1" fmla="*/ 0 h 359"/>
              <a:gd name="T2" fmla="*/ 0 w 1558"/>
              <a:gd name="T3" fmla="*/ 358 h 359"/>
              <a:gd name="T4" fmla="*/ 1557 w 1558"/>
              <a:gd name="T5" fmla="*/ 358 h 359"/>
              <a:gd name="T6" fmla="*/ 1557 w 1558"/>
              <a:gd name="T7" fmla="*/ 0 h 359"/>
            </a:gdLst>
            <a:ahLst/>
            <a:cxnLst>
              <a:cxn ang="0">
                <a:pos x="T0" y="T1"/>
              </a:cxn>
              <a:cxn ang="0">
                <a:pos x="T2" y="T3"/>
              </a:cxn>
              <a:cxn ang="0">
                <a:pos x="T4" y="T5"/>
              </a:cxn>
              <a:cxn ang="0">
                <a:pos x="T6" y="T7"/>
              </a:cxn>
            </a:cxnLst>
            <a:rect l="0" t="0" r="r" b="b"/>
            <a:pathLst>
              <a:path w="1558" h="359">
                <a:moveTo>
                  <a:pt x="0" y="0"/>
                </a:moveTo>
                <a:lnTo>
                  <a:pt x="0" y="358"/>
                </a:lnTo>
                <a:lnTo>
                  <a:pt x="1557" y="358"/>
                </a:lnTo>
                <a:lnTo>
                  <a:pt x="1557" y="0"/>
                </a:lnTo>
              </a:path>
            </a:pathLst>
          </a:custGeom>
          <a:noFill/>
          <a:ln w="50800" cap="rnd" cmpd="sng">
            <a:solidFill>
              <a:schemeClr val="accent1"/>
            </a:solidFill>
            <a:prstDash val="solid"/>
            <a:round/>
            <a:headEnd type="stealth" w="med" len="lg"/>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SQL Functions</a:t>
            </a:r>
          </a:p>
        </p:txBody>
      </p:sp>
      <p:sp>
        <p:nvSpPr>
          <p:cNvPr id="9219" name="Rectangle 3"/>
          <p:cNvSpPr>
            <a:spLocks noChangeArrowheads="1"/>
          </p:cNvSpPr>
          <p:nvPr/>
        </p:nvSpPr>
        <p:spPr bwMode="blackWhite">
          <a:xfrm>
            <a:off x="3444875"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Function</a:t>
            </a:r>
          </a:p>
        </p:txBody>
      </p:sp>
      <p:grpSp>
        <p:nvGrpSpPr>
          <p:cNvPr id="9231" name="Group 15"/>
          <p:cNvGrpSpPr>
            <a:grpSpLocks/>
          </p:cNvGrpSpPr>
          <p:nvPr/>
        </p:nvGrpSpPr>
        <p:grpSpPr bwMode="auto">
          <a:xfrm>
            <a:off x="762000" y="2085975"/>
            <a:ext cx="2595563" cy="3163888"/>
            <a:chOff x="480" y="1314"/>
            <a:chExt cx="1635" cy="1993"/>
          </a:xfrm>
        </p:grpSpPr>
        <p:sp>
          <p:nvSpPr>
            <p:cNvPr id="9220" name="Rectangle 4"/>
            <p:cNvSpPr>
              <a:spLocks noChangeArrowheads="1"/>
            </p:cNvSpPr>
            <p:nvPr/>
          </p:nvSpPr>
          <p:spPr bwMode="auto">
            <a:xfrm>
              <a:off x="480" y="1314"/>
              <a:ext cx="5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panose="020B0604020202020204" pitchFamily="34" charset="0"/>
                </a:rPr>
                <a:t>Input</a:t>
              </a:r>
            </a:p>
          </p:txBody>
        </p:sp>
        <p:sp>
          <p:nvSpPr>
            <p:cNvPr id="9221" name="Freeform 5"/>
            <p:cNvSpPr>
              <a:spLocks/>
            </p:cNvSpPr>
            <p:nvPr/>
          </p:nvSpPr>
          <p:spPr bwMode="auto">
            <a:xfrm>
              <a:off x="1176" y="1374"/>
              <a:ext cx="939" cy="559"/>
            </a:xfrm>
            <a:custGeom>
              <a:avLst/>
              <a:gdLst>
                <a:gd name="T0" fmla="*/ 0 w 939"/>
                <a:gd name="T1" fmla="*/ 558 h 559"/>
                <a:gd name="T2" fmla="*/ 0 w 939"/>
                <a:gd name="T3" fmla="*/ 0 h 559"/>
                <a:gd name="T4" fmla="*/ 938 w 939"/>
                <a:gd name="T5" fmla="*/ 0 h 559"/>
              </a:gdLst>
              <a:ahLst/>
              <a:cxnLst>
                <a:cxn ang="0">
                  <a:pos x="T0" y="T1"/>
                </a:cxn>
                <a:cxn ang="0">
                  <a:pos x="T2" y="T3"/>
                </a:cxn>
                <a:cxn ang="0">
                  <a:pos x="T4" y="T5"/>
                </a:cxn>
              </a:cxnLst>
              <a:rect l="0" t="0" r="r" b="b"/>
              <a:pathLst>
                <a:path w="939" h="559">
                  <a:moveTo>
                    <a:pt x="0" y="558"/>
                  </a:moveTo>
                  <a:lnTo>
                    <a:pt x="0" y="0"/>
                  </a:lnTo>
                  <a:lnTo>
                    <a:pt x="938"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22" name="Freeform 6"/>
            <p:cNvSpPr>
              <a:spLocks/>
            </p:cNvSpPr>
            <p:nvPr/>
          </p:nvSpPr>
          <p:spPr bwMode="auto">
            <a:xfrm>
              <a:off x="1704" y="1704"/>
              <a:ext cx="411" cy="1309"/>
            </a:xfrm>
            <a:custGeom>
              <a:avLst/>
              <a:gdLst>
                <a:gd name="T0" fmla="*/ 0 w 411"/>
                <a:gd name="T1" fmla="*/ 1308 h 1309"/>
                <a:gd name="T2" fmla="*/ 0 w 411"/>
                <a:gd name="T3" fmla="*/ 0 h 1309"/>
                <a:gd name="T4" fmla="*/ 410 w 411"/>
                <a:gd name="T5" fmla="*/ 0 h 1309"/>
              </a:gdLst>
              <a:ahLst/>
              <a:cxnLst>
                <a:cxn ang="0">
                  <a:pos x="T0" y="T1"/>
                </a:cxn>
                <a:cxn ang="0">
                  <a:pos x="T2" y="T3"/>
                </a:cxn>
                <a:cxn ang="0">
                  <a:pos x="T4" y="T5"/>
                </a:cxn>
              </a:cxnLst>
              <a:rect l="0" t="0" r="r" b="b"/>
              <a:pathLst>
                <a:path w="411" h="1309">
                  <a:moveTo>
                    <a:pt x="0" y="1308"/>
                  </a:moveTo>
                  <a:lnTo>
                    <a:pt x="0" y="0"/>
                  </a:lnTo>
                  <a:lnTo>
                    <a:pt x="41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23" name="Freeform 7"/>
            <p:cNvSpPr>
              <a:spLocks/>
            </p:cNvSpPr>
            <p:nvPr/>
          </p:nvSpPr>
          <p:spPr bwMode="auto">
            <a:xfrm>
              <a:off x="1440" y="1536"/>
              <a:ext cx="675" cy="745"/>
            </a:xfrm>
            <a:custGeom>
              <a:avLst/>
              <a:gdLst>
                <a:gd name="T0" fmla="*/ 0 w 675"/>
                <a:gd name="T1" fmla="*/ 744 h 745"/>
                <a:gd name="T2" fmla="*/ 0 w 675"/>
                <a:gd name="T3" fmla="*/ 0 h 745"/>
                <a:gd name="T4" fmla="*/ 674 w 675"/>
                <a:gd name="T5" fmla="*/ 0 h 745"/>
              </a:gdLst>
              <a:ahLst/>
              <a:cxnLst>
                <a:cxn ang="0">
                  <a:pos x="T0" y="T1"/>
                </a:cxn>
                <a:cxn ang="0">
                  <a:pos x="T2" y="T3"/>
                </a:cxn>
                <a:cxn ang="0">
                  <a:pos x="T4" y="T5"/>
                </a:cxn>
              </a:cxnLst>
              <a:rect l="0" t="0" r="r" b="b"/>
              <a:pathLst>
                <a:path w="675" h="745">
                  <a:moveTo>
                    <a:pt x="0" y="744"/>
                  </a:moveTo>
                  <a:lnTo>
                    <a:pt x="0" y="0"/>
                  </a:lnTo>
                  <a:lnTo>
                    <a:pt x="674"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24" name="Rectangle 8"/>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defRPr sz="2400">
                  <a:solidFill>
                    <a:schemeClr val="tx1"/>
                  </a:solidFill>
                  <a:latin typeface="Times New Roman" panose="02020603050405020304" pitchFamily="18" charset="0"/>
                </a:defRPr>
              </a:lvl1pPr>
              <a:lvl2pPr marL="609600" defTabSz="1620838">
                <a:defRPr sz="2400">
                  <a:solidFill>
                    <a:schemeClr val="tx1"/>
                  </a:solidFill>
                  <a:latin typeface="Times New Roman" panose="02020603050405020304" pitchFamily="18" charset="0"/>
                </a:defRPr>
              </a:lvl2pPr>
              <a:lvl3pPr marL="1217613" defTabSz="1620838">
                <a:defRPr sz="2400">
                  <a:solidFill>
                    <a:schemeClr val="tx1"/>
                  </a:solidFill>
                  <a:latin typeface="Times New Roman" panose="02020603050405020304" pitchFamily="18" charset="0"/>
                </a:defRPr>
              </a:lvl3pPr>
              <a:lvl4pPr marL="1825625" defTabSz="1620838">
                <a:defRPr sz="2400">
                  <a:solidFill>
                    <a:schemeClr val="tx1"/>
                  </a:solidFill>
                  <a:latin typeface="Times New Roman" panose="02020603050405020304" pitchFamily="18" charset="0"/>
                </a:defRPr>
              </a:lvl4pPr>
              <a:lvl5pPr marL="2433638" defTabSz="1620838">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a:r>
                <a:rPr lang="en-US" b="1">
                  <a:solidFill>
                    <a:srgbClr val="FFFFCC"/>
                  </a:solidFill>
                  <a:effectLst>
                    <a:outerShdw blurRad="38100" dist="38100" dir="2700000" algn="tl">
                      <a:srgbClr val="000000"/>
                    </a:outerShdw>
                  </a:effectLst>
                  <a:latin typeface="Arial" panose="020B0604020202020204" pitchFamily="34" charset="0"/>
                </a:rPr>
                <a:t>arg 1</a:t>
              </a:r>
            </a:p>
          </p:txBody>
        </p:sp>
        <p:sp>
          <p:nvSpPr>
            <p:cNvPr id="9225" name="Rectangle 9"/>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defRPr sz="2400">
                  <a:solidFill>
                    <a:schemeClr val="tx1"/>
                  </a:solidFill>
                  <a:latin typeface="Times New Roman" panose="02020603050405020304" pitchFamily="18" charset="0"/>
                </a:defRPr>
              </a:lvl1pPr>
              <a:lvl2pPr marL="609600" defTabSz="1620838">
                <a:defRPr sz="2400">
                  <a:solidFill>
                    <a:schemeClr val="tx1"/>
                  </a:solidFill>
                  <a:latin typeface="Times New Roman" panose="02020603050405020304" pitchFamily="18" charset="0"/>
                </a:defRPr>
              </a:lvl2pPr>
              <a:lvl3pPr marL="1217613" defTabSz="1620838">
                <a:defRPr sz="2400">
                  <a:solidFill>
                    <a:schemeClr val="tx1"/>
                  </a:solidFill>
                  <a:latin typeface="Times New Roman" panose="02020603050405020304" pitchFamily="18" charset="0"/>
                </a:defRPr>
              </a:lvl3pPr>
              <a:lvl4pPr marL="1825625" defTabSz="1620838">
                <a:defRPr sz="2400">
                  <a:solidFill>
                    <a:schemeClr val="tx1"/>
                  </a:solidFill>
                  <a:latin typeface="Times New Roman" panose="02020603050405020304" pitchFamily="18" charset="0"/>
                </a:defRPr>
              </a:lvl4pPr>
              <a:lvl5pPr marL="2433638" defTabSz="1620838">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a:r>
                <a:rPr lang="en-US" b="1">
                  <a:solidFill>
                    <a:srgbClr val="FFFFCC"/>
                  </a:solidFill>
                  <a:effectLst>
                    <a:outerShdw blurRad="38100" dist="38100" dir="2700000" algn="tl">
                      <a:srgbClr val="000000"/>
                    </a:outerShdw>
                  </a:effectLst>
                  <a:latin typeface="Arial" panose="020B0604020202020204" pitchFamily="34" charset="0"/>
                </a:rPr>
                <a:t>arg 2</a:t>
              </a:r>
            </a:p>
          </p:txBody>
        </p:sp>
        <p:sp>
          <p:nvSpPr>
            <p:cNvPr id="9226" name="Rectangle 10"/>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defRPr sz="2400">
                  <a:solidFill>
                    <a:schemeClr val="tx1"/>
                  </a:solidFill>
                  <a:latin typeface="Times New Roman" panose="02020603050405020304" pitchFamily="18" charset="0"/>
                </a:defRPr>
              </a:lvl1pPr>
              <a:lvl2pPr marL="609600" defTabSz="1620838">
                <a:defRPr sz="2400">
                  <a:solidFill>
                    <a:schemeClr val="tx1"/>
                  </a:solidFill>
                  <a:latin typeface="Times New Roman" panose="02020603050405020304" pitchFamily="18" charset="0"/>
                </a:defRPr>
              </a:lvl2pPr>
              <a:lvl3pPr marL="1217613" defTabSz="1620838">
                <a:defRPr sz="2400">
                  <a:solidFill>
                    <a:schemeClr val="tx1"/>
                  </a:solidFill>
                  <a:latin typeface="Times New Roman" panose="02020603050405020304" pitchFamily="18" charset="0"/>
                </a:defRPr>
              </a:lvl3pPr>
              <a:lvl4pPr marL="1825625" defTabSz="1620838">
                <a:defRPr sz="2400">
                  <a:solidFill>
                    <a:schemeClr val="tx1"/>
                  </a:solidFill>
                  <a:latin typeface="Times New Roman" panose="02020603050405020304" pitchFamily="18" charset="0"/>
                </a:defRPr>
              </a:lvl4pPr>
              <a:lvl5pPr marL="2433638" defTabSz="1620838">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a:r>
                <a:rPr lang="en-US" b="1">
                  <a:solidFill>
                    <a:srgbClr val="FFFFCC"/>
                  </a:solidFill>
                  <a:effectLst>
                    <a:outerShdw blurRad="38100" dist="38100" dir="2700000" algn="tl">
                      <a:srgbClr val="000000"/>
                    </a:outerShdw>
                  </a:effectLst>
                  <a:latin typeface="Arial" panose="020B0604020202020204" pitchFamily="34" charset="0"/>
                </a:rPr>
                <a:t>arg </a:t>
              </a:r>
              <a:r>
                <a:rPr lang="en-US" b="1" i="1">
                  <a:solidFill>
                    <a:srgbClr val="FFFFCC"/>
                  </a:solidFill>
                  <a:effectLst>
                    <a:outerShdw blurRad="38100" dist="38100" dir="2700000" algn="tl">
                      <a:srgbClr val="000000"/>
                    </a:outerShdw>
                  </a:effectLst>
                  <a:latin typeface="Arial" panose="020B0604020202020204" pitchFamily="34" charset="0"/>
                </a:rPr>
                <a:t>n</a:t>
              </a:r>
            </a:p>
          </p:txBody>
        </p:sp>
        <p:grpSp>
          <p:nvGrpSpPr>
            <p:cNvPr id="9230" name="Group 14"/>
            <p:cNvGrpSpPr>
              <a:grpSpLocks/>
            </p:cNvGrpSpPr>
            <p:nvPr/>
          </p:nvGrpSpPr>
          <p:grpSpPr bwMode="auto">
            <a:xfrm>
              <a:off x="1323" y="2642"/>
              <a:ext cx="254" cy="267"/>
              <a:chOff x="1323" y="2642"/>
              <a:chExt cx="254" cy="267"/>
            </a:xfrm>
          </p:grpSpPr>
          <p:sp>
            <p:nvSpPr>
              <p:cNvPr id="9227" name="Rectangle 11"/>
              <p:cNvSpPr>
                <a:spLocks noChangeArrowheads="1"/>
              </p:cNvSpPr>
              <p:nvPr/>
            </p:nvSpPr>
            <p:spPr bwMode="blackWhite">
              <a:xfrm>
                <a:off x="1323" y="2642"/>
                <a:ext cx="62" cy="74"/>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Rectangle 12"/>
              <p:cNvSpPr>
                <a:spLocks noChangeArrowheads="1"/>
              </p:cNvSpPr>
              <p:nvPr/>
            </p:nvSpPr>
            <p:spPr bwMode="blackWhite">
              <a:xfrm>
                <a:off x="1417" y="2737"/>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Rectangle 13"/>
              <p:cNvSpPr>
                <a:spLocks noChangeArrowheads="1"/>
              </p:cNvSpPr>
              <p:nvPr/>
            </p:nvSpPr>
            <p:spPr bwMode="blackWhite">
              <a:xfrm>
                <a:off x="1514" y="2834"/>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9232" name="Rectangle 16"/>
          <p:cNvSpPr>
            <a:spLocks noChangeArrowheads="1"/>
          </p:cNvSpPr>
          <p:nvPr/>
        </p:nvSpPr>
        <p:spPr bwMode="auto">
          <a:xfrm>
            <a:off x="3295650" y="2971800"/>
            <a:ext cx="2609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anose="020B0604020202020204" pitchFamily="34" charset="0"/>
              </a:rPr>
              <a:t>Function performs action</a:t>
            </a:r>
          </a:p>
        </p:txBody>
      </p:sp>
      <p:grpSp>
        <p:nvGrpSpPr>
          <p:cNvPr id="9236" name="Group 20"/>
          <p:cNvGrpSpPr>
            <a:grpSpLocks/>
          </p:cNvGrpSpPr>
          <p:nvPr/>
        </p:nvGrpSpPr>
        <p:grpSpPr bwMode="auto">
          <a:xfrm>
            <a:off x="5810250" y="2085975"/>
            <a:ext cx="2549525" cy="2555875"/>
            <a:chOff x="3660" y="1314"/>
            <a:chExt cx="1606" cy="1610"/>
          </a:xfrm>
        </p:grpSpPr>
        <p:sp>
          <p:nvSpPr>
            <p:cNvPr id="9233" name="Freeform 17"/>
            <p:cNvSpPr>
              <a:spLocks/>
            </p:cNvSpPr>
            <p:nvPr/>
          </p:nvSpPr>
          <p:spPr bwMode="auto">
            <a:xfrm>
              <a:off x="3660" y="1524"/>
              <a:ext cx="781" cy="795"/>
            </a:xfrm>
            <a:custGeom>
              <a:avLst/>
              <a:gdLst>
                <a:gd name="T0" fmla="*/ 0 w 781"/>
                <a:gd name="T1" fmla="*/ 0 h 795"/>
                <a:gd name="T2" fmla="*/ 780 w 781"/>
                <a:gd name="T3" fmla="*/ 0 h 795"/>
                <a:gd name="T4" fmla="*/ 780 w 781"/>
                <a:gd name="T5" fmla="*/ 794 h 795"/>
              </a:gdLst>
              <a:ahLst/>
              <a:cxnLst>
                <a:cxn ang="0">
                  <a:pos x="T0" y="T1"/>
                </a:cxn>
                <a:cxn ang="0">
                  <a:pos x="T2" y="T3"/>
                </a:cxn>
                <a:cxn ang="0">
                  <a:pos x="T4" y="T5"/>
                </a:cxn>
              </a:cxnLst>
              <a:rect l="0" t="0" r="r" b="b"/>
              <a:pathLst>
                <a:path w="781" h="795">
                  <a:moveTo>
                    <a:pt x="0" y="0"/>
                  </a:moveTo>
                  <a:lnTo>
                    <a:pt x="780" y="0"/>
                  </a:lnTo>
                  <a:lnTo>
                    <a:pt x="780" y="794"/>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234" name="Rectangle 18"/>
            <p:cNvSpPr>
              <a:spLocks noChangeArrowheads="1"/>
            </p:cNvSpPr>
            <p:nvPr/>
          </p:nvSpPr>
          <p:spPr bwMode="auto">
            <a:xfrm>
              <a:off x="4521" y="1314"/>
              <a:ext cx="7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panose="020B0604020202020204" pitchFamily="34" charset="0"/>
                </a:rPr>
                <a:t>Output</a:t>
              </a:r>
            </a:p>
          </p:txBody>
        </p:sp>
        <p:sp>
          <p:nvSpPr>
            <p:cNvPr id="9235" name="Rectangle 19"/>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Result</a:t>
              </a:r>
            </a:p>
            <a:p>
              <a:pPr algn="ctr"/>
              <a:r>
                <a:rPr lang="en-US" b="1">
                  <a:solidFill>
                    <a:srgbClr val="FFFFCC"/>
                  </a:solidFill>
                  <a:effectLst>
                    <a:outerShdw blurRad="38100" dist="38100" dir="2700000" algn="tl">
                      <a:srgbClr val="000000"/>
                    </a:outerShdw>
                  </a:effectLst>
                  <a:latin typeface="Arial" panose="020B0604020202020204" pitchFamily="34" charset="0"/>
                </a:rPr>
                <a:t>value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31"/>
                                        </p:tgtEl>
                                        <p:attrNameLst>
                                          <p:attrName>style.visibility</p:attrName>
                                        </p:attrNameLst>
                                      </p:cBhvr>
                                      <p:to>
                                        <p:strVal val="visible"/>
                                      </p:to>
                                    </p:set>
                                    <p:animEffect transition="in" filter="wipe(down)">
                                      <p:cBhvr>
                                        <p:cTn id="7" dur="500"/>
                                        <p:tgtEl>
                                          <p:spTgt spid="9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up)">
                                      <p:cBhvr>
                                        <p:cTn id="12" dur="500"/>
                                        <p:tgtEl>
                                          <p:spTgt spid="92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236"/>
                                        </p:tgtEl>
                                        <p:attrNameLst>
                                          <p:attrName>style.visibility</p:attrName>
                                        </p:attrNameLst>
                                      </p:cBhvr>
                                      <p:to>
                                        <p:strVal val="visible"/>
                                      </p:to>
                                    </p:set>
                                    <p:animEffect transition="in" filter="wipe(up)">
                                      <p:cBhvr>
                                        <p:cTn id="1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949325" y="2090738"/>
            <a:ext cx="7288213" cy="1211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115000"/>
              </a:lnSpc>
            </a:pPr>
            <a:endParaRPr lang="en-US" sz="1800" b="1">
              <a:solidFill>
                <a:srgbClr val="000000"/>
              </a:solidFill>
              <a:latin typeface="Courier New" panose="02070309020205020404" pitchFamily="49" charset="0"/>
            </a:endParaRPr>
          </a:p>
          <a:p>
            <a:pPr>
              <a:lnSpc>
                <a:spcPct val="115000"/>
              </a:lnSpc>
            </a:pPr>
            <a:endParaRPr lang="en-US" sz="1800" b="1">
              <a:solidFill>
                <a:srgbClr val="000000"/>
              </a:solidFill>
              <a:latin typeface="Courier New" panose="02070309020205020404" pitchFamily="49" charset="0"/>
            </a:endParaRPr>
          </a:p>
        </p:txBody>
      </p:sp>
      <p:sp>
        <p:nvSpPr>
          <p:cNvPr id="84995" name="Rectangle 3"/>
          <p:cNvSpPr>
            <a:spLocks noChangeArrowheads="1"/>
          </p:cNvSpPr>
          <p:nvPr/>
        </p:nvSpPr>
        <p:spPr bwMode="blackWhite">
          <a:xfrm>
            <a:off x="949325" y="3859213"/>
            <a:ext cx="7288213"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a:p>
            <a:pPr>
              <a:lnSpc>
                <a:spcPct val="90000"/>
              </a:lnSpc>
            </a:pPr>
            <a:endParaRPr lang="en-US" sz="1800" b="1">
              <a:solidFill>
                <a:srgbClr val="000000"/>
              </a:solidFill>
              <a:latin typeface="Courier New" panose="02070309020205020404" pitchFamily="49" charset="0"/>
            </a:endParaRPr>
          </a:p>
        </p:txBody>
      </p:sp>
      <p:sp>
        <p:nvSpPr>
          <p:cNvPr id="8499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Nesting Functions</a:t>
            </a:r>
          </a:p>
        </p:txBody>
      </p:sp>
      <p:grpSp>
        <p:nvGrpSpPr>
          <p:cNvPr id="84999" name="Group 7"/>
          <p:cNvGrpSpPr>
            <a:grpSpLocks/>
          </p:cNvGrpSpPr>
          <p:nvPr/>
        </p:nvGrpSpPr>
        <p:grpSpPr bwMode="auto">
          <a:xfrm>
            <a:off x="2516188" y="2360613"/>
            <a:ext cx="4545012" cy="1868487"/>
            <a:chOff x="1585" y="1487"/>
            <a:chExt cx="2863" cy="1177"/>
          </a:xfrm>
        </p:grpSpPr>
        <p:sp>
          <p:nvSpPr>
            <p:cNvPr id="84997" name="Rectangle 5"/>
            <p:cNvSpPr>
              <a:spLocks noChangeArrowheads="1"/>
            </p:cNvSpPr>
            <p:nvPr/>
          </p:nvSpPr>
          <p:spPr bwMode="ltGray">
            <a:xfrm>
              <a:off x="1801" y="1487"/>
              <a:ext cx="2647" cy="23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Rectangle 6"/>
            <p:cNvSpPr>
              <a:spLocks noChangeArrowheads="1"/>
            </p:cNvSpPr>
            <p:nvPr/>
          </p:nvSpPr>
          <p:spPr bwMode="ltGray">
            <a:xfrm>
              <a:off x="1585" y="2463"/>
              <a:ext cx="2583" cy="20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5000" name="Rectangle 8"/>
          <p:cNvSpPr>
            <a:spLocks noChangeArrowheads="1"/>
          </p:cNvSpPr>
          <p:nvPr/>
        </p:nvSpPr>
        <p:spPr bwMode="blackWhite">
          <a:xfrm>
            <a:off x="936625" y="1963738"/>
            <a:ext cx="7313613"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ename,</a:t>
            </a:r>
          </a:p>
          <a:p>
            <a:r>
              <a:rPr lang="en-US" sz="1800" b="1">
                <a:solidFill>
                  <a:srgbClr val="000000"/>
                </a:solidFill>
                <a:latin typeface="Courier New" panose="02070309020205020404" pitchFamily="49" charset="0"/>
              </a:rPr>
              <a:t>  2	     NVL(TO_CHAR(mgr),'No Manager')</a:t>
            </a:r>
          </a:p>
          <a:p>
            <a:r>
              <a:rPr lang="en-US" sz="1800" b="1">
                <a:solidFill>
                  <a:srgbClr val="000000"/>
                </a:solidFill>
                <a:latin typeface="Courier New" panose="02070309020205020404" pitchFamily="49" charset="0"/>
              </a:rPr>
              <a:t>  3  FROM	emp</a:t>
            </a:r>
          </a:p>
          <a:p>
            <a:r>
              <a:rPr lang="en-US" sz="1800" b="1">
                <a:solidFill>
                  <a:srgbClr val="000000"/>
                </a:solidFill>
                <a:latin typeface="Courier New" panose="02070309020205020404" pitchFamily="49" charset="0"/>
              </a:rPr>
              <a:t>  4  WHERE	mgr IS NULL;</a:t>
            </a:r>
          </a:p>
        </p:txBody>
      </p:sp>
      <p:sp>
        <p:nvSpPr>
          <p:cNvPr id="85001" name="Rectangle 9"/>
          <p:cNvSpPr>
            <a:spLocks noChangeArrowheads="1"/>
          </p:cNvSpPr>
          <p:nvPr/>
        </p:nvSpPr>
        <p:spPr bwMode="blackWhite">
          <a:xfrm>
            <a:off x="962025" y="3871913"/>
            <a:ext cx="72628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ENAME      NVL(TO_CHAR(MGR),'NOMANAGER')</a:t>
            </a:r>
          </a:p>
          <a:p>
            <a:pPr>
              <a:lnSpc>
                <a:spcPct val="90000"/>
              </a:lnSpc>
            </a:pPr>
            <a:r>
              <a:rPr lang="en-US" sz="1800" b="1">
                <a:solidFill>
                  <a:srgbClr val="000000"/>
                </a:solidFill>
                <a:latin typeface="Courier New" panose="02070309020205020404" pitchFamily="49" charset="0"/>
              </a:rPr>
              <a:t>---------- -----------------------------</a:t>
            </a:r>
          </a:p>
          <a:p>
            <a:pPr>
              <a:lnSpc>
                <a:spcPct val="90000"/>
              </a:lnSpc>
            </a:pPr>
            <a:r>
              <a:rPr lang="en-US" sz="1800" b="1">
                <a:solidFill>
                  <a:srgbClr val="000000"/>
                </a:solidFill>
                <a:latin typeface="Courier New" panose="02070309020205020404" pitchFamily="49" charset="0"/>
              </a:rPr>
              <a:t>KING       No Manager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wipe(up)">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Summary</a:t>
            </a:r>
          </a:p>
        </p:txBody>
      </p:sp>
      <p:sp>
        <p:nvSpPr>
          <p:cNvPr id="87043" name="Rectangle 3"/>
          <p:cNvSpPr>
            <a:spLocks noGrp="1" noChangeArrowheads="1"/>
          </p:cNvSpPr>
          <p:nvPr>
            <p:ph idx="1"/>
          </p:nvPr>
        </p:nvSpPr>
        <p:spPr>
          <a:xfrm>
            <a:off x="860425" y="1795463"/>
            <a:ext cx="7385050" cy="3143250"/>
          </a:xfrm>
          <a:ln/>
          <a:effectLst>
            <a:outerShdw dist="53882" dir="2700000" algn="ctr" rotWithShape="0">
              <a:srgbClr val="000000"/>
            </a:outerShdw>
          </a:effectLst>
        </p:spPr>
        <p:txBody>
          <a:bodyPr lIns="92075" tIns="46038" rIns="92075" bIns="46038">
            <a:spAutoFit/>
          </a:bodyPr>
          <a:lstStyle/>
          <a:p>
            <a:r>
              <a:rPr lang="en-US"/>
              <a:t>Use functions to do the following:</a:t>
            </a:r>
          </a:p>
          <a:p>
            <a:pPr lvl="1"/>
            <a:r>
              <a:rPr lang="en-US"/>
              <a:t>Perform calculations on data</a:t>
            </a:r>
          </a:p>
          <a:p>
            <a:pPr lvl="1"/>
            <a:r>
              <a:rPr lang="en-US"/>
              <a:t>Modify individual data items</a:t>
            </a:r>
          </a:p>
          <a:p>
            <a:pPr lvl="1"/>
            <a:r>
              <a:rPr lang="en-US"/>
              <a:t>Manipulate output for groups of rows</a:t>
            </a:r>
          </a:p>
          <a:p>
            <a:pPr lvl="1"/>
            <a:r>
              <a:rPr lang="en-US"/>
              <a:t>Alter date formats for display</a:t>
            </a:r>
          </a:p>
          <a:p>
            <a:pPr lvl="1"/>
            <a:r>
              <a:rPr lang="en-US"/>
              <a:t>Convert column datatypes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Practice Overview</a:t>
            </a:r>
          </a:p>
        </p:txBody>
      </p:sp>
      <p:sp>
        <p:nvSpPr>
          <p:cNvPr id="89091" name="Rectangle 3"/>
          <p:cNvSpPr>
            <a:spLocks noGrp="1" noChangeArrowheads="1"/>
          </p:cNvSpPr>
          <p:nvPr>
            <p:ph idx="1"/>
          </p:nvPr>
        </p:nvSpPr>
        <p:spPr>
          <a:xfrm>
            <a:off x="684213" y="1676400"/>
            <a:ext cx="7772400" cy="947738"/>
          </a:xfrm>
          <a:noFill/>
          <a:ln/>
          <a:effectLst>
            <a:outerShdw dist="53882" dir="2700000" algn="ctr" rotWithShape="0">
              <a:srgbClr val="000000"/>
            </a:outerShdw>
          </a:effectLst>
        </p:spPr>
        <p:txBody>
          <a:bodyPr lIns="92075" tIns="46038" rIns="92075" bIns="46038">
            <a:noAutofit/>
          </a:bodyPr>
          <a:lstStyle/>
          <a:p>
            <a:pPr lvl="1">
              <a:lnSpc>
                <a:spcPct val="90000"/>
              </a:lnSpc>
            </a:pPr>
            <a:r>
              <a:rPr lang="en-US" sz="2000" dirty="0"/>
              <a:t>Creating queries that require the use of numeric, character, and date functions</a:t>
            </a:r>
          </a:p>
          <a:p>
            <a:pPr lvl="1">
              <a:lnSpc>
                <a:spcPct val="90000"/>
              </a:lnSpc>
            </a:pPr>
            <a:r>
              <a:rPr lang="en-US" sz="2000" dirty="0"/>
              <a:t>Using concatenation with functions</a:t>
            </a:r>
          </a:p>
          <a:p>
            <a:pPr lvl="1">
              <a:lnSpc>
                <a:spcPct val="90000"/>
              </a:lnSpc>
            </a:pPr>
            <a:r>
              <a:rPr lang="en-US" sz="2000" dirty="0"/>
              <a:t>Writing case-insensitive queries to test the usefulness of character functions</a:t>
            </a:r>
          </a:p>
          <a:p>
            <a:pPr lvl="1">
              <a:lnSpc>
                <a:spcPct val="90000"/>
              </a:lnSpc>
            </a:pPr>
            <a:r>
              <a:rPr lang="en-US" sz="2000" dirty="0"/>
              <a:t>Performing calculations of years and months of service for an employee</a:t>
            </a:r>
          </a:p>
          <a:p>
            <a:pPr lvl="1">
              <a:lnSpc>
                <a:spcPct val="90000"/>
              </a:lnSpc>
            </a:pPr>
            <a:r>
              <a:rPr lang="en-US" sz="2000" dirty="0"/>
              <a:t>Determining the review date for an employee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72000" y="2936875"/>
            <a:ext cx="0" cy="644525"/>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1267" name="Freeform 3"/>
          <p:cNvSpPr>
            <a:spLocks/>
          </p:cNvSpPr>
          <p:nvPr/>
        </p:nvSpPr>
        <p:spPr bwMode="auto">
          <a:xfrm>
            <a:off x="2266950" y="3562350"/>
            <a:ext cx="4706938" cy="534988"/>
          </a:xfrm>
          <a:custGeom>
            <a:avLst/>
            <a:gdLst>
              <a:gd name="T0" fmla="*/ 0 w 2965"/>
              <a:gd name="T1" fmla="*/ 316 h 337"/>
              <a:gd name="T2" fmla="*/ 0 w 2965"/>
              <a:gd name="T3" fmla="*/ 0 h 337"/>
              <a:gd name="T4" fmla="*/ 2964 w 2965"/>
              <a:gd name="T5" fmla="*/ 0 h 337"/>
              <a:gd name="T6" fmla="*/ 2964 w 2965"/>
              <a:gd name="T7" fmla="*/ 148 h 337"/>
              <a:gd name="T8" fmla="*/ 2964 w 2965"/>
              <a:gd name="T9" fmla="*/ 336 h 337"/>
            </a:gdLst>
            <a:ahLst/>
            <a:cxnLst>
              <a:cxn ang="0">
                <a:pos x="T0" y="T1"/>
              </a:cxn>
              <a:cxn ang="0">
                <a:pos x="T2" y="T3"/>
              </a:cxn>
              <a:cxn ang="0">
                <a:pos x="T4" y="T5"/>
              </a:cxn>
              <a:cxn ang="0">
                <a:pos x="T6" y="T7"/>
              </a:cxn>
              <a:cxn ang="0">
                <a:pos x="T8" y="T9"/>
              </a:cxn>
            </a:cxnLst>
            <a:rect l="0" t="0" r="r" b="b"/>
            <a:pathLst>
              <a:path w="2965" h="337">
                <a:moveTo>
                  <a:pt x="0" y="316"/>
                </a:moveTo>
                <a:lnTo>
                  <a:pt x="0" y="0"/>
                </a:lnTo>
                <a:lnTo>
                  <a:pt x="2964" y="0"/>
                </a:lnTo>
                <a:lnTo>
                  <a:pt x="2964" y="148"/>
                </a:lnTo>
                <a:lnTo>
                  <a:pt x="2964"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12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Two Types of SQL Functions</a:t>
            </a:r>
          </a:p>
        </p:txBody>
      </p:sp>
      <p:sp>
        <p:nvSpPr>
          <p:cNvPr id="11269" name="Rectangle 5"/>
          <p:cNvSpPr>
            <a:spLocks noChangeArrowheads="1"/>
          </p:cNvSpPr>
          <p:nvPr/>
        </p:nvSpPr>
        <p:spPr bwMode="blackWhite">
          <a:xfrm>
            <a:off x="3416300"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sp>
        <p:nvSpPr>
          <p:cNvPr id="11270" name="Rectangle 6"/>
          <p:cNvSpPr>
            <a:spLocks noChangeArrowheads="1"/>
          </p:cNvSpPr>
          <p:nvPr/>
        </p:nvSpPr>
        <p:spPr bwMode="blackWhite">
          <a:xfrm>
            <a:off x="1195388" y="4071938"/>
            <a:ext cx="2284412"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Single-row </a:t>
            </a:r>
          </a:p>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sp>
        <p:nvSpPr>
          <p:cNvPr id="11271" name="Rectangle 7"/>
          <p:cNvSpPr>
            <a:spLocks noChangeArrowheads="1"/>
          </p:cNvSpPr>
          <p:nvPr/>
        </p:nvSpPr>
        <p:spPr bwMode="blackWhite">
          <a:xfrm>
            <a:off x="5749925" y="4057650"/>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Multiple-row</a:t>
            </a:r>
          </a:p>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grpSp>
        <p:nvGrpSpPr>
          <p:cNvPr id="11274" name="Group 10"/>
          <p:cNvGrpSpPr>
            <a:grpSpLocks/>
          </p:cNvGrpSpPr>
          <p:nvPr/>
        </p:nvGrpSpPr>
        <p:grpSpPr bwMode="auto">
          <a:xfrm>
            <a:off x="533400" y="4532313"/>
            <a:ext cx="3581400" cy="0"/>
            <a:chOff x="336" y="2855"/>
            <a:chExt cx="2256" cy="0"/>
          </a:xfrm>
        </p:grpSpPr>
        <p:sp>
          <p:nvSpPr>
            <p:cNvPr id="11272" name="Line 8"/>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1273" name="Line 9"/>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1279" name="Group 15"/>
          <p:cNvGrpSpPr>
            <a:grpSpLocks/>
          </p:cNvGrpSpPr>
          <p:nvPr/>
        </p:nvGrpSpPr>
        <p:grpSpPr bwMode="auto">
          <a:xfrm>
            <a:off x="5124450" y="4227513"/>
            <a:ext cx="3524250" cy="552450"/>
            <a:chOff x="3228" y="2663"/>
            <a:chExt cx="2220" cy="348"/>
          </a:xfrm>
        </p:grpSpPr>
        <p:sp>
          <p:nvSpPr>
            <p:cNvPr id="11275" name="Line 11"/>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1276" name="Line 12"/>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1277" name="Line 13"/>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1278" name="Line 14"/>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wipe(left)">
                                      <p:cBhvr>
                                        <p:cTn id="7" dur="500"/>
                                        <p:tgtEl>
                                          <p:spTgt spid="11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wipe(left)">
                                      <p:cBhvr>
                                        <p:cTn id="12"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Single-Row Functions</a:t>
            </a:r>
          </a:p>
        </p:txBody>
      </p:sp>
      <p:sp>
        <p:nvSpPr>
          <p:cNvPr id="13315" name="Rectangle 3"/>
          <p:cNvSpPr>
            <a:spLocks noGrp="1" noChangeArrowheads="1"/>
          </p:cNvSpPr>
          <p:nvPr>
            <p:ph idx="1"/>
          </p:nvPr>
        </p:nvSpPr>
        <p:spPr>
          <a:xfrm>
            <a:off x="860425" y="1422400"/>
            <a:ext cx="7385050" cy="3082925"/>
          </a:xfrm>
          <a:noFill/>
          <a:ln/>
          <a:effectLst>
            <a:outerShdw dist="53882" dir="2700000" algn="ctr" rotWithShape="0">
              <a:srgbClr val="000000"/>
            </a:outerShdw>
          </a:effectLst>
        </p:spPr>
        <p:txBody>
          <a:bodyPr lIns="92075" tIns="46038" rIns="92075" bIns="46038">
            <a:spAutoFit/>
          </a:bodyPr>
          <a:lstStyle/>
          <a:p>
            <a:pPr lvl="1"/>
            <a:r>
              <a:rPr lang="en-US"/>
              <a:t>Manipulate data items</a:t>
            </a:r>
          </a:p>
          <a:p>
            <a:pPr lvl="1"/>
            <a:r>
              <a:rPr lang="en-US"/>
              <a:t>Accept arguments and return one value</a:t>
            </a:r>
          </a:p>
          <a:p>
            <a:pPr lvl="1"/>
            <a:r>
              <a:rPr lang="en-US"/>
              <a:t>Act on each row returned</a:t>
            </a:r>
          </a:p>
          <a:p>
            <a:pPr lvl="1"/>
            <a:r>
              <a:rPr lang="en-US"/>
              <a:t>Return one result per row</a:t>
            </a:r>
          </a:p>
          <a:p>
            <a:pPr lvl="1"/>
            <a:r>
              <a:rPr lang="en-US"/>
              <a:t>May modify the datatype</a:t>
            </a:r>
          </a:p>
          <a:p>
            <a:pPr lvl="1"/>
            <a:r>
              <a:rPr lang="en-US"/>
              <a:t>Can be nested</a:t>
            </a:r>
          </a:p>
        </p:txBody>
      </p:sp>
      <p:sp>
        <p:nvSpPr>
          <p:cNvPr id="13316" name="Rectangle 4"/>
          <p:cNvSpPr>
            <a:spLocks noChangeArrowheads="1"/>
          </p:cNvSpPr>
          <p:nvPr/>
        </p:nvSpPr>
        <p:spPr bwMode="blackWhite">
          <a:xfrm>
            <a:off x="882650" y="4978400"/>
            <a:ext cx="7237413" cy="3667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i="1">
                <a:solidFill>
                  <a:srgbClr val="000000"/>
                </a:solidFill>
                <a:latin typeface="Courier New" panose="02070309020205020404" pitchFamily="49" charset="0"/>
              </a:rPr>
              <a:t>function_name </a:t>
            </a:r>
            <a:r>
              <a:rPr lang="en-US" sz="1800" b="1">
                <a:solidFill>
                  <a:srgbClr val="000000"/>
                </a:solidFill>
                <a:latin typeface="Courier New" panose="02070309020205020404" pitchFamily="49" charset="0"/>
              </a:rPr>
              <a:t>(</a:t>
            </a:r>
            <a:r>
              <a:rPr lang="en-US" sz="1800" b="1" i="1">
                <a:solidFill>
                  <a:srgbClr val="000000"/>
                </a:solidFill>
                <a:latin typeface="Courier New" panose="02070309020205020404" pitchFamily="49" charset="0"/>
              </a:rPr>
              <a:t>column</a:t>
            </a:r>
            <a:r>
              <a:rPr lang="en-US" sz="1800" b="1">
                <a:solidFill>
                  <a:srgbClr val="000000"/>
                </a:solidFill>
                <a:latin typeface="Courier New" panose="02070309020205020404" pitchFamily="49" charset="0"/>
              </a:rPr>
              <a:t>|</a:t>
            </a:r>
            <a:r>
              <a:rPr lang="en-US" sz="1800" b="1" i="1">
                <a:solidFill>
                  <a:srgbClr val="000000"/>
                </a:solidFill>
                <a:latin typeface="Courier New" panose="02070309020205020404" pitchFamily="49" charset="0"/>
              </a:rPr>
              <a:t>expression</a:t>
            </a:r>
            <a:r>
              <a:rPr lang="en-US" sz="1800" b="1">
                <a:solidFill>
                  <a:srgbClr val="000000"/>
                </a:solidFill>
                <a:latin typeface="Courier New" panose="02070309020205020404" pitchFamily="49" charset="0"/>
              </a:rPr>
              <a:t>, [</a:t>
            </a:r>
            <a:r>
              <a:rPr lang="en-US" sz="1800" b="1" i="1">
                <a:solidFill>
                  <a:srgbClr val="000000"/>
                </a:solidFill>
                <a:latin typeface="Courier New" panose="02070309020205020404" pitchFamily="49" charset="0"/>
              </a:rPr>
              <a:t>arg1, arg2,...</a:t>
            </a:r>
            <a:r>
              <a:rPr lang="en-US" sz="1800" b="1">
                <a:solidFill>
                  <a:srgbClr val="000000"/>
                </a:solidFill>
                <a:latin typeface="Courier New" panose="02070309020205020404" pitchFamily="49" charset="0"/>
              </a:rPr>
              <a:t>])</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89463" y="2171700"/>
            <a:ext cx="0" cy="1419225"/>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5363" name="Line 3"/>
          <p:cNvSpPr>
            <a:spLocks noChangeShapeType="1"/>
          </p:cNvSpPr>
          <p:nvPr/>
        </p:nvSpPr>
        <p:spPr bwMode="auto">
          <a:xfrm flipH="1" flipV="1">
            <a:off x="2647950" y="3087688"/>
            <a:ext cx="1960563" cy="503237"/>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5364" name="Line 4"/>
          <p:cNvSpPr>
            <a:spLocks noChangeShapeType="1"/>
          </p:cNvSpPr>
          <p:nvPr/>
        </p:nvSpPr>
        <p:spPr bwMode="auto">
          <a:xfrm flipV="1">
            <a:off x="4608513" y="3070225"/>
            <a:ext cx="2012950" cy="520700"/>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5365" name="Line 5"/>
          <p:cNvSpPr>
            <a:spLocks noChangeShapeType="1"/>
          </p:cNvSpPr>
          <p:nvPr/>
        </p:nvSpPr>
        <p:spPr bwMode="auto">
          <a:xfrm flipH="1">
            <a:off x="2863850" y="3590925"/>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5366" name="Line 6"/>
          <p:cNvSpPr>
            <a:spLocks noChangeShapeType="1"/>
          </p:cNvSpPr>
          <p:nvPr/>
        </p:nvSpPr>
        <p:spPr bwMode="auto">
          <a:xfrm>
            <a:off x="4608513" y="3590925"/>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5367"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Single-Row Functions</a:t>
            </a:r>
          </a:p>
        </p:txBody>
      </p:sp>
      <p:sp>
        <p:nvSpPr>
          <p:cNvPr id="15368" name="Rectangle 8"/>
          <p:cNvSpPr>
            <a:spLocks noChangeArrowheads="1"/>
          </p:cNvSpPr>
          <p:nvPr/>
        </p:nvSpPr>
        <p:spPr bwMode="blackWhite">
          <a:xfrm>
            <a:off x="2012950" y="4749800"/>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Conversion</a:t>
            </a:r>
          </a:p>
        </p:txBody>
      </p:sp>
      <p:sp>
        <p:nvSpPr>
          <p:cNvPr id="15369" name="Rectangle 9"/>
          <p:cNvSpPr>
            <a:spLocks noChangeArrowheads="1"/>
          </p:cNvSpPr>
          <p:nvPr/>
        </p:nvSpPr>
        <p:spPr bwMode="blackWhite">
          <a:xfrm>
            <a:off x="3740150" y="1468438"/>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Character</a:t>
            </a:r>
          </a:p>
        </p:txBody>
      </p:sp>
      <p:sp>
        <p:nvSpPr>
          <p:cNvPr id="15370" name="Rectangle 10"/>
          <p:cNvSpPr>
            <a:spLocks noChangeArrowheads="1"/>
          </p:cNvSpPr>
          <p:nvPr/>
        </p:nvSpPr>
        <p:spPr bwMode="blackWhite">
          <a:xfrm>
            <a:off x="6216650" y="2655888"/>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238" tIns="61913" rIns="122238" bIns="61913" anchor="ctr"/>
          <a:lstStyle>
            <a:lvl1pPr defTabSz="1620838">
              <a:defRPr sz="2400">
                <a:solidFill>
                  <a:schemeClr val="tx1"/>
                </a:solidFill>
                <a:latin typeface="Times New Roman" panose="02020603050405020304" pitchFamily="18" charset="0"/>
              </a:defRPr>
            </a:lvl1pPr>
            <a:lvl2pPr marL="609600" defTabSz="1620838">
              <a:defRPr sz="2400">
                <a:solidFill>
                  <a:schemeClr val="tx1"/>
                </a:solidFill>
                <a:latin typeface="Times New Roman" panose="02020603050405020304" pitchFamily="18" charset="0"/>
              </a:defRPr>
            </a:lvl2pPr>
            <a:lvl3pPr marL="1217613" defTabSz="1620838">
              <a:defRPr sz="2400">
                <a:solidFill>
                  <a:schemeClr val="tx1"/>
                </a:solidFill>
                <a:latin typeface="Times New Roman" panose="02020603050405020304" pitchFamily="18" charset="0"/>
              </a:defRPr>
            </a:lvl3pPr>
            <a:lvl4pPr marL="1825625" defTabSz="1620838">
              <a:defRPr sz="2400">
                <a:solidFill>
                  <a:schemeClr val="tx1"/>
                </a:solidFill>
                <a:latin typeface="Times New Roman" panose="02020603050405020304" pitchFamily="18" charset="0"/>
              </a:defRPr>
            </a:lvl4pPr>
            <a:lvl5pPr marL="2433638" defTabSz="1620838">
              <a:defRPr sz="2400">
                <a:solidFill>
                  <a:schemeClr val="tx1"/>
                </a:solidFill>
                <a:latin typeface="Times New Roman" panose="02020603050405020304" pitchFamily="18" charset="0"/>
              </a:defRPr>
            </a:lvl5pPr>
            <a:lvl6pPr marL="2890838" defTabSz="1620838" fontAlgn="base">
              <a:spcBef>
                <a:spcPct val="0"/>
              </a:spcBef>
              <a:spcAft>
                <a:spcPct val="0"/>
              </a:spcAft>
              <a:defRPr sz="2400">
                <a:solidFill>
                  <a:schemeClr val="tx1"/>
                </a:solidFill>
                <a:latin typeface="Times New Roman" panose="02020603050405020304" pitchFamily="18" charset="0"/>
              </a:defRPr>
            </a:lvl6pPr>
            <a:lvl7pPr marL="3348038" defTabSz="1620838" fontAlgn="base">
              <a:spcBef>
                <a:spcPct val="0"/>
              </a:spcBef>
              <a:spcAft>
                <a:spcPct val="0"/>
              </a:spcAft>
              <a:defRPr sz="2400">
                <a:solidFill>
                  <a:schemeClr val="tx1"/>
                </a:solidFill>
                <a:latin typeface="Times New Roman" panose="02020603050405020304" pitchFamily="18" charset="0"/>
              </a:defRPr>
            </a:lvl7pPr>
            <a:lvl8pPr marL="3805238" defTabSz="1620838" fontAlgn="base">
              <a:spcBef>
                <a:spcPct val="0"/>
              </a:spcBef>
              <a:spcAft>
                <a:spcPct val="0"/>
              </a:spcAft>
              <a:defRPr sz="2400">
                <a:solidFill>
                  <a:schemeClr val="tx1"/>
                </a:solidFill>
                <a:latin typeface="Times New Roman" panose="02020603050405020304" pitchFamily="18" charset="0"/>
              </a:defRPr>
            </a:lvl8pPr>
            <a:lvl9pPr marL="4262438" defTabSz="1620838" fontAlgn="base">
              <a:spcBef>
                <a:spcPct val="0"/>
              </a:spcBef>
              <a:spcAft>
                <a:spcPct val="0"/>
              </a:spcAft>
              <a:defRPr sz="2400">
                <a:solidFill>
                  <a:schemeClr val="tx1"/>
                </a:solidFill>
                <a:latin typeface="Times New Roman" panose="02020603050405020304" pitchFamily="18" charset="0"/>
              </a:defRPr>
            </a:lvl9pPr>
          </a:lstStyle>
          <a:p>
            <a:pPr algn="ctr"/>
            <a:r>
              <a:rPr lang="en-US" b="1">
                <a:solidFill>
                  <a:srgbClr val="FFFFCC"/>
                </a:solidFill>
                <a:effectLst>
                  <a:outerShdw blurRad="38100" dist="38100" dir="2700000" algn="tl">
                    <a:srgbClr val="000000"/>
                  </a:outerShdw>
                </a:effectLst>
                <a:latin typeface="Arial" panose="020B0604020202020204" pitchFamily="34" charset="0"/>
              </a:rPr>
              <a:t>Number</a:t>
            </a:r>
          </a:p>
        </p:txBody>
      </p:sp>
      <p:sp>
        <p:nvSpPr>
          <p:cNvPr id="15371" name="Rectangle 11"/>
          <p:cNvSpPr>
            <a:spLocks noChangeArrowheads="1"/>
          </p:cNvSpPr>
          <p:nvPr/>
        </p:nvSpPr>
        <p:spPr bwMode="blackWhite">
          <a:xfrm>
            <a:off x="5360988" y="4770438"/>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Date</a:t>
            </a:r>
          </a:p>
        </p:txBody>
      </p:sp>
      <p:sp>
        <p:nvSpPr>
          <p:cNvPr id="15372" name="Rectangle 12"/>
          <p:cNvSpPr>
            <a:spLocks noChangeArrowheads="1"/>
          </p:cNvSpPr>
          <p:nvPr/>
        </p:nvSpPr>
        <p:spPr bwMode="blackWhite">
          <a:xfrm>
            <a:off x="1227138" y="2655888"/>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General</a:t>
            </a:r>
          </a:p>
        </p:txBody>
      </p:sp>
      <p:sp>
        <p:nvSpPr>
          <p:cNvPr id="15373" name="Rectangle 13"/>
          <p:cNvSpPr>
            <a:spLocks noChangeArrowheads="1"/>
          </p:cNvSpPr>
          <p:nvPr/>
        </p:nvSpPr>
        <p:spPr bwMode="blackWhite">
          <a:xfrm>
            <a:off x="3533775" y="3108325"/>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Single-row </a:t>
            </a:r>
          </a:p>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Character Functions</a:t>
            </a:r>
          </a:p>
        </p:txBody>
      </p:sp>
      <p:sp>
        <p:nvSpPr>
          <p:cNvPr id="17411" name="Rectangle 3"/>
          <p:cNvSpPr>
            <a:spLocks noChangeArrowheads="1"/>
          </p:cNvSpPr>
          <p:nvPr/>
        </p:nvSpPr>
        <p:spPr bwMode="blackWhite">
          <a:xfrm>
            <a:off x="3416300" y="12906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Character</a:t>
            </a:r>
          </a:p>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sp>
        <p:nvSpPr>
          <p:cNvPr id="17412" name="Rectangle 4"/>
          <p:cNvSpPr>
            <a:spLocks noChangeArrowheads="1"/>
          </p:cNvSpPr>
          <p:nvPr/>
        </p:nvSpPr>
        <p:spPr bwMode="auto">
          <a:xfrm>
            <a:off x="1565275" y="3919538"/>
            <a:ext cx="1403350"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LOWER</a:t>
            </a:r>
          </a:p>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UPPER</a:t>
            </a:r>
          </a:p>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INITCAP</a:t>
            </a:r>
          </a:p>
        </p:txBody>
      </p:sp>
      <p:sp>
        <p:nvSpPr>
          <p:cNvPr id="17413" name="Rectangle 5"/>
          <p:cNvSpPr>
            <a:spLocks noChangeArrowheads="1"/>
          </p:cNvSpPr>
          <p:nvPr/>
        </p:nvSpPr>
        <p:spPr bwMode="auto">
          <a:xfrm>
            <a:off x="5735638" y="3919538"/>
            <a:ext cx="1487487"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CONCAT</a:t>
            </a:r>
          </a:p>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SUBSTR</a:t>
            </a:r>
          </a:p>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LENGTH</a:t>
            </a:r>
          </a:p>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INSTR</a:t>
            </a:r>
          </a:p>
          <a:p>
            <a:pPr>
              <a:lnSpc>
                <a:spcPct val="90000"/>
              </a:lnSpc>
              <a:spcBef>
                <a:spcPct val="35000"/>
              </a:spcBef>
            </a:pPr>
            <a:r>
              <a:rPr lang="en-US" b="1">
                <a:effectLst>
                  <a:outerShdw blurRad="38100" dist="38100" dir="2700000" algn="tl">
                    <a:srgbClr val="808080"/>
                  </a:outerShdw>
                </a:effectLst>
                <a:latin typeface="Arial" panose="020B0604020202020204" pitchFamily="34" charset="0"/>
              </a:rPr>
              <a:t>LPAD</a:t>
            </a:r>
          </a:p>
        </p:txBody>
      </p:sp>
      <p:sp>
        <p:nvSpPr>
          <p:cNvPr id="17414" name="Line 6"/>
          <p:cNvSpPr>
            <a:spLocks noChangeShapeType="1"/>
          </p:cNvSpPr>
          <p:nvPr/>
        </p:nvSpPr>
        <p:spPr bwMode="auto">
          <a:xfrm flipV="1">
            <a:off x="4572000" y="2233613"/>
            <a:ext cx="0" cy="320675"/>
          </a:xfrm>
          <a:prstGeom prst="line">
            <a:avLst/>
          </a:prstGeom>
          <a:noFill/>
          <a:ln w="50800">
            <a:solidFill>
              <a:srgbClr val="FFCC00"/>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17415" name="Freeform 7"/>
          <p:cNvSpPr>
            <a:spLocks/>
          </p:cNvSpPr>
          <p:nvPr/>
        </p:nvSpPr>
        <p:spPr bwMode="auto">
          <a:xfrm>
            <a:off x="2613025" y="2573338"/>
            <a:ext cx="3848100" cy="53498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Lst>
            <a:ahLst/>
            <a:cxnLst>
              <a:cxn ang="0">
                <a:pos x="T0" y="T1"/>
              </a:cxn>
              <a:cxn ang="0">
                <a:pos x="T2" y="T3"/>
              </a:cxn>
              <a:cxn ang="0">
                <a:pos x="T4" y="T5"/>
              </a:cxn>
              <a:cxn ang="0">
                <a:pos x="T6" y="T7"/>
              </a:cxn>
              <a:cxn ang="0">
                <a:pos x="T8" y="T9"/>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7416" name="Rectangle 8"/>
          <p:cNvSpPr>
            <a:spLocks noChangeArrowheads="1"/>
          </p:cNvSpPr>
          <p:nvPr/>
        </p:nvSpPr>
        <p:spPr bwMode="blackWhite">
          <a:xfrm>
            <a:off x="704850" y="2854325"/>
            <a:ext cx="3754438" cy="9207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Case conversion </a:t>
            </a:r>
          </a:p>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sp>
        <p:nvSpPr>
          <p:cNvPr id="17417" name="Rectangle 9"/>
          <p:cNvSpPr>
            <a:spLocks noChangeArrowheads="1"/>
          </p:cNvSpPr>
          <p:nvPr/>
        </p:nvSpPr>
        <p:spPr bwMode="blackWhite">
          <a:xfrm>
            <a:off x="4654550" y="2840038"/>
            <a:ext cx="3719513" cy="950912"/>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anose="020B0604020202020204" pitchFamily="34" charset="0"/>
              </a:rPr>
              <a:t>Character manipulation</a:t>
            </a:r>
          </a:p>
          <a:p>
            <a:pPr algn="ctr"/>
            <a:r>
              <a:rPr lang="en-US" b="1">
                <a:solidFill>
                  <a:srgbClr val="FFFFCC"/>
                </a:solidFill>
                <a:effectLst>
                  <a:outerShdw blurRad="38100" dist="38100" dir="2700000" algn="tl">
                    <a:srgbClr val="000000"/>
                  </a:outerShdw>
                </a:effectLst>
                <a:latin typeface="Arial" panose="020B0604020202020204" pitchFamily="34" charset="0"/>
              </a:rPr>
              <a:t>functions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60438" y="2430463"/>
            <a:ext cx="3711575"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5000"/>
              </a:lnSpc>
              <a:spcBef>
                <a:spcPct val="35000"/>
              </a:spcBef>
            </a:pPr>
            <a:r>
              <a:rPr lang="en-US" b="1">
                <a:solidFill>
                  <a:srgbClr val="000000"/>
                </a:solidFill>
                <a:latin typeface="Arial" panose="020B0604020202020204" pitchFamily="34" charset="0"/>
              </a:rPr>
              <a:t>Function</a:t>
            </a:r>
          </a:p>
        </p:txBody>
      </p:sp>
      <p:sp>
        <p:nvSpPr>
          <p:cNvPr id="19459" name="Rectangle 3"/>
          <p:cNvSpPr>
            <a:spLocks noChangeArrowheads="1"/>
          </p:cNvSpPr>
          <p:nvPr/>
        </p:nvSpPr>
        <p:spPr bwMode="blackWhite">
          <a:xfrm>
            <a:off x="4697413" y="2430463"/>
            <a:ext cx="3540125" cy="4651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lnSpc>
                <a:spcPct val="95000"/>
              </a:lnSpc>
              <a:spcBef>
                <a:spcPct val="35000"/>
              </a:spcBef>
            </a:pPr>
            <a:r>
              <a:rPr lang="en-US" b="1">
                <a:solidFill>
                  <a:srgbClr val="000000"/>
                </a:solidFill>
                <a:latin typeface="Arial" panose="020B0604020202020204" pitchFamily="34" charset="0"/>
              </a:rPr>
              <a:t>Result</a:t>
            </a:r>
          </a:p>
        </p:txBody>
      </p:sp>
      <p:sp>
        <p:nvSpPr>
          <p:cNvPr id="19460" name="Arc 4"/>
          <p:cNvSpPr>
            <a:spLocks/>
          </p:cNvSpPr>
          <p:nvPr/>
        </p:nvSpPr>
        <p:spPr bwMode="ltGray">
          <a:xfrm>
            <a:off x="5461000" y="2408238"/>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Case Conversion Functions</a:t>
            </a:r>
          </a:p>
        </p:txBody>
      </p:sp>
      <p:sp>
        <p:nvSpPr>
          <p:cNvPr id="19462" name="Rectangle 6"/>
          <p:cNvSpPr>
            <a:spLocks noGrp="1" noChangeArrowheads="1"/>
          </p:cNvSpPr>
          <p:nvPr>
            <p:ph idx="1"/>
          </p:nvPr>
        </p:nvSpPr>
        <p:spPr>
          <a:xfrm>
            <a:off x="685800" y="1676400"/>
            <a:ext cx="7772400" cy="579438"/>
          </a:xfrm>
          <a:noFill/>
          <a:ln/>
          <a:effectLst>
            <a:outerShdw dist="53882" dir="2700000" algn="ctr" rotWithShape="0">
              <a:srgbClr val="000000"/>
            </a:outerShdw>
          </a:effectLst>
        </p:spPr>
        <p:txBody>
          <a:bodyPr lIns="92075" tIns="46038" rIns="92075" bIns="46038">
            <a:spAutoFit/>
          </a:bodyPr>
          <a:lstStyle/>
          <a:p>
            <a:r>
              <a:rPr lang="en-US"/>
              <a:t>Convert case for character strings</a:t>
            </a:r>
          </a:p>
        </p:txBody>
      </p:sp>
      <p:sp>
        <p:nvSpPr>
          <p:cNvPr id="19463" name="Rectangle 7"/>
          <p:cNvSpPr>
            <a:spLocks noChangeArrowheads="1"/>
          </p:cNvSpPr>
          <p:nvPr/>
        </p:nvSpPr>
        <p:spPr bwMode="blackWhite">
          <a:xfrm>
            <a:off x="965200" y="2927350"/>
            <a:ext cx="3784600" cy="1417638"/>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b="1">
                <a:solidFill>
                  <a:srgbClr val="000000"/>
                </a:solidFill>
                <a:latin typeface="Arial" panose="020B0604020202020204" pitchFamily="34" charset="0"/>
              </a:rPr>
              <a:t>LOWER(</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SQL Course</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a:p>
            <a:pPr>
              <a:lnSpc>
                <a:spcPct val="95000"/>
              </a:lnSpc>
              <a:spcBef>
                <a:spcPct val="35000"/>
              </a:spcBef>
            </a:pPr>
            <a:r>
              <a:rPr lang="en-US" b="1">
                <a:solidFill>
                  <a:srgbClr val="000000"/>
                </a:solidFill>
                <a:latin typeface="Arial" panose="020B0604020202020204" pitchFamily="34" charset="0"/>
              </a:rPr>
              <a:t>UPPER(</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SQL Course</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a:p>
            <a:pPr>
              <a:lnSpc>
                <a:spcPct val="95000"/>
              </a:lnSpc>
              <a:spcBef>
                <a:spcPct val="35000"/>
              </a:spcBef>
            </a:pPr>
            <a:r>
              <a:rPr lang="en-US" b="1">
                <a:solidFill>
                  <a:srgbClr val="000000"/>
                </a:solidFill>
                <a:latin typeface="Arial" panose="020B0604020202020204" pitchFamily="34" charset="0"/>
              </a:rPr>
              <a:t>INITCAP(</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SQL Course</a:t>
            </a:r>
            <a:r>
              <a:rPr lang="en-US" b="1">
                <a:solidFill>
                  <a:schemeClr val="bg2"/>
                </a:solidFill>
                <a:latin typeface="Courier New" panose="02070309020205020404" pitchFamily="49" charset="0"/>
              </a:rPr>
              <a:t>'</a:t>
            </a:r>
            <a:r>
              <a:rPr lang="en-US" b="1">
                <a:solidFill>
                  <a:srgbClr val="000000"/>
                </a:solidFill>
                <a:latin typeface="Arial" panose="020B0604020202020204" pitchFamily="34" charset="0"/>
              </a:rPr>
              <a:t>)</a:t>
            </a:r>
          </a:p>
        </p:txBody>
      </p:sp>
      <p:sp>
        <p:nvSpPr>
          <p:cNvPr id="19464" name="Rectangle 8"/>
          <p:cNvSpPr>
            <a:spLocks noChangeArrowheads="1"/>
          </p:cNvSpPr>
          <p:nvPr/>
        </p:nvSpPr>
        <p:spPr bwMode="blackWhite">
          <a:xfrm>
            <a:off x="4697413" y="2919413"/>
            <a:ext cx="3540125" cy="1417637"/>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35000"/>
              </a:spcBef>
            </a:pPr>
            <a:r>
              <a:rPr lang="en-US" b="1">
                <a:solidFill>
                  <a:srgbClr val="000000"/>
                </a:solidFill>
                <a:latin typeface="Arial" panose="020B0604020202020204" pitchFamily="34" charset="0"/>
              </a:rPr>
              <a:t>sql course</a:t>
            </a:r>
          </a:p>
          <a:p>
            <a:pPr>
              <a:lnSpc>
                <a:spcPct val="95000"/>
              </a:lnSpc>
              <a:spcBef>
                <a:spcPct val="35000"/>
              </a:spcBef>
            </a:pPr>
            <a:r>
              <a:rPr lang="en-US" b="1">
                <a:solidFill>
                  <a:srgbClr val="000000"/>
                </a:solidFill>
                <a:latin typeface="Arial" panose="020B0604020202020204" pitchFamily="34" charset="0"/>
              </a:rPr>
              <a:t>SQL COURSE</a:t>
            </a:r>
          </a:p>
          <a:p>
            <a:pPr>
              <a:lnSpc>
                <a:spcPct val="95000"/>
              </a:lnSpc>
              <a:spcBef>
                <a:spcPct val="35000"/>
              </a:spcBef>
            </a:pPr>
            <a:r>
              <a:rPr lang="en-US" b="1">
                <a:solidFill>
                  <a:srgbClr val="000000"/>
                </a:solidFill>
                <a:latin typeface="Arial" panose="020B0604020202020204" pitchFamily="34" charset="0"/>
              </a:rPr>
              <a:t>Sql Course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39800" y="368300"/>
            <a:ext cx="7712075" cy="881063"/>
          </a:xfrm>
          <a:noFill/>
          <a:ln/>
          <a:effectLst>
            <a:outerShdw dist="53882" dir="2700000" algn="ctr" rotWithShape="0">
              <a:srgbClr val="000000"/>
            </a:outerShdw>
          </a:effectLst>
        </p:spPr>
        <p:txBody>
          <a:bodyPr lIns="92075" tIns="46038" rIns="92075" bIns="46038" anchor="t"/>
          <a:lstStyle/>
          <a:p>
            <a:r>
              <a:rPr lang="en-US"/>
              <a:t>Using Case Conversion Functions</a:t>
            </a:r>
          </a:p>
        </p:txBody>
      </p:sp>
      <p:sp>
        <p:nvSpPr>
          <p:cNvPr id="21507" name="Rectangle 3"/>
          <p:cNvSpPr>
            <a:spLocks noGrp="1" noChangeArrowheads="1"/>
          </p:cNvSpPr>
          <p:nvPr>
            <p:ph idx="1"/>
          </p:nvPr>
        </p:nvSpPr>
        <p:spPr>
          <a:xfrm>
            <a:off x="968375" y="1250950"/>
            <a:ext cx="7385050" cy="1066800"/>
          </a:xfrm>
          <a:noFill/>
          <a:ln/>
          <a:effectLst>
            <a:outerShdw dist="53882" dir="2700000" algn="ctr" rotWithShape="0">
              <a:srgbClr val="000000"/>
            </a:outerShdw>
          </a:effectLst>
        </p:spPr>
        <p:txBody>
          <a:bodyPr lIns="92075" tIns="46038" rIns="92075" bIns="46038">
            <a:spAutoFit/>
          </a:bodyPr>
          <a:lstStyle/>
          <a:p>
            <a:r>
              <a:rPr lang="en-US"/>
              <a:t>Display the employee number, name, and department number for employee Blake.</a:t>
            </a:r>
          </a:p>
        </p:txBody>
      </p:sp>
      <p:sp>
        <p:nvSpPr>
          <p:cNvPr id="2150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empno, ename, deptno         </a:t>
            </a:r>
          </a:p>
          <a:p>
            <a:r>
              <a:rPr lang="en-US" sz="1800" b="1">
                <a:solidFill>
                  <a:srgbClr val="000000"/>
                </a:solidFill>
                <a:latin typeface="Courier New" panose="02070309020205020404" pitchFamily="49" charset="0"/>
              </a:rPr>
              <a:t>  2  FROM	emp</a:t>
            </a:r>
          </a:p>
          <a:p>
            <a:r>
              <a:rPr lang="en-US" sz="1800" b="1">
                <a:solidFill>
                  <a:srgbClr val="000000"/>
                </a:solidFill>
                <a:latin typeface="Courier New" panose="02070309020205020404" pitchFamily="49" charset="0"/>
              </a:rPr>
              <a:t>  3  WHERE	ename = 'blake';</a:t>
            </a:r>
          </a:p>
          <a:p>
            <a:r>
              <a:rPr lang="en-US" sz="1800" b="1">
                <a:solidFill>
                  <a:srgbClr val="FF3300"/>
                </a:solidFill>
                <a:effectLst>
                  <a:outerShdw blurRad="38100" dist="38100" dir="2700000" algn="tl">
                    <a:srgbClr val="000000"/>
                  </a:outerShdw>
                </a:effectLst>
                <a:latin typeface="Courier New" panose="02070309020205020404" pitchFamily="49" charset="0"/>
              </a:rPr>
              <a:t>no rows selected</a:t>
            </a:r>
          </a:p>
        </p:txBody>
      </p:sp>
      <p:grpSp>
        <p:nvGrpSpPr>
          <p:cNvPr id="21513" name="Group 9"/>
          <p:cNvGrpSpPr>
            <a:grpSpLocks/>
          </p:cNvGrpSpPr>
          <p:nvPr/>
        </p:nvGrpSpPr>
        <p:grpSpPr bwMode="auto">
          <a:xfrm>
            <a:off x="914400" y="3800475"/>
            <a:ext cx="7396163" cy="2236788"/>
            <a:chOff x="576" y="2394"/>
            <a:chExt cx="4659" cy="1409"/>
          </a:xfrm>
        </p:grpSpPr>
        <p:sp>
          <p:nvSpPr>
            <p:cNvPr id="21509" name="Rectangle 5"/>
            <p:cNvSpPr>
              <a:spLocks noChangeArrowheads="1"/>
            </p:cNvSpPr>
            <p:nvPr/>
          </p:nvSpPr>
          <p:spPr bwMode="blackWhite">
            <a:xfrm>
              <a:off x="576" y="2402"/>
              <a:ext cx="4634" cy="69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sz="1800" b="1">
                <a:solidFill>
                  <a:srgbClr val="000000"/>
                </a:solidFill>
                <a:latin typeface="Courier New" panose="02070309020205020404" pitchFamily="49" charset="0"/>
              </a:endParaRPr>
            </a:p>
            <a:p>
              <a:endParaRPr lang="en-US" sz="1800" b="1">
                <a:solidFill>
                  <a:srgbClr val="000000"/>
                </a:solidFill>
                <a:latin typeface="Courier New" panose="02070309020205020404" pitchFamily="49" charset="0"/>
              </a:endParaRPr>
            </a:p>
          </p:txBody>
        </p:sp>
        <p:sp>
          <p:nvSpPr>
            <p:cNvPr id="21510" name="Rectangle 6"/>
            <p:cNvSpPr>
              <a:spLocks noChangeArrowheads="1"/>
            </p:cNvSpPr>
            <p:nvPr/>
          </p:nvSpPr>
          <p:spPr bwMode="blackWhite">
            <a:xfrm>
              <a:off x="583" y="3261"/>
              <a:ext cx="4608" cy="54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pPr>
                <a:lnSpc>
                  <a:spcPct val="90000"/>
                </a:lnSpc>
              </a:pPr>
              <a:r>
                <a:rPr lang="en-US" sz="1800" b="1">
                  <a:solidFill>
                    <a:srgbClr val="000000"/>
                  </a:solidFill>
                  <a:latin typeface="Courier New" panose="02070309020205020404" pitchFamily="49" charset="0"/>
                </a:rPr>
                <a:t>    EMPNO ENAME         DEPTNO</a:t>
              </a:r>
            </a:p>
            <a:p>
              <a:pPr>
                <a:lnSpc>
                  <a:spcPct val="90000"/>
                </a:lnSpc>
              </a:pPr>
              <a:r>
                <a:rPr lang="en-US" sz="1800" b="1">
                  <a:solidFill>
                    <a:srgbClr val="000000"/>
                  </a:solidFill>
                  <a:latin typeface="Courier New" panose="02070309020205020404" pitchFamily="49" charset="0"/>
                </a:rPr>
                <a:t>--------- ---------- ---------</a:t>
              </a:r>
            </a:p>
            <a:p>
              <a:pPr>
                <a:lnSpc>
                  <a:spcPct val="90000"/>
                </a:lnSpc>
              </a:pPr>
              <a:r>
                <a:rPr lang="en-US" sz="1800" b="1">
                  <a:solidFill>
                    <a:srgbClr val="000000"/>
                  </a:solidFill>
                  <a:latin typeface="Courier New" panose="02070309020205020404" pitchFamily="49" charset="0"/>
                </a:rPr>
                <a:t>     7698 BLAKE             30</a:t>
              </a:r>
            </a:p>
          </p:txBody>
        </p:sp>
        <p:sp>
          <p:nvSpPr>
            <p:cNvPr id="21511" name="Rectangle 7"/>
            <p:cNvSpPr>
              <a:spLocks noChangeArrowheads="1"/>
            </p:cNvSpPr>
            <p:nvPr/>
          </p:nvSpPr>
          <p:spPr bwMode="ltGray">
            <a:xfrm>
              <a:off x="1757" y="2828"/>
              <a:ext cx="1134"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Rectangle 8"/>
            <p:cNvSpPr>
              <a:spLocks noChangeArrowheads="1"/>
            </p:cNvSpPr>
            <p:nvPr/>
          </p:nvSpPr>
          <p:spPr bwMode="blackWhite">
            <a:xfrm>
              <a:off x="585" y="2394"/>
              <a:ext cx="4650" cy="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sz="1800" b="1">
                  <a:solidFill>
                    <a:srgbClr val="000000"/>
                  </a:solidFill>
                  <a:latin typeface="Courier New" panose="02070309020205020404" pitchFamily="49" charset="0"/>
                </a:rPr>
                <a:t>SQL&gt; SELECT	empno, ename, deptno</a:t>
              </a:r>
            </a:p>
            <a:p>
              <a:r>
                <a:rPr lang="en-US" sz="1800" b="1">
                  <a:solidFill>
                    <a:srgbClr val="000000"/>
                  </a:solidFill>
                  <a:latin typeface="Courier New" panose="02070309020205020404" pitchFamily="49" charset="0"/>
                </a:rPr>
                <a:t>  2  FROM	emp</a:t>
              </a:r>
            </a:p>
            <a:p>
              <a:r>
                <a:rPr lang="en-US" sz="1800" b="1">
                  <a:solidFill>
                    <a:srgbClr val="000000"/>
                  </a:solidFill>
                  <a:latin typeface="Courier New" panose="02070309020205020404" pitchFamily="49" charset="0"/>
                </a:rPr>
                <a:t>  3  WHERE 	LOWER(ename) = 'blake';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wipe(up)">
                                      <p:cBhvr>
                                        <p:cTn id="7"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5765</TotalTime>
  <Words>4039</Words>
  <Application>Microsoft Office PowerPoint</Application>
  <PresentationFormat>On-screen Show (4:3)</PresentationFormat>
  <Paragraphs>698</Paragraphs>
  <Slides>32</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Century Gothic</vt:lpstr>
      <vt:lpstr>Courier New</vt:lpstr>
      <vt:lpstr>Helvetica</vt:lpstr>
      <vt:lpstr>Symbol</vt:lpstr>
      <vt:lpstr>Times</vt:lpstr>
      <vt:lpstr>Times New Roman</vt:lpstr>
      <vt:lpstr>Wingdings 3</vt:lpstr>
      <vt:lpstr>Ion</vt:lpstr>
      <vt:lpstr>Document</vt:lpstr>
      <vt:lpstr>Single-Row Functions</vt:lpstr>
      <vt:lpstr>Objectives</vt:lpstr>
      <vt:lpstr>SQL Functions</vt:lpstr>
      <vt:lpstr>Two Types of SQL Functions</vt:lpstr>
      <vt:lpstr>Single-Row Functions</vt:lpstr>
      <vt:lpstr>Single-Row Functions</vt:lpstr>
      <vt:lpstr>Character Functions</vt:lpstr>
      <vt:lpstr>Case Conversion Functions</vt:lpstr>
      <vt:lpstr>Using Case Conversion Functions</vt:lpstr>
      <vt:lpstr>Character Manipulation Functions</vt:lpstr>
      <vt:lpstr>Using the Character Manipulation Functions</vt:lpstr>
      <vt:lpstr>Number Functions</vt:lpstr>
      <vt:lpstr>Using the ROUND Function</vt:lpstr>
      <vt:lpstr>Using the TRUNC Function</vt:lpstr>
      <vt:lpstr>Using the MOD Function</vt:lpstr>
      <vt:lpstr>Working with Dates</vt:lpstr>
      <vt:lpstr>Arithmetic with Dates</vt:lpstr>
      <vt:lpstr>Using Arithmetic Operators with Dates</vt:lpstr>
      <vt:lpstr>Date Functions</vt:lpstr>
      <vt:lpstr>Using Date Functions</vt:lpstr>
      <vt:lpstr>Using Date Functions</vt:lpstr>
      <vt:lpstr>Datatype Conversion Function</vt:lpstr>
      <vt:lpstr>TO_CHAR Function with Dates</vt:lpstr>
      <vt:lpstr>Elements of Date Format Model</vt:lpstr>
      <vt:lpstr>Using TO_CHAR Function         with Dates</vt:lpstr>
      <vt:lpstr>TO_NUMBER and TO_DATE Functions </vt:lpstr>
      <vt:lpstr>NVL Function</vt:lpstr>
      <vt:lpstr>Using the NVL Function</vt:lpstr>
      <vt:lpstr>Nesting Functions</vt:lpstr>
      <vt:lpstr>Nesting Functions</vt:lpstr>
      <vt:lpstr>Summary</vt:lpstr>
      <vt:lpstr>Practice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hooriya</cp:lastModifiedBy>
  <cp:revision>314</cp:revision>
  <cp:lastPrinted>1998-08-26T21:38:14Z</cp:lastPrinted>
  <dcterms:created xsi:type="dcterms:W3CDTF">1995-06-17T23:31:02Z</dcterms:created>
  <dcterms:modified xsi:type="dcterms:W3CDTF">2015-03-26T09:27:40Z</dcterms:modified>
</cp:coreProperties>
</file>