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handoutMasterIdLst>
    <p:handoutMasterId r:id="rId40"/>
  </p:handoutMasterIdLst>
  <p:sldIdLst>
    <p:sldId id="297" r:id="rId2"/>
    <p:sldId id="294" r:id="rId3"/>
    <p:sldId id="259" r:id="rId4"/>
    <p:sldId id="286" r:id="rId5"/>
    <p:sldId id="287" r:id="rId6"/>
    <p:sldId id="260" r:id="rId7"/>
    <p:sldId id="288" r:id="rId8"/>
    <p:sldId id="283" r:id="rId9"/>
    <p:sldId id="261" r:id="rId10"/>
    <p:sldId id="289" r:id="rId11"/>
    <p:sldId id="262" r:id="rId12"/>
    <p:sldId id="263" r:id="rId13"/>
    <p:sldId id="264" r:id="rId14"/>
    <p:sldId id="284" r:id="rId15"/>
    <p:sldId id="265" r:id="rId16"/>
    <p:sldId id="285" r:id="rId17"/>
    <p:sldId id="266" r:id="rId18"/>
    <p:sldId id="267" r:id="rId19"/>
    <p:sldId id="268" r:id="rId20"/>
    <p:sldId id="269" r:id="rId21"/>
    <p:sldId id="270" r:id="rId22"/>
    <p:sldId id="271" r:id="rId23"/>
    <p:sldId id="290" r:id="rId24"/>
    <p:sldId id="291" r:id="rId25"/>
    <p:sldId id="272" r:id="rId26"/>
    <p:sldId id="273" r:id="rId27"/>
    <p:sldId id="274" r:id="rId28"/>
    <p:sldId id="275" r:id="rId29"/>
    <p:sldId id="276" r:id="rId30"/>
    <p:sldId id="277" r:id="rId31"/>
    <p:sldId id="282" r:id="rId32"/>
    <p:sldId id="278" r:id="rId33"/>
    <p:sldId id="292" r:id="rId34"/>
    <p:sldId id="293" r:id="rId35"/>
    <p:sldId id="279" r:id="rId36"/>
    <p:sldId id="280" r:id="rId37"/>
    <p:sldId id="281" r:id="rId38"/>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4" d="100"/>
          <a:sy n="64" d="100"/>
        </p:scale>
        <p:origin x="1566" y="6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CE2AB475-0C24-475C-BEB9-07CBD2358219}"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defRPr>
            </a:lvl1pPr>
          </a:lstStyle>
          <a:p>
            <a:pPr>
              <a:defRPr/>
            </a:pPr>
            <a:endParaRPr lang="en-CA"/>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D045CA57-E9A5-4120-AB92-E1963A903984}"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216D4C8-D163-4C8A-9F54-B529068C7CE0}" type="slidenum">
              <a:rPr lang="en-CA" altLang="en-US" sz="1200" smtClean="0">
                <a:latin typeface="Tahoma" panose="020B0604030504040204" pitchFamily="34" charset="0"/>
              </a:rPr>
              <a:pPr/>
              <a:t>1</a:t>
            </a:fld>
            <a:endParaRPr lang="en-CA" altLang="en-US" sz="1200" smtClean="0">
              <a:latin typeface="Tahoma" panose="020B060403050404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316A3D6-719A-4C29-874E-F5B653612F65}" type="slidenum">
              <a:rPr lang="en-CA" altLang="en-US" sz="1200" smtClean="0">
                <a:latin typeface="Tahoma" panose="020B0604030504040204" pitchFamily="34" charset="0"/>
              </a:rPr>
              <a:pPr/>
              <a:t>17</a:t>
            </a:fld>
            <a:endParaRPr lang="en-CA" altLang="en-US" sz="1200" smtClean="0">
              <a:latin typeface="Tahoma" panose="020B0604030504040204" pitchFamily="34" charset="0"/>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789A45-51BD-46DC-B079-7F4A226F8E6C}" type="slidenum">
              <a:rPr lang="en-CA" altLang="en-US" sz="1200" smtClean="0">
                <a:latin typeface="Tahoma" panose="020B0604030504040204" pitchFamily="34" charset="0"/>
              </a:rPr>
              <a:pPr/>
              <a:t>18</a:t>
            </a:fld>
            <a:endParaRPr lang="en-CA" altLang="en-US" sz="1200" smtClean="0">
              <a:latin typeface="Tahoma" panose="020B060403050404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65464D1-F50C-49DD-964D-5FF5D493C6DE}" type="slidenum">
              <a:rPr lang="en-CA" altLang="en-US" sz="1200" smtClean="0">
                <a:latin typeface="Tahoma" panose="020B0604030504040204" pitchFamily="34" charset="0"/>
              </a:rPr>
              <a:pPr/>
              <a:t>19</a:t>
            </a:fld>
            <a:endParaRPr lang="en-CA" altLang="en-US" sz="1200" smtClean="0">
              <a:latin typeface="Tahoma" panose="020B060403050404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0C04451-12C0-49C7-AFCD-35EE061B0B51}" type="slidenum">
              <a:rPr lang="en-CA" altLang="en-US" sz="1200" smtClean="0">
                <a:latin typeface="Tahoma" panose="020B0604030504040204" pitchFamily="34" charset="0"/>
              </a:rPr>
              <a:pPr/>
              <a:t>20</a:t>
            </a:fld>
            <a:endParaRPr lang="en-CA" altLang="en-US" sz="1200" smtClean="0">
              <a:latin typeface="Tahoma" panose="020B0604030504040204" pitchFamily="34"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9AC1F53-C5D8-4096-B34E-65BC9574A105}" type="slidenum">
              <a:rPr lang="en-CA" altLang="en-US" sz="1200" smtClean="0">
                <a:latin typeface="Tahoma" panose="020B0604030504040204" pitchFamily="34" charset="0"/>
              </a:rPr>
              <a:pPr/>
              <a:t>21</a:t>
            </a:fld>
            <a:endParaRPr lang="en-CA" altLang="en-US" sz="1200" smtClean="0">
              <a:latin typeface="Tahoma" panose="020B060403050404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9AB374-994B-45A8-A5F3-4F5A4CEFF662}" type="slidenum">
              <a:rPr lang="en-CA" altLang="en-US" sz="1200" smtClean="0">
                <a:latin typeface="Tahoma" panose="020B0604030504040204" pitchFamily="34" charset="0"/>
              </a:rPr>
              <a:pPr/>
              <a:t>22</a:t>
            </a:fld>
            <a:endParaRPr lang="en-CA" altLang="en-US" sz="1200" smtClean="0">
              <a:latin typeface="Tahoma" panose="020B0604030504040204" pitchFamily="34" charset="0"/>
            </a:endParaRPr>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2513D79-9675-47E7-89D8-1E15AD2AB77F}" type="slidenum">
              <a:rPr lang="en-CA" altLang="en-US" sz="1200" smtClean="0">
                <a:latin typeface="Tahoma" panose="020B0604030504040204" pitchFamily="34" charset="0"/>
              </a:rPr>
              <a:pPr/>
              <a:t>23</a:t>
            </a:fld>
            <a:endParaRPr lang="en-CA" altLang="en-US" sz="1200" smtClean="0">
              <a:latin typeface="Tahoma" panose="020B0604030504040204" pitchFamily="34" charset="0"/>
            </a:endParaRPr>
          </a:p>
        </p:txBody>
      </p:sp>
      <p:sp>
        <p:nvSpPr>
          <p:cNvPr id="44035" name="Rectangle 1026"/>
          <p:cNvSpPr>
            <a:spLocks noGrp="1" noRot="1" noChangeAspect="1" noChangeArrowheads="1" noTextEdit="1"/>
          </p:cNvSpPr>
          <p:nvPr>
            <p:ph type="sldImg"/>
          </p:nvPr>
        </p:nvSpPr>
        <p:spPr>
          <a:ln/>
        </p:spPr>
      </p:sp>
      <p:sp>
        <p:nvSpPr>
          <p:cNvPr id="440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9D11BF4-AEB6-440D-BDED-D8B29AF2D521}" type="slidenum">
              <a:rPr lang="en-CA" altLang="en-US" sz="1200" smtClean="0">
                <a:latin typeface="Tahoma" panose="020B0604030504040204" pitchFamily="34" charset="0"/>
              </a:rPr>
              <a:pPr/>
              <a:t>24</a:t>
            </a:fld>
            <a:endParaRPr lang="en-CA" altLang="en-US" sz="1200" smtClean="0">
              <a:latin typeface="Tahoma" panose="020B0604030504040204" pitchFamily="34" charset="0"/>
            </a:endParaRPr>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944800C-85C2-4EE3-BAF9-FD01FD08E44C}" type="slidenum">
              <a:rPr lang="en-CA" altLang="en-US" sz="1200" smtClean="0">
                <a:latin typeface="Tahoma" panose="020B0604030504040204" pitchFamily="34" charset="0"/>
              </a:rPr>
              <a:pPr/>
              <a:t>25</a:t>
            </a:fld>
            <a:endParaRPr lang="en-CA" altLang="en-US" sz="1200" smtClean="0">
              <a:latin typeface="Tahoma" panose="020B060403050404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BED7DD-F20C-4084-AB3A-6DFCFC814798}" type="slidenum">
              <a:rPr lang="en-CA" altLang="en-US" sz="1200" smtClean="0">
                <a:latin typeface="Tahoma" panose="020B0604030504040204" pitchFamily="34" charset="0"/>
              </a:rPr>
              <a:pPr/>
              <a:t>26</a:t>
            </a:fld>
            <a:endParaRPr lang="en-CA" altLang="en-US" sz="1200" smtClean="0">
              <a:latin typeface="Tahoma" panose="020B0604030504040204" pitchFamily="34" charset="0"/>
            </a:endParaRPr>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9383249-B151-4E15-88CC-44B62AE2590E}" type="slidenum">
              <a:rPr lang="en-CA" altLang="en-US" sz="1200" smtClean="0">
                <a:latin typeface="Tahoma" panose="020B0604030504040204" pitchFamily="34" charset="0"/>
              </a:rPr>
              <a:pPr/>
              <a:t>2</a:t>
            </a:fld>
            <a:endParaRPr lang="en-CA" altLang="en-US" sz="1200" smtClean="0">
              <a:latin typeface="Tahoma" panose="020B060403050404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1A83E1-F76E-4737-ABFC-A0E0CB2F740F}" type="slidenum">
              <a:rPr lang="en-CA" altLang="en-US" sz="1200" smtClean="0">
                <a:latin typeface="Tahoma" panose="020B0604030504040204" pitchFamily="34" charset="0"/>
              </a:rPr>
              <a:pPr/>
              <a:t>27</a:t>
            </a:fld>
            <a:endParaRPr lang="en-CA" altLang="en-US" sz="1200" smtClean="0">
              <a:latin typeface="Tahoma" panose="020B060403050404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53131E6-4290-4A25-8637-46E2584F3EE5}" type="slidenum">
              <a:rPr lang="en-CA" altLang="en-US" sz="1200" smtClean="0">
                <a:latin typeface="Tahoma" panose="020B0604030504040204" pitchFamily="34" charset="0"/>
              </a:rPr>
              <a:pPr/>
              <a:t>28</a:t>
            </a:fld>
            <a:endParaRPr lang="en-CA" altLang="en-US" sz="1200" smtClean="0">
              <a:latin typeface="Tahoma" panose="020B0604030504040204" pitchFamily="34" charset="0"/>
            </a:endParaRPr>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76240A-F7BD-4C4F-B62D-E34284A36CFB}" type="slidenum">
              <a:rPr lang="en-CA" altLang="en-US" sz="1200" smtClean="0">
                <a:latin typeface="Tahoma" panose="020B0604030504040204" pitchFamily="34" charset="0"/>
              </a:rPr>
              <a:pPr/>
              <a:t>29</a:t>
            </a:fld>
            <a:endParaRPr lang="en-CA" altLang="en-US" sz="1200" smtClean="0">
              <a:latin typeface="Tahoma" panose="020B060403050404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BFB932D-2607-4F32-AD5D-2A208305D0E9}" type="slidenum">
              <a:rPr lang="en-CA" altLang="en-US" sz="1200" smtClean="0">
                <a:latin typeface="Tahoma" panose="020B0604030504040204" pitchFamily="34" charset="0"/>
              </a:rPr>
              <a:pPr/>
              <a:t>30</a:t>
            </a:fld>
            <a:endParaRPr lang="en-CA" altLang="en-US" sz="1200" smtClean="0">
              <a:latin typeface="Tahoma" panose="020B0604030504040204" pitchFamily="34" charset="0"/>
            </a:endParaRPr>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FF926DF-CF5A-4832-9435-2CD2F83DE0F8}" type="slidenum">
              <a:rPr lang="en-CA" altLang="en-US" sz="1200" smtClean="0">
                <a:latin typeface="Tahoma" panose="020B0604030504040204" pitchFamily="34" charset="0"/>
              </a:rPr>
              <a:pPr/>
              <a:t>31</a:t>
            </a:fld>
            <a:endParaRPr lang="en-CA" altLang="en-US" sz="1200" smtClean="0">
              <a:latin typeface="Tahoma" panose="020B060403050404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F7FD0F9-E7CA-4113-BC42-8D9BD1C43920}" type="slidenum">
              <a:rPr lang="en-CA" altLang="en-US" sz="1200" smtClean="0">
                <a:latin typeface="Tahoma" panose="020B0604030504040204" pitchFamily="34" charset="0"/>
              </a:rPr>
              <a:pPr/>
              <a:t>32</a:t>
            </a:fld>
            <a:endParaRPr lang="en-CA" altLang="en-US" sz="1200" smtClean="0">
              <a:latin typeface="Tahoma" panose="020B0604030504040204" pitchFamily="34" charset="0"/>
            </a:endParaRPr>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8D7CF85-BEF4-4191-96AF-E9A73866965E}" type="slidenum">
              <a:rPr lang="en-CA" altLang="en-US" sz="1200" smtClean="0">
                <a:latin typeface="Tahoma" panose="020B0604030504040204" pitchFamily="34" charset="0"/>
              </a:rPr>
              <a:pPr/>
              <a:t>33</a:t>
            </a:fld>
            <a:endParaRPr lang="en-CA" altLang="en-US" sz="1200" smtClean="0">
              <a:latin typeface="Tahoma" panose="020B0604030504040204" pitchFamily="34" charset="0"/>
            </a:endParaRPr>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00A49BA-77D7-462A-8FC0-300A01A2C440}" type="slidenum">
              <a:rPr lang="en-CA" altLang="en-US" sz="1200" smtClean="0">
                <a:latin typeface="Tahoma" panose="020B0604030504040204" pitchFamily="34" charset="0"/>
              </a:rPr>
              <a:pPr/>
              <a:t>34</a:t>
            </a:fld>
            <a:endParaRPr lang="en-CA" altLang="en-US" sz="1200" smtClean="0">
              <a:latin typeface="Tahoma" panose="020B0604030504040204" pitchFamily="34" charset="0"/>
            </a:endParaRPr>
          </a:p>
        </p:txBody>
      </p:sp>
      <p:sp>
        <p:nvSpPr>
          <p:cNvPr id="66563" name="Rectangle 1026"/>
          <p:cNvSpPr>
            <a:spLocks noGrp="1" noRot="1" noChangeAspect="1" noChangeArrowheads="1" noTextEdit="1"/>
          </p:cNvSpPr>
          <p:nvPr>
            <p:ph type="sldImg"/>
          </p:nvPr>
        </p:nvSpPr>
        <p:spPr>
          <a:ln/>
        </p:spPr>
      </p:sp>
      <p:sp>
        <p:nvSpPr>
          <p:cNvPr id="6656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E93820B-C763-4BF4-86EE-CA79314E43AA}" type="slidenum">
              <a:rPr lang="en-CA" altLang="en-US" sz="1200" smtClean="0">
                <a:latin typeface="Tahoma" panose="020B0604030504040204" pitchFamily="34" charset="0"/>
              </a:rPr>
              <a:pPr/>
              <a:t>35</a:t>
            </a:fld>
            <a:endParaRPr lang="en-CA" altLang="en-US" sz="1200" smtClean="0">
              <a:latin typeface="Tahoma" panose="020B060403050404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DE9DD2-8B01-48CE-88AA-451013B41D00}" type="slidenum">
              <a:rPr lang="en-CA" altLang="en-US" sz="1200" smtClean="0">
                <a:latin typeface="Tahoma" panose="020B0604030504040204" pitchFamily="34" charset="0"/>
              </a:rPr>
              <a:pPr/>
              <a:t>36</a:t>
            </a:fld>
            <a:endParaRPr lang="en-CA" altLang="en-US" sz="1200" smtClean="0">
              <a:latin typeface="Tahoma" panose="020B0604030504040204" pitchFamily="34" charset="0"/>
            </a:endParaRPr>
          </a:p>
        </p:txBody>
      </p:sp>
      <p:sp>
        <p:nvSpPr>
          <p:cNvPr id="70659" name="Rectangle 1026"/>
          <p:cNvSpPr>
            <a:spLocks noGrp="1" noRot="1" noChangeAspect="1" noChangeArrowheads="1" noTextEdit="1"/>
          </p:cNvSpPr>
          <p:nvPr>
            <p:ph type="sldImg"/>
          </p:nvPr>
        </p:nvSpPr>
        <p:spPr>
          <a:ln/>
        </p:spPr>
      </p:sp>
      <p:sp>
        <p:nvSpPr>
          <p:cNvPr id="706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C6F1D14-174A-41B8-9992-7DCE094DC616}" type="slidenum">
              <a:rPr lang="en-CA" altLang="en-US" sz="1200" smtClean="0">
                <a:latin typeface="Tahoma" panose="020B0604030504040204" pitchFamily="34" charset="0"/>
              </a:rPr>
              <a:pPr/>
              <a:t>3</a:t>
            </a:fld>
            <a:endParaRPr lang="en-CA" altLang="en-US" sz="1200" smtClean="0">
              <a:latin typeface="Tahoma" panose="020B060403050404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6617017-234A-4DAF-884C-6AD85554D43B}" type="slidenum">
              <a:rPr lang="en-CA" altLang="en-US" sz="1200" smtClean="0">
                <a:latin typeface="Tahoma" panose="020B0604030504040204" pitchFamily="34" charset="0"/>
              </a:rPr>
              <a:pPr/>
              <a:t>37</a:t>
            </a:fld>
            <a:endParaRPr lang="en-CA" altLang="en-US" sz="1200" smtClean="0">
              <a:latin typeface="Tahoma" panose="020B060403050404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7472081-3B09-4C10-A556-9A1157322443}" type="slidenum">
              <a:rPr lang="en-CA" altLang="en-US" sz="1200" smtClean="0">
                <a:latin typeface="Tahoma" panose="020B0604030504040204" pitchFamily="34" charset="0"/>
              </a:rPr>
              <a:pPr/>
              <a:t>6</a:t>
            </a:fld>
            <a:endParaRPr lang="en-CA" altLang="en-US" sz="1200" smtClean="0">
              <a:latin typeface="Tahoma" panose="020B060403050404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7DE6BFB-559B-4B78-8DE3-0E1276586461}" type="slidenum">
              <a:rPr lang="en-CA" altLang="en-US" sz="1200" smtClean="0">
                <a:latin typeface="Tahoma" panose="020B0604030504040204" pitchFamily="34" charset="0"/>
              </a:rPr>
              <a:pPr/>
              <a:t>9</a:t>
            </a:fld>
            <a:endParaRPr lang="en-CA" altLang="en-US" sz="1200" smtClean="0">
              <a:latin typeface="Tahoma" panose="020B060403050404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01DCC52-F026-413E-AEC6-3D6D0671DC6B}" type="slidenum">
              <a:rPr lang="en-CA" altLang="en-US" sz="1200" smtClean="0">
                <a:latin typeface="Tahoma" panose="020B0604030504040204" pitchFamily="34" charset="0"/>
              </a:rPr>
              <a:pPr/>
              <a:t>11</a:t>
            </a:fld>
            <a:endParaRPr lang="en-CA" altLang="en-US" sz="1200" smtClean="0">
              <a:latin typeface="Tahoma" panose="020B0604030504040204" pitchFamily="34" charset="0"/>
            </a:endParaRPr>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BBF51CD-6917-4DD6-9CB9-7418D0DC6196}" type="slidenum">
              <a:rPr lang="en-CA" altLang="en-US" sz="1200" smtClean="0">
                <a:latin typeface="Tahoma" panose="020B0604030504040204" pitchFamily="34" charset="0"/>
              </a:rPr>
              <a:pPr/>
              <a:t>12</a:t>
            </a:fld>
            <a:endParaRPr lang="en-CA" altLang="en-US" sz="1200" smtClean="0">
              <a:latin typeface="Tahoma" panose="020B060403050404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7321103-FD45-4693-A02B-31A61FFB0245}" type="slidenum">
              <a:rPr lang="en-CA" altLang="en-US" sz="1200" smtClean="0">
                <a:latin typeface="Tahoma" panose="020B0604030504040204" pitchFamily="34" charset="0"/>
              </a:rPr>
              <a:pPr/>
              <a:t>13</a:t>
            </a:fld>
            <a:endParaRPr lang="en-CA" altLang="en-US" sz="1200" smtClean="0">
              <a:latin typeface="Tahoma" panose="020B0604030504040204" pitchFamily="34" charset="0"/>
            </a:endParaRPr>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6D5E9EC-57C7-416F-A634-2EC0F746BF9D}" type="slidenum">
              <a:rPr lang="en-CA" altLang="en-US" sz="1200" smtClean="0">
                <a:latin typeface="Tahoma" panose="020B0604030504040204" pitchFamily="34" charset="0"/>
              </a:rPr>
              <a:pPr/>
              <a:t>15</a:t>
            </a:fld>
            <a:endParaRPr lang="en-CA" altLang="en-US" sz="1200" smtClean="0">
              <a:latin typeface="Tahoma" panose="020B060403050404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a:ext uri="{91240B29-F687-4f45-9708-019B960494DF}"/>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smtClean="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a:ext uri="{91240B29-F687-4f45-9708-019B960494DF}"/>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smtClean="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a:ext uri="{91240B29-F687-4f45-9708-019B960494DF}"/>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smtClean="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a:lvl1pPr>
          </a:lstStyle>
          <a:p>
            <a:pPr>
              <a:defRPr/>
            </a:pPr>
            <a:r>
              <a:rPr lang="en-US" altLang="en-US"/>
              <a:t>Copyright © 2007 Ramez Elmasri and Shamkant B. Navathe</a:t>
            </a:r>
          </a:p>
        </p:txBody>
      </p:sp>
    </p:spTree>
    <p:extLst>
      <p:ext uri="{BB962C8B-B14F-4D97-AF65-F5344CB8AC3E}">
        <p14:creationId xmlns:p14="http://schemas.microsoft.com/office/powerpoint/2010/main" val="823406513"/>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a:t>Slide 1- </a:t>
            </a:r>
            <a:fld id="{0ED38DBE-2775-47D2-B58E-C805EA188180}" type="slidenum">
              <a:rPr lang="en-US" altLang="en-US"/>
              <a:pPr>
                <a:defRPr/>
              </a:pPr>
              <a:t>‹#›</a:t>
            </a:fld>
            <a:endParaRPr lang="en-CA" altLang="en-US"/>
          </a:p>
        </p:txBody>
      </p:sp>
    </p:spTree>
    <p:extLst>
      <p:ext uri="{BB962C8B-B14F-4D97-AF65-F5344CB8AC3E}">
        <p14:creationId xmlns:p14="http://schemas.microsoft.com/office/powerpoint/2010/main" val="3637820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a:t>Slide 1- </a:t>
            </a:r>
            <a:fld id="{5BCD8250-278F-4E1F-B2F7-EBCD0012A6AF}" type="slidenum">
              <a:rPr lang="en-US" altLang="en-US"/>
              <a:pPr>
                <a:defRPr/>
              </a:pPr>
              <a:t>‹#›</a:t>
            </a:fld>
            <a:endParaRPr lang="en-CA" altLang="en-US"/>
          </a:p>
        </p:txBody>
      </p:sp>
    </p:spTree>
    <p:extLst>
      <p:ext uri="{BB962C8B-B14F-4D97-AF65-F5344CB8AC3E}">
        <p14:creationId xmlns:p14="http://schemas.microsoft.com/office/powerpoint/2010/main" val="10700190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a:t>Slide 1- </a:t>
            </a:r>
            <a:fld id="{31B911ED-D0D7-48F1-8D91-794999B628EE}" type="slidenum">
              <a:rPr lang="en-US" altLang="en-US"/>
              <a:pPr>
                <a:defRPr/>
              </a:pPr>
              <a:t>‹#›</a:t>
            </a:fld>
            <a:endParaRPr lang="en-CA" altLang="en-US"/>
          </a:p>
        </p:txBody>
      </p:sp>
    </p:spTree>
    <p:extLst>
      <p:ext uri="{BB962C8B-B14F-4D97-AF65-F5344CB8AC3E}">
        <p14:creationId xmlns:p14="http://schemas.microsoft.com/office/powerpoint/2010/main" val="83374008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a:t>Slide 1- </a:t>
            </a:r>
            <a:fld id="{CFE8E1B1-088E-4B50-9294-49036429544B}" type="slidenum">
              <a:rPr lang="en-US" altLang="en-US"/>
              <a:pPr>
                <a:defRPr/>
              </a:pPr>
              <a:t>‹#›</a:t>
            </a:fld>
            <a:endParaRPr lang="en-CA" altLang="en-US"/>
          </a:p>
        </p:txBody>
      </p:sp>
    </p:spTree>
    <p:extLst>
      <p:ext uri="{BB962C8B-B14F-4D97-AF65-F5344CB8AC3E}">
        <p14:creationId xmlns:p14="http://schemas.microsoft.com/office/powerpoint/2010/main" val="41328663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r>
              <a:rPr lang="en-US" altLang="en-US"/>
              <a:t>Slide 1- </a:t>
            </a:r>
            <a:fld id="{BE556E0A-E958-4836-8A75-82142B1F21B6}" type="slidenum">
              <a:rPr lang="en-US" altLang="en-US"/>
              <a:pPr>
                <a:defRPr/>
              </a:pPr>
              <a:t>‹#›</a:t>
            </a:fld>
            <a:endParaRPr lang="en-CA" altLang="en-US"/>
          </a:p>
        </p:txBody>
      </p:sp>
    </p:spTree>
    <p:extLst>
      <p:ext uri="{BB962C8B-B14F-4D97-AF65-F5344CB8AC3E}">
        <p14:creationId xmlns:p14="http://schemas.microsoft.com/office/powerpoint/2010/main" val="74332325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r>
              <a:rPr lang="en-US" altLang="en-US"/>
              <a:t>Slide 1- </a:t>
            </a:r>
            <a:fld id="{931FCADE-6C02-4E33-A1BB-224AEC3F040E}" type="slidenum">
              <a:rPr lang="en-US" altLang="en-US"/>
              <a:pPr>
                <a:defRPr/>
              </a:pPr>
              <a:t>‹#›</a:t>
            </a:fld>
            <a:endParaRPr lang="en-CA" altLang="en-US"/>
          </a:p>
        </p:txBody>
      </p:sp>
    </p:spTree>
    <p:extLst>
      <p:ext uri="{BB962C8B-B14F-4D97-AF65-F5344CB8AC3E}">
        <p14:creationId xmlns:p14="http://schemas.microsoft.com/office/powerpoint/2010/main" val="41293406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ltLang="en-US"/>
              <a:t>Slide 1- </a:t>
            </a:r>
            <a:fld id="{CAC01F74-5B53-4B9B-B768-19E95C3206D5}" type="slidenum">
              <a:rPr lang="en-US" altLang="en-US"/>
              <a:pPr>
                <a:defRPr/>
              </a:pPr>
              <a:t>‹#›</a:t>
            </a:fld>
            <a:endParaRPr lang="en-CA" altLang="en-US"/>
          </a:p>
        </p:txBody>
      </p:sp>
    </p:spTree>
    <p:extLst>
      <p:ext uri="{BB962C8B-B14F-4D97-AF65-F5344CB8AC3E}">
        <p14:creationId xmlns:p14="http://schemas.microsoft.com/office/powerpoint/2010/main" val="38315068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ltLang="en-US"/>
              <a:t>Slide 1- </a:t>
            </a:r>
            <a:fld id="{7B3CA9D9-A39C-49DD-B8EE-B499F532526D}" type="slidenum">
              <a:rPr lang="en-US" altLang="en-US"/>
              <a:pPr>
                <a:defRPr/>
              </a:pPr>
              <a:t>‹#›</a:t>
            </a:fld>
            <a:endParaRPr lang="en-CA" altLang="en-US"/>
          </a:p>
        </p:txBody>
      </p:sp>
    </p:spTree>
    <p:extLst>
      <p:ext uri="{BB962C8B-B14F-4D97-AF65-F5344CB8AC3E}">
        <p14:creationId xmlns:p14="http://schemas.microsoft.com/office/powerpoint/2010/main" val="391579118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ltLang="en-US"/>
              <a:t>Slide 1- </a:t>
            </a:r>
            <a:fld id="{06BFE265-CE4B-4FCD-B3E1-6E4670E86CCC}" type="slidenum">
              <a:rPr lang="en-US" altLang="en-US"/>
              <a:pPr>
                <a:defRPr/>
              </a:pPr>
              <a:t>‹#›</a:t>
            </a:fld>
            <a:endParaRPr lang="en-CA" altLang="en-US"/>
          </a:p>
        </p:txBody>
      </p:sp>
    </p:spTree>
    <p:extLst>
      <p:ext uri="{BB962C8B-B14F-4D97-AF65-F5344CB8AC3E}">
        <p14:creationId xmlns:p14="http://schemas.microsoft.com/office/powerpoint/2010/main" val="129159698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ltLang="en-US"/>
              <a:t>Slide 1- </a:t>
            </a:r>
            <a:fld id="{437FDF18-4DEC-447E-A7F2-A9104626A06E}" type="slidenum">
              <a:rPr lang="en-US" altLang="en-US"/>
              <a:pPr>
                <a:defRPr/>
              </a:pPr>
              <a:t>‹#›</a:t>
            </a:fld>
            <a:endParaRPr lang="en-CA" altLang="en-US"/>
          </a:p>
        </p:txBody>
      </p:sp>
    </p:spTree>
    <p:extLst>
      <p:ext uri="{BB962C8B-B14F-4D97-AF65-F5344CB8AC3E}">
        <p14:creationId xmlns:p14="http://schemas.microsoft.com/office/powerpoint/2010/main" val="118603514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a:ext uri="{91240B29-F687-4f45-9708-019B960494DF}"/>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smtClean="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a:ext uri="{91240B29-F687-4f45-9708-019B960494DF}"/>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smtClean="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a:ext uri="{91240B29-F687-4f45-9708-019B960494DF}"/>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smtClean="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a:ext uri="{91240B29-F687-4f45-9708-019B960494DF}"/>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smtClean="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solidFill>
                  <a:srgbClr val="990033"/>
                </a:solidFill>
              </a:defRPr>
            </a:lvl1pPr>
          </a:lstStyle>
          <a:p>
            <a:pPr>
              <a:defRPr/>
            </a:pPr>
            <a:r>
              <a:rPr lang="en-US" altLang="en-US"/>
              <a:t>Slide 1- </a:t>
            </a:r>
            <a:fld id="{A63F30F8-B7D9-43AA-96BF-E9CF791A04A5}" type="slidenum">
              <a:rPr lang="en-US" altLang="en-US"/>
              <a:pPr>
                <a:defRPr/>
              </a:pPr>
              <a:t>‹#›</a:t>
            </a:fld>
            <a:endParaRPr lang="en-CA" altLang="en-US"/>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900" smtClean="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j-cs"/>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endParaRPr lang="en-US" dirty="0" smtClean="0">
              <a:ea typeface="+mn-ea"/>
            </a:endParaRPr>
          </a:p>
          <a:p>
            <a:pPr>
              <a:defRPr/>
            </a:pPr>
            <a:endParaRPr lang="en-US" dirty="0">
              <a:ea typeface="+mn-ea"/>
            </a:endParaRPr>
          </a:p>
          <a:p>
            <a:pPr>
              <a:defRPr/>
            </a:pPr>
            <a:endParaRPr lang="en-US" dirty="0" smtClean="0">
              <a:ea typeface="+mn-ea"/>
            </a:endParaRPr>
          </a:p>
          <a:p>
            <a:pPr marL="0" indent="0" algn="ctr">
              <a:buFont typeface="Wingdings" panose="05000000000000000000" pitchFamily="2" charset="2"/>
              <a:buNone/>
              <a:defRPr/>
            </a:pPr>
            <a:r>
              <a:rPr lang="en-US" sz="3200" b="1" dirty="0" smtClean="0">
                <a:ea typeface="+mn-ea"/>
              </a:rPr>
              <a:t>CHAPTER 1</a:t>
            </a:r>
          </a:p>
          <a:p>
            <a:pPr marL="0" indent="0" algn="ctr">
              <a:buFont typeface="Wingdings" panose="05000000000000000000" pitchFamily="2" charset="2"/>
              <a:buNone/>
              <a:defRPr/>
            </a:pPr>
            <a:endParaRPr lang="en-US" sz="3200" b="1" dirty="0" smtClean="0">
              <a:ea typeface="+mn-ea"/>
            </a:endParaRPr>
          </a:p>
          <a:p>
            <a:pPr marL="0" indent="0" algn="ctr">
              <a:buFont typeface="Wingdings" panose="05000000000000000000" pitchFamily="2" charset="2"/>
              <a:buNone/>
              <a:defRPr/>
            </a:pPr>
            <a:r>
              <a:rPr lang="en-US" sz="3600" b="1" dirty="0" smtClean="0">
                <a:ea typeface="+mn-ea"/>
              </a:rPr>
              <a:t>Databases and Database Users</a:t>
            </a:r>
            <a:endParaRPr lang="en-US" sz="3600" b="1" dirty="0">
              <a:ea typeface="+mn-ea"/>
            </a:endParaRPr>
          </a:p>
        </p:txBody>
      </p:sp>
      <p:sp>
        <p:nvSpPr>
          <p:cNvPr id="51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583CCD73-15A0-43C3-B607-0CD5334E0F6D}" type="slidenum">
              <a:rPr lang="en-US" altLang="en-US" sz="1400" smtClean="0">
                <a:solidFill>
                  <a:srgbClr val="990033"/>
                </a:solidFill>
              </a:rPr>
              <a:pPr>
                <a:spcBef>
                  <a:spcPct val="0"/>
                </a:spcBef>
                <a:buClrTx/>
                <a:buSzTx/>
                <a:buFontTx/>
                <a:buNone/>
              </a:pPr>
              <a:t>1</a:t>
            </a:fld>
            <a:endParaRPr lang="en-CA" altLang="en-US" sz="1400" smtClean="0">
              <a:solidFill>
                <a:srgbClr val="990033"/>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Application Activities Against a Database</a:t>
            </a:r>
          </a:p>
        </p:txBody>
      </p:sp>
      <p:sp>
        <p:nvSpPr>
          <p:cNvPr id="19459" name="Content Placeholder 2"/>
          <p:cNvSpPr>
            <a:spLocks noGrp="1"/>
          </p:cNvSpPr>
          <p:nvPr>
            <p:ph idx="1"/>
          </p:nvPr>
        </p:nvSpPr>
        <p:spPr/>
        <p:txBody>
          <a:bodyPr/>
          <a:lstStyle/>
          <a:p>
            <a:r>
              <a:rPr lang="en-US" altLang="en-US" smtClean="0"/>
              <a:t>Applications interact with a database by generating</a:t>
            </a:r>
          </a:p>
          <a:p>
            <a:pPr>
              <a:buFont typeface="Wingdings" panose="05000000000000000000" pitchFamily="2" charset="2"/>
              <a:buNone/>
            </a:pPr>
            <a:r>
              <a:rPr lang="en-US" altLang="en-US" smtClean="0"/>
              <a:t>- Queries: </a:t>
            </a:r>
            <a:r>
              <a:rPr lang="en-US" altLang="en-US" smtClean="0">
                <a:solidFill>
                  <a:srgbClr val="800000"/>
                </a:solidFill>
              </a:rPr>
              <a:t>that access different parts of data and formulate the result of a request</a:t>
            </a:r>
          </a:p>
          <a:p>
            <a:pPr>
              <a:buFont typeface="Wingdings" panose="05000000000000000000" pitchFamily="2" charset="2"/>
              <a:buNone/>
            </a:pPr>
            <a:r>
              <a:rPr lang="en-US" altLang="en-US" smtClean="0"/>
              <a:t>- Transactions: </a:t>
            </a:r>
            <a:r>
              <a:rPr lang="en-US" altLang="en-US" smtClean="0">
                <a:solidFill>
                  <a:srgbClr val="800000"/>
                </a:solidFill>
              </a:rPr>
              <a:t>that may read some data and “update” certain values or generate new data and store that in the database</a:t>
            </a:r>
          </a:p>
          <a:p>
            <a:r>
              <a:rPr lang="en-US" altLang="en-US" smtClean="0"/>
              <a:t>Applications must not allow unauthorized users to access data</a:t>
            </a:r>
          </a:p>
          <a:p>
            <a:r>
              <a:rPr lang="en-US" altLang="en-US" smtClean="0"/>
              <a:t>Applications must keep up with changing user requirements against the database</a:t>
            </a:r>
          </a:p>
          <a:p>
            <a:pPr>
              <a:buFont typeface="Wingdings" panose="05000000000000000000" pitchFamily="2" charset="2"/>
              <a:buNone/>
            </a:pPr>
            <a:endParaRPr lang="en-US" altLang="en-US" smtClean="0"/>
          </a:p>
        </p:txBody>
      </p:sp>
      <p:sp>
        <p:nvSpPr>
          <p:cNvPr id="194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CDD1E4E1-4202-428B-9C39-ADAB5CDAB40C}" type="slidenum">
              <a:rPr lang="en-US" altLang="en-US" sz="1400" smtClean="0">
                <a:solidFill>
                  <a:srgbClr val="990033"/>
                </a:solidFill>
              </a:rPr>
              <a:pPr>
                <a:spcBef>
                  <a:spcPct val="0"/>
                </a:spcBef>
                <a:buClrTx/>
                <a:buSzTx/>
                <a:buFontTx/>
                <a:buNone/>
              </a:pPr>
              <a:t>10</a:t>
            </a:fld>
            <a:endParaRPr lang="en-CA" altLang="en-US" sz="1400" smtClean="0">
              <a:solidFill>
                <a:srgbClr val="990033"/>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DF8909AF-AEA7-4122-A456-EEBF418A47F1}" type="slidenum">
              <a:rPr lang="en-US" altLang="en-US" sz="1400" smtClean="0">
                <a:solidFill>
                  <a:srgbClr val="990033"/>
                </a:solidFill>
              </a:rPr>
              <a:pPr>
                <a:spcBef>
                  <a:spcPct val="0"/>
                </a:spcBef>
                <a:buClrTx/>
                <a:buSzTx/>
                <a:buFontTx/>
                <a:buNone/>
              </a:pPr>
              <a:t>11</a:t>
            </a:fld>
            <a:endParaRPr lang="en-CA" altLang="en-US" sz="1400" smtClean="0">
              <a:solidFill>
                <a:srgbClr val="990033"/>
              </a:solidFill>
            </a:endParaRPr>
          </a:p>
        </p:txBody>
      </p:sp>
      <p:sp>
        <p:nvSpPr>
          <p:cNvPr id="20483" name="Rectangle 4"/>
          <p:cNvSpPr>
            <a:spLocks noGrp="1" noChangeArrowheads="1"/>
          </p:cNvSpPr>
          <p:nvPr>
            <p:ph type="title"/>
          </p:nvPr>
        </p:nvSpPr>
        <p:spPr/>
        <p:txBody>
          <a:bodyPr/>
          <a:lstStyle/>
          <a:p>
            <a:pPr eaLnBrk="1" hangingPunct="1"/>
            <a:r>
              <a:rPr lang="en-US" altLang="en-US" smtClean="0"/>
              <a:t>Additional DBMS Functionality</a:t>
            </a:r>
          </a:p>
        </p:txBody>
      </p:sp>
      <p:sp>
        <p:nvSpPr>
          <p:cNvPr id="20484" name="Rectangle 5"/>
          <p:cNvSpPr>
            <a:spLocks noGrp="1" noChangeArrowheads="1"/>
          </p:cNvSpPr>
          <p:nvPr>
            <p:ph type="body" idx="1"/>
          </p:nvPr>
        </p:nvSpPr>
        <p:spPr/>
        <p:txBody>
          <a:bodyPr/>
          <a:lstStyle/>
          <a:p>
            <a:pPr eaLnBrk="1" hangingPunct="1"/>
            <a:r>
              <a:rPr lang="en-US" altLang="en-US" smtClean="0"/>
              <a:t>DBMS may additionally provide:</a:t>
            </a:r>
          </a:p>
          <a:p>
            <a:pPr lvl="1" eaLnBrk="1" hangingPunct="1"/>
            <a:r>
              <a:rPr lang="en-US" altLang="en-US" smtClean="0"/>
              <a:t>Protection or Security measures to prevent unauthorized access</a:t>
            </a:r>
          </a:p>
          <a:p>
            <a:pPr lvl="1" eaLnBrk="1" hangingPunct="1"/>
            <a:r>
              <a:rPr lang="en-US" altLang="en-US" smtClean="0"/>
              <a:t>“Active” processing to take internal actions on data</a:t>
            </a:r>
          </a:p>
          <a:p>
            <a:pPr lvl="1" eaLnBrk="1" hangingPunct="1"/>
            <a:r>
              <a:rPr lang="en-US" altLang="en-US" smtClean="0"/>
              <a:t>Presentation and Visualization of data</a:t>
            </a:r>
          </a:p>
          <a:p>
            <a:pPr lvl="1" eaLnBrk="1" hangingPunct="1"/>
            <a:r>
              <a:rPr lang="en-US" altLang="en-US" smtClean="0"/>
              <a:t>Maintenance of the database and associated programs over the lifetime of the database application</a:t>
            </a:r>
          </a:p>
          <a:p>
            <a:pPr lvl="2" eaLnBrk="1" hangingPunct="1"/>
            <a:r>
              <a:rPr lang="en-US" altLang="en-US" smtClean="0"/>
              <a:t>Called database, software, and system maintenance</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CE01C307-97D9-4E0C-B0DB-E77CC2D69580}" type="slidenum">
              <a:rPr lang="en-US" altLang="en-US" sz="1400" smtClean="0">
                <a:solidFill>
                  <a:srgbClr val="990033"/>
                </a:solidFill>
              </a:rPr>
              <a:pPr>
                <a:spcBef>
                  <a:spcPct val="0"/>
                </a:spcBef>
                <a:buClrTx/>
                <a:buSzTx/>
                <a:buFontTx/>
                <a:buNone/>
              </a:pPr>
              <a:t>12</a:t>
            </a:fld>
            <a:endParaRPr lang="en-CA" altLang="en-US" sz="1400" smtClean="0">
              <a:solidFill>
                <a:srgbClr val="990033"/>
              </a:solidFill>
            </a:endParaRPr>
          </a:p>
        </p:txBody>
      </p:sp>
      <p:sp>
        <p:nvSpPr>
          <p:cNvPr id="22531" name="Rectangle 4"/>
          <p:cNvSpPr>
            <a:spLocks noGrp="1" noChangeArrowheads="1"/>
          </p:cNvSpPr>
          <p:nvPr>
            <p:ph type="title"/>
          </p:nvPr>
        </p:nvSpPr>
        <p:spPr/>
        <p:txBody>
          <a:bodyPr/>
          <a:lstStyle/>
          <a:p>
            <a:pPr eaLnBrk="1" hangingPunct="1"/>
            <a:r>
              <a:rPr lang="en-US" altLang="en-US" smtClean="0"/>
              <a:t>Example of a Database</a:t>
            </a:r>
            <a:br>
              <a:rPr lang="en-US" altLang="en-US" smtClean="0"/>
            </a:br>
            <a:r>
              <a:rPr lang="en-US" altLang="en-US" smtClean="0"/>
              <a:t>(with a Conceptual Data Model)</a:t>
            </a:r>
          </a:p>
        </p:txBody>
      </p:sp>
      <p:sp>
        <p:nvSpPr>
          <p:cNvPr id="22532" name="Rectangle 5"/>
          <p:cNvSpPr>
            <a:spLocks noGrp="1" noChangeArrowheads="1"/>
          </p:cNvSpPr>
          <p:nvPr>
            <p:ph type="body" idx="1"/>
          </p:nvPr>
        </p:nvSpPr>
        <p:spPr/>
        <p:txBody>
          <a:bodyPr/>
          <a:lstStyle/>
          <a:p>
            <a:pPr eaLnBrk="1" hangingPunct="1"/>
            <a:r>
              <a:rPr lang="en-US" altLang="en-US" b="1" smtClean="0"/>
              <a:t>Mini-world for the example:</a:t>
            </a:r>
          </a:p>
          <a:p>
            <a:pPr lvl="1" eaLnBrk="1" hangingPunct="1"/>
            <a:r>
              <a:rPr lang="en-US" altLang="en-US" smtClean="0"/>
              <a:t>Part of a UNIVERSITY environment.</a:t>
            </a:r>
          </a:p>
          <a:p>
            <a:pPr eaLnBrk="1" hangingPunct="1"/>
            <a:r>
              <a:rPr lang="en-US" altLang="en-US" b="1" smtClean="0"/>
              <a:t>Some mini-world </a:t>
            </a:r>
            <a:r>
              <a:rPr lang="en-US" altLang="en-US" b="1" i="1" smtClean="0"/>
              <a:t>entities</a:t>
            </a:r>
            <a:r>
              <a:rPr lang="en-US" altLang="en-US" b="1" smtClean="0"/>
              <a:t>:</a:t>
            </a:r>
          </a:p>
          <a:p>
            <a:pPr lvl="1" eaLnBrk="1" hangingPunct="1"/>
            <a:r>
              <a:rPr lang="en-US" altLang="en-US" smtClean="0"/>
              <a:t>STUDENTs</a:t>
            </a:r>
          </a:p>
          <a:p>
            <a:pPr lvl="1" eaLnBrk="1" hangingPunct="1"/>
            <a:r>
              <a:rPr lang="en-US" altLang="en-US" smtClean="0"/>
              <a:t>COURSEs</a:t>
            </a:r>
          </a:p>
          <a:p>
            <a:pPr lvl="1" eaLnBrk="1" hangingPunct="1"/>
            <a:r>
              <a:rPr lang="en-US" altLang="en-US" smtClean="0"/>
              <a:t>SECTIONs (of COURSEs)</a:t>
            </a:r>
          </a:p>
          <a:p>
            <a:pPr lvl="1" eaLnBrk="1" hangingPunct="1"/>
            <a:r>
              <a:rPr lang="en-US" altLang="en-US" smtClean="0"/>
              <a:t>(academic) DEPARTMENTs</a:t>
            </a:r>
          </a:p>
          <a:p>
            <a:pPr lvl="1" eaLnBrk="1" hangingPunct="1"/>
            <a:r>
              <a:rPr lang="en-US" altLang="en-US" smtClean="0"/>
              <a:t>INSTRUCTORs</a:t>
            </a:r>
          </a:p>
          <a:p>
            <a:pPr eaLnBrk="1" hangingPunct="1"/>
            <a:endParaRPr lang="en-US" altLang="en-US" smtClean="0"/>
          </a:p>
          <a:p>
            <a:pPr eaLnBrk="1" hangingPunct="1"/>
            <a:endParaRPr lang="en-US" altLang="en-US" smtClean="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14C66278-BBC0-48FB-9D7E-941BD1DD3C9F}" type="slidenum">
              <a:rPr lang="en-US" altLang="en-US" sz="1400" smtClean="0">
                <a:solidFill>
                  <a:srgbClr val="990033"/>
                </a:solidFill>
              </a:rPr>
              <a:pPr>
                <a:spcBef>
                  <a:spcPct val="0"/>
                </a:spcBef>
                <a:buClrTx/>
                <a:buSzTx/>
                <a:buFontTx/>
                <a:buNone/>
              </a:pPr>
              <a:t>13</a:t>
            </a:fld>
            <a:endParaRPr lang="en-CA" altLang="en-US" sz="1400" smtClean="0">
              <a:solidFill>
                <a:srgbClr val="990033"/>
              </a:solidFill>
            </a:endParaRPr>
          </a:p>
        </p:txBody>
      </p:sp>
      <p:sp>
        <p:nvSpPr>
          <p:cNvPr id="24579" name="Rectangle 4"/>
          <p:cNvSpPr>
            <a:spLocks noGrp="1" noChangeArrowheads="1"/>
          </p:cNvSpPr>
          <p:nvPr>
            <p:ph type="title"/>
          </p:nvPr>
        </p:nvSpPr>
        <p:spPr/>
        <p:txBody>
          <a:bodyPr/>
          <a:lstStyle/>
          <a:p>
            <a:pPr eaLnBrk="1" hangingPunct="1"/>
            <a:r>
              <a:rPr lang="en-US" altLang="en-US" smtClean="0"/>
              <a:t>Example of a Database</a:t>
            </a:r>
            <a:br>
              <a:rPr lang="en-US" altLang="en-US" smtClean="0"/>
            </a:br>
            <a:r>
              <a:rPr lang="en-US" altLang="en-US" smtClean="0"/>
              <a:t>(with a Conceptual Data Model)</a:t>
            </a:r>
          </a:p>
        </p:txBody>
      </p:sp>
      <p:sp>
        <p:nvSpPr>
          <p:cNvPr id="24580" name="Rectangle 5"/>
          <p:cNvSpPr>
            <a:spLocks noGrp="1" noChangeArrowheads="1"/>
          </p:cNvSpPr>
          <p:nvPr>
            <p:ph type="body" idx="1"/>
          </p:nvPr>
        </p:nvSpPr>
        <p:spPr/>
        <p:txBody>
          <a:bodyPr/>
          <a:lstStyle/>
          <a:p>
            <a:pPr eaLnBrk="1" hangingPunct="1"/>
            <a:r>
              <a:rPr lang="en-US" altLang="en-US" sz="2400" b="1" smtClean="0"/>
              <a:t>Some mini-world </a:t>
            </a:r>
            <a:r>
              <a:rPr lang="en-US" altLang="en-US" sz="2400" b="1" i="1" smtClean="0"/>
              <a:t>relationships</a:t>
            </a:r>
            <a:r>
              <a:rPr lang="en-US" altLang="en-US" sz="2400" b="1" smtClean="0"/>
              <a:t>:</a:t>
            </a:r>
          </a:p>
          <a:p>
            <a:pPr lvl="1" eaLnBrk="1" hangingPunct="1"/>
            <a:r>
              <a:rPr lang="en-US" altLang="en-US" sz="2200" smtClean="0"/>
              <a:t>SECTIONs </a:t>
            </a:r>
            <a:r>
              <a:rPr lang="en-US" altLang="en-US" sz="2200" i="1" smtClean="0"/>
              <a:t>are of specific</a:t>
            </a:r>
            <a:r>
              <a:rPr lang="en-US" altLang="en-US" sz="2200" smtClean="0"/>
              <a:t> COURSEs</a:t>
            </a:r>
          </a:p>
          <a:p>
            <a:pPr lvl="1" eaLnBrk="1" hangingPunct="1"/>
            <a:r>
              <a:rPr lang="en-US" altLang="en-US" sz="2200" smtClean="0"/>
              <a:t>STUDENTs </a:t>
            </a:r>
            <a:r>
              <a:rPr lang="en-US" altLang="en-US" sz="2200" i="1" smtClean="0"/>
              <a:t>take</a:t>
            </a:r>
            <a:r>
              <a:rPr lang="en-US" altLang="en-US" sz="2200" smtClean="0"/>
              <a:t> SECTIONs</a:t>
            </a:r>
          </a:p>
          <a:p>
            <a:pPr lvl="1" eaLnBrk="1" hangingPunct="1"/>
            <a:r>
              <a:rPr lang="en-US" altLang="en-US" sz="2200" smtClean="0"/>
              <a:t>COURSEs </a:t>
            </a:r>
            <a:r>
              <a:rPr lang="en-US" altLang="en-US" sz="2200" i="1" smtClean="0"/>
              <a:t>have  prerequisite</a:t>
            </a:r>
            <a:r>
              <a:rPr lang="en-US" altLang="en-US" sz="2200" smtClean="0"/>
              <a:t> COURSEs</a:t>
            </a:r>
          </a:p>
          <a:p>
            <a:pPr lvl="1" eaLnBrk="1" hangingPunct="1"/>
            <a:r>
              <a:rPr lang="en-US" altLang="en-US" sz="2200" smtClean="0"/>
              <a:t>INSTRUCTORs </a:t>
            </a:r>
            <a:r>
              <a:rPr lang="en-US" altLang="en-US" sz="2200" i="1" smtClean="0"/>
              <a:t>teach</a:t>
            </a:r>
            <a:r>
              <a:rPr lang="en-US" altLang="en-US" sz="2200" smtClean="0"/>
              <a:t>  SECTIONs</a:t>
            </a:r>
          </a:p>
          <a:p>
            <a:pPr lvl="1" eaLnBrk="1" hangingPunct="1"/>
            <a:r>
              <a:rPr lang="en-US" altLang="en-US" sz="2200" smtClean="0"/>
              <a:t>COURSEs </a:t>
            </a:r>
            <a:r>
              <a:rPr lang="en-US" altLang="en-US" sz="2200" i="1" smtClean="0"/>
              <a:t>are offered by</a:t>
            </a:r>
            <a:r>
              <a:rPr lang="en-US" altLang="en-US" sz="2200" smtClean="0"/>
              <a:t>  DEPARTMENTs</a:t>
            </a:r>
          </a:p>
          <a:p>
            <a:pPr lvl="1" eaLnBrk="1" hangingPunct="1"/>
            <a:r>
              <a:rPr lang="en-US" altLang="en-US" sz="2200" smtClean="0"/>
              <a:t>STUDENTs </a:t>
            </a:r>
            <a:r>
              <a:rPr lang="en-US" altLang="en-US" sz="2200" i="1" smtClean="0"/>
              <a:t>major in</a:t>
            </a:r>
            <a:r>
              <a:rPr lang="en-US" altLang="en-US" sz="2200" smtClean="0"/>
              <a:t>  DEPARTMENTs</a:t>
            </a:r>
          </a:p>
          <a:p>
            <a:pPr eaLnBrk="1" hangingPunct="1"/>
            <a:endParaRPr lang="en-US" altLang="en-US" sz="2400" smtClean="0"/>
          </a:p>
          <a:p>
            <a:pPr eaLnBrk="1" hangingPunct="1"/>
            <a:r>
              <a:rPr lang="en-US" altLang="en-US" sz="2400" smtClean="0"/>
              <a:t>Note: The above entities and relationships are typically expressed in a conceptual data model, such as the ENTITY-RELATIONSHIP data model (see Chapters 3, 4)</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D3CDC191-0014-42FD-9AC8-A2410FE9F8B9}" type="slidenum">
              <a:rPr lang="en-US" altLang="en-US" sz="1400" smtClean="0">
                <a:solidFill>
                  <a:srgbClr val="990033"/>
                </a:solidFill>
              </a:rPr>
              <a:pPr>
                <a:spcBef>
                  <a:spcPct val="0"/>
                </a:spcBef>
                <a:buClrTx/>
                <a:buSzTx/>
                <a:buFontTx/>
                <a:buNone/>
              </a:pPr>
              <a:t>14</a:t>
            </a:fld>
            <a:endParaRPr lang="en-CA" altLang="en-US" sz="1400" smtClean="0">
              <a:solidFill>
                <a:srgbClr val="990033"/>
              </a:solidFill>
            </a:endParaRPr>
          </a:p>
        </p:txBody>
      </p:sp>
      <p:sp>
        <p:nvSpPr>
          <p:cNvPr id="26627" name="Rectangle 2"/>
          <p:cNvSpPr>
            <a:spLocks noGrp="1" noChangeArrowheads="1"/>
          </p:cNvSpPr>
          <p:nvPr>
            <p:ph type="title"/>
          </p:nvPr>
        </p:nvSpPr>
        <p:spPr/>
        <p:txBody>
          <a:bodyPr/>
          <a:lstStyle/>
          <a:p>
            <a:pPr eaLnBrk="1" hangingPunct="1"/>
            <a:r>
              <a:rPr lang="en-US" altLang="en-US" smtClean="0"/>
              <a:t>Example of a simple database</a:t>
            </a:r>
          </a:p>
        </p:txBody>
      </p:sp>
      <p:pic>
        <p:nvPicPr>
          <p:cNvPr id="26628" name="Picture 4" descr="fig01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25" y="1524000"/>
            <a:ext cx="437038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9EF6D7DB-1C00-4CA2-92E2-82741BF1E3DF}" type="slidenum">
              <a:rPr lang="en-US" altLang="en-US" sz="1400" smtClean="0">
                <a:solidFill>
                  <a:srgbClr val="990033"/>
                </a:solidFill>
              </a:rPr>
              <a:pPr>
                <a:spcBef>
                  <a:spcPct val="0"/>
                </a:spcBef>
                <a:buClrTx/>
                <a:buSzTx/>
                <a:buFontTx/>
                <a:buNone/>
              </a:pPr>
              <a:t>15</a:t>
            </a:fld>
            <a:endParaRPr lang="en-CA" altLang="en-US" sz="1400" smtClean="0">
              <a:solidFill>
                <a:srgbClr val="990033"/>
              </a:solidFill>
            </a:endParaRPr>
          </a:p>
        </p:txBody>
      </p:sp>
      <p:sp>
        <p:nvSpPr>
          <p:cNvPr id="27651" name="Rectangle 4"/>
          <p:cNvSpPr>
            <a:spLocks noGrp="1" noChangeArrowheads="1"/>
          </p:cNvSpPr>
          <p:nvPr>
            <p:ph type="title"/>
          </p:nvPr>
        </p:nvSpPr>
        <p:spPr/>
        <p:txBody>
          <a:bodyPr/>
          <a:lstStyle/>
          <a:p>
            <a:pPr eaLnBrk="1" hangingPunct="1"/>
            <a:r>
              <a:rPr lang="en-US" altLang="en-US" smtClean="0"/>
              <a:t>Main Characteristics of the Database Approach</a:t>
            </a:r>
          </a:p>
        </p:txBody>
      </p:sp>
      <p:sp>
        <p:nvSpPr>
          <p:cNvPr id="14340" name="Rectangle 5"/>
          <p:cNvSpPr>
            <a:spLocks noGrp="1" noChangeArrowheads="1"/>
          </p:cNvSpPr>
          <p:nvPr>
            <p:ph type="body" idx="1"/>
          </p:nvPr>
        </p:nvSpPr>
        <p:spPr>
          <a:xfrm>
            <a:off x="239713" y="1360488"/>
            <a:ext cx="8294687" cy="4572000"/>
          </a:xfrm>
        </p:spPr>
        <p:txBody>
          <a:bodyPr/>
          <a:lstStyle/>
          <a:p>
            <a:pPr eaLnBrk="1" hangingPunct="1">
              <a:defRPr/>
            </a:pPr>
            <a:r>
              <a:rPr lang="en-US" altLang="en-US" sz="2400" b="1" dirty="0" smtClean="0">
                <a:ea typeface="+mn-ea"/>
              </a:rPr>
              <a:t>Self-describing nature of a database system:</a:t>
            </a:r>
          </a:p>
          <a:p>
            <a:pPr lvl="1" eaLnBrk="1" hangingPunct="1">
              <a:defRPr/>
            </a:pPr>
            <a:r>
              <a:rPr lang="en-US" altLang="en-US" sz="2200" dirty="0" smtClean="0">
                <a:ea typeface="ＭＳ Ｐゴシック" charset="0"/>
              </a:rPr>
              <a:t>A DBMS </a:t>
            </a:r>
            <a:r>
              <a:rPr lang="en-US" altLang="en-US" sz="2200" b="1" dirty="0" smtClean="0">
                <a:ea typeface="ＭＳ Ｐゴシック" charset="0"/>
              </a:rPr>
              <a:t>catalog</a:t>
            </a:r>
            <a:r>
              <a:rPr lang="en-US" altLang="en-US" sz="2200" dirty="0" smtClean="0">
                <a:ea typeface="ＭＳ Ｐゴシック" charset="0"/>
              </a:rPr>
              <a:t> stores the description of a particular database (e.g. data structures, types, and constraints)</a:t>
            </a:r>
          </a:p>
          <a:p>
            <a:pPr lvl="1" eaLnBrk="1" hangingPunct="1">
              <a:defRPr/>
            </a:pPr>
            <a:r>
              <a:rPr lang="en-US" altLang="en-US" sz="2200" dirty="0" smtClean="0">
                <a:ea typeface="ＭＳ Ｐゴシック" charset="0"/>
              </a:rPr>
              <a:t>The description is called </a:t>
            </a:r>
            <a:r>
              <a:rPr lang="en-US" altLang="en-US" sz="2200" b="1" dirty="0" smtClean="0">
                <a:ea typeface="ＭＳ Ｐゴシック" charset="0"/>
              </a:rPr>
              <a:t>meta-data*</a:t>
            </a:r>
            <a:r>
              <a:rPr lang="en-US" altLang="en-US" sz="2200" dirty="0" smtClean="0">
                <a:ea typeface="ＭＳ Ｐゴシック" charset="0"/>
              </a:rPr>
              <a:t>.</a:t>
            </a:r>
          </a:p>
          <a:p>
            <a:pPr lvl="1" eaLnBrk="1" hangingPunct="1">
              <a:defRPr/>
            </a:pPr>
            <a:r>
              <a:rPr lang="en-US" altLang="en-US" sz="2200" dirty="0" smtClean="0">
                <a:ea typeface="ＭＳ Ｐゴシック" charset="0"/>
              </a:rPr>
              <a:t>This allows the DBMS software to work with different database applications.</a:t>
            </a:r>
          </a:p>
          <a:p>
            <a:pPr eaLnBrk="1" hangingPunct="1">
              <a:defRPr/>
            </a:pPr>
            <a:r>
              <a:rPr lang="en-US" altLang="en-US" sz="2400" b="1" dirty="0" smtClean="0">
                <a:ea typeface="+mn-ea"/>
              </a:rPr>
              <a:t>Insulation between programs and data:</a:t>
            </a:r>
          </a:p>
          <a:p>
            <a:pPr lvl="1" eaLnBrk="1" hangingPunct="1">
              <a:defRPr/>
            </a:pPr>
            <a:r>
              <a:rPr lang="en-US" altLang="en-US" sz="2200" dirty="0" smtClean="0">
                <a:ea typeface="ＭＳ Ｐゴシック" charset="0"/>
              </a:rPr>
              <a:t>Called </a:t>
            </a:r>
            <a:r>
              <a:rPr lang="en-US" altLang="en-US" sz="2200" b="1" dirty="0" smtClean="0">
                <a:ea typeface="ＭＳ Ｐゴシック" charset="0"/>
              </a:rPr>
              <a:t>program-data independence</a:t>
            </a:r>
            <a:r>
              <a:rPr lang="en-US" altLang="en-US" sz="2200" dirty="0" smtClean="0">
                <a:ea typeface="ＭＳ Ｐゴシック" charset="0"/>
              </a:rPr>
              <a:t>.</a:t>
            </a:r>
          </a:p>
          <a:p>
            <a:pPr lvl="1" eaLnBrk="1" hangingPunct="1">
              <a:defRPr/>
            </a:pPr>
            <a:r>
              <a:rPr lang="en-US" altLang="en-US" sz="2200" dirty="0" smtClean="0">
                <a:ea typeface="ＭＳ Ｐゴシック" charset="0"/>
              </a:rPr>
              <a:t>Allows changing data structures and storage organization without having to change the DBMS access programs.</a:t>
            </a:r>
          </a:p>
          <a:p>
            <a:pPr marL="457200" lvl="1" indent="0" eaLnBrk="1" hangingPunct="1">
              <a:buFont typeface="Wingdings" panose="05000000000000000000" pitchFamily="2" charset="2"/>
              <a:buNone/>
              <a:defRPr/>
            </a:pPr>
            <a:r>
              <a:rPr lang="en-US" altLang="en-US" sz="2200" dirty="0" smtClean="0">
                <a:ea typeface="ＭＳ Ｐゴシック" charset="0"/>
              </a:rPr>
              <a:t>-----------------------------------------------------------------------------</a:t>
            </a:r>
          </a:p>
          <a:p>
            <a:pPr marL="457200" lvl="1" indent="0" eaLnBrk="1" hangingPunct="1">
              <a:buFont typeface="Wingdings" panose="05000000000000000000" pitchFamily="2" charset="2"/>
              <a:buNone/>
              <a:defRPr/>
            </a:pPr>
            <a:r>
              <a:rPr lang="en-US" altLang="en-US" sz="2200" dirty="0" smtClean="0">
                <a:ea typeface="ＭＳ Ｐゴシック" charset="0"/>
              </a:rPr>
              <a:t>* Some newer systems such as a few NOSQL systems need no meta-data: they store the data definition within its structure making it self describing</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4B367ADB-2FF2-4704-889C-B61D4600D11D}" type="slidenum">
              <a:rPr lang="en-US" altLang="en-US" sz="1400" smtClean="0">
                <a:solidFill>
                  <a:srgbClr val="990033"/>
                </a:solidFill>
              </a:rPr>
              <a:pPr>
                <a:spcBef>
                  <a:spcPct val="0"/>
                </a:spcBef>
                <a:buClrTx/>
                <a:buSzTx/>
                <a:buFontTx/>
                <a:buNone/>
              </a:pPr>
              <a:t>16</a:t>
            </a:fld>
            <a:endParaRPr lang="en-CA" altLang="en-US" sz="1400" smtClean="0">
              <a:solidFill>
                <a:srgbClr val="990033"/>
              </a:solidFill>
            </a:endParaRPr>
          </a:p>
        </p:txBody>
      </p:sp>
      <p:sp>
        <p:nvSpPr>
          <p:cNvPr id="29699" name="Rectangle 2"/>
          <p:cNvSpPr>
            <a:spLocks noGrp="1" noChangeArrowheads="1"/>
          </p:cNvSpPr>
          <p:nvPr>
            <p:ph type="title"/>
          </p:nvPr>
        </p:nvSpPr>
        <p:spPr/>
        <p:txBody>
          <a:bodyPr/>
          <a:lstStyle/>
          <a:p>
            <a:pPr eaLnBrk="1" hangingPunct="1"/>
            <a:r>
              <a:rPr lang="en-US" altLang="en-US" sz="3200" smtClean="0"/>
              <a:t>Example of a simplified database catalog</a:t>
            </a:r>
          </a:p>
        </p:txBody>
      </p:sp>
      <p:pic>
        <p:nvPicPr>
          <p:cNvPr id="29700" name="Picture 4" descr="fig01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172200"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16166540-7E56-4381-B357-2B4571AD9FF9}" type="slidenum">
              <a:rPr lang="en-US" altLang="en-US" sz="1400" smtClean="0">
                <a:solidFill>
                  <a:srgbClr val="990033"/>
                </a:solidFill>
              </a:rPr>
              <a:pPr>
                <a:spcBef>
                  <a:spcPct val="0"/>
                </a:spcBef>
                <a:buClrTx/>
                <a:buSzTx/>
                <a:buFontTx/>
                <a:buNone/>
              </a:pPr>
              <a:t>17</a:t>
            </a:fld>
            <a:endParaRPr lang="en-CA" altLang="en-US" sz="1400" smtClean="0">
              <a:solidFill>
                <a:srgbClr val="990033"/>
              </a:solidFill>
            </a:endParaRPr>
          </a:p>
        </p:txBody>
      </p:sp>
      <p:sp>
        <p:nvSpPr>
          <p:cNvPr id="30723" name="Rectangle 4"/>
          <p:cNvSpPr>
            <a:spLocks noGrp="1" noChangeArrowheads="1"/>
          </p:cNvSpPr>
          <p:nvPr>
            <p:ph type="title"/>
          </p:nvPr>
        </p:nvSpPr>
        <p:spPr/>
        <p:txBody>
          <a:bodyPr/>
          <a:lstStyle/>
          <a:p>
            <a:pPr eaLnBrk="1" hangingPunct="1"/>
            <a:r>
              <a:rPr lang="en-US" altLang="en-US" smtClean="0"/>
              <a:t>Main Characteristics of the Database Approach (continued)</a:t>
            </a:r>
          </a:p>
        </p:txBody>
      </p:sp>
      <p:sp>
        <p:nvSpPr>
          <p:cNvPr id="30724" name="Rectangle 5"/>
          <p:cNvSpPr>
            <a:spLocks noGrp="1" noChangeArrowheads="1"/>
          </p:cNvSpPr>
          <p:nvPr>
            <p:ph type="body" idx="1"/>
          </p:nvPr>
        </p:nvSpPr>
        <p:spPr/>
        <p:txBody>
          <a:bodyPr/>
          <a:lstStyle/>
          <a:p>
            <a:pPr eaLnBrk="1" hangingPunct="1"/>
            <a:r>
              <a:rPr lang="en-US" altLang="en-US" b="1" smtClean="0"/>
              <a:t>Data Abstraction: </a:t>
            </a:r>
          </a:p>
          <a:p>
            <a:pPr lvl="1" eaLnBrk="1" hangingPunct="1"/>
            <a:r>
              <a:rPr lang="en-US" altLang="en-US" smtClean="0"/>
              <a:t>A </a:t>
            </a:r>
            <a:r>
              <a:rPr lang="en-US" altLang="en-US" b="1" smtClean="0"/>
              <a:t>data model</a:t>
            </a:r>
            <a:r>
              <a:rPr lang="en-US" altLang="en-US" smtClean="0"/>
              <a:t> is used to hide storage details and present the users with a conceptual view  of the database.</a:t>
            </a:r>
          </a:p>
          <a:p>
            <a:pPr lvl="1" eaLnBrk="1" hangingPunct="1"/>
            <a:r>
              <a:rPr lang="en-US" altLang="en-US" smtClean="0"/>
              <a:t>Programs refer to the data model constructs rather than data storage details</a:t>
            </a:r>
          </a:p>
          <a:p>
            <a:pPr eaLnBrk="1" hangingPunct="1"/>
            <a:r>
              <a:rPr lang="en-US" altLang="en-US" b="1" smtClean="0"/>
              <a:t>Support of multiple views of the data:</a:t>
            </a:r>
          </a:p>
          <a:p>
            <a:pPr lvl="1" eaLnBrk="1" hangingPunct="1"/>
            <a:r>
              <a:rPr lang="en-US" altLang="en-US" smtClean="0"/>
              <a:t>Each user may see a different view of the database, which describes </a:t>
            </a:r>
            <a:r>
              <a:rPr lang="en-US" altLang="en-US" b="1" smtClean="0"/>
              <a:t>only</a:t>
            </a:r>
            <a:r>
              <a:rPr lang="en-US" altLang="en-US" smtClean="0"/>
              <a:t> the data of interest to that user.</a:t>
            </a:r>
          </a:p>
          <a:p>
            <a:pPr eaLnBrk="1" hangingPunct="1"/>
            <a:endParaRPr lang="en-US" altLang="en-US" smtClean="0"/>
          </a:p>
          <a:p>
            <a:pPr eaLnBrk="1" hangingPunct="1"/>
            <a:endParaRPr lang="en-US" altLang="en-US" smtClean="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70188077-6E3E-4284-9E3E-81AF35FC4741}" type="slidenum">
              <a:rPr lang="en-US" altLang="en-US" sz="1400" smtClean="0">
                <a:solidFill>
                  <a:srgbClr val="990033"/>
                </a:solidFill>
              </a:rPr>
              <a:pPr>
                <a:spcBef>
                  <a:spcPct val="0"/>
                </a:spcBef>
                <a:buClrTx/>
                <a:buSzTx/>
                <a:buFontTx/>
                <a:buNone/>
              </a:pPr>
              <a:t>18</a:t>
            </a:fld>
            <a:endParaRPr lang="en-CA" altLang="en-US" sz="1400" smtClean="0">
              <a:solidFill>
                <a:srgbClr val="990033"/>
              </a:solidFill>
            </a:endParaRPr>
          </a:p>
        </p:txBody>
      </p:sp>
      <p:sp>
        <p:nvSpPr>
          <p:cNvPr id="32771" name="Rectangle 4"/>
          <p:cNvSpPr>
            <a:spLocks noGrp="1" noChangeArrowheads="1"/>
          </p:cNvSpPr>
          <p:nvPr>
            <p:ph type="title"/>
          </p:nvPr>
        </p:nvSpPr>
        <p:spPr/>
        <p:txBody>
          <a:bodyPr/>
          <a:lstStyle/>
          <a:p>
            <a:pPr eaLnBrk="1" hangingPunct="1"/>
            <a:r>
              <a:rPr lang="en-US" altLang="en-US" smtClean="0"/>
              <a:t>Main Characteristics of the Database Approach (continued)</a:t>
            </a:r>
          </a:p>
        </p:txBody>
      </p:sp>
      <p:sp>
        <p:nvSpPr>
          <p:cNvPr id="32772" name="Rectangle 5"/>
          <p:cNvSpPr>
            <a:spLocks noGrp="1" noChangeArrowheads="1"/>
          </p:cNvSpPr>
          <p:nvPr>
            <p:ph type="body" idx="1"/>
          </p:nvPr>
        </p:nvSpPr>
        <p:spPr/>
        <p:txBody>
          <a:bodyPr/>
          <a:lstStyle/>
          <a:p>
            <a:pPr eaLnBrk="1" hangingPunct="1"/>
            <a:r>
              <a:rPr lang="en-US" altLang="en-US" sz="2400" b="1" smtClean="0"/>
              <a:t>Sharing of data and multi-user transaction processing:</a:t>
            </a:r>
          </a:p>
          <a:p>
            <a:pPr lvl="1" eaLnBrk="1" hangingPunct="1"/>
            <a:r>
              <a:rPr lang="en-US" altLang="en-US" sz="2200" smtClean="0"/>
              <a:t>Allowing a set of </a:t>
            </a:r>
            <a:r>
              <a:rPr lang="en-US" altLang="en-US" sz="2200" b="1" smtClean="0"/>
              <a:t>concurrent users</a:t>
            </a:r>
            <a:r>
              <a:rPr lang="en-US" altLang="en-US" sz="2200" smtClean="0"/>
              <a:t> to retrieve from and to update the database.</a:t>
            </a:r>
          </a:p>
          <a:p>
            <a:pPr lvl="1" eaLnBrk="1" hangingPunct="1"/>
            <a:r>
              <a:rPr lang="en-US" altLang="en-US" sz="2200" i="1" smtClean="0"/>
              <a:t>Concurrency control</a:t>
            </a:r>
            <a:r>
              <a:rPr lang="en-US" altLang="en-US" sz="2200" smtClean="0"/>
              <a:t> within the DBMS guarantees that each </a:t>
            </a:r>
            <a:r>
              <a:rPr lang="en-US" altLang="en-US" sz="2200" b="1" smtClean="0"/>
              <a:t>transaction</a:t>
            </a:r>
            <a:r>
              <a:rPr lang="en-US" altLang="en-US" sz="2200" smtClean="0"/>
              <a:t> is correctly executed or aborted</a:t>
            </a:r>
          </a:p>
          <a:p>
            <a:pPr lvl="1" eaLnBrk="1" hangingPunct="1"/>
            <a:r>
              <a:rPr lang="en-US" altLang="en-US" sz="2200" i="1" smtClean="0"/>
              <a:t>Recovery</a:t>
            </a:r>
            <a:r>
              <a:rPr lang="en-US" altLang="en-US" sz="2200" smtClean="0"/>
              <a:t> subsystem ensures each completed transaction has its effect permanently recorded in the database</a:t>
            </a:r>
          </a:p>
          <a:p>
            <a:pPr lvl="1" eaLnBrk="1" hangingPunct="1"/>
            <a:r>
              <a:rPr lang="en-US" altLang="en-US" sz="2200" b="1" smtClean="0"/>
              <a:t>OLTP</a:t>
            </a:r>
            <a:r>
              <a:rPr lang="en-US" altLang="en-US" sz="2200" smtClean="0"/>
              <a:t> (Online Transaction Processing) is a major part of database applications. This allows hundreds of concurrent transactions to execute per second.</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A2D87C22-D53A-49A6-86B7-CA03DBF0F031}" type="slidenum">
              <a:rPr lang="en-US" altLang="en-US" sz="1400" smtClean="0">
                <a:solidFill>
                  <a:srgbClr val="990033"/>
                </a:solidFill>
              </a:rPr>
              <a:pPr>
                <a:spcBef>
                  <a:spcPct val="0"/>
                </a:spcBef>
                <a:buClrTx/>
                <a:buSzTx/>
                <a:buFontTx/>
                <a:buNone/>
              </a:pPr>
              <a:t>19</a:t>
            </a:fld>
            <a:endParaRPr lang="en-CA" altLang="en-US" sz="1400" smtClean="0">
              <a:solidFill>
                <a:srgbClr val="990033"/>
              </a:solidFill>
            </a:endParaRPr>
          </a:p>
        </p:txBody>
      </p:sp>
      <p:sp>
        <p:nvSpPr>
          <p:cNvPr id="34819" name="Rectangle 4"/>
          <p:cNvSpPr>
            <a:spLocks noGrp="1" noChangeArrowheads="1"/>
          </p:cNvSpPr>
          <p:nvPr>
            <p:ph type="title"/>
          </p:nvPr>
        </p:nvSpPr>
        <p:spPr/>
        <p:txBody>
          <a:bodyPr/>
          <a:lstStyle/>
          <a:p>
            <a:pPr eaLnBrk="1" hangingPunct="1"/>
            <a:r>
              <a:rPr lang="en-US" altLang="en-US" smtClean="0"/>
              <a:t>Database Users</a:t>
            </a:r>
          </a:p>
        </p:txBody>
      </p:sp>
      <p:sp>
        <p:nvSpPr>
          <p:cNvPr id="34820" name="Rectangle 5"/>
          <p:cNvSpPr>
            <a:spLocks noGrp="1" noChangeArrowheads="1"/>
          </p:cNvSpPr>
          <p:nvPr>
            <p:ph type="body" idx="1"/>
          </p:nvPr>
        </p:nvSpPr>
        <p:spPr/>
        <p:txBody>
          <a:bodyPr/>
          <a:lstStyle/>
          <a:p>
            <a:pPr eaLnBrk="1" hangingPunct="1"/>
            <a:r>
              <a:rPr lang="en-US" altLang="en-US" smtClean="0"/>
              <a:t>Users may be divided into</a:t>
            </a:r>
          </a:p>
          <a:p>
            <a:pPr lvl="1" eaLnBrk="1" hangingPunct="1"/>
            <a:r>
              <a:rPr lang="en-US" altLang="en-US" smtClean="0"/>
              <a:t>Those who actually use and control the database content, and those who design, develop and maintain database applications (called “Actors on the Scene”), and</a:t>
            </a:r>
          </a:p>
          <a:p>
            <a:pPr lvl="1" eaLnBrk="1" hangingPunct="1"/>
            <a:r>
              <a:rPr lang="en-US" altLang="en-US" smtClean="0"/>
              <a:t>Those who design and develop the DBMS software and related tools, and the computer systems operators (called “Workers Behind the Scene”).</a:t>
            </a:r>
          </a:p>
          <a:p>
            <a:pPr eaLnBrk="1" hangingPunct="1"/>
            <a:endParaRPr lang="en-US" altLang="en-US" smtClean="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54A73220-A12E-4C6B-B94C-EEEBE3B6081F}" type="slidenum">
              <a:rPr lang="en-US" altLang="en-US" sz="1400" smtClean="0">
                <a:solidFill>
                  <a:srgbClr val="990033"/>
                </a:solidFill>
              </a:rPr>
              <a:pPr>
                <a:spcBef>
                  <a:spcPct val="0"/>
                </a:spcBef>
                <a:buClrTx/>
                <a:buSzTx/>
                <a:buFontTx/>
                <a:buNone/>
              </a:pPr>
              <a:t>2</a:t>
            </a:fld>
            <a:endParaRPr lang="en-CA" altLang="en-US" sz="1400" smtClean="0">
              <a:solidFill>
                <a:srgbClr val="990033"/>
              </a:solidFill>
            </a:endParaRPr>
          </a:p>
        </p:txBody>
      </p:sp>
      <p:sp>
        <p:nvSpPr>
          <p:cNvPr id="7171" name="Rectangle 4"/>
          <p:cNvSpPr>
            <a:spLocks noGrp="1" noChangeArrowheads="1"/>
          </p:cNvSpPr>
          <p:nvPr>
            <p:ph type="title"/>
          </p:nvPr>
        </p:nvSpPr>
        <p:spPr/>
        <p:txBody>
          <a:bodyPr/>
          <a:lstStyle/>
          <a:p>
            <a:pPr eaLnBrk="1" hangingPunct="1"/>
            <a:r>
              <a:rPr lang="en-US" altLang="en-US" smtClean="0"/>
              <a:t>OUTLINE</a:t>
            </a:r>
          </a:p>
        </p:txBody>
      </p:sp>
      <p:sp>
        <p:nvSpPr>
          <p:cNvPr id="7172" name="Rectangle 5"/>
          <p:cNvSpPr>
            <a:spLocks noGrp="1" noChangeArrowheads="1"/>
          </p:cNvSpPr>
          <p:nvPr>
            <p:ph type="body" idx="1"/>
          </p:nvPr>
        </p:nvSpPr>
        <p:spPr/>
        <p:txBody>
          <a:bodyPr/>
          <a:lstStyle/>
          <a:p>
            <a:pPr eaLnBrk="1" hangingPunct="1"/>
            <a:r>
              <a:rPr lang="en-US" altLang="en-US" smtClean="0"/>
              <a:t>Types of Databases and Database Applications</a:t>
            </a:r>
          </a:p>
          <a:p>
            <a:pPr eaLnBrk="1" hangingPunct="1"/>
            <a:r>
              <a:rPr lang="en-US" altLang="en-US" smtClean="0"/>
              <a:t>Basic Definitions</a:t>
            </a:r>
          </a:p>
          <a:p>
            <a:pPr eaLnBrk="1" hangingPunct="1"/>
            <a:r>
              <a:rPr lang="en-US" altLang="en-US" smtClean="0"/>
              <a:t>Typical DBMS Functionality</a:t>
            </a:r>
          </a:p>
          <a:p>
            <a:pPr eaLnBrk="1" hangingPunct="1"/>
            <a:r>
              <a:rPr lang="en-US" altLang="en-US" smtClean="0"/>
              <a:t>Example of a Database (UNIVERSITY)</a:t>
            </a:r>
          </a:p>
          <a:p>
            <a:pPr eaLnBrk="1" hangingPunct="1"/>
            <a:r>
              <a:rPr lang="en-US" altLang="en-US" smtClean="0"/>
              <a:t>Main Characteristics of the Database Approach</a:t>
            </a:r>
          </a:p>
          <a:p>
            <a:pPr eaLnBrk="1" hangingPunct="1"/>
            <a:r>
              <a:rPr lang="en-US" altLang="en-US" smtClean="0"/>
              <a:t>Types of Database Users</a:t>
            </a:r>
          </a:p>
          <a:p>
            <a:pPr eaLnBrk="1" hangingPunct="1"/>
            <a:r>
              <a:rPr lang="en-US" altLang="en-US" smtClean="0"/>
              <a:t>Advantages of Using the Database Approach</a:t>
            </a:r>
          </a:p>
          <a:p>
            <a:pPr eaLnBrk="1" hangingPunct="1"/>
            <a:r>
              <a:rPr lang="en-US" altLang="en-US" smtClean="0"/>
              <a:t>Historical Development of Database Technology</a:t>
            </a:r>
          </a:p>
          <a:p>
            <a:pPr eaLnBrk="1" hangingPunct="1"/>
            <a:r>
              <a:rPr lang="en-US" altLang="en-US" smtClean="0"/>
              <a:t>Extending Database Capabilities</a:t>
            </a:r>
          </a:p>
          <a:p>
            <a:pPr eaLnBrk="1" hangingPunct="1"/>
            <a:r>
              <a:rPr lang="en-US" altLang="en-US" smtClean="0"/>
              <a:t>When Not to Use Databases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3CA9B1A2-43C9-4163-9090-F6708D6A90EC}" type="slidenum">
              <a:rPr lang="en-US" altLang="en-US" sz="1400" smtClean="0">
                <a:solidFill>
                  <a:srgbClr val="990033"/>
                </a:solidFill>
              </a:rPr>
              <a:pPr>
                <a:spcBef>
                  <a:spcPct val="0"/>
                </a:spcBef>
                <a:buClrTx/>
                <a:buSzTx/>
                <a:buFontTx/>
                <a:buNone/>
              </a:pPr>
              <a:t>20</a:t>
            </a:fld>
            <a:endParaRPr lang="en-CA" altLang="en-US" sz="1400" smtClean="0">
              <a:solidFill>
                <a:srgbClr val="990033"/>
              </a:solidFill>
            </a:endParaRPr>
          </a:p>
        </p:txBody>
      </p:sp>
      <p:sp>
        <p:nvSpPr>
          <p:cNvPr id="36867" name="Rectangle 4"/>
          <p:cNvSpPr>
            <a:spLocks noGrp="1" noChangeArrowheads="1"/>
          </p:cNvSpPr>
          <p:nvPr>
            <p:ph type="title"/>
          </p:nvPr>
        </p:nvSpPr>
        <p:spPr>
          <a:xfrm>
            <a:off x="228600" y="268288"/>
            <a:ext cx="7796213" cy="992187"/>
          </a:xfrm>
        </p:spPr>
        <p:txBody>
          <a:bodyPr/>
          <a:lstStyle/>
          <a:p>
            <a:pPr eaLnBrk="1" hangingPunct="1"/>
            <a:r>
              <a:rPr lang="en-US" altLang="en-US" smtClean="0"/>
              <a:t>Database Users – Actors on the Scene </a:t>
            </a:r>
          </a:p>
        </p:txBody>
      </p:sp>
      <p:sp>
        <p:nvSpPr>
          <p:cNvPr id="36868" name="Rectangle 5"/>
          <p:cNvSpPr>
            <a:spLocks noGrp="1" noChangeArrowheads="1"/>
          </p:cNvSpPr>
          <p:nvPr>
            <p:ph type="body" idx="1"/>
          </p:nvPr>
        </p:nvSpPr>
        <p:spPr/>
        <p:txBody>
          <a:bodyPr/>
          <a:lstStyle/>
          <a:p>
            <a:pPr eaLnBrk="1" hangingPunct="1"/>
            <a:r>
              <a:rPr lang="en-US" altLang="en-US" smtClean="0"/>
              <a:t>Actors on the scene</a:t>
            </a:r>
          </a:p>
          <a:p>
            <a:pPr lvl="1" eaLnBrk="1" hangingPunct="1"/>
            <a:r>
              <a:rPr lang="en-US" altLang="en-US" b="1" smtClean="0"/>
              <a:t>Database administrators:</a:t>
            </a:r>
          </a:p>
          <a:p>
            <a:pPr lvl="2" eaLnBrk="1" hangingPunct="1"/>
            <a:r>
              <a:rPr lang="en-US" altLang="en-US" smtClean="0"/>
              <a:t>Responsible for authorizing access to the database, for coordinating and monitoring its use, acquiring software and hardware resources, controlling its use and monitoring efficiency of operations.</a:t>
            </a:r>
          </a:p>
          <a:p>
            <a:pPr lvl="1" eaLnBrk="1" hangingPunct="1"/>
            <a:r>
              <a:rPr lang="en-US" altLang="en-US" b="1" smtClean="0"/>
              <a:t>Database Designers:</a:t>
            </a:r>
          </a:p>
          <a:p>
            <a:pPr lvl="2" eaLnBrk="1" hangingPunct="1"/>
            <a:r>
              <a:rPr lang="en-US" altLang="en-US" smtClean="0"/>
              <a:t>Responsible to define the content, the structure, the constraints, and functions or transactions against the database. They must communicate with the end-users and understand their needs.</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2FB87ADA-B827-4AEA-A32C-70C166F2C9DA}" type="slidenum">
              <a:rPr lang="en-US" altLang="en-US" sz="1400" smtClean="0">
                <a:solidFill>
                  <a:srgbClr val="990033"/>
                </a:solidFill>
              </a:rPr>
              <a:pPr>
                <a:spcBef>
                  <a:spcPct val="0"/>
                </a:spcBef>
                <a:buClrTx/>
                <a:buSzTx/>
                <a:buFontTx/>
                <a:buNone/>
              </a:pPr>
              <a:t>21</a:t>
            </a:fld>
            <a:endParaRPr lang="en-CA" altLang="en-US" sz="1400" smtClean="0">
              <a:solidFill>
                <a:srgbClr val="990033"/>
              </a:solidFill>
            </a:endParaRPr>
          </a:p>
        </p:txBody>
      </p:sp>
      <p:sp>
        <p:nvSpPr>
          <p:cNvPr id="38915" name="Rectangle 4"/>
          <p:cNvSpPr>
            <a:spLocks noGrp="1" noChangeArrowheads="1"/>
          </p:cNvSpPr>
          <p:nvPr>
            <p:ph type="title"/>
          </p:nvPr>
        </p:nvSpPr>
        <p:spPr/>
        <p:txBody>
          <a:bodyPr/>
          <a:lstStyle/>
          <a:p>
            <a:pPr eaLnBrk="1" hangingPunct="1"/>
            <a:r>
              <a:rPr lang="en-US" altLang="en-US" smtClean="0"/>
              <a:t>Database End Users</a:t>
            </a:r>
          </a:p>
        </p:txBody>
      </p:sp>
      <p:sp>
        <p:nvSpPr>
          <p:cNvPr id="38916" name="Rectangle 5"/>
          <p:cNvSpPr>
            <a:spLocks noGrp="1" noChangeArrowheads="1"/>
          </p:cNvSpPr>
          <p:nvPr>
            <p:ph type="body" idx="1"/>
          </p:nvPr>
        </p:nvSpPr>
        <p:spPr/>
        <p:txBody>
          <a:bodyPr/>
          <a:lstStyle/>
          <a:p>
            <a:pPr eaLnBrk="1" hangingPunct="1">
              <a:lnSpc>
                <a:spcPct val="90000"/>
              </a:lnSpc>
            </a:pPr>
            <a:r>
              <a:rPr lang="en-US" altLang="en-US" smtClean="0"/>
              <a:t>Actors on the scene (continued)</a:t>
            </a:r>
          </a:p>
          <a:p>
            <a:pPr lvl="1" eaLnBrk="1" hangingPunct="1">
              <a:lnSpc>
                <a:spcPct val="90000"/>
              </a:lnSpc>
            </a:pPr>
            <a:r>
              <a:rPr lang="en-US" altLang="en-US" b="1" smtClean="0"/>
              <a:t>End-users: </a:t>
            </a:r>
            <a:r>
              <a:rPr lang="en-US" altLang="en-US" smtClean="0"/>
              <a:t>They use the data for queries, reports and some of them update the database content. End-users can be categorized into:</a:t>
            </a:r>
          </a:p>
          <a:p>
            <a:pPr lvl="2" eaLnBrk="1" hangingPunct="1">
              <a:lnSpc>
                <a:spcPct val="90000"/>
              </a:lnSpc>
            </a:pPr>
            <a:r>
              <a:rPr lang="en-US" altLang="en-US" b="1" smtClean="0"/>
              <a:t>Casual</a:t>
            </a:r>
            <a:r>
              <a:rPr lang="en-US" altLang="en-US" smtClean="0"/>
              <a:t>: access database occasionally when needed</a:t>
            </a:r>
          </a:p>
          <a:p>
            <a:pPr lvl="2" eaLnBrk="1" hangingPunct="1">
              <a:lnSpc>
                <a:spcPct val="90000"/>
              </a:lnSpc>
            </a:pPr>
            <a:r>
              <a:rPr lang="en-US" altLang="en-US" b="1" smtClean="0"/>
              <a:t>Naïve</a:t>
            </a:r>
            <a:r>
              <a:rPr lang="en-US" altLang="en-US" smtClean="0"/>
              <a:t> or Parametric: they make up a large section of the end-user population.</a:t>
            </a:r>
          </a:p>
          <a:p>
            <a:pPr lvl="3" eaLnBrk="1" hangingPunct="1">
              <a:lnSpc>
                <a:spcPct val="90000"/>
              </a:lnSpc>
            </a:pPr>
            <a:r>
              <a:rPr lang="en-US" altLang="en-US" smtClean="0"/>
              <a:t>They use previously well-defined functions in the form of  “canned transactions” against the database.</a:t>
            </a:r>
          </a:p>
          <a:p>
            <a:pPr lvl="3" eaLnBrk="1" hangingPunct="1">
              <a:lnSpc>
                <a:spcPct val="90000"/>
              </a:lnSpc>
            </a:pPr>
            <a:r>
              <a:rPr lang="en-US" altLang="en-US" smtClean="0"/>
              <a:t>Users of Mobile Apps mostly fall in this category</a:t>
            </a:r>
          </a:p>
          <a:p>
            <a:pPr lvl="3" eaLnBrk="1" hangingPunct="1">
              <a:lnSpc>
                <a:spcPct val="90000"/>
              </a:lnSpc>
            </a:pPr>
            <a:r>
              <a:rPr lang="en-US" altLang="en-US" smtClean="0"/>
              <a:t>Bank-tellers or reservation clerks are parametric users who do this activity for an entire shift of operations.</a:t>
            </a:r>
          </a:p>
          <a:p>
            <a:pPr lvl="3" eaLnBrk="1" hangingPunct="1">
              <a:lnSpc>
                <a:spcPct val="90000"/>
              </a:lnSpc>
            </a:pPr>
            <a:r>
              <a:rPr lang="en-US" altLang="en-US" smtClean="0"/>
              <a:t>Social Media Users post and read information from websites</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C28BC15E-786B-44D3-8BB3-51898EB6D9EF}" type="slidenum">
              <a:rPr lang="en-US" altLang="en-US" sz="1400" smtClean="0">
                <a:solidFill>
                  <a:srgbClr val="990033"/>
                </a:solidFill>
              </a:rPr>
              <a:pPr>
                <a:spcBef>
                  <a:spcPct val="0"/>
                </a:spcBef>
                <a:buClrTx/>
                <a:buSzTx/>
                <a:buFontTx/>
                <a:buNone/>
              </a:pPr>
              <a:t>22</a:t>
            </a:fld>
            <a:endParaRPr lang="en-CA" altLang="en-US" sz="1400" smtClean="0">
              <a:solidFill>
                <a:srgbClr val="990033"/>
              </a:solidFill>
            </a:endParaRPr>
          </a:p>
        </p:txBody>
      </p:sp>
      <p:sp>
        <p:nvSpPr>
          <p:cNvPr id="40963" name="Rectangle 4"/>
          <p:cNvSpPr>
            <a:spLocks noGrp="1" noChangeArrowheads="1"/>
          </p:cNvSpPr>
          <p:nvPr>
            <p:ph type="title"/>
          </p:nvPr>
        </p:nvSpPr>
        <p:spPr/>
        <p:txBody>
          <a:bodyPr/>
          <a:lstStyle/>
          <a:p>
            <a:pPr eaLnBrk="1" hangingPunct="1"/>
            <a:r>
              <a:rPr lang="en-US" altLang="en-US" smtClean="0"/>
              <a:t>Database End Users (continued)</a:t>
            </a:r>
          </a:p>
        </p:txBody>
      </p:sp>
      <p:sp>
        <p:nvSpPr>
          <p:cNvPr id="40964" name="Rectangle 5"/>
          <p:cNvSpPr>
            <a:spLocks noGrp="1" noChangeArrowheads="1"/>
          </p:cNvSpPr>
          <p:nvPr>
            <p:ph type="body" idx="1"/>
          </p:nvPr>
        </p:nvSpPr>
        <p:spPr/>
        <p:txBody>
          <a:bodyPr/>
          <a:lstStyle/>
          <a:p>
            <a:pPr lvl="2" eaLnBrk="1" hangingPunct="1"/>
            <a:r>
              <a:rPr lang="en-US" altLang="en-US" b="1" smtClean="0"/>
              <a:t>Sophisticated:</a:t>
            </a:r>
          </a:p>
          <a:p>
            <a:pPr lvl="3" eaLnBrk="1" hangingPunct="1"/>
            <a:r>
              <a:rPr lang="en-US" altLang="en-US" smtClean="0"/>
              <a:t>These include business analysts, scientists, engineers, others thoroughly familiar with the system capabilities.</a:t>
            </a:r>
          </a:p>
          <a:p>
            <a:pPr lvl="3" eaLnBrk="1" hangingPunct="1"/>
            <a:r>
              <a:rPr lang="en-US" altLang="en-US" smtClean="0"/>
              <a:t>Many use tools in the form of software packages that work closely with the stored database.</a:t>
            </a:r>
          </a:p>
          <a:p>
            <a:pPr lvl="2" eaLnBrk="1" hangingPunct="1"/>
            <a:r>
              <a:rPr lang="en-US" altLang="en-US" b="1" smtClean="0"/>
              <a:t>Stand-alone:</a:t>
            </a:r>
          </a:p>
          <a:p>
            <a:pPr lvl="3" eaLnBrk="1" hangingPunct="1"/>
            <a:r>
              <a:rPr lang="en-US" altLang="en-US" smtClean="0"/>
              <a:t>Mostly maintain personal databases using ready-to-use packaged applications.</a:t>
            </a:r>
          </a:p>
          <a:p>
            <a:pPr lvl="3" eaLnBrk="1" hangingPunct="1"/>
            <a:r>
              <a:rPr lang="en-US" altLang="en-US" smtClean="0"/>
              <a:t>An example is the user of a tax program that creates its own internal database.</a:t>
            </a:r>
          </a:p>
          <a:p>
            <a:pPr lvl="3" eaLnBrk="1" hangingPunct="1"/>
            <a:r>
              <a:rPr lang="en-US" altLang="en-US" smtClean="0"/>
              <a:t>Another example is a user that maintains a database of personal photos and videos.</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8B798EA0-77B6-4D75-8359-399C17520F74}" type="slidenum">
              <a:rPr lang="en-US" altLang="en-US" sz="1400" smtClean="0">
                <a:solidFill>
                  <a:srgbClr val="990033"/>
                </a:solidFill>
              </a:rPr>
              <a:pPr>
                <a:spcBef>
                  <a:spcPct val="0"/>
                </a:spcBef>
                <a:buClrTx/>
                <a:buSzTx/>
                <a:buFontTx/>
                <a:buNone/>
              </a:pPr>
              <a:t>23</a:t>
            </a:fld>
            <a:endParaRPr lang="en-CA" altLang="en-US" sz="1400" smtClean="0">
              <a:solidFill>
                <a:srgbClr val="990033"/>
              </a:solidFill>
            </a:endParaRPr>
          </a:p>
        </p:txBody>
      </p:sp>
      <p:sp>
        <p:nvSpPr>
          <p:cNvPr id="43011" name="Rectangle 4"/>
          <p:cNvSpPr>
            <a:spLocks noGrp="1" noChangeArrowheads="1"/>
          </p:cNvSpPr>
          <p:nvPr>
            <p:ph type="title"/>
          </p:nvPr>
        </p:nvSpPr>
        <p:spPr/>
        <p:txBody>
          <a:bodyPr/>
          <a:lstStyle/>
          <a:p>
            <a:pPr eaLnBrk="1" hangingPunct="1"/>
            <a:r>
              <a:rPr lang="en-US" altLang="en-US" smtClean="0"/>
              <a:t>Database Users – Actors on the Scene (continued)</a:t>
            </a:r>
          </a:p>
        </p:txBody>
      </p:sp>
      <p:sp>
        <p:nvSpPr>
          <p:cNvPr id="43012" name="Rectangle 5"/>
          <p:cNvSpPr>
            <a:spLocks noGrp="1" noChangeArrowheads="1"/>
          </p:cNvSpPr>
          <p:nvPr>
            <p:ph type="body" idx="1"/>
          </p:nvPr>
        </p:nvSpPr>
        <p:spPr>
          <a:xfrm>
            <a:off x="228600" y="1562100"/>
            <a:ext cx="8294688" cy="4572000"/>
          </a:xfrm>
        </p:spPr>
        <p:txBody>
          <a:bodyPr/>
          <a:lstStyle/>
          <a:p>
            <a:pPr lvl="2" eaLnBrk="1" hangingPunct="1"/>
            <a:r>
              <a:rPr lang="en-US" altLang="en-US" b="1" smtClean="0"/>
              <a:t>System Analysts and Application Developers</a:t>
            </a:r>
          </a:p>
          <a:p>
            <a:pPr lvl="2" eaLnBrk="1" hangingPunct="1">
              <a:buFont typeface="Wingdings" panose="05000000000000000000" pitchFamily="2" charset="2"/>
              <a:buNone/>
            </a:pPr>
            <a:r>
              <a:rPr lang="en-US" altLang="en-US" b="1" smtClean="0"/>
              <a:t>      </a:t>
            </a:r>
            <a:r>
              <a:rPr lang="en-US" altLang="en-US" sz="2000" smtClean="0">
                <a:solidFill>
                  <a:srgbClr val="800000"/>
                </a:solidFill>
              </a:rPr>
              <a:t>This category currently accounts for a very large proportion of the IT work force.</a:t>
            </a:r>
          </a:p>
          <a:p>
            <a:pPr lvl="3" eaLnBrk="1" hangingPunct="1"/>
            <a:r>
              <a:rPr lang="en-US" altLang="en-US" sz="2400" b="1" smtClean="0">
                <a:solidFill>
                  <a:schemeClr val="tx2"/>
                </a:solidFill>
              </a:rPr>
              <a:t>System Analysts</a:t>
            </a:r>
            <a:r>
              <a:rPr lang="en-US" altLang="en-US" smtClean="0"/>
              <a:t>: They understand the user requirements of naïve and sophisticated users and design applications including canned  transactions to meet those requirements. </a:t>
            </a:r>
          </a:p>
          <a:p>
            <a:pPr lvl="3" eaLnBrk="1" hangingPunct="1"/>
            <a:r>
              <a:rPr lang="en-US" altLang="en-US" sz="2400" b="1" smtClean="0">
                <a:solidFill>
                  <a:schemeClr val="tx2"/>
                </a:solidFill>
              </a:rPr>
              <a:t>Application Programmers: </a:t>
            </a:r>
            <a:r>
              <a:rPr lang="en-US" altLang="en-US" smtClean="0"/>
              <a:t>Implement the specifications developed by analysts and test and debug them before deployment.</a:t>
            </a:r>
          </a:p>
          <a:p>
            <a:pPr lvl="3" eaLnBrk="1" hangingPunct="1"/>
            <a:r>
              <a:rPr lang="en-US" altLang="en-US" sz="2400" b="1" smtClean="0">
                <a:solidFill>
                  <a:schemeClr val="tx2"/>
                </a:solidFill>
              </a:rPr>
              <a:t>Business Analysts</a:t>
            </a:r>
            <a:r>
              <a:rPr lang="en-US" altLang="en-US" smtClean="0"/>
              <a:t>: There is an increasing need for such people who can analyze vast amounts of business data and real-time data (“Big Data”) for better decision making related to planning, advertising, marketing etc. </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D5E2EEDE-C4F6-403D-AD62-E46FD0C9FB5E}" type="slidenum">
              <a:rPr lang="en-US" altLang="en-US" sz="1400" smtClean="0">
                <a:solidFill>
                  <a:srgbClr val="990033"/>
                </a:solidFill>
              </a:rPr>
              <a:pPr>
                <a:spcBef>
                  <a:spcPct val="0"/>
                </a:spcBef>
                <a:buClrTx/>
                <a:buSzTx/>
                <a:buFontTx/>
                <a:buNone/>
              </a:pPr>
              <a:t>24</a:t>
            </a:fld>
            <a:endParaRPr lang="en-CA" altLang="en-US" sz="1400" smtClean="0">
              <a:solidFill>
                <a:srgbClr val="990033"/>
              </a:solidFill>
            </a:endParaRPr>
          </a:p>
        </p:txBody>
      </p:sp>
      <p:sp>
        <p:nvSpPr>
          <p:cNvPr id="45059" name="Rectangle 4"/>
          <p:cNvSpPr>
            <a:spLocks noGrp="1" noChangeArrowheads="1"/>
          </p:cNvSpPr>
          <p:nvPr>
            <p:ph type="title"/>
          </p:nvPr>
        </p:nvSpPr>
        <p:spPr/>
        <p:txBody>
          <a:bodyPr/>
          <a:lstStyle/>
          <a:p>
            <a:pPr eaLnBrk="1" hangingPunct="1"/>
            <a:r>
              <a:rPr lang="en-US" altLang="en-US" smtClean="0"/>
              <a:t>Database Users – Actors behind the Scene </a:t>
            </a:r>
          </a:p>
        </p:txBody>
      </p:sp>
      <p:sp>
        <p:nvSpPr>
          <p:cNvPr id="45060" name="Rectangle 5"/>
          <p:cNvSpPr>
            <a:spLocks noGrp="1" noChangeArrowheads="1"/>
          </p:cNvSpPr>
          <p:nvPr>
            <p:ph type="body" idx="1"/>
          </p:nvPr>
        </p:nvSpPr>
        <p:spPr>
          <a:xfrm>
            <a:off x="228600" y="1562100"/>
            <a:ext cx="8294688" cy="4572000"/>
          </a:xfrm>
        </p:spPr>
        <p:txBody>
          <a:bodyPr/>
          <a:lstStyle/>
          <a:p>
            <a:pPr lvl="2" eaLnBrk="1" hangingPunct="1"/>
            <a:r>
              <a:rPr lang="en-US" altLang="en-US" b="1" smtClean="0"/>
              <a:t>System Designers and Implementors: </a:t>
            </a:r>
            <a:r>
              <a:rPr lang="en-US" altLang="en-US" sz="2000" smtClean="0">
                <a:solidFill>
                  <a:srgbClr val="800000"/>
                </a:solidFill>
              </a:rPr>
              <a:t>Design and implement DBMS packages in the form of modules and interfaces and test and debug them. The DBMS must interface with applications, language compilers, operating system components, etc.</a:t>
            </a:r>
          </a:p>
          <a:p>
            <a:pPr lvl="2" eaLnBrk="1" hangingPunct="1"/>
            <a:r>
              <a:rPr lang="en-US" altLang="en-US" b="1" smtClean="0"/>
              <a:t>Tool Developers</a:t>
            </a:r>
            <a:r>
              <a:rPr lang="en-US" altLang="en-US" smtClean="0"/>
              <a:t>: </a:t>
            </a:r>
            <a:r>
              <a:rPr lang="en-US" altLang="en-US" sz="2000" smtClean="0">
                <a:solidFill>
                  <a:srgbClr val="800000"/>
                </a:solidFill>
              </a:rPr>
              <a:t>Design and implement software systems called  tools for modeling and designing databases, performance monitoring, prototyping, test data generation, user interface creation, simulation etc. that facilitate building of applications and allow using database effectively</a:t>
            </a:r>
            <a:r>
              <a:rPr lang="en-US" altLang="en-US" smtClean="0"/>
              <a:t>.  </a:t>
            </a:r>
          </a:p>
          <a:p>
            <a:pPr lvl="2" eaLnBrk="1" hangingPunct="1"/>
            <a:r>
              <a:rPr lang="en-US" altLang="en-US" b="1" smtClean="0"/>
              <a:t>Operators and Maintenance Personnel</a:t>
            </a:r>
            <a:r>
              <a:rPr lang="en-US" altLang="en-US" sz="2800" b="1" smtClean="0"/>
              <a:t>: </a:t>
            </a:r>
            <a:r>
              <a:rPr lang="en-US" altLang="en-US" sz="2000" smtClean="0">
                <a:solidFill>
                  <a:srgbClr val="800000"/>
                </a:solidFill>
              </a:rPr>
              <a:t>They manage the actual running and maintenance of the database system hardware and software environment.</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3CDDF19E-F5A8-4B8C-9CCE-27907215A916}" type="slidenum">
              <a:rPr lang="en-US" altLang="en-US" sz="1400" smtClean="0">
                <a:solidFill>
                  <a:srgbClr val="990033"/>
                </a:solidFill>
              </a:rPr>
              <a:pPr>
                <a:spcBef>
                  <a:spcPct val="0"/>
                </a:spcBef>
                <a:buClrTx/>
                <a:buSzTx/>
                <a:buFontTx/>
                <a:buNone/>
              </a:pPr>
              <a:t>25</a:t>
            </a:fld>
            <a:endParaRPr lang="en-CA" altLang="en-US" sz="1400" smtClean="0">
              <a:solidFill>
                <a:srgbClr val="990033"/>
              </a:solidFill>
            </a:endParaRPr>
          </a:p>
        </p:txBody>
      </p:sp>
      <p:sp>
        <p:nvSpPr>
          <p:cNvPr id="47107" name="Rectangle 4"/>
          <p:cNvSpPr>
            <a:spLocks noGrp="1" noChangeArrowheads="1"/>
          </p:cNvSpPr>
          <p:nvPr>
            <p:ph type="title"/>
          </p:nvPr>
        </p:nvSpPr>
        <p:spPr/>
        <p:txBody>
          <a:bodyPr/>
          <a:lstStyle/>
          <a:p>
            <a:pPr eaLnBrk="1" hangingPunct="1"/>
            <a:r>
              <a:rPr lang="en-US" altLang="en-US" smtClean="0"/>
              <a:t>Advantages of Using the Database Approach</a:t>
            </a:r>
          </a:p>
        </p:txBody>
      </p:sp>
      <p:sp>
        <p:nvSpPr>
          <p:cNvPr id="47108" name="Rectangle 5"/>
          <p:cNvSpPr>
            <a:spLocks noGrp="1" noChangeArrowheads="1"/>
          </p:cNvSpPr>
          <p:nvPr>
            <p:ph type="body" idx="1"/>
          </p:nvPr>
        </p:nvSpPr>
        <p:spPr/>
        <p:txBody>
          <a:bodyPr/>
          <a:lstStyle/>
          <a:p>
            <a:pPr eaLnBrk="1" hangingPunct="1"/>
            <a:r>
              <a:rPr lang="en-US" altLang="en-US" dirty="0" smtClean="0"/>
              <a:t>Controlling redundancy in data storage and in development and maintenance efforts.</a:t>
            </a:r>
          </a:p>
          <a:p>
            <a:pPr lvl="1" eaLnBrk="1" hangingPunct="1"/>
            <a:r>
              <a:rPr lang="en-US" altLang="en-US" dirty="0" smtClean="0"/>
              <a:t>Sharing of data among multiple users.</a:t>
            </a:r>
          </a:p>
          <a:p>
            <a:pPr eaLnBrk="1" hangingPunct="1"/>
            <a:r>
              <a:rPr lang="en-US" altLang="en-US" dirty="0" smtClean="0"/>
              <a:t>Restricting unauthorized access to data. Only the DBA staff uses privileged commands and facilities.</a:t>
            </a:r>
          </a:p>
          <a:p>
            <a:pPr eaLnBrk="1" hangingPunct="1"/>
            <a:r>
              <a:rPr lang="en-US" altLang="en-US" dirty="0" smtClean="0"/>
              <a:t>Providing persistent storage for program Objects</a:t>
            </a:r>
          </a:p>
          <a:p>
            <a:pPr lvl="1" eaLnBrk="1" hangingPunct="1"/>
            <a:r>
              <a:rPr lang="en-US" altLang="en-US" dirty="0" smtClean="0"/>
              <a:t>E.g., Object-oriented DBMSs make program objects </a:t>
            </a:r>
            <a:r>
              <a:rPr lang="en-US" altLang="en-US" dirty="0" smtClean="0"/>
              <a:t>persistent</a:t>
            </a:r>
            <a:endParaRPr lang="en-US" altLang="en-US" dirty="0" smtClean="0"/>
          </a:p>
          <a:p>
            <a:pPr eaLnBrk="1" hangingPunct="1"/>
            <a:r>
              <a:rPr lang="en-US" altLang="en-US" dirty="0" smtClean="0"/>
              <a:t>Providing Storage Structures (e.g. indexes) for efficient Query </a:t>
            </a:r>
            <a:r>
              <a:rPr lang="en-US" altLang="en-US" dirty="0" smtClean="0"/>
              <a:t>Processing</a:t>
            </a:r>
            <a:endParaRPr lang="en-US" altLang="en-US" dirty="0" smtClean="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AA54BF9A-EACD-403D-8182-DD194D31631E}" type="slidenum">
              <a:rPr lang="en-US" altLang="en-US" sz="1400" smtClean="0">
                <a:solidFill>
                  <a:srgbClr val="990033"/>
                </a:solidFill>
              </a:rPr>
              <a:pPr>
                <a:spcBef>
                  <a:spcPct val="0"/>
                </a:spcBef>
                <a:buClrTx/>
                <a:buSzTx/>
                <a:buFontTx/>
                <a:buNone/>
              </a:pPr>
              <a:t>26</a:t>
            </a:fld>
            <a:endParaRPr lang="en-CA" altLang="en-US" sz="1400" smtClean="0">
              <a:solidFill>
                <a:srgbClr val="990033"/>
              </a:solidFill>
            </a:endParaRPr>
          </a:p>
        </p:txBody>
      </p:sp>
      <p:sp>
        <p:nvSpPr>
          <p:cNvPr id="49155" name="Rectangle 4"/>
          <p:cNvSpPr>
            <a:spLocks noGrp="1" noChangeArrowheads="1"/>
          </p:cNvSpPr>
          <p:nvPr>
            <p:ph type="title"/>
          </p:nvPr>
        </p:nvSpPr>
        <p:spPr/>
        <p:txBody>
          <a:bodyPr/>
          <a:lstStyle/>
          <a:p>
            <a:pPr eaLnBrk="1" hangingPunct="1"/>
            <a:r>
              <a:rPr lang="en-US" altLang="en-US" smtClean="0"/>
              <a:t>Advantages of Using the Database Approach (continued)</a:t>
            </a:r>
          </a:p>
        </p:txBody>
      </p:sp>
      <p:sp>
        <p:nvSpPr>
          <p:cNvPr id="49156" name="Rectangle 5"/>
          <p:cNvSpPr>
            <a:spLocks noGrp="1" noChangeArrowheads="1"/>
          </p:cNvSpPr>
          <p:nvPr>
            <p:ph type="body" idx="1"/>
          </p:nvPr>
        </p:nvSpPr>
        <p:spPr/>
        <p:txBody>
          <a:bodyPr/>
          <a:lstStyle/>
          <a:p>
            <a:pPr eaLnBrk="1" hangingPunct="1"/>
            <a:r>
              <a:rPr lang="en-US" altLang="en-US" smtClean="0"/>
              <a:t>Providing optimization of queries for efficient processing.</a:t>
            </a:r>
          </a:p>
          <a:p>
            <a:pPr eaLnBrk="1" hangingPunct="1"/>
            <a:r>
              <a:rPr lang="en-US" altLang="en-US" smtClean="0"/>
              <a:t>Providing backup and recovery services.</a:t>
            </a:r>
          </a:p>
          <a:p>
            <a:pPr eaLnBrk="1" hangingPunct="1"/>
            <a:r>
              <a:rPr lang="en-US" altLang="en-US" smtClean="0"/>
              <a:t>Providing multiple interfaces to different classes of users.</a:t>
            </a:r>
          </a:p>
          <a:p>
            <a:pPr eaLnBrk="1" hangingPunct="1"/>
            <a:r>
              <a:rPr lang="en-US" altLang="en-US" smtClean="0"/>
              <a:t>Representing complex relationships among data.</a:t>
            </a:r>
          </a:p>
          <a:p>
            <a:pPr eaLnBrk="1" hangingPunct="1"/>
            <a:r>
              <a:rPr lang="en-US" altLang="en-US" smtClean="0"/>
              <a:t>Enforcing integrity constraints on the database.</a:t>
            </a:r>
          </a:p>
          <a:p>
            <a:pPr eaLnBrk="1" hangingPunct="1"/>
            <a:r>
              <a:rPr lang="en-US" altLang="en-US" smtClean="0"/>
              <a:t>Drawing inferences and actions from the stored data using deductive and active rules and triggers.</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67AA0948-B780-4E69-995B-FE7CC9997042}" type="slidenum">
              <a:rPr lang="en-US" altLang="en-US" sz="1400" smtClean="0">
                <a:solidFill>
                  <a:srgbClr val="990033"/>
                </a:solidFill>
              </a:rPr>
              <a:pPr>
                <a:spcBef>
                  <a:spcPct val="0"/>
                </a:spcBef>
                <a:buClrTx/>
                <a:buSzTx/>
                <a:buFontTx/>
                <a:buNone/>
              </a:pPr>
              <a:t>27</a:t>
            </a:fld>
            <a:endParaRPr lang="en-CA" altLang="en-US" sz="1400" smtClean="0">
              <a:solidFill>
                <a:srgbClr val="990033"/>
              </a:solidFill>
            </a:endParaRPr>
          </a:p>
        </p:txBody>
      </p:sp>
      <p:sp>
        <p:nvSpPr>
          <p:cNvPr id="51203" name="Rectangle 4"/>
          <p:cNvSpPr>
            <a:spLocks noGrp="1" noChangeArrowheads="1"/>
          </p:cNvSpPr>
          <p:nvPr>
            <p:ph type="title"/>
          </p:nvPr>
        </p:nvSpPr>
        <p:spPr/>
        <p:txBody>
          <a:bodyPr/>
          <a:lstStyle/>
          <a:p>
            <a:pPr eaLnBrk="1" hangingPunct="1"/>
            <a:r>
              <a:rPr lang="en-US" altLang="en-US" smtClean="0"/>
              <a:t>Additional Implications of Using the Database Approach</a:t>
            </a:r>
          </a:p>
        </p:txBody>
      </p:sp>
      <p:sp>
        <p:nvSpPr>
          <p:cNvPr id="51204" name="Rectangle 5"/>
          <p:cNvSpPr>
            <a:spLocks noGrp="1" noChangeArrowheads="1"/>
          </p:cNvSpPr>
          <p:nvPr>
            <p:ph type="body" idx="1"/>
          </p:nvPr>
        </p:nvSpPr>
        <p:spPr/>
        <p:txBody>
          <a:bodyPr/>
          <a:lstStyle/>
          <a:p>
            <a:pPr eaLnBrk="1" hangingPunct="1"/>
            <a:r>
              <a:rPr lang="en-US" altLang="en-US" smtClean="0"/>
              <a:t>Potential for enforcing standards:</a:t>
            </a:r>
          </a:p>
          <a:p>
            <a:pPr lvl="1" eaLnBrk="1" hangingPunct="1"/>
            <a:r>
              <a:rPr lang="en-US" altLang="en-US" smtClean="0"/>
              <a:t>This is very crucial for the success of database applications in large organizations. </a:t>
            </a:r>
            <a:r>
              <a:rPr lang="en-US" altLang="en-US" b="1" smtClean="0"/>
              <a:t>Standards</a:t>
            </a:r>
            <a:r>
              <a:rPr lang="en-US" altLang="en-US" smtClean="0"/>
              <a:t> refer to data item names, display formats, screens, report structures, meta-data (description of data), Web page layouts, etc.</a:t>
            </a:r>
          </a:p>
          <a:p>
            <a:pPr eaLnBrk="1" hangingPunct="1"/>
            <a:r>
              <a:rPr lang="en-US" altLang="en-US" smtClean="0"/>
              <a:t>Reduced application development time:</a:t>
            </a:r>
          </a:p>
          <a:p>
            <a:pPr lvl="1" eaLnBrk="1" hangingPunct="1"/>
            <a:r>
              <a:rPr lang="en-US" altLang="en-US" smtClean="0"/>
              <a:t>Incremental time to add each new application is reduced.</a:t>
            </a:r>
          </a:p>
          <a:p>
            <a:pPr eaLnBrk="1" hangingPunct="1"/>
            <a:endParaRPr lang="en-US" altLang="en-US"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8F5B2ECD-C5D8-49A4-96FE-A9232E2F72C0}" type="slidenum">
              <a:rPr lang="en-US" altLang="en-US" sz="1400" smtClean="0">
                <a:solidFill>
                  <a:srgbClr val="990033"/>
                </a:solidFill>
              </a:rPr>
              <a:pPr>
                <a:spcBef>
                  <a:spcPct val="0"/>
                </a:spcBef>
                <a:buClrTx/>
                <a:buSzTx/>
                <a:buFontTx/>
                <a:buNone/>
              </a:pPr>
              <a:t>28</a:t>
            </a:fld>
            <a:endParaRPr lang="en-CA" altLang="en-US" sz="1400" smtClean="0">
              <a:solidFill>
                <a:srgbClr val="990033"/>
              </a:solidFill>
            </a:endParaRPr>
          </a:p>
        </p:txBody>
      </p:sp>
      <p:sp>
        <p:nvSpPr>
          <p:cNvPr id="53251" name="Rectangle 4"/>
          <p:cNvSpPr>
            <a:spLocks noGrp="1" noChangeArrowheads="1"/>
          </p:cNvSpPr>
          <p:nvPr>
            <p:ph type="title"/>
          </p:nvPr>
        </p:nvSpPr>
        <p:spPr/>
        <p:txBody>
          <a:bodyPr/>
          <a:lstStyle/>
          <a:p>
            <a:pPr eaLnBrk="1" hangingPunct="1"/>
            <a:r>
              <a:rPr lang="en-US" altLang="en-US" smtClean="0"/>
              <a:t>Additional Implications of Using the Database Approach (continued)</a:t>
            </a:r>
          </a:p>
        </p:txBody>
      </p:sp>
      <p:sp>
        <p:nvSpPr>
          <p:cNvPr id="53252" name="Rectangle 5"/>
          <p:cNvSpPr>
            <a:spLocks noGrp="1" noChangeArrowheads="1"/>
          </p:cNvSpPr>
          <p:nvPr>
            <p:ph type="body" idx="1"/>
          </p:nvPr>
        </p:nvSpPr>
        <p:spPr/>
        <p:txBody>
          <a:bodyPr/>
          <a:lstStyle/>
          <a:p>
            <a:pPr eaLnBrk="1" hangingPunct="1"/>
            <a:r>
              <a:rPr lang="en-US" altLang="en-US" smtClean="0"/>
              <a:t>Flexibility to change data structures:</a:t>
            </a:r>
          </a:p>
          <a:p>
            <a:pPr lvl="1" eaLnBrk="1" hangingPunct="1"/>
            <a:r>
              <a:rPr lang="en-US" altLang="en-US" smtClean="0"/>
              <a:t>Database structure may evolve as new requirements are defined. </a:t>
            </a:r>
          </a:p>
          <a:p>
            <a:pPr eaLnBrk="1" hangingPunct="1"/>
            <a:r>
              <a:rPr lang="en-US" altLang="en-US" smtClean="0"/>
              <a:t>Availability of current information:</a:t>
            </a:r>
          </a:p>
          <a:p>
            <a:pPr lvl="1" eaLnBrk="1" hangingPunct="1"/>
            <a:r>
              <a:rPr lang="en-US" altLang="en-US" smtClean="0"/>
              <a:t>Extremely important for on-line transaction systems such as shopping, airline, hotel, car reservations.</a:t>
            </a:r>
          </a:p>
          <a:p>
            <a:pPr eaLnBrk="1" hangingPunct="1"/>
            <a:r>
              <a:rPr lang="en-US" altLang="en-US" smtClean="0"/>
              <a:t>Economies of scale:</a:t>
            </a:r>
          </a:p>
          <a:p>
            <a:pPr lvl="1" eaLnBrk="1" hangingPunct="1"/>
            <a:r>
              <a:rPr lang="en-US" altLang="en-US" smtClean="0"/>
              <a:t>Wasteful overlap of resources and personnel can be avoided by consolidating data and applications across departments.</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B14A857C-658B-4471-AC93-6C3CB4A0E6D6}" type="slidenum">
              <a:rPr lang="en-US" altLang="en-US" sz="1400" smtClean="0">
                <a:solidFill>
                  <a:srgbClr val="990033"/>
                </a:solidFill>
              </a:rPr>
              <a:pPr>
                <a:spcBef>
                  <a:spcPct val="0"/>
                </a:spcBef>
                <a:buClrTx/>
                <a:buSzTx/>
                <a:buFontTx/>
                <a:buNone/>
              </a:pPr>
              <a:t>29</a:t>
            </a:fld>
            <a:endParaRPr lang="en-CA" altLang="en-US" sz="1400" smtClean="0">
              <a:solidFill>
                <a:srgbClr val="990033"/>
              </a:solidFill>
            </a:endParaRPr>
          </a:p>
        </p:txBody>
      </p:sp>
      <p:sp>
        <p:nvSpPr>
          <p:cNvPr id="55299" name="Rectangle 4"/>
          <p:cNvSpPr>
            <a:spLocks noGrp="1" noChangeArrowheads="1"/>
          </p:cNvSpPr>
          <p:nvPr>
            <p:ph type="title"/>
          </p:nvPr>
        </p:nvSpPr>
        <p:spPr/>
        <p:txBody>
          <a:bodyPr/>
          <a:lstStyle/>
          <a:p>
            <a:pPr eaLnBrk="1" hangingPunct="1"/>
            <a:r>
              <a:rPr lang="en-US" altLang="en-US" smtClean="0"/>
              <a:t>Historical Development of Database Technology</a:t>
            </a:r>
          </a:p>
        </p:txBody>
      </p:sp>
      <p:sp>
        <p:nvSpPr>
          <p:cNvPr id="55300" name="Rectangle 5"/>
          <p:cNvSpPr>
            <a:spLocks noGrp="1" noChangeArrowheads="1"/>
          </p:cNvSpPr>
          <p:nvPr>
            <p:ph type="body" idx="1"/>
          </p:nvPr>
        </p:nvSpPr>
        <p:spPr/>
        <p:txBody>
          <a:bodyPr/>
          <a:lstStyle/>
          <a:p>
            <a:pPr eaLnBrk="1" hangingPunct="1"/>
            <a:r>
              <a:rPr lang="en-US" altLang="en-US" sz="2400" smtClean="0"/>
              <a:t>Early Database Applications:</a:t>
            </a:r>
          </a:p>
          <a:p>
            <a:pPr lvl="1" eaLnBrk="1" hangingPunct="1"/>
            <a:r>
              <a:rPr lang="en-US" altLang="en-US" sz="2200" smtClean="0"/>
              <a:t>The Hierarchical and Network Models were introduced in mid 1960s and dominated during the seventies.</a:t>
            </a:r>
          </a:p>
          <a:p>
            <a:pPr lvl="1" eaLnBrk="1" hangingPunct="1"/>
            <a:r>
              <a:rPr lang="en-US" altLang="en-US" sz="2200" smtClean="0"/>
              <a:t>A bulk of the worldwide database processing still occurs using these models, particularly, the hierarchical model using IBM’s IMS system.</a:t>
            </a:r>
          </a:p>
          <a:p>
            <a:pPr eaLnBrk="1" hangingPunct="1"/>
            <a:r>
              <a:rPr lang="en-US" altLang="en-US" sz="2400" smtClean="0"/>
              <a:t>Relational Model based Systems:</a:t>
            </a:r>
          </a:p>
          <a:p>
            <a:pPr lvl="1" eaLnBrk="1" hangingPunct="1"/>
            <a:r>
              <a:rPr lang="en-US" altLang="en-US" sz="2200" smtClean="0"/>
              <a:t>Relational model was originally introduced in 1970, was heavily researched and experimented within IBM Research and several universities.</a:t>
            </a:r>
          </a:p>
          <a:p>
            <a:pPr lvl="1" eaLnBrk="1" hangingPunct="1"/>
            <a:r>
              <a:rPr lang="en-US" altLang="en-US" sz="2200" smtClean="0"/>
              <a:t>Relational DBMS Products emerged in the early 1980s.</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0D00A73E-F742-4331-B7A1-7022FB017CDA}" type="slidenum">
              <a:rPr lang="en-US" altLang="en-US" sz="1400" smtClean="0">
                <a:solidFill>
                  <a:srgbClr val="990033"/>
                </a:solidFill>
              </a:rPr>
              <a:pPr>
                <a:spcBef>
                  <a:spcPct val="0"/>
                </a:spcBef>
                <a:buClrTx/>
                <a:buSzTx/>
                <a:buFontTx/>
                <a:buNone/>
              </a:pPr>
              <a:t>3</a:t>
            </a:fld>
            <a:endParaRPr lang="en-CA" altLang="en-US" sz="1400" smtClean="0">
              <a:solidFill>
                <a:srgbClr val="990033"/>
              </a:solidFill>
            </a:endParaRPr>
          </a:p>
        </p:txBody>
      </p:sp>
      <p:sp>
        <p:nvSpPr>
          <p:cNvPr id="9219" name="Rectangle 5"/>
          <p:cNvSpPr>
            <a:spLocks noGrp="1" noChangeArrowheads="1"/>
          </p:cNvSpPr>
          <p:nvPr>
            <p:ph type="title"/>
          </p:nvPr>
        </p:nvSpPr>
        <p:spPr/>
        <p:txBody>
          <a:bodyPr/>
          <a:lstStyle/>
          <a:p>
            <a:pPr eaLnBrk="1" hangingPunct="1"/>
            <a:r>
              <a:rPr lang="en-US" altLang="en-US" smtClean="0"/>
              <a:t>Types of Databases and Database Applications</a:t>
            </a:r>
          </a:p>
        </p:txBody>
      </p:sp>
      <p:sp>
        <p:nvSpPr>
          <p:cNvPr id="9220" name="Rectangle 6"/>
          <p:cNvSpPr>
            <a:spLocks noGrp="1" noChangeArrowheads="1"/>
          </p:cNvSpPr>
          <p:nvPr>
            <p:ph type="body" idx="1"/>
          </p:nvPr>
        </p:nvSpPr>
        <p:spPr/>
        <p:txBody>
          <a:bodyPr/>
          <a:lstStyle/>
          <a:p>
            <a:pPr eaLnBrk="1" hangingPunct="1"/>
            <a:r>
              <a:rPr lang="en-US" altLang="en-US" sz="2400" dirty="0" smtClean="0"/>
              <a:t>Traditional Applications:</a:t>
            </a:r>
          </a:p>
          <a:p>
            <a:pPr lvl="1" eaLnBrk="1" hangingPunct="1"/>
            <a:r>
              <a:rPr lang="en-US" altLang="en-US" sz="2200" dirty="0" smtClean="0"/>
              <a:t>Numeric and Textual Databases</a:t>
            </a:r>
          </a:p>
          <a:p>
            <a:pPr eaLnBrk="1" hangingPunct="1"/>
            <a:r>
              <a:rPr lang="en-US" altLang="en-US" sz="2400" dirty="0" smtClean="0"/>
              <a:t>More Recent Applications:</a:t>
            </a:r>
          </a:p>
          <a:p>
            <a:pPr lvl="1" eaLnBrk="1" hangingPunct="1"/>
            <a:r>
              <a:rPr lang="en-US" altLang="en-US" sz="2200" dirty="0" smtClean="0"/>
              <a:t>Multimedia Databases</a:t>
            </a:r>
          </a:p>
          <a:p>
            <a:pPr lvl="1" eaLnBrk="1" hangingPunct="1"/>
            <a:r>
              <a:rPr lang="en-US" altLang="en-US" sz="2200" dirty="0" smtClean="0"/>
              <a:t>Geographic Information Systems (GIS)</a:t>
            </a:r>
          </a:p>
          <a:p>
            <a:pPr lvl="1" eaLnBrk="1" hangingPunct="1"/>
            <a:r>
              <a:rPr lang="en-US" altLang="en-US" sz="2200" dirty="0" smtClean="0"/>
              <a:t>Biological and Genome Databases</a:t>
            </a:r>
          </a:p>
          <a:p>
            <a:pPr lvl="1" eaLnBrk="1" hangingPunct="1"/>
            <a:r>
              <a:rPr lang="en-US" altLang="en-US" sz="2200" dirty="0" smtClean="0"/>
              <a:t>Data Warehouses</a:t>
            </a:r>
          </a:p>
          <a:p>
            <a:pPr lvl="1" eaLnBrk="1" hangingPunct="1"/>
            <a:r>
              <a:rPr lang="en-US" altLang="en-US" sz="2200" dirty="0" smtClean="0"/>
              <a:t>Mobile databases</a:t>
            </a:r>
          </a:p>
          <a:p>
            <a:pPr lvl="1" eaLnBrk="1" hangingPunct="1"/>
            <a:r>
              <a:rPr lang="en-US" altLang="en-US" sz="2200" dirty="0" smtClean="0"/>
              <a:t>Real-time and Active </a:t>
            </a:r>
            <a:r>
              <a:rPr lang="en-US" altLang="en-US" sz="2200" dirty="0" smtClean="0"/>
              <a:t>Databases</a:t>
            </a:r>
            <a:endParaRPr lang="en-US" altLang="en-US" sz="2200" dirty="0" smtClean="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EE52BF06-22E9-4F08-B66C-0481C205F219}" type="slidenum">
              <a:rPr lang="en-US" altLang="en-US" sz="1400" smtClean="0">
                <a:solidFill>
                  <a:srgbClr val="990033"/>
                </a:solidFill>
              </a:rPr>
              <a:pPr>
                <a:spcBef>
                  <a:spcPct val="0"/>
                </a:spcBef>
                <a:buClrTx/>
                <a:buSzTx/>
                <a:buFontTx/>
                <a:buNone/>
              </a:pPr>
              <a:t>30</a:t>
            </a:fld>
            <a:endParaRPr lang="en-CA" altLang="en-US" sz="1400" smtClean="0">
              <a:solidFill>
                <a:srgbClr val="990033"/>
              </a:solidFill>
            </a:endParaRPr>
          </a:p>
        </p:txBody>
      </p:sp>
      <p:sp>
        <p:nvSpPr>
          <p:cNvPr id="57347" name="Rectangle 4"/>
          <p:cNvSpPr>
            <a:spLocks noGrp="1" noChangeArrowheads="1"/>
          </p:cNvSpPr>
          <p:nvPr>
            <p:ph type="title"/>
          </p:nvPr>
        </p:nvSpPr>
        <p:spPr/>
        <p:txBody>
          <a:bodyPr/>
          <a:lstStyle/>
          <a:p>
            <a:pPr eaLnBrk="1" hangingPunct="1"/>
            <a:r>
              <a:rPr lang="en-US" altLang="en-US" smtClean="0"/>
              <a:t>Historical Development of Database Technology (continued)</a:t>
            </a:r>
          </a:p>
        </p:txBody>
      </p:sp>
      <p:sp>
        <p:nvSpPr>
          <p:cNvPr id="57348" name="Rectangle 5"/>
          <p:cNvSpPr>
            <a:spLocks noGrp="1" noChangeArrowheads="1"/>
          </p:cNvSpPr>
          <p:nvPr>
            <p:ph type="body" idx="1"/>
          </p:nvPr>
        </p:nvSpPr>
        <p:spPr/>
        <p:txBody>
          <a:bodyPr/>
          <a:lstStyle/>
          <a:p>
            <a:pPr eaLnBrk="1" hangingPunct="1"/>
            <a:r>
              <a:rPr lang="en-US" altLang="en-US" sz="2400" smtClean="0"/>
              <a:t>Object-oriented and emerging applications:</a:t>
            </a:r>
          </a:p>
          <a:p>
            <a:pPr lvl="1" eaLnBrk="1" hangingPunct="1"/>
            <a:r>
              <a:rPr lang="en-US" altLang="en-US" sz="2200" smtClean="0"/>
              <a:t>Object-Oriented Database Management Systems (OODBMSs) were introduced in late 1980s and early 1990s to cater to the need of complex data processing in CAD and other applications.</a:t>
            </a:r>
          </a:p>
          <a:p>
            <a:pPr lvl="2" eaLnBrk="1" hangingPunct="1"/>
            <a:r>
              <a:rPr lang="en-US" altLang="en-US" sz="2000" smtClean="0"/>
              <a:t>Their use has not taken off much.</a:t>
            </a:r>
          </a:p>
          <a:p>
            <a:pPr lvl="1" eaLnBrk="1" hangingPunct="1"/>
            <a:r>
              <a:rPr lang="en-US" altLang="en-US" sz="2200" smtClean="0"/>
              <a:t>Many relational DBMSs have incorporated object database concepts, leading to a new category called </a:t>
            </a:r>
            <a:r>
              <a:rPr lang="en-US" altLang="en-US" sz="2200" i="1" smtClean="0"/>
              <a:t>object-relationa</a:t>
            </a:r>
            <a:r>
              <a:rPr lang="en-US" altLang="en-US" sz="2200" smtClean="0"/>
              <a:t>l DBMSs (ORDBMSs)</a:t>
            </a:r>
          </a:p>
          <a:p>
            <a:pPr lvl="1" eaLnBrk="1" hangingPunct="1"/>
            <a:r>
              <a:rPr lang="en-US" altLang="en-US" sz="2200" i="1" smtClean="0"/>
              <a:t>Extended relational</a:t>
            </a:r>
            <a:r>
              <a:rPr lang="en-US" altLang="en-US" sz="2200" smtClean="0"/>
              <a:t> systems add further capabilities (e.g. for multimedia data, text, XML, and other data types)</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40724B5A-ABA2-40DB-A331-5E6938F21B4E}" type="slidenum">
              <a:rPr lang="en-US" altLang="en-US" sz="1400" smtClean="0">
                <a:solidFill>
                  <a:srgbClr val="990033"/>
                </a:solidFill>
              </a:rPr>
              <a:pPr>
                <a:spcBef>
                  <a:spcPct val="0"/>
                </a:spcBef>
                <a:buClrTx/>
                <a:buSzTx/>
                <a:buFontTx/>
                <a:buNone/>
              </a:pPr>
              <a:t>31</a:t>
            </a:fld>
            <a:endParaRPr lang="en-CA" altLang="en-US" sz="1400" smtClean="0">
              <a:solidFill>
                <a:srgbClr val="990033"/>
              </a:solidFill>
            </a:endParaRPr>
          </a:p>
        </p:txBody>
      </p:sp>
      <p:sp>
        <p:nvSpPr>
          <p:cNvPr id="59395" name="Rectangle 2"/>
          <p:cNvSpPr>
            <a:spLocks noGrp="1" noChangeArrowheads="1"/>
          </p:cNvSpPr>
          <p:nvPr>
            <p:ph type="title"/>
          </p:nvPr>
        </p:nvSpPr>
        <p:spPr/>
        <p:txBody>
          <a:bodyPr/>
          <a:lstStyle/>
          <a:p>
            <a:pPr eaLnBrk="1" hangingPunct="1"/>
            <a:r>
              <a:rPr lang="en-US" altLang="en-US" smtClean="0"/>
              <a:t>Historical Development of Database Technology (continued)</a:t>
            </a:r>
          </a:p>
        </p:txBody>
      </p:sp>
      <p:sp>
        <p:nvSpPr>
          <p:cNvPr id="59396" name="Rectangle 3"/>
          <p:cNvSpPr>
            <a:spLocks noGrp="1" noChangeArrowheads="1"/>
          </p:cNvSpPr>
          <p:nvPr>
            <p:ph type="body" idx="1"/>
          </p:nvPr>
        </p:nvSpPr>
        <p:spPr/>
        <p:txBody>
          <a:bodyPr/>
          <a:lstStyle/>
          <a:p>
            <a:pPr eaLnBrk="1" hangingPunct="1">
              <a:lnSpc>
                <a:spcPct val="90000"/>
              </a:lnSpc>
            </a:pPr>
            <a:r>
              <a:rPr lang="en-US" altLang="en-US" dirty="0" smtClean="0"/>
              <a:t>Data on the Web and E-commerce Applications:</a:t>
            </a:r>
          </a:p>
          <a:p>
            <a:pPr lvl="1" eaLnBrk="1" hangingPunct="1">
              <a:lnSpc>
                <a:spcPct val="90000"/>
              </a:lnSpc>
            </a:pPr>
            <a:r>
              <a:rPr lang="en-US" altLang="en-US" dirty="0" smtClean="0"/>
              <a:t>Web contains data in HTML (Hypertext markup language) with links among pages.</a:t>
            </a:r>
          </a:p>
          <a:p>
            <a:pPr lvl="1" eaLnBrk="1" hangingPunct="1">
              <a:lnSpc>
                <a:spcPct val="90000"/>
              </a:lnSpc>
            </a:pPr>
            <a:r>
              <a:rPr lang="en-US" altLang="en-US" dirty="0" smtClean="0"/>
              <a:t>This has given rise to a new set of applications and E-commerce is using new standards like XML (</a:t>
            </a:r>
            <a:r>
              <a:rPr lang="en-US" altLang="en-US" dirty="0" err="1" smtClean="0"/>
              <a:t>eXtended</a:t>
            </a:r>
            <a:r>
              <a:rPr lang="en-US" altLang="en-US" dirty="0" smtClean="0"/>
              <a:t>  Markup Language</a:t>
            </a:r>
            <a:r>
              <a:rPr lang="en-US" altLang="en-US" dirty="0" smtClean="0"/>
              <a:t>).</a:t>
            </a:r>
            <a:endParaRPr lang="en-US" altLang="en-US" dirty="0" smtClean="0"/>
          </a:p>
          <a:p>
            <a:pPr lvl="1" eaLnBrk="1" hangingPunct="1">
              <a:lnSpc>
                <a:spcPct val="90000"/>
              </a:lnSpc>
            </a:pPr>
            <a:r>
              <a:rPr lang="en-US" altLang="en-US" dirty="0" smtClean="0"/>
              <a:t>Script programming languages such as PHP and JavaScript allow generation of dynamic Web pages that are partially generated from a </a:t>
            </a:r>
            <a:r>
              <a:rPr lang="en-US" altLang="en-US" dirty="0" smtClean="0"/>
              <a:t>database</a:t>
            </a:r>
            <a:endParaRPr lang="en-US" altLang="en-US" dirty="0" smtClean="0"/>
          </a:p>
          <a:p>
            <a:pPr lvl="2" eaLnBrk="1" hangingPunct="1">
              <a:lnSpc>
                <a:spcPct val="90000"/>
              </a:lnSpc>
            </a:pPr>
            <a:r>
              <a:rPr lang="en-US" altLang="en-US" dirty="0" smtClean="0"/>
              <a:t>Also allow database updates through Web pages</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7706C67D-5F06-439C-9322-457F2C86F7AE}" type="slidenum">
              <a:rPr lang="en-US" altLang="en-US" sz="1400" smtClean="0">
                <a:solidFill>
                  <a:srgbClr val="990033"/>
                </a:solidFill>
              </a:rPr>
              <a:pPr>
                <a:spcBef>
                  <a:spcPct val="0"/>
                </a:spcBef>
                <a:buClrTx/>
                <a:buSzTx/>
                <a:buFontTx/>
                <a:buNone/>
              </a:pPr>
              <a:t>32</a:t>
            </a:fld>
            <a:endParaRPr lang="en-CA" altLang="en-US" sz="1400" smtClean="0">
              <a:solidFill>
                <a:srgbClr val="990033"/>
              </a:solidFill>
            </a:endParaRPr>
          </a:p>
        </p:txBody>
      </p:sp>
      <p:sp>
        <p:nvSpPr>
          <p:cNvPr id="61443" name="Rectangle 4"/>
          <p:cNvSpPr>
            <a:spLocks noGrp="1" noChangeArrowheads="1"/>
          </p:cNvSpPr>
          <p:nvPr>
            <p:ph type="title"/>
          </p:nvPr>
        </p:nvSpPr>
        <p:spPr/>
        <p:txBody>
          <a:bodyPr/>
          <a:lstStyle/>
          <a:p>
            <a:pPr eaLnBrk="1" hangingPunct="1"/>
            <a:r>
              <a:rPr lang="en-US" altLang="en-US" smtClean="0"/>
              <a:t>Extending Database Capabilities (1)</a:t>
            </a:r>
          </a:p>
        </p:txBody>
      </p:sp>
      <p:sp>
        <p:nvSpPr>
          <p:cNvPr id="61444" name="Rectangle 5"/>
          <p:cNvSpPr>
            <a:spLocks noGrp="1" noChangeArrowheads="1"/>
          </p:cNvSpPr>
          <p:nvPr>
            <p:ph type="body" idx="1"/>
          </p:nvPr>
        </p:nvSpPr>
        <p:spPr/>
        <p:txBody>
          <a:bodyPr/>
          <a:lstStyle/>
          <a:p>
            <a:pPr eaLnBrk="1" hangingPunct="1">
              <a:lnSpc>
                <a:spcPct val="90000"/>
              </a:lnSpc>
            </a:pPr>
            <a:r>
              <a:rPr lang="en-US" altLang="en-US" sz="2000" dirty="0" smtClean="0"/>
              <a:t>New functionality is being added to DBMSs in the following areas:</a:t>
            </a:r>
          </a:p>
          <a:p>
            <a:pPr lvl="1" eaLnBrk="1" hangingPunct="1">
              <a:lnSpc>
                <a:spcPct val="90000"/>
              </a:lnSpc>
            </a:pPr>
            <a:r>
              <a:rPr lang="en-US" altLang="en-US" sz="2000" dirty="0" smtClean="0"/>
              <a:t>Scientific Applications – Physics, Chemistry, Biology - Genetics</a:t>
            </a:r>
          </a:p>
          <a:p>
            <a:pPr lvl="1" eaLnBrk="1" hangingPunct="1">
              <a:lnSpc>
                <a:spcPct val="90000"/>
              </a:lnSpc>
            </a:pPr>
            <a:r>
              <a:rPr lang="en-US" altLang="en-US" sz="2000" dirty="0" smtClean="0"/>
              <a:t>Earth and Atmospheric Sciences and Astronomy</a:t>
            </a:r>
          </a:p>
          <a:p>
            <a:pPr lvl="1" eaLnBrk="1" hangingPunct="1">
              <a:lnSpc>
                <a:spcPct val="90000"/>
              </a:lnSpc>
            </a:pPr>
            <a:r>
              <a:rPr lang="en-US" altLang="en-US" sz="2000" dirty="0" smtClean="0"/>
              <a:t>XML (</a:t>
            </a:r>
            <a:r>
              <a:rPr lang="en-US" altLang="en-US" sz="2000" dirty="0" err="1" smtClean="0"/>
              <a:t>eXtensible</a:t>
            </a:r>
            <a:r>
              <a:rPr lang="en-US" altLang="en-US" sz="2000" dirty="0" smtClean="0"/>
              <a:t> Markup Language)</a:t>
            </a:r>
          </a:p>
          <a:p>
            <a:pPr lvl="1" eaLnBrk="1" hangingPunct="1">
              <a:lnSpc>
                <a:spcPct val="90000"/>
              </a:lnSpc>
            </a:pPr>
            <a:r>
              <a:rPr lang="en-US" altLang="en-US" sz="2000" dirty="0" smtClean="0"/>
              <a:t>Image Storage and Management</a:t>
            </a:r>
          </a:p>
          <a:p>
            <a:pPr lvl="1" eaLnBrk="1" hangingPunct="1">
              <a:lnSpc>
                <a:spcPct val="90000"/>
              </a:lnSpc>
            </a:pPr>
            <a:r>
              <a:rPr lang="en-US" altLang="en-US" sz="2000" dirty="0" smtClean="0"/>
              <a:t>Audio and Video Data Management</a:t>
            </a:r>
          </a:p>
          <a:p>
            <a:pPr lvl="1" eaLnBrk="1" hangingPunct="1">
              <a:lnSpc>
                <a:spcPct val="90000"/>
              </a:lnSpc>
            </a:pPr>
            <a:r>
              <a:rPr lang="en-US" altLang="en-US" sz="2000" dirty="0" smtClean="0"/>
              <a:t>Data Warehousing and Data Mining – a very major area for future development using new </a:t>
            </a:r>
            <a:r>
              <a:rPr lang="en-US" altLang="en-US" sz="2000" dirty="0" smtClean="0"/>
              <a:t>technologies</a:t>
            </a:r>
            <a:endParaRPr lang="en-US" altLang="en-US" sz="2000" dirty="0" smtClean="0"/>
          </a:p>
          <a:p>
            <a:pPr lvl="1" eaLnBrk="1" hangingPunct="1">
              <a:lnSpc>
                <a:spcPct val="90000"/>
              </a:lnSpc>
            </a:pPr>
            <a:r>
              <a:rPr lang="en-US" altLang="en-US" sz="2000" dirty="0" smtClean="0"/>
              <a:t>Spatial Data Management and Location Based Services</a:t>
            </a:r>
          </a:p>
          <a:p>
            <a:pPr lvl="1" eaLnBrk="1" hangingPunct="1">
              <a:lnSpc>
                <a:spcPct val="90000"/>
              </a:lnSpc>
            </a:pPr>
            <a:r>
              <a:rPr lang="en-US" altLang="en-US" sz="2000" dirty="0" smtClean="0"/>
              <a:t>Time Series and Historical Data Management</a:t>
            </a:r>
          </a:p>
          <a:p>
            <a:pPr eaLnBrk="1" hangingPunct="1">
              <a:lnSpc>
                <a:spcPct val="90000"/>
              </a:lnSpc>
            </a:pPr>
            <a:r>
              <a:rPr lang="en-US" altLang="en-US" sz="2000" dirty="0" smtClean="0"/>
              <a:t>The above gives rise to </a:t>
            </a:r>
            <a:r>
              <a:rPr lang="en-US" altLang="en-US" sz="2000" i="1" dirty="0" smtClean="0"/>
              <a:t>new research and development</a:t>
            </a:r>
            <a:r>
              <a:rPr lang="en-US" altLang="en-US" sz="2000" dirty="0" smtClean="0"/>
              <a:t> in incorporating new data types, complex data structures, new operations and storage and indexing schemes in database systems. </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375EB5F9-D865-47F9-B842-CD1408F97A02}" type="slidenum">
              <a:rPr lang="en-US" altLang="en-US" sz="1400" smtClean="0">
                <a:solidFill>
                  <a:srgbClr val="990033"/>
                </a:solidFill>
              </a:rPr>
              <a:pPr>
                <a:spcBef>
                  <a:spcPct val="0"/>
                </a:spcBef>
                <a:buClrTx/>
                <a:buSzTx/>
                <a:buFontTx/>
                <a:buNone/>
              </a:pPr>
              <a:t>33</a:t>
            </a:fld>
            <a:endParaRPr lang="en-CA" altLang="en-US" sz="1400" smtClean="0">
              <a:solidFill>
                <a:srgbClr val="990033"/>
              </a:solidFill>
            </a:endParaRPr>
          </a:p>
        </p:txBody>
      </p:sp>
      <p:sp>
        <p:nvSpPr>
          <p:cNvPr id="63491" name="Rectangle 4"/>
          <p:cNvSpPr>
            <a:spLocks noGrp="1" noChangeArrowheads="1"/>
          </p:cNvSpPr>
          <p:nvPr>
            <p:ph type="title"/>
          </p:nvPr>
        </p:nvSpPr>
        <p:spPr/>
        <p:txBody>
          <a:bodyPr/>
          <a:lstStyle/>
          <a:p>
            <a:pPr eaLnBrk="1" hangingPunct="1"/>
            <a:r>
              <a:rPr lang="en-US" altLang="en-US" smtClean="0"/>
              <a:t>Extending Database Capabilities (2)</a:t>
            </a:r>
          </a:p>
        </p:txBody>
      </p:sp>
      <p:sp>
        <p:nvSpPr>
          <p:cNvPr id="63492" name="Rectangle 5"/>
          <p:cNvSpPr>
            <a:spLocks noGrp="1" noChangeArrowheads="1"/>
          </p:cNvSpPr>
          <p:nvPr>
            <p:ph type="body" idx="1"/>
          </p:nvPr>
        </p:nvSpPr>
        <p:spPr/>
        <p:txBody>
          <a:bodyPr/>
          <a:lstStyle/>
          <a:p>
            <a:pPr eaLnBrk="1" hangingPunct="1">
              <a:lnSpc>
                <a:spcPct val="90000"/>
              </a:lnSpc>
            </a:pPr>
            <a:r>
              <a:rPr lang="en-US" altLang="en-US" sz="2000" smtClean="0"/>
              <a:t>Background since the advent of the  21</a:t>
            </a:r>
            <a:r>
              <a:rPr lang="en-US" altLang="en-US" sz="2000" baseline="30000" smtClean="0"/>
              <a:t>st</a:t>
            </a:r>
            <a:r>
              <a:rPr lang="en-US" altLang="en-US" sz="2000" smtClean="0"/>
              <a:t> Century:</a:t>
            </a:r>
          </a:p>
          <a:p>
            <a:pPr eaLnBrk="1" hangingPunct="1">
              <a:lnSpc>
                <a:spcPct val="90000"/>
              </a:lnSpc>
              <a:buFont typeface="Wingdings" panose="05000000000000000000" pitchFamily="2" charset="2"/>
              <a:buNone/>
            </a:pPr>
            <a:endParaRPr lang="en-US" altLang="en-US" sz="2000" smtClean="0"/>
          </a:p>
          <a:p>
            <a:pPr lvl="1" eaLnBrk="1" hangingPunct="1">
              <a:lnSpc>
                <a:spcPct val="90000"/>
              </a:lnSpc>
            </a:pPr>
            <a:r>
              <a:rPr lang="en-US" altLang="en-US" sz="2400" smtClean="0"/>
              <a:t>First decade of the 21</a:t>
            </a:r>
            <a:r>
              <a:rPr lang="en-US" altLang="en-US" sz="2400" baseline="30000" smtClean="0"/>
              <a:t>st</a:t>
            </a:r>
            <a:r>
              <a:rPr lang="en-US" altLang="en-US" sz="2400" smtClean="0"/>
              <a:t> century has seen tremendous growth in user generated data and automatically collected data from applications and search engines.</a:t>
            </a:r>
          </a:p>
          <a:p>
            <a:pPr lvl="1" eaLnBrk="1" hangingPunct="1">
              <a:lnSpc>
                <a:spcPct val="90000"/>
              </a:lnSpc>
              <a:buFont typeface="Wingdings" panose="05000000000000000000" pitchFamily="2" charset="2"/>
              <a:buNone/>
            </a:pPr>
            <a:endParaRPr lang="en-US" altLang="en-US" sz="2400" smtClean="0"/>
          </a:p>
          <a:p>
            <a:pPr lvl="1" eaLnBrk="1" hangingPunct="1">
              <a:lnSpc>
                <a:spcPct val="90000"/>
              </a:lnSpc>
            </a:pPr>
            <a:r>
              <a:rPr lang="en-US" altLang="en-US" sz="2400" smtClean="0"/>
              <a:t>Social Media platforms such as Facebook and Twitter are generating millions of transactions a day and businesses are interested to tap into this data to “understand” the users</a:t>
            </a:r>
          </a:p>
          <a:p>
            <a:pPr lvl="1" eaLnBrk="1" hangingPunct="1">
              <a:lnSpc>
                <a:spcPct val="90000"/>
              </a:lnSpc>
              <a:buFont typeface="Wingdings" panose="05000000000000000000" pitchFamily="2" charset="2"/>
              <a:buNone/>
            </a:pPr>
            <a:endParaRPr lang="en-US" altLang="en-US" sz="2400" smtClean="0"/>
          </a:p>
          <a:p>
            <a:pPr lvl="1" eaLnBrk="1" hangingPunct="1">
              <a:lnSpc>
                <a:spcPct val="90000"/>
              </a:lnSpc>
            </a:pPr>
            <a:r>
              <a:rPr lang="en-US" altLang="en-US" sz="2400" smtClean="0"/>
              <a:t>Cloud Storage and Backup is making unlimited amount of storage available to users and applications</a:t>
            </a:r>
          </a:p>
          <a:p>
            <a:pPr lvl="1" eaLnBrk="1" hangingPunct="1">
              <a:lnSpc>
                <a:spcPct val="90000"/>
              </a:lnSpc>
            </a:pPr>
            <a:endParaRPr lang="en-US" altLang="en-US" sz="1800" smtClean="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1D1A9449-9393-41BC-911B-25A578B18498}" type="slidenum">
              <a:rPr lang="en-US" altLang="en-US" sz="1400" smtClean="0">
                <a:solidFill>
                  <a:srgbClr val="990033"/>
                </a:solidFill>
              </a:rPr>
              <a:pPr>
                <a:spcBef>
                  <a:spcPct val="0"/>
                </a:spcBef>
                <a:buClrTx/>
                <a:buSzTx/>
                <a:buFontTx/>
                <a:buNone/>
              </a:pPr>
              <a:t>34</a:t>
            </a:fld>
            <a:endParaRPr lang="en-CA" altLang="en-US" sz="1400" smtClean="0">
              <a:solidFill>
                <a:srgbClr val="990033"/>
              </a:solidFill>
            </a:endParaRPr>
          </a:p>
        </p:txBody>
      </p:sp>
      <p:sp>
        <p:nvSpPr>
          <p:cNvPr id="65539" name="Rectangle 4"/>
          <p:cNvSpPr>
            <a:spLocks noGrp="1" noChangeArrowheads="1"/>
          </p:cNvSpPr>
          <p:nvPr>
            <p:ph type="title"/>
          </p:nvPr>
        </p:nvSpPr>
        <p:spPr/>
        <p:txBody>
          <a:bodyPr/>
          <a:lstStyle/>
          <a:p>
            <a:pPr eaLnBrk="1" hangingPunct="1"/>
            <a:r>
              <a:rPr lang="en-US" altLang="en-US" smtClean="0"/>
              <a:t>Extending Database Capabilities (3)</a:t>
            </a:r>
          </a:p>
        </p:txBody>
      </p:sp>
      <p:sp>
        <p:nvSpPr>
          <p:cNvPr id="65540" name="Rectangle 5"/>
          <p:cNvSpPr>
            <a:spLocks noGrp="1" noChangeArrowheads="1"/>
          </p:cNvSpPr>
          <p:nvPr>
            <p:ph type="body" idx="1"/>
          </p:nvPr>
        </p:nvSpPr>
        <p:spPr/>
        <p:txBody>
          <a:bodyPr/>
          <a:lstStyle/>
          <a:p>
            <a:pPr eaLnBrk="1" hangingPunct="1">
              <a:lnSpc>
                <a:spcPct val="90000"/>
              </a:lnSpc>
            </a:pPr>
            <a:r>
              <a:rPr lang="en-US" altLang="en-US" sz="2000" dirty="0" smtClean="0"/>
              <a:t>Emergence of Big Data Technologies and NOSQL databases</a:t>
            </a:r>
          </a:p>
          <a:p>
            <a:pPr lvl="1" eaLnBrk="1" hangingPunct="1">
              <a:lnSpc>
                <a:spcPct val="90000"/>
              </a:lnSpc>
            </a:pPr>
            <a:r>
              <a:rPr lang="en-US" altLang="en-US" sz="2000" dirty="0" smtClean="0"/>
              <a:t>New data storage, management and analysis technology was necessary to deal with the onslaught of data in petabytes a day (10**15 bytes or 1000 terabytes) in some applications – this started being commonly called as “Big Data”.</a:t>
            </a:r>
          </a:p>
          <a:p>
            <a:pPr lvl="1" eaLnBrk="1" hangingPunct="1">
              <a:lnSpc>
                <a:spcPct val="90000"/>
              </a:lnSpc>
            </a:pPr>
            <a:r>
              <a:rPr lang="en-US" altLang="en-US" sz="2000" dirty="0" smtClean="0"/>
              <a:t>Hadoop (which originated from Yahoo) and </a:t>
            </a:r>
            <a:r>
              <a:rPr lang="en-US" altLang="en-US" sz="2000" dirty="0" err="1" smtClean="0"/>
              <a:t>Mapreduce</a:t>
            </a:r>
            <a:r>
              <a:rPr lang="en-US" altLang="en-US" sz="2000" dirty="0" smtClean="0"/>
              <a:t> Programming approach to distributed data processing (which originated from Google) as well as the Google file system have given rise to Big Data </a:t>
            </a:r>
            <a:r>
              <a:rPr lang="en-US" altLang="en-US" sz="2000" dirty="0" smtClean="0"/>
              <a:t>technologies. </a:t>
            </a:r>
            <a:r>
              <a:rPr lang="en-US" altLang="en-US" sz="2000" dirty="0" smtClean="0"/>
              <a:t>Further enhancements are taking place in the form of Spark based technology.</a:t>
            </a:r>
          </a:p>
          <a:p>
            <a:pPr lvl="1" eaLnBrk="1" hangingPunct="1">
              <a:lnSpc>
                <a:spcPct val="90000"/>
              </a:lnSpc>
            </a:pPr>
            <a:r>
              <a:rPr lang="en-US" altLang="en-US" sz="2000" dirty="0" smtClean="0"/>
              <a:t>NOSQL (Not Only SQL- where SQL is the de facto standard language for relational DBMSs) systems have been designed for rapid search and retrieval from documents, processing of huge graphs occurring on social networks, and other forms of unstructured data with flexible models of </a:t>
            </a:r>
            <a:r>
              <a:rPr lang="en-US" altLang="en-US" sz="2000" smtClean="0"/>
              <a:t>transaction </a:t>
            </a:r>
            <a:r>
              <a:rPr lang="en-US" altLang="en-US" sz="2000" smtClean="0"/>
              <a:t>processing. </a:t>
            </a:r>
            <a:endParaRPr lang="en-US" altLang="en-US" sz="2000" dirty="0" smtClean="0"/>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BB9B3BE6-B9B8-451D-8FA2-D36B6D380A26}" type="slidenum">
              <a:rPr lang="en-US" altLang="en-US" sz="1400" smtClean="0">
                <a:solidFill>
                  <a:srgbClr val="990033"/>
                </a:solidFill>
              </a:rPr>
              <a:pPr>
                <a:spcBef>
                  <a:spcPct val="0"/>
                </a:spcBef>
                <a:buClrTx/>
                <a:buSzTx/>
                <a:buFontTx/>
                <a:buNone/>
              </a:pPr>
              <a:t>35</a:t>
            </a:fld>
            <a:endParaRPr lang="en-CA" altLang="en-US" sz="1400" smtClean="0">
              <a:solidFill>
                <a:srgbClr val="990033"/>
              </a:solidFill>
            </a:endParaRPr>
          </a:p>
        </p:txBody>
      </p:sp>
      <p:sp>
        <p:nvSpPr>
          <p:cNvPr id="67587" name="Rectangle 4"/>
          <p:cNvSpPr>
            <a:spLocks noGrp="1" noChangeArrowheads="1"/>
          </p:cNvSpPr>
          <p:nvPr>
            <p:ph type="title"/>
          </p:nvPr>
        </p:nvSpPr>
        <p:spPr/>
        <p:txBody>
          <a:bodyPr/>
          <a:lstStyle/>
          <a:p>
            <a:pPr eaLnBrk="1" hangingPunct="1"/>
            <a:r>
              <a:rPr lang="en-US" altLang="en-US" smtClean="0"/>
              <a:t> When not to use a DBMS</a:t>
            </a:r>
          </a:p>
        </p:txBody>
      </p:sp>
      <p:sp>
        <p:nvSpPr>
          <p:cNvPr id="67588" name="Rectangle 5"/>
          <p:cNvSpPr>
            <a:spLocks noGrp="1" noChangeArrowheads="1"/>
          </p:cNvSpPr>
          <p:nvPr>
            <p:ph type="body" idx="1"/>
          </p:nvPr>
        </p:nvSpPr>
        <p:spPr/>
        <p:txBody>
          <a:bodyPr/>
          <a:lstStyle/>
          <a:p>
            <a:pPr eaLnBrk="1" hangingPunct="1"/>
            <a:r>
              <a:rPr lang="en-US" altLang="en-US" sz="2400" smtClean="0"/>
              <a:t>Main inhibitors (costs) of using a DBMS:</a:t>
            </a:r>
          </a:p>
          <a:p>
            <a:pPr lvl="1" eaLnBrk="1" hangingPunct="1"/>
            <a:r>
              <a:rPr lang="en-US" altLang="en-US" sz="2200" smtClean="0"/>
              <a:t>High initial investment and possible need for additional hardware.</a:t>
            </a:r>
          </a:p>
          <a:p>
            <a:pPr lvl="1" eaLnBrk="1" hangingPunct="1"/>
            <a:r>
              <a:rPr lang="en-US" altLang="en-US" sz="2200" smtClean="0"/>
              <a:t>Overhead for providing generality, security, concurrency control, recovery, and  integrity functions.</a:t>
            </a:r>
          </a:p>
          <a:p>
            <a:pPr eaLnBrk="1" hangingPunct="1"/>
            <a:r>
              <a:rPr lang="en-US" altLang="en-US" sz="2400" smtClean="0"/>
              <a:t>When a DBMS may be unnecessary:</a:t>
            </a:r>
          </a:p>
          <a:p>
            <a:pPr lvl="1" eaLnBrk="1" hangingPunct="1"/>
            <a:r>
              <a:rPr lang="en-US" altLang="en-US" sz="2200" smtClean="0"/>
              <a:t>If the database and applications are simple, well defined, and not expected to change.</a:t>
            </a:r>
          </a:p>
          <a:p>
            <a:pPr lvl="1" eaLnBrk="1" hangingPunct="1"/>
            <a:r>
              <a:rPr lang="en-US" altLang="en-US" sz="2200" smtClean="0"/>
              <a:t>If access to data by multiple users is not required.</a:t>
            </a:r>
          </a:p>
          <a:p>
            <a:pPr eaLnBrk="1" hangingPunct="1"/>
            <a:r>
              <a:rPr lang="en-US" altLang="en-US" sz="2400" smtClean="0"/>
              <a:t>When a DBMS may be infeasible:</a:t>
            </a:r>
          </a:p>
          <a:p>
            <a:pPr lvl="1" eaLnBrk="1" hangingPunct="1"/>
            <a:r>
              <a:rPr lang="en-US" altLang="en-US" sz="2200" smtClean="0"/>
              <a:t>In embedded systems where a general purpose DBMS may not fit in available storage</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2E3A7E3F-F1DF-45B6-87CE-8E3C98D7E91E}" type="slidenum">
              <a:rPr lang="en-US" altLang="en-US" sz="1400" smtClean="0">
                <a:solidFill>
                  <a:srgbClr val="990033"/>
                </a:solidFill>
              </a:rPr>
              <a:pPr>
                <a:spcBef>
                  <a:spcPct val="0"/>
                </a:spcBef>
                <a:buClrTx/>
                <a:buSzTx/>
                <a:buFontTx/>
                <a:buNone/>
              </a:pPr>
              <a:t>36</a:t>
            </a:fld>
            <a:endParaRPr lang="en-CA" altLang="en-US" sz="1400" smtClean="0">
              <a:solidFill>
                <a:srgbClr val="990033"/>
              </a:solidFill>
            </a:endParaRPr>
          </a:p>
        </p:txBody>
      </p:sp>
      <p:sp>
        <p:nvSpPr>
          <p:cNvPr id="69635" name="Rectangle 4"/>
          <p:cNvSpPr>
            <a:spLocks noGrp="1" noChangeArrowheads="1"/>
          </p:cNvSpPr>
          <p:nvPr>
            <p:ph type="title"/>
          </p:nvPr>
        </p:nvSpPr>
        <p:spPr/>
        <p:txBody>
          <a:bodyPr/>
          <a:lstStyle/>
          <a:p>
            <a:pPr eaLnBrk="1" hangingPunct="1"/>
            <a:r>
              <a:rPr lang="en-US" altLang="en-US" smtClean="0"/>
              <a:t> When not to use a DBMS</a:t>
            </a:r>
          </a:p>
        </p:txBody>
      </p:sp>
      <p:sp>
        <p:nvSpPr>
          <p:cNvPr id="69636" name="Rectangle 5"/>
          <p:cNvSpPr>
            <a:spLocks noGrp="1" noChangeArrowheads="1"/>
          </p:cNvSpPr>
          <p:nvPr>
            <p:ph type="body" idx="1"/>
          </p:nvPr>
        </p:nvSpPr>
        <p:spPr/>
        <p:txBody>
          <a:bodyPr/>
          <a:lstStyle/>
          <a:p>
            <a:pPr eaLnBrk="1" hangingPunct="1"/>
            <a:r>
              <a:rPr lang="en-US" altLang="en-US" smtClean="0"/>
              <a:t>When no DBMS may suffice:</a:t>
            </a:r>
          </a:p>
          <a:p>
            <a:pPr lvl="1" eaLnBrk="1" hangingPunct="1"/>
            <a:r>
              <a:rPr lang="en-US" altLang="en-US" sz="2800" smtClean="0"/>
              <a:t>If there are stringent real-time requirements that may not be met because of DBMS overhead (e.g., telephone switching systems)</a:t>
            </a:r>
          </a:p>
          <a:p>
            <a:pPr lvl="1" eaLnBrk="1" hangingPunct="1"/>
            <a:r>
              <a:rPr lang="en-US" altLang="en-US" smtClean="0"/>
              <a:t>If the database system is not able to handle the complexity of data because of modeling limitations (e.g., in complex genome and protein databases)</a:t>
            </a:r>
          </a:p>
          <a:p>
            <a:pPr lvl="1" eaLnBrk="1" hangingPunct="1"/>
            <a:r>
              <a:rPr lang="en-US" altLang="en-US" smtClean="0"/>
              <a:t>If the database users need special operations not supported by the DBMS (e.g., GIS and location based services).</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E1C0D756-971F-4AB6-A0C0-6C2BE7D27D25}" type="slidenum">
              <a:rPr lang="en-US" altLang="en-US" sz="1400" smtClean="0">
                <a:solidFill>
                  <a:srgbClr val="990033"/>
                </a:solidFill>
              </a:rPr>
              <a:pPr>
                <a:spcBef>
                  <a:spcPct val="0"/>
                </a:spcBef>
                <a:buClrTx/>
                <a:buSzTx/>
                <a:buFontTx/>
                <a:buNone/>
              </a:pPr>
              <a:t>37</a:t>
            </a:fld>
            <a:endParaRPr lang="en-CA" altLang="en-US" sz="1400" smtClean="0">
              <a:solidFill>
                <a:srgbClr val="990033"/>
              </a:solidFill>
            </a:endParaRPr>
          </a:p>
        </p:txBody>
      </p:sp>
      <p:sp>
        <p:nvSpPr>
          <p:cNvPr id="71683" name="Rectangle 4"/>
          <p:cNvSpPr>
            <a:spLocks noGrp="1" noChangeArrowheads="1"/>
          </p:cNvSpPr>
          <p:nvPr>
            <p:ph type="title"/>
          </p:nvPr>
        </p:nvSpPr>
        <p:spPr/>
        <p:txBody>
          <a:bodyPr/>
          <a:lstStyle/>
          <a:p>
            <a:pPr eaLnBrk="1" hangingPunct="1"/>
            <a:r>
              <a:rPr lang="en-US" altLang="en-US" smtClean="0"/>
              <a:t>Chapter Summary</a:t>
            </a:r>
          </a:p>
        </p:txBody>
      </p:sp>
      <p:sp>
        <p:nvSpPr>
          <p:cNvPr id="71684" name="Rectangle 5"/>
          <p:cNvSpPr>
            <a:spLocks noGrp="1" noChangeArrowheads="1"/>
          </p:cNvSpPr>
          <p:nvPr>
            <p:ph type="body" idx="1"/>
          </p:nvPr>
        </p:nvSpPr>
        <p:spPr/>
        <p:txBody>
          <a:bodyPr/>
          <a:lstStyle/>
          <a:p>
            <a:pPr eaLnBrk="1" hangingPunct="1"/>
            <a:r>
              <a:rPr lang="en-US" altLang="en-US" smtClean="0"/>
              <a:t>Types of Databases and Database Applications</a:t>
            </a:r>
          </a:p>
          <a:p>
            <a:pPr eaLnBrk="1" hangingPunct="1"/>
            <a:r>
              <a:rPr lang="en-US" altLang="en-US" smtClean="0"/>
              <a:t>Basic Definitions</a:t>
            </a:r>
          </a:p>
          <a:p>
            <a:pPr eaLnBrk="1" hangingPunct="1"/>
            <a:r>
              <a:rPr lang="en-US" altLang="en-US" smtClean="0"/>
              <a:t>Typical DBMS Functionality</a:t>
            </a:r>
          </a:p>
          <a:p>
            <a:pPr eaLnBrk="1" hangingPunct="1"/>
            <a:r>
              <a:rPr lang="en-US" altLang="en-US" smtClean="0"/>
              <a:t>Example of a Database (UNIVERSITY)</a:t>
            </a:r>
          </a:p>
          <a:p>
            <a:pPr eaLnBrk="1" hangingPunct="1"/>
            <a:r>
              <a:rPr lang="en-US" altLang="en-US" smtClean="0"/>
              <a:t>Main Characteristics of the Database Approach</a:t>
            </a:r>
          </a:p>
          <a:p>
            <a:pPr eaLnBrk="1" hangingPunct="1"/>
            <a:r>
              <a:rPr lang="en-US" altLang="en-US" smtClean="0"/>
              <a:t>Types of Database Users</a:t>
            </a:r>
          </a:p>
          <a:p>
            <a:pPr eaLnBrk="1" hangingPunct="1"/>
            <a:r>
              <a:rPr lang="en-US" altLang="en-US" smtClean="0"/>
              <a:t>Advantages of Using the Database Approach</a:t>
            </a:r>
          </a:p>
          <a:p>
            <a:pPr eaLnBrk="1" hangingPunct="1"/>
            <a:r>
              <a:rPr lang="en-US" altLang="en-US" smtClean="0"/>
              <a:t>Historical Development of Database Technology</a:t>
            </a:r>
          </a:p>
          <a:p>
            <a:pPr eaLnBrk="1" hangingPunct="1"/>
            <a:r>
              <a:rPr lang="en-US" altLang="en-US" smtClean="0"/>
              <a:t>Extending Database Capabilities</a:t>
            </a:r>
          </a:p>
          <a:p>
            <a:pPr eaLnBrk="1" hangingPunct="1"/>
            <a:r>
              <a:rPr lang="en-US" altLang="en-US" smtClean="0"/>
              <a:t>When Not to Use Databases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Recent Developments (1)</a:t>
            </a:r>
          </a:p>
        </p:txBody>
      </p:sp>
      <p:sp>
        <p:nvSpPr>
          <p:cNvPr id="3" name="Content Placeholder 2"/>
          <p:cNvSpPr>
            <a:spLocks noGrp="1"/>
          </p:cNvSpPr>
          <p:nvPr>
            <p:ph idx="1"/>
          </p:nvPr>
        </p:nvSpPr>
        <p:spPr/>
        <p:txBody>
          <a:bodyPr/>
          <a:lstStyle/>
          <a:p>
            <a:pPr>
              <a:defRPr/>
            </a:pPr>
            <a:r>
              <a:rPr lang="en-US" dirty="0" smtClean="0">
                <a:ea typeface="+mn-ea"/>
              </a:rPr>
              <a:t>Social Networks started capturing a lot of information about people and about communications among people-posts, tweets, photos, videos in systems such as:</a:t>
            </a:r>
          </a:p>
          <a:p>
            <a:pPr marL="0" indent="0">
              <a:buFont typeface="Wingdings" panose="05000000000000000000" pitchFamily="2" charset="2"/>
              <a:buNone/>
              <a:defRPr/>
            </a:pPr>
            <a:r>
              <a:rPr lang="en-US" dirty="0" smtClean="0">
                <a:ea typeface="+mn-ea"/>
              </a:rPr>
              <a:t>- Facebook</a:t>
            </a:r>
          </a:p>
          <a:p>
            <a:pPr marL="0" indent="0">
              <a:buFont typeface="Wingdings" panose="05000000000000000000" pitchFamily="2" charset="2"/>
              <a:buNone/>
              <a:defRPr/>
            </a:pPr>
            <a:r>
              <a:rPr lang="en-US" dirty="0" smtClean="0">
                <a:ea typeface="+mn-ea"/>
              </a:rPr>
              <a:t>- Twitter</a:t>
            </a:r>
          </a:p>
          <a:p>
            <a:pPr marL="0" indent="0">
              <a:buFont typeface="Wingdings" panose="05000000000000000000" pitchFamily="2" charset="2"/>
              <a:buNone/>
              <a:defRPr/>
            </a:pPr>
            <a:r>
              <a:rPr lang="en-US" dirty="0" smtClean="0">
                <a:ea typeface="+mn-ea"/>
              </a:rPr>
              <a:t>- Linked-In</a:t>
            </a:r>
            <a:endParaRPr lang="en-US" dirty="0">
              <a:ea typeface="+mn-ea"/>
            </a:endParaRPr>
          </a:p>
          <a:p>
            <a:pPr>
              <a:defRPr/>
            </a:pPr>
            <a:r>
              <a:rPr lang="en-US" dirty="0" smtClean="0">
                <a:ea typeface="+mn-ea"/>
              </a:rPr>
              <a:t>All of the above constitutes data</a:t>
            </a:r>
          </a:p>
          <a:p>
            <a:pPr>
              <a:defRPr/>
            </a:pPr>
            <a:r>
              <a:rPr lang="en-US" dirty="0" smtClean="0">
                <a:ea typeface="+mn-ea"/>
              </a:rPr>
              <a:t>Search Engines- Google, Bing, Yahoo : collect their own repository of web pages for searching purposes</a:t>
            </a:r>
            <a:endParaRPr lang="en-US" dirty="0">
              <a:ea typeface="+mn-ea"/>
            </a:endParaRPr>
          </a:p>
        </p:txBody>
      </p:sp>
      <p:sp>
        <p:nvSpPr>
          <p:cNvPr id="112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E6C1618E-D1AD-405D-8F4C-F63FDE020540}" type="slidenum">
              <a:rPr lang="en-US" altLang="en-US" sz="1400" smtClean="0">
                <a:solidFill>
                  <a:srgbClr val="990033"/>
                </a:solidFill>
              </a:rPr>
              <a:pPr>
                <a:spcBef>
                  <a:spcPct val="0"/>
                </a:spcBef>
                <a:buClrTx/>
                <a:buSzTx/>
                <a:buFontTx/>
                <a:buNone/>
              </a:pPr>
              <a:t>4</a:t>
            </a:fld>
            <a:endParaRPr lang="en-CA" altLang="en-US" sz="1400" smtClean="0">
              <a:solidFill>
                <a:srgbClr val="990033"/>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Recent Developments (2)</a:t>
            </a:r>
          </a:p>
        </p:txBody>
      </p:sp>
      <p:sp>
        <p:nvSpPr>
          <p:cNvPr id="12291" name="Content Placeholder 2"/>
          <p:cNvSpPr>
            <a:spLocks noGrp="1"/>
          </p:cNvSpPr>
          <p:nvPr>
            <p:ph idx="1"/>
          </p:nvPr>
        </p:nvSpPr>
        <p:spPr/>
        <p:txBody>
          <a:bodyPr/>
          <a:lstStyle/>
          <a:p>
            <a:r>
              <a:rPr lang="en-US" altLang="en-US" dirty="0" smtClean="0"/>
              <a:t>New Technologies are emerging from the so-called non-database software vendors to manage vast amounts of data generated on the web:</a:t>
            </a:r>
            <a:br>
              <a:rPr lang="en-US" altLang="en-US" dirty="0" smtClean="0"/>
            </a:br>
            <a:endParaRPr lang="en-US" altLang="en-US" dirty="0" smtClean="0"/>
          </a:p>
          <a:p>
            <a:r>
              <a:rPr lang="en-US" altLang="en-US" dirty="0" smtClean="0"/>
              <a:t>Big Data storage systems involving large clusters of distributed </a:t>
            </a:r>
            <a:r>
              <a:rPr lang="en-US" altLang="en-US" dirty="0" smtClean="0"/>
              <a:t>computers</a:t>
            </a:r>
            <a:endParaRPr lang="en-US" altLang="en-US" dirty="0" smtClean="0"/>
          </a:p>
          <a:p>
            <a:r>
              <a:rPr lang="en-US" altLang="en-US" dirty="0" smtClean="0"/>
              <a:t>NOSQL (Not Only SQL) </a:t>
            </a:r>
            <a:r>
              <a:rPr lang="en-US" altLang="en-US" dirty="0" smtClean="0"/>
              <a:t>systems</a:t>
            </a:r>
            <a:endParaRPr lang="en-US" altLang="en-US" dirty="0" smtClean="0"/>
          </a:p>
          <a:p>
            <a:r>
              <a:rPr lang="en-US" altLang="en-US" dirty="0" smtClean="0"/>
              <a:t>A large amount of data now resides on the “cloud” which means it is in huge data centers using thousands of machines.</a:t>
            </a:r>
          </a:p>
          <a:p>
            <a:pPr>
              <a:buFont typeface="Wingdings" panose="05000000000000000000" pitchFamily="2" charset="2"/>
              <a:buNone/>
            </a:pPr>
            <a:endParaRPr lang="en-US" altLang="en-US" dirty="0" smtClean="0"/>
          </a:p>
        </p:txBody>
      </p:sp>
      <p:sp>
        <p:nvSpPr>
          <p:cNvPr id="122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04CBBDAC-D1B9-447F-ABAA-F0398C5880A6}" type="slidenum">
              <a:rPr lang="en-US" altLang="en-US" sz="1400" smtClean="0">
                <a:solidFill>
                  <a:srgbClr val="990033"/>
                </a:solidFill>
              </a:rPr>
              <a:pPr>
                <a:spcBef>
                  <a:spcPct val="0"/>
                </a:spcBef>
                <a:buClrTx/>
                <a:buSzTx/>
                <a:buFontTx/>
                <a:buNone/>
              </a:pPr>
              <a:t>5</a:t>
            </a:fld>
            <a:endParaRPr lang="en-CA" altLang="en-US" sz="1400" smtClean="0">
              <a:solidFill>
                <a:srgbClr val="990033"/>
              </a:solidFil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3C3018CC-56C4-4B3A-953E-15DF545264F9}" type="slidenum">
              <a:rPr lang="en-US" altLang="en-US" sz="1400" smtClean="0">
                <a:solidFill>
                  <a:srgbClr val="990033"/>
                </a:solidFill>
              </a:rPr>
              <a:pPr>
                <a:spcBef>
                  <a:spcPct val="0"/>
                </a:spcBef>
                <a:buClrTx/>
                <a:buSzTx/>
                <a:buFontTx/>
                <a:buNone/>
              </a:pPr>
              <a:t>6</a:t>
            </a:fld>
            <a:endParaRPr lang="en-CA" altLang="en-US" sz="1400" smtClean="0">
              <a:solidFill>
                <a:srgbClr val="990033"/>
              </a:solidFill>
            </a:endParaRPr>
          </a:p>
        </p:txBody>
      </p:sp>
      <p:sp>
        <p:nvSpPr>
          <p:cNvPr id="13315" name="Rectangle 4"/>
          <p:cNvSpPr>
            <a:spLocks noGrp="1" noChangeArrowheads="1"/>
          </p:cNvSpPr>
          <p:nvPr>
            <p:ph type="title"/>
          </p:nvPr>
        </p:nvSpPr>
        <p:spPr/>
        <p:txBody>
          <a:bodyPr/>
          <a:lstStyle/>
          <a:p>
            <a:pPr eaLnBrk="1" hangingPunct="1"/>
            <a:r>
              <a:rPr lang="en-US" altLang="en-US" smtClean="0"/>
              <a:t>Basic Definitions</a:t>
            </a:r>
          </a:p>
        </p:txBody>
      </p:sp>
      <p:sp>
        <p:nvSpPr>
          <p:cNvPr id="13316" name="Rectangle 5"/>
          <p:cNvSpPr>
            <a:spLocks noGrp="1" noChangeArrowheads="1"/>
          </p:cNvSpPr>
          <p:nvPr>
            <p:ph type="body" idx="1"/>
          </p:nvPr>
        </p:nvSpPr>
        <p:spPr/>
        <p:txBody>
          <a:bodyPr/>
          <a:lstStyle/>
          <a:p>
            <a:pPr eaLnBrk="1" hangingPunct="1">
              <a:lnSpc>
                <a:spcPct val="90000"/>
              </a:lnSpc>
            </a:pPr>
            <a:r>
              <a:rPr lang="en-US" altLang="en-US" sz="2000" b="1" smtClean="0"/>
              <a:t>Database:</a:t>
            </a:r>
          </a:p>
          <a:p>
            <a:pPr lvl="1" eaLnBrk="1" hangingPunct="1">
              <a:lnSpc>
                <a:spcPct val="90000"/>
              </a:lnSpc>
            </a:pPr>
            <a:r>
              <a:rPr lang="en-US" altLang="en-US" sz="2000" smtClean="0"/>
              <a:t>A collection of related data.</a:t>
            </a:r>
          </a:p>
          <a:p>
            <a:pPr eaLnBrk="1" hangingPunct="1">
              <a:lnSpc>
                <a:spcPct val="90000"/>
              </a:lnSpc>
            </a:pPr>
            <a:r>
              <a:rPr lang="en-US" altLang="en-US" sz="2000" b="1" smtClean="0"/>
              <a:t>Data:</a:t>
            </a:r>
          </a:p>
          <a:p>
            <a:pPr lvl="1" eaLnBrk="1" hangingPunct="1">
              <a:lnSpc>
                <a:spcPct val="90000"/>
              </a:lnSpc>
            </a:pPr>
            <a:r>
              <a:rPr lang="en-US" altLang="en-US" sz="2000" smtClean="0"/>
              <a:t>Known facts that can be recorded and have an implicit meaning.</a:t>
            </a:r>
          </a:p>
          <a:p>
            <a:pPr eaLnBrk="1" hangingPunct="1">
              <a:lnSpc>
                <a:spcPct val="90000"/>
              </a:lnSpc>
            </a:pPr>
            <a:r>
              <a:rPr lang="en-US" altLang="en-US" sz="2000" b="1" smtClean="0"/>
              <a:t>Mini-world:</a:t>
            </a:r>
          </a:p>
          <a:p>
            <a:pPr lvl="1" eaLnBrk="1" hangingPunct="1">
              <a:lnSpc>
                <a:spcPct val="90000"/>
              </a:lnSpc>
            </a:pPr>
            <a:r>
              <a:rPr lang="en-US" altLang="en-US" sz="2000" smtClean="0"/>
              <a:t>Some part of the real world about which data is stored in a database. For example, student grades and transcripts at a university.</a:t>
            </a:r>
          </a:p>
          <a:p>
            <a:pPr eaLnBrk="1" hangingPunct="1">
              <a:lnSpc>
                <a:spcPct val="90000"/>
              </a:lnSpc>
            </a:pPr>
            <a:r>
              <a:rPr lang="en-US" altLang="en-US" sz="2000" b="1" smtClean="0"/>
              <a:t>Database Management System (DBMS):</a:t>
            </a:r>
          </a:p>
          <a:p>
            <a:pPr lvl="1" eaLnBrk="1" hangingPunct="1">
              <a:lnSpc>
                <a:spcPct val="90000"/>
              </a:lnSpc>
            </a:pPr>
            <a:r>
              <a:rPr lang="en-US" altLang="en-US" sz="2000" smtClean="0"/>
              <a:t>A software package/ system to facilitate the creation and maintenance of a computerized database.</a:t>
            </a:r>
          </a:p>
          <a:p>
            <a:pPr eaLnBrk="1" hangingPunct="1">
              <a:lnSpc>
                <a:spcPct val="90000"/>
              </a:lnSpc>
            </a:pPr>
            <a:r>
              <a:rPr lang="en-US" altLang="en-US" sz="2000" b="1" smtClean="0"/>
              <a:t>Database System:</a:t>
            </a:r>
          </a:p>
          <a:p>
            <a:pPr lvl="1" eaLnBrk="1" hangingPunct="1">
              <a:lnSpc>
                <a:spcPct val="90000"/>
              </a:lnSpc>
            </a:pPr>
            <a:r>
              <a:rPr lang="en-US" altLang="en-US" sz="2000" smtClean="0"/>
              <a:t>The DBMS software together with the data itself.  Sometimes, the applications are also included.</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Impact of Databases and Database Technology</a:t>
            </a:r>
          </a:p>
        </p:txBody>
      </p:sp>
      <p:sp>
        <p:nvSpPr>
          <p:cNvPr id="15363" name="Content Placeholder 2"/>
          <p:cNvSpPr>
            <a:spLocks noGrp="1"/>
          </p:cNvSpPr>
          <p:nvPr>
            <p:ph idx="1"/>
          </p:nvPr>
        </p:nvSpPr>
        <p:spPr/>
        <p:txBody>
          <a:bodyPr/>
          <a:lstStyle/>
          <a:p>
            <a:r>
              <a:rPr lang="en-US" altLang="en-US" smtClean="0"/>
              <a:t>Businesses: </a:t>
            </a:r>
            <a:r>
              <a:rPr lang="en-US" altLang="en-US" smtClean="0">
                <a:solidFill>
                  <a:srgbClr val="800000"/>
                </a:solidFill>
              </a:rPr>
              <a:t>Banking, Insurance, Retail, Transportation, Healthcare, Manufacturing</a:t>
            </a:r>
          </a:p>
          <a:p>
            <a:r>
              <a:rPr lang="en-US" altLang="en-US" smtClean="0"/>
              <a:t>Service Industries: </a:t>
            </a:r>
            <a:r>
              <a:rPr lang="en-US" altLang="en-US" smtClean="0">
                <a:solidFill>
                  <a:srgbClr val="800000"/>
                </a:solidFill>
              </a:rPr>
              <a:t>Financial, Real-estate, Legal, Electronic Commerce, Small businesses</a:t>
            </a:r>
          </a:p>
          <a:p>
            <a:r>
              <a:rPr lang="en-US" altLang="en-US" smtClean="0"/>
              <a:t>Education : </a:t>
            </a:r>
            <a:r>
              <a:rPr lang="en-US" altLang="en-US" smtClean="0">
                <a:solidFill>
                  <a:srgbClr val="800000"/>
                </a:solidFill>
              </a:rPr>
              <a:t>Resources for content and Delivery</a:t>
            </a:r>
          </a:p>
          <a:p>
            <a:r>
              <a:rPr lang="en-US" altLang="en-US" smtClean="0"/>
              <a:t>More recently: </a:t>
            </a:r>
            <a:r>
              <a:rPr lang="en-US" altLang="en-US" smtClean="0">
                <a:solidFill>
                  <a:srgbClr val="800000"/>
                </a:solidFill>
              </a:rPr>
              <a:t>Social Networks, Environmental and Scientific Applications, Medicine and Genetics</a:t>
            </a:r>
          </a:p>
          <a:p>
            <a:r>
              <a:rPr lang="en-US" altLang="en-US" smtClean="0"/>
              <a:t>Personalized Applications: </a:t>
            </a:r>
            <a:r>
              <a:rPr lang="en-US" altLang="en-US" smtClean="0">
                <a:solidFill>
                  <a:srgbClr val="800000"/>
                </a:solidFill>
              </a:rPr>
              <a:t>based on smart mobile devices</a:t>
            </a:r>
          </a:p>
          <a:p>
            <a:endParaRPr lang="en-US" altLang="en-US" smtClean="0"/>
          </a:p>
        </p:txBody>
      </p:sp>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A9DC34E8-6CA1-4AB4-A66B-86D63AF0B174}" type="slidenum">
              <a:rPr lang="en-US" altLang="en-US" sz="1400" smtClean="0">
                <a:solidFill>
                  <a:srgbClr val="990033"/>
                </a:solidFill>
              </a:rPr>
              <a:pPr>
                <a:spcBef>
                  <a:spcPct val="0"/>
                </a:spcBef>
                <a:buClrTx/>
                <a:buSzTx/>
                <a:buFontTx/>
                <a:buNone/>
              </a:pPr>
              <a:t>7</a:t>
            </a:fld>
            <a:endParaRPr lang="en-CA" altLang="en-US" sz="1400" smtClean="0">
              <a:solidFill>
                <a:srgbClr val="990033"/>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906CDC54-DB78-4A61-8FE7-37FFC9E1D69C}" type="slidenum">
              <a:rPr lang="en-US" altLang="en-US" sz="1400" smtClean="0">
                <a:solidFill>
                  <a:srgbClr val="990033"/>
                </a:solidFill>
              </a:rPr>
              <a:pPr>
                <a:spcBef>
                  <a:spcPct val="0"/>
                </a:spcBef>
                <a:buClrTx/>
                <a:buSzTx/>
                <a:buFontTx/>
                <a:buNone/>
              </a:pPr>
              <a:t>8</a:t>
            </a:fld>
            <a:endParaRPr lang="en-CA" altLang="en-US" sz="1400" smtClean="0">
              <a:solidFill>
                <a:srgbClr val="990033"/>
              </a:solidFill>
            </a:endParaRPr>
          </a:p>
        </p:txBody>
      </p:sp>
      <p:sp>
        <p:nvSpPr>
          <p:cNvPr id="16387" name="Rectangle 2"/>
          <p:cNvSpPr>
            <a:spLocks noGrp="1" noChangeArrowheads="1"/>
          </p:cNvSpPr>
          <p:nvPr>
            <p:ph type="title"/>
          </p:nvPr>
        </p:nvSpPr>
        <p:spPr/>
        <p:txBody>
          <a:bodyPr/>
          <a:lstStyle/>
          <a:p>
            <a:pPr eaLnBrk="1" hangingPunct="1"/>
            <a:r>
              <a:rPr lang="en-US" altLang="en-US" sz="3200" smtClean="0"/>
              <a:t>Simplified database system environment</a:t>
            </a:r>
          </a:p>
        </p:txBody>
      </p:sp>
      <p:pic>
        <p:nvPicPr>
          <p:cNvPr id="16388" name="Picture 4" descr="fig01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524000"/>
            <a:ext cx="5743575"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 </a:t>
            </a:r>
            <a:fld id="{1EE6584A-748B-4433-8CBA-5D4FDBEC1B81}" type="slidenum">
              <a:rPr lang="en-US" altLang="en-US" sz="1400" smtClean="0">
                <a:solidFill>
                  <a:srgbClr val="990033"/>
                </a:solidFill>
              </a:rPr>
              <a:pPr>
                <a:spcBef>
                  <a:spcPct val="0"/>
                </a:spcBef>
                <a:buClrTx/>
                <a:buSzTx/>
                <a:buFontTx/>
                <a:buNone/>
              </a:pPr>
              <a:t>9</a:t>
            </a:fld>
            <a:endParaRPr lang="en-CA" altLang="en-US" sz="1400" smtClean="0">
              <a:solidFill>
                <a:srgbClr val="990033"/>
              </a:solidFill>
            </a:endParaRPr>
          </a:p>
        </p:txBody>
      </p:sp>
      <p:sp>
        <p:nvSpPr>
          <p:cNvPr id="17411" name="Rectangle 4"/>
          <p:cNvSpPr>
            <a:spLocks noGrp="1" noChangeArrowheads="1"/>
          </p:cNvSpPr>
          <p:nvPr>
            <p:ph type="title"/>
          </p:nvPr>
        </p:nvSpPr>
        <p:spPr/>
        <p:txBody>
          <a:bodyPr/>
          <a:lstStyle/>
          <a:p>
            <a:pPr eaLnBrk="1" hangingPunct="1"/>
            <a:r>
              <a:rPr lang="en-US" altLang="en-US" smtClean="0"/>
              <a:t>Typical DBMS Functionality</a:t>
            </a:r>
          </a:p>
        </p:txBody>
      </p:sp>
      <p:sp>
        <p:nvSpPr>
          <p:cNvPr id="17412" name="Rectangle 5"/>
          <p:cNvSpPr>
            <a:spLocks noGrp="1" noChangeArrowheads="1"/>
          </p:cNvSpPr>
          <p:nvPr>
            <p:ph type="body" idx="1"/>
          </p:nvPr>
        </p:nvSpPr>
        <p:spPr/>
        <p:txBody>
          <a:bodyPr/>
          <a:lstStyle/>
          <a:p>
            <a:pPr eaLnBrk="1" hangingPunct="1"/>
            <a:r>
              <a:rPr lang="en-US" altLang="en-US" sz="2400" i="1" smtClean="0"/>
              <a:t>Define</a:t>
            </a:r>
            <a:r>
              <a:rPr lang="en-US" altLang="en-US" sz="2400" smtClean="0"/>
              <a:t> a particular database in terms of its data types, structures, and constraints</a:t>
            </a:r>
          </a:p>
          <a:p>
            <a:pPr eaLnBrk="1" hangingPunct="1"/>
            <a:r>
              <a:rPr lang="en-US" altLang="en-US" sz="2400" i="1" smtClean="0"/>
              <a:t>Construct</a:t>
            </a:r>
            <a:r>
              <a:rPr lang="en-US" altLang="en-US" sz="2400" smtClean="0"/>
              <a:t> or Load the initial database contents on a secondary storage medium</a:t>
            </a:r>
          </a:p>
          <a:p>
            <a:pPr eaLnBrk="1" hangingPunct="1"/>
            <a:r>
              <a:rPr lang="en-US" altLang="en-US" sz="2400" i="1" smtClean="0"/>
              <a:t>Manipulating</a:t>
            </a:r>
            <a:r>
              <a:rPr lang="en-US" altLang="en-US" sz="2400" smtClean="0"/>
              <a:t> the database:</a:t>
            </a:r>
          </a:p>
          <a:p>
            <a:pPr lvl="1" eaLnBrk="1" hangingPunct="1"/>
            <a:r>
              <a:rPr lang="en-US" altLang="en-US" sz="2200" smtClean="0"/>
              <a:t>Retrieval: Querying, generating reports</a:t>
            </a:r>
          </a:p>
          <a:p>
            <a:pPr lvl="1" eaLnBrk="1" hangingPunct="1"/>
            <a:r>
              <a:rPr lang="en-US" altLang="en-US" sz="2200" smtClean="0"/>
              <a:t>Modification: Insertions, deletions and updates to its content</a:t>
            </a:r>
          </a:p>
          <a:p>
            <a:pPr lvl="1" eaLnBrk="1" hangingPunct="1"/>
            <a:r>
              <a:rPr lang="en-US" altLang="en-US" sz="2200" smtClean="0"/>
              <a:t>Accessing the database through Web applications</a:t>
            </a:r>
          </a:p>
          <a:p>
            <a:pPr eaLnBrk="1" hangingPunct="1"/>
            <a:r>
              <a:rPr lang="en-US" altLang="en-US" sz="2400" i="1" smtClean="0"/>
              <a:t>Processing</a:t>
            </a:r>
            <a:r>
              <a:rPr lang="en-US" altLang="en-US" sz="2400" smtClean="0"/>
              <a:t> and </a:t>
            </a:r>
            <a:r>
              <a:rPr lang="en-US" altLang="en-US" sz="2400" i="1" smtClean="0"/>
              <a:t>Sharing</a:t>
            </a:r>
            <a:r>
              <a:rPr lang="en-US" altLang="en-US" sz="2400" smtClean="0"/>
              <a:t> by a set of concurrent users and application programs – yet, keeping all data valid and consistent</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1354</TotalTime>
  <Words>2706</Words>
  <Application>Microsoft Office PowerPoint</Application>
  <PresentationFormat>Letter Paper (8.5x11 in)</PresentationFormat>
  <Paragraphs>319</Paragraphs>
  <Slides>37</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ＭＳ Ｐゴシック</vt:lpstr>
      <vt:lpstr>ＭＳ Ｐゴシック</vt:lpstr>
      <vt:lpstr>Arial</vt:lpstr>
      <vt:lpstr>Tahoma</vt:lpstr>
      <vt:lpstr>Wingdings</vt:lpstr>
      <vt:lpstr>Blends</vt:lpstr>
      <vt:lpstr>PowerPoint Presentation</vt:lpstr>
      <vt:lpstr>OUTLINE</vt:lpstr>
      <vt:lpstr>Types of Databases and Database Applications</vt:lpstr>
      <vt:lpstr>Recent Developments (1)</vt:lpstr>
      <vt:lpstr>Recent Developments (2)</vt:lpstr>
      <vt:lpstr>Basic Definitions</vt:lpstr>
      <vt:lpstr>Impact of Databases and Database Technology</vt:lpstr>
      <vt:lpstr>Simplified database system environment</vt:lpstr>
      <vt:lpstr>Typical DBMS Functionality</vt:lpstr>
      <vt:lpstr>Application Activities Against a Database</vt:lpstr>
      <vt:lpstr>Additional DBMS Functionality</vt:lpstr>
      <vt:lpstr>Example of a Database (with a Conceptual Data Model)</vt:lpstr>
      <vt:lpstr>Example of a Database (with a Conceptual Data Model)</vt:lpstr>
      <vt:lpstr>Example of a simple database</vt:lpstr>
      <vt:lpstr>Main Characteristics of the Database Approach</vt:lpstr>
      <vt:lpstr>Example of a simplified database catalog</vt:lpstr>
      <vt:lpstr>Main Characteristics of the Database Approach (continued)</vt:lpstr>
      <vt:lpstr>Main Characteristics of the Database Approach (continued)</vt:lpstr>
      <vt:lpstr>Database Users</vt:lpstr>
      <vt:lpstr>Database Users – Actors on the Scene </vt:lpstr>
      <vt:lpstr>Database End Users</vt:lpstr>
      <vt:lpstr>Database End Users (continued)</vt:lpstr>
      <vt:lpstr>Database Users – Actors on the Scene (continued)</vt:lpstr>
      <vt:lpstr>Database Users – Actors behind the Scene </vt:lpstr>
      <vt:lpstr>Advantages of Using the Database Approach</vt:lpstr>
      <vt:lpstr>Advantages of Using the Database Approach (continued)</vt:lpstr>
      <vt:lpstr>Additional Implications of Using the Database Approach</vt:lpstr>
      <vt:lpstr>Additional Implications of Using the Database Approach (continued)</vt:lpstr>
      <vt:lpstr>Historical Development of Database Technology</vt:lpstr>
      <vt:lpstr>Historical Development of Database Technology (continued)</vt:lpstr>
      <vt:lpstr>Historical Development of Database Technology (continued)</vt:lpstr>
      <vt:lpstr>Extending Database Capabilities (1)</vt:lpstr>
      <vt:lpstr>Extending Database Capabilities (2)</vt:lpstr>
      <vt:lpstr>Extending Database Capabilities (3)</vt:lpstr>
      <vt:lpstr> When not to use a DBMS</vt:lpstr>
      <vt:lpstr> When not to use a DBMS</vt:lpstr>
      <vt:lpstr>Chapter Summary</vt:lpstr>
    </vt:vector>
  </TitlesOfParts>
  <Manager/>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 Databases and Database Users</dc:subject>
  <dc:creator>Elmasri/Navathe</dc:creator>
  <cp:keywords/>
  <dc:description/>
  <cp:lastModifiedBy>ishaq</cp:lastModifiedBy>
  <cp:revision>87</cp:revision>
  <cp:lastPrinted>2001-11-04T00:51:13Z</cp:lastPrinted>
  <dcterms:created xsi:type="dcterms:W3CDTF">2005-02-25T19:46:41Z</dcterms:created>
  <dcterms:modified xsi:type="dcterms:W3CDTF">2020-08-25T12:55:31Z</dcterms:modified>
  <cp:category/>
</cp:coreProperties>
</file>