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394" r:id="rId2"/>
    <p:sldId id="322" r:id="rId3"/>
    <p:sldId id="325" r:id="rId4"/>
    <p:sldId id="368" r:id="rId5"/>
    <p:sldId id="326" r:id="rId6"/>
    <p:sldId id="331" r:id="rId7"/>
    <p:sldId id="361" r:id="rId8"/>
    <p:sldId id="332" r:id="rId9"/>
    <p:sldId id="362" r:id="rId10"/>
    <p:sldId id="378" r:id="rId11"/>
    <p:sldId id="379" r:id="rId12"/>
    <p:sldId id="333" r:id="rId13"/>
    <p:sldId id="334" r:id="rId14"/>
    <p:sldId id="391" r:id="rId15"/>
    <p:sldId id="335" r:id="rId16"/>
    <p:sldId id="336" r:id="rId17"/>
    <p:sldId id="337" r:id="rId18"/>
    <p:sldId id="363" r:id="rId19"/>
    <p:sldId id="338" r:id="rId20"/>
    <p:sldId id="339" r:id="rId21"/>
    <p:sldId id="340" r:id="rId22"/>
    <p:sldId id="365" r:id="rId23"/>
    <p:sldId id="342" r:id="rId24"/>
    <p:sldId id="343" r:id="rId25"/>
    <p:sldId id="389" r:id="rId26"/>
    <p:sldId id="345" r:id="rId27"/>
    <p:sldId id="380" r:id="rId28"/>
    <p:sldId id="346" r:id="rId29"/>
    <p:sldId id="381" r:id="rId30"/>
    <p:sldId id="348" r:id="rId31"/>
    <p:sldId id="349" r:id="rId32"/>
    <p:sldId id="351" r:id="rId33"/>
    <p:sldId id="352" r:id="rId34"/>
    <p:sldId id="382" r:id="rId35"/>
    <p:sldId id="353" r:id="rId36"/>
    <p:sldId id="383" r:id="rId37"/>
    <p:sldId id="369" r:id="rId38"/>
    <p:sldId id="371" r:id="rId39"/>
    <p:sldId id="387" r:id="rId40"/>
    <p:sldId id="386" r:id="rId41"/>
    <p:sldId id="372" r:id="rId42"/>
    <p:sldId id="385" r:id="rId43"/>
    <p:sldId id="395" r:id="rId44"/>
    <p:sldId id="384" r:id="rId45"/>
    <p:sldId id="373" r:id="rId46"/>
    <p:sldId id="374" r:id="rId47"/>
    <p:sldId id="367" r:id="rId48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Objects="1">
      <p:cViewPr varScale="1">
        <p:scale>
          <a:sx n="121" d="100"/>
          <a:sy n="121" d="100"/>
        </p:scale>
        <p:origin x="1360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98DE42E-5EEC-4C2D-8202-A9254F6DE20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18430E9-30A7-46EF-A728-41AA1E26859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C4F40-7A92-48CD-8B1B-620524A2B17D}" type="slidenum">
              <a:rPr lang="en-CA" altLang="en-US" sz="120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D9038-CA3B-4840-A0D2-77F7416F28E6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547839-12C6-4B91-BAE5-E5A2D11310FA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A48AAD-591A-4B33-A3F0-989AB0A96A9A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BD9355-6B8B-4AEF-9E3B-64AD179483FB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31CE7C-46BB-4A33-B772-B9D4FC7FD441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FA7D37-5FDF-48B2-9316-F7966130063F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934B82-F363-48E4-BE06-FB8DEBB23910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95DF01-229E-42DF-A3DF-44012B1D393A}" type="slidenum">
              <a:rPr lang="en-CA" altLang="en-US" sz="120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91EE67-B01A-46C7-B2E7-4A8CAF9B37F1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03D60-739A-4FC2-BD55-0A715989277C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CBA9A2-A7AD-47E7-9755-2A0DC97CD1F8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E31218-DB01-494C-95AD-7EA7CD4258C0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155BAB-0753-4179-86F6-B27AD347A20A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F69289-0D0F-410B-AB0D-A864528D27A7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08034-F26B-46C6-994B-795D6F0C943E}" type="slidenum">
              <a:rPr lang="en-CA" altLang="en-US" sz="120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ADEC45-6C6C-4911-98FB-E96CFFD77A11}" type="slidenum">
              <a:rPr lang="en-CA" altLang="en-US" sz="120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B85CC9-1891-4611-89AF-72EB2D3B19CF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BE1555-2ECE-4B40-87B0-81CF3E1471B5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9171CD-B53B-4DE4-9CF8-26AA5B45D98B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2ABB55-0789-4279-AAC0-11CDA61DC492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989F67-29C6-4F76-AFEB-1DB7BEDEB79E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26919C-889B-438A-9914-94E5EE8CFCCC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12B0DF-9143-4CE2-A365-DEE95422F94F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2B3115-6073-434C-A570-33FF348D77BF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95DF8F-7C5A-4E58-B832-1ED9CF8FE376}" type="slidenum">
              <a:rPr lang="en-CA" altLang="en-US" sz="120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610397-9664-48A0-B3D5-3C61ECDD00AE}" type="slidenum">
              <a:rPr lang="en-CA" altLang="en-US" sz="1200">
                <a:latin typeface="Tahoma" panose="020B0604030504040204" pitchFamily="34" charset="0"/>
              </a:rPr>
              <a:pPr/>
              <a:t>40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73DD60-4AD8-40AD-93AA-94A7B98D814B}" type="slidenum">
              <a:rPr lang="en-CA" altLang="en-US" sz="1200">
                <a:latin typeface="Tahoma" panose="020B0604030504040204" pitchFamily="34" charset="0"/>
              </a:rPr>
              <a:pPr/>
              <a:t>41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FD6F1D-B63F-4787-9188-56EB93D0821C}" type="slidenum">
              <a:rPr lang="en-CA" altLang="en-US" sz="1200">
                <a:latin typeface="Tahoma" panose="020B0604030504040204" pitchFamily="34" charset="0"/>
              </a:rPr>
              <a:pPr/>
              <a:t>42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FD6F1D-B63F-4787-9188-56EB93D0821C}" type="slidenum">
              <a:rPr lang="en-CA" altLang="en-US" sz="1200">
                <a:latin typeface="Tahoma" panose="020B0604030504040204" pitchFamily="34" charset="0"/>
              </a:rPr>
              <a:pPr/>
              <a:t>43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05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66AC02-0D3F-4304-BD5E-E271043DD1AB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007808-BE45-491F-ADFE-AD7FD179958F}" type="slidenum">
              <a:rPr lang="en-CA" altLang="en-US" sz="1200">
                <a:latin typeface="Tahoma" panose="020B0604030504040204" pitchFamily="34" charset="0"/>
              </a:rPr>
              <a:pPr/>
              <a:t>45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9DE969-6379-4095-89B3-9DF6AD73F2B8}" type="slidenum">
              <a:rPr lang="en-CA" altLang="en-US" sz="1200">
                <a:latin typeface="Tahoma" panose="020B0604030504040204" pitchFamily="34" charset="0"/>
              </a:rPr>
              <a:pPr/>
              <a:t>46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FE202-8E2D-4534-A183-CE73243D2A67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CC546-909B-4FDA-95E5-7F00B8B28F9B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348B4B-97D6-45DA-A0C5-EDCADD6D8A90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C46CB6-4CF9-45DB-9879-55D74B16402D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D4140D-664D-4364-9FDB-0400016CA8F0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2C3F9-7A16-485D-92B0-DA94535A461C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6E8D68-CC14-4874-92CC-AF999B1A31B7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/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33479292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87F3E582-9EFB-4EEA-88BE-6C38C1E5487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121733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F03747A8-27BF-4FBF-9A0B-8DC893C81A7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108312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CFEF5025-CABF-4E28-A9DC-E1613068F3E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77485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2B5666E2-DE84-4AA6-BA41-6F4B22AAC8B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320745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A4CCA076-51C7-451D-9982-FE47354078B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20101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5B0F1543-74E0-45B6-86FB-0EC22DB76DF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8911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D25B60E7-75E9-469F-943F-A8434AE158C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275768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2A21F2C4-F42A-4CEE-87D3-341629C5A68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7866407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6A9605E1-AA26-4A78-80CA-8A3FA0D9FCB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229503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2D070F2-D427-4393-97E6-68272BBBC55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01665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/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EABEDBA0-475E-4535-8D4E-5861D935800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200" b="1" dirty="0">
                <a:ea typeface="+mn-ea"/>
                <a:cs typeface="+mn-cs"/>
              </a:rPr>
              <a:t>CHAPTER 2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3200" b="1" dirty="0">
              <a:ea typeface="+mn-ea"/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>
                <a:ea typeface="ＭＳ Ｐゴシック" charset="0"/>
              </a:rPr>
              <a:t>Database System Concepts </a:t>
            </a:r>
            <a:br>
              <a:rPr lang="en-US" sz="3600" dirty="0">
                <a:ea typeface="ＭＳ Ｐゴシック" charset="0"/>
              </a:rPr>
            </a:br>
            <a:r>
              <a:rPr lang="en-US" sz="3600" dirty="0">
                <a:ea typeface="ＭＳ Ｐゴシック" charset="0"/>
              </a:rPr>
              <a:t>and Architecture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1- </a:t>
            </a:r>
            <a:fld id="{8DC90653-591D-4EED-84A6-D4EBC3536D6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E1115A3-5B51-48FD-A931-00D1F4AFAD8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Database Schema</a:t>
            </a:r>
          </a:p>
        </p:txBody>
      </p:sp>
      <p:pic>
        <p:nvPicPr>
          <p:cNvPr id="2355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84BB1FA-67F1-4E87-9096-28EC656E964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database state</a:t>
            </a:r>
          </a:p>
        </p:txBody>
      </p:sp>
      <p:pic>
        <p:nvPicPr>
          <p:cNvPr id="24580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EE749E8-8A30-4736-8D49-C57439129E0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Three-Schema Architecture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Proposed to support DBMS characteristics of:</a:t>
            </a:r>
          </a:p>
          <a:p>
            <a:pPr lvl="1" eaLnBrk="1" hangingPunct="1"/>
            <a:r>
              <a:rPr lang="en-US" altLang="en-US" b="1"/>
              <a:t>Program-data independence.</a:t>
            </a:r>
          </a:p>
          <a:p>
            <a:pPr lvl="1" eaLnBrk="1" hangingPunct="1"/>
            <a:r>
              <a:rPr lang="en-US" altLang="en-US"/>
              <a:t>Support of </a:t>
            </a:r>
            <a:r>
              <a:rPr lang="en-US" altLang="en-US" b="1"/>
              <a:t>multiple views</a:t>
            </a:r>
            <a:r>
              <a:rPr lang="en-US" altLang="en-US"/>
              <a:t> of the data.</a:t>
            </a:r>
          </a:p>
          <a:p>
            <a:pPr eaLnBrk="1" hangingPunct="1"/>
            <a:r>
              <a:rPr lang="en-US" altLang="en-US"/>
              <a:t>Not explicitly used in commercial DBMS products, but has been useful in explaining database system organization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5A27CA4-887D-4651-8B2D-8065EC42CB3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Three-Schema Architecture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Defines DBMS schemas at </a:t>
            </a:r>
            <a:r>
              <a:rPr lang="en-US" altLang="en-US" sz="2400" b="1" i="1"/>
              <a:t>three</a:t>
            </a:r>
            <a:r>
              <a:rPr lang="en-US" altLang="en-US" sz="2400"/>
              <a:t> levels:</a:t>
            </a:r>
          </a:p>
          <a:p>
            <a:pPr lvl="1" eaLnBrk="1" hangingPunct="1"/>
            <a:r>
              <a:rPr lang="en-US" altLang="en-US" sz="2200" b="1"/>
              <a:t>Internal schema</a:t>
            </a:r>
            <a:r>
              <a:rPr lang="en-US" altLang="en-US" sz="2200"/>
              <a:t> at the internal level to describe physical storage structures and access paths (e.g indexes). </a:t>
            </a:r>
          </a:p>
          <a:p>
            <a:pPr lvl="2" eaLnBrk="1" hangingPunct="1"/>
            <a:r>
              <a:rPr lang="en-US" altLang="en-US" sz="2000"/>
              <a:t>Typically uses a </a:t>
            </a:r>
            <a:r>
              <a:rPr lang="en-US" altLang="en-US" sz="2000" b="1"/>
              <a:t>physical</a:t>
            </a:r>
            <a:r>
              <a:rPr lang="en-US" altLang="en-US" sz="2000"/>
              <a:t> data model.</a:t>
            </a:r>
          </a:p>
          <a:p>
            <a:pPr lvl="1" eaLnBrk="1" hangingPunct="1"/>
            <a:r>
              <a:rPr lang="en-US" altLang="en-US" sz="2200" b="1"/>
              <a:t>Conceptual schema</a:t>
            </a:r>
            <a:r>
              <a:rPr lang="en-US" altLang="en-US" sz="2200"/>
              <a:t> at the conceptual level to describe the structure and constraints for the whole database for a community of users. </a:t>
            </a:r>
          </a:p>
          <a:p>
            <a:pPr lvl="2" eaLnBrk="1" hangingPunct="1"/>
            <a:r>
              <a:rPr lang="en-US" altLang="en-US" sz="2000"/>
              <a:t>Uses a </a:t>
            </a:r>
            <a:r>
              <a:rPr lang="en-US" altLang="en-US" sz="2000" b="1"/>
              <a:t>conceptual</a:t>
            </a:r>
            <a:r>
              <a:rPr lang="en-US" altLang="en-US" sz="2000"/>
              <a:t> or an </a:t>
            </a:r>
            <a:r>
              <a:rPr lang="en-US" altLang="en-US" sz="2000" b="1"/>
              <a:t>implementation</a:t>
            </a:r>
            <a:r>
              <a:rPr lang="en-US" altLang="en-US" sz="2000"/>
              <a:t> data model.</a:t>
            </a:r>
          </a:p>
          <a:p>
            <a:pPr lvl="1" eaLnBrk="1" hangingPunct="1"/>
            <a:r>
              <a:rPr lang="en-US" altLang="en-US" sz="2200" b="1"/>
              <a:t>External schemas</a:t>
            </a:r>
            <a:r>
              <a:rPr lang="en-US" altLang="en-US" sz="2200"/>
              <a:t> at the external level to describe the various user views. </a:t>
            </a:r>
          </a:p>
          <a:p>
            <a:pPr lvl="2" eaLnBrk="1" hangingPunct="1"/>
            <a:r>
              <a:rPr lang="en-US" altLang="en-US" sz="2000"/>
              <a:t>Usually uses the same data model as the conceptual schema.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41C9EC2-B102-4ED8-A2CD-5846CE12178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three-schema architecture</a:t>
            </a:r>
          </a:p>
        </p:txBody>
      </p:sp>
      <p:pic>
        <p:nvPicPr>
          <p:cNvPr id="2970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A7148FED-8C1D-42A9-812C-FD4A4EA489F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Three-Schema Architecture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Mappings among schema levels are needed to transform requests and data. </a:t>
            </a:r>
          </a:p>
          <a:p>
            <a:pPr lvl="1" eaLnBrk="1" hangingPunct="1"/>
            <a:r>
              <a:rPr lang="en-US" altLang="en-US"/>
              <a:t>Programs refer to an external schema, and are mapped by the DBMS to the internal schema for execution.</a:t>
            </a:r>
          </a:p>
          <a:p>
            <a:pPr lvl="1" eaLnBrk="1" hangingPunct="1"/>
            <a:r>
              <a:rPr lang="en-US" altLang="en-US"/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80B5FB3-923C-426C-BFDC-A324031B8D4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Independence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Logical Data Independence: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capacity to change the conceptual schema without having to change the external schemas and their associated application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Physical Data Independence: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capacity to change the internal schema without having to change the conceptual schema.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For example, the internal schema may be changed when certain file structures are reorganized or new indexes are created to improve database performance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468A0882-42D9-4DEA-9762-17C09AA699F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Independence (continued)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schema at a lower level is changed, only the </a:t>
            </a:r>
            <a:r>
              <a:rPr lang="en-US" altLang="en-US" b="1"/>
              <a:t>mappings</a:t>
            </a:r>
            <a:r>
              <a:rPr lang="en-US" altLang="en-US"/>
              <a:t> between this schema and higher-level schemas need to be changed in a DBMS that fully supports data independence.</a:t>
            </a:r>
          </a:p>
          <a:p>
            <a:pPr eaLnBrk="1" hangingPunct="1"/>
            <a:r>
              <a:rPr lang="en-US" altLang="en-US"/>
              <a:t>The higher-level schemas themselves are </a:t>
            </a:r>
            <a:r>
              <a:rPr lang="en-US" altLang="en-US" b="1"/>
              <a:t>unchanged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Hence, the application programs need not be changed since they refer to the external schemas.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36420642-38D5-41BA-AB92-FCC569A6C19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DBMS Languages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Definition Language (DDL)</a:t>
            </a:r>
          </a:p>
          <a:p>
            <a:pPr eaLnBrk="1" hangingPunct="1"/>
            <a:r>
              <a:rPr lang="en-US" altLang="en-US"/>
              <a:t>Data Manipulation Language (DML)</a:t>
            </a:r>
          </a:p>
          <a:p>
            <a:pPr lvl="1" eaLnBrk="1" hangingPunct="1"/>
            <a:r>
              <a:rPr lang="en-US" altLang="en-US"/>
              <a:t>High-Level or Non-procedural Languages: These include the relational language SQL</a:t>
            </a:r>
          </a:p>
          <a:p>
            <a:pPr lvl="2" eaLnBrk="1" hangingPunct="1"/>
            <a:r>
              <a:rPr lang="en-US" altLang="en-US"/>
              <a:t>May be used in a standalone way or may be embedded in a programming language</a:t>
            </a:r>
          </a:p>
          <a:p>
            <a:pPr lvl="1" eaLnBrk="1" hangingPunct="1"/>
            <a:r>
              <a:rPr lang="en-US" altLang="en-US"/>
              <a:t>Low Level or Procedural Languages:</a:t>
            </a:r>
          </a:p>
          <a:p>
            <a:pPr lvl="2" eaLnBrk="1" hangingPunct="1"/>
            <a:r>
              <a:rPr lang="en-US" altLang="en-US"/>
              <a:t>These must be embedded in a programming language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92D6566-2C47-4C65-897A-45FB5BFDED4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DBMS Languages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Data Definition Language (DDL):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Used by the DBA and database designers to specify the conceptual schema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many DBMSs, the DDL is also used to define internal and external schemas (views).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some DBMSs, separate </a:t>
            </a:r>
            <a:r>
              <a:rPr lang="en-US" altLang="en-US" b="1"/>
              <a:t>storage definition language (SDL) </a:t>
            </a:r>
            <a:r>
              <a:rPr lang="en-US" altLang="en-US"/>
              <a:t>and</a:t>
            </a:r>
            <a:r>
              <a:rPr lang="en-US" altLang="en-US" b="1"/>
              <a:t> view definition language (VDL)</a:t>
            </a:r>
            <a:r>
              <a:rPr lang="en-US" altLang="en-US"/>
              <a:t> are used to define internal and external schemas.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SDL is typically realized via DBMS commands provided to the DBA and database designers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4186B65-2190-441F-AAF9-94466657191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Data Models and Their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History of Data Models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Schemas, Instances, and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Three-Schema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DBMS Languages and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Database System Utilities and Tools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Centralized and Client-Server Architectures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Classification of DBMSs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CBE9D4C-5C1B-4430-A237-9F1ADD063A5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DBMS Languages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Manipulation Language (DML):</a:t>
            </a:r>
            <a:endParaRPr lang="en-US" altLang="en-US"/>
          </a:p>
          <a:p>
            <a:pPr lvl="1" eaLnBrk="1" hangingPunct="1"/>
            <a:r>
              <a:rPr lang="en-US" altLang="en-US"/>
              <a:t>Used to specify database retrievals and updates</a:t>
            </a:r>
          </a:p>
          <a:p>
            <a:pPr lvl="1" eaLnBrk="1" hangingPunct="1"/>
            <a:r>
              <a:rPr lang="en-US" altLang="en-US"/>
              <a:t>DML commands (data sublanguage) can be </a:t>
            </a:r>
            <a:r>
              <a:rPr lang="en-US" altLang="en-US" i="1"/>
              <a:t>embedded</a:t>
            </a:r>
            <a:r>
              <a:rPr lang="en-US" altLang="en-US"/>
              <a:t> in a general-purpose programming language (host language), such as COBOL, C, </a:t>
            </a:r>
            <a:br>
              <a:rPr lang="en-US" altLang="en-US"/>
            </a:br>
            <a:r>
              <a:rPr lang="en-US" altLang="en-US"/>
              <a:t>C++, or Java.</a:t>
            </a:r>
          </a:p>
          <a:p>
            <a:pPr lvl="2" eaLnBrk="1" hangingPunct="1"/>
            <a:r>
              <a:rPr lang="en-US" altLang="en-US"/>
              <a:t>A library of functions can also be provided to access the DBMS from a programming language</a:t>
            </a:r>
          </a:p>
          <a:p>
            <a:pPr lvl="1" eaLnBrk="1" hangingPunct="1"/>
            <a:r>
              <a:rPr lang="en-US" altLang="en-US"/>
              <a:t>Alternatively, stand-alone DML commands can be applied directly (called a </a:t>
            </a:r>
            <a:r>
              <a:rPr lang="en-US" altLang="en-US" i="1"/>
              <a:t>query language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A1316B12-9C78-4354-BFAC-393B92C84B5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DML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High Level or Non-procedural Language:</a:t>
            </a:r>
          </a:p>
          <a:p>
            <a:pPr lvl="1" eaLnBrk="1" hangingPunct="1"/>
            <a:r>
              <a:rPr lang="en-US" altLang="en-US"/>
              <a:t>For example, the SQL relational language</a:t>
            </a:r>
          </a:p>
          <a:p>
            <a:pPr lvl="1" eaLnBrk="1" hangingPunct="1"/>
            <a:r>
              <a:rPr lang="en-US" altLang="en-US"/>
              <a:t>Are “set”-oriented and specify what data to retrieve rather than how to retrieve it. </a:t>
            </a:r>
          </a:p>
          <a:p>
            <a:pPr lvl="1" eaLnBrk="1" hangingPunct="1"/>
            <a:r>
              <a:rPr lang="en-US" altLang="en-US"/>
              <a:t>Also called </a:t>
            </a:r>
            <a:r>
              <a:rPr lang="en-US" altLang="en-US" b="1"/>
              <a:t>declarative</a:t>
            </a:r>
            <a:r>
              <a:rPr lang="en-US" altLang="en-US"/>
              <a:t> languages.</a:t>
            </a:r>
          </a:p>
          <a:p>
            <a:pPr eaLnBrk="1" hangingPunct="1"/>
            <a:r>
              <a:rPr lang="en-US" altLang="en-US" b="1"/>
              <a:t>Low Level or Procedural Language:</a:t>
            </a:r>
          </a:p>
          <a:p>
            <a:pPr lvl="1" eaLnBrk="1" hangingPunct="1"/>
            <a:r>
              <a:rPr lang="en-US" altLang="en-US"/>
              <a:t>Retrieve data one record-at-a-time; </a:t>
            </a:r>
          </a:p>
          <a:p>
            <a:pPr lvl="1" eaLnBrk="1" hangingPunct="1"/>
            <a:r>
              <a:rPr lang="en-US" altLang="en-US"/>
              <a:t>Constructs such as looping are needed to retrieve multiple records, along with positioning pointers.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8AC2F35-4DE3-4B19-B863-3E3EE96ED71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User-Friendly DBMS Interfaces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295400"/>
            <a:ext cx="8294687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Menu-based (Web-based), popular for browsing on the web</a:t>
            </a:r>
          </a:p>
          <a:p>
            <a:pPr lvl="1" eaLnBrk="1" hangingPunct="1"/>
            <a:r>
              <a:rPr lang="en-US" altLang="en-US"/>
              <a:t>Forms-based, designed for naïve users used to filling in entries on a form</a:t>
            </a:r>
          </a:p>
          <a:p>
            <a:pPr lvl="1" eaLnBrk="1" hangingPunct="1"/>
            <a:r>
              <a:rPr lang="en-US" altLang="en-US"/>
              <a:t>Graphics-based </a:t>
            </a:r>
          </a:p>
          <a:p>
            <a:pPr lvl="2" eaLnBrk="1" hangingPunct="1"/>
            <a:r>
              <a:rPr lang="en-US" altLang="en-US"/>
              <a:t>Point and Click, Drag and Drop, etc.</a:t>
            </a:r>
          </a:p>
          <a:p>
            <a:pPr lvl="2" eaLnBrk="1" hangingPunct="1"/>
            <a:r>
              <a:rPr lang="en-US" altLang="en-US"/>
              <a:t>Specifying a query on a schema diagram</a:t>
            </a:r>
          </a:p>
          <a:p>
            <a:pPr lvl="1" eaLnBrk="1" hangingPunct="1"/>
            <a:r>
              <a:rPr lang="en-US" altLang="en-US"/>
              <a:t>Natural language: requests in written English</a:t>
            </a:r>
          </a:p>
          <a:p>
            <a:pPr lvl="1" eaLnBrk="1" hangingPunct="1"/>
            <a:r>
              <a:rPr lang="en-US" altLang="en-US"/>
              <a:t>Combinations of the above:</a:t>
            </a:r>
          </a:p>
          <a:p>
            <a:pPr lvl="2" eaLnBrk="1" hangingPunct="1"/>
            <a:r>
              <a:rPr lang="en-US" altLang="en-US"/>
              <a:t>For example, both menus and forms used extensively in Web database interfaces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4F263AA5-2188-45A9-8410-35A00C55BE7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DBMS Interfaces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Natural language: free text as a query</a:t>
            </a:r>
          </a:p>
          <a:p>
            <a:pPr lvl="1" eaLnBrk="1" hangingPunct="1"/>
            <a:r>
              <a:rPr lang="en-US" altLang="en-US"/>
              <a:t>Speech : Input query and Output response</a:t>
            </a:r>
          </a:p>
          <a:p>
            <a:pPr lvl="1" eaLnBrk="1" hangingPunct="1"/>
            <a:r>
              <a:rPr lang="en-US" altLang="en-US"/>
              <a:t>Web Browser with keyword search</a:t>
            </a:r>
          </a:p>
          <a:p>
            <a:pPr lvl="1" eaLnBrk="1" hangingPunct="1"/>
            <a:r>
              <a:rPr lang="en-US" altLang="en-US"/>
              <a:t>Parametric interfaces, e.g., bank tellers using function keys.</a:t>
            </a:r>
          </a:p>
          <a:p>
            <a:pPr lvl="1" eaLnBrk="1" hangingPunct="1"/>
            <a:r>
              <a:rPr lang="en-US" altLang="en-US"/>
              <a:t>Interfaces for the DBA:</a:t>
            </a:r>
          </a:p>
          <a:p>
            <a:pPr lvl="2" eaLnBrk="1" hangingPunct="1"/>
            <a:r>
              <a:rPr lang="en-US" altLang="en-US"/>
              <a:t>Creating user accounts, granting authorizations</a:t>
            </a:r>
          </a:p>
          <a:p>
            <a:pPr lvl="2" eaLnBrk="1" hangingPunct="1"/>
            <a:r>
              <a:rPr lang="en-US" altLang="en-US"/>
              <a:t>Setting system parameters</a:t>
            </a:r>
          </a:p>
          <a:p>
            <a:pPr lvl="2" eaLnBrk="1" hangingPunct="1"/>
            <a:r>
              <a:rPr lang="en-US" altLang="en-US"/>
              <a:t>Changing schemas or access paths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3BA4EB99-7CE5-4B12-B5C5-E51A7ADDD07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System Utilities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perform certain functions such as:</a:t>
            </a:r>
          </a:p>
          <a:p>
            <a:pPr lvl="1" eaLnBrk="1" hangingPunct="1"/>
            <a:r>
              <a:rPr lang="en-US" altLang="en-US"/>
              <a:t>Loading data stored in files into a database. Includes data conversion tools.</a:t>
            </a:r>
          </a:p>
          <a:p>
            <a:pPr lvl="1" eaLnBrk="1" hangingPunct="1"/>
            <a:r>
              <a:rPr lang="en-US" altLang="en-US"/>
              <a:t>Backing up the database periodically on tape.</a:t>
            </a:r>
          </a:p>
          <a:p>
            <a:pPr lvl="1" eaLnBrk="1" hangingPunct="1"/>
            <a:r>
              <a:rPr lang="en-US" altLang="en-US"/>
              <a:t>Reorganizing database file structures.</a:t>
            </a:r>
          </a:p>
          <a:p>
            <a:pPr lvl="1" eaLnBrk="1" hangingPunct="1"/>
            <a:r>
              <a:rPr lang="en-US" altLang="en-US"/>
              <a:t>Performance monitoring utilities.</a:t>
            </a:r>
          </a:p>
          <a:p>
            <a:pPr lvl="1" eaLnBrk="1" hangingPunct="1"/>
            <a:r>
              <a:rPr lang="en-US" altLang="en-US"/>
              <a:t>Report generation utilities.</a:t>
            </a:r>
          </a:p>
          <a:p>
            <a:pPr lvl="1" eaLnBrk="1" hangingPunct="1"/>
            <a:r>
              <a:rPr lang="en-US" altLang="en-US"/>
              <a:t>Other functions, such as sorting, user monitoring, data compression, etc.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61ADA9D-5B9F-4BE6-868B-CC20DFADDE8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DBMS Component Modules</a:t>
            </a:r>
          </a:p>
        </p:txBody>
      </p:sp>
      <p:pic>
        <p:nvPicPr>
          <p:cNvPr id="59396" name="Picture 4" descr="fig02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C9D72333-F1CF-4BC7-AF77-7C6CA5FED82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Centralized and </a:t>
            </a:r>
            <a:br>
              <a:rPr lang="en-US" altLang="en-US"/>
            </a:br>
            <a:r>
              <a:rPr lang="en-US" altLang="en-US"/>
              <a:t>Client-Server DBMS Architectures 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Centralized DBMS:</a:t>
            </a:r>
          </a:p>
          <a:p>
            <a:pPr lvl="1" eaLnBrk="1" hangingPunct="1"/>
            <a:r>
              <a:rPr lang="en-US" altLang="en-US"/>
              <a:t>Combines everything into single system including- DBMS software, hardware, application programs, and user interface processing software.</a:t>
            </a:r>
          </a:p>
          <a:p>
            <a:pPr lvl="1" eaLnBrk="1" hangingPunct="1"/>
            <a:r>
              <a:rPr lang="en-US" altLang="en-US"/>
              <a:t>User can still connect through a remote terminal – however, all processing is done at centralized site.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8C29FC58-C069-4EEA-BB56-806DF5175C8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Physical Centralized Architecture</a:t>
            </a:r>
          </a:p>
        </p:txBody>
      </p:sp>
      <p:pic>
        <p:nvPicPr>
          <p:cNvPr id="62468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7038"/>
            <a:ext cx="6477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865E710-5752-4F1E-964C-1A5A56256F5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349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Basic 2-tier Client-Server Architectures</a:t>
            </a:r>
          </a:p>
        </p:txBody>
      </p:sp>
      <p:sp>
        <p:nvSpPr>
          <p:cNvPr id="63492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Specialized Servers with Specialized functions</a:t>
            </a:r>
          </a:p>
          <a:p>
            <a:pPr lvl="1" eaLnBrk="1" hangingPunct="1"/>
            <a:r>
              <a:rPr lang="en-US" altLang="en-US"/>
              <a:t>Print server</a:t>
            </a:r>
          </a:p>
          <a:p>
            <a:pPr lvl="1" eaLnBrk="1" hangingPunct="1"/>
            <a:r>
              <a:rPr lang="en-US" altLang="en-US"/>
              <a:t>File server</a:t>
            </a:r>
          </a:p>
          <a:p>
            <a:pPr lvl="1" eaLnBrk="1" hangingPunct="1"/>
            <a:r>
              <a:rPr lang="en-US" altLang="en-US"/>
              <a:t>DBMS server</a:t>
            </a:r>
          </a:p>
          <a:p>
            <a:pPr lvl="1" eaLnBrk="1" hangingPunct="1"/>
            <a:r>
              <a:rPr lang="en-US" altLang="en-US"/>
              <a:t>Web server</a:t>
            </a:r>
          </a:p>
          <a:p>
            <a:pPr lvl="1" eaLnBrk="1" hangingPunct="1"/>
            <a:r>
              <a:rPr lang="en-US" altLang="en-US"/>
              <a:t>Email server</a:t>
            </a:r>
          </a:p>
          <a:p>
            <a:pPr eaLnBrk="1" hangingPunct="1"/>
            <a:r>
              <a:rPr lang="en-US" altLang="en-US"/>
              <a:t>Clients can access the specialized servers as needed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476B2877-F7EB-418C-9276-28ED9B77A56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Logical two-tier client server architecture</a:t>
            </a:r>
          </a:p>
        </p:txBody>
      </p:sp>
      <p:pic>
        <p:nvPicPr>
          <p:cNvPr id="65540" name="Picture 4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63813"/>
            <a:ext cx="78105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E39552F-E7C3-448E-A995-4A2ECA6B6DE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Data Model:</a:t>
            </a:r>
          </a:p>
          <a:p>
            <a:pPr lvl="1" eaLnBrk="1" hangingPunct="1"/>
            <a:r>
              <a:rPr lang="en-US" altLang="en-US" sz="2200"/>
              <a:t>A set of concepts to describe the </a:t>
            </a:r>
            <a:r>
              <a:rPr lang="en-US" altLang="en-US" sz="2200" b="1" i="1"/>
              <a:t>structure</a:t>
            </a:r>
            <a:r>
              <a:rPr lang="en-US" altLang="en-US" sz="2200"/>
              <a:t> of a database, the </a:t>
            </a:r>
            <a:r>
              <a:rPr lang="en-US" altLang="en-US" sz="2200" b="1" i="1"/>
              <a:t>operations </a:t>
            </a:r>
            <a:r>
              <a:rPr lang="en-US" altLang="en-US" sz="2200"/>
              <a:t>for manipulating these structures, and certain </a:t>
            </a:r>
            <a:r>
              <a:rPr lang="en-US" altLang="en-US" sz="2200" b="1" i="1"/>
              <a:t>constraints</a:t>
            </a:r>
            <a:r>
              <a:rPr lang="en-US" altLang="en-US" sz="2200"/>
              <a:t> that the database should obey.</a:t>
            </a:r>
          </a:p>
          <a:p>
            <a:pPr eaLnBrk="1" hangingPunct="1"/>
            <a:r>
              <a:rPr lang="en-US" altLang="en-US" sz="2400" b="1"/>
              <a:t>Data Model Structure and Constraints:</a:t>
            </a:r>
          </a:p>
          <a:p>
            <a:pPr lvl="1" eaLnBrk="1" hangingPunct="1"/>
            <a:r>
              <a:rPr lang="en-US" altLang="en-US" sz="2200"/>
              <a:t>Constructs are used to define the database structure</a:t>
            </a:r>
          </a:p>
          <a:p>
            <a:pPr lvl="1" eaLnBrk="1" hangingPunct="1"/>
            <a:r>
              <a:rPr lang="en-US" altLang="en-US" sz="2200"/>
              <a:t>Constructs typically include </a:t>
            </a:r>
            <a:r>
              <a:rPr lang="en-US" altLang="en-US" sz="2200" b="1" i="1"/>
              <a:t>elements </a:t>
            </a:r>
            <a:r>
              <a:rPr lang="en-US" altLang="en-US" sz="2200"/>
              <a:t>(and their </a:t>
            </a:r>
            <a:r>
              <a:rPr lang="en-US" altLang="en-US" sz="2200" b="1" i="1"/>
              <a:t>data types</a:t>
            </a:r>
            <a:r>
              <a:rPr lang="en-US" altLang="en-US" sz="2200"/>
              <a:t>) as well as groups of elements (e.g. </a:t>
            </a:r>
            <a:r>
              <a:rPr lang="en-US" altLang="en-US" sz="2200" b="1" i="1"/>
              <a:t>entity, record, table</a:t>
            </a:r>
            <a:r>
              <a:rPr lang="en-US" altLang="en-US" sz="2200"/>
              <a:t>), and </a:t>
            </a:r>
            <a:r>
              <a:rPr lang="en-US" altLang="en-US" sz="2200" b="1" i="1"/>
              <a:t>relationships</a:t>
            </a:r>
            <a:r>
              <a:rPr lang="en-US" altLang="en-US" sz="2200"/>
              <a:t> among such groups</a:t>
            </a:r>
          </a:p>
          <a:p>
            <a:pPr lvl="1" eaLnBrk="1" hangingPunct="1"/>
            <a:r>
              <a:rPr lang="en-US" altLang="en-US" sz="2200"/>
              <a:t>Constraints specify some restrictions on valid data; these constraints must be enforced at all times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159F5FC-DD76-4F18-B5C3-CED39447F1F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656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Clients</a:t>
            </a:r>
          </a:p>
        </p:txBody>
      </p:sp>
      <p:sp>
        <p:nvSpPr>
          <p:cNvPr id="6656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appropriate interfaces through a client software module to access and utilize the various server resources. </a:t>
            </a:r>
          </a:p>
          <a:p>
            <a:pPr eaLnBrk="1" hangingPunct="1"/>
            <a:r>
              <a:rPr lang="en-US" altLang="en-US"/>
              <a:t>Clients may be diskless machines or PCs or Workstations with disks with only the client software installed.</a:t>
            </a:r>
          </a:p>
          <a:p>
            <a:pPr eaLnBrk="1" hangingPunct="1"/>
            <a:r>
              <a:rPr lang="en-US" altLang="en-US"/>
              <a:t>Connected to the servers via some form of a network.</a:t>
            </a:r>
          </a:p>
          <a:p>
            <a:pPr lvl="1" eaLnBrk="1" hangingPunct="1"/>
            <a:r>
              <a:rPr lang="en-US" altLang="en-US"/>
              <a:t>(LAN: local area network, wireless network, etc.)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07AD190-CF39-465E-9220-66B8D645B2D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DBMS Server</a:t>
            </a: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Provides database query and transaction services to the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Relational DBMS servers are often called SQL servers, query servers, or transaction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Applications running on clients utilize an Application Program Interface (</a:t>
            </a:r>
            <a:r>
              <a:rPr lang="en-US" altLang="en-US" sz="2400" b="1"/>
              <a:t>API</a:t>
            </a:r>
            <a:r>
              <a:rPr lang="en-US" altLang="en-US" sz="2400"/>
              <a:t>) to access server databases via standard interface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ODBC: Open Database Connectivity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JDBC: for Java programming access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FA7AA36-8C7B-498C-A9CC-CA5EF922CFF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065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Tier Client-Server Architecture</a:t>
            </a:r>
          </a:p>
        </p:txBody>
      </p:sp>
      <p:sp>
        <p:nvSpPr>
          <p:cNvPr id="7066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Client and server must install appropriate client module and server module software for ODBC or JDBC</a:t>
            </a:r>
          </a:p>
          <a:p>
            <a:pPr eaLnBrk="1" hangingPunct="1"/>
            <a:r>
              <a:rPr lang="en-US" altLang="en-US" dirty="0"/>
              <a:t>A client program may connect to several DBMSs, sometimes called the data sources.</a:t>
            </a:r>
          </a:p>
          <a:p>
            <a:pPr eaLnBrk="1" hangingPunct="1"/>
            <a:r>
              <a:rPr lang="en-US" altLang="en-US" dirty="0"/>
              <a:t>In general, data sources can be files or other non-DBMS software that manages </a:t>
            </a:r>
            <a:r>
              <a:rPr lang="en-US" altLang="en-US"/>
              <a:t>data.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6E7BC8AC-2DC5-442B-AF60-AED4E56EA1C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Tier Client-Server Architecture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295400"/>
            <a:ext cx="8294687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Common for Web applications</a:t>
            </a:r>
          </a:p>
          <a:p>
            <a:pPr eaLnBrk="1" hangingPunct="1"/>
            <a:r>
              <a:rPr lang="en-US" altLang="en-US" sz="2400"/>
              <a:t>Intermediate Layer called Application Server or Web Server: </a:t>
            </a:r>
          </a:p>
          <a:p>
            <a:pPr lvl="1" eaLnBrk="1" hangingPunct="1"/>
            <a:r>
              <a:rPr lang="en-US" altLang="en-US" sz="2200"/>
              <a:t>Stores the web connectivity software and the business logic part of the application used to access the corresponding data from the database server</a:t>
            </a:r>
          </a:p>
          <a:p>
            <a:pPr lvl="1" eaLnBrk="1" hangingPunct="1"/>
            <a:r>
              <a:rPr lang="en-US" altLang="en-US" sz="2200"/>
              <a:t>Acts like a conduit for sending partially processed data between the database server and the client.</a:t>
            </a:r>
          </a:p>
          <a:p>
            <a:pPr eaLnBrk="1" hangingPunct="1"/>
            <a:r>
              <a:rPr lang="en-US" altLang="en-US" sz="2400"/>
              <a:t>Three-tier Architecture Can Enhance Security: </a:t>
            </a:r>
          </a:p>
          <a:p>
            <a:pPr lvl="1" eaLnBrk="1" hangingPunct="1"/>
            <a:r>
              <a:rPr lang="en-US" altLang="en-US" sz="2200"/>
              <a:t>Database server only accessible via middle tier</a:t>
            </a:r>
          </a:p>
          <a:p>
            <a:pPr lvl="1" eaLnBrk="1" hangingPunct="1"/>
            <a:r>
              <a:rPr lang="en-US" altLang="en-US" sz="2200"/>
              <a:t>Clients cannot directly access database server</a:t>
            </a:r>
          </a:p>
          <a:p>
            <a:pPr lvl="1" eaLnBrk="1" hangingPunct="1"/>
            <a:r>
              <a:rPr lang="en-US" altLang="en-US" sz="2200"/>
              <a:t>Clients contain user interfaces and Web browsers</a:t>
            </a:r>
          </a:p>
          <a:p>
            <a:pPr lvl="1" eaLnBrk="1" hangingPunct="1"/>
            <a:r>
              <a:rPr lang="en-US" altLang="en-US" sz="2200"/>
              <a:t>The client is typically a PC or a mobile device connected to the Web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5812BF0-0075-42E3-928F-B315C07C594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Three-tier client-server architecture</a:t>
            </a:r>
          </a:p>
        </p:txBody>
      </p:sp>
      <p:pic>
        <p:nvPicPr>
          <p:cNvPr id="74756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847850"/>
            <a:ext cx="81946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746A35C7-1785-4055-B781-1AFD13312CA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57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 of DBMSs</a:t>
            </a:r>
          </a:p>
        </p:txBody>
      </p:sp>
      <p:sp>
        <p:nvSpPr>
          <p:cNvPr id="75780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Based on the data model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Legacy: Network, Hierarchical.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Currently Used: Relational, Object-oriented, Object-relational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Recent Technologies: Key-value storage systems, NOSQL systems: document based, column-based, graph-based and key-value based. Native XML DBMSs.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classifications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Single-user (typically used with personal computers)</a:t>
            </a:r>
            <a:br>
              <a:rPr lang="en-US" altLang="en-US"/>
            </a:br>
            <a:r>
              <a:rPr lang="en-US" altLang="en-US"/>
              <a:t>vs. multi-user (most DBMSs).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Centralized (uses a single computer with one database) vs. distributed (multiple computers, multiple DBs)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C3DC3A3-1F76-4F78-8968-8245B6E77D8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98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considerations for DBMSs</a:t>
            </a:r>
          </a:p>
        </p:txBody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Cost Range: from free open-source systems to configurations costing millions of dollars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Examples of free relational DBMSs: MySQL, PostgreSQL, 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Commercial DBMS offer additional specialized modules, e.g. time-series module, spatial data module, document module, XML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These offer additional specialized functionality when purchased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Sometimes called cartridges (e.g., in Oracle) or blades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licensing options: site license, maximum number of concurrent users (seat license), single user, etc.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89627A7-E6F6-4553-8DDC-BF81CCAF6B3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8288"/>
            <a:ext cx="7796213" cy="992187"/>
          </a:xfrm>
        </p:spPr>
        <p:txBody>
          <a:bodyPr/>
          <a:lstStyle/>
          <a:p>
            <a:pPr eaLnBrk="1" hangingPunct="1"/>
            <a:r>
              <a:rPr lang="en-US" altLang="en-US"/>
              <a:t>History of Data Models (Additional Material)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Model</a:t>
            </a:r>
          </a:p>
          <a:p>
            <a:pPr eaLnBrk="1" hangingPunct="1"/>
            <a:r>
              <a:rPr lang="en-US" altLang="en-US"/>
              <a:t>Hierarchical Model</a:t>
            </a:r>
          </a:p>
          <a:p>
            <a:pPr eaLnBrk="1" hangingPunct="1"/>
            <a:r>
              <a:rPr lang="en-US" altLang="en-US"/>
              <a:t>Relational Model</a:t>
            </a:r>
          </a:p>
          <a:p>
            <a:pPr eaLnBrk="1" hangingPunct="1"/>
            <a:r>
              <a:rPr lang="en-US" altLang="en-US"/>
              <a:t>Object-oriented Data Models</a:t>
            </a:r>
          </a:p>
          <a:p>
            <a:pPr eaLnBrk="1" hangingPunct="1"/>
            <a:r>
              <a:rPr lang="en-US" altLang="en-US"/>
              <a:t>Object-Relational Models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CBCC260-8C0D-4A66-92B1-E67A2110B62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4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Data Models </a:t>
            </a:r>
          </a:p>
        </p:txBody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Network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Each record can have multiple parents</a:t>
            </a: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Introduce set to describe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Each set has owner record and member record, parallel to parent and child in HDM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Member may have several owners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One-ownership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Hierarchical model is a subset of the network model.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The network model uses </a:t>
            </a:r>
            <a:r>
              <a:rPr lang="en-US" sz="2200" b="1" dirty="0"/>
              <a:t>set theory</a:t>
            </a:r>
            <a:r>
              <a:rPr lang="en-US" sz="2200" dirty="0"/>
              <a:t> to provide a </a:t>
            </a:r>
            <a:r>
              <a:rPr lang="en-US" sz="2200" b="1" dirty="0"/>
              <a:t>tree-like hierarchy.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E8DCC9D-5028-4365-81A9-250757137D3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Model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Each record can have multiple parents</a:t>
            </a: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Introduce set to describe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Each set has owner record and member record, parallel to parent and child in HDM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Member may have several owners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One-ownership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Hierarchical model is a subset of the network model.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The network model uses </a:t>
            </a:r>
            <a:r>
              <a:rPr lang="en-US" sz="2200" b="1" dirty="0"/>
              <a:t>set theory</a:t>
            </a:r>
            <a:r>
              <a:rPr lang="en-US" sz="2200" dirty="0"/>
              <a:t> to provide a </a:t>
            </a:r>
            <a:r>
              <a:rPr lang="en-US" sz="2200" b="1" dirty="0"/>
              <a:t>tree-like hierarchy.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3EF2CE0-9B24-49D7-8C4F-0801B8CD02D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Models (continued)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Model Operations:</a:t>
            </a:r>
          </a:p>
          <a:p>
            <a:pPr lvl="1" eaLnBrk="1" hangingPunct="1"/>
            <a:r>
              <a:rPr lang="en-US" altLang="en-US"/>
              <a:t>These operations are used for specifying database </a:t>
            </a:r>
            <a:r>
              <a:rPr lang="en-US" altLang="en-US" i="1"/>
              <a:t>retrievals</a:t>
            </a:r>
            <a:r>
              <a:rPr lang="en-US" altLang="en-US"/>
              <a:t> and </a:t>
            </a:r>
            <a:r>
              <a:rPr lang="en-US" altLang="en-US" i="1"/>
              <a:t>updates</a:t>
            </a:r>
            <a:r>
              <a:rPr lang="en-US" altLang="en-US"/>
              <a:t> by referring to the constructs of the data model.</a:t>
            </a:r>
          </a:p>
          <a:p>
            <a:pPr lvl="1" eaLnBrk="1" hangingPunct="1"/>
            <a:r>
              <a:rPr lang="en-US" altLang="en-US"/>
              <a:t>Operations on the data model may include </a:t>
            </a:r>
            <a:r>
              <a:rPr lang="en-US" altLang="en-US" b="1" i="1"/>
              <a:t>basic model operations </a:t>
            </a:r>
            <a:r>
              <a:rPr lang="en-US" altLang="en-US"/>
              <a:t>(e.g. generic insert, delete, update) and</a:t>
            </a:r>
            <a:r>
              <a:rPr lang="en-US" altLang="en-US" b="1" i="1"/>
              <a:t> user-defined operations </a:t>
            </a:r>
            <a:r>
              <a:rPr lang="en-US" altLang="en-US"/>
              <a:t>(e.g. compute_student_gpa, update_inventory)</a:t>
            </a:r>
            <a:endParaRPr lang="en-US" altLang="en-US" b="1" i="1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125AC4E4-22B2-43FB-BE04-A305AEEF975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90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Model</a:t>
            </a:r>
          </a:p>
        </p:txBody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Disadvantages:</a:t>
            </a:r>
          </a:p>
          <a:p>
            <a:pPr lvl="1" eaLnBrk="1" hangingPunct="1"/>
            <a:r>
              <a:rPr lang="en-US" dirty="0"/>
              <a:t>System complexity</a:t>
            </a:r>
          </a:p>
          <a:p>
            <a:pPr lvl="1" eaLnBrk="1" hangingPunct="1">
              <a:buNone/>
            </a:pPr>
            <a:r>
              <a:rPr lang="en-US" dirty="0"/>
              <a:t>  (Develop by the Computer programmers for the Computer Programmers rather than user)</a:t>
            </a:r>
          </a:p>
          <a:p>
            <a:pPr lvl="1" eaLnBrk="1" hangingPunct="1"/>
            <a:r>
              <a:rPr lang="en-US" dirty="0"/>
              <a:t>Lack of structural independence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6FC167A-CA63-41C5-806F-0D1AFE5632B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Data Models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Hierarchical Data Model: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Logically represented by an upside down tree</a:t>
            </a:r>
          </a:p>
          <a:p>
            <a:pPr lvl="1" eaLnBrk="1" hangingPunct="1"/>
            <a:r>
              <a:rPr lang="en-US" dirty="0"/>
              <a:t>Each parent can have many children (segment linkage)</a:t>
            </a:r>
          </a:p>
          <a:p>
            <a:pPr lvl="1" eaLnBrk="1" hangingPunct="1"/>
            <a:r>
              <a:rPr lang="en-US" dirty="0"/>
              <a:t>Each child has only one parent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 single table acts as the </a:t>
            </a:r>
            <a:r>
              <a:rPr lang="en-US" b="1" dirty="0"/>
              <a:t>"root"</a:t>
            </a:r>
            <a:r>
              <a:rPr lang="en-US" dirty="0"/>
              <a:t> of the database from which other tables </a:t>
            </a:r>
            <a:r>
              <a:rPr lang="en-US" b="1" dirty="0"/>
              <a:t>"branch"</a:t>
            </a:r>
            <a:r>
              <a:rPr lang="en-US" dirty="0"/>
              <a:t> out.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Relationships</a:t>
            </a:r>
            <a:r>
              <a:rPr lang="en-US" dirty="0"/>
              <a:t> in such a system are </a:t>
            </a:r>
            <a:r>
              <a:rPr lang="en-US" b="1" dirty="0"/>
              <a:t>children and parents.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Parents and children are tied together by </a:t>
            </a:r>
            <a:r>
              <a:rPr lang="en-US" b="1" dirty="0"/>
              <a:t>links</a:t>
            </a:r>
            <a:r>
              <a:rPr lang="en-US" dirty="0"/>
              <a:t> called </a:t>
            </a:r>
            <a:r>
              <a:rPr lang="en-US" b="1" dirty="0"/>
              <a:t>"pointers</a:t>
            </a:r>
            <a:endParaRPr 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6F2D641-F221-4084-966C-0C08B19752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31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Hierarchical Model</a:t>
            </a:r>
          </a:p>
        </p:txBody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Advantages:</a:t>
            </a:r>
          </a:p>
          <a:p>
            <a:pPr lvl="1" eaLnBrk="1" hangingPunct="1"/>
            <a:r>
              <a:rPr lang="en-US" sz="2400" dirty="0"/>
              <a:t>Conceptual simplicity: relationship between layers is logically simple; design process is simple</a:t>
            </a:r>
          </a:p>
          <a:p>
            <a:pPr lvl="1" eaLnBrk="1" hangingPunct="1"/>
            <a:r>
              <a:rPr lang="en-US" sz="2400" dirty="0"/>
              <a:t>Database security: enforced uniformly through the system</a:t>
            </a:r>
          </a:p>
          <a:p>
            <a:pPr lvl="1" eaLnBrk="1" hangingPunct="1"/>
            <a:r>
              <a:rPr lang="en-US" sz="2400" dirty="0"/>
              <a:t>Data integrity</a:t>
            </a:r>
          </a:p>
          <a:p>
            <a:pPr lvl="1" eaLnBrk="1" hangingPunct="1"/>
            <a:r>
              <a:rPr lang="en-US" sz="2400" dirty="0"/>
              <a:t>Data independence</a:t>
            </a:r>
          </a:p>
          <a:p>
            <a:pPr lvl="1" eaLnBrk="1" hangingPunct="1"/>
            <a:r>
              <a:rPr lang="en-US" sz="2400" dirty="0"/>
              <a:t>Efficiency in 1:M relationships and when uses require large numbers of transactions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6F2D641-F221-4084-966C-0C08B19752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31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Hierarchical Model</a:t>
            </a:r>
          </a:p>
        </p:txBody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Complex implementation: physical data storage characteristics; database design is complicated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Difficult to manage and lack of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Lacks structural 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Applications programming and use complexity (pointer based)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Implementation limitations, i.e. especially it only handle 1:M type of model</a:t>
            </a:r>
          </a:p>
        </p:txBody>
      </p:sp>
    </p:spTree>
    <p:extLst>
      <p:ext uri="{BB962C8B-B14F-4D97-AF65-F5344CB8AC3E}">
        <p14:creationId xmlns:p14="http://schemas.microsoft.com/office/powerpoint/2010/main" val="392604263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7669C3B5-B8E1-46BC-868E-C72F88BACEC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Data Models 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/>
              <a:t>Relational Model: </a:t>
            </a:r>
          </a:p>
          <a:p>
            <a:pPr lvl="1" eaLnBrk="1" hangingPunct="1"/>
            <a:r>
              <a:rPr lang="en-US" dirty="0"/>
              <a:t>Let’s user or database designer to operate human logical environment</a:t>
            </a:r>
          </a:p>
          <a:p>
            <a:pPr lvl="1" eaLnBrk="1" hangingPunct="1"/>
            <a:r>
              <a:rPr lang="en-US" dirty="0"/>
              <a:t>Perceived by user as a collection of tables for data storage, while let RDBMS handles the physical details.</a:t>
            </a:r>
          </a:p>
          <a:p>
            <a:pPr lvl="1" eaLnBrk="1" hangingPunct="1"/>
            <a:r>
              <a:rPr lang="en-US" dirty="0"/>
              <a:t>Tables are a series of row/column intersections</a:t>
            </a:r>
          </a:p>
          <a:p>
            <a:pPr lvl="1" eaLnBrk="1" hangingPunct="1"/>
            <a:r>
              <a:rPr lang="en-US" dirty="0"/>
              <a:t>Tables related by sharing </a:t>
            </a:r>
            <a:r>
              <a:rPr lang="en-US" dirty="0">
                <a:solidFill>
                  <a:srgbClr val="C00000"/>
                </a:solidFill>
              </a:rPr>
              <a:t>common entity characteristics</a:t>
            </a:r>
          </a:p>
          <a:p>
            <a:pPr lvl="1" eaLnBrk="1" hangingPunct="1"/>
            <a:r>
              <a:rPr lang="en-US" dirty="0"/>
              <a:t>It allows 1:1, 1:M, M:N relationships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103093F-BF79-4FF6-AFB7-67653FEE139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72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Data Models</a:t>
            </a:r>
          </a:p>
        </p:txBody>
      </p:sp>
      <p:sp>
        <p:nvSpPr>
          <p:cNvPr id="972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Object-oriented Data Models:</a:t>
            </a:r>
          </a:p>
          <a:p>
            <a:pPr lvl="1" eaLnBrk="1" hangingPunct="1"/>
            <a:r>
              <a:rPr lang="en-US" altLang="en-US" sz="2200"/>
              <a:t>Several models have been proposed for implementing in a database system. </a:t>
            </a:r>
          </a:p>
          <a:p>
            <a:pPr lvl="1" eaLnBrk="1" hangingPunct="1"/>
            <a:r>
              <a:rPr lang="en-US" altLang="en-US" sz="2200"/>
              <a:t>One set comprises models of persistent O-O Programming Languages such as C++ (e.g., in OBJECTSTORE or VERSANT), and Smalltalk (e.g., in GEMSTONE).</a:t>
            </a:r>
          </a:p>
          <a:p>
            <a:pPr lvl="1" eaLnBrk="1" hangingPunct="1"/>
            <a:r>
              <a:rPr lang="en-US" altLang="en-US" sz="2200"/>
              <a:t>Additionally, systems like O2, ORION (at MCC - then ITASCA), IRIS (at H.P.- used in Open OODB).</a:t>
            </a:r>
          </a:p>
          <a:p>
            <a:pPr lvl="1" eaLnBrk="1" hangingPunct="1"/>
            <a:r>
              <a:rPr lang="en-US" altLang="en-US" sz="2200"/>
              <a:t>Object Database Standard: ODMG-93, ODMG-version 2.0, ODMG-version 3.0.</a:t>
            </a:r>
          </a:p>
          <a:p>
            <a:pPr lvl="1" eaLnBrk="1" hangingPunct="1"/>
            <a:r>
              <a:rPr lang="en-US" altLang="en-US" sz="2200"/>
              <a:t>Chapter 12 describes this model.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7F53AC99-3F57-4D66-BAFB-87351EDF1AD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Data Models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Object-Relational Models: </a:t>
            </a:r>
          </a:p>
          <a:p>
            <a:pPr lvl="1" eaLnBrk="1" hangingPunct="1"/>
            <a:r>
              <a:rPr lang="en-US" altLang="en-US"/>
              <a:t>The trend to mix object models with relational was started with Informix Universal Server.</a:t>
            </a:r>
          </a:p>
          <a:p>
            <a:pPr lvl="1" eaLnBrk="1" hangingPunct="1"/>
            <a:r>
              <a:rPr lang="en-US" altLang="en-US"/>
              <a:t>Relational systems incorporated concepts from object databases leading to object-relational.</a:t>
            </a:r>
          </a:p>
          <a:p>
            <a:pPr lvl="1" eaLnBrk="1" hangingPunct="1"/>
            <a:r>
              <a:rPr lang="en-US" altLang="en-US"/>
              <a:t>Exemplified in the versions of Oracle, DB2, and SQL Server and other DBMSs.</a:t>
            </a:r>
          </a:p>
          <a:p>
            <a:pPr lvl="1" eaLnBrk="1" hangingPunct="1"/>
            <a:r>
              <a:rPr lang="en-US" altLang="en-US"/>
              <a:t>Current trend by Relational DBMS vendors is to extend relational DBMSs with capability to process XML, Text and other data types.</a:t>
            </a:r>
          </a:p>
          <a:p>
            <a:pPr lvl="1" eaLnBrk="1" hangingPunct="1"/>
            <a:r>
              <a:rPr lang="en-US" altLang="en-US"/>
              <a:t>The term “Object-relational” is receding in the marketplace.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8D28F316-90C4-4C6C-A590-B5FF87F1D57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013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Summary</a:t>
            </a:r>
          </a:p>
        </p:txBody>
      </p:sp>
      <p:sp>
        <p:nvSpPr>
          <p:cNvPr id="1013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Data Models and Their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Schemas, Instances, and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Three-Schema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DBMS Languages and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Database System Utilities and Tools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Database System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Centralized and Client-Server Architectures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Classification of DBMSs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History of Data Models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642597ED-C311-4041-93B7-03DD149363D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Data Models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295400"/>
            <a:ext cx="8294687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charset="0"/>
              </a:rPr>
              <a:t>(Also called </a:t>
            </a:r>
            <a:r>
              <a:rPr lang="en-US" altLang="en-US" sz="2000" b="1" i="1" dirty="0">
                <a:ea typeface="ＭＳ Ｐゴシック" charset="0"/>
              </a:rPr>
              <a:t>entity-based</a:t>
            </a:r>
            <a:r>
              <a:rPr lang="en-US" altLang="en-US" sz="2000" i="1" dirty="0">
                <a:ea typeface="ＭＳ Ｐゴシック" charset="0"/>
              </a:rPr>
              <a:t> </a:t>
            </a:r>
            <a:r>
              <a:rPr lang="en-US" altLang="en-US" sz="2000" dirty="0">
                <a:ea typeface="ＭＳ Ｐゴシック" charset="0"/>
              </a:rPr>
              <a:t>or</a:t>
            </a:r>
            <a:r>
              <a:rPr lang="en-US" altLang="en-US" sz="2000" i="1" dirty="0">
                <a:ea typeface="ＭＳ Ｐゴシック" charset="0"/>
              </a:rPr>
              <a:t> </a:t>
            </a:r>
            <a:r>
              <a:rPr lang="en-US" altLang="en-US" sz="2000" b="1" i="1" dirty="0">
                <a:ea typeface="ＭＳ Ｐゴシック" charset="0"/>
              </a:rPr>
              <a:t>object-based</a:t>
            </a:r>
            <a:r>
              <a:rPr lang="en-US" altLang="en-US" sz="2000" dirty="0">
                <a:ea typeface="ＭＳ Ｐゴシック" charset="0"/>
              </a:rPr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Physical 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Implementation 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Self-Describing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Combine the description of data with the data values. Examples include XML, key-value stores and some NOSQL systems.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b="1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A8DDFCF-FFDA-4F5C-A3CD-651CE2E3066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Schemas versus Instances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Database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 i="1"/>
              <a:t>description</a:t>
            </a:r>
            <a:r>
              <a:rPr lang="en-US" altLang="en-US"/>
              <a:t>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Includes descriptions of the database structure, data types, and the constraints on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Schema Diagram: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b="1" i="1"/>
              <a:t>illustrative</a:t>
            </a:r>
            <a:r>
              <a:rPr lang="en-US" altLang="en-US"/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 i="1"/>
              <a:t>component</a:t>
            </a:r>
            <a:r>
              <a:rPr lang="en-US" altLang="en-US"/>
              <a:t> of the schema or an object within the schema, e.g., STUDENT, COURSE.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CE106663-9A44-4009-9286-C67F38588BB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Schemas versus Instances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State:</a:t>
            </a:r>
          </a:p>
          <a:p>
            <a:pPr lvl="1" eaLnBrk="1" hangingPunct="1"/>
            <a:r>
              <a:rPr lang="en-US" altLang="en-US"/>
              <a:t>The actual data stored in a database at a </a:t>
            </a:r>
            <a:r>
              <a:rPr lang="en-US" altLang="en-US" b="1" i="1"/>
              <a:t>particular moment in time</a:t>
            </a:r>
            <a:r>
              <a:rPr lang="en-US" altLang="en-US"/>
              <a:t>. This includes the collection of all the data in the database.</a:t>
            </a:r>
          </a:p>
          <a:p>
            <a:pPr lvl="1" eaLnBrk="1" hangingPunct="1"/>
            <a:r>
              <a:rPr lang="en-US" altLang="en-US"/>
              <a:t>Also called database instance (or occurrence or snapshot).</a:t>
            </a:r>
          </a:p>
          <a:p>
            <a:pPr lvl="2" eaLnBrk="1" hangingPunct="1"/>
            <a:r>
              <a:rPr lang="en-US" altLang="en-US"/>
              <a:t>The term </a:t>
            </a:r>
            <a:r>
              <a:rPr lang="en-US" altLang="en-US" i="1"/>
              <a:t>instance </a:t>
            </a:r>
            <a:r>
              <a:rPr lang="en-US" altLang="en-US"/>
              <a:t> is also applied to individual database components, e.g. </a:t>
            </a:r>
            <a:r>
              <a:rPr lang="en-US" altLang="en-US" i="1"/>
              <a:t>record instance, table instance, entity instance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DCE3EC79-3146-45AF-974E-A50F741CCD4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Schema </a:t>
            </a:r>
            <a:br>
              <a:rPr lang="en-US" altLang="en-US"/>
            </a:br>
            <a:r>
              <a:rPr lang="en-US" altLang="en-US"/>
              <a:t>vs. Database State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State: </a:t>
            </a:r>
          </a:p>
          <a:p>
            <a:pPr lvl="1" eaLnBrk="1" hangingPunct="1"/>
            <a:r>
              <a:rPr lang="en-US" altLang="en-US"/>
              <a:t>Refers to the </a:t>
            </a:r>
            <a:r>
              <a:rPr lang="en-US" altLang="en-US" b="1" i="1"/>
              <a:t>content</a:t>
            </a:r>
            <a:r>
              <a:rPr lang="en-US" altLang="en-US"/>
              <a:t> of a database at a moment in time.</a:t>
            </a:r>
          </a:p>
          <a:p>
            <a:pPr eaLnBrk="1" hangingPunct="1"/>
            <a:r>
              <a:rPr lang="en-US" altLang="en-US"/>
              <a:t>Initial Database State:</a:t>
            </a:r>
          </a:p>
          <a:p>
            <a:pPr lvl="1" eaLnBrk="1" hangingPunct="1"/>
            <a:r>
              <a:rPr lang="en-US" altLang="en-US"/>
              <a:t>Refers to the database state when it is initially loaded into the system.</a:t>
            </a:r>
          </a:p>
          <a:p>
            <a:pPr eaLnBrk="1" hangingPunct="1"/>
            <a:r>
              <a:rPr lang="en-US" altLang="en-US"/>
              <a:t>Valid State:</a:t>
            </a:r>
          </a:p>
          <a:p>
            <a:pPr lvl="1" eaLnBrk="1" hangingPunct="1"/>
            <a:r>
              <a:rPr lang="en-US" altLang="en-US"/>
              <a:t>A state that satisfies the structure and constraints of the database.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06BB7AF-A47E-4D91-BBDE-57CB263BC3C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Schema </a:t>
            </a:r>
            <a:br>
              <a:rPr lang="en-US" altLang="en-US"/>
            </a:br>
            <a:r>
              <a:rPr lang="en-US" altLang="en-US"/>
              <a:t>vs. Database State (continued)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Distinction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 i="1"/>
              <a:t>database schema</a:t>
            </a:r>
            <a:r>
              <a:rPr lang="en-US" altLang="en-US"/>
              <a:t> changes very infrequently. 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 i="1"/>
              <a:t>database state</a:t>
            </a:r>
            <a:r>
              <a:rPr lang="en-US" altLang="en-US"/>
              <a:t> changes every time the database is updated. 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b="1"/>
              <a:t>Schema</a:t>
            </a:r>
            <a:r>
              <a:rPr lang="en-US" altLang="en-US"/>
              <a:t> is also called </a:t>
            </a:r>
            <a:r>
              <a:rPr lang="en-US" altLang="en-US" b="1"/>
              <a:t>intension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b="1"/>
              <a:t>State</a:t>
            </a:r>
            <a:r>
              <a:rPr lang="en-US" altLang="en-US"/>
              <a:t> is also called </a:t>
            </a:r>
            <a:r>
              <a:rPr lang="en-US" altLang="en-US" b="1"/>
              <a:t>extension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6626</TotalTime>
  <Words>2711</Words>
  <Application>Microsoft Macintosh PowerPoint</Application>
  <PresentationFormat>Letter Paper (8.5x11 in)</PresentationFormat>
  <Paragraphs>375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Tahoma</vt:lpstr>
      <vt:lpstr>Wingdings</vt:lpstr>
      <vt:lpstr>Blends</vt:lpstr>
      <vt:lpstr> </vt:lpstr>
      <vt:lpstr>Outline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 vs. Database State</vt:lpstr>
      <vt:lpstr>Database Schema  vs. Database State (continued)</vt:lpstr>
      <vt:lpstr>Example of a Database Schema</vt:lpstr>
      <vt:lpstr>Example of a database state</vt:lpstr>
      <vt:lpstr>Three-Schema Architecture</vt:lpstr>
      <vt:lpstr>Three-Schema Architecture</vt:lpstr>
      <vt:lpstr>The three-schema architecture</vt:lpstr>
      <vt:lpstr>Three-Schema Architecture</vt:lpstr>
      <vt:lpstr>Data Independence</vt:lpstr>
      <vt:lpstr>Data Independence (continued)</vt:lpstr>
      <vt:lpstr>DBMS Languages</vt:lpstr>
      <vt:lpstr>DBMS Languages</vt:lpstr>
      <vt:lpstr>DBMS Languages</vt:lpstr>
      <vt:lpstr>Types of DML</vt:lpstr>
      <vt:lpstr>User-Friendly DBMS Interfaces</vt:lpstr>
      <vt:lpstr>Other DBMS Interfaces</vt:lpstr>
      <vt:lpstr>Database System Utilities</vt:lpstr>
      <vt:lpstr>Typical DBMS Component Modules</vt:lpstr>
      <vt:lpstr>Centralized and  Client-Server DBMS Architectures </vt:lpstr>
      <vt:lpstr>A Physical Centralized Architecture</vt:lpstr>
      <vt:lpstr>Basic 2-tier Client-Server Architectures</vt:lpstr>
      <vt:lpstr>Logical two-tier client server architecture</vt:lpstr>
      <vt:lpstr>Clients</vt:lpstr>
      <vt:lpstr>DBMS Server</vt:lpstr>
      <vt:lpstr>Two Tier Client-Server Architecture</vt:lpstr>
      <vt:lpstr>Three Tier Client-Server Architecture</vt:lpstr>
      <vt:lpstr>Three-tier client-server architecture</vt:lpstr>
      <vt:lpstr>Classification of DBMSs</vt:lpstr>
      <vt:lpstr>Cost considerations for DBMSs</vt:lpstr>
      <vt:lpstr>History of Data Models (Additional Material)</vt:lpstr>
      <vt:lpstr>History of Data Models </vt:lpstr>
      <vt:lpstr>Network Model</vt:lpstr>
      <vt:lpstr>Network Model</vt:lpstr>
      <vt:lpstr>History of Data Models </vt:lpstr>
      <vt:lpstr>Hierarchical Model</vt:lpstr>
      <vt:lpstr>Hierarchical Model</vt:lpstr>
      <vt:lpstr>History of Data Models </vt:lpstr>
      <vt:lpstr>History of Data Models</vt:lpstr>
      <vt:lpstr>History of Data Models</vt:lpstr>
      <vt:lpstr>Chapter 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Aleena Ahmad</cp:lastModifiedBy>
  <cp:revision>84</cp:revision>
  <cp:lastPrinted>2001-11-04T00:51:13Z</cp:lastPrinted>
  <dcterms:created xsi:type="dcterms:W3CDTF">2005-02-25T19:46:41Z</dcterms:created>
  <dcterms:modified xsi:type="dcterms:W3CDTF">2021-09-19T05:48:18Z</dcterms:modified>
  <cp:category/>
</cp:coreProperties>
</file>