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85" r:id="rId2"/>
    <p:sldId id="256" r:id="rId3"/>
    <p:sldId id="257" r:id="rId4"/>
    <p:sldId id="310" r:id="rId5"/>
    <p:sldId id="297" r:id="rId6"/>
    <p:sldId id="260" r:id="rId7"/>
    <p:sldId id="312" r:id="rId8"/>
    <p:sldId id="296" r:id="rId9"/>
    <p:sldId id="300" r:id="rId10"/>
    <p:sldId id="279" r:id="rId11"/>
    <p:sldId id="301" r:id="rId12"/>
    <p:sldId id="261" r:id="rId13"/>
    <p:sldId id="303" r:id="rId14"/>
    <p:sldId id="264" r:id="rId15"/>
    <p:sldId id="295" r:id="rId16"/>
    <p:sldId id="308" r:id="rId17"/>
    <p:sldId id="384" r:id="rId18"/>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AF8"/>
    <a:srgbClr val="F8F8D3"/>
    <a:srgbClr val="FF0033"/>
    <a:srgbClr val="FF9933"/>
    <a:srgbClr val="000000"/>
    <a:srgbClr val="FF9966"/>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21" d="100"/>
          <a:sy n="121" d="100"/>
        </p:scale>
        <p:origin x="13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DAFC36C-13A0-43CC-B7C0-BF19E4BEF73D}"/>
              </a:ext>
            </a:extLst>
          </p:cNvPr>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41388">
              <a:defRPr>
                <a:solidFill>
                  <a:schemeClr val="tx1"/>
                </a:solidFill>
                <a:latin typeface="Arial" panose="020B0604020202020204" pitchFamily="34" charset="0"/>
              </a:defRPr>
            </a:lvl1pPr>
            <a:lvl2pPr marL="463550" defTabSz="941388">
              <a:defRPr>
                <a:solidFill>
                  <a:schemeClr val="tx1"/>
                </a:solidFill>
                <a:latin typeface="Arial" panose="020B0604020202020204" pitchFamily="34" charset="0"/>
              </a:defRPr>
            </a:lvl2pPr>
            <a:lvl3pPr marL="927100" defTabSz="941388">
              <a:defRPr>
                <a:solidFill>
                  <a:schemeClr val="tx1"/>
                </a:solidFill>
                <a:latin typeface="Arial" panose="020B0604020202020204" pitchFamily="34" charset="0"/>
              </a:defRPr>
            </a:lvl3pPr>
            <a:lvl4pPr marL="1393825" defTabSz="941388">
              <a:defRPr>
                <a:solidFill>
                  <a:schemeClr val="tx1"/>
                </a:solidFill>
                <a:latin typeface="Arial" panose="020B0604020202020204" pitchFamily="34" charset="0"/>
              </a:defRPr>
            </a:lvl4pPr>
            <a:lvl5pPr marL="1855788" defTabSz="941388">
              <a:defRPr>
                <a:solidFill>
                  <a:schemeClr val="tx1"/>
                </a:solidFill>
                <a:latin typeface="Arial" panose="020B0604020202020204" pitchFamily="34" charset="0"/>
              </a:defRPr>
            </a:lvl5pPr>
            <a:lvl6pPr marL="2312988" defTabSz="941388" fontAlgn="base">
              <a:spcBef>
                <a:spcPct val="0"/>
              </a:spcBef>
              <a:spcAft>
                <a:spcPct val="0"/>
              </a:spcAft>
              <a:defRPr>
                <a:solidFill>
                  <a:schemeClr val="tx1"/>
                </a:solidFill>
                <a:latin typeface="Arial" panose="020B0604020202020204" pitchFamily="34" charset="0"/>
              </a:defRPr>
            </a:lvl6pPr>
            <a:lvl7pPr marL="2770188" defTabSz="941388" fontAlgn="base">
              <a:spcBef>
                <a:spcPct val="0"/>
              </a:spcBef>
              <a:spcAft>
                <a:spcPct val="0"/>
              </a:spcAft>
              <a:defRPr>
                <a:solidFill>
                  <a:schemeClr val="tx1"/>
                </a:solidFill>
                <a:latin typeface="Arial" panose="020B0604020202020204" pitchFamily="34" charset="0"/>
              </a:defRPr>
            </a:lvl7pPr>
            <a:lvl8pPr marL="3227388" defTabSz="941388" fontAlgn="base">
              <a:spcBef>
                <a:spcPct val="0"/>
              </a:spcBef>
              <a:spcAft>
                <a:spcPct val="0"/>
              </a:spcAft>
              <a:defRPr>
                <a:solidFill>
                  <a:schemeClr val="tx1"/>
                </a:solidFill>
                <a:latin typeface="Arial" panose="020B0604020202020204" pitchFamily="34" charset="0"/>
              </a:defRPr>
            </a:lvl8pPr>
            <a:lvl9pPr marL="3684588" defTabSz="9413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t>&lt;Course name&gt; &lt;Lesson number&gt;</a:t>
            </a:r>
            <a:r>
              <a:rPr lang="en-US" altLang="en-US" sz="1000" b="1">
                <a:latin typeface="Times New Roman" panose="02020603050405020304" pitchFamily="18" charset="0"/>
              </a:rPr>
              <a:t>-</a:t>
            </a:r>
            <a:fld id="{18078AF6-B0B4-4852-8A89-7F463FF57B8A}" type="slidenum">
              <a:rPr lang="en-US" altLang="en-US" sz="1000" b="1"/>
              <a:pPr algn="ctr">
                <a:spcBef>
                  <a:spcPct val="50000"/>
                </a:spcBef>
              </a:pPr>
              <a:t>‹#›</a:t>
            </a:fld>
            <a:endParaRPr lang="en-US" altLang="en-US" sz="1000" b="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CA2DD2F-2F70-4466-BC78-D6AB87C39179}"/>
              </a:ext>
            </a:extLst>
          </p:cNvPr>
          <p:cNvSpPr>
            <a:spLocks noGrp="1" noRot="1" noChangeAspect="1" noChangeArrowheads="1" noTextEdit="1"/>
          </p:cNvSpPr>
          <p:nvPr>
            <p:ph type="sldImg" idx="2"/>
          </p:nvPr>
        </p:nvSpPr>
        <p:spPr bwMode="auto">
          <a:xfrm>
            <a:off x="471488" y="160338"/>
            <a:ext cx="5868987" cy="4398962"/>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207BD02D-D809-4DC6-A9A2-51F5E1555B08}"/>
              </a:ext>
            </a:extLst>
          </p:cNvPr>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Heading (Level 1) Arial 11pt Bold</a:t>
            </a:r>
          </a:p>
          <a:p>
            <a:pPr lvl="1"/>
            <a:r>
              <a:rPr lang="en-US" altLang="en-US"/>
              <a:t>Body Text (Level 2) Times New Roman 11pt</a:t>
            </a:r>
          </a:p>
          <a:p>
            <a:pPr lvl="2"/>
            <a:r>
              <a:rPr lang="en-US" altLang="en-US"/>
              <a:t>Bullet 1 (Level 3) Times New Roman 11pt</a:t>
            </a:r>
          </a:p>
          <a:p>
            <a:pPr lvl="3"/>
            <a:r>
              <a:rPr lang="en-US" altLang="en-US"/>
              <a:t>Bullet 2 (Level 4) Times New Roman 11pt</a:t>
            </a:r>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r>
              <a:rPr lang="en-US" altLang="en-US"/>
              <a:t>Technical Note (Level 1) Arial 11pt Bold (CHANGE TO BLUE)</a:t>
            </a:r>
          </a:p>
          <a:p>
            <a:pPr lvl="0"/>
            <a:r>
              <a:rPr lang="en-US" altLang="en-US"/>
              <a:t>Class Management Note (Level 1) Arial 11pt Bold (CHANGE TO BLUE)</a:t>
            </a:r>
          </a:p>
          <a:p>
            <a:pPr lvl="1"/>
            <a:r>
              <a:rPr lang="en-US" altLang="en-US"/>
              <a:t>Body Text (Level 2) Times New Roman 11pt (CHANGE TO BLUE)</a:t>
            </a:r>
          </a:p>
          <a:p>
            <a:pPr lvl="2"/>
            <a:r>
              <a:rPr lang="en-US" altLang="en-US"/>
              <a:t>Bullet 1 (Level 3) Times New Roman 11pt (CHANGE TO BLUE)</a:t>
            </a:r>
          </a:p>
        </p:txBody>
      </p:sp>
      <p:sp>
        <p:nvSpPr>
          <p:cNvPr id="2052" name="Rectangle 4">
            <a:extLst>
              <a:ext uri="{FF2B5EF4-FFF2-40B4-BE49-F238E27FC236}">
                <a16:creationId xmlns:a16="http://schemas.microsoft.com/office/drawing/2014/main" id="{F4B1AD00-F53F-45BC-A6B1-6570C21924A5}"/>
              </a:ext>
            </a:extLst>
          </p:cNvPr>
          <p:cNvSpPr>
            <a:spLocks noChangeArrowheads="1"/>
          </p:cNvSpPr>
          <p:nvPr/>
        </p:nvSpPr>
        <p:spPr bwMode="auto">
          <a:xfrm>
            <a:off x="712788" y="8737600"/>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41388">
              <a:defRPr>
                <a:solidFill>
                  <a:schemeClr val="tx1"/>
                </a:solidFill>
                <a:latin typeface="Arial" panose="020B0604020202020204" pitchFamily="34" charset="0"/>
              </a:defRPr>
            </a:lvl1pPr>
            <a:lvl2pPr marL="463550" defTabSz="941388">
              <a:defRPr>
                <a:solidFill>
                  <a:schemeClr val="tx1"/>
                </a:solidFill>
                <a:latin typeface="Arial" panose="020B0604020202020204" pitchFamily="34" charset="0"/>
              </a:defRPr>
            </a:lvl2pPr>
            <a:lvl3pPr marL="927100" defTabSz="941388">
              <a:defRPr>
                <a:solidFill>
                  <a:schemeClr val="tx1"/>
                </a:solidFill>
                <a:latin typeface="Arial" panose="020B0604020202020204" pitchFamily="34" charset="0"/>
              </a:defRPr>
            </a:lvl3pPr>
            <a:lvl4pPr marL="1393825" defTabSz="941388">
              <a:defRPr>
                <a:solidFill>
                  <a:schemeClr val="tx1"/>
                </a:solidFill>
                <a:latin typeface="Arial" panose="020B0604020202020204" pitchFamily="34" charset="0"/>
              </a:defRPr>
            </a:lvl4pPr>
            <a:lvl5pPr marL="1855788" defTabSz="941388">
              <a:defRPr>
                <a:solidFill>
                  <a:schemeClr val="tx1"/>
                </a:solidFill>
                <a:latin typeface="Arial" panose="020B0604020202020204" pitchFamily="34" charset="0"/>
              </a:defRPr>
            </a:lvl5pPr>
            <a:lvl6pPr marL="2312988" defTabSz="941388" fontAlgn="base">
              <a:spcBef>
                <a:spcPct val="0"/>
              </a:spcBef>
              <a:spcAft>
                <a:spcPct val="0"/>
              </a:spcAft>
              <a:defRPr>
                <a:solidFill>
                  <a:schemeClr val="tx1"/>
                </a:solidFill>
                <a:latin typeface="Arial" panose="020B0604020202020204" pitchFamily="34" charset="0"/>
              </a:defRPr>
            </a:lvl6pPr>
            <a:lvl7pPr marL="2770188" defTabSz="941388" fontAlgn="base">
              <a:spcBef>
                <a:spcPct val="0"/>
              </a:spcBef>
              <a:spcAft>
                <a:spcPct val="0"/>
              </a:spcAft>
              <a:defRPr>
                <a:solidFill>
                  <a:schemeClr val="tx1"/>
                </a:solidFill>
                <a:latin typeface="Arial" panose="020B0604020202020204" pitchFamily="34" charset="0"/>
              </a:defRPr>
            </a:lvl7pPr>
            <a:lvl8pPr marL="3227388" defTabSz="941388" fontAlgn="base">
              <a:spcBef>
                <a:spcPct val="0"/>
              </a:spcBef>
              <a:spcAft>
                <a:spcPct val="0"/>
              </a:spcAft>
              <a:defRPr>
                <a:solidFill>
                  <a:schemeClr val="tx1"/>
                </a:solidFill>
                <a:latin typeface="Arial" panose="020B0604020202020204" pitchFamily="34" charset="0"/>
              </a:defRPr>
            </a:lvl8pPr>
            <a:lvl9pPr marL="3684588" defTabSz="941388"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000" b="1"/>
              <a:t>Introduction to Oracle: SQL and PL/SQL  10</a:t>
            </a:r>
            <a:r>
              <a:rPr lang="en-US" altLang="en-US" sz="1000" b="1">
                <a:latin typeface="Times New Roman" panose="02020603050405020304" pitchFamily="18" charset="0"/>
              </a:rPr>
              <a:t>-</a:t>
            </a:r>
            <a:fld id="{6E463295-8198-46F8-89B3-78C3BB8D09E9}" type="slidenum">
              <a:rPr lang="en-US" altLang="en-US" sz="1000" b="1"/>
              <a:pPr algn="ctr">
                <a:spcBef>
                  <a:spcPct val="50000"/>
                </a:spcBef>
              </a:pPr>
              <a:t>‹#›</a:t>
            </a:fld>
            <a:endParaRPr lang="en-US" altLang="en-US" sz="1000" b="1"/>
          </a:p>
        </p:txBody>
      </p:sp>
    </p:spTree>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anose="020B0604020202020204"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anose="02020603050405020304"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4337"/>
          <p:cNvSpPr/>
          <p:nvPr/>
        </p:nvSpPr>
        <p:spPr>
          <a:xfrm>
            <a:off x="3860800" y="0"/>
            <a:ext cx="2959100" cy="460375"/>
          </a:xfrm>
          <a:prstGeom prst="rect">
            <a:avLst/>
          </a:prstGeom>
          <a:noFill/>
          <a:ln>
            <a:noFill/>
            <a:miter lim="800000"/>
          </a:ln>
          <a:effectLst/>
        </p:spPr>
      </p:sp>
      <p:sp>
        <p:nvSpPr>
          <p:cNvPr id="14339" name="Rectangle 14338"/>
          <p:cNvSpPr/>
          <p:nvPr/>
        </p:nvSpPr>
        <p:spPr>
          <a:xfrm>
            <a:off x="-3175" y="0"/>
            <a:ext cx="2955925" cy="460375"/>
          </a:xfrm>
          <a:prstGeom prst="rect">
            <a:avLst/>
          </a:prstGeom>
          <a:noFill/>
          <a:ln>
            <a:noFill/>
            <a:miter lim="800000"/>
          </a:ln>
          <a:effectLst/>
        </p:spPr>
      </p:sp>
      <p:sp>
        <p:nvSpPr>
          <p:cNvPr id="14340" name="Notes Placeholder 14339"/>
          <p:cNvSpPr>
            <a:spLocks noGrp="1"/>
          </p:cNvSpPr>
          <p:nvPr>
            <p:ph type="body" idx="3"/>
          </p:nvPr>
        </p:nvSpPr>
        <p:spPr>
          <a:xfrm>
            <a:off x="409575" y="4765675"/>
            <a:ext cx="5995988" cy="3749675"/>
          </a:xfrm>
          <a:noFill/>
          <a:ln>
            <a:noFill/>
            <a:miter lim="800000"/>
          </a:ln>
          <a:effectLst/>
        </p:spPr>
        <p:txBody>
          <a:bodyPr vert="horz" wrap="square" lIns="90488" tIns="44450" rIns="90488" bIns="44450" anchor="t" anchorCtr="0">
            <a:noAutofit/>
          </a:bodyPr>
          <a:lstStyle>
            <a:lvl1pPr marL="0" indent="0" algn="l" defTabSz="382588" rtl="0" eaLnBrk="0" fontAlgn="base" hangingPunct="0">
              <a:lnSpc>
                <a:spcPct val="100000"/>
              </a:lnSpc>
              <a:spcBef>
                <a:spcPct val="30000"/>
              </a:spcBef>
              <a:spcAft>
                <a:spcPct val="0"/>
              </a:spcAft>
              <a:buClrTx/>
              <a:buSzTx/>
              <a:buFontTx/>
              <a:buNone/>
              <a:tabLst>
                <a:tab pos="446088" algn="l"/>
              </a:tabLst>
              <a:defRPr kumimoji="0" lang="en-US" altLang="en-US" sz="1100" b="1" i="0" u="none" baseline="0">
                <a:solidFill>
                  <a:schemeClr val="tx1"/>
                </a:solidFill>
                <a:effectLst/>
                <a:latin typeface="Arial" pitchFamily="34" charset="0"/>
              </a:defRPr>
            </a:lvl1pPr>
            <a:lvl2pPr marL="114300" indent="0" algn="l" defTabSz="382588" rtl="0" eaLnBrk="0" fontAlgn="base" hangingPunct="0">
              <a:lnSpc>
                <a:spcPct val="100000"/>
              </a:lnSpc>
              <a:spcBef>
                <a:spcPct val="30000"/>
              </a:spcBef>
              <a:spcAft>
                <a:spcPct val="0"/>
              </a:spcAft>
              <a:buClrTx/>
              <a:buSzTx/>
              <a:buFontTx/>
              <a:buNone/>
              <a:tabLst>
                <a:tab pos="446088" algn="l"/>
              </a:tabLst>
              <a:defRPr kumimoji="0" lang="en-US" altLang="en-US" sz="1100" b="0" i="0" u="none" baseline="0">
                <a:solidFill>
                  <a:schemeClr val="tx1"/>
                </a:solidFill>
                <a:effectLst/>
                <a:latin typeface="Times New Roman" pitchFamily="18" charset="0"/>
              </a:defRPr>
            </a:lvl2pPr>
            <a:lvl3pPr marL="439738" indent="-211138" algn="l" defTabSz="382588" rtl="0" eaLnBrk="0" fontAlgn="base" hangingPunct="0">
              <a:lnSpc>
                <a:spcPct val="100000"/>
              </a:lnSpc>
              <a:spcBef>
                <a:spcPct val="30000"/>
              </a:spcBef>
              <a:spcAft>
                <a:spcPct val="0"/>
              </a:spcAft>
              <a:buClrTx/>
              <a:buSzTx/>
              <a:buFontTx/>
              <a:buChar char="•"/>
              <a:tabLst>
                <a:tab pos="446088" algn="l"/>
              </a:tabLst>
              <a:defRPr kumimoji="0" lang="en-US" altLang="en-US" sz="1100" b="0" i="0" u="none" baseline="0">
                <a:solidFill>
                  <a:schemeClr val="tx1"/>
                </a:solidFill>
                <a:effectLst/>
                <a:latin typeface="Times New Roman" pitchFamily="18" charset="0"/>
              </a:defRPr>
            </a:lvl3pPr>
            <a:lvl4pPr marL="831850" indent="-212725" algn="l" defTabSz="382588" rtl="0" eaLnBrk="0" fontAlgn="base" hangingPunct="0">
              <a:lnSpc>
                <a:spcPct val="100000"/>
              </a:lnSpc>
              <a:spcBef>
                <a:spcPct val="30000"/>
              </a:spcBef>
              <a:spcAft>
                <a:spcPct val="0"/>
              </a:spcAft>
              <a:buClrTx/>
              <a:buSzTx/>
              <a:buFontTx/>
              <a:buChar char="–"/>
              <a:tabLst>
                <a:tab pos="446088" algn="l"/>
              </a:tabLst>
              <a:defRPr kumimoji="0" lang="en-US" altLang="en-US" sz="1100" b="0" i="0" u="none" baseline="0">
                <a:solidFill>
                  <a:schemeClr val="tx1"/>
                </a:solidFill>
                <a:effectLst/>
                <a:latin typeface="Times New Roman" pitchFamily="18" charset="0"/>
              </a:defRPr>
            </a:lvl4pPr>
            <a:lvl5pPr marL="5675312" indent="0" algn="l" defTabSz="382588" rtl="0" eaLnBrk="0" fontAlgn="base" hangingPunct="0">
              <a:lnSpc>
                <a:spcPct val="100000"/>
              </a:lnSpc>
              <a:spcBef>
                <a:spcPct val="30000"/>
              </a:spcBef>
              <a:spcAft>
                <a:spcPct val="0"/>
              </a:spcAft>
              <a:buClrTx/>
              <a:buSzTx/>
              <a:buFontTx/>
              <a:buNone/>
              <a:tabLst>
                <a:tab pos="446088" algn="l"/>
              </a:tabLst>
              <a:defRPr kumimoji="0" lang="en-US" altLang="en-US" sz="1200" b="0" i="0" u="none" baseline="0">
                <a:solidFill>
                  <a:schemeClr val="tx1"/>
                </a:solidFill>
                <a:effectLst/>
                <a:latin typeface="Times New Roman" pitchFamily="18" charset="0"/>
              </a:defRPr>
            </a:lvl5pPr>
          </a:lstStyle>
          <a:p>
            <a:pPr lvl="0"/>
            <a:r>
              <a:t>Writing SQL Statements</a:t>
            </a:r>
          </a:p>
          <a:p>
            <a:pPr lvl="1"/>
            <a:r>
              <a:t>Using the following simple rules and guidelines, you can construct valid statements that are both easy to read and easy to edit:</a:t>
            </a:r>
          </a:p>
          <a:p>
            <a:pPr lvl="2">
              <a:buNone/>
            </a:pPr>
            <a:r>
              <a:t>•	SQL statements are not case sensitive, unless indicated.</a:t>
            </a:r>
          </a:p>
          <a:p>
            <a:pPr lvl="2"/>
            <a:r>
              <a:t>SQL statements can be entered on one or many lines.</a:t>
            </a:r>
          </a:p>
          <a:p>
            <a:pPr lvl="2">
              <a:buNone/>
            </a:pPr>
            <a:r>
              <a:t>•	Keywords cannot be split across lines or abbreviated.</a:t>
            </a:r>
          </a:p>
          <a:p>
            <a:pPr lvl="2"/>
            <a:r>
              <a:t>Clauses are usually placed on separate lines for readability and ease of editing.</a:t>
            </a:r>
          </a:p>
          <a:p>
            <a:pPr lvl="2">
              <a:buNone/>
            </a:pPr>
            <a:r>
              <a:t>•	Tabs and indents can be used to make code more readable.</a:t>
            </a:r>
          </a:p>
          <a:p>
            <a:pPr lvl="2"/>
            <a:r>
              <a:t>	Keywords typically are entered in uppercase; all other words, such as table names and columns, are entered in lowercase.</a:t>
            </a:r>
          </a:p>
          <a:p>
            <a:pPr lvl="2">
              <a:buNone/>
            </a:pPr>
            <a:r>
              <a:t>•	Within SQL*Plus, a SQL statement is entered at the SQL prompt, and the subsequent lines are numbered. This is called the </a:t>
            </a:r>
            <a:r>
              <a:rPr i="1">
                <a:solidFill>
                  <a:srgbClr val="FC0128"/>
                </a:solidFill>
              </a:rPr>
              <a:t>SQL buffer</a:t>
            </a:r>
            <a:r>
              <a:rPr>
                <a:solidFill>
                  <a:srgbClr val="FC0128"/>
                </a:solidFill>
              </a:rPr>
              <a:t>.</a:t>
            </a:r>
            <a:r>
              <a:rPr b="1"/>
              <a:t> </a:t>
            </a:r>
            <a:r>
              <a:t>Only one statement can be current at any time within the buffer.</a:t>
            </a:r>
          </a:p>
          <a:p>
            <a:pPr lvl="0"/>
            <a:r>
              <a:t>Executing SQL Statements</a:t>
            </a:r>
            <a:endParaRPr b="0">
              <a:latin typeface="Times New Roman" pitchFamily="18" charset="0"/>
            </a:endParaRPr>
          </a:p>
          <a:p>
            <a:pPr lvl="2"/>
            <a:r>
              <a:t>Place a semicolon (</a:t>
            </a:r>
            <a:r>
              <a:rPr>
                <a:solidFill>
                  <a:srgbClr val="FC0128"/>
                </a:solidFill>
              </a:rPr>
              <a:t>;)</a:t>
            </a:r>
            <a:r>
              <a:t> at the end of the last clause.</a:t>
            </a:r>
          </a:p>
          <a:p>
            <a:pPr lvl="2"/>
            <a:r>
              <a:t>Place a slash on the last line in the buffer.</a:t>
            </a:r>
          </a:p>
          <a:p>
            <a:pPr lvl="2"/>
            <a:r>
              <a:t>Place a slash at the SQL prompt.</a:t>
            </a:r>
          </a:p>
          <a:p>
            <a:pPr lvl="2"/>
            <a:r>
              <a:t>Issue a SQL*Plus RUN command at the SQL prompt.</a:t>
            </a:r>
          </a:p>
        </p:txBody>
      </p:sp>
      <p:sp>
        <p:nvSpPr>
          <p:cNvPr id="14341" name="Slide Image Placeholder 14340"/>
          <p:cNvSpPr>
            <a:spLocks noGrp="1" noRot="1" noChangeAspect="1" noTextEdit="1"/>
          </p:cNvSpPr>
          <p:nvPr>
            <p:ph type="sldImg" idx="2"/>
          </p:nvPr>
        </p:nvSpPr>
        <p:spPr>
          <a:xfrm>
            <a:off x="468313" y="152400"/>
            <a:ext cx="5876925" cy="4406900"/>
          </a:xfrm>
          <a:noFill/>
          <a:ln w="12700" cap="flat" cmpd="sng">
            <a:solidFill>
              <a:schemeClr val="tx1"/>
            </a:solidFill>
            <a:prstDash val="solid"/>
            <a:miter lim="800000"/>
          </a:ln>
          <a:effec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810B411-087F-4E7D-A515-7FCB9B0C6FF5}"/>
              </a:ext>
            </a:extLst>
          </p:cNvPr>
          <p:cNvSpPr>
            <a:spLocks noGrp="1" noRot="1" noChangeAspect="1" noChangeArrowheads="1" noTextEdit="1"/>
          </p:cNvSpPr>
          <p:nvPr>
            <p:ph type="sldImg"/>
          </p:nvPr>
        </p:nvSpPr>
        <p:spPr>
          <a:xfrm>
            <a:off x="473075" y="160338"/>
            <a:ext cx="5865813" cy="4398962"/>
          </a:xfrm>
          <a:ln cap="flat"/>
        </p:spPr>
      </p:sp>
      <p:sp>
        <p:nvSpPr>
          <p:cNvPr id="21507" name="Rectangle 3">
            <a:extLst>
              <a:ext uri="{FF2B5EF4-FFF2-40B4-BE49-F238E27FC236}">
                <a16:creationId xmlns:a16="http://schemas.microsoft.com/office/drawing/2014/main" id="{B562F134-A41F-43C8-BFBF-E4A6D83C170D}"/>
              </a:ext>
            </a:extLst>
          </p:cNvPr>
          <p:cNvSpPr>
            <a:spLocks noGrp="1" noChangeArrowheads="1"/>
          </p:cNvSpPr>
          <p:nvPr>
            <p:ph type="body" idx="1"/>
          </p:nvPr>
        </p:nvSpPr>
        <p:spPr>
          <a:noFill/>
          <a:ln/>
        </p:spPr>
        <p:txBody>
          <a:bodyPr/>
          <a:lstStyle/>
          <a:p>
            <a:r>
              <a:rPr lang="en-US" altLang="en-US"/>
              <a:t>Adding a Column</a:t>
            </a:r>
          </a:p>
          <a:p>
            <a:pPr lvl="1"/>
            <a:r>
              <a:rPr lang="en-US" altLang="en-US"/>
              <a:t>The graphic adds the JOB column to DEPT30 table. Notice that the new column becomes the last column in the 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C502241-A53A-486B-9C61-269B63CCACB8}"/>
              </a:ext>
            </a:extLst>
          </p:cNvPr>
          <p:cNvSpPr>
            <a:spLocks noGrp="1" noChangeArrowheads="1"/>
          </p:cNvSpPr>
          <p:nvPr>
            <p:ph type="body" idx="1"/>
          </p:nvPr>
        </p:nvSpPr>
        <p:spPr>
          <a:noFill/>
          <a:ln/>
        </p:spPr>
        <p:txBody>
          <a:bodyPr/>
          <a:lstStyle/>
          <a:p>
            <a:r>
              <a:rPr lang="en-US" altLang="en-US"/>
              <a:t>Guidelines for Adding a Column</a:t>
            </a:r>
          </a:p>
          <a:p>
            <a:pPr lvl="2"/>
            <a:r>
              <a:rPr lang="en-US" altLang="en-US"/>
              <a:t>You can add or modify columns, but you cannot drop them from a table.</a:t>
            </a:r>
          </a:p>
          <a:p>
            <a:pPr lvl="2"/>
            <a:r>
              <a:rPr lang="en-US" altLang="en-US"/>
              <a:t>You cannot specify where the column is to appear. The new column becomes the last column.</a:t>
            </a:r>
          </a:p>
          <a:p>
            <a:pPr lvl="1"/>
            <a:r>
              <a:rPr lang="en-US" altLang="en-US"/>
              <a:t>The example on the slide adds a column named JOB to the DEPT30 table. The JOB column becomes the last column in the table. </a:t>
            </a:r>
            <a:endParaRPr lang="en-US" altLang="en-US" b="1"/>
          </a:p>
          <a:p>
            <a:pPr lvl="1"/>
            <a:r>
              <a:rPr lang="en-US" altLang="en-US" b="1"/>
              <a:t>Note:</a:t>
            </a:r>
            <a:r>
              <a:rPr lang="en-US" altLang="en-US"/>
              <a:t> </a:t>
            </a:r>
            <a:r>
              <a:rPr lang="en-US" altLang="en-US">
                <a:latin typeface="Times" panose="02020603050405020304" pitchFamily="18" charset="0"/>
              </a:rPr>
              <a:t>If a table already contains rows when a column is added, then the new column is initially null for all the rows.</a:t>
            </a: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r>
              <a:rPr lang="en-US" altLang="en-US">
                <a:solidFill>
                  <a:schemeClr val="accent2"/>
                </a:solidFill>
              </a:rPr>
              <a:t>Class Management Note</a:t>
            </a:r>
          </a:p>
          <a:p>
            <a:pPr lvl="1"/>
            <a:r>
              <a:rPr lang="en-US" altLang="en-US">
                <a:solidFill>
                  <a:schemeClr val="accent2"/>
                </a:solidFill>
              </a:rPr>
              <a:t>Oracle8i provides new options for the ALTER TABLE command, including the ability to drop a column from a table.</a:t>
            </a:r>
          </a:p>
        </p:txBody>
      </p:sp>
      <p:sp>
        <p:nvSpPr>
          <p:cNvPr id="23555" name="Rectangle 3">
            <a:extLst>
              <a:ext uri="{FF2B5EF4-FFF2-40B4-BE49-F238E27FC236}">
                <a16:creationId xmlns:a16="http://schemas.microsoft.com/office/drawing/2014/main" id="{2821CFFA-256A-4F2A-BB67-CC000450A42C}"/>
              </a:ext>
            </a:extLst>
          </p:cNvPr>
          <p:cNvSpPr>
            <a:spLocks noGrp="1" noRot="1" noChangeAspect="1" noChangeArrowheads="1" noTextEdit="1"/>
          </p:cNvSpPr>
          <p:nvPr>
            <p:ph type="sldImg"/>
          </p:nvPr>
        </p:nvSpPr>
        <p:spPr>
          <a:xfrm>
            <a:off x="473075" y="160338"/>
            <a:ext cx="5865813" cy="4398962"/>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A9FD1BE-8C87-47AB-8F43-DC224C1546D0}"/>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a:extLst>
              <a:ext uri="{FF2B5EF4-FFF2-40B4-BE49-F238E27FC236}">
                <a16:creationId xmlns:a16="http://schemas.microsoft.com/office/drawing/2014/main" id="{36A452C0-4199-47FC-8AD1-0FE453FAF754}"/>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Rectangle 4">
            <a:extLst>
              <a:ext uri="{FF2B5EF4-FFF2-40B4-BE49-F238E27FC236}">
                <a16:creationId xmlns:a16="http://schemas.microsoft.com/office/drawing/2014/main" id="{71F9D9EF-3A01-48C2-BE46-989D8299C84D}"/>
              </a:ext>
            </a:extLst>
          </p:cNvPr>
          <p:cNvSpPr>
            <a:spLocks noGrp="1" noChangeArrowheads="1"/>
          </p:cNvSpPr>
          <p:nvPr>
            <p:ph type="body" idx="1"/>
          </p:nvPr>
        </p:nvSpPr>
        <p:spPr>
          <a:noFill/>
          <a:ln/>
        </p:spPr>
        <p:txBody>
          <a:bodyPr/>
          <a:lstStyle/>
          <a:p>
            <a:r>
              <a:rPr lang="en-US" altLang="en-US"/>
              <a:t>Modifying a Column</a:t>
            </a:r>
          </a:p>
          <a:p>
            <a:pPr lvl="1"/>
            <a:r>
              <a:rPr lang="en-US" altLang="en-US"/>
              <a:t>You can modify a column definition by using the ALTER TABLE statement with the </a:t>
            </a:r>
            <a:r>
              <a:rPr lang="en-US" altLang="en-US">
                <a:solidFill>
                  <a:srgbClr val="FC0128"/>
                </a:solidFill>
              </a:rPr>
              <a:t>MODIFY </a:t>
            </a:r>
            <a:r>
              <a:rPr lang="en-US" altLang="en-US"/>
              <a:t>clause. Column modification can include changes to a column’s datatype, size, and default value.</a:t>
            </a:r>
          </a:p>
          <a:p>
            <a:r>
              <a:rPr lang="en-US" altLang="en-US"/>
              <a:t>Guidelines</a:t>
            </a:r>
          </a:p>
          <a:p>
            <a:pPr lvl="2"/>
            <a:r>
              <a:rPr lang="en-US" altLang="en-US"/>
              <a:t>Increase the width or precision of a numeric column.</a:t>
            </a:r>
          </a:p>
          <a:p>
            <a:pPr lvl="2"/>
            <a:r>
              <a:rPr lang="en-US" altLang="en-US"/>
              <a:t>Decrease the width of a column if the column contains only null values or if the table has no rows.</a:t>
            </a:r>
          </a:p>
          <a:p>
            <a:pPr lvl="2"/>
            <a:r>
              <a:rPr lang="en-US" altLang="en-US"/>
              <a:t>Change the datatype if the column contains null values.</a:t>
            </a:r>
          </a:p>
          <a:p>
            <a:pPr lvl="2"/>
            <a:r>
              <a:rPr lang="en-US" altLang="en-US"/>
              <a:t>Convert a CHAR column to the VARCHAR2 datatype or convert a VARCHAR2 column to the CHAR datatype if the column contains null values or if you do not change the size.</a:t>
            </a:r>
          </a:p>
          <a:p>
            <a:pPr lvl="2"/>
            <a:r>
              <a:rPr lang="en-US" altLang="en-US"/>
              <a:t>A change to the default value of a column affects only subsequent insertions to the table.</a:t>
            </a:r>
          </a:p>
          <a:p>
            <a:pPr lvl="1"/>
            <a:endParaRPr lang="en-US" altLang="en-US"/>
          </a:p>
          <a:p>
            <a:pPr lvl="1"/>
            <a:r>
              <a:rPr lang="en-US" altLang="en-US"/>
              <a:t> </a:t>
            </a:r>
          </a:p>
          <a:p>
            <a:endParaRPr lang="en-US" altLang="en-US" b="0">
              <a:latin typeface="Times New Roman" panose="02020603050405020304" pitchFamily="18" charset="0"/>
            </a:endParaRPr>
          </a:p>
        </p:txBody>
      </p:sp>
      <p:sp>
        <p:nvSpPr>
          <p:cNvPr id="25605" name="Rectangle 5">
            <a:extLst>
              <a:ext uri="{FF2B5EF4-FFF2-40B4-BE49-F238E27FC236}">
                <a16:creationId xmlns:a16="http://schemas.microsoft.com/office/drawing/2014/main" id="{1DFFC3C2-D28A-465D-BD51-31744F0E5BE0}"/>
              </a:ext>
            </a:extLst>
          </p:cNvPr>
          <p:cNvSpPr>
            <a:spLocks noGrp="1" noRot="1" noChangeAspect="1" noChangeArrowheads="1" noTextEdit="1"/>
          </p:cNvSpPr>
          <p:nvPr>
            <p:ph type="sldImg"/>
          </p:nvPr>
        </p:nvSpPr>
        <p:spPr>
          <a:xfrm>
            <a:off x="473075" y="160338"/>
            <a:ext cx="5865813" cy="4398962"/>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3A04351-2F6C-47AB-9720-29AD04DD66D2}"/>
              </a:ext>
            </a:extLst>
          </p:cNvPr>
          <p:cNvSpPr>
            <a:spLocks noGrp="1" noRot="1" noChangeAspect="1" noChangeArrowheads="1" noTextEdit="1"/>
          </p:cNvSpPr>
          <p:nvPr>
            <p:ph type="sldImg"/>
          </p:nvPr>
        </p:nvSpPr>
        <p:spPr>
          <a:xfrm>
            <a:off x="474663" y="161925"/>
            <a:ext cx="5864225" cy="4397375"/>
          </a:xfrm>
          <a:ln cap="flat"/>
        </p:spPr>
      </p:sp>
      <p:sp>
        <p:nvSpPr>
          <p:cNvPr id="27651" name="Rectangle 3">
            <a:extLst>
              <a:ext uri="{FF2B5EF4-FFF2-40B4-BE49-F238E27FC236}">
                <a16:creationId xmlns:a16="http://schemas.microsoft.com/office/drawing/2014/main" id="{9AF18737-873B-4BA0-B773-5B23F985AD04}"/>
              </a:ext>
            </a:extLst>
          </p:cNvPr>
          <p:cNvSpPr>
            <a:spLocks noGrp="1" noChangeArrowheads="1"/>
          </p:cNvSpPr>
          <p:nvPr>
            <p:ph type="body" idx="1"/>
          </p:nvPr>
        </p:nvSpPr>
        <p:spPr>
          <a:noFill/>
          <a:ln/>
        </p:spPr>
        <p:txBody>
          <a:bodyPr/>
          <a:lstStyle/>
          <a:p>
            <a:pPr>
              <a:tabLst/>
            </a:pPr>
            <a:r>
              <a:rPr lang="en-US" altLang="en-US"/>
              <a:t>Dropping a Table</a:t>
            </a:r>
          </a:p>
          <a:p>
            <a:pPr lvl="1">
              <a:tabLst/>
            </a:pPr>
            <a:r>
              <a:rPr lang="en-US" altLang="en-US"/>
              <a:t>The </a:t>
            </a:r>
            <a:r>
              <a:rPr lang="en-US" altLang="en-US">
                <a:solidFill>
                  <a:srgbClr val="FC0128"/>
                </a:solidFill>
              </a:rPr>
              <a:t>DROP TABLE </a:t>
            </a:r>
            <a:r>
              <a:rPr lang="en-US" altLang="en-US"/>
              <a:t>statement removes the definition of an Oracle8 table. When you drop a table, the database loses all the data in the table and all the indexes associated with it. </a:t>
            </a:r>
          </a:p>
          <a:p>
            <a:pPr lvl="1">
              <a:tabLst/>
            </a:pPr>
            <a:r>
              <a:rPr lang="en-US" altLang="en-US" b="1"/>
              <a:t>Syntax</a:t>
            </a:r>
          </a:p>
          <a:p>
            <a:pPr>
              <a:tabLst/>
            </a:pPr>
            <a:endParaRPr lang="en-US" altLang="en-US"/>
          </a:p>
          <a:p>
            <a:pPr lvl="1">
              <a:tabLst/>
            </a:pPr>
            <a:r>
              <a:rPr lang="en-US" altLang="en-US" b="1"/>
              <a:t>where:</a:t>
            </a:r>
            <a:r>
              <a:rPr lang="en-US" altLang="en-US" i="1"/>
              <a:t>	table</a:t>
            </a:r>
            <a:r>
              <a:rPr lang="en-US" altLang="en-US"/>
              <a:t>			is the name of the table</a:t>
            </a:r>
          </a:p>
          <a:p>
            <a:pPr>
              <a:tabLst/>
            </a:pPr>
            <a:r>
              <a:rPr lang="en-US" altLang="en-US"/>
              <a:t>Guidelines</a:t>
            </a:r>
          </a:p>
          <a:p>
            <a:pPr lvl="2">
              <a:tabLst/>
            </a:pPr>
            <a:r>
              <a:rPr lang="en-US" altLang="en-US"/>
              <a:t>All data is deleted from the table.</a:t>
            </a:r>
          </a:p>
          <a:p>
            <a:pPr lvl="2">
              <a:tabLst/>
            </a:pPr>
            <a:r>
              <a:rPr lang="en-US" altLang="en-US"/>
              <a:t>Any views and synonyms will remain but are invalid.</a:t>
            </a:r>
          </a:p>
          <a:p>
            <a:pPr lvl="2">
              <a:tabLst/>
            </a:pPr>
            <a:r>
              <a:rPr lang="en-US" altLang="en-US"/>
              <a:t>Any pending transactions are committed.</a:t>
            </a:r>
          </a:p>
          <a:p>
            <a:pPr lvl="2">
              <a:tabLst/>
            </a:pPr>
            <a:r>
              <a:rPr lang="en-US" altLang="en-US"/>
              <a:t>Only the creator of the table or a user with the DROP ANY TABLE privilege can remove a table.</a:t>
            </a:r>
          </a:p>
          <a:p>
            <a:pPr lvl="1">
              <a:tabLst/>
            </a:pPr>
            <a:r>
              <a:rPr lang="en-US" altLang="en-US"/>
              <a:t>The DROP TABLE statement, once executed, is irreversible. The Oracle Server does not question the action when you issue the DROP TABLE statement. If you own that table or have a high-level privilege, then the table is immediately removed. All DDL statements issue a commit, therefore making the transaction permanent.</a:t>
            </a:r>
          </a:p>
        </p:txBody>
      </p:sp>
      <p:sp>
        <p:nvSpPr>
          <p:cNvPr id="27652" name="Rectangle 4">
            <a:extLst>
              <a:ext uri="{FF2B5EF4-FFF2-40B4-BE49-F238E27FC236}">
                <a16:creationId xmlns:a16="http://schemas.microsoft.com/office/drawing/2014/main" id="{AA04E358-998C-4F5A-9763-F346317FF492}"/>
              </a:ext>
            </a:extLst>
          </p:cNvPr>
          <p:cNvSpPr>
            <a:spLocks noChangeArrowheads="1"/>
          </p:cNvSpPr>
          <p:nvPr/>
        </p:nvSpPr>
        <p:spPr bwMode="auto">
          <a:xfrm>
            <a:off x="620713" y="5611813"/>
            <a:ext cx="5534025" cy="190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a:extLst>
              <a:ext uri="{FF2B5EF4-FFF2-40B4-BE49-F238E27FC236}">
                <a16:creationId xmlns:a16="http://schemas.microsoft.com/office/drawing/2014/main" id="{014FADBD-8ECF-4726-92D3-57497115B5F2}"/>
              </a:ext>
            </a:extLst>
          </p:cNvPr>
          <p:cNvSpPr>
            <a:spLocks noChangeArrowheads="1"/>
          </p:cNvSpPr>
          <p:nvPr/>
        </p:nvSpPr>
        <p:spPr bwMode="auto">
          <a:xfrm>
            <a:off x="654050" y="5570538"/>
            <a:ext cx="1603375"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a:solidFill>
                  <a:schemeClr val="tx1"/>
                </a:solidFill>
                <a:latin typeface="Arial" panose="020B0604020202020204" pitchFamily="34" charset="0"/>
              </a:defRPr>
            </a:lvl1pPr>
            <a:lvl2pPr marL="434975" defTabSz="828675">
              <a:defRPr>
                <a:solidFill>
                  <a:schemeClr val="tx1"/>
                </a:solidFill>
                <a:latin typeface="Arial" panose="020B0604020202020204" pitchFamily="34" charset="0"/>
              </a:defRPr>
            </a:lvl2pPr>
            <a:lvl3pPr marL="871538" defTabSz="828675">
              <a:defRPr>
                <a:solidFill>
                  <a:schemeClr val="tx1"/>
                </a:solidFill>
                <a:latin typeface="Arial" panose="020B0604020202020204" pitchFamily="34" charset="0"/>
              </a:defRPr>
            </a:lvl3pPr>
            <a:lvl4pPr marL="1306513" defTabSz="828675">
              <a:defRPr>
                <a:solidFill>
                  <a:schemeClr val="tx1"/>
                </a:solidFill>
                <a:latin typeface="Arial" panose="020B0604020202020204" pitchFamily="34" charset="0"/>
              </a:defRPr>
            </a:lvl4pPr>
            <a:lvl5pPr marL="1738313" defTabSz="828675">
              <a:defRPr>
                <a:solidFill>
                  <a:schemeClr val="tx1"/>
                </a:solidFill>
                <a:latin typeface="Arial" panose="020B0604020202020204" pitchFamily="34" charset="0"/>
              </a:defRPr>
            </a:lvl5pPr>
            <a:lvl6pPr marL="2195513" defTabSz="828675" fontAlgn="base">
              <a:spcBef>
                <a:spcPct val="0"/>
              </a:spcBef>
              <a:spcAft>
                <a:spcPct val="0"/>
              </a:spcAft>
              <a:defRPr>
                <a:solidFill>
                  <a:schemeClr val="tx1"/>
                </a:solidFill>
                <a:latin typeface="Arial" panose="020B0604020202020204" pitchFamily="34" charset="0"/>
              </a:defRPr>
            </a:lvl6pPr>
            <a:lvl7pPr marL="2652713" defTabSz="828675" fontAlgn="base">
              <a:spcBef>
                <a:spcPct val="0"/>
              </a:spcBef>
              <a:spcAft>
                <a:spcPct val="0"/>
              </a:spcAft>
              <a:defRPr>
                <a:solidFill>
                  <a:schemeClr val="tx1"/>
                </a:solidFill>
                <a:latin typeface="Arial" panose="020B0604020202020204" pitchFamily="34" charset="0"/>
              </a:defRPr>
            </a:lvl7pPr>
            <a:lvl8pPr marL="3109913" defTabSz="828675" fontAlgn="base">
              <a:spcBef>
                <a:spcPct val="0"/>
              </a:spcBef>
              <a:spcAft>
                <a:spcPct val="0"/>
              </a:spcAft>
              <a:defRPr>
                <a:solidFill>
                  <a:schemeClr val="tx1"/>
                </a:solidFill>
                <a:latin typeface="Arial" panose="020B0604020202020204" pitchFamily="34" charset="0"/>
              </a:defRPr>
            </a:lvl8pPr>
            <a:lvl9pPr marL="3567113" defTabSz="828675" fontAlgn="base">
              <a:spcBef>
                <a:spcPct val="0"/>
              </a:spcBef>
              <a:spcAft>
                <a:spcPct val="0"/>
              </a:spcAft>
              <a:defRPr>
                <a:solidFill>
                  <a:schemeClr val="tx1"/>
                </a:solidFill>
                <a:latin typeface="Arial" panose="020B0604020202020204" pitchFamily="34" charset="0"/>
              </a:defRPr>
            </a:lvl9pPr>
          </a:lstStyle>
          <a:p>
            <a:pPr>
              <a:lnSpc>
                <a:spcPct val="120000"/>
              </a:lnSpc>
              <a:spcBef>
                <a:spcPct val="60000"/>
              </a:spcBef>
            </a:pPr>
            <a:r>
              <a:rPr lang="en-US" altLang="en-US" sz="1100">
                <a:latin typeface="Courier New" panose="02070309020205020404" pitchFamily="49" charset="0"/>
              </a:rPr>
              <a:t>DROP TABLE </a:t>
            </a:r>
            <a:r>
              <a:rPr lang="en-US" altLang="en-US" sz="1100" i="1">
                <a:latin typeface="Courier New" panose="02070309020205020404" pitchFamily="49" charset="0"/>
              </a:rPr>
              <a:t>table;</a:t>
            </a:r>
          </a:p>
        </p:txBody>
      </p:sp>
      <p:grpSp>
        <p:nvGrpSpPr>
          <p:cNvPr id="27659" name="Group 11">
            <a:extLst>
              <a:ext uri="{FF2B5EF4-FFF2-40B4-BE49-F238E27FC236}">
                <a16:creationId xmlns:a16="http://schemas.microsoft.com/office/drawing/2014/main" id="{9B0A3E89-E45C-4930-BF61-DFC08702AC94}"/>
              </a:ext>
            </a:extLst>
          </p:cNvPr>
          <p:cNvGrpSpPr>
            <a:grpSpLocks/>
          </p:cNvGrpSpPr>
          <p:nvPr/>
        </p:nvGrpSpPr>
        <p:grpSpPr bwMode="auto">
          <a:xfrm>
            <a:off x="214313" y="7358063"/>
            <a:ext cx="285750" cy="292100"/>
            <a:chOff x="135" y="4635"/>
            <a:chExt cx="180" cy="184"/>
          </a:xfrm>
        </p:grpSpPr>
        <p:sp>
          <p:nvSpPr>
            <p:cNvPr id="27654" name="Freeform 6">
              <a:extLst>
                <a:ext uri="{FF2B5EF4-FFF2-40B4-BE49-F238E27FC236}">
                  <a16:creationId xmlns:a16="http://schemas.microsoft.com/office/drawing/2014/main" id="{B0818A06-4D54-47A8-BD84-2B54F464A156}"/>
                </a:ext>
              </a:extLst>
            </p:cNvPr>
            <p:cNvSpPr>
              <a:spLocks/>
            </p:cNvSpPr>
            <p:nvPr/>
          </p:nvSpPr>
          <p:spPr bwMode="auto">
            <a:xfrm>
              <a:off x="135" y="4635"/>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Lst>
              <a:ahLst/>
              <a:cxnLst>
                <a:cxn ang="0">
                  <a:pos x="T0" y="T1"/>
                </a:cxn>
                <a:cxn ang="0">
                  <a:pos x="T2" y="T3"/>
                </a:cxn>
                <a:cxn ang="0">
                  <a:pos x="T4" y="T5"/>
                </a:cxn>
                <a:cxn ang="0">
                  <a:pos x="T6" y="T7"/>
                </a:cxn>
                <a:cxn ang="0">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Freeform 7">
              <a:extLst>
                <a:ext uri="{FF2B5EF4-FFF2-40B4-BE49-F238E27FC236}">
                  <a16:creationId xmlns:a16="http://schemas.microsoft.com/office/drawing/2014/main" id="{50970525-DA52-41A7-8B14-B2CD3F369752}"/>
                </a:ext>
              </a:extLst>
            </p:cNvPr>
            <p:cNvSpPr>
              <a:spLocks/>
            </p:cNvSpPr>
            <p:nvPr/>
          </p:nvSpPr>
          <p:spPr bwMode="auto">
            <a:xfrm>
              <a:off x="145" y="4644"/>
              <a:ext cx="163" cy="162"/>
            </a:xfrm>
            <a:custGeom>
              <a:avLst/>
              <a:gdLst>
                <a:gd name="T0" fmla="*/ 83 w 163"/>
                <a:gd name="T1" fmla="*/ 0 h 162"/>
                <a:gd name="T2" fmla="*/ 0 w 163"/>
                <a:gd name="T3" fmla="*/ 161 h 162"/>
                <a:gd name="T4" fmla="*/ 162 w 163"/>
                <a:gd name="T5" fmla="*/ 161 h 162"/>
                <a:gd name="T6" fmla="*/ 83 w 163"/>
                <a:gd name="T7" fmla="*/ 0 h 162"/>
              </a:gdLst>
              <a:ahLst/>
              <a:cxnLst>
                <a:cxn ang="0">
                  <a:pos x="T0" y="T1"/>
                </a:cxn>
                <a:cxn ang="0">
                  <a:pos x="T2" y="T3"/>
                </a:cxn>
                <a:cxn ang="0">
                  <a:pos x="T4" y="T5"/>
                </a:cxn>
                <a:cxn ang="0">
                  <a:pos x="T6" y="T7"/>
                </a:cxn>
              </a:cxnLst>
              <a:rect l="0" t="0" r="r" b="b"/>
              <a:pathLst>
                <a:path w="163" h="162">
                  <a:moveTo>
                    <a:pt x="83" y="0"/>
                  </a:moveTo>
                  <a:lnTo>
                    <a:pt x="0" y="161"/>
                  </a:lnTo>
                  <a:lnTo>
                    <a:pt x="162" y="161"/>
                  </a:lnTo>
                  <a:lnTo>
                    <a:pt x="8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Freeform 8">
              <a:extLst>
                <a:ext uri="{FF2B5EF4-FFF2-40B4-BE49-F238E27FC236}">
                  <a16:creationId xmlns:a16="http://schemas.microsoft.com/office/drawing/2014/main" id="{EE8891C7-C3FF-4213-9C25-F3678C06268F}"/>
                </a:ext>
              </a:extLst>
            </p:cNvPr>
            <p:cNvSpPr>
              <a:spLocks/>
            </p:cNvSpPr>
            <p:nvPr/>
          </p:nvSpPr>
          <p:spPr bwMode="auto">
            <a:xfrm>
              <a:off x="163" y="4661"/>
              <a:ext cx="133" cy="134"/>
            </a:xfrm>
            <a:custGeom>
              <a:avLst/>
              <a:gdLst>
                <a:gd name="T0" fmla="*/ 65 w 133"/>
                <a:gd name="T1" fmla="*/ 0 h 134"/>
                <a:gd name="T2" fmla="*/ 0 w 133"/>
                <a:gd name="T3" fmla="*/ 133 h 134"/>
                <a:gd name="T4" fmla="*/ 132 w 133"/>
                <a:gd name="T5" fmla="*/ 133 h 134"/>
                <a:gd name="T6" fmla="*/ 65 w 133"/>
                <a:gd name="T7" fmla="*/ 0 h 134"/>
              </a:gdLst>
              <a:ahLst/>
              <a:cxnLst>
                <a:cxn ang="0">
                  <a:pos x="T0" y="T1"/>
                </a:cxn>
                <a:cxn ang="0">
                  <a:pos x="T2" y="T3"/>
                </a:cxn>
                <a:cxn ang="0">
                  <a:pos x="T4" y="T5"/>
                </a:cxn>
                <a:cxn ang="0">
                  <a:pos x="T6" y="T7"/>
                </a:cxn>
              </a:cxnLst>
              <a:rect l="0" t="0" r="r" b="b"/>
              <a:pathLst>
                <a:path w="133" h="134">
                  <a:moveTo>
                    <a:pt x="65" y="0"/>
                  </a:moveTo>
                  <a:lnTo>
                    <a:pt x="0" y="133"/>
                  </a:lnTo>
                  <a:lnTo>
                    <a:pt x="132" y="133"/>
                  </a:lnTo>
                  <a:lnTo>
                    <a:pt x="65"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Freeform 9">
              <a:extLst>
                <a:ext uri="{FF2B5EF4-FFF2-40B4-BE49-F238E27FC236}">
                  <a16:creationId xmlns:a16="http://schemas.microsoft.com/office/drawing/2014/main" id="{1475D301-A6C5-4FC4-90FA-4C9D4D24F80F}"/>
                </a:ext>
              </a:extLst>
            </p:cNvPr>
            <p:cNvSpPr>
              <a:spLocks/>
            </p:cNvSpPr>
            <p:nvPr/>
          </p:nvSpPr>
          <p:spPr bwMode="auto">
            <a:xfrm>
              <a:off x="219" y="4773"/>
              <a:ext cx="19" cy="18"/>
            </a:xfrm>
            <a:custGeom>
              <a:avLst/>
              <a:gdLst>
                <a:gd name="T0" fmla="*/ 9 w 19"/>
                <a:gd name="T1" fmla="*/ 17 h 18"/>
                <a:gd name="T2" fmla="*/ 10 w 19"/>
                <a:gd name="T3" fmla="*/ 16 h 18"/>
                <a:gd name="T4" fmla="*/ 12 w 19"/>
                <a:gd name="T5" fmla="*/ 16 h 18"/>
                <a:gd name="T6" fmla="*/ 14 w 19"/>
                <a:gd name="T7" fmla="*/ 15 h 18"/>
                <a:gd name="T8" fmla="*/ 15 w 19"/>
                <a:gd name="T9" fmla="*/ 14 h 18"/>
                <a:gd name="T10" fmla="*/ 16 w 19"/>
                <a:gd name="T11" fmla="*/ 13 h 18"/>
                <a:gd name="T12" fmla="*/ 17 w 19"/>
                <a:gd name="T13" fmla="*/ 11 h 18"/>
                <a:gd name="T14" fmla="*/ 17 w 19"/>
                <a:gd name="T15" fmla="*/ 10 h 18"/>
                <a:gd name="T16" fmla="*/ 18 w 19"/>
                <a:gd name="T17" fmla="*/ 8 h 18"/>
                <a:gd name="T18" fmla="*/ 17 w 19"/>
                <a:gd name="T19" fmla="*/ 6 h 18"/>
                <a:gd name="T20" fmla="*/ 17 w 19"/>
                <a:gd name="T21" fmla="*/ 5 h 18"/>
                <a:gd name="T22" fmla="*/ 16 w 19"/>
                <a:gd name="T23" fmla="*/ 3 h 18"/>
                <a:gd name="T24" fmla="*/ 15 w 19"/>
                <a:gd name="T25" fmla="*/ 2 h 18"/>
                <a:gd name="T26" fmla="*/ 14 w 19"/>
                <a:gd name="T27" fmla="*/ 1 h 18"/>
                <a:gd name="T28" fmla="*/ 12 w 19"/>
                <a:gd name="T29" fmla="*/ 0 h 18"/>
                <a:gd name="T30" fmla="*/ 10 w 19"/>
                <a:gd name="T31" fmla="*/ 0 h 18"/>
                <a:gd name="T32" fmla="*/ 9 w 19"/>
                <a:gd name="T33" fmla="*/ 0 h 18"/>
                <a:gd name="T34" fmla="*/ 7 w 19"/>
                <a:gd name="T35" fmla="*/ 0 h 18"/>
                <a:gd name="T36" fmla="*/ 5 w 19"/>
                <a:gd name="T37" fmla="*/ 0 h 18"/>
                <a:gd name="T38" fmla="*/ 4 w 19"/>
                <a:gd name="T39" fmla="*/ 1 h 18"/>
                <a:gd name="T40" fmla="*/ 2 w 19"/>
                <a:gd name="T41" fmla="*/ 2 h 18"/>
                <a:gd name="T42" fmla="*/ 1 w 19"/>
                <a:gd name="T43" fmla="*/ 3 h 18"/>
                <a:gd name="T44" fmla="*/ 1 w 19"/>
                <a:gd name="T45" fmla="*/ 5 h 18"/>
                <a:gd name="T46" fmla="*/ 0 w 19"/>
                <a:gd name="T47" fmla="*/ 6 h 18"/>
                <a:gd name="T48" fmla="*/ 0 w 19"/>
                <a:gd name="T49" fmla="*/ 8 h 18"/>
                <a:gd name="T50" fmla="*/ 0 w 19"/>
                <a:gd name="T51" fmla="*/ 10 h 18"/>
                <a:gd name="T52" fmla="*/ 1 w 19"/>
                <a:gd name="T53" fmla="*/ 11 h 18"/>
                <a:gd name="T54" fmla="*/ 1 w 19"/>
                <a:gd name="T55" fmla="*/ 13 h 18"/>
                <a:gd name="T56" fmla="*/ 2 w 19"/>
                <a:gd name="T57" fmla="*/ 14 h 18"/>
                <a:gd name="T58" fmla="*/ 4 w 19"/>
                <a:gd name="T59" fmla="*/ 15 h 18"/>
                <a:gd name="T60" fmla="*/ 5 w 19"/>
                <a:gd name="T61" fmla="*/ 16 h 18"/>
                <a:gd name="T62" fmla="*/ 7 w 19"/>
                <a:gd name="T63" fmla="*/ 16 h 18"/>
                <a:gd name="T64" fmla="*/ 9 w 19"/>
                <a:gd name="T6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8">
                  <a:moveTo>
                    <a:pt x="9" y="17"/>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Freeform 10">
              <a:extLst>
                <a:ext uri="{FF2B5EF4-FFF2-40B4-BE49-F238E27FC236}">
                  <a16:creationId xmlns:a16="http://schemas.microsoft.com/office/drawing/2014/main" id="{CF52D814-80DB-431C-B55A-60ED5D21F965}"/>
                </a:ext>
              </a:extLst>
            </p:cNvPr>
            <p:cNvSpPr>
              <a:spLocks/>
            </p:cNvSpPr>
            <p:nvPr/>
          </p:nvSpPr>
          <p:spPr bwMode="auto">
            <a:xfrm>
              <a:off x="219" y="4690"/>
              <a:ext cx="18" cy="80"/>
            </a:xfrm>
            <a:custGeom>
              <a:avLst/>
              <a:gdLst>
                <a:gd name="T0" fmla="*/ 9 w 18"/>
                <a:gd name="T1" fmla="*/ 0 h 80"/>
                <a:gd name="T2" fmla="*/ 10 w 18"/>
                <a:gd name="T3" fmla="*/ 0 h 80"/>
                <a:gd name="T4" fmla="*/ 12 w 18"/>
                <a:gd name="T5" fmla="*/ 0 h 80"/>
                <a:gd name="T6" fmla="*/ 14 w 18"/>
                <a:gd name="T7" fmla="*/ 2 h 80"/>
                <a:gd name="T8" fmla="*/ 16 w 18"/>
                <a:gd name="T9" fmla="*/ 7 h 80"/>
                <a:gd name="T10" fmla="*/ 17 w 18"/>
                <a:gd name="T11" fmla="*/ 15 h 80"/>
                <a:gd name="T12" fmla="*/ 17 w 18"/>
                <a:gd name="T13" fmla="*/ 29 h 80"/>
                <a:gd name="T14" fmla="*/ 14 w 18"/>
                <a:gd name="T15" fmla="*/ 50 h 80"/>
                <a:gd name="T16" fmla="*/ 9 w 18"/>
                <a:gd name="T17" fmla="*/ 79 h 80"/>
                <a:gd name="T18" fmla="*/ 4 w 18"/>
                <a:gd name="T19" fmla="*/ 63 h 80"/>
                <a:gd name="T20" fmla="*/ 1 w 18"/>
                <a:gd name="T21" fmla="*/ 48 h 80"/>
                <a:gd name="T22" fmla="*/ 0 w 18"/>
                <a:gd name="T23" fmla="*/ 34 h 80"/>
                <a:gd name="T24" fmla="*/ 0 w 18"/>
                <a:gd name="T25" fmla="*/ 22 h 80"/>
                <a:gd name="T26" fmla="*/ 0 w 18"/>
                <a:gd name="T27" fmla="*/ 11 h 80"/>
                <a:gd name="T28" fmla="*/ 3 w 18"/>
                <a:gd name="T29" fmla="*/ 4 h 80"/>
                <a:gd name="T30" fmla="*/ 6 w 18"/>
                <a:gd name="T31" fmla="*/ 0 h 80"/>
                <a:gd name="T32" fmla="*/ 9 w 18"/>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B85D3F9-F0AA-4724-92D1-7747A2EC27AA}"/>
              </a:ext>
            </a:extLst>
          </p:cNvPr>
          <p:cNvSpPr>
            <a:spLocks noGrp="1" noRot="1" noChangeAspect="1" noChangeArrowheads="1" noTextEdit="1"/>
          </p:cNvSpPr>
          <p:nvPr>
            <p:ph type="sldImg"/>
          </p:nvPr>
        </p:nvSpPr>
        <p:spPr>
          <a:xfrm>
            <a:off x="474663" y="161925"/>
            <a:ext cx="5864225" cy="4397375"/>
          </a:xfrm>
          <a:ln cap="flat"/>
        </p:spPr>
      </p:sp>
      <p:sp>
        <p:nvSpPr>
          <p:cNvPr id="29699" name="Rectangle 3">
            <a:extLst>
              <a:ext uri="{FF2B5EF4-FFF2-40B4-BE49-F238E27FC236}">
                <a16:creationId xmlns:a16="http://schemas.microsoft.com/office/drawing/2014/main" id="{510E42A6-B0B2-4A11-8B24-2EBA451E6554}"/>
              </a:ext>
            </a:extLst>
          </p:cNvPr>
          <p:cNvSpPr>
            <a:spLocks noGrp="1" noChangeArrowheads="1"/>
          </p:cNvSpPr>
          <p:nvPr>
            <p:ph type="body" idx="1"/>
          </p:nvPr>
        </p:nvSpPr>
        <p:spPr>
          <a:noFill/>
          <a:ln/>
        </p:spPr>
        <p:txBody>
          <a:bodyPr/>
          <a:lstStyle/>
          <a:p>
            <a:pPr>
              <a:tabLst/>
            </a:pPr>
            <a:r>
              <a:rPr lang="en-US" altLang="en-US"/>
              <a:t>Renaming a Table</a:t>
            </a:r>
          </a:p>
          <a:p>
            <a:pPr lvl="1">
              <a:tabLst/>
            </a:pPr>
            <a:r>
              <a:rPr lang="en-US" altLang="en-US"/>
              <a:t>Additional DDL statements include the </a:t>
            </a:r>
            <a:r>
              <a:rPr lang="en-US" altLang="en-US">
                <a:solidFill>
                  <a:srgbClr val="FC0128"/>
                </a:solidFill>
              </a:rPr>
              <a:t>RENAME </a:t>
            </a:r>
            <a:r>
              <a:rPr lang="en-US" altLang="en-US"/>
              <a:t>statement, which is used to rename a table, view, sequence, or a synonym. </a:t>
            </a:r>
          </a:p>
          <a:p>
            <a:pPr lvl="1">
              <a:tabLst/>
            </a:pPr>
            <a:r>
              <a:rPr lang="en-US" altLang="en-US" b="1"/>
              <a:t>Syntax</a:t>
            </a:r>
          </a:p>
          <a:p>
            <a:pPr lvl="1">
              <a:tabLst/>
            </a:pPr>
            <a:r>
              <a:rPr lang="en-US" altLang="en-US">
                <a:latin typeface="Courier New" panose="02070309020205020404" pitchFamily="49" charset="0"/>
              </a:rPr>
              <a:t> RENAME    </a:t>
            </a:r>
            <a:r>
              <a:rPr lang="en-US" altLang="en-US" i="1">
                <a:latin typeface="Courier New" panose="02070309020205020404" pitchFamily="49" charset="0"/>
              </a:rPr>
              <a:t>old_name</a:t>
            </a:r>
            <a:r>
              <a:rPr lang="en-US" altLang="en-US">
                <a:latin typeface="Courier New" panose="02070309020205020404" pitchFamily="49" charset="0"/>
              </a:rPr>
              <a:t>  TO  </a:t>
            </a:r>
            <a:r>
              <a:rPr lang="en-US" altLang="en-US" i="1">
                <a:latin typeface="Courier New" panose="02070309020205020404" pitchFamily="49" charset="0"/>
              </a:rPr>
              <a:t>new_name;</a:t>
            </a:r>
            <a:endParaRPr lang="en-US" altLang="en-US"/>
          </a:p>
          <a:p>
            <a:pPr lvl="1">
              <a:tabLst/>
            </a:pPr>
            <a:r>
              <a:rPr lang="en-US" altLang="en-US" b="1"/>
              <a:t>where:</a:t>
            </a:r>
            <a:r>
              <a:rPr lang="en-US" altLang="en-US"/>
              <a:t>	</a:t>
            </a:r>
            <a:r>
              <a:rPr lang="en-US" altLang="en-US" i="1"/>
              <a:t>old_name	</a:t>
            </a:r>
            <a:r>
              <a:rPr lang="en-US" altLang="en-US"/>
              <a:t>		is the old name of the table, view, sequence, or synonym</a:t>
            </a:r>
          </a:p>
          <a:p>
            <a:pPr lvl="1">
              <a:tabLst/>
            </a:pPr>
            <a:r>
              <a:rPr lang="en-US" altLang="en-US"/>
              <a:t>		</a:t>
            </a:r>
            <a:r>
              <a:rPr lang="en-US" altLang="en-US" i="1"/>
              <a:t>new_name	</a:t>
            </a:r>
            <a:r>
              <a:rPr lang="en-US" altLang="en-US"/>
              <a:t>		is the new name of the table, view, sequence, or synonym</a:t>
            </a:r>
          </a:p>
          <a:p>
            <a:pPr lvl="1">
              <a:tabLst/>
            </a:pPr>
            <a:r>
              <a:rPr lang="en-US" altLang="en-US"/>
              <a:t>You must be the owner of the object that you rename.</a:t>
            </a:r>
          </a:p>
          <a:p>
            <a:pPr>
              <a:tabLst/>
            </a:pPr>
            <a:endParaRPr lang="en-US" altLang="en-US" b="0">
              <a:latin typeface="Times New Roman" panose="02020603050405020304" pitchFamily="18" charset="0"/>
            </a:endParaRPr>
          </a:p>
        </p:txBody>
      </p:sp>
      <p:sp>
        <p:nvSpPr>
          <p:cNvPr id="29700" name="Rectangle 4">
            <a:extLst>
              <a:ext uri="{FF2B5EF4-FFF2-40B4-BE49-F238E27FC236}">
                <a16:creationId xmlns:a16="http://schemas.microsoft.com/office/drawing/2014/main" id="{4597A023-7E50-45D7-B54D-BC8593B294D3}"/>
              </a:ext>
            </a:extLst>
          </p:cNvPr>
          <p:cNvSpPr>
            <a:spLocks noChangeArrowheads="1"/>
          </p:cNvSpPr>
          <p:nvPr/>
        </p:nvSpPr>
        <p:spPr bwMode="auto">
          <a:xfrm>
            <a:off x="615950" y="5611813"/>
            <a:ext cx="5462588" cy="215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06" name="Group 10">
            <a:extLst>
              <a:ext uri="{FF2B5EF4-FFF2-40B4-BE49-F238E27FC236}">
                <a16:creationId xmlns:a16="http://schemas.microsoft.com/office/drawing/2014/main" id="{8C9A2502-F716-49B1-BA87-E7179806C373}"/>
              </a:ext>
            </a:extLst>
          </p:cNvPr>
          <p:cNvGrpSpPr>
            <a:grpSpLocks/>
          </p:cNvGrpSpPr>
          <p:nvPr/>
        </p:nvGrpSpPr>
        <p:grpSpPr bwMode="auto">
          <a:xfrm>
            <a:off x="188913" y="6305550"/>
            <a:ext cx="284162" cy="290513"/>
            <a:chOff x="119" y="3972"/>
            <a:chExt cx="179" cy="183"/>
          </a:xfrm>
        </p:grpSpPr>
        <p:sp>
          <p:nvSpPr>
            <p:cNvPr id="29701" name="Freeform 5">
              <a:extLst>
                <a:ext uri="{FF2B5EF4-FFF2-40B4-BE49-F238E27FC236}">
                  <a16:creationId xmlns:a16="http://schemas.microsoft.com/office/drawing/2014/main" id="{500FE6BE-938A-472C-B6DA-7A1DC60B831E}"/>
                </a:ext>
              </a:extLst>
            </p:cNvPr>
            <p:cNvSpPr>
              <a:spLocks/>
            </p:cNvSpPr>
            <p:nvPr/>
          </p:nvSpPr>
          <p:spPr bwMode="auto">
            <a:xfrm>
              <a:off x="119" y="3972"/>
              <a:ext cx="179" cy="183"/>
            </a:xfrm>
            <a:custGeom>
              <a:avLst/>
              <a:gdLst>
                <a:gd name="T0" fmla="*/ 178 w 179"/>
                <a:gd name="T1" fmla="*/ 182 h 183"/>
                <a:gd name="T2" fmla="*/ 178 w 179"/>
                <a:gd name="T3" fmla="*/ 0 h 183"/>
                <a:gd name="T4" fmla="*/ 0 w 179"/>
                <a:gd name="T5" fmla="*/ 0 h 183"/>
                <a:gd name="T6" fmla="*/ 0 w 179"/>
                <a:gd name="T7" fmla="*/ 182 h 183"/>
                <a:gd name="T8" fmla="*/ 178 w 179"/>
                <a:gd name="T9" fmla="*/ 182 h 183"/>
              </a:gdLst>
              <a:ahLst/>
              <a:cxnLst>
                <a:cxn ang="0">
                  <a:pos x="T0" y="T1"/>
                </a:cxn>
                <a:cxn ang="0">
                  <a:pos x="T2" y="T3"/>
                </a:cxn>
                <a:cxn ang="0">
                  <a:pos x="T4" y="T5"/>
                </a:cxn>
                <a:cxn ang="0">
                  <a:pos x="T6" y="T7"/>
                </a:cxn>
                <a:cxn ang="0">
                  <a:pos x="T8" y="T9"/>
                </a:cxn>
              </a:cxnLst>
              <a:rect l="0" t="0" r="r" b="b"/>
              <a:pathLst>
                <a:path w="179" h="183">
                  <a:moveTo>
                    <a:pt x="178" y="182"/>
                  </a:moveTo>
                  <a:lnTo>
                    <a:pt x="178" y="0"/>
                  </a:lnTo>
                  <a:lnTo>
                    <a:pt x="0" y="0"/>
                  </a:lnTo>
                  <a:lnTo>
                    <a:pt x="0" y="182"/>
                  </a:lnTo>
                  <a:lnTo>
                    <a:pt x="178"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Freeform 6">
              <a:extLst>
                <a:ext uri="{FF2B5EF4-FFF2-40B4-BE49-F238E27FC236}">
                  <a16:creationId xmlns:a16="http://schemas.microsoft.com/office/drawing/2014/main" id="{9524138E-7A32-416C-AC2D-C86929572032}"/>
                </a:ext>
              </a:extLst>
            </p:cNvPr>
            <p:cNvSpPr>
              <a:spLocks/>
            </p:cNvSpPr>
            <p:nvPr/>
          </p:nvSpPr>
          <p:spPr bwMode="auto">
            <a:xfrm>
              <a:off x="129" y="3978"/>
              <a:ext cx="163" cy="165"/>
            </a:xfrm>
            <a:custGeom>
              <a:avLst/>
              <a:gdLst>
                <a:gd name="T0" fmla="*/ 83 w 163"/>
                <a:gd name="T1" fmla="*/ 0 h 165"/>
                <a:gd name="T2" fmla="*/ 0 w 163"/>
                <a:gd name="T3" fmla="*/ 164 h 165"/>
                <a:gd name="T4" fmla="*/ 162 w 163"/>
                <a:gd name="T5" fmla="*/ 164 h 165"/>
                <a:gd name="T6" fmla="*/ 83 w 163"/>
                <a:gd name="T7" fmla="*/ 0 h 165"/>
              </a:gdLst>
              <a:ahLst/>
              <a:cxnLst>
                <a:cxn ang="0">
                  <a:pos x="T0" y="T1"/>
                </a:cxn>
                <a:cxn ang="0">
                  <a:pos x="T2" y="T3"/>
                </a:cxn>
                <a:cxn ang="0">
                  <a:pos x="T4" y="T5"/>
                </a:cxn>
                <a:cxn ang="0">
                  <a:pos x="T6" y="T7"/>
                </a:cxn>
              </a:cxnLst>
              <a:rect l="0" t="0" r="r" b="b"/>
              <a:pathLst>
                <a:path w="163" h="165">
                  <a:moveTo>
                    <a:pt x="83" y="0"/>
                  </a:moveTo>
                  <a:lnTo>
                    <a:pt x="0" y="164"/>
                  </a:lnTo>
                  <a:lnTo>
                    <a:pt x="162" y="164"/>
                  </a:lnTo>
                  <a:lnTo>
                    <a:pt x="8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Freeform 7">
              <a:extLst>
                <a:ext uri="{FF2B5EF4-FFF2-40B4-BE49-F238E27FC236}">
                  <a16:creationId xmlns:a16="http://schemas.microsoft.com/office/drawing/2014/main" id="{E3081B05-801E-406D-A0BD-D7B580B3A184}"/>
                </a:ext>
              </a:extLst>
            </p:cNvPr>
            <p:cNvSpPr>
              <a:spLocks/>
            </p:cNvSpPr>
            <p:nvPr/>
          </p:nvSpPr>
          <p:spPr bwMode="auto">
            <a:xfrm>
              <a:off x="148" y="3998"/>
              <a:ext cx="132" cy="133"/>
            </a:xfrm>
            <a:custGeom>
              <a:avLst/>
              <a:gdLst>
                <a:gd name="T0" fmla="*/ 64 w 132"/>
                <a:gd name="T1" fmla="*/ 0 h 133"/>
                <a:gd name="T2" fmla="*/ 0 w 132"/>
                <a:gd name="T3" fmla="*/ 132 h 133"/>
                <a:gd name="T4" fmla="*/ 131 w 132"/>
                <a:gd name="T5" fmla="*/ 132 h 133"/>
                <a:gd name="T6" fmla="*/ 64 w 132"/>
                <a:gd name="T7" fmla="*/ 0 h 133"/>
              </a:gdLst>
              <a:ahLst/>
              <a:cxnLst>
                <a:cxn ang="0">
                  <a:pos x="T0" y="T1"/>
                </a:cxn>
                <a:cxn ang="0">
                  <a:pos x="T2" y="T3"/>
                </a:cxn>
                <a:cxn ang="0">
                  <a:pos x="T4" y="T5"/>
                </a:cxn>
                <a:cxn ang="0">
                  <a:pos x="T6" y="T7"/>
                </a:cxn>
              </a:cxnLst>
              <a:rect l="0" t="0" r="r" b="b"/>
              <a:pathLst>
                <a:path w="132" h="133">
                  <a:moveTo>
                    <a:pt x="64" y="0"/>
                  </a:moveTo>
                  <a:lnTo>
                    <a:pt x="0" y="132"/>
                  </a:lnTo>
                  <a:lnTo>
                    <a:pt x="131" y="132"/>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Freeform 8">
              <a:extLst>
                <a:ext uri="{FF2B5EF4-FFF2-40B4-BE49-F238E27FC236}">
                  <a16:creationId xmlns:a16="http://schemas.microsoft.com/office/drawing/2014/main" id="{4687F53E-B9F5-4EAE-8F24-3E55969F2539}"/>
                </a:ext>
              </a:extLst>
            </p:cNvPr>
            <p:cNvSpPr>
              <a:spLocks/>
            </p:cNvSpPr>
            <p:nvPr/>
          </p:nvSpPr>
          <p:spPr bwMode="auto">
            <a:xfrm>
              <a:off x="203" y="4109"/>
              <a:ext cx="20" cy="18"/>
            </a:xfrm>
            <a:custGeom>
              <a:avLst/>
              <a:gdLst>
                <a:gd name="T0" fmla="*/ 9 w 20"/>
                <a:gd name="T1" fmla="*/ 17 h 18"/>
                <a:gd name="T2" fmla="*/ 10 w 20"/>
                <a:gd name="T3" fmla="*/ 16 h 18"/>
                <a:gd name="T4" fmla="*/ 12 w 20"/>
                <a:gd name="T5" fmla="*/ 16 h 18"/>
                <a:gd name="T6" fmla="*/ 14 w 20"/>
                <a:gd name="T7" fmla="*/ 15 h 18"/>
                <a:gd name="T8" fmla="*/ 15 w 20"/>
                <a:gd name="T9" fmla="*/ 14 h 18"/>
                <a:gd name="T10" fmla="*/ 16 w 20"/>
                <a:gd name="T11" fmla="*/ 13 h 18"/>
                <a:gd name="T12" fmla="*/ 17 w 20"/>
                <a:gd name="T13" fmla="*/ 11 h 18"/>
                <a:gd name="T14" fmla="*/ 17 w 20"/>
                <a:gd name="T15" fmla="*/ 10 h 18"/>
                <a:gd name="T16" fmla="*/ 19 w 20"/>
                <a:gd name="T17" fmla="*/ 8 h 18"/>
                <a:gd name="T18" fmla="*/ 17 w 20"/>
                <a:gd name="T19" fmla="*/ 6 h 18"/>
                <a:gd name="T20" fmla="*/ 17 w 20"/>
                <a:gd name="T21" fmla="*/ 5 h 18"/>
                <a:gd name="T22" fmla="*/ 16 w 20"/>
                <a:gd name="T23" fmla="*/ 3 h 18"/>
                <a:gd name="T24" fmla="*/ 15 w 20"/>
                <a:gd name="T25" fmla="*/ 2 h 18"/>
                <a:gd name="T26" fmla="*/ 14 w 20"/>
                <a:gd name="T27" fmla="*/ 1 h 18"/>
                <a:gd name="T28" fmla="*/ 12 w 20"/>
                <a:gd name="T29" fmla="*/ 0 h 18"/>
                <a:gd name="T30" fmla="*/ 10 w 20"/>
                <a:gd name="T31" fmla="*/ 0 h 18"/>
                <a:gd name="T32" fmla="*/ 9 w 20"/>
                <a:gd name="T33" fmla="*/ 0 h 18"/>
                <a:gd name="T34" fmla="*/ 7 w 20"/>
                <a:gd name="T35" fmla="*/ 0 h 18"/>
                <a:gd name="T36" fmla="*/ 5 w 20"/>
                <a:gd name="T37" fmla="*/ 0 h 18"/>
                <a:gd name="T38" fmla="*/ 4 w 20"/>
                <a:gd name="T39" fmla="*/ 1 h 18"/>
                <a:gd name="T40" fmla="*/ 2 w 20"/>
                <a:gd name="T41" fmla="*/ 2 h 18"/>
                <a:gd name="T42" fmla="*/ 1 w 20"/>
                <a:gd name="T43" fmla="*/ 3 h 18"/>
                <a:gd name="T44" fmla="*/ 1 w 20"/>
                <a:gd name="T45" fmla="*/ 5 h 18"/>
                <a:gd name="T46" fmla="*/ 0 w 20"/>
                <a:gd name="T47" fmla="*/ 6 h 18"/>
                <a:gd name="T48" fmla="*/ 0 w 20"/>
                <a:gd name="T49" fmla="*/ 8 h 18"/>
                <a:gd name="T50" fmla="*/ 0 w 20"/>
                <a:gd name="T51" fmla="*/ 10 h 18"/>
                <a:gd name="T52" fmla="*/ 1 w 20"/>
                <a:gd name="T53" fmla="*/ 11 h 18"/>
                <a:gd name="T54" fmla="*/ 1 w 20"/>
                <a:gd name="T55" fmla="*/ 13 h 18"/>
                <a:gd name="T56" fmla="*/ 2 w 20"/>
                <a:gd name="T57" fmla="*/ 14 h 18"/>
                <a:gd name="T58" fmla="*/ 4 w 20"/>
                <a:gd name="T59" fmla="*/ 15 h 18"/>
                <a:gd name="T60" fmla="*/ 5 w 20"/>
                <a:gd name="T61" fmla="*/ 16 h 18"/>
                <a:gd name="T62" fmla="*/ 7 w 20"/>
                <a:gd name="T63" fmla="*/ 16 h 18"/>
                <a:gd name="T64" fmla="*/ 9 w 20"/>
                <a:gd name="T65"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8">
                  <a:moveTo>
                    <a:pt x="9" y="17"/>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Freeform 9">
              <a:extLst>
                <a:ext uri="{FF2B5EF4-FFF2-40B4-BE49-F238E27FC236}">
                  <a16:creationId xmlns:a16="http://schemas.microsoft.com/office/drawing/2014/main" id="{716AB79B-6F26-49F1-83BB-AC3C74CF616F}"/>
                </a:ext>
              </a:extLst>
            </p:cNvPr>
            <p:cNvSpPr>
              <a:spLocks/>
            </p:cNvSpPr>
            <p:nvPr/>
          </p:nvSpPr>
          <p:spPr bwMode="auto">
            <a:xfrm>
              <a:off x="203" y="4027"/>
              <a:ext cx="19" cy="79"/>
            </a:xfrm>
            <a:custGeom>
              <a:avLst/>
              <a:gdLst>
                <a:gd name="T0" fmla="*/ 10 w 19"/>
                <a:gd name="T1" fmla="*/ 0 h 79"/>
                <a:gd name="T2" fmla="*/ 11 w 19"/>
                <a:gd name="T3" fmla="*/ 0 h 79"/>
                <a:gd name="T4" fmla="*/ 13 w 19"/>
                <a:gd name="T5" fmla="*/ 0 h 79"/>
                <a:gd name="T6" fmla="*/ 15 w 19"/>
                <a:gd name="T7" fmla="*/ 1 h 79"/>
                <a:gd name="T8" fmla="*/ 17 w 19"/>
                <a:gd name="T9" fmla="*/ 6 h 79"/>
                <a:gd name="T10" fmla="*/ 18 w 19"/>
                <a:gd name="T11" fmla="*/ 14 h 79"/>
                <a:gd name="T12" fmla="*/ 18 w 19"/>
                <a:gd name="T13" fmla="*/ 28 h 79"/>
                <a:gd name="T14" fmla="*/ 15 w 19"/>
                <a:gd name="T15" fmla="*/ 49 h 79"/>
                <a:gd name="T16" fmla="*/ 10 w 19"/>
                <a:gd name="T17" fmla="*/ 78 h 79"/>
                <a:gd name="T18" fmla="*/ 5 w 19"/>
                <a:gd name="T19" fmla="*/ 62 h 79"/>
                <a:gd name="T20" fmla="*/ 2 w 19"/>
                <a:gd name="T21" fmla="*/ 47 h 79"/>
                <a:gd name="T22" fmla="*/ 0 w 19"/>
                <a:gd name="T23" fmla="*/ 33 h 79"/>
                <a:gd name="T24" fmla="*/ 0 w 19"/>
                <a:gd name="T25" fmla="*/ 21 h 79"/>
                <a:gd name="T26" fmla="*/ 1 w 19"/>
                <a:gd name="T27" fmla="*/ 10 h 79"/>
                <a:gd name="T28" fmla="*/ 4 w 19"/>
                <a:gd name="T29" fmla="*/ 3 h 79"/>
                <a:gd name="T30" fmla="*/ 7 w 19"/>
                <a:gd name="T31" fmla="*/ 0 h 79"/>
                <a:gd name="T32" fmla="*/ 10 w 19"/>
                <a:gd name="T3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79">
                  <a:moveTo>
                    <a:pt x="10" y="0"/>
                  </a:moveTo>
                  <a:lnTo>
                    <a:pt x="11" y="0"/>
                  </a:lnTo>
                  <a:lnTo>
                    <a:pt x="13" y="0"/>
                  </a:lnTo>
                  <a:lnTo>
                    <a:pt x="15" y="1"/>
                  </a:lnTo>
                  <a:lnTo>
                    <a:pt x="17" y="6"/>
                  </a:lnTo>
                  <a:lnTo>
                    <a:pt x="18" y="14"/>
                  </a:lnTo>
                  <a:lnTo>
                    <a:pt x="18" y="28"/>
                  </a:lnTo>
                  <a:lnTo>
                    <a:pt x="15" y="49"/>
                  </a:lnTo>
                  <a:lnTo>
                    <a:pt x="10" y="78"/>
                  </a:lnTo>
                  <a:lnTo>
                    <a:pt x="5" y="62"/>
                  </a:lnTo>
                  <a:lnTo>
                    <a:pt x="2" y="47"/>
                  </a:lnTo>
                  <a:lnTo>
                    <a:pt x="0" y="33"/>
                  </a:lnTo>
                  <a:lnTo>
                    <a:pt x="0" y="21"/>
                  </a:lnTo>
                  <a:lnTo>
                    <a:pt x="1" y="10"/>
                  </a:lnTo>
                  <a:lnTo>
                    <a:pt x="4" y="3"/>
                  </a:lnTo>
                  <a:lnTo>
                    <a:pt x="7" y="0"/>
                  </a:lnTo>
                  <a:lnTo>
                    <a:pt x="1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3E8CACA-E5D0-44AC-9029-7C2751300D5B}"/>
              </a:ext>
            </a:extLst>
          </p:cNvPr>
          <p:cNvSpPr>
            <a:spLocks noGrp="1" noRot="1" noChangeAspect="1" noChangeArrowheads="1" noTextEdit="1"/>
          </p:cNvSpPr>
          <p:nvPr>
            <p:ph type="sldImg"/>
          </p:nvPr>
        </p:nvSpPr>
        <p:spPr>
          <a:xfrm>
            <a:off x="474663" y="161925"/>
            <a:ext cx="5864225" cy="4397375"/>
          </a:xfrm>
          <a:ln cap="flat"/>
        </p:spPr>
      </p:sp>
      <p:sp>
        <p:nvSpPr>
          <p:cNvPr id="31747" name="Rectangle 3">
            <a:extLst>
              <a:ext uri="{FF2B5EF4-FFF2-40B4-BE49-F238E27FC236}">
                <a16:creationId xmlns:a16="http://schemas.microsoft.com/office/drawing/2014/main" id="{1A1793EB-7033-44F4-9B11-927C39F08366}"/>
              </a:ext>
            </a:extLst>
          </p:cNvPr>
          <p:cNvSpPr>
            <a:spLocks noGrp="1" noChangeArrowheads="1"/>
          </p:cNvSpPr>
          <p:nvPr>
            <p:ph type="body" idx="1"/>
          </p:nvPr>
        </p:nvSpPr>
        <p:spPr>
          <a:noFill/>
          <a:ln/>
        </p:spPr>
        <p:txBody>
          <a:bodyPr/>
          <a:lstStyle/>
          <a:p>
            <a:pPr>
              <a:tabLst/>
            </a:pPr>
            <a:r>
              <a:rPr lang="en-US" altLang="en-US"/>
              <a:t>Truncating a Table</a:t>
            </a:r>
          </a:p>
          <a:p>
            <a:pPr lvl="1">
              <a:tabLst/>
            </a:pPr>
            <a:r>
              <a:rPr lang="en-US" altLang="en-US"/>
              <a:t>Another DDL statement is the </a:t>
            </a:r>
            <a:r>
              <a:rPr lang="en-US" altLang="en-US">
                <a:solidFill>
                  <a:srgbClr val="FC0128"/>
                </a:solidFill>
              </a:rPr>
              <a:t>TRUNCATE TABLE </a:t>
            </a:r>
            <a:r>
              <a:rPr lang="en-US" altLang="en-US"/>
              <a:t>statement, which is used to remove all rows from a table and to release the storage space used by that table. When using the TRUNCATE TABLE statement, you cannot rollback row removal.</a:t>
            </a:r>
          </a:p>
          <a:p>
            <a:pPr lvl="1">
              <a:tabLst/>
            </a:pPr>
            <a:r>
              <a:rPr lang="en-US" altLang="en-US" b="1"/>
              <a:t>Syntax</a:t>
            </a:r>
            <a:endParaRPr lang="en-US" altLang="en-US"/>
          </a:p>
          <a:p>
            <a:pPr lvl="1">
              <a:tabLst/>
            </a:pPr>
            <a:r>
              <a:rPr lang="en-US" altLang="en-US">
                <a:latin typeface="Courier New" panose="02070309020205020404" pitchFamily="49" charset="0"/>
              </a:rPr>
              <a:t> TRUNCATE  TABLE   </a:t>
            </a:r>
            <a:r>
              <a:rPr lang="en-US" altLang="en-US" i="1">
                <a:latin typeface="Courier New" panose="02070309020205020404" pitchFamily="49" charset="0"/>
              </a:rPr>
              <a:t>table</a:t>
            </a:r>
            <a:r>
              <a:rPr lang="en-US" altLang="en-US">
                <a:latin typeface="Courier New" panose="02070309020205020404" pitchFamily="49" charset="0"/>
              </a:rPr>
              <a:t>;</a:t>
            </a:r>
            <a:endParaRPr lang="en-US" altLang="en-US"/>
          </a:p>
          <a:p>
            <a:pPr lvl="1">
              <a:tabLst/>
            </a:pPr>
            <a:r>
              <a:rPr lang="en-US" altLang="en-US" b="1"/>
              <a:t>where:</a:t>
            </a:r>
            <a:r>
              <a:rPr lang="en-US" altLang="en-US"/>
              <a:t>	</a:t>
            </a:r>
            <a:r>
              <a:rPr lang="en-US" altLang="en-US" i="1"/>
              <a:t>table			</a:t>
            </a:r>
            <a:r>
              <a:rPr lang="en-US" altLang="en-US"/>
              <a:t>is the name of the table</a:t>
            </a:r>
          </a:p>
          <a:p>
            <a:pPr lvl="1">
              <a:tabLst/>
            </a:pPr>
            <a:r>
              <a:rPr lang="en-US" altLang="en-US"/>
              <a:t>You must be the owner of the table or have DELETE TABLE system privileges to truncate a table.</a:t>
            </a:r>
          </a:p>
          <a:p>
            <a:pPr lvl="1">
              <a:tabLst/>
            </a:pPr>
            <a:endParaRPr lang="en-US" altLang="en-US"/>
          </a:p>
          <a:p>
            <a:pPr lvl="1">
              <a:tabLst/>
            </a:pPr>
            <a:r>
              <a:rPr lang="en-US" altLang="en-US"/>
              <a:t>The DELETE statement can also remove all rows from a table, but it does not release storage space.</a:t>
            </a:r>
          </a:p>
          <a:p>
            <a:pPr lvl="1">
              <a:tabLst/>
            </a:pPr>
            <a:endParaRPr lang="en-US" altLang="en-US"/>
          </a:p>
          <a:p>
            <a:pPr lvl="1">
              <a:tabLst/>
            </a:pPr>
            <a:endParaRPr lang="en-US" altLang="en-US"/>
          </a:p>
          <a:p>
            <a:pPr>
              <a:tabLst/>
            </a:pPr>
            <a:endParaRPr lang="en-US" altLang="en-US" b="0">
              <a:latin typeface="Times New Roman" panose="02020603050405020304" pitchFamily="18" charset="0"/>
            </a:endParaRPr>
          </a:p>
        </p:txBody>
      </p:sp>
      <p:sp>
        <p:nvSpPr>
          <p:cNvPr id="31748" name="Rectangle 4">
            <a:extLst>
              <a:ext uri="{FF2B5EF4-FFF2-40B4-BE49-F238E27FC236}">
                <a16:creationId xmlns:a16="http://schemas.microsoft.com/office/drawing/2014/main" id="{6352681E-A17E-48EB-8A9E-F39ED1CE0D4B}"/>
              </a:ext>
            </a:extLst>
          </p:cNvPr>
          <p:cNvSpPr>
            <a:spLocks noChangeArrowheads="1"/>
          </p:cNvSpPr>
          <p:nvPr/>
        </p:nvSpPr>
        <p:spPr bwMode="auto">
          <a:xfrm>
            <a:off x="630238" y="5767388"/>
            <a:ext cx="5524500" cy="2143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4" name="Group 10">
            <a:extLst>
              <a:ext uri="{FF2B5EF4-FFF2-40B4-BE49-F238E27FC236}">
                <a16:creationId xmlns:a16="http://schemas.microsoft.com/office/drawing/2014/main" id="{E6725D0E-F070-47FE-B799-0434051622C5}"/>
              </a:ext>
            </a:extLst>
          </p:cNvPr>
          <p:cNvGrpSpPr>
            <a:grpSpLocks/>
          </p:cNvGrpSpPr>
          <p:nvPr/>
        </p:nvGrpSpPr>
        <p:grpSpPr bwMode="auto">
          <a:xfrm>
            <a:off x="201613" y="6256338"/>
            <a:ext cx="284162" cy="292100"/>
            <a:chOff x="127" y="3941"/>
            <a:chExt cx="179" cy="184"/>
          </a:xfrm>
        </p:grpSpPr>
        <p:sp>
          <p:nvSpPr>
            <p:cNvPr id="31749" name="Freeform 5">
              <a:extLst>
                <a:ext uri="{FF2B5EF4-FFF2-40B4-BE49-F238E27FC236}">
                  <a16:creationId xmlns:a16="http://schemas.microsoft.com/office/drawing/2014/main" id="{F96A36EC-8C4F-4252-ACFB-399E1EDCBDBB}"/>
                </a:ext>
              </a:extLst>
            </p:cNvPr>
            <p:cNvSpPr>
              <a:spLocks/>
            </p:cNvSpPr>
            <p:nvPr/>
          </p:nvSpPr>
          <p:spPr bwMode="auto">
            <a:xfrm>
              <a:off x="127" y="3941"/>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Lst>
              <a:ahLst/>
              <a:cxnLst>
                <a:cxn ang="0">
                  <a:pos x="T0" y="T1"/>
                </a:cxn>
                <a:cxn ang="0">
                  <a:pos x="T2" y="T3"/>
                </a:cxn>
                <a:cxn ang="0">
                  <a:pos x="T4" y="T5"/>
                </a:cxn>
                <a:cxn ang="0">
                  <a:pos x="T6" y="T7"/>
                </a:cxn>
                <a:cxn ang="0">
                  <a:pos x="T8" y="T9"/>
                </a:cxn>
              </a:cxnLst>
              <a:rect l="0" t="0" r="r" b="b"/>
              <a:pathLst>
                <a:path w="179" h="184">
                  <a:moveTo>
                    <a:pt x="178" y="183"/>
                  </a:moveTo>
                  <a:lnTo>
                    <a:pt x="178" y="0"/>
                  </a:lnTo>
                  <a:lnTo>
                    <a:pt x="0" y="0"/>
                  </a:lnTo>
                  <a:lnTo>
                    <a:pt x="0" y="183"/>
                  </a:lnTo>
                  <a:lnTo>
                    <a:pt x="178"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Freeform 6">
              <a:extLst>
                <a:ext uri="{FF2B5EF4-FFF2-40B4-BE49-F238E27FC236}">
                  <a16:creationId xmlns:a16="http://schemas.microsoft.com/office/drawing/2014/main" id="{B085B754-183D-4EAE-9C12-4C8041246B01}"/>
                </a:ext>
              </a:extLst>
            </p:cNvPr>
            <p:cNvSpPr>
              <a:spLocks/>
            </p:cNvSpPr>
            <p:nvPr/>
          </p:nvSpPr>
          <p:spPr bwMode="auto">
            <a:xfrm>
              <a:off x="137" y="3949"/>
              <a:ext cx="163" cy="163"/>
            </a:xfrm>
            <a:custGeom>
              <a:avLst/>
              <a:gdLst>
                <a:gd name="T0" fmla="*/ 83 w 163"/>
                <a:gd name="T1" fmla="*/ 0 h 163"/>
                <a:gd name="T2" fmla="*/ 0 w 163"/>
                <a:gd name="T3" fmla="*/ 162 h 163"/>
                <a:gd name="T4" fmla="*/ 162 w 163"/>
                <a:gd name="T5" fmla="*/ 162 h 163"/>
                <a:gd name="T6" fmla="*/ 83 w 163"/>
                <a:gd name="T7" fmla="*/ 0 h 163"/>
              </a:gdLst>
              <a:ahLst/>
              <a:cxnLst>
                <a:cxn ang="0">
                  <a:pos x="T0" y="T1"/>
                </a:cxn>
                <a:cxn ang="0">
                  <a:pos x="T2" y="T3"/>
                </a:cxn>
                <a:cxn ang="0">
                  <a:pos x="T4" y="T5"/>
                </a:cxn>
                <a:cxn ang="0">
                  <a:pos x="T6" y="T7"/>
                </a:cxn>
              </a:cxnLst>
              <a:rect l="0" t="0" r="r" b="b"/>
              <a:pathLst>
                <a:path w="163" h="163">
                  <a:moveTo>
                    <a:pt x="83" y="0"/>
                  </a:moveTo>
                  <a:lnTo>
                    <a:pt x="0" y="162"/>
                  </a:lnTo>
                  <a:lnTo>
                    <a:pt x="162" y="162"/>
                  </a:lnTo>
                  <a:lnTo>
                    <a:pt x="8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Freeform 7">
              <a:extLst>
                <a:ext uri="{FF2B5EF4-FFF2-40B4-BE49-F238E27FC236}">
                  <a16:creationId xmlns:a16="http://schemas.microsoft.com/office/drawing/2014/main" id="{4BF88302-D9CA-4101-80AE-7630C3A5BEE7}"/>
                </a:ext>
              </a:extLst>
            </p:cNvPr>
            <p:cNvSpPr>
              <a:spLocks/>
            </p:cNvSpPr>
            <p:nvPr/>
          </p:nvSpPr>
          <p:spPr bwMode="auto">
            <a:xfrm>
              <a:off x="156" y="3969"/>
              <a:ext cx="131" cy="133"/>
            </a:xfrm>
            <a:custGeom>
              <a:avLst/>
              <a:gdLst>
                <a:gd name="T0" fmla="*/ 64 w 131"/>
                <a:gd name="T1" fmla="*/ 0 h 133"/>
                <a:gd name="T2" fmla="*/ 0 w 131"/>
                <a:gd name="T3" fmla="*/ 132 h 133"/>
                <a:gd name="T4" fmla="*/ 130 w 131"/>
                <a:gd name="T5" fmla="*/ 132 h 133"/>
                <a:gd name="T6" fmla="*/ 64 w 131"/>
                <a:gd name="T7" fmla="*/ 0 h 133"/>
              </a:gdLst>
              <a:ahLst/>
              <a:cxnLst>
                <a:cxn ang="0">
                  <a:pos x="T0" y="T1"/>
                </a:cxn>
                <a:cxn ang="0">
                  <a:pos x="T2" y="T3"/>
                </a:cxn>
                <a:cxn ang="0">
                  <a:pos x="T4" y="T5"/>
                </a:cxn>
                <a:cxn ang="0">
                  <a:pos x="T6" y="T7"/>
                </a:cxn>
              </a:cxnLst>
              <a:rect l="0" t="0" r="r" b="b"/>
              <a:pathLst>
                <a:path w="131" h="133">
                  <a:moveTo>
                    <a:pt x="64" y="0"/>
                  </a:moveTo>
                  <a:lnTo>
                    <a:pt x="0" y="132"/>
                  </a:lnTo>
                  <a:lnTo>
                    <a:pt x="130" y="132"/>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Freeform 8">
              <a:extLst>
                <a:ext uri="{FF2B5EF4-FFF2-40B4-BE49-F238E27FC236}">
                  <a16:creationId xmlns:a16="http://schemas.microsoft.com/office/drawing/2014/main" id="{85CB264F-2F6A-47F4-9230-D145D8136E63}"/>
                </a:ext>
              </a:extLst>
            </p:cNvPr>
            <p:cNvSpPr>
              <a:spLocks/>
            </p:cNvSpPr>
            <p:nvPr/>
          </p:nvSpPr>
          <p:spPr bwMode="auto">
            <a:xfrm>
              <a:off x="210" y="4079"/>
              <a:ext cx="21" cy="19"/>
            </a:xfrm>
            <a:custGeom>
              <a:avLst/>
              <a:gdLst>
                <a:gd name="T0" fmla="*/ 10 w 21"/>
                <a:gd name="T1" fmla="*/ 18 h 19"/>
                <a:gd name="T2" fmla="*/ 11 w 21"/>
                <a:gd name="T3" fmla="*/ 16 h 19"/>
                <a:gd name="T4" fmla="*/ 13 w 21"/>
                <a:gd name="T5" fmla="*/ 16 h 19"/>
                <a:gd name="T6" fmla="*/ 15 w 21"/>
                <a:gd name="T7" fmla="*/ 15 h 19"/>
                <a:gd name="T8" fmla="*/ 16 w 21"/>
                <a:gd name="T9" fmla="*/ 14 h 19"/>
                <a:gd name="T10" fmla="*/ 17 w 21"/>
                <a:gd name="T11" fmla="*/ 13 h 19"/>
                <a:gd name="T12" fmla="*/ 18 w 21"/>
                <a:gd name="T13" fmla="*/ 11 h 19"/>
                <a:gd name="T14" fmla="*/ 18 w 21"/>
                <a:gd name="T15" fmla="*/ 10 h 19"/>
                <a:gd name="T16" fmla="*/ 20 w 21"/>
                <a:gd name="T17" fmla="*/ 8 h 19"/>
                <a:gd name="T18" fmla="*/ 18 w 21"/>
                <a:gd name="T19" fmla="*/ 6 h 19"/>
                <a:gd name="T20" fmla="*/ 18 w 21"/>
                <a:gd name="T21" fmla="*/ 5 h 19"/>
                <a:gd name="T22" fmla="*/ 17 w 21"/>
                <a:gd name="T23" fmla="*/ 3 h 19"/>
                <a:gd name="T24" fmla="*/ 16 w 21"/>
                <a:gd name="T25" fmla="*/ 2 h 19"/>
                <a:gd name="T26" fmla="*/ 15 w 21"/>
                <a:gd name="T27" fmla="*/ 1 h 19"/>
                <a:gd name="T28" fmla="*/ 13 w 21"/>
                <a:gd name="T29" fmla="*/ 0 h 19"/>
                <a:gd name="T30" fmla="*/ 11 w 21"/>
                <a:gd name="T31" fmla="*/ 0 h 19"/>
                <a:gd name="T32" fmla="*/ 10 w 21"/>
                <a:gd name="T33" fmla="*/ 0 h 19"/>
                <a:gd name="T34" fmla="*/ 7 w 21"/>
                <a:gd name="T35" fmla="*/ 0 h 19"/>
                <a:gd name="T36" fmla="*/ 5 w 21"/>
                <a:gd name="T37" fmla="*/ 0 h 19"/>
                <a:gd name="T38" fmla="*/ 4 w 21"/>
                <a:gd name="T39" fmla="*/ 1 h 19"/>
                <a:gd name="T40" fmla="*/ 2 w 21"/>
                <a:gd name="T41" fmla="*/ 2 h 19"/>
                <a:gd name="T42" fmla="*/ 1 w 21"/>
                <a:gd name="T43" fmla="*/ 3 h 19"/>
                <a:gd name="T44" fmla="*/ 1 w 21"/>
                <a:gd name="T45" fmla="*/ 5 h 19"/>
                <a:gd name="T46" fmla="*/ 0 w 21"/>
                <a:gd name="T47" fmla="*/ 6 h 19"/>
                <a:gd name="T48" fmla="*/ 0 w 21"/>
                <a:gd name="T49" fmla="*/ 8 h 19"/>
                <a:gd name="T50" fmla="*/ 0 w 21"/>
                <a:gd name="T51" fmla="*/ 10 h 19"/>
                <a:gd name="T52" fmla="*/ 1 w 21"/>
                <a:gd name="T53" fmla="*/ 11 h 19"/>
                <a:gd name="T54" fmla="*/ 1 w 21"/>
                <a:gd name="T55" fmla="*/ 13 h 19"/>
                <a:gd name="T56" fmla="*/ 2 w 21"/>
                <a:gd name="T57" fmla="*/ 14 h 19"/>
                <a:gd name="T58" fmla="*/ 4 w 21"/>
                <a:gd name="T59" fmla="*/ 15 h 19"/>
                <a:gd name="T60" fmla="*/ 5 w 21"/>
                <a:gd name="T61" fmla="*/ 16 h 19"/>
                <a:gd name="T62" fmla="*/ 7 w 21"/>
                <a:gd name="T63" fmla="*/ 16 h 19"/>
                <a:gd name="T64" fmla="*/ 10 w 21"/>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19">
                  <a:moveTo>
                    <a:pt x="10" y="18"/>
                  </a:moveTo>
                  <a:lnTo>
                    <a:pt x="11" y="16"/>
                  </a:lnTo>
                  <a:lnTo>
                    <a:pt x="13" y="16"/>
                  </a:lnTo>
                  <a:lnTo>
                    <a:pt x="15" y="15"/>
                  </a:lnTo>
                  <a:lnTo>
                    <a:pt x="16" y="14"/>
                  </a:lnTo>
                  <a:lnTo>
                    <a:pt x="17" y="13"/>
                  </a:lnTo>
                  <a:lnTo>
                    <a:pt x="18" y="11"/>
                  </a:lnTo>
                  <a:lnTo>
                    <a:pt x="18" y="10"/>
                  </a:lnTo>
                  <a:lnTo>
                    <a:pt x="20" y="8"/>
                  </a:lnTo>
                  <a:lnTo>
                    <a:pt x="18" y="6"/>
                  </a:lnTo>
                  <a:lnTo>
                    <a:pt x="18" y="5"/>
                  </a:lnTo>
                  <a:lnTo>
                    <a:pt x="17" y="3"/>
                  </a:lnTo>
                  <a:lnTo>
                    <a:pt x="16" y="2"/>
                  </a:lnTo>
                  <a:lnTo>
                    <a:pt x="15" y="1"/>
                  </a:lnTo>
                  <a:lnTo>
                    <a:pt x="13" y="0"/>
                  </a:lnTo>
                  <a:lnTo>
                    <a:pt x="11" y="0"/>
                  </a:lnTo>
                  <a:lnTo>
                    <a:pt x="10"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1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Freeform 9">
              <a:extLst>
                <a:ext uri="{FF2B5EF4-FFF2-40B4-BE49-F238E27FC236}">
                  <a16:creationId xmlns:a16="http://schemas.microsoft.com/office/drawing/2014/main" id="{03390E18-8ECC-4B38-AD13-AAC90BE43601}"/>
                </a:ext>
              </a:extLst>
            </p:cNvPr>
            <p:cNvSpPr>
              <a:spLocks/>
            </p:cNvSpPr>
            <p:nvPr/>
          </p:nvSpPr>
          <p:spPr bwMode="auto">
            <a:xfrm>
              <a:off x="210" y="3996"/>
              <a:ext cx="20" cy="80"/>
            </a:xfrm>
            <a:custGeom>
              <a:avLst/>
              <a:gdLst>
                <a:gd name="T0" fmla="*/ 10 w 20"/>
                <a:gd name="T1" fmla="*/ 0 h 80"/>
                <a:gd name="T2" fmla="*/ 11 w 20"/>
                <a:gd name="T3" fmla="*/ 0 h 80"/>
                <a:gd name="T4" fmla="*/ 13 w 20"/>
                <a:gd name="T5" fmla="*/ 0 h 80"/>
                <a:gd name="T6" fmla="*/ 15 w 20"/>
                <a:gd name="T7" fmla="*/ 2 h 80"/>
                <a:gd name="T8" fmla="*/ 17 w 20"/>
                <a:gd name="T9" fmla="*/ 7 h 80"/>
                <a:gd name="T10" fmla="*/ 19 w 20"/>
                <a:gd name="T11" fmla="*/ 15 h 80"/>
                <a:gd name="T12" fmla="*/ 19 w 20"/>
                <a:gd name="T13" fmla="*/ 29 h 80"/>
                <a:gd name="T14" fmla="*/ 15 w 20"/>
                <a:gd name="T15" fmla="*/ 50 h 80"/>
                <a:gd name="T16" fmla="*/ 10 w 20"/>
                <a:gd name="T17" fmla="*/ 79 h 80"/>
                <a:gd name="T18" fmla="*/ 5 w 20"/>
                <a:gd name="T19" fmla="*/ 63 h 80"/>
                <a:gd name="T20" fmla="*/ 2 w 20"/>
                <a:gd name="T21" fmla="*/ 48 h 80"/>
                <a:gd name="T22" fmla="*/ 0 w 20"/>
                <a:gd name="T23" fmla="*/ 34 h 80"/>
                <a:gd name="T24" fmla="*/ 0 w 20"/>
                <a:gd name="T25" fmla="*/ 22 h 80"/>
                <a:gd name="T26" fmla="*/ 1 w 20"/>
                <a:gd name="T27" fmla="*/ 11 h 80"/>
                <a:gd name="T28" fmla="*/ 4 w 20"/>
                <a:gd name="T29" fmla="*/ 4 h 80"/>
                <a:gd name="T30" fmla="*/ 7 w 20"/>
                <a:gd name="T31" fmla="*/ 0 h 80"/>
                <a:gd name="T32" fmla="*/ 10 w 20"/>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80">
                  <a:moveTo>
                    <a:pt x="10" y="0"/>
                  </a:moveTo>
                  <a:lnTo>
                    <a:pt x="11" y="0"/>
                  </a:lnTo>
                  <a:lnTo>
                    <a:pt x="13" y="0"/>
                  </a:lnTo>
                  <a:lnTo>
                    <a:pt x="15" y="2"/>
                  </a:lnTo>
                  <a:lnTo>
                    <a:pt x="17" y="7"/>
                  </a:lnTo>
                  <a:lnTo>
                    <a:pt x="19" y="15"/>
                  </a:lnTo>
                  <a:lnTo>
                    <a:pt x="19"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766" name="Group 22">
            <a:extLst>
              <a:ext uri="{FF2B5EF4-FFF2-40B4-BE49-F238E27FC236}">
                <a16:creationId xmlns:a16="http://schemas.microsoft.com/office/drawing/2014/main" id="{5149A50C-34D2-4C23-852C-B4A75276F617}"/>
              </a:ext>
            </a:extLst>
          </p:cNvPr>
          <p:cNvGrpSpPr>
            <a:grpSpLocks/>
          </p:cNvGrpSpPr>
          <p:nvPr/>
        </p:nvGrpSpPr>
        <p:grpSpPr bwMode="auto">
          <a:xfrm>
            <a:off x="201613" y="6697663"/>
            <a:ext cx="285750" cy="304800"/>
            <a:chOff x="127" y="4219"/>
            <a:chExt cx="180" cy="192"/>
          </a:xfrm>
        </p:grpSpPr>
        <p:sp>
          <p:nvSpPr>
            <p:cNvPr id="31755" name="Freeform 11">
              <a:extLst>
                <a:ext uri="{FF2B5EF4-FFF2-40B4-BE49-F238E27FC236}">
                  <a16:creationId xmlns:a16="http://schemas.microsoft.com/office/drawing/2014/main" id="{EE1CB9DD-1422-49CC-A951-E337B5B34CF8}"/>
                </a:ext>
              </a:extLst>
            </p:cNvPr>
            <p:cNvSpPr>
              <a:spLocks/>
            </p:cNvSpPr>
            <p:nvPr/>
          </p:nvSpPr>
          <p:spPr bwMode="auto">
            <a:xfrm>
              <a:off x="127" y="4219"/>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Lst>
              <a:ahLst/>
              <a:cxnLst>
                <a:cxn ang="0">
                  <a:pos x="T0" y="T1"/>
                </a:cxn>
                <a:cxn ang="0">
                  <a:pos x="T2" y="T3"/>
                </a:cxn>
                <a:cxn ang="0">
                  <a:pos x="T4" y="T5"/>
                </a:cxn>
                <a:cxn ang="0">
                  <a:pos x="T6" y="T7"/>
                </a:cxn>
                <a:cxn ang="0">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Freeform 12">
              <a:extLst>
                <a:ext uri="{FF2B5EF4-FFF2-40B4-BE49-F238E27FC236}">
                  <a16:creationId xmlns:a16="http://schemas.microsoft.com/office/drawing/2014/main" id="{86366360-30A4-4BCA-A541-6709D0A3883C}"/>
                </a:ext>
              </a:extLst>
            </p:cNvPr>
            <p:cNvSpPr>
              <a:spLocks/>
            </p:cNvSpPr>
            <p:nvPr/>
          </p:nvSpPr>
          <p:spPr bwMode="auto">
            <a:xfrm>
              <a:off x="207" y="4392"/>
              <a:ext cx="28" cy="19"/>
            </a:xfrm>
            <a:custGeom>
              <a:avLst/>
              <a:gdLst>
                <a:gd name="T0" fmla="*/ 27 w 28"/>
                <a:gd name="T1" fmla="*/ 18 h 19"/>
                <a:gd name="T2" fmla="*/ 27 w 28"/>
                <a:gd name="T3" fmla="*/ 0 h 19"/>
                <a:gd name="T4" fmla="*/ 0 w 28"/>
                <a:gd name="T5" fmla="*/ 0 h 19"/>
                <a:gd name="T6" fmla="*/ 0 w 28"/>
                <a:gd name="T7" fmla="*/ 18 h 19"/>
                <a:gd name="T8" fmla="*/ 27 w 28"/>
                <a:gd name="T9" fmla="*/ 18 h 19"/>
              </a:gdLst>
              <a:ahLst/>
              <a:cxnLst>
                <a:cxn ang="0">
                  <a:pos x="T0" y="T1"/>
                </a:cxn>
                <a:cxn ang="0">
                  <a:pos x="T2" y="T3"/>
                </a:cxn>
                <a:cxn ang="0">
                  <a:pos x="T4" y="T5"/>
                </a:cxn>
                <a:cxn ang="0">
                  <a:pos x="T6" y="T7"/>
                </a:cxn>
                <a:cxn ang="0">
                  <a:pos x="T8" y="T9"/>
                </a:cxn>
              </a:cxnLst>
              <a:rect l="0" t="0" r="r" b="b"/>
              <a:pathLst>
                <a:path w="28" h="19">
                  <a:moveTo>
                    <a:pt x="27" y="18"/>
                  </a:moveTo>
                  <a:lnTo>
                    <a:pt x="27" y="0"/>
                  </a:lnTo>
                  <a:lnTo>
                    <a:pt x="0" y="0"/>
                  </a:lnTo>
                  <a:lnTo>
                    <a:pt x="0" y="18"/>
                  </a:lnTo>
                  <a:lnTo>
                    <a:pt x="27"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Freeform 13">
              <a:extLst>
                <a:ext uri="{FF2B5EF4-FFF2-40B4-BE49-F238E27FC236}">
                  <a16:creationId xmlns:a16="http://schemas.microsoft.com/office/drawing/2014/main" id="{0B374CD4-F653-4E2C-AF5E-B88E70B71048}"/>
                </a:ext>
              </a:extLst>
            </p:cNvPr>
            <p:cNvSpPr>
              <a:spLocks/>
            </p:cNvSpPr>
            <p:nvPr/>
          </p:nvSpPr>
          <p:spPr bwMode="auto">
            <a:xfrm>
              <a:off x="150" y="4271"/>
              <a:ext cx="32" cy="21"/>
            </a:xfrm>
            <a:custGeom>
              <a:avLst/>
              <a:gdLst>
                <a:gd name="T0" fmla="*/ 0 w 32"/>
                <a:gd name="T1" fmla="*/ 0 h 21"/>
                <a:gd name="T2" fmla="*/ 25 w 32"/>
                <a:gd name="T3" fmla="*/ 20 h 21"/>
                <a:gd name="T4" fmla="*/ 31 w 32"/>
                <a:gd name="T5" fmla="*/ 9 h 21"/>
                <a:gd name="T6" fmla="*/ 0 w 32"/>
                <a:gd name="T7" fmla="*/ 0 h 21"/>
              </a:gdLst>
              <a:ahLst/>
              <a:cxnLst>
                <a:cxn ang="0">
                  <a:pos x="T0" y="T1"/>
                </a:cxn>
                <a:cxn ang="0">
                  <a:pos x="T2" y="T3"/>
                </a:cxn>
                <a:cxn ang="0">
                  <a:pos x="T4" y="T5"/>
                </a:cxn>
                <a:cxn ang="0">
                  <a:pos x="T6" y="T7"/>
                </a:cxn>
              </a:cxnLst>
              <a:rect l="0" t="0" r="r" b="b"/>
              <a:pathLst>
                <a:path w="32" h="21">
                  <a:moveTo>
                    <a:pt x="0" y="0"/>
                  </a:moveTo>
                  <a:lnTo>
                    <a:pt x="25" y="20"/>
                  </a:lnTo>
                  <a:lnTo>
                    <a:pt x="31" y="9"/>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Freeform 14">
              <a:extLst>
                <a:ext uri="{FF2B5EF4-FFF2-40B4-BE49-F238E27FC236}">
                  <a16:creationId xmlns:a16="http://schemas.microsoft.com/office/drawing/2014/main" id="{A4EA1568-6765-42D0-9A2E-627D239AC207}"/>
                </a:ext>
              </a:extLst>
            </p:cNvPr>
            <p:cNvSpPr>
              <a:spLocks/>
            </p:cNvSpPr>
            <p:nvPr/>
          </p:nvSpPr>
          <p:spPr bwMode="auto">
            <a:xfrm>
              <a:off x="260" y="4271"/>
              <a:ext cx="34" cy="21"/>
            </a:xfrm>
            <a:custGeom>
              <a:avLst/>
              <a:gdLst>
                <a:gd name="T0" fmla="*/ 33 w 34"/>
                <a:gd name="T1" fmla="*/ 0 h 21"/>
                <a:gd name="T2" fmla="*/ 6 w 34"/>
                <a:gd name="T3" fmla="*/ 20 h 21"/>
                <a:gd name="T4" fmla="*/ 0 w 34"/>
                <a:gd name="T5" fmla="*/ 9 h 21"/>
                <a:gd name="T6" fmla="*/ 33 w 34"/>
                <a:gd name="T7" fmla="*/ 0 h 21"/>
              </a:gdLst>
              <a:ahLst/>
              <a:cxnLst>
                <a:cxn ang="0">
                  <a:pos x="T0" y="T1"/>
                </a:cxn>
                <a:cxn ang="0">
                  <a:pos x="T2" y="T3"/>
                </a:cxn>
                <a:cxn ang="0">
                  <a:pos x="T4" y="T5"/>
                </a:cxn>
                <a:cxn ang="0">
                  <a:pos x="T6" y="T7"/>
                </a:cxn>
              </a:cxnLst>
              <a:rect l="0" t="0" r="r" b="b"/>
              <a:pathLst>
                <a:path w="34" h="21">
                  <a:moveTo>
                    <a:pt x="33" y="0"/>
                  </a:moveTo>
                  <a:lnTo>
                    <a:pt x="6" y="20"/>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Freeform 15">
              <a:extLst>
                <a:ext uri="{FF2B5EF4-FFF2-40B4-BE49-F238E27FC236}">
                  <a16:creationId xmlns:a16="http://schemas.microsoft.com/office/drawing/2014/main" id="{E90BFC4E-0796-40BB-AA68-3EB29C1EE235}"/>
                </a:ext>
              </a:extLst>
            </p:cNvPr>
            <p:cNvSpPr>
              <a:spLocks/>
            </p:cNvSpPr>
            <p:nvPr/>
          </p:nvSpPr>
          <p:spPr bwMode="auto">
            <a:xfrm>
              <a:off x="147" y="4311"/>
              <a:ext cx="33" cy="17"/>
            </a:xfrm>
            <a:custGeom>
              <a:avLst/>
              <a:gdLst>
                <a:gd name="T0" fmla="*/ 0 w 33"/>
                <a:gd name="T1" fmla="*/ 16 h 17"/>
                <a:gd name="T2" fmla="*/ 32 w 33"/>
                <a:gd name="T3" fmla="*/ 12 h 17"/>
                <a:gd name="T4" fmla="*/ 30 w 33"/>
                <a:gd name="T5" fmla="*/ 0 h 17"/>
                <a:gd name="T6" fmla="*/ 0 w 33"/>
                <a:gd name="T7" fmla="*/ 16 h 17"/>
              </a:gdLst>
              <a:ahLst/>
              <a:cxnLst>
                <a:cxn ang="0">
                  <a:pos x="T0" y="T1"/>
                </a:cxn>
                <a:cxn ang="0">
                  <a:pos x="T2" y="T3"/>
                </a:cxn>
                <a:cxn ang="0">
                  <a:pos x="T4" y="T5"/>
                </a:cxn>
                <a:cxn ang="0">
                  <a:pos x="T6" y="T7"/>
                </a:cxn>
              </a:cxnLst>
              <a:rect l="0" t="0" r="r" b="b"/>
              <a:pathLst>
                <a:path w="33" h="17">
                  <a:moveTo>
                    <a:pt x="0" y="16"/>
                  </a:moveTo>
                  <a:lnTo>
                    <a:pt x="32" y="12"/>
                  </a:lnTo>
                  <a:lnTo>
                    <a:pt x="30" y="0"/>
                  </a:lnTo>
                  <a:lnTo>
                    <a:pt x="0"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Freeform 16">
              <a:extLst>
                <a:ext uri="{FF2B5EF4-FFF2-40B4-BE49-F238E27FC236}">
                  <a16:creationId xmlns:a16="http://schemas.microsoft.com/office/drawing/2014/main" id="{05ACA575-633C-4C40-A3BF-DEEED7C60348}"/>
                </a:ext>
              </a:extLst>
            </p:cNvPr>
            <p:cNvSpPr>
              <a:spLocks/>
            </p:cNvSpPr>
            <p:nvPr/>
          </p:nvSpPr>
          <p:spPr bwMode="auto">
            <a:xfrm>
              <a:off x="262" y="4312"/>
              <a:ext cx="35" cy="17"/>
            </a:xfrm>
            <a:custGeom>
              <a:avLst/>
              <a:gdLst>
                <a:gd name="T0" fmla="*/ 34 w 35"/>
                <a:gd name="T1" fmla="*/ 16 h 17"/>
                <a:gd name="T2" fmla="*/ 0 w 35"/>
                <a:gd name="T3" fmla="*/ 13 h 17"/>
                <a:gd name="T4" fmla="*/ 2 w 35"/>
                <a:gd name="T5" fmla="*/ 0 h 17"/>
                <a:gd name="T6" fmla="*/ 34 w 35"/>
                <a:gd name="T7" fmla="*/ 16 h 17"/>
              </a:gdLst>
              <a:ahLst/>
              <a:cxnLst>
                <a:cxn ang="0">
                  <a:pos x="T0" y="T1"/>
                </a:cxn>
                <a:cxn ang="0">
                  <a:pos x="T2" y="T3"/>
                </a:cxn>
                <a:cxn ang="0">
                  <a:pos x="T4" y="T5"/>
                </a:cxn>
                <a:cxn ang="0">
                  <a:pos x="T6" y="T7"/>
                </a:cxn>
              </a:cxnLst>
              <a:rect l="0" t="0" r="r" b="b"/>
              <a:pathLst>
                <a:path w="35" h="17">
                  <a:moveTo>
                    <a:pt x="34" y="16"/>
                  </a:moveTo>
                  <a:lnTo>
                    <a:pt x="0" y="13"/>
                  </a:lnTo>
                  <a:lnTo>
                    <a:pt x="2" y="0"/>
                  </a:lnTo>
                  <a:lnTo>
                    <a:pt x="34"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Freeform 17">
              <a:extLst>
                <a:ext uri="{FF2B5EF4-FFF2-40B4-BE49-F238E27FC236}">
                  <a16:creationId xmlns:a16="http://schemas.microsoft.com/office/drawing/2014/main" id="{82CEC045-1C86-4DA0-990C-D7EC1BCE3FAE}"/>
                </a:ext>
              </a:extLst>
            </p:cNvPr>
            <p:cNvSpPr>
              <a:spLocks/>
            </p:cNvSpPr>
            <p:nvPr/>
          </p:nvSpPr>
          <p:spPr bwMode="auto">
            <a:xfrm>
              <a:off x="172" y="4234"/>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Freeform 18">
              <a:extLst>
                <a:ext uri="{FF2B5EF4-FFF2-40B4-BE49-F238E27FC236}">
                  <a16:creationId xmlns:a16="http://schemas.microsoft.com/office/drawing/2014/main" id="{A982DCEC-E995-4ACE-8CAA-40028717C235}"/>
                </a:ext>
              </a:extLst>
            </p:cNvPr>
            <p:cNvSpPr>
              <a:spLocks/>
            </p:cNvSpPr>
            <p:nvPr/>
          </p:nvSpPr>
          <p:spPr bwMode="auto">
            <a:xfrm>
              <a:off x="237" y="4236"/>
              <a:ext cx="29" cy="31"/>
            </a:xfrm>
            <a:custGeom>
              <a:avLst/>
              <a:gdLst>
                <a:gd name="T0" fmla="*/ 28 w 29"/>
                <a:gd name="T1" fmla="*/ 0 h 31"/>
                <a:gd name="T2" fmla="*/ 11 w 29"/>
                <a:gd name="T3" fmla="*/ 30 h 31"/>
                <a:gd name="T4" fmla="*/ 0 w 29"/>
                <a:gd name="T5" fmla="*/ 22 h 31"/>
                <a:gd name="T6" fmla="*/ 28 w 29"/>
                <a:gd name="T7" fmla="*/ 0 h 31"/>
              </a:gdLst>
              <a:ahLst/>
              <a:cxnLst>
                <a:cxn ang="0">
                  <a:pos x="T0" y="T1"/>
                </a:cxn>
                <a:cxn ang="0">
                  <a:pos x="T2" y="T3"/>
                </a:cxn>
                <a:cxn ang="0">
                  <a:pos x="T4" y="T5"/>
                </a:cxn>
                <a:cxn ang="0">
                  <a:pos x="T6" y="T7"/>
                </a:cxn>
              </a:cxnLst>
              <a:rect l="0" t="0" r="r" b="b"/>
              <a:pathLst>
                <a:path w="29" h="31">
                  <a:moveTo>
                    <a:pt x="28" y="0"/>
                  </a:moveTo>
                  <a:lnTo>
                    <a:pt x="11" y="30"/>
                  </a:lnTo>
                  <a:lnTo>
                    <a:pt x="0" y="22"/>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3" name="Freeform 19">
              <a:extLst>
                <a:ext uri="{FF2B5EF4-FFF2-40B4-BE49-F238E27FC236}">
                  <a16:creationId xmlns:a16="http://schemas.microsoft.com/office/drawing/2014/main" id="{F78AA128-6DA4-4747-93EE-1217E5742652}"/>
                </a:ext>
              </a:extLst>
            </p:cNvPr>
            <p:cNvSpPr>
              <a:spLocks/>
            </p:cNvSpPr>
            <p:nvPr/>
          </p:nvSpPr>
          <p:spPr bwMode="auto">
            <a:xfrm>
              <a:off x="211" y="4225"/>
              <a:ext cx="19" cy="30"/>
            </a:xfrm>
            <a:custGeom>
              <a:avLst/>
              <a:gdLst>
                <a:gd name="T0" fmla="*/ 8 w 19"/>
                <a:gd name="T1" fmla="*/ 0 h 30"/>
                <a:gd name="T2" fmla="*/ 0 w 19"/>
                <a:gd name="T3" fmla="*/ 29 h 30"/>
                <a:gd name="T4" fmla="*/ 18 w 19"/>
                <a:gd name="T5" fmla="*/ 28 h 30"/>
                <a:gd name="T6" fmla="*/ 8 w 19"/>
                <a:gd name="T7" fmla="*/ 0 h 30"/>
              </a:gdLst>
              <a:ahLst/>
              <a:cxnLst>
                <a:cxn ang="0">
                  <a:pos x="T0" y="T1"/>
                </a:cxn>
                <a:cxn ang="0">
                  <a:pos x="T2" y="T3"/>
                </a:cxn>
                <a:cxn ang="0">
                  <a:pos x="T4" y="T5"/>
                </a:cxn>
                <a:cxn ang="0">
                  <a:pos x="T6" y="T7"/>
                </a:cxn>
              </a:cxnLst>
              <a:rect l="0" t="0" r="r" b="b"/>
              <a:pathLst>
                <a:path w="19" h="30">
                  <a:moveTo>
                    <a:pt x="8" y="0"/>
                  </a:moveTo>
                  <a:lnTo>
                    <a:pt x="0" y="29"/>
                  </a:lnTo>
                  <a:lnTo>
                    <a:pt x="18" y="28"/>
                  </a:lnTo>
                  <a:lnTo>
                    <a:pt x="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4" name="Freeform 20">
              <a:extLst>
                <a:ext uri="{FF2B5EF4-FFF2-40B4-BE49-F238E27FC236}">
                  <a16:creationId xmlns:a16="http://schemas.microsoft.com/office/drawing/2014/main" id="{B37C313E-29E0-4111-9DE3-E80B80EFBB28}"/>
                </a:ext>
              </a:extLst>
            </p:cNvPr>
            <p:cNvSpPr>
              <a:spLocks/>
            </p:cNvSpPr>
            <p:nvPr/>
          </p:nvSpPr>
          <p:spPr bwMode="auto">
            <a:xfrm>
              <a:off x="187" y="4270"/>
              <a:ext cx="67" cy="116"/>
            </a:xfrm>
            <a:custGeom>
              <a:avLst/>
              <a:gdLst>
                <a:gd name="T0" fmla="*/ 21 w 67"/>
                <a:gd name="T1" fmla="*/ 115 h 116"/>
                <a:gd name="T2" fmla="*/ 22 w 67"/>
                <a:gd name="T3" fmla="*/ 94 h 116"/>
                <a:gd name="T4" fmla="*/ 20 w 67"/>
                <a:gd name="T5" fmla="*/ 91 h 116"/>
                <a:gd name="T6" fmla="*/ 14 w 67"/>
                <a:gd name="T7" fmla="*/ 83 h 116"/>
                <a:gd name="T8" fmla="*/ 8 w 67"/>
                <a:gd name="T9" fmla="*/ 72 h 116"/>
                <a:gd name="T10" fmla="*/ 3 w 67"/>
                <a:gd name="T11" fmla="*/ 58 h 116"/>
                <a:gd name="T12" fmla="*/ 0 w 67"/>
                <a:gd name="T13" fmla="*/ 42 h 116"/>
                <a:gd name="T14" fmla="*/ 0 w 67"/>
                <a:gd name="T15" fmla="*/ 27 h 116"/>
                <a:gd name="T16" fmla="*/ 7 w 67"/>
                <a:gd name="T17" fmla="*/ 12 h 116"/>
                <a:gd name="T18" fmla="*/ 22 w 67"/>
                <a:gd name="T19" fmla="*/ 0 h 116"/>
                <a:gd name="T20" fmla="*/ 42 w 67"/>
                <a:gd name="T21" fmla="*/ 0 h 116"/>
                <a:gd name="T22" fmla="*/ 45 w 67"/>
                <a:gd name="T23" fmla="*/ 1 h 116"/>
                <a:gd name="T24" fmla="*/ 50 w 67"/>
                <a:gd name="T25" fmla="*/ 5 h 116"/>
                <a:gd name="T26" fmla="*/ 56 w 67"/>
                <a:gd name="T27" fmla="*/ 11 h 116"/>
                <a:gd name="T28" fmla="*/ 62 w 67"/>
                <a:gd name="T29" fmla="*/ 20 h 116"/>
                <a:gd name="T30" fmla="*/ 66 w 67"/>
                <a:gd name="T31" fmla="*/ 32 h 116"/>
                <a:gd name="T32" fmla="*/ 65 w 67"/>
                <a:gd name="T33" fmla="*/ 48 h 116"/>
                <a:gd name="T34" fmla="*/ 58 w 67"/>
                <a:gd name="T35" fmla="*/ 68 h 116"/>
                <a:gd name="T36" fmla="*/ 42 w 67"/>
                <a:gd name="T37" fmla="*/ 91 h 116"/>
                <a:gd name="T38" fmla="*/ 42 w 67"/>
                <a:gd name="T39" fmla="*/ 115 h 116"/>
                <a:gd name="T40" fmla="*/ 21 w 67"/>
                <a:gd name="T41" fmla="*/ 1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5" name="Freeform 21">
              <a:extLst>
                <a:ext uri="{FF2B5EF4-FFF2-40B4-BE49-F238E27FC236}">
                  <a16:creationId xmlns:a16="http://schemas.microsoft.com/office/drawing/2014/main" id="{D9DB0BA0-71ED-4C5F-B2C1-A8F63C7095D5}"/>
                </a:ext>
              </a:extLst>
            </p:cNvPr>
            <p:cNvSpPr>
              <a:spLocks/>
            </p:cNvSpPr>
            <p:nvPr/>
          </p:nvSpPr>
          <p:spPr bwMode="auto">
            <a:xfrm>
              <a:off x="213" y="4292"/>
              <a:ext cx="18" cy="88"/>
            </a:xfrm>
            <a:custGeom>
              <a:avLst/>
              <a:gdLst>
                <a:gd name="T0" fmla="*/ 4 w 18"/>
                <a:gd name="T1" fmla="*/ 0 h 88"/>
                <a:gd name="T2" fmla="*/ 7 w 18"/>
                <a:gd name="T3" fmla="*/ 6 h 88"/>
                <a:gd name="T4" fmla="*/ 2 w 18"/>
                <a:gd name="T5" fmla="*/ 7 h 88"/>
                <a:gd name="T6" fmla="*/ 2 w 18"/>
                <a:gd name="T7" fmla="*/ 78 h 88"/>
                <a:gd name="T8" fmla="*/ 0 w 18"/>
                <a:gd name="T9" fmla="*/ 79 h 88"/>
                <a:gd name="T10" fmla="*/ 0 w 18"/>
                <a:gd name="T11" fmla="*/ 87 h 88"/>
                <a:gd name="T12" fmla="*/ 2 w 18"/>
                <a:gd name="T13" fmla="*/ 87 h 88"/>
                <a:gd name="T14" fmla="*/ 4 w 18"/>
                <a:gd name="T15" fmla="*/ 87 h 88"/>
                <a:gd name="T16" fmla="*/ 7 w 18"/>
                <a:gd name="T17" fmla="*/ 87 h 88"/>
                <a:gd name="T18" fmla="*/ 9 w 18"/>
                <a:gd name="T19" fmla="*/ 85 h 88"/>
                <a:gd name="T20" fmla="*/ 14 w 18"/>
                <a:gd name="T21" fmla="*/ 85 h 88"/>
                <a:gd name="T22" fmla="*/ 17 w 18"/>
                <a:gd name="T23" fmla="*/ 84 h 88"/>
                <a:gd name="T24" fmla="*/ 17 w 18"/>
                <a:gd name="T25" fmla="*/ 82 h 88"/>
                <a:gd name="T26" fmla="*/ 17 w 18"/>
                <a:gd name="T27" fmla="*/ 79 h 88"/>
                <a:gd name="T28" fmla="*/ 17 w 18"/>
                <a:gd name="T29" fmla="*/ 48 h 88"/>
                <a:gd name="T30" fmla="*/ 14 w 18"/>
                <a:gd name="T31" fmla="*/ 47 h 88"/>
                <a:gd name="T32" fmla="*/ 14 w 18"/>
                <a:gd name="T33" fmla="*/ 39 h 88"/>
                <a:gd name="T34" fmla="*/ 14 w 18"/>
                <a:gd name="T35" fmla="*/ 5 h 88"/>
                <a:gd name="T36" fmla="*/ 4 w 18"/>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8E4C30F-7B9A-48A1-9710-F04BE58D006B}"/>
              </a:ext>
            </a:extLst>
          </p:cNvPr>
          <p:cNvSpPr>
            <a:spLocks noGrp="1" noChangeArrowheads="1"/>
          </p:cNvSpPr>
          <p:nvPr>
            <p:ph type="body" idx="1"/>
          </p:nvPr>
        </p:nvSpPr>
        <p:spPr>
          <a:noFill/>
          <a:ln/>
        </p:spPr>
        <p:txBody>
          <a:bodyPr/>
          <a:lstStyle/>
          <a:p>
            <a:pPr>
              <a:tabLst/>
            </a:pPr>
            <a:r>
              <a:rPr lang="en-US" altLang="en-US"/>
              <a:t>CREATE TABLE</a:t>
            </a:r>
          </a:p>
          <a:p>
            <a:pPr lvl="2">
              <a:tabLst/>
            </a:pPr>
            <a:r>
              <a:rPr lang="en-US" altLang="en-US"/>
              <a:t>Create a table. </a:t>
            </a:r>
          </a:p>
          <a:p>
            <a:pPr lvl="2">
              <a:tabLst/>
            </a:pPr>
            <a:r>
              <a:rPr lang="en-US" altLang="en-US"/>
              <a:t>Create a table based on another table by using a subquery.</a:t>
            </a:r>
          </a:p>
          <a:p>
            <a:pPr>
              <a:tabLst/>
            </a:pPr>
            <a:r>
              <a:rPr lang="en-US" altLang="en-US"/>
              <a:t>ALTER TABLE</a:t>
            </a:r>
          </a:p>
          <a:p>
            <a:pPr lvl="2">
              <a:tabLst/>
            </a:pPr>
            <a:r>
              <a:rPr lang="en-US" altLang="en-US"/>
              <a:t>Modify table structures. </a:t>
            </a:r>
          </a:p>
          <a:p>
            <a:pPr lvl="2">
              <a:tabLst/>
            </a:pPr>
            <a:r>
              <a:rPr lang="en-US" altLang="en-US"/>
              <a:t>Change column widths, change column datatypes, and add columns.</a:t>
            </a:r>
          </a:p>
          <a:p>
            <a:pPr>
              <a:tabLst/>
            </a:pPr>
            <a:r>
              <a:rPr lang="en-US" altLang="en-US"/>
              <a:t>DROP TABLE</a:t>
            </a:r>
          </a:p>
          <a:p>
            <a:pPr lvl="2">
              <a:tabLst/>
            </a:pPr>
            <a:r>
              <a:rPr lang="en-US" altLang="en-US"/>
              <a:t>Remove rows and a table structure. </a:t>
            </a:r>
          </a:p>
          <a:p>
            <a:pPr lvl="2">
              <a:tabLst/>
            </a:pPr>
            <a:r>
              <a:rPr lang="en-US" altLang="en-US"/>
              <a:t>Once executed, this statement cannot be rolled back.</a:t>
            </a:r>
          </a:p>
          <a:p>
            <a:pPr>
              <a:tabLst/>
            </a:pPr>
            <a:r>
              <a:rPr lang="en-US" altLang="en-US"/>
              <a:t>RENAME</a:t>
            </a:r>
          </a:p>
          <a:p>
            <a:pPr lvl="2">
              <a:tabLst/>
            </a:pPr>
            <a:r>
              <a:rPr lang="en-US" altLang="en-US"/>
              <a:t>Rename a table, view, sequence, or synonym.</a:t>
            </a:r>
          </a:p>
          <a:p>
            <a:pPr>
              <a:tabLst/>
            </a:pPr>
            <a:r>
              <a:rPr lang="en-US" altLang="en-US"/>
              <a:t>TRUNCATE</a:t>
            </a:r>
          </a:p>
          <a:p>
            <a:pPr lvl="2">
              <a:tabLst/>
            </a:pPr>
            <a:r>
              <a:rPr lang="en-US" altLang="en-US"/>
              <a:t>Remove all rows from a table and release the storage space used by the table.</a:t>
            </a:r>
          </a:p>
          <a:p>
            <a:pPr lvl="2">
              <a:tabLst/>
            </a:pPr>
            <a:r>
              <a:rPr lang="en-US" altLang="en-US"/>
              <a:t>The DELETE statement removes only rows.</a:t>
            </a:r>
          </a:p>
          <a:p>
            <a:pPr>
              <a:tabLst/>
            </a:pPr>
            <a:r>
              <a:rPr lang="en-US" altLang="en-US"/>
              <a:t>COMMENT</a:t>
            </a:r>
          </a:p>
          <a:p>
            <a:pPr lvl="2">
              <a:tabLst/>
            </a:pPr>
            <a:r>
              <a:rPr lang="en-US" altLang="en-US"/>
              <a:t>Add a comment to a table or a column.</a:t>
            </a:r>
          </a:p>
          <a:p>
            <a:pPr lvl="2">
              <a:tabLst/>
            </a:pPr>
            <a:r>
              <a:rPr lang="en-US" altLang="en-US"/>
              <a:t>Query the data dictionary to view the comment.</a:t>
            </a:r>
          </a:p>
        </p:txBody>
      </p:sp>
      <p:sp>
        <p:nvSpPr>
          <p:cNvPr id="33795" name="Rectangle 3">
            <a:extLst>
              <a:ext uri="{FF2B5EF4-FFF2-40B4-BE49-F238E27FC236}">
                <a16:creationId xmlns:a16="http://schemas.microsoft.com/office/drawing/2014/main" id="{EB2AA58C-B951-4867-913E-3D44AF306FAF}"/>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23EE031-3B3A-4A4C-905C-302F2A139643}"/>
              </a:ext>
            </a:extLst>
          </p:cNvPr>
          <p:cNvSpPr>
            <a:spLocks noGrp="1" noRot="1" noChangeAspect="1" noChangeArrowheads="1" noTextEdit="1"/>
          </p:cNvSpPr>
          <p:nvPr>
            <p:ph type="sldImg"/>
          </p:nvPr>
        </p:nvSpPr>
        <p:spPr>
          <a:xfrm>
            <a:off x="473075" y="195263"/>
            <a:ext cx="5892800" cy="4419600"/>
          </a:xfrm>
          <a:ln cap="flat"/>
        </p:spPr>
      </p:sp>
      <p:sp>
        <p:nvSpPr>
          <p:cNvPr id="35843" name="Rectangle 3">
            <a:extLst>
              <a:ext uri="{FF2B5EF4-FFF2-40B4-BE49-F238E27FC236}">
                <a16:creationId xmlns:a16="http://schemas.microsoft.com/office/drawing/2014/main" id="{7A613B10-CCEE-453F-8BA6-B37DEF7191BD}"/>
              </a:ext>
            </a:extLst>
          </p:cNvPr>
          <p:cNvSpPr>
            <a:spLocks noGrp="1" noChangeArrowheads="1"/>
          </p:cNvSpPr>
          <p:nvPr>
            <p:ph type="body" idx="1"/>
          </p:nvPr>
        </p:nvSpPr>
        <p:spPr>
          <a:xfrm>
            <a:off x="419100" y="4756150"/>
            <a:ext cx="5932488" cy="3389313"/>
          </a:xfrm>
          <a:noFill/>
          <a:ln/>
        </p:spPr>
        <p:txBody>
          <a:bodyPr/>
          <a:lstStyle/>
          <a:p>
            <a:pPr defTabSz="387350">
              <a:tabLst>
                <a:tab pos="449263" algn="l"/>
              </a:tabLst>
            </a:pPr>
            <a:r>
              <a:rPr lang="en-US" altLang="en-US"/>
              <a:t>Practice Overview</a:t>
            </a:r>
          </a:p>
          <a:p>
            <a:pPr lvl="1" defTabSz="387350">
              <a:tabLst>
                <a:tab pos="449263" algn="l"/>
              </a:tabLst>
            </a:pPr>
            <a:r>
              <a:rPr lang="en-US" altLang="en-US"/>
              <a:t>Create new tables by using the CREATE TABLE statement. Confirm that the new table was added to the database. Create the syntax in the command file, and then execute the command file to create the table.</a:t>
            </a:r>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defTabSz="387350">
              <a:tabLst>
                <a:tab pos="449263" algn="l"/>
              </a:tabLst>
            </a:pPr>
            <a:r>
              <a:rPr lang="en-US" altLang="en-US">
                <a:solidFill>
                  <a:schemeClr val="accent2"/>
                </a:solidFill>
              </a:rPr>
              <a:t>Class Management Note</a:t>
            </a:r>
          </a:p>
          <a:p>
            <a:pPr lvl="1" defTabSz="387350">
              <a:tabLst>
                <a:tab pos="449263" algn="l"/>
              </a:tabLst>
            </a:pPr>
            <a:r>
              <a:rPr lang="en-US" altLang="en-US">
                <a:solidFill>
                  <a:schemeClr val="accent2"/>
                </a:solidFill>
              </a:rPr>
              <a:t>The reference to ‘Char’ as the datatype for columns in the lab exercises only indicate ‘character in type,’ not the CHAR datatype. Advise the students to use VARCHAR2 as the datatype for character columns.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C3FF1A-3313-4CD2-A831-2653DD671345}"/>
              </a:ext>
            </a:extLst>
          </p:cNvPr>
          <p:cNvSpPr>
            <a:spLocks noGrp="1" noChangeArrowheads="1"/>
          </p:cNvSpPr>
          <p:nvPr>
            <p:ph type="body" idx="1"/>
          </p:nvPr>
        </p:nvSpPr>
        <p:spPr>
          <a:noFill/>
          <a:ln/>
        </p:spPr>
        <p:txBody>
          <a:bodyPr/>
          <a:lstStyle/>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r>
              <a:rPr lang="en-US" altLang="en-US" sz="1200">
                <a:solidFill>
                  <a:schemeClr val="accent2"/>
                </a:solidFill>
              </a:rPr>
              <a:t>Schedule:	Timing	Topic</a:t>
            </a:r>
          </a:p>
          <a:p>
            <a:pPr lvl="1">
              <a:tabLst>
                <a:tab pos="1095375" algn="l"/>
                <a:tab pos="2192338" algn="l"/>
              </a:tabLst>
            </a:pPr>
            <a:r>
              <a:rPr lang="en-US" altLang="en-US">
                <a:solidFill>
                  <a:schemeClr val="accent2"/>
                </a:solidFill>
              </a:rPr>
              <a:t>	30 minutes	Lecture</a:t>
            </a:r>
          </a:p>
          <a:p>
            <a:pPr lvl="1">
              <a:tabLst>
                <a:tab pos="1095375" algn="l"/>
                <a:tab pos="2192338" algn="l"/>
              </a:tabLst>
            </a:pPr>
            <a:r>
              <a:rPr lang="en-US" altLang="en-US">
                <a:solidFill>
                  <a:schemeClr val="accent2"/>
                </a:solidFill>
              </a:rPr>
              <a:t>	20 minutes	Practice</a:t>
            </a:r>
          </a:p>
          <a:p>
            <a:pPr lvl="1">
              <a:tabLst>
                <a:tab pos="1095375" algn="l"/>
                <a:tab pos="2192338" algn="l"/>
              </a:tabLst>
            </a:pPr>
            <a:r>
              <a:rPr lang="en-US" altLang="en-US">
                <a:solidFill>
                  <a:schemeClr val="accent2"/>
                </a:solidFill>
              </a:rPr>
              <a:t>	50 minutes	Total</a:t>
            </a:r>
          </a:p>
        </p:txBody>
      </p:sp>
      <p:sp>
        <p:nvSpPr>
          <p:cNvPr id="5123" name="Rectangle 3">
            <a:extLst>
              <a:ext uri="{FF2B5EF4-FFF2-40B4-BE49-F238E27FC236}">
                <a16:creationId xmlns:a16="http://schemas.microsoft.com/office/drawing/2014/main" id="{A932AC86-096C-45CE-882D-CC4376D40668}"/>
              </a:ext>
            </a:extLst>
          </p:cNvPr>
          <p:cNvSpPr>
            <a:spLocks noGrp="1" noRot="1" noChangeAspect="1" noChangeArrowheads="1" noTextEdit="1"/>
          </p:cNvSpPr>
          <p:nvPr>
            <p:ph type="sldImg"/>
          </p:nvPr>
        </p:nvSpPr>
        <p:spPr>
          <a:xfrm>
            <a:off x="473075" y="160338"/>
            <a:ext cx="5865813" cy="4398962"/>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2642313-68D7-4D0D-B43F-322023E7A1C3}"/>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a:extLst>
              <a:ext uri="{FF2B5EF4-FFF2-40B4-BE49-F238E27FC236}">
                <a16:creationId xmlns:a16="http://schemas.microsoft.com/office/drawing/2014/main" id="{68122401-3A85-4FCE-9E2A-44A03E35FDE0}"/>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a:extLst>
              <a:ext uri="{FF2B5EF4-FFF2-40B4-BE49-F238E27FC236}">
                <a16:creationId xmlns:a16="http://schemas.microsoft.com/office/drawing/2014/main" id="{C3FA5403-8079-4E28-BDD7-05E160956BA7}"/>
              </a:ext>
            </a:extLst>
          </p:cNvPr>
          <p:cNvSpPr>
            <a:spLocks noGrp="1" noChangeArrowheads="1"/>
          </p:cNvSpPr>
          <p:nvPr>
            <p:ph type="body" idx="1"/>
          </p:nvPr>
        </p:nvSpPr>
        <p:spPr>
          <a:noFill/>
          <a:ln/>
        </p:spPr>
        <p:txBody>
          <a:bodyPr/>
          <a:lstStyle/>
          <a:p>
            <a:pPr>
              <a:tabLst/>
            </a:pPr>
            <a:r>
              <a:rPr lang="en-US" altLang="en-US"/>
              <a:t>Lesson Aim</a:t>
            </a:r>
          </a:p>
          <a:p>
            <a:pPr lvl="1">
              <a:tabLst/>
            </a:pPr>
            <a:r>
              <a:rPr lang="en-US" altLang="en-US"/>
              <a:t>In this lesson, you will learn about main database objects and their relationships to each other. You will also learn how to create, alter, and drop tables.</a:t>
            </a:r>
          </a:p>
        </p:txBody>
      </p:sp>
      <p:sp>
        <p:nvSpPr>
          <p:cNvPr id="7173" name="Rectangle 5">
            <a:extLst>
              <a:ext uri="{FF2B5EF4-FFF2-40B4-BE49-F238E27FC236}">
                <a16:creationId xmlns:a16="http://schemas.microsoft.com/office/drawing/2014/main" id="{C18E3747-EC03-41C7-83E5-BE0E1B4EA1E4}"/>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392B1C7-888F-473E-A67D-1C698F079064}"/>
              </a:ext>
            </a:extLst>
          </p:cNvPr>
          <p:cNvSpPr>
            <a:spLocks noGrp="1" noChangeArrowheads="1"/>
          </p:cNvSpPr>
          <p:nvPr>
            <p:ph type="body" idx="1"/>
          </p:nvPr>
        </p:nvSpPr>
        <p:spPr>
          <a:xfrm>
            <a:off x="409575" y="4765675"/>
            <a:ext cx="6215063" cy="3749675"/>
          </a:xfrm>
          <a:noFill/>
          <a:ln/>
        </p:spPr>
        <p:txBody>
          <a:bodyPr/>
          <a:lstStyle/>
          <a:p>
            <a:pPr>
              <a:tabLst/>
            </a:pPr>
            <a:r>
              <a:rPr lang="en-US" altLang="en-US"/>
              <a:t>Database Objects</a:t>
            </a:r>
          </a:p>
          <a:p>
            <a:pPr lvl="1">
              <a:tabLst/>
            </a:pPr>
            <a:r>
              <a:rPr lang="en-US" altLang="en-US"/>
              <a:t>An Oracle database can contain multiple data structures. Each structure should be outlined in the database design so that it can be created during the build stage of database development.</a:t>
            </a:r>
          </a:p>
          <a:p>
            <a:pPr lvl="2">
              <a:tabLst/>
            </a:pPr>
            <a:r>
              <a:rPr lang="en-US" altLang="en-US"/>
              <a:t>Table: Stores data</a:t>
            </a:r>
          </a:p>
          <a:p>
            <a:pPr lvl="2">
              <a:tabLst/>
            </a:pPr>
            <a:r>
              <a:rPr lang="en-US" altLang="en-US"/>
              <a:t>View: Subset of data from one or more tables</a:t>
            </a:r>
          </a:p>
          <a:p>
            <a:pPr lvl="2">
              <a:tabLst/>
            </a:pPr>
            <a:r>
              <a:rPr lang="en-US" altLang="en-US"/>
              <a:t>Sequence: Generates primary key values</a:t>
            </a:r>
          </a:p>
          <a:p>
            <a:pPr lvl="2">
              <a:tabLst/>
            </a:pPr>
            <a:r>
              <a:rPr lang="en-US" altLang="en-US"/>
              <a:t>Index: Improves the performance of some queries</a:t>
            </a:r>
          </a:p>
          <a:p>
            <a:pPr lvl="2">
              <a:tabLst/>
            </a:pPr>
            <a:r>
              <a:rPr lang="en-US" altLang="en-US"/>
              <a:t>Synonym: Gives alternative names to objects</a:t>
            </a:r>
          </a:p>
          <a:p>
            <a:pPr>
              <a:tabLst/>
            </a:pPr>
            <a:r>
              <a:rPr lang="en-US" altLang="en-US"/>
              <a:t>Oracle8 Table Structures</a:t>
            </a:r>
          </a:p>
          <a:p>
            <a:pPr lvl="2">
              <a:tabLst/>
            </a:pPr>
            <a:r>
              <a:rPr lang="en-US" altLang="en-US"/>
              <a:t>Tables can be created at any time, even while users are using the database.</a:t>
            </a:r>
          </a:p>
          <a:p>
            <a:pPr lvl="2">
              <a:tabLst/>
            </a:pPr>
            <a:r>
              <a:rPr lang="en-US" altLang="en-US"/>
              <a:t>You do not need to specify the size of any table. The size is ultimately defined by the amount of space allocated to the database as a whole. It is important, however, to estimate how much space a table will use over time.</a:t>
            </a:r>
          </a:p>
          <a:p>
            <a:pPr lvl="2">
              <a:tabLst/>
            </a:pPr>
            <a:r>
              <a:rPr lang="en-US" altLang="en-US"/>
              <a:t>Table structure can be modified online.</a:t>
            </a:r>
          </a:p>
          <a:p>
            <a:pPr lvl="1">
              <a:tabLst/>
            </a:pPr>
            <a:r>
              <a:rPr lang="en-US" altLang="en-US" b="1"/>
              <a:t>Note: </a:t>
            </a:r>
            <a:r>
              <a:rPr lang="en-US" altLang="en-US"/>
              <a:t>More database objects are available but are not covered in this course.</a:t>
            </a:r>
          </a:p>
          <a:p>
            <a:pPr>
              <a:tabLst/>
            </a:pPr>
            <a:r>
              <a:rPr lang="en-US" altLang="en-US">
                <a:solidFill>
                  <a:schemeClr val="accent2"/>
                </a:solidFill>
              </a:rPr>
              <a:t>Class Management Note</a:t>
            </a:r>
          </a:p>
          <a:p>
            <a:pPr lvl="1">
              <a:tabLst/>
            </a:pPr>
            <a:r>
              <a:rPr lang="en-US" altLang="en-US">
                <a:solidFill>
                  <a:schemeClr val="accent2"/>
                </a:solidFill>
              </a:rPr>
              <a:t>Tables can have up to 1,000 columns and must conform to standard database object-naming conventions. </a:t>
            </a:r>
            <a:br>
              <a:rPr lang="en-US" altLang="en-US">
                <a:solidFill>
                  <a:schemeClr val="accent2"/>
                </a:solidFill>
              </a:rPr>
            </a:br>
            <a:r>
              <a:rPr lang="en-US" altLang="en-US">
                <a:solidFill>
                  <a:schemeClr val="accent2"/>
                </a:solidFill>
              </a:rPr>
              <a:t>Column definitions can be omitted when using the AS subquery clause. Tables are created without data unless a query is specified. Rows are usually added by using INSERT statements.</a:t>
            </a:r>
            <a:r>
              <a:rPr lang="en-US" altLang="en-US"/>
              <a:t> </a:t>
            </a:r>
          </a:p>
        </p:txBody>
      </p:sp>
      <p:sp>
        <p:nvSpPr>
          <p:cNvPr id="9219" name="Rectangle 3">
            <a:extLst>
              <a:ext uri="{FF2B5EF4-FFF2-40B4-BE49-F238E27FC236}">
                <a16:creationId xmlns:a16="http://schemas.microsoft.com/office/drawing/2014/main" id="{8D4B77E8-DE70-4DC8-BD41-45C0A2A45839}"/>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4C27D17-9702-4738-9876-5197F74512F8}"/>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a:extLst>
              <a:ext uri="{FF2B5EF4-FFF2-40B4-BE49-F238E27FC236}">
                <a16:creationId xmlns:a16="http://schemas.microsoft.com/office/drawing/2014/main" id="{483808E2-ABCF-41C7-B599-6E2B765A9746}"/>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a:extLst>
              <a:ext uri="{FF2B5EF4-FFF2-40B4-BE49-F238E27FC236}">
                <a16:creationId xmlns:a16="http://schemas.microsoft.com/office/drawing/2014/main" id="{80E840A5-7B38-4FC8-88B0-06D731EDF5FF}"/>
              </a:ext>
            </a:extLst>
          </p:cNvPr>
          <p:cNvSpPr>
            <a:spLocks noGrp="1" noChangeArrowheads="1"/>
          </p:cNvSpPr>
          <p:nvPr>
            <p:ph type="body" idx="1"/>
          </p:nvPr>
        </p:nvSpPr>
        <p:spPr>
          <a:noFill/>
          <a:ln/>
        </p:spPr>
        <p:txBody>
          <a:bodyPr/>
          <a:lstStyle/>
          <a:p>
            <a:pPr>
              <a:tabLst/>
            </a:pPr>
            <a:r>
              <a:rPr lang="en-US" altLang="en-US"/>
              <a:t>Naming Rules</a:t>
            </a:r>
          </a:p>
          <a:p>
            <a:pPr lvl="1">
              <a:tabLst/>
            </a:pPr>
            <a:r>
              <a:rPr lang="en-US" altLang="en-US"/>
              <a:t>Name database tables and columns according to the standard rules for naming any Oracle database object:</a:t>
            </a:r>
          </a:p>
          <a:p>
            <a:pPr lvl="2">
              <a:tabLst/>
            </a:pPr>
            <a:r>
              <a:rPr lang="en-US" altLang="en-US"/>
              <a:t>Table names and column names must begin with a letter and can be 1–30 characters long.</a:t>
            </a:r>
          </a:p>
          <a:p>
            <a:pPr lvl="2">
              <a:tabLst/>
            </a:pPr>
            <a:r>
              <a:rPr lang="en-US" altLang="en-US"/>
              <a:t>Names must contain only the characters A–Z, a–z, 0–9, _ (underscore), $, and # (legal characters, but their use is discouraged).</a:t>
            </a:r>
          </a:p>
          <a:p>
            <a:pPr lvl="2">
              <a:tabLst/>
            </a:pPr>
            <a:r>
              <a:rPr lang="en-US" altLang="en-US"/>
              <a:t>Names must not duplicate the name of another object owned by the same Oracle Server user.</a:t>
            </a:r>
          </a:p>
          <a:p>
            <a:pPr lvl="2">
              <a:tabLst/>
            </a:pPr>
            <a:r>
              <a:rPr lang="en-US" altLang="en-US"/>
              <a:t>Names must not be an Oracle Server reserved word.</a:t>
            </a:r>
          </a:p>
          <a:p>
            <a:pPr>
              <a:tabLst/>
            </a:pPr>
            <a:r>
              <a:rPr lang="en-US" altLang="en-US"/>
              <a:t>Naming Guidelines</a:t>
            </a:r>
          </a:p>
          <a:p>
            <a:pPr lvl="2">
              <a:tabLst/>
            </a:pPr>
            <a:r>
              <a:rPr lang="en-US" altLang="en-US"/>
              <a:t>Use descriptive names for tables and other database objects.</a:t>
            </a:r>
          </a:p>
          <a:p>
            <a:pPr lvl="2">
              <a:tabLst/>
            </a:pPr>
            <a:r>
              <a:rPr lang="en-US" altLang="en-US"/>
              <a:t>Name the same entity consistently in different tables. For example, the department number column is called DEPTNO in both the EMP table and the DEPT table.</a:t>
            </a:r>
          </a:p>
          <a:p>
            <a:pPr lvl="1">
              <a:tabLst/>
            </a:pPr>
            <a:r>
              <a:rPr lang="en-US" altLang="en-US" b="1"/>
              <a:t>Note:</a:t>
            </a:r>
            <a:r>
              <a:rPr lang="en-US" altLang="en-US"/>
              <a:t> Names are case insensitive. For example, EMP is treated as the same name as eMP or eMp.</a:t>
            </a:r>
          </a:p>
          <a:p>
            <a:pPr lvl="1">
              <a:tabLst/>
            </a:pPr>
            <a:r>
              <a:rPr lang="en-US" altLang="en-US"/>
              <a:t>For more information, see</a:t>
            </a:r>
            <a:br>
              <a:rPr lang="en-US" altLang="en-US"/>
            </a:br>
            <a:r>
              <a:rPr lang="en-US" altLang="en-US" i="1"/>
              <a:t>Oracle Server SQL Reference, </a:t>
            </a:r>
            <a:r>
              <a:rPr lang="en-US" altLang="en-US"/>
              <a:t>Release 8, “Object Names and Qualifiers.”</a:t>
            </a:r>
          </a:p>
          <a:p>
            <a:pPr>
              <a:tabLst/>
            </a:pPr>
            <a:endParaRPr lang="en-US" altLang="en-US" b="0">
              <a:latin typeface="Times New Roman" panose="02020603050405020304" pitchFamily="18" charset="0"/>
            </a:endParaRPr>
          </a:p>
        </p:txBody>
      </p:sp>
      <p:sp>
        <p:nvSpPr>
          <p:cNvPr id="11269" name="Rectangle 5">
            <a:extLst>
              <a:ext uri="{FF2B5EF4-FFF2-40B4-BE49-F238E27FC236}">
                <a16:creationId xmlns:a16="http://schemas.microsoft.com/office/drawing/2014/main" id="{01167C72-E85A-41B2-BE4B-608E32F1BD5D}"/>
              </a:ext>
            </a:extLst>
          </p:cNvPr>
          <p:cNvSpPr>
            <a:spLocks noGrp="1" noRot="1" noChangeAspect="1" noChangeArrowheads="1" noTextEdit="1"/>
          </p:cNvSpPr>
          <p:nvPr>
            <p:ph type="sldImg"/>
          </p:nvPr>
        </p:nvSpPr>
        <p:spPr>
          <a:xfrm>
            <a:off x="474663" y="161925"/>
            <a:ext cx="5864225" cy="4397375"/>
          </a:xfrm>
          <a:ln cap="flat"/>
        </p:spPr>
      </p:sp>
      <p:grpSp>
        <p:nvGrpSpPr>
          <p:cNvPr id="11283" name="Group 19">
            <a:extLst>
              <a:ext uri="{FF2B5EF4-FFF2-40B4-BE49-F238E27FC236}">
                <a16:creationId xmlns:a16="http://schemas.microsoft.com/office/drawing/2014/main" id="{E8B52A66-B91C-4769-BC4D-7A9076A5BCFA}"/>
              </a:ext>
            </a:extLst>
          </p:cNvPr>
          <p:cNvGrpSpPr>
            <a:grpSpLocks/>
          </p:cNvGrpSpPr>
          <p:nvPr/>
        </p:nvGrpSpPr>
        <p:grpSpPr bwMode="auto">
          <a:xfrm>
            <a:off x="214313" y="7523163"/>
            <a:ext cx="295275" cy="288925"/>
            <a:chOff x="135" y="4739"/>
            <a:chExt cx="186" cy="182"/>
          </a:xfrm>
        </p:grpSpPr>
        <p:sp>
          <p:nvSpPr>
            <p:cNvPr id="11270" name="Freeform 6">
              <a:extLst>
                <a:ext uri="{FF2B5EF4-FFF2-40B4-BE49-F238E27FC236}">
                  <a16:creationId xmlns:a16="http://schemas.microsoft.com/office/drawing/2014/main" id="{BECFE6F9-E935-4D52-9095-9A50E3C6F571}"/>
                </a:ext>
              </a:extLst>
            </p:cNvPr>
            <p:cNvSpPr>
              <a:spLocks/>
            </p:cNvSpPr>
            <p:nvPr/>
          </p:nvSpPr>
          <p:spPr bwMode="auto">
            <a:xfrm>
              <a:off x="135" y="4739"/>
              <a:ext cx="179" cy="177"/>
            </a:xfrm>
            <a:custGeom>
              <a:avLst/>
              <a:gdLst>
                <a:gd name="T0" fmla="*/ 178 w 179"/>
                <a:gd name="T1" fmla="*/ 176 h 177"/>
                <a:gd name="T2" fmla="*/ 178 w 179"/>
                <a:gd name="T3" fmla="*/ 0 h 177"/>
                <a:gd name="T4" fmla="*/ 0 w 179"/>
                <a:gd name="T5" fmla="*/ 0 h 177"/>
                <a:gd name="T6" fmla="*/ 0 w 179"/>
                <a:gd name="T7" fmla="*/ 176 h 177"/>
                <a:gd name="T8" fmla="*/ 178 w 179"/>
                <a:gd name="T9" fmla="*/ 176 h 177"/>
              </a:gdLst>
              <a:ahLst/>
              <a:cxnLst>
                <a:cxn ang="0">
                  <a:pos x="T0" y="T1"/>
                </a:cxn>
                <a:cxn ang="0">
                  <a:pos x="T2" y="T3"/>
                </a:cxn>
                <a:cxn ang="0">
                  <a:pos x="T4" y="T5"/>
                </a:cxn>
                <a:cxn ang="0">
                  <a:pos x="T6" y="T7"/>
                </a:cxn>
                <a:cxn ang="0">
                  <a:pos x="T8" y="T9"/>
                </a:cxn>
              </a:cxnLst>
              <a:rect l="0" t="0" r="r" b="b"/>
              <a:pathLst>
                <a:path w="179" h="177">
                  <a:moveTo>
                    <a:pt x="178" y="176"/>
                  </a:moveTo>
                  <a:lnTo>
                    <a:pt x="178" y="0"/>
                  </a:lnTo>
                  <a:lnTo>
                    <a:pt x="0" y="0"/>
                  </a:lnTo>
                  <a:lnTo>
                    <a:pt x="0" y="176"/>
                  </a:lnTo>
                  <a:lnTo>
                    <a:pt x="178"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a:extLst>
                <a:ext uri="{FF2B5EF4-FFF2-40B4-BE49-F238E27FC236}">
                  <a16:creationId xmlns:a16="http://schemas.microsoft.com/office/drawing/2014/main" id="{B558AEF4-36B4-46F7-B4BE-DAF978BE9BF8}"/>
                </a:ext>
              </a:extLst>
            </p:cNvPr>
            <p:cNvSpPr>
              <a:spLocks/>
            </p:cNvSpPr>
            <p:nvPr/>
          </p:nvSpPr>
          <p:spPr bwMode="auto">
            <a:xfrm>
              <a:off x="198" y="4804"/>
              <a:ext cx="68" cy="38"/>
            </a:xfrm>
            <a:custGeom>
              <a:avLst/>
              <a:gdLst>
                <a:gd name="T0" fmla="*/ 67 w 68"/>
                <a:gd name="T1" fmla="*/ 7 h 38"/>
                <a:gd name="T2" fmla="*/ 64 w 68"/>
                <a:gd name="T3" fmla="*/ 0 h 38"/>
                <a:gd name="T4" fmla="*/ 0 w 68"/>
                <a:gd name="T5" fmla="*/ 29 h 38"/>
                <a:gd name="T6" fmla="*/ 2 w 68"/>
                <a:gd name="T7" fmla="*/ 37 h 38"/>
                <a:gd name="T8" fmla="*/ 67 w 68"/>
                <a:gd name="T9" fmla="*/ 7 h 38"/>
              </a:gdLst>
              <a:ahLst/>
              <a:cxnLst>
                <a:cxn ang="0">
                  <a:pos x="T0" y="T1"/>
                </a:cxn>
                <a:cxn ang="0">
                  <a:pos x="T2" y="T3"/>
                </a:cxn>
                <a:cxn ang="0">
                  <a:pos x="T4" y="T5"/>
                </a:cxn>
                <a:cxn ang="0">
                  <a:pos x="T6" y="T7"/>
                </a:cxn>
                <a:cxn ang="0">
                  <a:pos x="T8" y="T9"/>
                </a:cxn>
              </a:cxnLst>
              <a:rect l="0" t="0" r="r" b="b"/>
              <a:pathLst>
                <a:path w="68" h="38">
                  <a:moveTo>
                    <a:pt x="67" y="7"/>
                  </a:moveTo>
                  <a:lnTo>
                    <a:pt x="64" y="0"/>
                  </a:lnTo>
                  <a:lnTo>
                    <a:pt x="0" y="29"/>
                  </a:lnTo>
                  <a:lnTo>
                    <a:pt x="2" y="37"/>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a:extLst>
                <a:ext uri="{FF2B5EF4-FFF2-40B4-BE49-F238E27FC236}">
                  <a16:creationId xmlns:a16="http://schemas.microsoft.com/office/drawing/2014/main" id="{0FDA25E9-2D29-42FD-BF8B-7CB4BBA3412D}"/>
                </a:ext>
              </a:extLst>
            </p:cNvPr>
            <p:cNvSpPr>
              <a:spLocks/>
            </p:cNvSpPr>
            <p:nvPr/>
          </p:nvSpPr>
          <p:spPr bwMode="auto">
            <a:xfrm>
              <a:off x="204" y="4820"/>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a:extLst>
                <a:ext uri="{FF2B5EF4-FFF2-40B4-BE49-F238E27FC236}">
                  <a16:creationId xmlns:a16="http://schemas.microsoft.com/office/drawing/2014/main" id="{81E7E8ED-C237-4ED9-A2A6-3267DAEDA232}"/>
                </a:ext>
              </a:extLst>
            </p:cNvPr>
            <p:cNvSpPr>
              <a:spLocks/>
            </p:cNvSpPr>
            <p:nvPr/>
          </p:nvSpPr>
          <p:spPr bwMode="auto">
            <a:xfrm>
              <a:off x="210" y="4836"/>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a:extLst>
                <a:ext uri="{FF2B5EF4-FFF2-40B4-BE49-F238E27FC236}">
                  <a16:creationId xmlns:a16="http://schemas.microsoft.com/office/drawing/2014/main" id="{AF570D7C-920C-443F-B07D-D594954831F1}"/>
                </a:ext>
              </a:extLst>
            </p:cNvPr>
            <p:cNvSpPr>
              <a:spLocks/>
            </p:cNvSpPr>
            <p:nvPr/>
          </p:nvSpPr>
          <p:spPr bwMode="auto">
            <a:xfrm>
              <a:off x="219" y="4853"/>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a:extLst>
                <a:ext uri="{FF2B5EF4-FFF2-40B4-BE49-F238E27FC236}">
                  <a16:creationId xmlns:a16="http://schemas.microsoft.com/office/drawing/2014/main" id="{DA7078AA-E45F-4155-82AF-FED0BD141D8B}"/>
                </a:ext>
              </a:extLst>
            </p:cNvPr>
            <p:cNvSpPr>
              <a:spLocks/>
            </p:cNvSpPr>
            <p:nvPr/>
          </p:nvSpPr>
          <p:spPr bwMode="auto">
            <a:xfrm>
              <a:off x="227" y="4868"/>
              <a:ext cx="69" cy="39"/>
            </a:xfrm>
            <a:custGeom>
              <a:avLst/>
              <a:gdLst>
                <a:gd name="T0" fmla="*/ 68 w 69"/>
                <a:gd name="T1" fmla="*/ 7 h 39"/>
                <a:gd name="T2" fmla="*/ 65 w 69"/>
                <a:gd name="T3" fmla="*/ 0 h 39"/>
                <a:gd name="T4" fmla="*/ 0 w 69"/>
                <a:gd name="T5" fmla="*/ 30 h 39"/>
                <a:gd name="T6" fmla="*/ 3 w 69"/>
                <a:gd name="T7" fmla="*/ 38 h 39"/>
                <a:gd name="T8" fmla="*/ 68 w 69"/>
                <a:gd name="T9" fmla="*/ 7 h 39"/>
              </a:gdLst>
              <a:ahLst/>
              <a:cxnLst>
                <a:cxn ang="0">
                  <a:pos x="T0" y="T1"/>
                </a:cxn>
                <a:cxn ang="0">
                  <a:pos x="T2" y="T3"/>
                </a:cxn>
                <a:cxn ang="0">
                  <a:pos x="T4" y="T5"/>
                </a:cxn>
                <a:cxn ang="0">
                  <a:pos x="T6" y="T7"/>
                </a:cxn>
                <a:cxn ang="0">
                  <a:pos x="T8" y="T9"/>
                </a:cxn>
              </a:cxnLst>
              <a:rect l="0" t="0" r="r" b="b"/>
              <a:pathLst>
                <a:path w="69" h="39">
                  <a:moveTo>
                    <a:pt x="68" y="7"/>
                  </a:moveTo>
                  <a:lnTo>
                    <a:pt x="65" y="0"/>
                  </a:lnTo>
                  <a:lnTo>
                    <a:pt x="0" y="30"/>
                  </a:lnTo>
                  <a:lnTo>
                    <a:pt x="3" y="38"/>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Freeform 12">
              <a:extLst>
                <a:ext uri="{FF2B5EF4-FFF2-40B4-BE49-F238E27FC236}">
                  <a16:creationId xmlns:a16="http://schemas.microsoft.com/office/drawing/2014/main" id="{D7316197-3DCB-4728-8EB3-5F730D69733C}"/>
                </a:ext>
              </a:extLst>
            </p:cNvPr>
            <p:cNvSpPr>
              <a:spLocks/>
            </p:cNvSpPr>
            <p:nvPr/>
          </p:nvSpPr>
          <p:spPr bwMode="auto">
            <a:xfrm>
              <a:off x="157" y="4767"/>
              <a:ext cx="120" cy="58"/>
            </a:xfrm>
            <a:custGeom>
              <a:avLst/>
              <a:gdLst>
                <a:gd name="T0" fmla="*/ 119 w 120"/>
                <a:gd name="T1" fmla="*/ 7 h 58"/>
                <a:gd name="T2" fmla="*/ 117 w 120"/>
                <a:gd name="T3" fmla="*/ 0 h 58"/>
                <a:gd name="T4" fmla="*/ 0 w 120"/>
                <a:gd name="T5" fmla="*/ 50 h 58"/>
                <a:gd name="T6" fmla="*/ 2 w 120"/>
                <a:gd name="T7" fmla="*/ 57 h 58"/>
                <a:gd name="T8" fmla="*/ 119 w 120"/>
                <a:gd name="T9" fmla="*/ 7 h 58"/>
              </a:gdLst>
              <a:ahLst/>
              <a:cxnLst>
                <a:cxn ang="0">
                  <a:pos x="T0" y="T1"/>
                </a:cxn>
                <a:cxn ang="0">
                  <a:pos x="T2" y="T3"/>
                </a:cxn>
                <a:cxn ang="0">
                  <a:pos x="T4" y="T5"/>
                </a:cxn>
                <a:cxn ang="0">
                  <a:pos x="T6" y="T7"/>
                </a:cxn>
                <a:cxn ang="0">
                  <a:pos x="T8" y="T9"/>
                </a:cxn>
              </a:cxnLst>
              <a:rect l="0" t="0" r="r" b="b"/>
              <a:pathLst>
                <a:path w="120" h="58">
                  <a:moveTo>
                    <a:pt x="119" y="7"/>
                  </a:moveTo>
                  <a:lnTo>
                    <a:pt x="117" y="0"/>
                  </a:lnTo>
                  <a:lnTo>
                    <a:pt x="0" y="50"/>
                  </a:lnTo>
                  <a:lnTo>
                    <a:pt x="2" y="57"/>
                  </a:lnTo>
                  <a:lnTo>
                    <a:pt x="11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Freeform 13">
              <a:extLst>
                <a:ext uri="{FF2B5EF4-FFF2-40B4-BE49-F238E27FC236}">
                  <a16:creationId xmlns:a16="http://schemas.microsoft.com/office/drawing/2014/main" id="{F0D1A4CC-BDD2-4694-AAA5-304C1FDFFA5C}"/>
                </a:ext>
              </a:extLst>
            </p:cNvPr>
            <p:cNvSpPr>
              <a:spLocks/>
            </p:cNvSpPr>
            <p:nvPr/>
          </p:nvSpPr>
          <p:spPr bwMode="auto">
            <a:xfrm>
              <a:off x="139" y="4755"/>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a:extLst>
                <a:ext uri="{FF2B5EF4-FFF2-40B4-BE49-F238E27FC236}">
                  <a16:creationId xmlns:a16="http://schemas.microsoft.com/office/drawing/2014/main" id="{457296DD-4CD1-46EA-A5E5-41544FFA6BA9}"/>
                </a:ext>
              </a:extLst>
            </p:cNvPr>
            <p:cNvSpPr>
              <a:spLocks/>
            </p:cNvSpPr>
            <p:nvPr/>
          </p:nvSpPr>
          <p:spPr bwMode="auto">
            <a:xfrm>
              <a:off x="266" y="4769"/>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Freeform 15">
              <a:extLst>
                <a:ext uri="{FF2B5EF4-FFF2-40B4-BE49-F238E27FC236}">
                  <a16:creationId xmlns:a16="http://schemas.microsoft.com/office/drawing/2014/main" id="{0324C3A0-45AD-4CEB-A88C-1CDDE4CEB222}"/>
                </a:ext>
              </a:extLst>
            </p:cNvPr>
            <p:cNvSpPr>
              <a:spLocks/>
            </p:cNvSpPr>
            <p:nvPr/>
          </p:nvSpPr>
          <p:spPr bwMode="auto">
            <a:xfrm>
              <a:off x="157" y="4814"/>
              <a:ext cx="51" cy="107"/>
            </a:xfrm>
            <a:custGeom>
              <a:avLst/>
              <a:gdLst>
                <a:gd name="T0" fmla="*/ 43 w 51"/>
                <a:gd name="T1" fmla="*/ 106 h 107"/>
                <a:gd name="T2" fmla="*/ 50 w 51"/>
                <a:gd name="T3" fmla="*/ 102 h 107"/>
                <a:gd name="T4" fmla="*/ 6 w 51"/>
                <a:gd name="T5" fmla="*/ 0 h 107"/>
                <a:gd name="T6" fmla="*/ 0 w 51"/>
                <a:gd name="T7" fmla="*/ 4 h 107"/>
                <a:gd name="T8" fmla="*/ 43 w 51"/>
                <a:gd name="T9" fmla="*/ 106 h 107"/>
              </a:gdLst>
              <a:ahLst/>
              <a:cxnLst>
                <a:cxn ang="0">
                  <a:pos x="T0" y="T1"/>
                </a:cxn>
                <a:cxn ang="0">
                  <a:pos x="T2" y="T3"/>
                </a:cxn>
                <a:cxn ang="0">
                  <a:pos x="T4" y="T5"/>
                </a:cxn>
                <a:cxn ang="0">
                  <a:pos x="T6" y="T7"/>
                </a:cxn>
                <a:cxn ang="0">
                  <a:pos x="T8" y="T9"/>
                </a:cxn>
              </a:cxnLst>
              <a:rect l="0" t="0" r="r" b="b"/>
              <a:pathLst>
                <a:path w="51" h="107">
                  <a:moveTo>
                    <a:pt x="43" y="106"/>
                  </a:moveTo>
                  <a:lnTo>
                    <a:pt x="50" y="102"/>
                  </a:lnTo>
                  <a:lnTo>
                    <a:pt x="6" y="0"/>
                  </a:lnTo>
                  <a:lnTo>
                    <a:pt x="0" y="4"/>
                  </a:lnTo>
                  <a:lnTo>
                    <a:pt x="43"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Freeform 16">
              <a:extLst>
                <a:ext uri="{FF2B5EF4-FFF2-40B4-BE49-F238E27FC236}">
                  <a16:creationId xmlns:a16="http://schemas.microsoft.com/office/drawing/2014/main" id="{8C5DE470-7C51-46F9-80C5-25F113B78FC8}"/>
                </a:ext>
              </a:extLst>
            </p:cNvPr>
            <p:cNvSpPr>
              <a:spLocks/>
            </p:cNvSpPr>
            <p:nvPr/>
          </p:nvSpPr>
          <p:spPr bwMode="auto">
            <a:xfrm>
              <a:off x="135" y="4806"/>
              <a:ext cx="60" cy="115"/>
            </a:xfrm>
            <a:custGeom>
              <a:avLst/>
              <a:gdLst>
                <a:gd name="T0" fmla="*/ 51 w 60"/>
                <a:gd name="T1" fmla="*/ 114 h 115"/>
                <a:gd name="T2" fmla="*/ 59 w 60"/>
                <a:gd name="T3" fmla="*/ 111 h 115"/>
                <a:gd name="T4" fmla="*/ 6 w 60"/>
                <a:gd name="T5" fmla="*/ 0 h 115"/>
                <a:gd name="T6" fmla="*/ 0 w 60"/>
                <a:gd name="T7" fmla="*/ 2 h 115"/>
                <a:gd name="T8" fmla="*/ 51 w 60"/>
                <a:gd name="T9" fmla="*/ 114 h 115"/>
              </a:gdLst>
              <a:ahLst/>
              <a:cxnLst>
                <a:cxn ang="0">
                  <a:pos x="T0" y="T1"/>
                </a:cxn>
                <a:cxn ang="0">
                  <a:pos x="T2" y="T3"/>
                </a:cxn>
                <a:cxn ang="0">
                  <a:pos x="T4" y="T5"/>
                </a:cxn>
                <a:cxn ang="0">
                  <a:pos x="T6" y="T7"/>
                </a:cxn>
                <a:cxn ang="0">
                  <a:pos x="T8" y="T9"/>
                </a:cxn>
              </a:cxnLst>
              <a:rect l="0" t="0" r="r" b="b"/>
              <a:pathLst>
                <a:path w="60" h="115">
                  <a:moveTo>
                    <a:pt x="51" y="114"/>
                  </a:moveTo>
                  <a:lnTo>
                    <a:pt x="59" y="111"/>
                  </a:lnTo>
                  <a:lnTo>
                    <a:pt x="6" y="0"/>
                  </a:lnTo>
                  <a:lnTo>
                    <a:pt x="0" y="2"/>
                  </a:lnTo>
                  <a:lnTo>
                    <a:pt x="5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Freeform 17">
              <a:extLst>
                <a:ext uri="{FF2B5EF4-FFF2-40B4-BE49-F238E27FC236}">
                  <a16:creationId xmlns:a16="http://schemas.microsoft.com/office/drawing/2014/main" id="{0EF9CA7B-6FD2-444C-BCAA-0117887FAFF2}"/>
                </a:ext>
              </a:extLst>
            </p:cNvPr>
            <p:cNvSpPr>
              <a:spLocks/>
            </p:cNvSpPr>
            <p:nvPr/>
          </p:nvSpPr>
          <p:spPr bwMode="auto">
            <a:xfrm>
              <a:off x="138" y="4806"/>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Freeform 18">
              <a:extLst>
                <a:ext uri="{FF2B5EF4-FFF2-40B4-BE49-F238E27FC236}">
                  <a16:creationId xmlns:a16="http://schemas.microsoft.com/office/drawing/2014/main" id="{ACD38ADC-9D2A-4DB2-B5CB-75F4DEC3559C}"/>
                </a:ext>
              </a:extLst>
            </p:cNvPr>
            <p:cNvSpPr>
              <a:spLocks/>
            </p:cNvSpPr>
            <p:nvPr/>
          </p:nvSpPr>
          <p:spPr bwMode="auto">
            <a:xfrm>
              <a:off x="245" y="4762"/>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Lst>
              <a:ahLst/>
              <a:cxnLst>
                <a:cxn ang="0">
                  <a:pos x="T0" y="T1"/>
                </a:cxn>
                <a:cxn ang="0">
                  <a:pos x="T2" y="T3"/>
                </a:cxn>
                <a:cxn ang="0">
                  <a:pos x="T4" y="T5"/>
                </a:cxn>
                <a:cxn ang="0">
                  <a:pos x="T6" y="T7"/>
                </a:cxn>
                <a:cxn ang="0">
                  <a:pos x="T8" y="T9"/>
                </a:cxn>
              </a:cxnLst>
              <a:rect l="0" t="0" r="r" b="b"/>
              <a:pathLst>
                <a:path w="29" h="19">
                  <a:moveTo>
                    <a:pt x="24" y="18"/>
                  </a:moveTo>
                  <a:lnTo>
                    <a:pt x="28" y="11"/>
                  </a:lnTo>
                  <a:lnTo>
                    <a:pt x="4" y="0"/>
                  </a:lnTo>
                  <a:lnTo>
                    <a:pt x="0" y="6"/>
                  </a:lnTo>
                  <a:lnTo>
                    <a:pt x="2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ADE2B51-4414-41AF-8EC9-49B328009AE7}"/>
              </a:ext>
            </a:extLst>
          </p:cNvPr>
          <p:cNvSpPr>
            <a:spLocks noGrp="1" noChangeArrowheads="1"/>
          </p:cNvSpPr>
          <p:nvPr>
            <p:ph type="body" idx="1"/>
          </p:nvPr>
        </p:nvSpPr>
        <p:spPr>
          <a:noFill/>
          <a:ln/>
        </p:spPr>
        <p:txBody>
          <a:bodyPr/>
          <a:lstStyle/>
          <a:p>
            <a:r>
              <a:rPr lang="en-US" altLang="en-US"/>
              <a:t>The CREATE TABLE Statement</a:t>
            </a:r>
          </a:p>
          <a:p>
            <a:pPr lvl="1"/>
            <a:r>
              <a:rPr lang="en-US" altLang="en-US"/>
              <a:t>Create tables to store data by executing the SQL CREATE TABLE statement. This statement is one of the </a:t>
            </a:r>
            <a:r>
              <a:rPr lang="en-US" altLang="en-US">
                <a:solidFill>
                  <a:srgbClr val="FC0128"/>
                </a:solidFill>
              </a:rPr>
              <a:t>data definition language </a:t>
            </a:r>
            <a:r>
              <a:rPr lang="en-US" altLang="en-US"/>
              <a:t>(</a:t>
            </a:r>
            <a:r>
              <a:rPr lang="en-US" altLang="en-US">
                <a:solidFill>
                  <a:srgbClr val="FC0128"/>
                </a:solidFill>
              </a:rPr>
              <a:t>DDL)</a:t>
            </a:r>
            <a:r>
              <a:rPr lang="en-US" altLang="en-US"/>
              <a:t> statements, which are covered in subsequent lessons. DDL statements are a subset of SQL statements used to create, modify, or remove Oracle8 database structures. These statements have an immediate effect on the database, and they also record information in the data dictionary. </a:t>
            </a:r>
          </a:p>
          <a:p>
            <a:pPr lvl="1"/>
            <a:r>
              <a:rPr lang="en-US" altLang="en-US"/>
              <a:t>To create a table, a user must have the </a:t>
            </a:r>
            <a:r>
              <a:rPr lang="en-US" altLang="en-US">
                <a:solidFill>
                  <a:srgbClr val="FC0128"/>
                </a:solidFill>
              </a:rPr>
              <a:t>CREATE TABLE </a:t>
            </a:r>
            <a:r>
              <a:rPr lang="en-US" altLang="en-US"/>
              <a:t>privilege and a storage area in which to create objects. The database administrator uses data control language (DCL) statements, which are covered in a later lesson, to grant privileges to users.</a:t>
            </a:r>
          </a:p>
          <a:p>
            <a:pPr lvl="1"/>
            <a:r>
              <a:rPr lang="en-US" altLang="en-US"/>
              <a:t>In the syntax:</a:t>
            </a:r>
          </a:p>
          <a:p>
            <a:pPr lvl="1"/>
            <a:r>
              <a:rPr lang="en-US" altLang="en-US"/>
              <a:t>	</a:t>
            </a:r>
            <a:r>
              <a:rPr lang="en-US" altLang="en-US" i="1"/>
              <a:t>schema</a:t>
            </a:r>
            <a:r>
              <a:rPr lang="en-US" altLang="en-US"/>
              <a:t>		is the same as the owner’s name</a:t>
            </a:r>
          </a:p>
          <a:p>
            <a:pPr lvl="1"/>
            <a:r>
              <a:rPr lang="en-US" altLang="en-US" i="1"/>
              <a:t>	table</a:t>
            </a:r>
            <a:r>
              <a:rPr lang="en-US" altLang="en-US"/>
              <a:t>			is the name of the table</a:t>
            </a:r>
          </a:p>
          <a:p>
            <a:pPr lvl="1"/>
            <a:r>
              <a:rPr lang="en-US" altLang="en-US"/>
              <a:t>	DEFAULT </a:t>
            </a:r>
            <a:r>
              <a:rPr lang="en-US" altLang="en-US" i="1"/>
              <a:t>expr	</a:t>
            </a:r>
            <a:r>
              <a:rPr lang="en-US" altLang="en-US"/>
              <a:t>specifies a default value if a value is omitted in the INSERT statement</a:t>
            </a:r>
          </a:p>
          <a:p>
            <a:pPr lvl="1"/>
            <a:r>
              <a:rPr lang="en-US" altLang="en-US" i="1"/>
              <a:t>	column</a:t>
            </a:r>
            <a:r>
              <a:rPr lang="en-US" altLang="en-US"/>
              <a:t>		is the name of the column</a:t>
            </a:r>
          </a:p>
          <a:p>
            <a:pPr lvl="1"/>
            <a:r>
              <a:rPr lang="en-US" altLang="en-US"/>
              <a:t>	</a:t>
            </a:r>
            <a:r>
              <a:rPr lang="en-US" altLang="en-US" i="1"/>
              <a:t>datatype</a:t>
            </a:r>
            <a:r>
              <a:rPr lang="en-US" altLang="en-US"/>
              <a:t>		is the column’s datatype and length</a:t>
            </a:r>
          </a:p>
          <a:p>
            <a:pPr lvl="1"/>
            <a:r>
              <a:rPr lang="en-US" altLang="en-US"/>
              <a:t>For more information, see</a:t>
            </a:r>
            <a:br>
              <a:rPr lang="en-US" altLang="en-US"/>
            </a:br>
            <a:r>
              <a:rPr lang="en-US" altLang="en-US" i="1"/>
              <a:t>Oracle Server SQL Reference, </a:t>
            </a:r>
            <a:r>
              <a:rPr lang="en-US" altLang="en-US"/>
              <a:t>Release 8, “CREATE TABLE.”</a:t>
            </a:r>
          </a:p>
          <a:p>
            <a:pPr lvl="1"/>
            <a:endParaRPr lang="en-US" altLang="en-US"/>
          </a:p>
          <a:p>
            <a:endParaRPr lang="en-US" altLang="en-US" b="0">
              <a:latin typeface="Times New Roman" panose="02020603050405020304" pitchFamily="18" charset="0"/>
            </a:endParaRPr>
          </a:p>
        </p:txBody>
      </p:sp>
      <p:sp>
        <p:nvSpPr>
          <p:cNvPr id="13315" name="Rectangle 3">
            <a:extLst>
              <a:ext uri="{FF2B5EF4-FFF2-40B4-BE49-F238E27FC236}">
                <a16:creationId xmlns:a16="http://schemas.microsoft.com/office/drawing/2014/main" id="{13DE53AE-919F-4514-9512-714783A0C10E}"/>
              </a:ext>
            </a:extLst>
          </p:cNvPr>
          <p:cNvSpPr>
            <a:spLocks noGrp="1" noRot="1" noChangeAspect="1" noChangeArrowheads="1" noTextEdit="1"/>
          </p:cNvSpPr>
          <p:nvPr>
            <p:ph type="sldImg"/>
          </p:nvPr>
        </p:nvSpPr>
        <p:spPr>
          <a:xfrm>
            <a:off x="473075" y="160338"/>
            <a:ext cx="5865813" cy="4398962"/>
          </a:xfrm>
          <a:ln cap="flat"/>
        </p:spPr>
      </p:sp>
      <p:grpSp>
        <p:nvGrpSpPr>
          <p:cNvPr id="13329" name="Group 17">
            <a:extLst>
              <a:ext uri="{FF2B5EF4-FFF2-40B4-BE49-F238E27FC236}">
                <a16:creationId xmlns:a16="http://schemas.microsoft.com/office/drawing/2014/main" id="{BCF3EC1B-BAA4-4463-8B5B-9E2CEFF4BCE4}"/>
              </a:ext>
            </a:extLst>
          </p:cNvPr>
          <p:cNvGrpSpPr>
            <a:grpSpLocks/>
          </p:cNvGrpSpPr>
          <p:nvPr/>
        </p:nvGrpSpPr>
        <p:grpSpPr bwMode="auto">
          <a:xfrm>
            <a:off x="227013" y="7810500"/>
            <a:ext cx="293687" cy="292100"/>
            <a:chOff x="143" y="4920"/>
            <a:chExt cx="185" cy="184"/>
          </a:xfrm>
        </p:grpSpPr>
        <p:sp>
          <p:nvSpPr>
            <p:cNvPr id="13316" name="Freeform 4">
              <a:extLst>
                <a:ext uri="{FF2B5EF4-FFF2-40B4-BE49-F238E27FC236}">
                  <a16:creationId xmlns:a16="http://schemas.microsoft.com/office/drawing/2014/main" id="{67575EA8-516F-46D9-A276-B78570C29506}"/>
                </a:ext>
              </a:extLst>
            </p:cNvPr>
            <p:cNvSpPr>
              <a:spLocks/>
            </p:cNvSpPr>
            <p:nvPr/>
          </p:nvSpPr>
          <p:spPr bwMode="auto">
            <a:xfrm>
              <a:off x="143" y="4920"/>
              <a:ext cx="177" cy="178"/>
            </a:xfrm>
            <a:custGeom>
              <a:avLst/>
              <a:gdLst>
                <a:gd name="T0" fmla="*/ 176 w 177"/>
                <a:gd name="T1" fmla="*/ 177 h 178"/>
                <a:gd name="T2" fmla="*/ 176 w 177"/>
                <a:gd name="T3" fmla="*/ 0 h 178"/>
                <a:gd name="T4" fmla="*/ 0 w 177"/>
                <a:gd name="T5" fmla="*/ 0 h 178"/>
                <a:gd name="T6" fmla="*/ 0 w 177"/>
                <a:gd name="T7" fmla="*/ 177 h 178"/>
                <a:gd name="T8" fmla="*/ 176 w 177"/>
                <a:gd name="T9" fmla="*/ 177 h 178"/>
              </a:gdLst>
              <a:ahLst/>
              <a:cxnLst>
                <a:cxn ang="0">
                  <a:pos x="T0" y="T1"/>
                </a:cxn>
                <a:cxn ang="0">
                  <a:pos x="T2" y="T3"/>
                </a:cxn>
                <a:cxn ang="0">
                  <a:pos x="T4" y="T5"/>
                </a:cxn>
                <a:cxn ang="0">
                  <a:pos x="T6" y="T7"/>
                </a:cxn>
                <a:cxn ang="0">
                  <a:pos x="T8" y="T9"/>
                </a:cxn>
              </a:cxnLst>
              <a:rect l="0" t="0" r="r" b="b"/>
              <a:pathLst>
                <a:path w="177" h="178">
                  <a:moveTo>
                    <a:pt x="176" y="177"/>
                  </a:moveTo>
                  <a:lnTo>
                    <a:pt x="176" y="0"/>
                  </a:lnTo>
                  <a:lnTo>
                    <a:pt x="0" y="0"/>
                  </a:lnTo>
                  <a:lnTo>
                    <a:pt x="0" y="177"/>
                  </a:lnTo>
                  <a:lnTo>
                    <a:pt x="176" y="17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Freeform 5">
              <a:extLst>
                <a:ext uri="{FF2B5EF4-FFF2-40B4-BE49-F238E27FC236}">
                  <a16:creationId xmlns:a16="http://schemas.microsoft.com/office/drawing/2014/main" id="{9208BE52-8EA2-4F24-AF82-4FDFA3E66187}"/>
                </a:ext>
              </a:extLst>
            </p:cNvPr>
            <p:cNvSpPr>
              <a:spLocks/>
            </p:cNvSpPr>
            <p:nvPr/>
          </p:nvSpPr>
          <p:spPr bwMode="auto">
            <a:xfrm>
              <a:off x="204" y="4986"/>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Freeform 6">
              <a:extLst>
                <a:ext uri="{FF2B5EF4-FFF2-40B4-BE49-F238E27FC236}">
                  <a16:creationId xmlns:a16="http://schemas.microsoft.com/office/drawing/2014/main" id="{BEFB374E-F0BC-4209-9FA3-BA67DC9F799E}"/>
                </a:ext>
              </a:extLst>
            </p:cNvPr>
            <p:cNvSpPr>
              <a:spLocks/>
            </p:cNvSpPr>
            <p:nvPr/>
          </p:nvSpPr>
          <p:spPr bwMode="auto">
            <a:xfrm>
              <a:off x="212" y="5003"/>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Freeform 7">
              <a:extLst>
                <a:ext uri="{FF2B5EF4-FFF2-40B4-BE49-F238E27FC236}">
                  <a16:creationId xmlns:a16="http://schemas.microsoft.com/office/drawing/2014/main" id="{BAF19B03-D458-4E03-88A5-6665FC71D708}"/>
                </a:ext>
              </a:extLst>
            </p:cNvPr>
            <p:cNvSpPr>
              <a:spLocks/>
            </p:cNvSpPr>
            <p:nvPr/>
          </p:nvSpPr>
          <p:spPr bwMode="auto">
            <a:xfrm>
              <a:off x="219" y="5018"/>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Freeform 8">
              <a:extLst>
                <a:ext uri="{FF2B5EF4-FFF2-40B4-BE49-F238E27FC236}">
                  <a16:creationId xmlns:a16="http://schemas.microsoft.com/office/drawing/2014/main" id="{B2D35401-A387-42B1-815D-61FDFF6A1C19}"/>
                </a:ext>
              </a:extLst>
            </p:cNvPr>
            <p:cNvSpPr>
              <a:spLocks/>
            </p:cNvSpPr>
            <p:nvPr/>
          </p:nvSpPr>
          <p:spPr bwMode="auto">
            <a:xfrm>
              <a:off x="227" y="5036"/>
              <a:ext cx="70" cy="34"/>
            </a:xfrm>
            <a:custGeom>
              <a:avLst/>
              <a:gdLst>
                <a:gd name="T0" fmla="*/ 69 w 70"/>
                <a:gd name="T1" fmla="*/ 6 h 34"/>
                <a:gd name="T2" fmla="*/ 65 w 70"/>
                <a:gd name="T3" fmla="*/ 0 h 34"/>
                <a:gd name="T4" fmla="*/ 0 w 70"/>
                <a:gd name="T5" fmla="*/ 26 h 34"/>
                <a:gd name="T6" fmla="*/ 3 w 70"/>
                <a:gd name="T7" fmla="*/ 33 h 34"/>
                <a:gd name="T8" fmla="*/ 69 w 70"/>
                <a:gd name="T9" fmla="*/ 6 h 34"/>
              </a:gdLst>
              <a:ahLst/>
              <a:cxnLst>
                <a:cxn ang="0">
                  <a:pos x="T0" y="T1"/>
                </a:cxn>
                <a:cxn ang="0">
                  <a:pos x="T2" y="T3"/>
                </a:cxn>
                <a:cxn ang="0">
                  <a:pos x="T4" y="T5"/>
                </a:cxn>
                <a:cxn ang="0">
                  <a:pos x="T6" y="T7"/>
                </a:cxn>
                <a:cxn ang="0">
                  <a:pos x="T8" y="T9"/>
                </a:cxn>
              </a:cxnLst>
              <a:rect l="0" t="0" r="r" b="b"/>
              <a:pathLst>
                <a:path w="70" h="34">
                  <a:moveTo>
                    <a:pt x="69" y="6"/>
                  </a:moveTo>
                  <a:lnTo>
                    <a:pt x="65" y="0"/>
                  </a:lnTo>
                  <a:lnTo>
                    <a:pt x="0" y="26"/>
                  </a:lnTo>
                  <a:lnTo>
                    <a:pt x="3" y="33"/>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Freeform 9">
              <a:extLst>
                <a:ext uri="{FF2B5EF4-FFF2-40B4-BE49-F238E27FC236}">
                  <a16:creationId xmlns:a16="http://schemas.microsoft.com/office/drawing/2014/main" id="{52A4FA35-67AC-4A18-9618-1799F614F09D}"/>
                </a:ext>
              </a:extLst>
            </p:cNvPr>
            <p:cNvSpPr>
              <a:spLocks/>
            </p:cNvSpPr>
            <p:nvPr/>
          </p:nvSpPr>
          <p:spPr bwMode="auto">
            <a:xfrm>
              <a:off x="235" y="5050"/>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Freeform 10">
              <a:extLst>
                <a:ext uri="{FF2B5EF4-FFF2-40B4-BE49-F238E27FC236}">
                  <a16:creationId xmlns:a16="http://schemas.microsoft.com/office/drawing/2014/main" id="{B35ECA5C-B4F3-432E-8AA6-FAD2A4ED70BF}"/>
                </a:ext>
              </a:extLst>
            </p:cNvPr>
            <p:cNvSpPr>
              <a:spLocks/>
            </p:cNvSpPr>
            <p:nvPr/>
          </p:nvSpPr>
          <p:spPr bwMode="auto">
            <a:xfrm>
              <a:off x="163" y="4949"/>
              <a:ext cx="122" cy="58"/>
            </a:xfrm>
            <a:custGeom>
              <a:avLst/>
              <a:gdLst>
                <a:gd name="T0" fmla="*/ 121 w 122"/>
                <a:gd name="T1" fmla="*/ 7 h 58"/>
                <a:gd name="T2" fmla="*/ 119 w 122"/>
                <a:gd name="T3" fmla="*/ 0 h 58"/>
                <a:gd name="T4" fmla="*/ 0 w 122"/>
                <a:gd name="T5" fmla="*/ 50 h 58"/>
                <a:gd name="T6" fmla="*/ 2 w 122"/>
                <a:gd name="T7" fmla="*/ 57 h 58"/>
                <a:gd name="T8" fmla="*/ 121 w 122"/>
                <a:gd name="T9" fmla="*/ 7 h 58"/>
              </a:gdLst>
              <a:ahLst/>
              <a:cxnLst>
                <a:cxn ang="0">
                  <a:pos x="T0" y="T1"/>
                </a:cxn>
                <a:cxn ang="0">
                  <a:pos x="T2" y="T3"/>
                </a:cxn>
                <a:cxn ang="0">
                  <a:pos x="T4" y="T5"/>
                </a:cxn>
                <a:cxn ang="0">
                  <a:pos x="T6" y="T7"/>
                </a:cxn>
                <a:cxn ang="0">
                  <a:pos x="T8" y="T9"/>
                </a:cxn>
              </a:cxnLst>
              <a:rect l="0" t="0" r="r" b="b"/>
              <a:pathLst>
                <a:path w="122" h="58">
                  <a:moveTo>
                    <a:pt x="121" y="7"/>
                  </a:moveTo>
                  <a:lnTo>
                    <a:pt x="119" y="0"/>
                  </a:lnTo>
                  <a:lnTo>
                    <a:pt x="0" y="50"/>
                  </a:lnTo>
                  <a:lnTo>
                    <a:pt x="2" y="57"/>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Freeform 11">
              <a:extLst>
                <a:ext uri="{FF2B5EF4-FFF2-40B4-BE49-F238E27FC236}">
                  <a16:creationId xmlns:a16="http://schemas.microsoft.com/office/drawing/2014/main" id="{C7B36312-16C0-48A1-B026-5B148AC0FB89}"/>
                </a:ext>
              </a:extLst>
            </p:cNvPr>
            <p:cNvSpPr>
              <a:spLocks/>
            </p:cNvSpPr>
            <p:nvPr/>
          </p:nvSpPr>
          <p:spPr bwMode="auto">
            <a:xfrm>
              <a:off x="147" y="4938"/>
              <a:ext cx="123" cy="58"/>
            </a:xfrm>
            <a:custGeom>
              <a:avLst/>
              <a:gdLst>
                <a:gd name="T0" fmla="*/ 122 w 123"/>
                <a:gd name="T1" fmla="*/ 6 h 58"/>
                <a:gd name="T2" fmla="*/ 119 w 123"/>
                <a:gd name="T3" fmla="*/ 0 h 58"/>
                <a:gd name="T4" fmla="*/ 0 w 123"/>
                <a:gd name="T5" fmla="*/ 50 h 58"/>
                <a:gd name="T6" fmla="*/ 2 w 123"/>
                <a:gd name="T7" fmla="*/ 57 h 58"/>
                <a:gd name="T8" fmla="*/ 122 w 123"/>
                <a:gd name="T9" fmla="*/ 6 h 58"/>
              </a:gdLst>
              <a:ahLst/>
              <a:cxnLst>
                <a:cxn ang="0">
                  <a:pos x="T0" y="T1"/>
                </a:cxn>
                <a:cxn ang="0">
                  <a:pos x="T2" y="T3"/>
                </a:cxn>
                <a:cxn ang="0">
                  <a:pos x="T4" y="T5"/>
                </a:cxn>
                <a:cxn ang="0">
                  <a:pos x="T6" y="T7"/>
                </a:cxn>
                <a:cxn ang="0">
                  <a:pos x="T8" y="T9"/>
                </a:cxn>
              </a:cxnLst>
              <a:rect l="0" t="0" r="r" b="b"/>
              <a:pathLst>
                <a:path w="123" h="58">
                  <a:moveTo>
                    <a:pt x="122" y="6"/>
                  </a:moveTo>
                  <a:lnTo>
                    <a:pt x="119" y="0"/>
                  </a:lnTo>
                  <a:lnTo>
                    <a:pt x="0" y="50"/>
                  </a:lnTo>
                  <a:lnTo>
                    <a:pt x="2" y="57"/>
                  </a:lnTo>
                  <a:lnTo>
                    <a:pt x="122"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Freeform 12">
              <a:extLst>
                <a:ext uri="{FF2B5EF4-FFF2-40B4-BE49-F238E27FC236}">
                  <a16:creationId xmlns:a16="http://schemas.microsoft.com/office/drawing/2014/main" id="{EF640894-DD8E-43DB-94C2-DFF0E57C9944}"/>
                </a:ext>
              </a:extLst>
            </p:cNvPr>
            <p:cNvSpPr>
              <a:spLocks/>
            </p:cNvSpPr>
            <p:nvPr/>
          </p:nvSpPr>
          <p:spPr bwMode="auto">
            <a:xfrm>
              <a:off x="274" y="4951"/>
              <a:ext cx="54" cy="104"/>
            </a:xfrm>
            <a:custGeom>
              <a:avLst/>
              <a:gdLst>
                <a:gd name="T0" fmla="*/ 46 w 54"/>
                <a:gd name="T1" fmla="*/ 103 h 104"/>
                <a:gd name="T2" fmla="*/ 53 w 54"/>
                <a:gd name="T3" fmla="*/ 100 h 104"/>
                <a:gd name="T4" fmla="*/ 7 w 54"/>
                <a:gd name="T5" fmla="*/ 0 h 104"/>
                <a:gd name="T6" fmla="*/ 0 w 54"/>
                <a:gd name="T7" fmla="*/ 2 h 104"/>
                <a:gd name="T8" fmla="*/ 46 w 54"/>
                <a:gd name="T9" fmla="*/ 103 h 104"/>
              </a:gdLst>
              <a:ahLst/>
              <a:cxnLst>
                <a:cxn ang="0">
                  <a:pos x="T0" y="T1"/>
                </a:cxn>
                <a:cxn ang="0">
                  <a:pos x="T2" y="T3"/>
                </a:cxn>
                <a:cxn ang="0">
                  <a:pos x="T4" y="T5"/>
                </a:cxn>
                <a:cxn ang="0">
                  <a:pos x="T6" y="T7"/>
                </a:cxn>
                <a:cxn ang="0">
                  <a:pos x="T8" y="T9"/>
                </a:cxn>
              </a:cxnLst>
              <a:rect l="0" t="0" r="r" b="b"/>
              <a:pathLst>
                <a:path w="54" h="104">
                  <a:moveTo>
                    <a:pt x="46" y="103"/>
                  </a:moveTo>
                  <a:lnTo>
                    <a:pt x="53"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Freeform 13">
              <a:extLst>
                <a:ext uri="{FF2B5EF4-FFF2-40B4-BE49-F238E27FC236}">
                  <a16:creationId xmlns:a16="http://schemas.microsoft.com/office/drawing/2014/main" id="{909D5C94-97F9-4995-A268-5E655151AE99}"/>
                </a:ext>
              </a:extLst>
            </p:cNvPr>
            <p:cNvSpPr>
              <a:spLocks/>
            </p:cNvSpPr>
            <p:nvPr/>
          </p:nvSpPr>
          <p:spPr bwMode="auto">
            <a:xfrm>
              <a:off x="163" y="4997"/>
              <a:ext cx="54" cy="107"/>
            </a:xfrm>
            <a:custGeom>
              <a:avLst/>
              <a:gdLst>
                <a:gd name="T0" fmla="*/ 46 w 54"/>
                <a:gd name="T1" fmla="*/ 106 h 107"/>
                <a:gd name="T2" fmla="*/ 53 w 54"/>
                <a:gd name="T3" fmla="*/ 102 h 107"/>
                <a:gd name="T4" fmla="*/ 7 w 54"/>
                <a:gd name="T5" fmla="*/ 0 h 107"/>
                <a:gd name="T6" fmla="*/ 0 w 54"/>
                <a:gd name="T7" fmla="*/ 4 h 107"/>
                <a:gd name="T8" fmla="*/ 46 w 54"/>
                <a:gd name="T9" fmla="*/ 106 h 107"/>
              </a:gdLst>
              <a:ahLst/>
              <a:cxnLst>
                <a:cxn ang="0">
                  <a:pos x="T0" y="T1"/>
                </a:cxn>
                <a:cxn ang="0">
                  <a:pos x="T2" y="T3"/>
                </a:cxn>
                <a:cxn ang="0">
                  <a:pos x="T4" y="T5"/>
                </a:cxn>
                <a:cxn ang="0">
                  <a:pos x="T6" y="T7"/>
                </a:cxn>
                <a:cxn ang="0">
                  <a:pos x="T8" y="T9"/>
                </a:cxn>
              </a:cxnLst>
              <a:rect l="0" t="0" r="r" b="b"/>
              <a:pathLst>
                <a:path w="54" h="107">
                  <a:moveTo>
                    <a:pt x="46" y="106"/>
                  </a:moveTo>
                  <a:lnTo>
                    <a:pt x="53" y="102"/>
                  </a:lnTo>
                  <a:lnTo>
                    <a:pt x="7" y="0"/>
                  </a:lnTo>
                  <a:lnTo>
                    <a:pt x="0" y="4"/>
                  </a:lnTo>
                  <a:lnTo>
                    <a:pt x="46"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Freeform 14">
              <a:extLst>
                <a:ext uri="{FF2B5EF4-FFF2-40B4-BE49-F238E27FC236}">
                  <a16:creationId xmlns:a16="http://schemas.microsoft.com/office/drawing/2014/main" id="{1140878C-55E7-450E-ACDB-F76733F7FD88}"/>
                </a:ext>
              </a:extLst>
            </p:cNvPr>
            <p:cNvSpPr>
              <a:spLocks/>
            </p:cNvSpPr>
            <p:nvPr/>
          </p:nvSpPr>
          <p:spPr bwMode="auto">
            <a:xfrm>
              <a:off x="143" y="4988"/>
              <a:ext cx="59" cy="116"/>
            </a:xfrm>
            <a:custGeom>
              <a:avLst/>
              <a:gdLst>
                <a:gd name="T0" fmla="*/ 51 w 59"/>
                <a:gd name="T1" fmla="*/ 115 h 116"/>
                <a:gd name="T2" fmla="*/ 58 w 59"/>
                <a:gd name="T3" fmla="*/ 112 h 116"/>
                <a:gd name="T4" fmla="*/ 6 w 59"/>
                <a:gd name="T5" fmla="*/ 0 h 116"/>
                <a:gd name="T6" fmla="*/ 0 w 59"/>
                <a:gd name="T7" fmla="*/ 2 h 116"/>
                <a:gd name="T8" fmla="*/ 51 w 59"/>
                <a:gd name="T9" fmla="*/ 115 h 116"/>
              </a:gdLst>
              <a:ahLst/>
              <a:cxnLst>
                <a:cxn ang="0">
                  <a:pos x="T0" y="T1"/>
                </a:cxn>
                <a:cxn ang="0">
                  <a:pos x="T2" y="T3"/>
                </a:cxn>
                <a:cxn ang="0">
                  <a:pos x="T4" y="T5"/>
                </a:cxn>
                <a:cxn ang="0">
                  <a:pos x="T6" y="T7"/>
                </a:cxn>
                <a:cxn ang="0">
                  <a:pos x="T8" y="T9"/>
                </a:cxn>
              </a:cxnLst>
              <a:rect l="0" t="0" r="r" b="b"/>
              <a:pathLst>
                <a:path w="59" h="116">
                  <a:moveTo>
                    <a:pt x="51" y="115"/>
                  </a:moveTo>
                  <a:lnTo>
                    <a:pt x="58" y="112"/>
                  </a:lnTo>
                  <a:lnTo>
                    <a:pt x="6" y="0"/>
                  </a:lnTo>
                  <a:lnTo>
                    <a:pt x="0" y="2"/>
                  </a:lnTo>
                  <a:lnTo>
                    <a:pt x="51"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7" name="Freeform 15">
              <a:extLst>
                <a:ext uri="{FF2B5EF4-FFF2-40B4-BE49-F238E27FC236}">
                  <a16:creationId xmlns:a16="http://schemas.microsoft.com/office/drawing/2014/main" id="{6E913449-CE14-449D-B3E7-0B1E598B5BDF}"/>
                </a:ext>
              </a:extLst>
            </p:cNvPr>
            <p:cNvSpPr>
              <a:spLocks/>
            </p:cNvSpPr>
            <p:nvPr/>
          </p:nvSpPr>
          <p:spPr bwMode="auto">
            <a:xfrm>
              <a:off x="146" y="4988"/>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Freeform 16">
              <a:extLst>
                <a:ext uri="{FF2B5EF4-FFF2-40B4-BE49-F238E27FC236}">
                  <a16:creationId xmlns:a16="http://schemas.microsoft.com/office/drawing/2014/main" id="{D26123E6-D3EB-4CCF-8E64-259FC5677A83}"/>
                </a:ext>
              </a:extLst>
            </p:cNvPr>
            <p:cNvSpPr>
              <a:spLocks/>
            </p:cNvSpPr>
            <p:nvPr/>
          </p:nvSpPr>
          <p:spPr bwMode="auto">
            <a:xfrm>
              <a:off x="253" y="4945"/>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A8834C-F5F3-457D-8636-8D3EAA3B6E95}"/>
              </a:ext>
            </a:extLst>
          </p:cNvPr>
          <p:cNvSpPr>
            <a:spLocks noGrp="1" noRot="1" noChangeAspect="1" noChangeArrowheads="1" noTextEdit="1"/>
          </p:cNvSpPr>
          <p:nvPr>
            <p:ph type="sldImg"/>
          </p:nvPr>
        </p:nvSpPr>
        <p:spPr>
          <a:xfrm>
            <a:off x="473075" y="160338"/>
            <a:ext cx="5865813" cy="4398962"/>
          </a:xfrm>
          <a:ln cap="flat"/>
        </p:spPr>
      </p:sp>
      <p:sp>
        <p:nvSpPr>
          <p:cNvPr id="15363" name="Rectangle 3">
            <a:extLst>
              <a:ext uri="{FF2B5EF4-FFF2-40B4-BE49-F238E27FC236}">
                <a16:creationId xmlns:a16="http://schemas.microsoft.com/office/drawing/2014/main" id="{4C284F88-0027-4963-83D7-729723B3F8C6}"/>
              </a:ext>
            </a:extLst>
          </p:cNvPr>
          <p:cNvSpPr>
            <a:spLocks noGrp="1" noChangeArrowheads="1"/>
          </p:cNvSpPr>
          <p:nvPr>
            <p:ph type="body" idx="1"/>
          </p:nvPr>
        </p:nvSpPr>
        <p:spPr>
          <a:noFill/>
          <a:ln/>
        </p:spPr>
        <p:txBody>
          <a:bodyPr/>
          <a:lstStyle/>
          <a:p>
            <a:r>
              <a:rPr lang="en-US" altLang="en-US"/>
              <a:t>Creating Tables</a:t>
            </a:r>
          </a:p>
          <a:p>
            <a:pPr lvl="1"/>
            <a:r>
              <a:rPr lang="en-US" altLang="en-US"/>
              <a:t>The example on the slide creates the DEPT table, with three columns—namely, DEPTNO, DNAME, and LOC. It further confirms the creation of the table by issuing the DESCRIBE command. </a:t>
            </a:r>
          </a:p>
          <a:p>
            <a:pPr lvl="1"/>
            <a:r>
              <a:rPr lang="en-US" altLang="en-US"/>
              <a:t>Since creating a table is a DDL statement, an automatic commit takes place when this statement is executed.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1845C20-4018-4174-A183-1F57551ADA4E}"/>
              </a:ext>
            </a:extLst>
          </p:cNvPr>
          <p:cNvSpPr>
            <a:spLocks noGrp="1" noRot="1" noChangeAspect="1" noChangeArrowheads="1" noTextEdit="1"/>
          </p:cNvSpPr>
          <p:nvPr>
            <p:ph type="sldImg"/>
          </p:nvPr>
        </p:nvSpPr>
        <p:spPr>
          <a:xfrm>
            <a:off x="474663" y="161925"/>
            <a:ext cx="5864225" cy="4397375"/>
          </a:xfrm>
          <a:ln cap="flat"/>
        </p:spPr>
      </p:sp>
      <p:sp>
        <p:nvSpPr>
          <p:cNvPr id="17411" name="Rectangle 3">
            <a:extLst>
              <a:ext uri="{FF2B5EF4-FFF2-40B4-BE49-F238E27FC236}">
                <a16:creationId xmlns:a16="http://schemas.microsoft.com/office/drawing/2014/main" id="{CAEBECA3-8063-4DE5-8ADC-E467EC67B1A2}"/>
              </a:ext>
            </a:extLst>
          </p:cNvPr>
          <p:cNvSpPr>
            <a:spLocks noGrp="1" noChangeArrowheads="1"/>
          </p:cNvSpPr>
          <p:nvPr>
            <p:ph type="body" idx="1"/>
          </p:nvPr>
        </p:nvSpPr>
        <p:spPr>
          <a:xfrm>
            <a:off x="409575" y="4678363"/>
            <a:ext cx="5995988" cy="3749675"/>
          </a:xfrm>
          <a:noFill/>
          <a:ln/>
        </p:spPr>
        <p:txBody>
          <a:bodyPr/>
          <a:lstStyle/>
          <a:p>
            <a:pPr>
              <a:tabLst/>
            </a:pPr>
            <a:r>
              <a:rPr lang="en-US" altLang="en-US"/>
              <a:t>Datatypes</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latin typeface="Times" panose="02020603050405020304" pitchFamily="18" charset="0"/>
            </a:endParaRPr>
          </a:p>
          <a:p>
            <a:pPr>
              <a:tabLst/>
            </a:pPr>
            <a:endParaRPr lang="en-US" altLang="en-US" b="0">
              <a:latin typeface="Times" panose="02020603050405020304" pitchFamily="18" charset="0"/>
            </a:endParaRPr>
          </a:p>
        </p:txBody>
      </p:sp>
      <p:graphicFrame>
        <p:nvGraphicFramePr>
          <p:cNvPr id="17412" name="Object 4">
            <a:extLst>
              <a:ext uri="{FF2B5EF4-FFF2-40B4-BE49-F238E27FC236}">
                <a16:creationId xmlns:a16="http://schemas.microsoft.com/office/drawing/2014/main" id="{34B055EE-45D4-440E-98BB-68B7ECA9EE63}"/>
              </a:ext>
            </a:extLst>
          </p:cNvPr>
          <p:cNvGraphicFramePr>
            <a:graphicFrameLocks/>
          </p:cNvGraphicFramePr>
          <p:nvPr/>
        </p:nvGraphicFramePr>
        <p:xfrm>
          <a:off x="590550" y="4918075"/>
          <a:ext cx="5854700" cy="3662363"/>
        </p:xfrm>
        <a:graphic>
          <a:graphicData uri="http://schemas.openxmlformats.org/presentationml/2006/ole">
            <mc:AlternateContent xmlns:mc="http://schemas.openxmlformats.org/markup-compatibility/2006">
              <mc:Choice xmlns:v="urn:schemas-microsoft-com:vml" Requires="v">
                <p:oleObj spid="_x0000_s2049" name="Document" r:id="rId4" imgW="5854680" imgH="3662280" progId="Word.Document.6">
                  <p:embed/>
                </p:oleObj>
              </mc:Choice>
              <mc:Fallback>
                <p:oleObj name="Document" r:id="rId4" imgW="5854680" imgH="366228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4918075"/>
                        <a:ext cx="58547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1767E14-54CE-4832-9E67-0DD0887C632F}"/>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a:extLst>
              <a:ext uri="{FF2B5EF4-FFF2-40B4-BE49-F238E27FC236}">
                <a16:creationId xmlns:a16="http://schemas.microsoft.com/office/drawing/2014/main" id="{BB79AD97-43E5-488F-8A2F-EE195BFCBF81}"/>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Rectangle 4">
            <a:extLst>
              <a:ext uri="{FF2B5EF4-FFF2-40B4-BE49-F238E27FC236}">
                <a16:creationId xmlns:a16="http://schemas.microsoft.com/office/drawing/2014/main" id="{B9074DC1-E08E-4CC4-BBA1-E9B881E72C55}"/>
              </a:ext>
            </a:extLst>
          </p:cNvPr>
          <p:cNvSpPr>
            <a:spLocks noGrp="1" noChangeArrowheads="1"/>
          </p:cNvSpPr>
          <p:nvPr>
            <p:ph type="body" idx="1"/>
          </p:nvPr>
        </p:nvSpPr>
        <p:spPr>
          <a:noFill/>
          <a:ln/>
        </p:spPr>
        <p:txBody>
          <a:bodyPr/>
          <a:lstStyle/>
          <a:p>
            <a:r>
              <a:rPr lang="en-US" altLang="en-US"/>
              <a:t>ALTER TABLE Statement</a:t>
            </a:r>
          </a:p>
          <a:p>
            <a:pPr lvl="1"/>
            <a:r>
              <a:rPr lang="en-US" altLang="en-US"/>
              <a:t>After you create your tables, you may need to change the table structures because you omitted a column or your column definition needs to be changed. You can do this by using the ALTER TABLE statement. </a:t>
            </a:r>
          </a:p>
          <a:p>
            <a:pPr lvl="1"/>
            <a:r>
              <a:rPr lang="en-US" altLang="en-US"/>
              <a:t>You can add columns to a table by using the </a:t>
            </a:r>
            <a:r>
              <a:rPr lang="en-US" altLang="en-US">
                <a:solidFill>
                  <a:srgbClr val="FC0128"/>
                </a:solidFill>
              </a:rPr>
              <a:t>ALTER TABLE </a:t>
            </a:r>
            <a:r>
              <a:rPr lang="en-US" altLang="en-US"/>
              <a:t>statement with the ADD clause.</a:t>
            </a:r>
          </a:p>
          <a:p>
            <a:pPr lvl="1"/>
            <a:r>
              <a:rPr lang="en-US" altLang="en-US"/>
              <a:t>In the syntax:</a:t>
            </a:r>
          </a:p>
          <a:p>
            <a:pPr lvl="1"/>
            <a:r>
              <a:rPr lang="en-US" altLang="en-US"/>
              <a:t>	</a:t>
            </a:r>
            <a:r>
              <a:rPr lang="en-US" altLang="en-US" i="1"/>
              <a:t>table</a:t>
            </a:r>
            <a:r>
              <a:rPr lang="en-US" altLang="en-US"/>
              <a:t>			is the name of the table</a:t>
            </a:r>
          </a:p>
          <a:p>
            <a:pPr lvl="1"/>
            <a:r>
              <a:rPr lang="en-US" altLang="en-US"/>
              <a:t>	</a:t>
            </a:r>
            <a:r>
              <a:rPr lang="en-US" altLang="en-US" i="1"/>
              <a:t>column</a:t>
            </a:r>
            <a:r>
              <a:rPr lang="en-US" altLang="en-US"/>
              <a:t>		is the name of the new column</a:t>
            </a:r>
          </a:p>
          <a:p>
            <a:pPr lvl="1"/>
            <a:r>
              <a:rPr lang="en-US" altLang="en-US"/>
              <a:t>	</a:t>
            </a:r>
            <a:r>
              <a:rPr lang="en-US" altLang="en-US" i="1"/>
              <a:t>datatype</a:t>
            </a:r>
            <a:r>
              <a:rPr lang="en-US" altLang="en-US"/>
              <a:t>		is the datatype and length of the new column</a:t>
            </a:r>
          </a:p>
          <a:p>
            <a:pPr lvl="1"/>
            <a:r>
              <a:rPr lang="en-US" altLang="en-US"/>
              <a:t>	DEFAULT </a:t>
            </a:r>
            <a:r>
              <a:rPr lang="en-US" altLang="en-US" i="1"/>
              <a:t>expr	</a:t>
            </a:r>
            <a:r>
              <a:rPr lang="en-US" altLang="en-US"/>
              <a:t>specifies the default value for a new column</a:t>
            </a:r>
          </a:p>
          <a:p>
            <a:pPr lvl="1"/>
            <a:r>
              <a:rPr lang="en-US" altLang="en-US"/>
              <a:t>You can modify existing columns in a table by using the ALTER TABLE statement with the MODIFY clause.</a:t>
            </a:r>
          </a:p>
          <a:p>
            <a:pPr lvl="1"/>
            <a:r>
              <a:rPr lang="en-US" altLang="en-US" b="1"/>
              <a:t>Note:</a:t>
            </a:r>
            <a:r>
              <a:rPr lang="en-US" altLang="en-US"/>
              <a:t> The slide gives the abridged syntax for ALTER TABLE. More about ALTER TABLE is covered in a subsequent lesson.</a:t>
            </a:r>
          </a:p>
        </p:txBody>
      </p:sp>
      <p:sp>
        <p:nvSpPr>
          <p:cNvPr id="19461" name="Rectangle 5">
            <a:extLst>
              <a:ext uri="{FF2B5EF4-FFF2-40B4-BE49-F238E27FC236}">
                <a16:creationId xmlns:a16="http://schemas.microsoft.com/office/drawing/2014/main" id="{5F084D4B-4A9E-4E7E-BFD3-E41152E7E014}"/>
              </a:ext>
            </a:extLst>
          </p:cNvPr>
          <p:cNvSpPr>
            <a:spLocks noGrp="1" noRot="1" noChangeAspect="1" noChangeArrowheads="1" noTextEdit="1"/>
          </p:cNvSpPr>
          <p:nvPr>
            <p:ph type="sldImg"/>
          </p:nvPr>
        </p:nvSpPr>
        <p:spPr>
          <a:xfrm>
            <a:off x="473075" y="160338"/>
            <a:ext cx="5865813" cy="4398962"/>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9261-F627-47EC-AA72-41F7A189AFA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68DC3E-6D2B-45DD-9167-A51A5822DA2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974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0771-DF12-4496-9085-4861FEE831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C33E8-9574-4237-95B0-9A216871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64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19839-DC81-4270-825C-CE6601946627}"/>
              </a:ext>
            </a:extLst>
          </p:cNvPr>
          <p:cNvSpPr>
            <a:spLocks noGrp="1"/>
          </p:cNvSpPr>
          <p:nvPr>
            <p:ph type="title" orient="vert"/>
          </p:nvPr>
        </p:nvSpPr>
        <p:spPr>
          <a:xfrm>
            <a:off x="6515100" y="3048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867F1E-2978-4195-8589-E827667F0700}"/>
              </a:ext>
            </a:extLst>
          </p:cNvPr>
          <p:cNvSpPr>
            <a:spLocks noGrp="1"/>
          </p:cNvSpPr>
          <p:nvPr>
            <p:ph type="body" orient="vert" idx="1"/>
          </p:nvPr>
        </p:nvSpPr>
        <p:spPr>
          <a:xfrm>
            <a:off x="685800" y="3048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47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4086-3B67-412E-A21E-7E314B599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2743C-6A8B-41A8-9A99-3FD2E1E290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388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CB55-92D1-4784-B207-658A900BD28E}"/>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7885D4-3DD5-478C-A111-6F883081048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45128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33D4-0DE8-48EC-95F7-4FCB166D9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D5905E-AC05-4847-B3E3-E333794560FB}"/>
              </a:ext>
            </a:extLst>
          </p:cNvPr>
          <p:cNvSpPr>
            <a:spLocks noGrp="1"/>
          </p:cNvSpPr>
          <p:nvPr>
            <p:ph sz="half" idx="1"/>
          </p:nvPr>
        </p:nvSpPr>
        <p:spPr>
          <a:xfrm>
            <a:off x="6858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FA5738-6F27-479C-A6D3-3F99A8687B9F}"/>
              </a:ext>
            </a:extLst>
          </p:cNvPr>
          <p:cNvSpPr>
            <a:spLocks noGrp="1"/>
          </p:cNvSpPr>
          <p:nvPr>
            <p:ph sz="half" idx="2"/>
          </p:nvPr>
        </p:nvSpPr>
        <p:spPr>
          <a:xfrm>
            <a:off x="4648200" y="1676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61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5CB4-6E82-46C0-9A71-D0ECDEB81FD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AC4476-DDB8-4D98-AF9A-B9E8E623665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ABA45-F30C-44A2-B8FD-7F8DDE57714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65C303-6004-4A8C-9AEE-4DBD3281FDB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DE306-652A-47BD-BFA4-6612CAE549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69C2-6B17-46A3-9A0E-7743784A1A7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066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44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E28D-B7E8-44E5-B864-7D1F75994D3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878163-B657-48F5-B02D-840700C7E62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BA1511-F849-4650-8632-6ABEEDD447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008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ABF3-E4AF-463D-A2E9-4A3AE4F8F77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1DBDF-BA9A-4AD4-86DB-EE4EC228B3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85AF4-4993-45A3-89D0-A0816F367D5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388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DD7D81-3790-44C0-94BA-869EFC09951A}"/>
              </a:ext>
            </a:extLst>
          </p:cNvPr>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1536DF9-3395-46A9-8A05-F816AAF60248}"/>
              </a:ext>
            </a:extLst>
          </p:cNvPr>
          <p:cNvSpPr>
            <a:spLocks noGrp="1" noChangeArrowheads="1"/>
          </p:cNvSpPr>
          <p:nvPr>
            <p:ph type="body" idx="1"/>
          </p:nvPr>
        </p:nvSpPr>
        <p:spPr bwMode="auto">
          <a:xfrm>
            <a:off x="685800" y="1676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5B7CE8FC-AC89-4883-89BF-0ECD845D9ACB}"/>
              </a:ext>
            </a:extLst>
          </p:cNvPr>
          <p:cNvSpPr>
            <a:spLocks noChangeArrowheads="1"/>
          </p:cNvSpPr>
          <p:nvPr/>
        </p:nvSpPr>
        <p:spPr bwMode="auto">
          <a:xfrm>
            <a:off x="228600" y="2286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AutoShape 5">
            <a:extLst>
              <a:ext uri="{FF2B5EF4-FFF2-40B4-BE49-F238E27FC236}">
                <a16:creationId xmlns:a16="http://schemas.microsoft.com/office/drawing/2014/main" id="{1FFFADE8-D643-404F-AEDD-5075DF824684}"/>
              </a:ext>
            </a:extLst>
          </p:cNvPr>
          <p:cNvSpPr>
            <a:spLocks noChangeArrowheads="1"/>
          </p:cNvSpPr>
          <p:nvPr/>
        </p:nvSpPr>
        <p:spPr bwMode="auto">
          <a:xfrm>
            <a:off x="228600" y="6858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AutoShape 6">
            <a:extLst>
              <a:ext uri="{FF2B5EF4-FFF2-40B4-BE49-F238E27FC236}">
                <a16:creationId xmlns:a16="http://schemas.microsoft.com/office/drawing/2014/main" id="{EDA5C354-1A53-4AEA-91F2-00AA5748CB5C}"/>
              </a:ext>
            </a:extLst>
          </p:cNvPr>
          <p:cNvSpPr>
            <a:spLocks noChangeArrowheads="1"/>
          </p:cNvSpPr>
          <p:nvPr/>
        </p:nvSpPr>
        <p:spPr bwMode="auto">
          <a:xfrm>
            <a:off x="228600" y="11430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AutoShape 7">
            <a:extLst>
              <a:ext uri="{FF2B5EF4-FFF2-40B4-BE49-F238E27FC236}">
                <a16:creationId xmlns:a16="http://schemas.microsoft.com/office/drawing/2014/main" id="{0DC3D26D-F76D-4E4B-ACBE-22540A7A8E56}"/>
              </a:ext>
            </a:extLst>
          </p:cNvPr>
          <p:cNvSpPr>
            <a:spLocks noChangeArrowheads="1"/>
          </p:cNvSpPr>
          <p:nvPr/>
        </p:nvSpPr>
        <p:spPr bwMode="auto">
          <a:xfrm>
            <a:off x="8610600" y="54102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AutoShape 8">
            <a:extLst>
              <a:ext uri="{FF2B5EF4-FFF2-40B4-BE49-F238E27FC236}">
                <a16:creationId xmlns:a16="http://schemas.microsoft.com/office/drawing/2014/main" id="{C24037F0-54E3-4EF5-9081-DF9B456F7EC5}"/>
              </a:ext>
            </a:extLst>
          </p:cNvPr>
          <p:cNvSpPr>
            <a:spLocks noChangeArrowheads="1"/>
          </p:cNvSpPr>
          <p:nvPr/>
        </p:nvSpPr>
        <p:spPr bwMode="auto">
          <a:xfrm>
            <a:off x="8610600" y="58674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AutoShape 9">
            <a:extLst>
              <a:ext uri="{FF2B5EF4-FFF2-40B4-BE49-F238E27FC236}">
                <a16:creationId xmlns:a16="http://schemas.microsoft.com/office/drawing/2014/main" id="{7C1D7863-AF7D-4542-9FBA-C6C3FF86F84E}"/>
              </a:ext>
            </a:extLst>
          </p:cNvPr>
          <p:cNvSpPr>
            <a:spLocks noChangeArrowheads="1"/>
          </p:cNvSpPr>
          <p:nvPr/>
        </p:nvSpPr>
        <p:spPr bwMode="auto">
          <a:xfrm>
            <a:off x="8610600" y="6324600"/>
            <a:ext cx="381000" cy="381000"/>
          </a:xfrm>
          <a:prstGeom prst="cube">
            <a:avLst>
              <a:gd name="adj" fmla="val 24972"/>
            </a:avLst>
          </a:prstGeom>
          <a:gradFill rotWithShape="0">
            <a:gsLst>
              <a:gs pos="0">
                <a:srgbClr val="FFFF99"/>
              </a:gs>
              <a:gs pos="50000">
                <a:srgbClr val="FFFF99">
                  <a:gamma/>
                  <a:shade val="49804"/>
                  <a:invGamma/>
                </a:srgbClr>
              </a:gs>
              <a:gs pos="100000">
                <a:srgbClr val="FFFF99"/>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i="1" kern="1200">
          <a:solidFill>
            <a:schemeClr val="tx2"/>
          </a:solidFill>
          <a:latin typeface="+mj-lt"/>
          <a:ea typeface="+mj-ea"/>
          <a:cs typeface="+mj-cs"/>
        </a:defRPr>
      </a:lvl1pPr>
      <a:lvl2pPr algn="ctr" rtl="0" eaLnBrk="0" fontAlgn="base" hangingPunct="0">
        <a:spcBef>
          <a:spcPct val="0"/>
        </a:spcBef>
        <a:spcAft>
          <a:spcPct val="0"/>
        </a:spcAft>
        <a:defRPr sz="4400" b="1" i="1">
          <a:solidFill>
            <a:schemeClr val="tx2"/>
          </a:solidFill>
          <a:latin typeface="Times New Roman" panose="02020603050405020304" pitchFamily="18" charset="0"/>
        </a:defRPr>
      </a:lvl2pPr>
      <a:lvl3pPr algn="ctr" rtl="0" eaLnBrk="0" fontAlgn="base" hangingPunct="0">
        <a:spcBef>
          <a:spcPct val="0"/>
        </a:spcBef>
        <a:spcAft>
          <a:spcPct val="0"/>
        </a:spcAft>
        <a:defRPr sz="4400" b="1" i="1">
          <a:solidFill>
            <a:schemeClr val="tx2"/>
          </a:solidFill>
          <a:latin typeface="Times New Roman" panose="02020603050405020304" pitchFamily="18" charset="0"/>
        </a:defRPr>
      </a:lvl3pPr>
      <a:lvl4pPr algn="ctr" rtl="0" eaLnBrk="0" fontAlgn="base" hangingPunct="0">
        <a:spcBef>
          <a:spcPct val="0"/>
        </a:spcBef>
        <a:spcAft>
          <a:spcPct val="0"/>
        </a:spcAft>
        <a:defRPr sz="4400" b="1" i="1">
          <a:solidFill>
            <a:schemeClr val="tx2"/>
          </a:solidFill>
          <a:latin typeface="Times New Roman" panose="02020603050405020304" pitchFamily="18" charset="0"/>
        </a:defRPr>
      </a:lvl4pPr>
      <a:lvl5pPr algn="ctr" rtl="0" eaLnBrk="0" fontAlgn="base" hangingPunct="0">
        <a:spcBef>
          <a:spcPct val="0"/>
        </a:spcBef>
        <a:spcAft>
          <a:spcPct val="0"/>
        </a:spcAft>
        <a:defRPr sz="4400" b="1" i="1">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b="1" i="1">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b="1" i="1">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b="1" i="1">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b="1"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3313"/>
          <p:cNvSpPr>
            <a:spLocks noGrp="1"/>
          </p:cNvSpPr>
          <p:nvPr>
            <p:ph type="title"/>
          </p:nvPr>
        </p:nvSpPr>
        <p:spPr>
          <a:xfrm>
            <a:off x="1455738" y="609600"/>
            <a:ext cx="7451725" cy="1143000"/>
          </a:xfrm>
          <a:noFill/>
          <a:ln w="12700">
            <a:noFill/>
            <a:miter lim="800000"/>
          </a:ln>
          <a:effectLst>
            <a:outerShdw dist="53882" dir="2700000" algn="ctr">
              <a:schemeClr val="bg2"/>
            </a:outerShdw>
          </a:effectLst>
        </p:spPr>
        <p:txBody>
          <a:bodyPr vert="horz" wrap="square" lIns="92075" tIns="46038" rIns="92075" bIns="46038" anchor="t" anchorCtr="0">
            <a:noAutofit/>
          </a:bodyPr>
          <a:lstStyle>
            <a:lvl1pPr marL="0" indent="0" algn="ctr" defTabSz="914400" rtl="0" eaLnBrk="0" fontAlgn="base" hangingPunct="0">
              <a:lnSpc>
                <a:spcPct val="100000"/>
              </a:lnSpc>
              <a:spcBef>
                <a:spcPct val="0"/>
              </a:spcBef>
              <a:spcAft>
                <a:spcPct val="0"/>
              </a:spcAft>
              <a:buClrTx/>
              <a:buSzTx/>
              <a:buFontTx/>
              <a:buNone/>
              <a:defRPr kumimoji="0" lang="en-US" altLang="en-US" sz="4400" b="1" i="0" u="none" baseline="0">
                <a:solidFill>
                  <a:schemeClr val="tx2"/>
                </a:solidFill>
                <a:effectLst/>
                <a:latin typeface="Times New Roman" pitchFamily="18" charset="0"/>
              </a:defRPr>
            </a:lvl1pPr>
          </a:lstStyle>
          <a:p>
            <a:pPr lvl="0"/>
            <a:r>
              <a:t>Writing SQL Statements</a:t>
            </a:r>
          </a:p>
        </p:txBody>
      </p:sp>
      <p:sp>
        <p:nvSpPr>
          <p:cNvPr id="13315" name="Text Placeholder 13314"/>
          <p:cNvSpPr>
            <a:spLocks noGrp="1"/>
          </p:cNvSpPr>
          <p:nvPr>
            <p:ph type="body" idx="1"/>
          </p:nvPr>
        </p:nvSpPr>
        <p:spPr>
          <a:xfrm>
            <a:off x="860425" y="1681163"/>
            <a:ext cx="7385050" cy="4278312"/>
          </a:xfrm>
          <a:noFill/>
          <a:ln w="12700">
            <a:noFill/>
            <a:miter lim="800000"/>
          </a:ln>
          <a:effectLst>
            <a:outerShdw dist="53882" dir="2700000" algn="ctr">
              <a:schemeClr val="bg2"/>
            </a:outerShdw>
          </a:effectLst>
        </p:spPr>
        <p:txBody>
          <a:bodyPr vert="horz" wrap="square" lIns="92075" tIns="46038" rIns="92075" bIns="46038" anchor="t" anchorCtr="0">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en-US" altLang="en-US" sz="3200" b="0" i="0" u="none" baseline="0">
                <a:solidFill>
                  <a:schemeClr val="tx1"/>
                </a:solidFill>
                <a:effectLst/>
                <a:latin typeface="Arial" pitchFamily="34" charset="0"/>
              </a:defRPr>
            </a:lvl1pPr>
            <a:lvl2pPr marL="742950" indent="-285750" algn="l" defTabSz="914400" rtl="0" eaLnBrk="0" fontAlgn="base" hangingPunct="0">
              <a:lnSpc>
                <a:spcPct val="100000"/>
              </a:lnSpc>
              <a:spcBef>
                <a:spcPct val="20000"/>
              </a:spcBef>
              <a:spcAft>
                <a:spcPct val="0"/>
              </a:spcAft>
              <a:buClrTx/>
              <a:buSzTx/>
              <a:buFontTx/>
              <a:buChar char="–"/>
              <a:defRPr kumimoji="0" lang="en-US" altLang="en-US" sz="2800" b="0" i="0" u="none" baseline="0">
                <a:solidFill>
                  <a:schemeClr val="tx1"/>
                </a:solidFill>
                <a:effectLst/>
                <a:latin typeface="Arial" pitchFamily="34" charset="0"/>
              </a:defRPr>
            </a:lvl2pPr>
            <a:lvl3pPr marL="1143000" indent="-228600" algn="l" defTabSz="914400" rtl="0" eaLnBrk="0" fontAlgn="base" hangingPunct="0">
              <a:lnSpc>
                <a:spcPct val="100000"/>
              </a:lnSpc>
              <a:spcBef>
                <a:spcPct val="20000"/>
              </a:spcBef>
              <a:spcAft>
                <a:spcPct val="0"/>
              </a:spcAft>
              <a:buClrTx/>
              <a:buSzTx/>
              <a:buFontTx/>
              <a:buChar char="•"/>
              <a:defRPr kumimoji="0" lang="en-US" altLang="en-US" sz="2400" b="0" i="0" u="none" baseline="0">
                <a:solidFill>
                  <a:schemeClr val="tx1"/>
                </a:solidFill>
                <a:effectLst/>
                <a:latin typeface="Arial" pitchFamily="34" charset="0"/>
              </a:defRPr>
            </a:lvl3pPr>
            <a:lvl4pPr marL="16002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4pPr>
            <a:lvl5pPr marL="2057400" indent="-228600" algn="l" defTabSz="914400" rtl="0" eaLnBrk="0" fontAlgn="base" hangingPunct="0">
              <a:lnSpc>
                <a:spcPct val="100000"/>
              </a:lnSpc>
              <a:spcBef>
                <a:spcPct val="20000"/>
              </a:spcBef>
              <a:spcAft>
                <a:spcPct val="0"/>
              </a:spcAft>
              <a:buClrTx/>
              <a:buSzTx/>
              <a:buFontTx/>
              <a:buChar char="•"/>
              <a:defRPr kumimoji="0" lang="en-US" altLang="en-US" sz="2000" b="0" i="0" u="none" baseline="0">
                <a:solidFill>
                  <a:schemeClr val="tx1"/>
                </a:solidFill>
                <a:effectLst/>
                <a:latin typeface="Arial" pitchFamily="34" charset="0"/>
              </a:defRPr>
            </a:lvl5pPr>
          </a:lstStyle>
          <a:p>
            <a:pPr lvl="1"/>
            <a:r>
              <a:t>SQL statements are not case sensitive. </a:t>
            </a:r>
          </a:p>
          <a:p>
            <a:pPr lvl="1"/>
            <a:r>
              <a:t>SQL statements can be on one or</a:t>
            </a:r>
            <a:br/>
            <a:r>
              <a:t>more lines.</a:t>
            </a:r>
          </a:p>
          <a:p>
            <a:pPr lvl="1"/>
            <a:r>
              <a:t>Keywords cannot be abbreviated or split across lines.</a:t>
            </a:r>
          </a:p>
          <a:p>
            <a:pPr lvl="1"/>
            <a:r>
              <a:t>Clauses are usually placed on separate lines.</a:t>
            </a:r>
          </a:p>
          <a:p>
            <a:pPr lvl="1"/>
            <a:r>
              <a:t>Tabs and indents are used to enhance readability.</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D367E26-E3A1-4CB6-B7BE-5B9BF75E838F}"/>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Adding a Column</a:t>
            </a:r>
          </a:p>
        </p:txBody>
      </p:sp>
      <p:sp>
        <p:nvSpPr>
          <p:cNvPr id="20483" name="Rectangle 3">
            <a:extLst>
              <a:ext uri="{FF2B5EF4-FFF2-40B4-BE49-F238E27FC236}">
                <a16:creationId xmlns:a16="http://schemas.microsoft.com/office/drawing/2014/main" id="{07DE65B4-EE69-420A-99BF-3DDB4425C297}"/>
              </a:ext>
            </a:extLst>
          </p:cNvPr>
          <p:cNvSpPr>
            <a:spLocks noChangeArrowheads="1"/>
          </p:cNvSpPr>
          <p:nvPr/>
        </p:nvSpPr>
        <p:spPr bwMode="blackWhite">
          <a:xfrm>
            <a:off x="684213" y="1612900"/>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tabLst>
                <a:tab pos="966788" algn="l"/>
                <a:tab pos="1885950" algn="l"/>
                <a:tab pos="2457450" algn="l"/>
              </a:tabLst>
              <a:defRPr>
                <a:solidFill>
                  <a:schemeClr val="tx1"/>
                </a:solidFill>
                <a:latin typeface="Arial" panose="020B0604020202020204" pitchFamily="34" charset="0"/>
              </a:defRPr>
            </a:lvl1pPr>
            <a:lvl2pPr>
              <a:tabLst>
                <a:tab pos="966788" algn="l"/>
                <a:tab pos="1885950" algn="l"/>
                <a:tab pos="2457450" algn="l"/>
              </a:tabLst>
              <a:defRPr>
                <a:solidFill>
                  <a:schemeClr val="tx1"/>
                </a:solidFill>
                <a:latin typeface="Arial" panose="020B0604020202020204" pitchFamily="34" charset="0"/>
              </a:defRPr>
            </a:lvl2pPr>
            <a:lvl3pPr>
              <a:tabLst>
                <a:tab pos="966788" algn="l"/>
                <a:tab pos="1885950" algn="l"/>
                <a:tab pos="2457450" algn="l"/>
              </a:tabLst>
              <a:defRPr>
                <a:solidFill>
                  <a:schemeClr val="tx1"/>
                </a:solidFill>
                <a:latin typeface="Arial" panose="020B0604020202020204" pitchFamily="34" charset="0"/>
              </a:defRPr>
            </a:lvl3pPr>
            <a:lvl4pPr>
              <a:tabLst>
                <a:tab pos="966788" algn="l"/>
                <a:tab pos="1885950" algn="l"/>
                <a:tab pos="2457450" algn="l"/>
              </a:tabLst>
              <a:defRPr>
                <a:solidFill>
                  <a:schemeClr val="tx1"/>
                </a:solidFill>
                <a:latin typeface="Arial" panose="020B0604020202020204" pitchFamily="34" charset="0"/>
              </a:defRPr>
            </a:lvl4pPr>
            <a:lvl5pPr>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0484" name="Rectangle 4">
            <a:extLst>
              <a:ext uri="{FF2B5EF4-FFF2-40B4-BE49-F238E27FC236}">
                <a16:creationId xmlns:a16="http://schemas.microsoft.com/office/drawing/2014/main" id="{DA8A8CA8-9AD0-414E-A9AA-023E8A9A3E04}"/>
              </a:ext>
            </a:extLst>
          </p:cNvPr>
          <p:cNvSpPr>
            <a:spLocks noChangeArrowheads="1"/>
          </p:cNvSpPr>
          <p:nvPr/>
        </p:nvSpPr>
        <p:spPr bwMode="auto">
          <a:xfrm>
            <a:off x="596900" y="1249363"/>
            <a:ext cx="1144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808080"/>
                  </a:outerShdw>
                </a:effectLst>
                <a:latin typeface="Arial" panose="020B0604020202020204" pitchFamily="34" charset="0"/>
              </a:rPr>
              <a:t>DEPT30</a:t>
            </a:r>
          </a:p>
        </p:txBody>
      </p:sp>
      <p:sp>
        <p:nvSpPr>
          <p:cNvPr id="20485" name="Rectangle 5">
            <a:extLst>
              <a:ext uri="{FF2B5EF4-FFF2-40B4-BE49-F238E27FC236}">
                <a16:creationId xmlns:a16="http://schemas.microsoft.com/office/drawing/2014/main" id="{FBBB43D1-83F8-4269-B6EA-91A6B36B2418}"/>
              </a:ext>
            </a:extLst>
          </p:cNvPr>
          <p:cNvSpPr>
            <a:spLocks noChangeArrowheads="1"/>
          </p:cNvSpPr>
          <p:nvPr/>
        </p:nvSpPr>
        <p:spPr bwMode="blackWhite">
          <a:xfrm>
            <a:off x="720725" y="1644650"/>
            <a:ext cx="55086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 pos="3886200" algn="l"/>
              </a:tabLst>
              <a:defRPr>
                <a:solidFill>
                  <a:schemeClr val="tx1"/>
                </a:solidFill>
                <a:latin typeface="Arial" panose="020B0604020202020204" pitchFamily="34" charset="0"/>
              </a:defRPr>
            </a:lvl1pPr>
            <a:lvl2pPr>
              <a:tabLst>
                <a:tab pos="966788" algn="l"/>
                <a:tab pos="1885950" algn="l"/>
                <a:tab pos="2457450" algn="l"/>
                <a:tab pos="3886200" algn="l"/>
              </a:tabLst>
              <a:defRPr>
                <a:solidFill>
                  <a:schemeClr val="tx1"/>
                </a:solidFill>
                <a:latin typeface="Arial" panose="020B0604020202020204" pitchFamily="34" charset="0"/>
              </a:defRPr>
            </a:lvl2pPr>
            <a:lvl3pPr>
              <a:tabLst>
                <a:tab pos="966788" algn="l"/>
                <a:tab pos="1885950" algn="l"/>
                <a:tab pos="2457450" algn="l"/>
                <a:tab pos="3886200" algn="l"/>
              </a:tabLst>
              <a:defRPr>
                <a:solidFill>
                  <a:schemeClr val="tx1"/>
                </a:solidFill>
                <a:latin typeface="Arial" panose="020B0604020202020204" pitchFamily="34" charset="0"/>
              </a:defRPr>
            </a:lvl3pPr>
            <a:lvl4pPr>
              <a:tabLst>
                <a:tab pos="966788" algn="l"/>
                <a:tab pos="1885950" algn="l"/>
                <a:tab pos="2457450" algn="l"/>
                <a:tab pos="3886200" algn="l"/>
              </a:tabLst>
              <a:defRPr>
                <a:solidFill>
                  <a:schemeClr val="tx1"/>
                </a:solidFill>
                <a:latin typeface="Arial" panose="020B0604020202020204" pitchFamily="34" charset="0"/>
              </a:defRPr>
            </a:lvl4pPr>
            <a:lvl5pPr>
              <a:tabLst>
                <a:tab pos="966788" algn="l"/>
                <a:tab pos="1885950" algn="l"/>
                <a:tab pos="2457450" algn="l"/>
                <a:tab pos="38862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 EMPNO ENAME     	  ANNSAL	 HIREDATE     </a:t>
            </a:r>
          </a:p>
          <a:p>
            <a:pPr>
              <a:lnSpc>
                <a:spcPct val="95000"/>
              </a:lnSpc>
            </a:pPr>
            <a:r>
              <a:rPr lang="en-US" altLang="en-US" sz="1800" b="1">
                <a:solidFill>
                  <a:srgbClr val="000000"/>
                </a:solidFill>
                <a:latin typeface="Courier New" panose="02070309020205020404" pitchFamily="49" charset="0"/>
              </a:rPr>
              <a:t>------ ----------	--------</a:t>
            </a:r>
          </a:p>
          <a:p>
            <a:pPr>
              <a:lnSpc>
                <a:spcPct val="95000"/>
              </a:lnSpc>
            </a:pPr>
            <a:r>
              <a:rPr lang="en-US" altLang="en-US" sz="1800" b="1">
                <a:solidFill>
                  <a:srgbClr val="000000"/>
                </a:solidFill>
                <a:latin typeface="Courier New" panose="02070309020205020404" pitchFamily="49" charset="0"/>
              </a:rPr>
              <a:t>  7698	BLAKE	   	   34200	01-MAY-81</a:t>
            </a:r>
          </a:p>
          <a:p>
            <a:pPr>
              <a:lnSpc>
                <a:spcPct val="95000"/>
              </a:lnSpc>
            </a:pPr>
            <a:r>
              <a:rPr lang="en-US" altLang="en-US" sz="1800" b="1">
                <a:solidFill>
                  <a:srgbClr val="000000"/>
                </a:solidFill>
                <a:latin typeface="Courier New" panose="02070309020205020404" pitchFamily="49" charset="0"/>
              </a:rPr>
              <a:t>  7654	MARTIN	   	   15000	28-SEP-81</a:t>
            </a:r>
          </a:p>
          <a:p>
            <a:pPr>
              <a:lnSpc>
                <a:spcPct val="95000"/>
              </a:lnSpc>
            </a:pPr>
            <a:r>
              <a:rPr lang="en-US" altLang="en-US" sz="1800" b="1">
                <a:solidFill>
                  <a:srgbClr val="000000"/>
                </a:solidFill>
                <a:latin typeface="Courier New" panose="02070309020205020404" pitchFamily="49" charset="0"/>
              </a:rPr>
              <a:t>  7499	ALLEN		   19200	20-FEB-81</a:t>
            </a:r>
          </a:p>
          <a:p>
            <a:pPr>
              <a:lnSpc>
                <a:spcPct val="95000"/>
              </a:lnSpc>
            </a:pPr>
            <a:r>
              <a:rPr lang="en-US" altLang="en-US" sz="1800" b="1">
                <a:solidFill>
                  <a:srgbClr val="000000"/>
                </a:solidFill>
                <a:latin typeface="Courier New" panose="02070309020205020404" pitchFamily="49" charset="0"/>
              </a:rPr>
              <a:t>  7844	TURNER	   	   18000	08-SEP-81</a:t>
            </a:r>
          </a:p>
          <a:p>
            <a:pPr>
              <a:lnSpc>
                <a:spcPct val="95000"/>
              </a:lnSpc>
            </a:pPr>
            <a:r>
              <a:rPr lang="en-US" altLang="en-US" sz="1800" b="1">
                <a:solidFill>
                  <a:srgbClr val="000000"/>
                </a:solidFill>
                <a:latin typeface="Courier New" panose="02070309020205020404" pitchFamily="49" charset="0"/>
              </a:rPr>
              <a:t>...</a:t>
            </a:r>
          </a:p>
        </p:txBody>
      </p:sp>
      <p:sp>
        <p:nvSpPr>
          <p:cNvPr id="20486" name="Line 6">
            <a:extLst>
              <a:ext uri="{FF2B5EF4-FFF2-40B4-BE49-F238E27FC236}">
                <a16:creationId xmlns:a16="http://schemas.microsoft.com/office/drawing/2014/main" id="{B71E3266-FDD0-4723-BD78-F92508E4C07E}"/>
              </a:ext>
            </a:extLst>
          </p:cNvPr>
          <p:cNvSpPr>
            <a:spLocks noChangeShapeType="1"/>
          </p:cNvSpPr>
          <p:nvPr/>
        </p:nvSpPr>
        <p:spPr bwMode="auto">
          <a:xfrm>
            <a:off x="685800" y="2076450"/>
            <a:ext cx="534352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7">
            <a:extLst>
              <a:ext uri="{FF2B5EF4-FFF2-40B4-BE49-F238E27FC236}">
                <a16:creationId xmlns:a16="http://schemas.microsoft.com/office/drawing/2014/main" id="{ABC05090-EF1E-4B20-A90F-CF2FBC9BD598}"/>
              </a:ext>
            </a:extLst>
          </p:cNvPr>
          <p:cNvSpPr>
            <a:spLocks noChangeShapeType="1"/>
          </p:cNvSpPr>
          <p:nvPr/>
        </p:nvSpPr>
        <p:spPr bwMode="auto">
          <a:xfrm>
            <a:off x="679450" y="2470150"/>
            <a:ext cx="53689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a:extLst>
              <a:ext uri="{FF2B5EF4-FFF2-40B4-BE49-F238E27FC236}">
                <a16:creationId xmlns:a16="http://schemas.microsoft.com/office/drawing/2014/main" id="{D10204F2-6737-40A0-A356-49EB119330D0}"/>
              </a:ext>
            </a:extLst>
          </p:cNvPr>
          <p:cNvSpPr>
            <a:spLocks noChangeShapeType="1"/>
          </p:cNvSpPr>
          <p:nvPr/>
        </p:nvSpPr>
        <p:spPr bwMode="auto">
          <a:xfrm>
            <a:off x="679450" y="2730500"/>
            <a:ext cx="53689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a:extLst>
              <a:ext uri="{FF2B5EF4-FFF2-40B4-BE49-F238E27FC236}">
                <a16:creationId xmlns:a16="http://schemas.microsoft.com/office/drawing/2014/main" id="{A92087F9-2575-48E2-88D1-53888B81F692}"/>
              </a:ext>
            </a:extLst>
          </p:cNvPr>
          <p:cNvSpPr>
            <a:spLocks noChangeShapeType="1"/>
          </p:cNvSpPr>
          <p:nvPr/>
        </p:nvSpPr>
        <p:spPr bwMode="auto">
          <a:xfrm>
            <a:off x="679450" y="2990850"/>
            <a:ext cx="53498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a:extLst>
              <a:ext uri="{FF2B5EF4-FFF2-40B4-BE49-F238E27FC236}">
                <a16:creationId xmlns:a16="http://schemas.microsoft.com/office/drawing/2014/main" id="{67B5DA32-C6F5-4C15-86EE-BE8417BBE4AB}"/>
              </a:ext>
            </a:extLst>
          </p:cNvPr>
          <p:cNvSpPr>
            <a:spLocks noChangeShapeType="1"/>
          </p:cNvSpPr>
          <p:nvPr/>
        </p:nvSpPr>
        <p:spPr bwMode="auto">
          <a:xfrm>
            <a:off x="1682750" y="1612900"/>
            <a:ext cx="0" cy="19875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1">
            <a:extLst>
              <a:ext uri="{FF2B5EF4-FFF2-40B4-BE49-F238E27FC236}">
                <a16:creationId xmlns:a16="http://schemas.microsoft.com/office/drawing/2014/main" id="{4BDC1951-90AE-4526-8635-C8CD23D76594}"/>
              </a:ext>
            </a:extLst>
          </p:cNvPr>
          <p:cNvSpPr>
            <a:spLocks noChangeShapeType="1"/>
          </p:cNvSpPr>
          <p:nvPr/>
        </p:nvSpPr>
        <p:spPr bwMode="auto">
          <a:xfrm>
            <a:off x="3181350" y="1612900"/>
            <a:ext cx="0" cy="1968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494" name="Group 14">
            <a:extLst>
              <a:ext uri="{FF2B5EF4-FFF2-40B4-BE49-F238E27FC236}">
                <a16:creationId xmlns:a16="http://schemas.microsoft.com/office/drawing/2014/main" id="{C9D933C0-C20A-41DE-AA37-6DB1F3E1BCD8}"/>
              </a:ext>
            </a:extLst>
          </p:cNvPr>
          <p:cNvGrpSpPr>
            <a:grpSpLocks/>
          </p:cNvGrpSpPr>
          <p:nvPr/>
        </p:nvGrpSpPr>
        <p:grpSpPr bwMode="auto">
          <a:xfrm>
            <a:off x="7046913" y="1098550"/>
            <a:ext cx="1658937" cy="2890838"/>
            <a:chOff x="4439" y="692"/>
            <a:chExt cx="1045" cy="1821"/>
          </a:xfrm>
        </p:grpSpPr>
        <p:sp>
          <p:nvSpPr>
            <p:cNvPr id="20492" name="Rectangle 12">
              <a:extLst>
                <a:ext uri="{FF2B5EF4-FFF2-40B4-BE49-F238E27FC236}">
                  <a16:creationId xmlns:a16="http://schemas.microsoft.com/office/drawing/2014/main" id="{3BCDCDA6-8CBD-423A-9C23-3DBCD5A8D0FF}"/>
                </a:ext>
              </a:extLst>
            </p:cNvPr>
            <p:cNvSpPr>
              <a:spLocks noChangeArrowheads="1"/>
            </p:cNvSpPr>
            <p:nvPr/>
          </p:nvSpPr>
          <p:spPr bwMode="auto">
            <a:xfrm>
              <a:off x="4439" y="692"/>
              <a:ext cx="1045" cy="1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a:solidFill>
                    <a:schemeClr val="tx1"/>
                  </a:solidFill>
                  <a:latin typeface="Arial" panose="020B0604020202020204" pitchFamily="34" charset="0"/>
                </a:defRPr>
              </a:lvl1pPr>
              <a:lvl2pPr marL="341313" indent="-227013" defTabSz="346075">
                <a:tabLst>
                  <a:tab pos="576263" algn="l"/>
                </a:tabLst>
                <a:defRPr>
                  <a:solidFill>
                    <a:schemeClr val="tx1"/>
                  </a:solidFill>
                  <a:latin typeface="Arial" panose="020B0604020202020204" pitchFamily="34" charset="0"/>
                </a:defRPr>
              </a:lvl2pPr>
              <a:lvl3pPr marL="741363" indent="-285750" defTabSz="346075">
                <a:tabLst>
                  <a:tab pos="576263" algn="l"/>
                </a:tabLst>
                <a:defRPr>
                  <a:solidFill>
                    <a:schemeClr val="tx1"/>
                  </a:solidFill>
                  <a:latin typeface="Arial" panose="020B0604020202020204" pitchFamily="34" charset="0"/>
                </a:defRPr>
              </a:lvl3pPr>
              <a:lvl4pPr marL="1600200" indent="-228600" defTabSz="346075">
                <a:tabLst>
                  <a:tab pos="576263" algn="l"/>
                </a:tabLst>
                <a:defRPr>
                  <a:solidFill>
                    <a:schemeClr val="tx1"/>
                  </a:solidFill>
                  <a:latin typeface="Arial" panose="020B0604020202020204" pitchFamily="34" charset="0"/>
                </a:defRPr>
              </a:lvl4pPr>
              <a:lvl5pPr marL="2057400" indent="-228600" defTabSz="346075">
                <a:tabLst>
                  <a:tab pos="576263"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6263"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6263"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6263"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6263" algn="l"/>
                </a:tabLst>
                <a:defRPr>
                  <a:solidFill>
                    <a:schemeClr val="tx1"/>
                  </a:solidFill>
                  <a:latin typeface="Arial" panose="020B0604020202020204" pitchFamily="34" charset="0"/>
                </a:defRPr>
              </a:lvl9pPr>
            </a:lstStyle>
            <a:p>
              <a:pPr>
                <a:lnSpc>
                  <a:spcPct val="85000"/>
                </a:lnSpc>
                <a:spcBef>
                  <a:spcPct val="35000"/>
                </a:spcBef>
              </a:pPr>
              <a:r>
                <a:rPr lang="en-US" altLang="en-US" b="1">
                  <a:solidFill>
                    <a:srgbClr val="FFFFCC"/>
                  </a:solidFill>
                  <a:effectLst>
                    <a:outerShdw blurRad="38100" dist="38100" dir="2700000" algn="tl">
                      <a:srgbClr val="FFFFFF"/>
                    </a:outerShdw>
                  </a:effectLst>
                </a:rPr>
                <a:t>“…add a new</a:t>
              </a:r>
              <a:br>
                <a:rPr lang="en-US" altLang="en-US" b="1">
                  <a:solidFill>
                    <a:srgbClr val="FFFFCC"/>
                  </a:solidFill>
                  <a:effectLst>
                    <a:outerShdw blurRad="38100" dist="38100" dir="2700000" algn="tl">
                      <a:srgbClr val="FFFFFF"/>
                    </a:outerShdw>
                  </a:effectLst>
                </a:rPr>
              </a:br>
              <a:r>
                <a:rPr lang="en-US" altLang="en-US" b="1">
                  <a:solidFill>
                    <a:srgbClr val="FFFFCC"/>
                  </a:solidFill>
                  <a:effectLst>
                    <a:outerShdw blurRad="38100" dist="38100" dir="2700000" algn="tl">
                      <a:srgbClr val="FFFFFF"/>
                    </a:outerShdw>
                  </a:effectLst>
                </a:rPr>
                <a:t>column into</a:t>
              </a:r>
              <a:br>
                <a:rPr lang="en-US" altLang="en-US" b="1">
                  <a:solidFill>
                    <a:srgbClr val="FFFFCC"/>
                  </a:solidFill>
                  <a:effectLst>
                    <a:outerShdw blurRad="38100" dist="38100" dir="2700000" algn="tl">
                      <a:srgbClr val="FFFFFF"/>
                    </a:outerShdw>
                  </a:effectLst>
                </a:rPr>
              </a:br>
              <a:r>
                <a:rPr lang="en-US" altLang="en-US" b="1">
                  <a:solidFill>
                    <a:srgbClr val="FFFFCC"/>
                  </a:solidFill>
                  <a:effectLst>
                    <a:outerShdw blurRad="38100" dist="38100" dir="2700000" algn="tl">
                      <a:srgbClr val="FFFFFF"/>
                    </a:outerShdw>
                  </a:effectLst>
                </a:rPr>
                <a:t>DEPT30 table…”</a:t>
              </a:r>
            </a:p>
          </p:txBody>
        </p:sp>
        <p:sp>
          <p:nvSpPr>
            <p:cNvPr id="20493" name="Arc 13">
              <a:extLst>
                <a:ext uri="{FF2B5EF4-FFF2-40B4-BE49-F238E27FC236}">
                  <a16:creationId xmlns:a16="http://schemas.microsoft.com/office/drawing/2014/main" id="{008AA844-32C6-43F0-8880-7A628F0E156A}"/>
                </a:ext>
              </a:extLst>
            </p:cNvPr>
            <p:cNvSpPr>
              <a:spLocks/>
            </p:cNvSpPr>
            <p:nvPr/>
          </p:nvSpPr>
          <p:spPr bwMode="auto">
            <a:xfrm>
              <a:off x="4548" y="1919"/>
              <a:ext cx="684" cy="594"/>
            </a:xfrm>
            <a:custGeom>
              <a:avLst/>
              <a:gdLst>
                <a:gd name="G0" fmla="+- 0 0 0"/>
                <a:gd name="G1" fmla="+- 21600 0 0"/>
                <a:gd name="G2" fmla="+- 21600 0 0"/>
                <a:gd name="T0" fmla="*/ 0 w 21600"/>
                <a:gd name="T1" fmla="*/ 0 h 25060"/>
                <a:gd name="T2" fmla="*/ 21321 w 21600"/>
                <a:gd name="T3" fmla="*/ 25060 h 25060"/>
                <a:gd name="T4" fmla="*/ 0 w 21600"/>
                <a:gd name="T5" fmla="*/ 21600 h 25060"/>
              </a:gdLst>
              <a:ahLst/>
              <a:cxnLst>
                <a:cxn ang="0">
                  <a:pos x="T0" y="T1"/>
                </a:cxn>
                <a:cxn ang="0">
                  <a:pos x="T2" y="T3"/>
                </a:cxn>
                <a:cxn ang="0">
                  <a:pos x="T4" y="T5"/>
                </a:cxn>
              </a:cxnLst>
              <a:rect l="0" t="0" r="r" b="b"/>
              <a:pathLst>
                <a:path w="21600" h="25060" fill="none" extrusionOk="0">
                  <a:moveTo>
                    <a:pt x="0" y="0"/>
                  </a:moveTo>
                  <a:cubicBezTo>
                    <a:pt x="11929" y="0"/>
                    <a:pt x="21600" y="9670"/>
                    <a:pt x="21600" y="21600"/>
                  </a:cubicBezTo>
                  <a:cubicBezTo>
                    <a:pt x="21600" y="22758"/>
                    <a:pt x="21506" y="23916"/>
                    <a:pt x="21321" y="25060"/>
                  </a:cubicBezTo>
                </a:path>
                <a:path w="21600" h="25060" stroke="0" extrusionOk="0">
                  <a:moveTo>
                    <a:pt x="0" y="0"/>
                  </a:moveTo>
                  <a:cubicBezTo>
                    <a:pt x="11929" y="0"/>
                    <a:pt x="21600" y="9670"/>
                    <a:pt x="21600" y="21600"/>
                  </a:cubicBezTo>
                  <a:cubicBezTo>
                    <a:pt x="21600" y="22758"/>
                    <a:pt x="21506" y="23916"/>
                    <a:pt x="21321" y="25060"/>
                  </a:cubicBezTo>
                  <a:lnTo>
                    <a:pt x="0" y="21600"/>
                  </a:lnTo>
                  <a:close/>
                </a:path>
              </a:pathLst>
            </a:custGeom>
            <a:noFill/>
            <a:ln w="50800" cap="rnd">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20495" name="Line 15">
            <a:extLst>
              <a:ext uri="{FF2B5EF4-FFF2-40B4-BE49-F238E27FC236}">
                <a16:creationId xmlns:a16="http://schemas.microsoft.com/office/drawing/2014/main" id="{17AF24E7-5337-4D68-B5B5-CC68303991AC}"/>
              </a:ext>
            </a:extLst>
          </p:cNvPr>
          <p:cNvSpPr>
            <a:spLocks noChangeShapeType="1"/>
          </p:cNvSpPr>
          <p:nvPr/>
        </p:nvSpPr>
        <p:spPr bwMode="auto">
          <a:xfrm>
            <a:off x="679450" y="3267075"/>
            <a:ext cx="53975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16">
            <a:extLst>
              <a:ext uri="{FF2B5EF4-FFF2-40B4-BE49-F238E27FC236}">
                <a16:creationId xmlns:a16="http://schemas.microsoft.com/office/drawing/2014/main" id="{9F6D9755-8D59-406D-8D4A-F803780C913F}"/>
              </a:ext>
            </a:extLst>
          </p:cNvPr>
          <p:cNvSpPr>
            <a:spLocks noChangeShapeType="1"/>
          </p:cNvSpPr>
          <p:nvPr/>
        </p:nvSpPr>
        <p:spPr bwMode="auto">
          <a:xfrm>
            <a:off x="4552950" y="1612900"/>
            <a:ext cx="0" cy="1968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Rectangle 17">
            <a:extLst>
              <a:ext uri="{FF2B5EF4-FFF2-40B4-BE49-F238E27FC236}">
                <a16:creationId xmlns:a16="http://schemas.microsoft.com/office/drawing/2014/main" id="{0BF3A029-5032-4541-8DF4-3C2559FDD6B5}"/>
              </a:ext>
            </a:extLst>
          </p:cNvPr>
          <p:cNvSpPr>
            <a:spLocks noChangeArrowheads="1"/>
          </p:cNvSpPr>
          <p:nvPr/>
        </p:nvSpPr>
        <p:spPr bwMode="blackWhite">
          <a:xfrm>
            <a:off x="2398713" y="4129088"/>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tabLst>
                <a:tab pos="966788" algn="l"/>
                <a:tab pos="1885950" algn="l"/>
                <a:tab pos="2457450" algn="l"/>
              </a:tabLst>
              <a:defRPr>
                <a:solidFill>
                  <a:schemeClr val="tx1"/>
                </a:solidFill>
                <a:latin typeface="Arial" panose="020B0604020202020204" pitchFamily="34" charset="0"/>
              </a:defRPr>
            </a:lvl1pPr>
            <a:lvl2pPr>
              <a:tabLst>
                <a:tab pos="966788" algn="l"/>
                <a:tab pos="1885950" algn="l"/>
                <a:tab pos="2457450" algn="l"/>
              </a:tabLst>
              <a:defRPr>
                <a:solidFill>
                  <a:schemeClr val="tx1"/>
                </a:solidFill>
                <a:latin typeface="Arial" panose="020B0604020202020204" pitchFamily="34" charset="0"/>
              </a:defRPr>
            </a:lvl2pPr>
            <a:lvl3pPr>
              <a:tabLst>
                <a:tab pos="966788" algn="l"/>
                <a:tab pos="1885950" algn="l"/>
                <a:tab pos="2457450" algn="l"/>
              </a:tabLst>
              <a:defRPr>
                <a:solidFill>
                  <a:schemeClr val="tx1"/>
                </a:solidFill>
                <a:latin typeface="Arial" panose="020B0604020202020204" pitchFamily="34" charset="0"/>
              </a:defRPr>
            </a:lvl3pPr>
            <a:lvl4pPr>
              <a:tabLst>
                <a:tab pos="966788" algn="l"/>
                <a:tab pos="1885950" algn="l"/>
                <a:tab pos="2457450" algn="l"/>
              </a:tabLst>
              <a:defRPr>
                <a:solidFill>
                  <a:schemeClr val="tx1"/>
                </a:solidFill>
                <a:latin typeface="Arial" panose="020B0604020202020204" pitchFamily="34" charset="0"/>
              </a:defRPr>
            </a:lvl4pPr>
            <a:lvl5pPr>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0498" name="Rectangle 18">
            <a:extLst>
              <a:ext uri="{FF2B5EF4-FFF2-40B4-BE49-F238E27FC236}">
                <a16:creationId xmlns:a16="http://schemas.microsoft.com/office/drawing/2014/main" id="{A4EB559A-CB91-458A-9672-89AD81942962}"/>
              </a:ext>
            </a:extLst>
          </p:cNvPr>
          <p:cNvSpPr>
            <a:spLocks noChangeArrowheads="1"/>
          </p:cNvSpPr>
          <p:nvPr/>
        </p:nvSpPr>
        <p:spPr bwMode="auto">
          <a:xfrm>
            <a:off x="2311400" y="3765550"/>
            <a:ext cx="1144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808080"/>
                  </a:outerShdw>
                </a:effectLst>
                <a:latin typeface="Arial" panose="020B0604020202020204" pitchFamily="34" charset="0"/>
              </a:rPr>
              <a:t>DEPT30</a:t>
            </a:r>
          </a:p>
        </p:txBody>
      </p:sp>
      <p:sp>
        <p:nvSpPr>
          <p:cNvPr id="20499" name="Rectangle 19">
            <a:extLst>
              <a:ext uri="{FF2B5EF4-FFF2-40B4-BE49-F238E27FC236}">
                <a16:creationId xmlns:a16="http://schemas.microsoft.com/office/drawing/2014/main" id="{3F1A98FD-A941-43FA-97B7-CCD05D580632}"/>
              </a:ext>
            </a:extLst>
          </p:cNvPr>
          <p:cNvSpPr>
            <a:spLocks noChangeArrowheads="1"/>
          </p:cNvSpPr>
          <p:nvPr/>
        </p:nvSpPr>
        <p:spPr bwMode="blackWhite">
          <a:xfrm>
            <a:off x="2435225" y="4160838"/>
            <a:ext cx="55086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 pos="3886200" algn="l"/>
              </a:tabLst>
              <a:defRPr>
                <a:solidFill>
                  <a:schemeClr val="tx1"/>
                </a:solidFill>
                <a:latin typeface="Arial" panose="020B0604020202020204" pitchFamily="34" charset="0"/>
              </a:defRPr>
            </a:lvl1pPr>
            <a:lvl2pPr>
              <a:tabLst>
                <a:tab pos="966788" algn="l"/>
                <a:tab pos="1885950" algn="l"/>
                <a:tab pos="2457450" algn="l"/>
                <a:tab pos="3886200" algn="l"/>
              </a:tabLst>
              <a:defRPr>
                <a:solidFill>
                  <a:schemeClr val="tx1"/>
                </a:solidFill>
                <a:latin typeface="Arial" panose="020B0604020202020204" pitchFamily="34" charset="0"/>
              </a:defRPr>
            </a:lvl2pPr>
            <a:lvl3pPr>
              <a:tabLst>
                <a:tab pos="966788" algn="l"/>
                <a:tab pos="1885950" algn="l"/>
                <a:tab pos="2457450" algn="l"/>
                <a:tab pos="3886200" algn="l"/>
              </a:tabLst>
              <a:defRPr>
                <a:solidFill>
                  <a:schemeClr val="tx1"/>
                </a:solidFill>
                <a:latin typeface="Arial" panose="020B0604020202020204" pitchFamily="34" charset="0"/>
              </a:defRPr>
            </a:lvl3pPr>
            <a:lvl4pPr>
              <a:tabLst>
                <a:tab pos="966788" algn="l"/>
                <a:tab pos="1885950" algn="l"/>
                <a:tab pos="2457450" algn="l"/>
                <a:tab pos="3886200" algn="l"/>
              </a:tabLst>
              <a:defRPr>
                <a:solidFill>
                  <a:schemeClr val="tx1"/>
                </a:solidFill>
                <a:latin typeface="Arial" panose="020B0604020202020204" pitchFamily="34" charset="0"/>
              </a:defRPr>
            </a:lvl4pPr>
            <a:lvl5pPr>
              <a:tabLst>
                <a:tab pos="966788" algn="l"/>
                <a:tab pos="1885950" algn="l"/>
                <a:tab pos="2457450" algn="l"/>
                <a:tab pos="38862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 EMPNO ENAME     	  ANNSAL	 HIREDATE     </a:t>
            </a:r>
          </a:p>
          <a:p>
            <a:pPr>
              <a:lnSpc>
                <a:spcPct val="95000"/>
              </a:lnSpc>
            </a:pPr>
            <a:r>
              <a:rPr lang="en-US" altLang="en-US" sz="1800" b="1">
                <a:solidFill>
                  <a:srgbClr val="000000"/>
                </a:solidFill>
                <a:latin typeface="Courier New" panose="02070309020205020404" pitchFamily="49" charset="0"/>
              </a:rPr>
              <a:t>------ ----------	--------</a:t>
            </a:r>
          </a:p>
          <a:p>
            <a:pPr>
              <a:lnSpc>
                <a:spcPct val="95000"/>
              </a:lnSpc>
            </a:pPr>
            <a:r>
              <a:rPr lang="en-US" altLang="en-US" sz="1800" b="1">
                <a:solidFill>
                  <a:srgbClr val="000000"/>
                </a:solidFill>
                <a:latin typeface="Courier New" panose="02070309020205020404" pitchFamily="49" charset="0"/>
              </a:rPr>
              <a:t>  7698	BLAKE	   	   34200	01-MAY-81</a:t>
            </a:r>
          </a:p>
          <a:p>
            <a:pPr>
              <a:lnSpc>
                <a:spcPct val="95000"/>
              </a:lnSpc>
            </a:pPr>
            <a:r>
              <a:rPr lang="en-US" altLang="en-US" sz="1800" b="1">
                <a:solidFill>
                  <a:srgbClr val="000000"/>
                </a:solidFill>
                <a:latin typeface="Courier New" panose="02070309020205020404" pitchFamily="49" charset="0"/>
              </a:rPr>
              <a:t>  7654	MARTIN	   	   15000	28-SEP-81</a:t>
            </a:r>
          </a:p>
          <a:p>
            <a:pPr>
              <a:lnSpc>
                <a:spcPct val="95000"/>
              </a:lnSpc>
            </a:pPr>
            <a:r>
              <a:rPr lang="en-US" altLang="en-US" sz="1800" b="1">
                <a:solidFill>
                  <a:srgbClr val="000000"/>
                </a:solidFill>
                <a:latin typeface="Courier New" panose="02070309020205020404" pitchFamily="49" charset="0"/>
              </a:rPr>
              <a:t>  7499	ALLEN		   19200	20-FEB-81</a:t>
            </a:r>
          </a:p>
          <a:p>
            <a:pPr>
              <a:lnSpc>
                <a:spcPct val="95000"/>
              </a:lnSpc>
            </a:pPr>
            <a:r>
              <a:rPr lang="en-US" altLang="en-US" sz="1800" b="1">
                <a:solidFill>
                  <a:srgbClr val="000000"/>
                </a:solidFill>
                <a:latin typeface="Courier New" panose="02070309020205020404" pitchFamily="49" charset="0"/>
              </a:rPr>
              <a:t>  7844	TURNER	   	   18000	08-SEP-81</a:t>
            </a:r>
          </a:p>
          <a:p>
            <a:pPr>
              <a:lnSpc>
                <a:spcPct val="95000"/>
              </a:lnSpc>
            </a:pPr>
            <a:r>
              <a:rPr lang="en-US" altLang="en-US" sz="1800" b="1">
                <a:solidFill>
                  <a:srgbClr val="000000"/>
                </a:solidFill>
                <a:latin typeface="Courier New" panose="02070309020205020404" pitchFamily="49" charset="0"/>
              </a:rPr>
              <a:t>...</a:t>
            </a:r>
          </a:p>
        </p:txBody>
      </p:sp>
      <p:sp>
        <p:nvSpPr>
          <p:cNvPr id="20500" name="Line 20">
            <a:extLst>
              <a:ext uri="{FF2B5EF4-FFF2-40B4-BE49-F238E27FC236}">
                <a16:creationId xmlns:a16="http://schemas.microsoft.com/office/drawing/2014/main" id="{3CB87E37-879D-4B6D-A07F-E5955D84C472}"/>
              </a:ext>
            </a:extLst>
          </p:cNvPr>
          <p:cNvSpPr>
            <a:spLocks noChangeShapeType="1"/>
          </p:cNvSpPr>
          <p:nvPr/>
        </p:nvSpPr>
        <p:spPr bwMode="auto">
          <a:xfrm>
            <a:off x="2400300" y="4592638"/>
            <a:ext cx="534352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21">
            <a:extLst>
              <a:ext uri="{FF2B5EF4-FFF2-40B4-BE49-F238E27FC236}">
                <a16:creationId xmlns:a16="http://schemas.microsoft.com/office/drawing/2014/main" id="{C9A72DD3-0907-42F1-AB91-CDF3017C023F}"/>
              </a:ext>
            </a:extLst>
          </p:cNvPr>
          <p:cNvSpPr>
            <a:spLocks noChangeShapeType="1"/>
          </p:cNvSpPr>
          <p:nvPr/>
        </p:nvSpPr>
        <p:spPr bwMode="auto">
          <a:xfrm>
            <a:off x="2393950" y="4986338"/>
            <a:ext cx="53689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22">
            <a:extLst>
              <a:ext uri="{FF2B5EF4-FFF2-40B4-BE49-F238E27FC236}">
                <a16:creationId xmlns:a16="http://schemas.microsoft.com/office/drawing/2014/main" id="{F92A9D4E-B042-4BE2-B0B2-A2D35616E198}"/>
              </a:ext>
            </a:extLst>
          </p:cNvPr>
          <p:cNvSpPr>
            <a:spLocks noChangeShapeType="1"/>
          </p:cNvSpPr>
          <p:nvPr/>
        </p:nvSpPr>
        <p:spPr bwMode="auto">
          <a:xfrm>
            <a:off x="2393950" y="5246688"/>
            <a:ext cx="53689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a:extLst>
              <a:ext uri="{FF2B5EF4-FFF2-40B4-BE49-F238E27FC236}">
                <a16:creationId xmlns:a16="http://schemas.microsoft.com/office/drawing/2014/main" id="{2682498A-B2B4-4797-9503-16E6514B5170}"/>
              </a:ext>
            </a:extLst>
          </p:cNvPr>
          <p:cNvSpPr>
            <a:spLocks noChangeShapeType="1"/>
          </p:cNvSpPr>
          <p:nvPr/>
        </p:nvSpPr>
        <p:spPr bwMode="auto">
          <a:xfrm>
            <a:off x="2393950" y="5507038"/>
            <a:ext cx="53498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a:extLst>
              <a:ext uri="{FF2B5EF4-FFF2-40B4-BE49-F238E27FC236}">
                <a16:creationId xmlns:a16="http://schemas.microsoft.com/office/drawing/2014/main" id="{CDCA1064-167B-4722-A752-7049541C7D79}"/>
              </a:ext>
            </a:extLst>
          </p:cNvPr>
          <p:cNvSpPr>
            <a:spLocks noChangeShapeType="1"/>
          </p:cNvSpPr>
          <p:nvPr/>
        </p:nvSpPr>
        <p:spPr bwMode="auto">
          <a:xfrm>
            <a:off x="3397250" y="4129088"/>
            <a:ext cx="0" cy="19875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5">
            <a:extLst>
              <a:ext uri="{FF2B5EF4-FFF2-40B4-BE49-F238E27FC236}">
                <a16:creationId xmlns:a16="http://schemas.microsoft.com/office/drawing/2014/main" id="{39FEE6C1-755D-4884-A6F9-2D238635B37A}"/>
              </a:ext>
            </a:extLst>
          </p:cNvPr>
          <p:cNvSpPr>
            <a:spLocks noChangeShapeType="1"/>
          </p:cNvSpPr>
          <p:nvPr/>
        </p:nvSpPr>
        <p:spPr bwMode="auto">
          <a:xfrm>
            <a:off x="4895850" y="4129088"/>
            <a:ext cx="0" cy="1968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6">
            <a:extLst>
              <a:ext uri="{FF2B5EF4-FFF2-40B4-BE49-F238E27FC236}">
                <a16:creationId xmlns:a16="http://schemas.microsoft.com/office/drawing/2014/main" id="{8BD25F30-A39C-40C2-87EE-2A4D58FA9FDD}"/>
              </a:ext>
            </a:extLst>
          </p:cNvPr>
          <p:cNvSpPr>
            <a:spLocks noChangeShapeType="1"/>
          </p:cNvSpPr>
          <p:nvPr/>
        </p:nvSpPr>
        <p:spPr bwMode="auto">
          <a:xfrm>
            <a:off x="2393950" y="5783263"/>
            <a:ext cx="53975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27">
            <a:extLst>
              <a:ext uri="{FF2B5EF4-FFF2-40B4-BE49-F238E27FC236}">
                <a16:creationId xmlns:a16="http://schemas.microsoft.com/office/drawing/2014/main" id="{05B624B8-1CB7-4DE1-B6D6-EA705F24C1EE}"/>
              </a:ext>
            </a:extLst>
          </p:cNvPr>
          <p:cNvSpPr>
            <a:spLocks noChangeShapeType="1"/>
          </p:cNvSpPr>
          <p:nvPr/>
        </p:nvSpPr>
        <p:spPr bwMode="auto">
          <a:xfrm>
            <a:off x="6267450" y="4129088"/>
            <a:ext cx="0" cy="1968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516" name="Group 36">
            <a:extLst>
              <a:ext uri="{FF2B5EF4-FFF2-40B4-BE49-F238E27FC236}">
                <a16:creationId xmlns:a16="http://schemas.microsoft.com/office/drawing/2014/main" id="{65558AE4-7325-485D-B532-12A263CB37B5}"/>
              </a:ext>
            </a:extLst>
          </p:cNvPr>
          <p:cNvGrpSpPr>
            <a:grpSpLocks/>
          </p:cNvGrpSpPr>
          <p:nvPr/>
        </p:nvGrpSpPr>
        <p:grpSpPr bwMode="auto">
          <a:xfrm>
            <a:off x="7753350" y="4129088"/>
            <a:ext cx="749300" cy="1939925"/>
            <a:chOff x="4884" y="2601"/>
            <a:chExt cx="472" cy="1222"/>
          </a:xfrm>
        </p:grpSpPr>
        <p:sp>
          <p:nvSpPr>
            <p:cNvPr id="20508" name="Rectangle 28">
              <a:extLst>
                <a:ext uri="{FF2B5EF4-FFF2-40B4-BE49-F238E27FC236}">
                  <a16:creationId xmlns:a16="http://schemas.microsoft.com/office/drawing/2014/main" id="{B731032E-B4F1-4C78-88F2-7496B0D60AE1}"/>
                </a:ext>
              </a:extLst>
            </p:cNvPr>
            <p:cNvSpPr>
              <a:spLocks noChangeArrowheads="1"/>
            </p:cNvSpPr>
            <p:nvPr/>
          </p:nvSpPr>
          <p:spPr bwMode="blackWhite">
            <a:xfrm>
              <a:off x="4887" y="2601"/>
              <a:ext cx="449" cy="1222"/>
            </a:xfrm>
            <a:prstGeom prst="rect">
              <a:avLst/>
            </a:prstGeom>
            <a:solidFill>
              <a:srgbClr val="FF9966"/>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tabLst>
                  <a:tab pos="966788" algn="l"/>
                  <a:tab pos="1885950" algn="l"/>
                  <a:tab pos="2457450" algn="l"/>
                </a:tabLst>
                <a:defRPr>
                  <a:solidFill>
                    <a:schemeClr val="tx1"/>
                  </a:solidFill>
                  <a:latin typeface="Arial" panose="020B0604020202020204" pitchFamily="34" charset="0"/>
                </a:defRPr>
              </a:lvl1pPr>
              <a:lvl2pPr>
                <a:tabLst>
                  <a:tab pos="966788" algn="l"/>
                  <a:tab pos="1885950" algn="l"/>
                  <a:tab pos="2457450" algn="l"/>
                </a:tabLst>
                <a:defRPr>
                  <a:solidFill>
                    <a:schemeClr val="tx1"/>
                  </a:solidFill>
                  <a:latin typeface="Arial" panose="020B0604020202020204" pitchFamily="34" charset="0"/>
                </a:defRPr>
              </a:lvl2pPr>
              <a:lvl3pPr>
                <a:tabLst>
                  <a:tab pos="966788" algn="l"/>
                  <a:tab pos="1885950" algn="l"/>
                  <a:tab pos="2457450" algn="l"/>
                </a:tabLst>
                <a:defRPr>
                  <a:solidFill>
                    <a:schemeClr val="tx1"/>
                  </a:solidFill>
                  <a:latin typeface="Arial" panose="020B0604020202020204" pitchFamily="34" charset="0"/>
                </a:defRPr>
              </a:lvl3pPr>
              <a:lvl4pPr>
                <a:tabLst>
                  <a:tab pos="966788" algn="l"/>
                  <a:tab pos="1885950" algn="l"/>
                  <a:tab pos="2457450" algn="l"/>
                </a:tabLst>
                <a:defRPr>
                  <a:solidFill>
                    <a:schemeClr val="tx1"/>
                  </a:solidFill>
                  <a:latin typeface="Arial" panose="020B0604020202020204" pitchFamily="34" charset="0"/>
                </a:defRPr>
              </a:lvl4pPr>
              <a:lvl5pPr>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0509" name="Rectangle 29">
              <a:extLst>
                <a:ext uri="{FF2B5EF4-FFF2-40B4-BE49-F238E27FC236}">
                  <a16:creationId xmlns:a16="http://schemas.microsoft.com/office/drawing/2014/main" id="{811639AA-F330-430E-ADBB-C36D4A8AC50E}"/>
                </a:ext>
              </a:extLst>
            </p:cNvPr>
            <p:cNvSpPr>
              <a:spLocks noChangeArrowheads="1"/>
            </p:cNvSpPr>
            <p:nvPr/>
          </p:nvSpPr>
          <p:spPr bwMode="blackWhite">
            <a:xfrm>
              <a:off x="4910" y="2621"/>
              <a:ext cx="41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 pos="3886200" algn="l"/>
                </a:tabLst>
                <a:defRPr>
                  <a:solidFill>
                    <a:schemeClr val="tx1"/>
                  </a:solidFill>
                  <a:latin typeface="Arial" panose="020B0604020202020204" pitchFamily="34" charset="0"/>
                </a:defRPr>
              </a:lvl1pPr>
              <a:lvl2pPr>
                <a:tabLst>
                  <a:tab pos="966788" algn="l"/>
                  <a:tab pos="1885950" algn="l"/>
                  <a:tab pos="2457450" algn="l"/>
                  <a:tab pos="3886200" algn="l"/>
                </a:tabLst>
                <a:defRPr>
                  <a:solidFill>
                    <a:schemeClr val="tx1"/>
                  </a:solidFill>
                  <a:latin typeface="Arial" panose="020B0604020202020204" pitchFamily="34" charset="0"/>
                </a:defRPr>
              </a:lvl2pPr>
              <a:lvl3pPr>
                <a:tabLst>
                  <a:tab pos="966788" algn="l"/>
                  <a:tab pos="1885950" algn="l"/>
                  <a:tab pos="2457450" algn="l"/>
                  <a:tab pos="3886200" algn="l"/>
                </a:tabLst>
                <a:defRPr>
                  <a:solidFill>
                    <a:schemeClr val="tx1"/>
                  </a:solidFill>
                  <a:latin typeface="Arial" panose="020B0604020202020204" pitchFamily="34" charset="0"/>
                </a:defRPr>
              </a:lvl3pPr>
              <a:lvl4pPr>
                <a:tabLst>
                  <a:tab pos="966788" algn="l"/>
                  <a:tab pos="1885950" algn="l"/>
                  <a:tab pos="2457450" algn="l"/>
                  <a:tab pos="3886200" algn="l"/>
                </a:tabLst>
                <a:defRPr>
                  <a:solidFill>
                    <a:schemeClr val="tx1"/>
                  </a:solidFill>
                  <a:latin typeface="Arial" panose="020B0604020202020204" pitchFamily="34" charset="0"/>
                </a:defRPr>
              </a:lvl4pPr>
              <a:lvl5pPr>
                <a:tabLst>
                  <a:tab pos="966788" algn="l"/>
                  <a:tab pos="1885950" algn="l"/>
                  <a:tab pos="2457450" algn="l"/>
                  <a:tab pos="38862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JOB</a:t>
              </a:r>
            </a:p>
          </p:txBody>
        </p:sp>
        <p:grpSp>
          <p:nvGrpSpPr>
            <p:cNvPr id="20515" name="Group 35">
              <a:extLst>
                <a:ext uri="{FF2B5EF4-FFF2-40B4-BE49-F238E27FC236}">
                  <a16:creationId xmlns:a16="http://schemas.microsoft.com/office/drawing/2014/main" id="{52DF4987-49D7-45A5-9A50-06B9C374F82F}"/>
                </a:ext>
              </a:extLst>
            </p:cNvPr>
            <p:cNvGrpSpPr>
              <a:grpSpLocks/>
            </p:cNvGrpSpPr>
            <p:nvPr/>
          </p:nvGrpSpPr>
          <p:grpSpPr bwMode="auto">
            <a:xfrm>
              <a:off x="4884" y="2893"/>
              <a:ext cx="472" cy="750"/>
              <a:chOff x="4884" y="2893"/>
              <a:chExt cx="472" cy="750"/>
            </a:xfrm>
          </p:grpSpPr>
          <p:sp>
            <p:nvSpPr>
              <p:cNvPr id="20510" name="Line 30">
                <a:extLst>
                  <a:ext uri="{FF2B5EF4-FFF2-40B4-BE49-F238E27FC236}">
                    <a16:creationId xmlns:a16="http://schemas.microsoft.com/office/drawing/2014/main" id="{4A8F1FF1-7EF5-4A4C-B075-7CC7C91CC321}"/>
                  </a:ext>
                </a:extLst>
              </p:cNvPr>
              <p:cNvSpPr>
                <a:spLocks noChangeShapeType="1"/>
              </p:cNvSpPr>
              <p:nvPr/>
            </p:nvSpPr>
            <p:spPr bwMode="auto">
              <a:xfrm>
                <a:off x="4885" y="2893"/>
                <a:ext cx="467"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Line 31">
                <a:extLst>
                  <a:ext uri="{FF2B5EF4-FFF2-40B4-BE49-F238E27FC236}">
                    <a16:creationId xmlns:a16="http://schemas.microsoft.com/office/drawing/2014/main" id="{0CD35423-338C-496F-B7C5-E18A3A803276}"/>
                  </a:ext>
                </a:extLst>
              </p:cNvPr>
              <p:cNvSpPr>
                <a:spLocks noChangeShapeType="1"/>
              </p:cNvSpPr>
              <p:nvPr/>
            </p:nvSpPr>
            <p:spPr bwMode="auto">
              <a:xfrm>
                <a:off x="4884" y="3141"/>
                <a:ext cx="4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2" name="Line 32">
                <a:extLst>
                  <a:ext uri="{FF2B5EF4-FFF2-40B4-BE49-F238E27FC236}">
                    <a16:creationId xmlns:a16="http://schemas.microsoft.com/office/drawing/2014/main" id="{05BF1725-EF63-4524-9EF1-7E5512B00C44}"/>
                  </a:ext>
                </a:extLst>
              </p:cNvPr>
              <p:cNvSpPr>
                <a:spLocks noChangeShapeType="1"/>
              </p:cNvSpPr>
              <p:nvPr/>
            </p:nvSpPr>
            <p:spPr bwMode="auto">
              <a:xfrm>
                <a:off x="4884" y="3305"/>
                <a:ext cx="4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3" name="Line 33">
                <a:extLst>
                  <a:ext uri="{FF2B5EF4-FFF2-40B4-BE49-F238E27FC236}">
                    <a16:creationId xmlns:a16="http://schemas.microsoft.com/office/drawing/2014/main" id="{99BE55A5-2991-44E7-A0D6-27647BEACBE2}"/>
                  </a:ext>
                </a:extLst>
              </p:cNvPr>
              <p:cNvSpPr>
                <a:spLocks noChangeShapeType="1"/>
              </p:cNvSpPr>
              <p:nvPr/>
            </p:nvSpPr>
            <p:spPr bwMode="auto">
              <a:xfrm>
                <a:off x="4884" y="3469"/>
                <a:ext cx="46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4" name="Line 34">
                <a:extLst>
                  <a:ext uri="{FF2B5EF4-FFF2-40B4-BE49-F238E27FC236}">
                    <a16:creationId xmlns:a16="http://schemas.microsoft.com/office/drawing/2014/main" id="{72590EF5-6B52-4CF1-BB4D-AF24780125E1}"/>
                  </a:ext>
                </a:extLst>
              </p:cNvPr>
              <p:cNvSpPr>
                <a:spLocks noChangeShapeType="1"/>
              </p:cNvSpPr>
              <p:nvPr/>
            </p:nvSpPr>
            <p:spPr bwMode="auto">
              <a:xfrm>
                <a:off x="4884" y="3643"/>
                <a:ext cx="47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0517" name="Rectangle 37">
            <a:extLst>
              <a:ext uri="{FF2B5EF4-FFF2-40B4-BE49-F238E27FC236}">
                <a16:creationId xmlns:a16="http://schemas.microsoft.com/office/drawing/2014/main" id="{6AD4F7BF-A0B5-48BC-B208-9B137A50754C}"/>
              </a:ext>
            </a:extLst>
          </p:cNvPr>
          <p:cNvSpPr>
            <a:spLocks noChangeArrowheads="1"/>
          </p:cNvSpPr>
          <p:nvPr/>
        </p:nvSpPr>
        <p:spPr bwMode="blackWhite">
          <a:xfrm>
            <a:off x="6157913" y="1614488"/>
            <a:ext cx="712787" cy="1939925"/>
          </a:xfrm>
          <a:prstGeom prst="rect">
            <a:avLst/>
          </a:prstGeom>
          <a:solidFill>
            <a:srgbClr val="FF9966"/>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lvl1pPr>
              <a:tabLst>
                <a:tab pos="966788" algn="l"/>
                <a:tab pos="1885950" algn="l"/>
                <a:tab pos="2457450" algn="l"/>
              </a:tabLst>
              <a:defRPr>
                <a:solidFill>
                  <a:schemeClr val="tx1"/>
                </a:solidFill>
                <a:latin typeface="Arial" panose="020B0604020202020204" pitchFamily="34" charset="0"/>
              </a:defRPr>
            </a:lvl1pPr>
            <a:lvl2pPr>
              <a:tabLst>
                <a:tab pos="966788" algn="l"/>
                <a:tab pos="1885950" algn="l"/>
                <a:tab pos="2457450" algn="l"/>
              </a:tabLst>
              <a:defRPr>
                <a:solidFill>
                  <a:schemeClr val="tx1"/>
                </a:solidFill>
                <a:latin typeface="Arial" panose="020B0604020202020204" pitchFamily="34" charset="0"/>
              </a:defRPr>
            </a:lvl2pPr>
            <a:lvl3pPr>
              <a:tabLst>
                <a:tab pos="966788" algn="l"/>
                <a:tab pos="1885950" algn="l"/>
                <a:tab pos="2457450" algn="l"/>
              </a:tabLst>
              <a:defRPr>
                <a:solidFill>
                  <a:schemeClr val="tx1"/>
                </a:solidFill>
                <a:latin typeface="Arial" panose="020B0604020202020204" pitchFamily="34" charset="0"/>
              </a:defRPr>
            </a:lvl3pPr>
            <a:lvl4pPr>
              <a:tabLst>
                <a:tab pos="966788" algn="l"/>
                <a:tab pos="1885950" algn="l"/>
                <a:tab pos="2457450" algn="l"/>
              </a:tabLst>
              <a:defRPr>
                <a:solidFill>
                  <a:schemeClr val="tx1"/>
                </a:solidFill>
                <a:latin typeface="Arial" panose="020B0604020202020204" pitchFamily="34" charset="0"/>
              </a:defRPr>
            </a:lvl4pPr>
            <a:lvl5pPr>
              <a:tabLst>
                <a:tab pos="966788" algn="l"/>
                <a:tab pos="1885950" algn="l"/>
                <a:tab pos="245745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0518" name="Rectangle 38">
            <a:extLst>
              <a:ext uri="{FF2B5EF4-FFF2-40B4-BE49-F238E27FC236}">
                <a16:creationId xmlns:a16="http://schemas.microsoft.com/office/drawing/2014/main" id="{9BDF003E-E29E-4BF9-A4DD-BB2638409DCB}"/>
              </a:ext>
            </a:extLst>
          </p:cNvPr>
          <p:cNvSpPr>
            <a:spLocks noChangeArrowheads="1"/>
          </p:cNvSpPr>
          <p:nvPr/>
        </p:nvSpPr>
        <p:spPr bwMode="blackWhite">
          <a:xfrm>
            <a:off x="6194425" y="1646238"/>
            <a:ext cx="6635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 pos="3886200" algn="l"/>
              </a:tabLst>
              <a:defRPr>
                <a:solidFill>
                  <a:schemeClr val="tx1"/>
                </a:solidFill>
                <a:latin typeface="Arial" panose="020B0604020202020204" pitchFamily="34" charset="0"/>
              </a:defRPr>
            </a:lvl1pPr>
            <a:lvl2pPr>
              <a:tabLst>
                <a:tab pos="966788" algn="l"/>
                <a:tab pos="1885950" algn="l"/>
                <a:tab pos="2457450" algn="l"/>
                <a:tab pos="3886200" algn="l"/>
              </a:tabLst>
              <a:defRPr>
                <a:solidFill>
                  <a:schemeClr val="tx1"/>
                </a:solidFill>
                <a:latin typeface="Arial" panose="020B0604020202020204" pitchFamily="34" charset="0"/>
              </a:defRPr>
            </a:lvl2pPr>
            <a:lvl3pPr>
              <a:tabLst>
                <a:tab pos="966788" algn="l"/>
                <a:tab pos="1885950" algn="l"/>
                <a:tab pos="2457450" algn="l"/>
                <a:tab pos="3886200" algn="l"/>
              </a:tabLst>
              <a:defRPr>
                <a:solidFill>
                  <a:schemeClr val="tx1"/>
                </a:solidFill>
                <a:latin typeface="Arial" panose="020B0604020202020204" pitchFamily="34" charset="0"/>
              </a:defRPr>
            </a:lvl3pPr>
            <a:lvl4pPr>
              <a:tabLst>
                <a:tab pos="966788" algn="l"/>
                <a:tab pos="1885950" algn="l"/>
                <a:tab pos="2457450" algn="l"/>
                <a:tab pos="3886200" algn="l"/>
              </a:tabLst>
              <a:defRPr>
                <a:solidFill>
                  <a:schemeClr val="tx1"/>
                </a:solidFill>
                <a:latin typeface="Arial" panose="020B0604020202020204" pitchFamily="34" charset="0"/>
              </a:defRPr>
            </a:lvl4pPr>
            <a:lvl5pPr>
              <a:tabLst>
                <a:tab pos="966788" algn="l"/>
                <a:tab pos="1885950" algn="l"/>
                <a:tab pos="2457450" algn="l"/>
                <a:tab pos="3886200" algn="l"/>
              </a:tabLst>
              <a:defRPr>
                <a:solidFill>
                  <a:schemeClr val="tx1"/>
                </a:solidFill>
                <a:latin typeface="Arial" panose="020B0604020202020204" pitchFamily="34" charset="0"/>
              </a:defRPr>
            </a:lvl5pPr>
            <a:lvl6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6pPr>
            <a:lvl7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7pPr>
            <a:lvl8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8pPr>
            <a:lvl9pPr fontAlgn="base">
              <a:spcBef>
                <a:spcPct val="0"/>
              </a:spcBef>
              <a:spcAft>
                <a:spcPct val="0"/>
              </a:spcAft>
              <a:tabLst>
                <a:tab pos="966788" algn="l"/>
                <a:tab pos="1885950" algn="l"/>
                <a:tab pos="2457450" algn="l"/>
                <a:tab pos="3886200" algn="l"/>
              </a:tabLst>
              <a:defRPr>
                <a:solidFill>
                  <a:schemeClr val="tx1"/>
                </a:solidFill>
                <a:latin typeface="Arial" panose="020B0604020202020204" pitchFamily="34" charset="0"/>
              </a:defRPr>
            </a:lvl9pPr>
          </a:lstStyle>
          <a:p>
            <a:pPr>
              <a:lnSpc>
                <a:spcPct val="95000"/>
              </a:lnSpc>
            </a:pPr>
            <a:r>
              <a:rPr lang="en-US" altLang="en-US" sz="1800" b="1">
                <a:solidFill>
                  <a:srgbClr val="000000"/>
                </a:solidFill>
                <a:latin typeface="Courier New" panose="02070309020205020404" pitchFamily="49" charset="0"/>
              </a:rPr>
              <a:t>JOB</a:t>
            </a:r>
          </a:p>
        </p:txBody>
      </p:sp>
      <p:grpSp>
        <p:nvGrpSpPr>
          <p:cNvPr id="20524" name="Group 44">
            <a:extLst>
              <a:ext uri="{FF2B5EF4-FFF2-40B4-BE49-F238E27FC236}">
                <a16:creationId xmlns:a16="http://schemas.microsoft.com/office/drawing/2014/main" id="{767B1CA3-524E-4B19-89DE-1AF0CC535F4F}"/>
              </a:ext>
            </a:extLst>
          </p:cNvPr>
          <p:cNvGrpSpPr>
            <a:grpSpLocks/>
          </p:cNvGrpSpPr>
          <p:nvPr/>
        </p:nvGrpSpPr>
        <p:grpSpPr bwMode="auto">
          <a:xfrm>
            <a:off x="6153150" y="2078038"/>
            <a:ext cx="749300" cy="1190625"/>
            <a:chOff x="3876" y="1309"/>
            <a:chExt cx="472" cy="750"/>
          </a:xfrm>
        </p:grpSpPr>
        <p:sp>
          <p:nvSpPr>
            <p:cNvPr id="20519" name="Line 39">
              <a:extLst>
                <a:ext uri="{FF2B5EF4-FFF2-40B4-BE49-F238E27FC236}">
                  <a16:creationId xmlns:a16="http://schemas.microsoft.com/office/drawing/2014/main" id="{133484CE-67AC-475B-9D86-28619B882640}"/>
                </a:ext>
              </a:extLst>
            </p:cNvPr>
            <p:cNvSpPr>
              <a:spLocks noChangeShapeType="1"/>
            </p:cNvSpPr>
            <p:nvPr/>
          </p:nvSpPr>
          <p:spPr bwMode="auto">
            <a:xfrm>
              <a:off x="3877" y="1309"/>
              <a:ext cx="467"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0" name="Line 40">
              <a:extLst>
                <a:ext uri="{FF2B5EF4-FFF2-40B4-BE49-F238E27FC236}">
                  <a16:creationId xmlns:a16="http://schemas.microsoft.com/office/drawing/2014/main" id="{F7009187-BF37-44B3-ABBC-F076B10153A1}"/>
                </a:ext>
              </a:extLst>
            </p:cNvPr>
            <p:cNvSpPr>
              <a:spLocks noChangeShapeType="1"/>
            </p:cNvSpPr>
            <p:nvPr/>
          </p:nvSpPr>
          <p:spPr bwMode="auto">
            <a:xfrm>
              <a:off x="3876" y="1557"/>
              <a:ext cx="4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1" name="Line 41">
              <a:extLst>
                <a:ext uri="{FF2B5EF4-FFF2-40B4-BE49-F238E27FC236}">
                  <a16:creationId xmlns:a16="http://schemas.microsoft.com/office/drawing/2014/main" id="{E87DF5FA-A2E4-4BBE-B402-7753FA6DC6BE}"/>
                </a:ext>
              </a:extLst>
            </p:cNvPr>
            <p:cNvSpPr>
              <a:spLocks noChangeShapeType="1"/>
            </p:cNvSpPr>
            <p:nvPr/>
          </p:nvSpPr>
          <p:spPr bwMode="auto">
            <a:xfrm>
              <a:off x="3876" y="1721"/>
              <a:ext cx="4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2" name="Line 42">
              <a:extLst>
                <a:ext uri="{FF2B5EF4-FFF2-40B4-BE49-F238E27FC236}">
                  <a16:creationId xmlns:a16="http://schemas.microsoft.com/office/drawing/2014/main" id="{2FD4651D-2E6E-4B81-AF0F-08232A79624D}"/>
                </a:ext>
              </a:extLst>
            </p:cNvPr>
            <p:cNvSpPr>
              <a:spLocks noChangeShapeType="1"/>
            </p:cNvSpPr>
            <p:nvPr/>
          </p:nvSpPr>
          <p:spPr bwMode="auto">
            <a:xfrm>
              <a:off x="3876" y="1885"/>
              <a:ext cx="46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3" name="Line 43">
              <a:extLst>
                <a:ext uri="{FF2B5EF4-FFF2-40B4-BE49-F238E27FC236}">
                  <a16:creationId xmlns:a16="http://schemas.microsoft.com/office/drawing/2014/main" id="{8B5B5037-64D0-4032-8CF0-E6B74C3691DB}"/>
                </a:ext>
              </a:extLst>
            </p:cNvPr>
            <p:cNvSpPr>
              <a:spLocks noChangeShapeType="1"/>
            </p:cNvSpPr>
            <p:nvPr/>
          </p:nvSpPr>
          <p:spPr bwMode="auto">
            <a:xfrm>
              <a:off x="3876" y="2059"/>
              <a:ext cx="47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25" name="Rectangle 45">
            <a:extLst>
              <a:ext uri="{FF2B5EF4-FFF2-40B4-BE49-F238E27FC236}">
                <a16:creationId xmlns:a16="http://schemas.microsoft.com/office/drawing/2014/main" id="{82017D35-13AD-49C3-AB30-E87197E1BFB6}"/>
              </a:ext>
            </a:extLst>
          </p:cNvPr>
          <p:cNvSpPr>
            <a:spLocks noChangeArrowheads="1"/>
          </p:cNvSpPr>
          <p:nvPr/>
        </p:nvSpPr>
        <p:spPr bwMode="auto">
          <a:xfrm>
            <a:off x="5283200" y="1249363"/>
            <a:ext cx="1679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808080"/>
                  </a:outerShdw>
                </a:effectLst>
                <a:latin typeface="Arial" panose="020B0604020202020204" pitchFamily="34" charset="0"/>
              </a:rPr>
              <a:t>New column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494"/>
                                        </p:tgtEl>
                                        <p:attrNameLst>
                                          <p:attrName>style.visibility</p:attrName>
                                        </p:attrNameLst>
                                      </p:cBhvr>
                                      <p:to>
                                        <p:strVal val="visible"/>
                                      </p:to>
                                    </p:set>
                                    <p:animEffect transition="in" filter="wipe(up)">
                                      <p:cBhvr>
                                        <p:cTn id="7" dur="500"/>
                                        <p:tgtEl>
                                          <p:spTgt spid="20494"/>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0516"/>
                                        </p:tgtEl>
                                        <p:attrNameLst>
                                          <p:attrName>style.visibility</p:attrName>
                                        </p:attrNameLst>
                                      </p:cBhvr>
                                      <p:to>
                                        <p:strVal val="visible"/>
                                      </p:to>
                                    </p:set>
                                    <p:anim calcmode="lin" valueType="num">
                                      <p:cBhvr additive="base">
                                        <p:cTn id="11" dur="500" fill="hold"/>
                                        <p:tgtEl>
                                          <p:spTgt spid="20516"/>
                                        </p:tgtEl>
                                        <p:attrNameLst>
                                          <p:attrName>ppt_x</p:attrName>
                                        </p:attrNameLst>
                                      </p:cBhvr>
                                      <p:tavLst>
                                        <p:tav tm="0">
                                          <p:val>
                                            <p:strVal val="1+#ppt_w/2"/>
                                          </p:val>
                                        </p:tav>
                                        <p:tav tm="100000">
                                          <p:val>
                                            <p:strVal val="#ppt_x"/>
                                          </p:val>
                                        </p:tav>
                                      </p:tavLst>
                                    </p:anim>
                                    <p:anim calcmode="lin" valueType="num">
                                      <p:cBhvr additive="base">
                                        <p:cTn id="12" dur="500" fill="hold"/>
                                        <p:tgtEl>
                                          <p:spTgt spid="20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88382D-9F1A-433E-8723-BF2AE439E9D3}"/>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Adding a Column</a:t>
            </a:r>
          </a:p>
        </p:txBody>
      </p:sp>
      <p:sp>
        <p:nvSpPr>
          <p:cNvPr id="22531" name="Rectangle 3">
            <a:extLst>
              <a:ext uri="{FF2B5EF4-FFF2-40B4-BE49-F238E27FC236}">
                <a16:creationId xmlns:a16="http://schemas.microsoft.com/office/drawing/2014/main" id="{AB46AD2F-1250-4211-8FA1-0917B8D6947C}"/>
              </a:ext>
            </a:extLst>
          </p:cNvPr>
          <p:cNvSpPr>
            <a:spLocks noGrp="1" noChangeArrowheads="1"/>
          </p:cNvSpPr>
          <p:nvPr>
            <p:ph type="body" idx="1"/>
          </p:nvPr>
        </p:nvSpPr>
        <p:spPr>
          <a:xfrm>
            <a:off x="725488" y="1528763"/>
            <a:ext cx="7732712" cy="519112"/>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You use the ADD clause to add columns.</a:t>
            </a:r>
          </a:p>
        </p:txBody>
      </p:sp>
      <p:sp>
        <p:nvSpPr>
          <p:cNvPr id="22532" name="Rectangle 4">
            <a:extLst>
              <a:ext uri="{FF2B5EF4-FFF2-40B4-BE49-F238E27FC236}">
                <a16:creationId xmlns:a16="http://schemas.microsoft.com/office/drawing/2014/main" id="{F57D6246-42AF-4E77-876F-BFF549E19BB3}"/>
              </a:ext>
            </a:extLst>
          </p:cNvPr>
          <p:cNvSpPr>
            <a:spLocks noChangeArrowheads="1"/>
          </p:cNvSpPr>
          <p:nvPr/>
        </p:nvSpPr>
        <p:spPr bwMode="blackWhite">
          <a:xfrm>
            <a:off x="901700" y="2052638"/>
            <a:ext cx="7523163"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22533" name="Rectangle 5">
            <a:extLst>
              <a:ext uri="{FF2B5EF4-FFF2-40B4-BE49-F238E27FC236}">
                <a16:creationId xmlns:a16="http://schemas.microsoft.com/office/drawing/2014/main" id="{A97C15AB-C856-47D4-99E7-C75F52BDF16F}"/>
              </a:ext>
            </a:extLst>
          </p:cNvPr>
          <p:cNvSpPr>
            <a:spLocks noChangeArrowheads="1"/>
          </p:cNvSpPr>
          <p:nvPr/>
        </p:nvSpPr>
        <p:spPr bwMode="auto">
          <a:xfrm>
            <a:off x="787400" y="3516313"/>
            <a:ext cx="7385050" cy="1066800"/>
          </a:xfrm>
          <a:prstGeom prst="rect">
            <a:avLst/>
          </a:prstGeom>
          <a:noFill/>
          <a:ln>
            <a:noFill/>
          </a:ln>
          <a:effectLst>
            <a:outerShdw dist="53882"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2534" name="Rectangle 6">
            <a:extLst>
              <a:ext uri="{FF2B5EF4-FFF2-40B4-BE49-F238E27FC236}">
                <a16:creationId xmlns:a16="http://schemas.microsoft.com/office/drawing/2014/main" id="{8EBC32A4-E7EF-4BEE-8124-6D53136BEFA2}"/>
              </a:ext>
            </a:extLst>
          </p:cNvPr>
          <p:cNvSpPr>
            <a:spLocks noChangeArrowheads="1"/>
          </p:cNvSpPr>
          <p:nvPr/>
        </p:nvSpPr>
        <p:spPr bwMode="blackWhite">
          <a:xfrm>
            <a:off x="901700" y="3727450"/>
            <a:ext cx="7523163" cy="23764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    EMPNO ENAME         ANNSAL HIREDATE  JOB</a:t>
            </a:r>
          </a:p>
          <a:p>
            <a:r>
              <a:rPr lang="en-US" altLang="en-US" sz="1800" b="1">
                <a:solidFill>
                  <a:srgbClr val="000000"/>
                </a:solidFill>
                <a:latin typeface="Courier New" panose="02070309020205020404" pitchFamily="49" charset="0"/>
              </a:rPr>
              <a:t>--------- ---------- --------- --------- ----</a:t>
            </a:r>
          </a:p>
          <a:p>
            <a:r>
              <a:rPr lang="en-US" altLang="en-US" sz="1800" b="1">
                <a:solidFill>
                  <a:srgbClr val="000000"/>
                </a:solidFill>
                <a:latin typeface="Courier New" panose="02070309020205020404" pitchFamily="49" charset="0"/>
              </a:rPr>
              <a:t>     7698 BLAKE          34200 01-MAY-81</a:t>
            </a:r>
          </a:p>
          <a:p>
            <a:r>
              <a:rPr lang="en-US" altLang="en-US" sz="1800" b="1">
                <a:solidFill>
                  <a:srgbClr val="000000"/>
                </a:solidFill>
                <a:latin typeface="Courier New" panose="02070309020205020404" pitchFamily="49" charset="0"/>
              </a:rPr>
              <a:t>     7654 MARTIN         15000 28-SEP-81</a:t>
            </a:r>
          </a:p>
          <a:p>
            <a:r>
              <a:rPr lang="en-US" altLang="en-US" sz="1800" b="1">
                <a:solidFill>
                  <a:srgbClr val="000000"/>
                </a:solidFill>
                <a:latin typeface="Courier New" panose="02070309020205020404" pitchFamily="49" charset="0"/>
              </a:rPr>
              <a:t>     7499 ALLEN          19200 20-FEB-81</a:t>
            </a:r>
          </a:p>
          <a:p>
            <a:r>
              <a:rPr lang="en-US" altLang="en-US" sz="1800" b="1">
                <a:solidFill>
                  <a:srgbClr val="000000"/>
                </a:solidFill>
                <a:latin typeface="Courier New" panose="02070309020205020404" pitchFamily="49" charset="0"/>
              </a:rPr>
              <a:t>     7844 TURNER         18000 08-SEP-81</a:t>
            </a:r>
          </a:p>
          <a:p>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6 rows selected.</a:t>
            </a:r>
          </a:p>
        </p:txBody>
      </p:sp>
      <p:sp>
        <p:nvSpPr>
          <p:cNvPr id="22535" name="Rectangle 7">
            <a:extLst>
              <a:ext uri="{FF2B5EF4-FFF2-40B4-BE49-F238E27FC236}">
                <a16:creationId xmlns:a16="http://schemas.microsoft.com/office/drawing/2014/main" id="{41E8C5A8-3417-49AE-83A8-BCC15B8524A9}"/>
              </a:ext>
            </a:extLst>
          </p:cNvPr>
          <p:cNvSpPr>
            <a:spLocks noChangeArrowheads="1"/>
          </p:cNvSpPr>
          <p:nvPr/>
        </p:nvSpPr>
        <p:spPr bwMode="blackWhite">
          <a:xfrm>
            <a:off x="915988" y="2058988"/>
            <a:ext cx="7205662"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SQL&gt; ALTER TABLE dept30</a:t>
            </a:r>
          </a:p>
          <a:p>
            <a:r>
              <a:rPr lang="en-US" altLang="en-US" sz="1800" b="1">
                <a:solidFill>
                  <a:srgbClr val="000000"/>
                </a:solidFill>
                <a:latin typeface="Courier New" panose="02070309020205020404" pitchFamily="49" charset="0"/>
              </a:rPr>
              <a:t>  2  ADD		   (job VARCHAR2(9));</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Table altered.</a:t>
            </a:r>
          </a:p>
        </p:txBody>
      </p:sp>
      <p:sp>
        <p:nvSpPr>
          <p:cNvPr id="22536" name="Rectangle 8">
            <a:extLst>
              <a:ext uri="{FF2B5EF4-FFF2-40B4-BE49-F238E27FC236}">
                <a16:creationId xmlns:a16="http://schemas.microsoft.com/office/drawing/2014/main" id="{05955D5A-4463-4959-94F2-5B8DF142B166}"/>
              </a:ext>
            </a:extLst>
          </p:cNvPr>
          <p:cNvSpPr>
            <a:spLocks noChangeArrowheads="1"/>
          </p:cNvSpPr>
          <p:nvPr/>
        </p:nvSpPr>
        <p:spPr bwMode="auto">
          <a:xfrm>
            <a:off x="733425" y="3219450"/>
            <a:ext cx="78422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defRPr>
            </a:lvl1pPr>
            <a:lvl2pPr marL="341313" indent="-227013" defTabSz="346075">
              <a:tabLst>
                <a:tab pos="571500" algn="l"/>
              </a:tabLst>
              <a:defRPr>
                <a:solidFill>
                  <a:schemeClr val="tx1"/>
                </a:solidFill>
                <a:latin typeface="Arial" panose="020B0604020202020204" pitchFamily="34" charset="0"/>
              </a:defRPr>
            </a:lvl2pPr>
            <a:lvl3pPr marL="741363" indent="-285750" defTabSz="346075">
              <a:tabLst>
                <a:tab pos="571500" algn="l"/>
              </a:tabLst>
              <a:defRPr>
                <a:solidFill>
                  <a:schemeClr val="tx1"/>
                </a:solidFill>
                <a:latin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1500" algn="l"/>
              </a:tabLst>
              <a:defRPr>
                <a:solidFill>
                  <a:schemeClr val="tx1"/>
                </a:solidFill>
                <a:latin typeface="Arial" panose="020B0604020202020204" pitchFamily="34" charset="0"/>
              </a:defRPr>
            </a:lvl9pPr>
          </a:lstStyle>
          <a:p>
            <a:pPr lvl="1">
              <a:lnSpc>
                <a:spcPct val="95000"/>
              </a:lnSpc>
              <a:spcBef>
                <a:spcPct val="35000"/>
              </a:spcBef>
              <a:buClr>
                <a:srgbClr val="FFCC66"/>
              </a:buClr>
              <a:buFontTx/>
              <a:buChar char="•"/>
            </a:pPr>
            <a:r>
              <a:rPr lang="en-US" altLang="en-US" sz="2800" b="1">
                <a:solidFill>
                  <a:srgbClr val="F8F8D3"/>
                </a:solidFill>
              </a:rPr>
              <a:t>The new column becomes the last column.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C54C9B0-274F-4E39-93BC-C2EE5958829E}"/>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Modifying a Column</a:t>
            </a:r>
          </a:p>
        </p:txBody>
      </p:sp>
      <p:sp>
        <p:nvSpPr>
          <p:cNvPr id="24579" name="Rectangle 3">
            <a:extLst>
              <a:ext uri="{FF2B5EF4-FFF2-40B4-BE49-F238E27FC236}">
                <a16:creationId xmlns:a16="http://schemas.microsoft.com/office/drawing/2014/main" id="{F55AF44A-66B6-4173-A1F4-F4DD1A4D10BA}"/>
              </a:ext>
            </a:extLst>
          </p:cNvPr>
          <p:cNvSpPr>
            <a:spLocks noGrp="1" noChangeArrowheads="1"/>
          </p:cNvSpPr>
          <p:nvPr>
            <p:ph type="body" idx="1"/>
          </p:nvPr>
        </p:nvSpPr>
        <p:spPr>
          <a:xfrm>
            <a:off x="858838" y="1528763"/>
            <a:ext cx="7385050" cy="3424237"/>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You can change a column’s data type, size, and default value.</a:t>
            </a:r>
          </a:p>
          <a:p>
            <a:pPr lvl="1">
              <a:buFontTx/>
              <a:buNone/>
            </a:pPr>
            <a:endParaRPr lang="en-US" altLang="en-US"/>
          </a:p>
          <a:p>
            <a:pPr lvl="1">
              <a:buFontTx/>
              <a:buNone/>
            </a:pPr>
            <a:endParaRPr lang="en-US" altLang="en-US"/>
          </a:p>
          <a:p>
            <a:pPr lvl="1">
              <a:buFontTx/>
              <a:buNone/>
            </a:pPr>
            <a:endParaRPr lang="en-US" altLang="en-US"/>
          </a:p>
          <a:p>
            <a:pPr lvl="1"/>
            <a:r>
              <a:rPr lang="en-US" altLang="en-US"/>
              <a:t>A change to the default value affects only subsequent insertions to the table.</a:t>
            </a:r>
          </a:p>
        </p:txBody>
      </p:sp>
      <p:sp>
        <p:nvSpPr>
          <p:cNvPr id="24580" name="Rectangle 4">
            <a:extLst>
              <a:ext uri="{FF2B5EF4-FFF2-40B4-BE49-F238E27FC236}">
                <a16:creationId xmlns:a16="http://schemas.microsoft.com/office/drawing/2014/main" id="{177B7F4F-7697-4547-A497-84812449EBB0}"/>
              </a:ext>
            </a:extLst>
          </p:cNvPr>
          <p:cNvSpPr>
            <a:spLocks noChangeArrowheads="1"/>
          </p:cNvSpPr>
          <p:nvPr/>
        </p:nvSpPr>
        <p:spPr bwMode="blackWhite">
          <a:xfrm>
            <a:off x="914400" y="2557463"/>
            <a:ext cx="7510463" cy="9461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4581" name="Rectangle 5">
            <a:extLst>
              <a:ext uri="{FF2B5EF4-FFF2-40B4-BE49-F238E27FC236}">
                <a16:creationId xmlns:a16="http://schemas.microsoft.com/office/drawing/2014/main" id="{6B381A38-A3E9-443D-A747-9755BF3BF13E}"/>
              </a:ext>
            </a:extLst>
          </p:cNvPr>
          <p:cNvSpPr>
            <a:spLocks noChangeArrowheads="1"/>
          </p:cNvSpPr>
          <p:nvPr/>
        </p:nvSpPr>
        <p:spPr bwMode="blackWhite">
          <a:xfrm>
            <a:off x="995363" y="2609850"/>
            <a:ext cx="65786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ALTER TABLE	dept30</a:t>
            </a:r>
          </a:p>
          <a:p>
            <a:r>
              <a:rPr lang="en-US" altLang="en-US" sz="1800" b="1">
                <a:solidFill>
                  <a:srgbClr val="000000"/>
                </a:solidFill>
                <a:latin typeface="Courier New" panose="02070309020205020404" pitchFamily="49" charset="0"/>
              </a:rPr>
              <a:t>MODIFY		(ename VARCHAR2(15));</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Table altered.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50FD9BC-8574-462D-A114-4C8CB6DE0798}"/>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Dropping a Table</a:t>
            </a:r>
          </a:p>
        </p:txBody>
      </p:sp>
      <p:sp>
        <p:nvSpPr>
          <p:cNvPr id="26627" name="Rectangle 3">
            <a:extLst>
              <a:ext uri="{FF2B5EF4-FFF2-40B4-BE49-F238E27FC236}">
                <a16:creationId xmlns:a16="http://schemas.microsoft.com/office/drawing/2014/main" id="{A7538256-D062-4858-B21D-6C2410B1EE66}"/>
              </a:ext>
            </a:extLst>
          </p:cNvPr>
          <p:cNvSpPr>
            <a:spLocks noGrp="1" noChangeArrowheads="1"/>
          </p:cNvSpPr>
          <p:nvPr>
            <p:ph type="body" idx="1"/>
          </p:nvPr>
        </p:nvSpPr>
        <p:spPr>
          <a:xfrm>
            <a:off x="858838" y="1795463"/>
            <a:ext cx="7385050" cy="2057400"/>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All data and structure in the table is deleted.</a:t>
            </a:r>
          </a:p>
          <a:p>
            <a:pPr lvl="1"/>
            <a:r>
              <a:rPr lang="en-US" altLang="en-US"/>
              <a:t>Any pending transactions are committed.</a:t>
            </a:r>
          </a:p>
          <a:p>
            <a:pPr lvl="1"/>
            <a:r>
              <a:rPr lang="en-US" altLang="en-US"/>
              <a:t>All indexes are dropped.</a:t>
            </a:r>
          </a:p>
          <a:p>
            <a:pPr lvl="1"/>
            <a:r>
              <a:rPr lang="en-US" altLang="en-US"/>
              <a:t>You </a:t>
            </a:r>
            <a:r>
              <a:rPr lang="en-US" altLang="en-US" i="1"/>
              <a:t>cannot</a:t>
            </a:r>
            <a:r>
              <a:rPr lang="en-US" altLang="en-US"/>
              <a:t> roll back this statement.</a:t>
            </a:r>
          </a:p>
        </p:txBody>
      </p:sp>
      <p:sp>
        <p:nvSpPr>
          <p:cNvPr id="26628" name="Rectangle 4">
            <a:extLst>
              <a:ext uri="{FF2B5EF4-FFF2-40B4-BE49-F238E27FC236}">
                <a16:creationId xmlns:a16="http://schemas.microsoft.com/office/drawing/2014/main" id="{8AA397F8-5604-4E40-B2A2-52FF5436D247}"/>
              </a:ext>
            </a:extLst>
          </p:cNvPr>
          <p:cNvSpPr>
            <a:spLocks noChangeArrowheads="1"/>
          </p:cNvSpPr>
          <p:nvPr/>
        </p:nvSpPr>
        <p:spPr bwMode="blackWhite">
          <a:xfrm>
            <a:off x="895350" y="49434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50000"/>
              </a:lnSpc>
            </a:pPr>
            <a:endParaRPr lang="en-US" altLang="en-US" sz="1800" b="1">
              <a:solidFill>
                <a:srgbClr val="000000"/>
              </a:solidFill>
              <a:latin typeface="Courier New" panose="02070309020205020404" pitchFamily="49" charset="0"/>
            </a:endParaRPr>
          </a:p>
          <a:p>
            <a:pPr>
              <a:lnSpc>
                <a:spcPct val="150000"/>
              </a:lnSpc>
            </a:pPr>
            <a:endParaRPr lang="en-US" altLang="en-US" sz="1800" b="1">
              <a:solidFill>
                <a:srgbClr val="000000"/>
              </a:solidFill>
              <a:latin typeface="Courier New" panose="02070309020205020404" pitchFamily="49" charset="0"/>
            </a:endParaRPr>
          </a:p>
          <a:p>
            <a:pPr>
              <a:lnSpc>
                <a:spcPct val="150000"/>
              </a:lnSpc>
            </a:pPr>
            <a:endParaRPr lang="en-US" altLang="en-US" sz="1800" b="1">
              <a:solidFill>
                <a:srgbClr val="000000"/>
              </a:solidFill>
              <a:latin typeface="Courier New" panose="02070309020205020404" pitchFamily="49" charset="0"/>
            </a:endParaRPr>
          </a:p>
        </p:txBody>
      </p:sp>
      <p:sp>
        <p:nvSpPr>
          <p:cNvPr id="26629" name="Rectangle 5">
            <a:extLst>
              <a:ext uri="{FF2B5EF4-FFF2-40B4-BE49-F238E27FC236}">
                <a16:creationId xmlns:a16="http://schemas.microsoft.com/office/drawing/2014/main" id="{4C6845C5-6FE1-4EF1-9CFC-F4DF5DB2B646}"/>
              </a:ext>
            </a:extLst>
          </p:cNvPr>
          <p:cNvSpPr>
            <a:spLocks noChangeArrowheads="1"/>
          </p:cNvSpPr>
          <p:nvPr/>
        </p:nvSpPr>
        <p:spPr bwMode="blackWhite">
          <a:xfrm>
            <a:off x="1039813" y="4840288"/>
            <a:ext cx="6446837"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SQL&gt; DROP TABLE dept30;</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Table dropped.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187A655-D83A-4F3D-85AB-7614648AEDFB}"/>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Changing the Name of an Object</a:t>
            </a:r>
          </a:p>
        </p:txBody>
      </p:sp>
      <p:sp>
        <p:nvSpPr>
          <p:cNvPr id="28675" name="Rectangle 3">
            <a:extLst>
              <a:ext uri="{FF2B5EF4-FFF2-40B4-BE49-F238E27FC236}">
                <a16:creationId xmlns:a16="http://schemas.microsoft.com/office/drawing/2014/main" id="{C64D2957-F79E-42BF-A902-C7466AF0C80E}"/>
              </a:ext>
            </a:extLst>
          </p:cNvPr>
          <p:cNvSpPr>
            <a:spLocks noGrp="1" noChangeArrowheads="1"/>
          </p:cNvSpPr>
          <p:nvPr>
            <p:ph type="body" idx="1"/>
          </p:nvPr>
        </p:nvSpPr>
        <p:spPr>
          <a:xfrm>
            <a:off x="858838" y="1795463"/>
            <a:ext cx="7385050" cy="2911475"/>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To change the name of a table, view, sequence, or synonym, you execute the RENAME statement.</a:t>
            </a:r>
          </a:p>
          <a:p>
            <a:pPr lvl="1">
              <a:buFontTx/>
              <a:buNone/>
            </a:pPr>
            <a:endParaRPr lang="en-US" altLang="en-US"/>
          </a:p>
          <a:p>
            <a:pPr lvl="1">
              <a:buFontTx/>
              <a:buNone/>
            </a:pPr>
            <a:endParaRPr lang="en-US" altLang="en-US"/>
          </a:p>
          <a:p>
            <a:pPr lvl="1"/>
            <a:r>
              <a:rPr lang="en-US" altLang="en-US"/>
              <a:t>You must be the owner of the object.</a:t>
            </a:r>
          </a:p>
        </p:txBody>
      </p:sp>
      <p:sp>
        <p:nvSpPr>
          <p:cNvPr id="28676" name="Rectangle 4">
            <a:extLst>
              <a:ext uri="{FF2B5EF4-FFF2-40B4-BE49-F238E27FC236}">
                <a16:creationId xmlns:a16="http://schemas.microsoft.com/office/drawing/2014/main" id="{FADA2FF9-7774-4F41-8245-532627A96FDB}"/>
              </a:ext>
            </a:extLst>
          </p:cNvPr>
          <p:cNvSpPr>
            <a:spLocks noChangeArrowheads="1"/>
          </p:cNvSpPr>
          <p:nvPr/>
        </p:nvSpPr>
        <p:spPr bwMode="blackWhite">
          <a:xfrm>
            <a:off x="971550" y="3206750"/>
            <a:ext cx="7453313" cy="704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50000"/>
              </a:lnSpc>
            </a:pPr>
            <a:endParaRPr lang="en-US" altLang="en-US" sz="1800" b="1">
              <a:solidFill>
                <a:srgbClr val="000000"/>
              </a:solidFill>
              <a:latin typeface="Courier New" panose="02070309020205020404" pitchFamily="49" charset="0"/>
            </a:endParaRPr>
          </a:p>
          <a:p>
            <a:pPr>
              <a:lnSpc>
                <a:spcPct val="150000"/>
              </a:lnSpc>
            </a:pPr>
            <a:endParaRPr lang="en-US" altLang="en-US" sz="1800" b="1">
              <a:solidFill>
                <a:srgbClr val="000000"/>
              </a:solidFill>
              <a:latin typeface="Courier New" panose="02070309020205020404" pitchFamily="49" charset="0"/>
            </a:endParaRPr>
          </a:p>
          <a:p>
            <a:pPr>
              <a:lnSpc>
                <a:spcPct val="150000"/>
              </a:lnSpc>
            </a:pPr>
            <a:endParaRPr lang="en-US" altLang="en-US" sz="1800" b="1">
              <a:solidFill>
                <a:srgbClr val="000000"/>
              </a:solidFill>
              <a:latin typeface="Courier New" panose="02070309020205020404" pitchFamily="49" charset="0"/>
            </a:endParaRPr>
          </a:p>
        </p:txBody>
      </p:sp>
      <p:sp>
        <p:nvSpPr>
          <p:cNvPr id="28677" name="Rectangle 5">
            <a:extLst>
              <a:ext uri="{FF2B5EF4-FFF2-40B4-BE49-F238E27FC236}">
                <a16:creationId xmlns:a16="http://schemas.microsoft.com/office/drawing/2014/main" id="{85D4556A-6D9B-43BF-9013-2B9BE41917B3}"/>
              </a:ext>
            </a:extLst>
          </p:cNvPr>
          <p:cNvSpPr>
            <a:spLocks noChangeArrowheads="1"/>
          </p:cNvSpPr>
          <p:nvPr/>
        </p:nvSpPr>
        <p:spPr bwMode="blackWhite">
          <a:xfrm>
            <a:off x="1146175" y="3128963"/>
            <a:ext cx="5422900"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SQL&gt; RENAME dept TO department;</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Table renamed.</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A238EF0-B72E-496C-B792-AD9561CC4136}"/>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Truncating a Table</a:t>
            </a:r>
          </a:p>
        </p:txBody>
      </p:sp>
      <p:sp>
        <p:nvSpPr>
          <p:cNvPr id="30723" name="Rectangle 3">
            <a:extLst>
              <a:ext uri="{FF2B5EF4-FFF2-40B4-BE49-F238E27FC236}">
                <a16:creationId xmlns:a16="http://schemas.microsoft.com/office/drawing/2014/main" id="{EDAB52F0-A611-4276-9E20-943CF0D34238}"/>
              </a:ext>
            </a:extLst>
          </p:cNvPr>
          <p:cNvSpPr>
            <a:spLocks noGrp="1" noChangeArrowheads="1"/>
          </p:cNvSpPr>
          <p:nvPr>
            <p:ph type="body" idx="1"/>
          </p:nvPr>
        </p:nvSpPr>
        <p:spPr>
          <a:xfrm>
            <a:off x="858838" y="1223963"/>
            <a:ext cx="7385050" cy="4664075"/>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The TRUNCATE TABLE statement:</a:t>
            </a:r>
          </a:p>
          <a:p>
            <a:pPr lvl="2"/>
            <a:r>
              <a:rPr lang="en-US" altLang="en-US"/>
              <a:t>Removes all rows from a table</a:t>
            </a:r>
          </a:p>
          <a:p>
            <a:pPr lvl="2"/>
            <a:r>
              <a:rPr lang="en-US" altLang="en-US"/>
              <a:t>Releases the storage space used by that table</a:t>
            </a:r>
          </a:p>
          <a:p>
            <a:pPr lvl="2">
              <a:buFontTx/>
              <a:buNone/>
            </a:pPr>
            <a:endParaRPr lang="en-US" altLang="en-US"/>
          </a:p>
          <a:p>
            <a:pPr lvl="2">
              <a:buFontTx/>
              <a:buNone/>
            </a:pPr>
            <a:endParaRPr lang="en-US" altLang="en-US"/>
          </a:p>
          <a:p>
            <a:pPr lvl="1"/>
            <a:endParaRPr lang="en-US" altLang="en-US"/>
          </a:p>
          <a:p>
            <a:pPr lvl="1"/>
            <a:r>
              <a:rPr lang="en-US" altLang="en-US"/>
              <a:t>You cannot roll back row removal when using TRUNCATE.</a:t>
            </a:r>
          </a:p>
          <a:p>
            <a:pPr lvl="1"/>
            <a:r>
              <a:rPr lang="en-US" altLang="en-US"/>
              <a:t>Alternatively, you can remove rows by using the DELETE statement.</a:t>
            </a:r>
          </a:p>
        </p:txBody>
      </p:sp>
      <p:sp>
        <p:nvSpPr>
          <p:cNvPr id="30724" name="Rectangle 4">
            <a:extLst>
              <a:ext uri="{FF2B5EF4-FFF2-40B4-BE49-F238E27FC236}">
                <a16:creationId xmlns:a16="http://schemas.microsoft.com/office/drawing/2014/main" id="{E900F6B5-48CE-415C-875D-A7BFEF5DD2CC}"/>
              </a:ext>
            </a:extLst>
          </p:cNvPr>
          <p:cNvSpPr>
            <a:spLocks noChangeArrowheads="1"/>
          </p:cNvSpPr>
          <p:nvPr/>
        </p:nvSpPr>
        <p:spPr bwMode="blackWhite">
          <a:xfrm>
            <a:off x="914400" y="3278188"/>
            <a:ext cx="7510463" cy="7667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pPr>
              <a:lnSpc>
                <a:spcPct val="150000"/>
              </a:lnSpc>
            </a:pPr>
            <a:endParaRPr lang="en-US" altLang="en-US" sz="1800" b="1">
              <a:solidFill>
                <a:srgbClr val="000000"/>
              </a:solidFill>
              <a:latin typeface="Courier New" panose="02070309020205020404" pitchFamily="49" charset="0"/>
            </a:endParaRPr>
          </a:p>
          <a:p>
            <a:pPr>
              <a:lnSpc>
                <a:spcPct val="150000"/>
              </a:lnSpc>
            </a:pPr>
            <a:endParaRPr lang="en-US" altLang="en-US" sz="1800" b="1">
              <a:solidFill>
                <a:srgbClr val="000000"/>
              </a:solidFill>
              <a:latin typeface="Courier New" panose="02070309020205020404" pitchFamily="49" charset="0"/>
            </a:endParaRPr>
          </a:p>
          <a:p>
            <a:pPr>
              <a:lnSpc>
                <a:spcPct val="150000"/>
              </a:lnSpc>
            </a:pPr>
            <a:endParaRPr lang="en-US" altLang="en-US" sz="1800" b="1">
              <a:solidFill>
                <a:srgbClr val="000000"/>
              </a:solidFill>
              <a:latin typeface="Courier New" panose="02070309020205020404" pitchFamily="49" charset="0"/>
            </a:endParaRPr>
          </a:p>
        </p:txBody>
      </p:sp>
      <p:sp>
        <p:nvSpPr>
          <p:cNvPr id="30725" name="Rectangle 5">
            <a:extLst>
              <a:ext uri="{FF2B5EF4-FFF2-40B4-BE49-F238E27FC236}">
                <a16:creationId xmlns:a16="http://schemas.microsoft.com/office/drawing/2014/main" id="{713CA145-9B3F-4268-9802-E67D853C5D3E}"/>
              </a:ext>
            </a:extLst>
          </p:cNvPr>
          <p:cNvSpPr>
            <a:spLocks noChangeArrowheads="1"/>
          </p:cNvSpPr>
          <p:nvPr/>
        </p:nvSpPr>
        <p:spPr bwMode="blackWhite">
          <a:xfrm>
            <a:off x="1039813" y="3184525"/>
            <a:ext cx="5957887"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SQL&gt; TRUNCATE TABLE department;</a:t>
            </a:r>
            <a:endParaRPr lang="en-US" altLang="en-US" sz="1800" b="1">
              <a:solidFill>
                <a:srgbClr val="000000"/>
              </a:solidFill>
              <a:effectLst>
                <a:outerShdw blurRad="38100" dist="38100" dir="2700000" algn="tl">
                  <a:srgbClr val="FFFFFF"/>
                </a:outerShdw>
              </a:effectLst>
              <a:latin typeface="Courier New" panose="02070309020205020404" pitchFamily="49" charset="0"/>
            </a:endParaRPr>
          </a:p>
          <a:p>
            <a:r>
              <a:rPr lang="en-US" altLang="en-US" sz="1800" b="1">
                <a:solidFill>
                  <a:srgbClr val="FF3300"/>
                </a:solidFill>
                <a:effectLst>
                  <a:outerShdw blurRad="38100" dist="38100" dir="2700000" algn="tl">
                    <a:srgbClr val="FFFFFF"/>
                  </a:outerShdw>
                </a:effectLst>
                <a:latin typeface="Courier New" panose="02070309020205020404" pitchFamily="49" charset="0"/>
              </a:rPr>
              <a:t>Table truncated.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6E44EDA-BD12-491B-8A81-377C0153F701}"/>
              </a:ext>
            </a:extLst>
          </p:cNvPr>
          <p:cNvSpPr>
            <a:spLocks noChangeArrowheads="1"/>
          </p:cNvSpPr>
          <p:nvPr/>
        </p:nvSpPr>
        <p:spPr bwMode="blackWhite">
          <a:xfrm>
            <a:off x="944563" y="1657350"/>
            <a:ext cx="7294562" cy="314325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Line 3">
            <a:extLst>
              <a:ext uri="{FF2B5EF4-FFF2-40B4-BE49-F238E27FC236}">
                <a16:creationId xmlns:a16="http://schemas.microsoft.com/office/drawing/2014/main" id="{707121FD-5360-4478-9DDB-350D5F805F04}"/>
              </a:ext>
            </a:extLst>
          </p:cNvPr>
          <p:cNvSpPr>
            <a:spLocks noChangeShapeType="1"/>
          </p:cNvSpPr>
          <p:nvPr/>
        </p:nvSpPr>
        <p:spPr bwMode="auto">
          <a:xfrm>
            <a:off x="939800" y="2574925"/>
            <a:ext cx="73120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Line 4">
            <a:extLst>
              <a:ext uri="{FF2B5EF4-FFF2-40B4-BE49-F238E27FC236}">
                <a16:creationId xmlns:a16="http://schemas.microsoft.com/office/drawing/2014/main" id="{FBC47BF8-A7DA-404A-89B8-5C238079D85B}"/>
              </a:ext>
            </a:extLst>
          </p:cNvPr>
          <p:cNvSpPr>
            <a:spLocks noChangeShapeType="1"/>
          </p:cNvSpPr>
          <p:nvPr/>
        </p:nvSpPr>
        <p:spPr bwMode="auto">
          <a:xfrm flipV="1">
            <a:off x="3200400" y="1676400"/>
            <a:ext cx="0" cy="32385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Rectangle 5">
            <a:extLst>
              <a:ext uri="{FF2B5EF4-FFF2-40B4-BE49-F238E27FC236}">
                <a16:creationId xmlns:a16="http://schemas.microsoft.com/office/drawing/2014/main" id="{DDC65B9D-A4D3-4AB5-B3BF-9CE37A409EF2}"/>
              </a:ext>
            </a:extLst>
          </p:cNvPr>
          <p:cNvSpPr>
            <a:spLocks noGrp="1" noChangeArrowheads="1"/>
          </p:cNvSpPr>
          <p:nvPr>
            <p:ph type="title"/>
          </p:nvPr>
        </p:nvSpPr>
        <p:spPr>
          <a:xfrm>
            <a:off x="922338" y="530225"/>
            <a:ext cx="7299325" cy="881063"/>
          </a:xfrm>
          <a:noFill/>
          <a:ln/>
          <a:effectLst>
            <a:outerShdw dist="53882" dir="2700000" algn="ctr" rotWithShape="0">
              <a:srgbClr val="000000">
                <a:alpha val="50000"/>
              </a:srgbClr>
            </a:outerShdw>
          </a:effectLst>
        </p:spPr>
        <p:txBody>
          <a:bodyPr lIns="92075" tIns="46038" rIns="92075" bIns="46038" anchor="t"/>
          <a:lstStyle/>
          <a:p>
            <a:r>
              <a:rPr lang="en-US" altLang="en-US" sz="4300"/>
              <a:t>Summary</a:t>
            </a:r>
          </a:p>
        </p:txBody>
      </p:sp>
      <p:sp>
        <p:nvSpPr>
          <p:cNvPr id="32774" name="Rectangle 6">
            <a:extLst>
              <a:ext uri="{FF2B5EF4-FFF2-40B4-BE49-F238E27FC236}">
                <a16:creationId xmlns:a16="http://schemas.microsoft.com/office/drawing/2014/main" id="{57DCF9F5-FA1D-4398-97F6-D8EE3F6BF72B}"/>
              </a:ext>
            </a:extLst>
          </p:cNvPr>
          <p:cNvSpPr>
            <a:spLocks noGrp="1" noChangeArrowheads="1"/>
          </p:cNvSpPr>
          <p:nvPr>
            <p:ph type="body" idx="1"/>
          </p:nvPr>
        </p:nvSpPr>
        <p:spPr bwMode="blackWhite">
          <a:xfrm>
            <a:off x="5245100" y="3055938"/>
            <a:ext cx="3897313" cy="3443287"/>
          </a:xfrm>
          <a:noFill/>
          <a:ln/>
        </p:spPr>
        <p:txBody>
          <a:bodyPr lIns="92075" tIns="46038" rIns="92075" bIns="46038">
            <a:spAutoFit/>
          </a:bodyPr>
          <a:lstStyle/>
          <a:p>
            <a:pPr>
              <a:spcBef>
                <a:spcPct val="60000"/>
              </a:spcBef>
            </a:pPr>
            <a:endParaRPr lang="en-US" altLang="en-US" sz="2000">
              <a:solidFill>
                <a:schemeClr val="bg2"/>
              </a:solidFill>
            </a:endParaRPr>
          </a:p>
          <a:p>
            <a:pPr>
              <a:spcBef>
                <a:spcPct val="60000"/>
              </a:spcBef>
            </a:pPr>
            <a:r>
              <a:rPr lang="en-US" altLang="en-US" sz="2000">
                <a:solidFill>
                  <a:schemeClr val="bg2"/>
                </a:solidFill>
              </a:rPr>
              <a:t>	</a:t>
            </a:r>
          </a:p>
          <a:p>
            <a:pPr>
              <a:spcBef>
                <a:spcPct val="60000"/>
              </a:spcBef>
            </a:pPr>
            <a:endParaRPr lang="en-US" altLang="en-US" sz="2000">
              <a:solidFill>
                <a:schemeClr val="bg2"/>
              </a:solidFill>
            </a:endParaRPr>
          </a:p>
          <a:p>
            <a:pPr>
              <a:spcBef>
                <a:spcPct val="60000"/>
              </a:spcBef>
            </a:pPr>
            <a:endParaRPr lang="en-US" altLang="en-US" sz="2000">
              <a:solidFill>
                <a:schemeClr val="bg2"/>
              </a:solidFill>
            </a:endParaRPr>
          </a:p>
          <a:p>
            <a:pPr>
              <a:spcBef>
                <a:spcPct val="60000"/>
              </a:spcBef>
            </a:pPr>
            <a:br>
              <a:rPr lang="en-US" altLang="en-US" sz="2000">
                <a:solidFill>
                  <a:schemeClr val="bg2"/>
                </a:solidFill>
              </a:rPr>
            </a:br>
            <a:endParaRPr lang="en-US" altLang="en-US" sz="2000">
              <a:solidFill>
                <a:schemeClr val="bg2"/>
              </a:solidFill>
            </a:endParaRPr>
          </a:p>
          <a:p>
            <a:pPr>
              <a:spcBef>
                <a:spcPct val="60000"/>
              </a:spcBef>
            </a:pPr>
            <a:br>
              <a:rPr lang="en-US" altLang="en-US" sz="2000">
                <a:solidFill>
                  <a:schemeClr val="bg2"/>
                </a:solidFill>
              </a:rPr>
            </a:br>
            <a:endParaRPr lang="en-US" altLang="en-US" sz="2000">
              <a:solidFill>
                <a:schemeClr val="bg2"/>
              </a:solidFill>
            </a:endParaRPr>
          </a:p>
        </p:txBody>
      </p:sp>
      <p:sp>
        <p:nvSpPr>
          <p:cNvPr id="32775" name="Rectangle 7">
            <a:extLst>
              <a:ext uri="{FF2B5EF4-FFF2-40B4-BE49-F238E27FC236}">
                <a16:creationId xmlns:a16="http://schemas.microsoft.com/office/drawing/2014/main" id="{CDAA9F2C-D050-4CCE-842D-8BDB4D85E867}"/>
              </a:ext>
            </a:extLst>
          </p:cNvPr>
          <p:cNvSpPr>
            <a:spLocks noChangeArrowheads="1"/>
          </p:cNvSpPr>
          <p:nvPr/>
        </p:nvSpPr>
        <p:spPr bwMode="blackWhite">
          <a:xfrm>
            <a:off x="1143000" y="1803400"/>
            <a:ext cx="71231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2165350" algn="l"/>
              </a:tabLst>
              <a:defRPr>
                <a:solidFill>
                  <a:schemeClr val="tx1"/>
                </a:solidFill>
                <a:latin typeface="Arial" panose="020B0604020202020204" pitchFamily="34" charset="0"/>
              </a:defRPr>
            </a:lvl1pPr>
            <a:lvl2pPr>
              <a:tabLst>
                <a:tab pos="2165350" algn="l"/>
              </a:tabLst>
              <a:defRPr>
                <a:solidFill>
                  <a:schemeClr val="tx1"/>
                </a:solidFill>
                <a:latin typeface="Arial" panose="020B0604020202020204" pitchFamily="34" charset="0"/>
              </a:defRPr>
            </a:lvl2pPr>
            <a:lvl3pPr>
              <a:tabLst>
                <a:tab pos="2165350" algn="l"/>
              </a:tabLst>
              <a:defRPr>
                <a:solidFill>
                  <a:schemeClr val="tx1"/>
                </a:solidFill>
                <a:latin typeface="Arial" panose="020B0604020202020204" pitchFamily="34" charset="0"/>
              </a:defRPr>
            </a:lvl3pPr>
            <a:lvl4pPr>
              <a:tabLst>
                <a:tab pos="2165350" algn="l"/>
              </a:tabLst>
              <a:defRPr>
                <a:solidFill>
                  <a:schemeClr val="tx1"/>
                </a:solidFill>
                <a:latin typeface="Arial" panose="020B0604020202020204" pitchFamily="34" charset="0"/>
              </a:defRPr>
            </a:lvl4pPr>
            <a:lvl5pPr>
              <a:tabLst>
                <a:tab pos="2165350" algn="l"/>
              </a:tabLst>
              <a:defRPr>
                <a:solidFill>
                  <a:schemeClr val="tx1"/>
                </a:solidFill>
                <a:latin typeface="Arial" panose="020B0604020202020204" pitchFamily="34" charset="0"/>
              </a:defRPr>
            </a:lvl5pPr>
            <a:lvl6pPr fontAlgn="base">
              <a:spcBef>
                <a:spcPct val="0"/>
              </a:spcBef>
              <a:spcAft>
                <a:spcPct val="0"/>
              </a:spcAft>
              <a:tabLst>
                <a:tab pos="2165350" algn="l"/>
              </a:tabLst>
              <a:defRPr>
                <a:solidFill>
                  <a:schemeClr val="tx1"/>
                </a:solidFill>
                <a:latin typeface="Arial" panose="020B0604020202020204" pitchFamily="34" charset="0"/>
              </a:defRPr>
            </a:lvl6pPr>
            <a:lvl7pPr fontAlgn="base">
              <a:spcBef>
                <a:spcPct val="0"/>
              </a:spcBef>
              <a:spcAft>
                <a:spcPct val="0"/>
              </a:spcAft>
              <a:tabLst>
                <a:tab pos="2165350" algn="l"/>
              </a:tabLst>
              <a:defRPr>
                <a:solidFill>
                  <a:schemeClr val="tx1"/>
                </a:solidFill>
                <a:latin typeface="Arial" panose="020B0604020202020204" pitchFamily="34" charset="0"/>
              </a:defRPr>
            </a:lvl7pPr>
            <a:lvl8pPr fontAlgn="base">
              <a:spcBef>
                <a:spcPct val="0"/>
              </a:spcBef>
              <a:spcAft>
                <a:spcPct val="0"/>
              </a:spcAft>
              <a:tabLst>
                <a:tab pos="2165350" algn="l"/>
              </a:tabLst>
              <a:defRPr>
                <a:solidFill>
                  <a:schemeClr val="tx1"/>
                </a:solidFill>
                <a:latin typeface="Arial" panose="020B0604020202020204" pitchFamily="34" charset="0"/>
              </a:defRPr>
            </a:lvl8pPr>
            <a:lvl9pPr fontAlgn="base">
              <a:spcBef>
                <a:spcPct val="0"/>
              </a:spcBef>
              <a:spcAft>
                <a:spcPct val="0"/>
              </a:spcAft>
              <a:tabLst>
                <a:tab pos="2165350" algn="l"/>
              </a:tabLst>
              <a:defRPr>
                <a:solidFill>
                  <a:schemeClr val="tx1"/>
                </a:solidFill>
                <a:latin typeface="Arial" panose="020B0604020202020204" pitchFamily="34" charset="0"/>
              </a:defRPr>
            </a:lvl9pPr>
          </a:lstStyle>
          <a:p>
            <a:pPr>
              <a:lnSpc>
                <a:spcPct val="95000"/>
              </a:lnSpc>
              <a:spcBef>
                <a:spcPct val="60000"/>
              </a:spcBef>
            </a:pPr>
            <a:r>
              <a:rPr lang="en-US" altLang="en-US" sz="1800" b="1">
                <a:solidFill>
                  <a:srgbClr val="000000"/>
                </a:solidFill>
              </a:rPr>
              <a:t>Statement 	Description</a:t>
            </a:r>
          </a:p>
          <a:p>
            <a:pPr>
              <a:lnSpc>
                <a:spcPct val="95000"/>
              </a:lnSpc>
              <a:spcBef>
                <a:spcPct val="60000"/>
              </a:spcBef>
            </a:pPr>
            <a:r>
              <a:rPr lang="en-US" altLang="en-US" sz="1800" b="1">
                <a:solidFill>
                  <a:srgbClr val="000000"/>
                </a:solidFill>
              </a:rPr>
              <a:t>CREATE TABLE 	Creates a table </a:t>
            </a:r>
          </a:p>
          <a:p>
            <a:pPr>
              <a:lnSpc>
                <a:spcPct val="95000"/>
              </a:lnSpc>
              <a:spcBef>
                <a:spcPct val="60000"/>
              </a:spcBef>
            </a:pPr>
            <a:r>
              <a:rPr lang="en-US" altLang="en-US" sz="1800" b="1">
                <a:solidFill>
                  <a:srgbClr val="000000"/>
                </a:solidFill>
              </a:rPr>
              <a:t>ALTER TABLE 	Modifies table structures </a:t>
            </a:r>
          </a:p>
          <a:p>
            <a:pPr>
              <a:lnSpc>
                <a:spcPct val="95000"/>
              </a:lnSpc>
              <a:spcBef>
                <a:spcPct val="60000"/>
              </a:spcBef>
            </a:pPr>
            <a:r>
              <a:rPr lang="en-US" altLang="en-US" sz="1800" b="1">
                <a:solidFill>
                  <a:srgbClr val="000000"/>
                </a:solidFill>
              </a:rPr>
              <a:t>DROP TABLE 	Removes the rows and table structure</a:t>
            </a:r>
          </a:p>
          <a:p>
            <a:pPr>
              <a:lnSpc>
                <a:spcPct val="95000"/>
              </a:lnSpc>
              <a:spcBef>
                <a:spcPct val="60000"/>
              </a:spcBef>
            </a:pPr>
            <a:r>
              <a:rPr lang="en-US" altLang="en-US" sz="1800" b="1">
                <a:solidFill>
                  <a:srgbClr val="000000"/>
                </a:solidFill>
              </a:rPr>
              <a:t>RENAME 	Changes the name of a table, view, </a:t>
            </a:r>
            <a:br>
              <a:rPr lang="en-US" altLang="en-US" sz="1800" b="1">
                <a:solidFill>
                  <a:srgbClr val="000000"/>
                </a:solidFill>
              </a:rPr>
            </a:br>
            <a:r>
              <a:rPr lang="en-US" altLang="en-US" sz="1800" b="1">
                <a:solidFill>
                  <a:srgbClr val="000000"/>
                </a:solidFill>
              </a:rPr>
              <a:t>	sequence, or synonym</a:t>
            </a:r>
          </a:p>
          <a:p>
            <a:pPr>
              <a:lnSpc>
                <a:spcPct val="95000"/>
              </a:lnSpc>
              <a:spcBef>
                <a:spcPct val="60000"/>
              </a:spcBef>
            </a:pPr>
            <a:r>
              <a:rPr lang="en-US" altLang="en-US" sz="1800" b="1">
                <a:solidFill>
                  <a:srgbClr val="000000"/>
                </a:solidFill>
              </a:rPr>
              <a:t>TRUNCATE 	Removes all rows from a table and </a:t>
            </a:r>
            <a:br>
              <a:rPr lang="en-US" altLang="en-US" sz="1800" b="1">
                <a:solidFill>
                  <a:srgbClr val="000000"/>
                </a:solidFill>
              </a:rPr>
            </a:br>
            <a:r>
              <a:rPr lang="en-US" altLang="en-US" sz="1800" b="1">
                <a:solidFill>
                  <a:srgbClr val="000000"/>
                </a:solidFill>
              </a:rPr>
              <a:t>	releases the storage space</a:t>
            </a:r>
          </a:p>
        </p:txBody>
      </p:sp>
      <p:sp>
        <p:nvSpPr>
          <p:cNvPr id="32776" name="Line 8">
            <a:extLst>
              <a:ext uri="{FF2B5EF4-FFF2-40B4-BE49-F238E27FC236}">
                <a16:creationId xmlns:a16="http://schemas.microsoft.com/office/drawing/2014/main" id="{3679E2EA-262B-4701-AC96-8EB172E20770}"/>
              </a:ext>
            </a:extLst>
          </p:cNvPr>
          <p:cNvSpPr>
            <a:spLocks noChangeShapeType="1"/>
          </p:cNvSpPr>
          <p:nvPr/>
        </p:nvSpPr>
        <p:spPr bwMode="auto">
          <a:xfrm>
            <a:off x="939800" y="2182813"/>
            <a:ext cx="731202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9">
            <a:extLst>
              <a:ext uri="{FF2B5EF4-FFF2-40B4-BE49-F238E27FC236}">
                <a16:creationId xmlns:a16="http://schemas.microsoft.com/office/drawing/2014/main" id="{F8D3D6A3-09A1-4FA6-A7F9-338FD2F1F712}"/>
              </a:ext>
            </a:extLst>
          </p:cNvPr>
          <p:cNvSpPr>
            <a:spLocks noChangeShapeType="1"/>
          </p:cNvSpPr>
          <p:nvPr/>
        </p:nvSpPr>
        <p:spPr bwMode="auto">
          <a:xfrm>
            <a:off x="939800" y="3006725"/>
            <a:ext cx="73120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0">
            <a:extLst>
              <a:ext uri="{FF2B5EF4-FFF2-40B4-BE49-F238E27FC236}">
                <a16:creationId xmlns:a16="http://schemas.microsoft.com/office/drawing/2014/main" id="{4B3FB0B9-BD74-44C4-B755-B4CE014159A7}"/>
              </a:ext>
            </a:extLst>
          </p:cNvPr>
          <p:cNvSpPr>
            <a:spLocks noChangeShapeType="1"/>
          </p:cNvSpPr>
          <p:nvPr/>
        </p:nvSpPr>
        <p:spPr bwMode="auto">
          <a:xfrm>
            <a:off x="939800" y="3440113"/>
            <a:ext cx="73120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Line 11">
            <a:extLst>
              <a:ext uri="{FF2B5EF4-FFF2-40B4-BE49-F238E27FC236}">
                <a16:creationId xmlns:a16="http://schemas.microsoft.com/office/drawing/2014/main" id="{F78825D5-D1F9-47B0-B134-6361C32F49BC}"/>
              </a:ext>
            </a:extLst>
          </p:cNvPr>
          <p:cNvSpPr>
            <a:spLocks noChangeShapeType="1"/>
          </p:cNvSpPr>
          <p:nvPr/>
        </p:nvSpPr>
        <p:spPr bwMode="auto">
          <a:xfrm>
            <a:off x="939800" y="4132263"/>
            <a:ext cx="73120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0" name="Line 12">
            <a:extLst>
              <a:ext uri="{FF2B5EF4-FFF2-40B4-BE49-F238E27FC236}">
                <a16:creationId xmlns:a16="http://schemas.microsoft.com/office/drawing/2014/main" id="{62163AF3-B76E-4BC7-BB5F-4B1F12C0E7EF}"/>
              </a:ext>
            </a:extLst>
          </p:cNvPr>
          <p:cNvSpPr>
            <a:spLocks noChangeShapeType="1"/>
          </p:cNvSpPr>
          <p:nvPr/>
        </p:nvSpPr>
        <p:spPr bwMode="auto">
          <a:xfrm>
            <a:off x="939800" y="4810125"/>
            <a:ext cx="73120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1AECB03-D922-4444-B6AF-BEF947D847E2}"/>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Practice Overview</a:t>
            </a:r>
          </a:p>
        </p:txBody>
      </p:sp>
      <p:sp>
        <p:nvSpPr>
          <p:cNvPr id="34819" name="Rectangle 3">
            <a:extLst>
              <a:ext uri="{FF2B5EF4-FFF2-40B4-BE49-F238E27FC236}">
                <a16:creationId xmlns:a16="http://schemas.microsoft.com/office/drawing/2014/main" id="{8F04F356-674B-4177-B3AD-AD829E454AB7}"/>
              </a:ext>
            </a:extLst>
          </p:cNvPr>
          <p:cNvSpPr>
            <a:spLocks noGrp="1" noChangeArrowheads="1"/>
          </p:cNvSpPr>
          <p:nvPr>
            <p:ph type="body" idx="1"/>
          </p:nvPr>
        </p:nvSpPr>
        <p:spPr>
          <a:xfrm>
            <a:off x="684213" y="1676400"/>
            <a:ext cx="7772400" cy="947738"/>
          </a:xfrm>
          <a:noFill/>
          <a:ln/>
          <a:effectLst>
            <a:outerShdw dist="53882" dir="2700000" algn="ctr" rotWithShape="0">
              <a:srgbClr val="000000">
                <a:alpha val="50000"/>
              </a:srgbClr>
            </a:outerShdw>
          </a:effectLst>
        </p:spPr>
        <p:txBody>
          <a:bodyPr lIns="92075" tIns="46038" rIns="92075" bIns="46038"/>
          <a:lstStyle/>
          <a:p>
            <a:pPr lvl="1">
              <a:lnSpc>
                <a:spcPct val="90000"/>
              </a:lnSpc>
            </a:pPr>
            <a:r>
              <a:rPr lang="en-US" altLang="en-US" sz="2400"/>
              <a:t>Creating new tables</a:t>
            </a:r>
          </a:p>
          <a:p>
            <a:pPr lvl="1">
              <a:lnSpc>
                <a:spcPct val="90000"/>
              </a:lnSpc>
            </a:pPr>
            <a:r>
              <a:rPr lang="en-US" altLang="en-US" sz="2400"/>
              <a:t>Creating a new table by using the CREATE TABLE AS syntax</a:t>
            </a:r>
          </a:p>
          <a:p>
            <a:pPr lvl="1">
              <a:lnSpc>
                <a:spcPct val="90000"/>
              </a:lnSpc>
            </a:pPr>
            <a:r>
              <a:rPr lang="en-US" altLang="en-US" sz="2400"/>
              <a:t>Modifying column definitions</a:t>
            </a:r>
          </a:p>
          <a:p>
            <a:pPr lvl="1">
              <a:lnSpc>
                <a:spcPct val="90000"/>
              </a:lnSpc>
            </a:pPr>
            <a:r>
              <a:rPr lang="en-US" altLang="en-US" sz="2400"/>
              <a:t>Verifying that the tables exist</a:t>
            </a:r>
          </a:p>
          <a:p>
            <a:pPr lvl="1">
              <a:lnSpc>
                <a:spcPct val="90000"/>
              </a:lnSpc>
            </a:pPr>
            <a:r>
              <a:rPr lang="en-US" altLang="en-US" sz="2400"/>
              <a:t>Dropping tables</a:t>
            </a:r>
          </a:p>
          <a:p>
            <a:pPr lvl="1">
              <a:lnSpc>
                <a:spcPct val="90000"/>
              </a:lnSpc>
            </a:pPr>
            <a:r>
              <a:rPr lang="en-US" altLang="en-US" sz="2400"/>
              <a:t>Altering tables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F2B5142-6037-4BB2-998E-FA9FEFE18592}"/>
              </a:ext>
            </a:extLst>
          </p:cNvPr>
          <p:cNvSpPr>
            <a:spLocks noGrp="1" noChangeArrowheads="1"/>
          </p:cNvSpPr>
          <p:nvPr>
            <p:ph type="ctrTitle"/>
          </p:nvPr>
        </p:nvSpPr>
        <p:spPr>
          <a:xfrm>
            <a:off x="685800" y="2286000"/>
            <a:ext cx="7772400" cy="1143000"/>
          </a:xfrm>
          <a:noFill/>
          <a:ln/>
          <a:effectLst>
            <a:outerShdw dist="53882" dir="2700000" algn="ctr" rotWithShape="0">
              <a:srgbClr val="000000">
                <a:alpha val="50000"/>
              </a:srgbClr>
            </a:outerShdw>
          </a:effectLst>
        </p:spPr>
        <p:txBody>
          <a:bodyPr lIns="92075" tIns="46038" rIns="92075" bIns="46038" anchor="t"/>
          <a:lstStyle/>
          <a:p>
            <a:r>
              <a:rPr lang="en-US" altLang="en-US" sz="4800" dirty="0"/>
              <a:t>Creating and Managing Tables (DDL)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A38B4F7-3A8A-4823-8E9C-0175C74221A7}"/>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Objectives</a:t>
            </a:r>
          </a:p>
        </p:txBody>
      </p:sp>
      <p:sp>
        <p:nvSpPr>
          <p:cNvPr id="6147" name="Rectangle 3">
            <a:extLst>
              <a:ext uri="{FF2B5EF4-FFF2-40B4-BE49-F238E27FC236}">
                <a16:creationId xmlns:a16="http://schemas.microsoft.com/office/drawing/2014/main" id="{59E4BFA5-E8FA-4AB3-A6F4-5DC21648C6CB}"/>
              </a:ext>
            </a:extLst>
          </p:cNvPr>
          <p:cNvSpPr>
            <a:spLocks noGrp="1" noChangeArrowheads="1"/>
          </p:cNvSpPr>
          <p:nvPr>
            <p:ph type="body" idx="1"/>
          </p:nvPr>
        </p:nvSpPr>
        <p:spPr>
          <a:xfrm>
            <a:off x="860425" y="1795463"/>
            <a:ext cx="7385050" cy="4057650"/>
          </a:xfrm>
          <a:noFill/>
          <a:ln/>
          <a:effectLst>
            <a:outerShdw dist="53882" dir="2700000" algn="ctr" rotWithShape="0">
              <a:srgbClr val="000000">
                <a:alpha val="50000"/>
              </a:srgbClr>
            </a:outerShdw>
          </a:effectLst>
        </p:spPr>
        <p:txBody>
          <a:bodyPr lIns="92075" tIns="46038" rIns="92075" bIns="46038">
            <a:spAutoFit/>
          </a:bodyPr>
          <a:lstStyle/>
          <a:p>
            <a:r>
              <a:rPr lang="en-US" altLang="en-US"/>
              <a:t>After completing this lesson, you should be able to do the following:</a:t>
            </a:r>
          </a:p>
          <a:p>
            <a:pPr lvl="1"/>
            <a:r>
              <a:rPr lang="en-US" altLang="en-US"/>
              <a:t>Describe the main database objects</a:t>
            </a:r>
          </a:p>
          <a:p>
            <a:pPr lvl="1"/>
            <a:r>
              <a:rPr lang="en-US" altLang="en-US"/>
              <a:t>Create tables</a:t>
            </a:r>
          </a:p>
          <a:p>
            <a:pPr lvl="1"/>
            <a:r>
              <a:rPr lang="en-US" altLang="en-US"/>
              <a:t>Describe the data types that can be used when specifying column definition</a:t>
            </a:r>
          </a:p>
          <a:p>
            <a:pPr lvl="1"/>
            <a:r>
              <a:rPr lang="en-US" altLang="en-US"/>
              <a:t>Alter table definitions</a:t>
            </a:r>
          </a:p>
          <a:p>
            <a:pPr lvl="1"/>
            <a:r>
              <a:rPr lang="en-US" altLang="en-US"/>
              <a:t>Drop, rename, and truncate tables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194ABFF-30DD-4456-BE52-20CF5C3DFE10}"/>
              </a:ext>
            </a:extLst>
          </p:cNvPr>
          <p:cNvSpPr>
            <a:spLocks noChangeArrowheads="1"/>
          </p:cNvSpPr>
          <p:nvPr/>
        </p:nvSpPr>
        <p:spPr bwMode="blackWhite">
          <a:xfrm>
            <a:off x="1179513" y="1595438"/>
            <a:ext cx="6786562" cy="36099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5EFE371E-42B1-4F44-888E-2743C1146D71}"/>
              </a:ext>
            </a:extLst>
          </p:cNvPr>
          <p:cNvSpPr>
            <a:spLocks noGrp="1" noChangeArrowheads="1"/>
          </p:cNvSpPr>
          <p:nvPr>
            <p:ph type="title"/>
          </p:nvPr>
        </p:nvSpPr>
        <p:spPr>
          <a:xfrm>
            <a:off x="922338" y="530225"/>
            <a:ext cx="7299325" cy="881063"/>
          </a:xfrm>
          <a:noFill/>
          <a:ln/>
          <a:effectLst>
            <a:outerShdw dist="53882" dir="2700000" algn="ctr" rotWithShape="0">
              <a:srgbClr val="000000">
                <a:alpha val="50000"/>
              </a:srgbClr>
            </a:outerShdw>
          </a:effectLst>
        </p:spPr>
        <p:txBody>
          <a:bodyPr lIns="92075" tIns="46038" rIns="92075" bIns="46038" anchor="t"/>
          <a:lstStyle/>
          <a:p>
            <a:r>
              <a:rPr lang="en-US" altLang="en-US" sz="4300"/>
              <a:t>Database Objects</a:t>
            </a:r>
          </a:p>
        </p:txBody>
      </p:sp>
      <p:sp>
        <p:nvSpPr>
          <p:cNvPr id="8196" name="Line 4">
            <a:extLst>
              <a:ext uri="{FF2B5EF4-FFF2-40B4-BE49-F238E27FC236}">
                <a16:creationId xmlns:a16="http://schemas.microsoft.com/office/drawing/2014/main" id="{8EC84BB6-B243-4DEE-845D-2F66B7FFFAA5}"/>
              </a:ext>
            </a:extLst>
          </p:cNvPr>
          <p:cNvSpPr>
            <a:spLocks noChangeShapeType="1"/>
          </p:cNvSpPr>
          <p:nvPr/>
        </p:nvSpPr>
        <p:spPr bwMode="auto">
          <a:xfrm>
            <a:off x="1162050" y="3019425"/>
            <a:ext cx="681355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a:extLst>
              <a:ext uri="{FF2B5EF4-FFF2-40B4-BE49-F238E27FC236}">
                <a16:creationId xmlns:a16="http://schemas.microsoft.com/office/drawing/2014/main" id="{8EE91B05-80AB-4E01-9A58-027FE86A63A1}"/>
              </a:ext>
            </a:extLst>
          </p:cNvPr>
          <p:cNvSpPr>
            <a:spLocks noChangeShapeType="1"/>
          </p:cNvSpPr>
          <p:nvPr/>
        </p:nvSpPr>
        <p:spPr bwMode="auto">
          <a:xfrm>
            <a:off x="1162050" y="3876675"/>
            <a:ext cx="68199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a:extLst>
              <a:ext uri="{FF2B5EF4-FFF2-40B4-BE49-F238E27FC236}">
                <a16:creationId xmlns:a16="http://schemas.microsoft.com/office/drawing/2014/main" id="{415BCB01-DDA6-497F-B800-627DF2FFBE7C}"/>
              </a:ext>
            </a:extLst>
          </p:cNvPr>
          <p:cNvSpPr>
            <a:spLocks noChangeShapeType="1"/>
          </p:cNvSpPr>
          <p:nvPr/>
        </p:nvSpPr>
        <p:spPr bwMode="auto">
          <a:xfrm>
            <a:off x="1162050" y="4303713"/>
            <a:ext cx="68167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a:extLst>
              <a:ext uri="{FF2B5EF4-FFF2-40B4-BE49-F238E27FC236}">
                <a16:creationId xmlns:a16="http://schemas.microsoft.com/office/drawing/2014/main" id="{87FD51E2-C3D5-4260-B326-C1EC4039D962}"/>
              </a:ext>
            </a:extLst>
          </p:cNvPr>
          <p:cNvSpPr>
            <a:spLocks noChangeShapeType="1"/>
          </p:cNvSpPr>
          <p:nvPr/>
        </p:nvSpPr>
        <p:spPr bwMode="auto">
          <a:xfrm>
            <a:off x="1162050" y="4737100"/>
            <a:ext cx="681672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a:extLst>
              <a:ext uri="{FF2B5EF4-FFF2-40B4-BE49-F238E27FC236}">
                <a16:creationId xmlns:a16="http://schemas.microsoft.com/office/drawing/2014/main" id="{1894FE5C-2712-47C8-A341-5BAFF3573182}"/>
              </a:ext>
            </a:extLst>
          </p:cNvPr>
          <p:cNvSpPr>
            <a:spLocks noChangeShapeType="1"/>
          </p:cNvSpPr>
          <p:nvPr/>
        </p:nvSpPr>
        <p:spPr bwMode="auto">
          <a:xfrm>
            <a:off x="1181100" y="2151063"/>
            <a:ext cx="679767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Rectangle 9">
            <a:extLst>
              <a:ext uri="{FF2B5EF4-FFF2-40B4-BE49-F238E27FC236}">
                <a16:creationId xmlns:a16="http://schemas.microsoft.com/office/drawing/2014/main" id="{FCE2FA6E-F6D7-4928-8C64-ABCBC48B2C25}"/>
              </a:ext>
            </a:extLst>
          </p:cNvPr>
          <p:cNvSpPr>
            <a:spLocks noChangeArrowheads="1"/>
          </p:cNvSpPr>
          <p:nvPr/>
        </p:nvSpPr>
        <p:spPr bwMode="ltGray">
          <a:xfrm>
            <a:off x="1190625" y="2190750"/>
            <a:ext cx="6772275" cy="8191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10">
            <a:extLst>
              <a:ext uri="{FF2B5EF4-FFF2-40B4-BE49-F238E27FC236}">
                <a16:creationId xmlns:a16="http://schemas.microsoft.com/office/drawing/2014/main" id="{E3ABBACA-1239-44B4-86A1-B092677E523A}"/>
              </a:ext>
            </a:extLst>
          </p:cNvPr>
          <p:cNvSpPr>
            <a:spLocks noChangeShapeType="1"/>
          </p:cNvSpPr>
          <p:nvPr/>
        </p:nvSpPr>
        <p:spPr bwMode="auto">
          <a:xfrm flipV="1">
            <a:off x="2752725" y="1600200"/>
            <a:ext cx="0" cy="36195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Rectangle 11">
            <a:extLst>
              <a:ext uri="{FF2B5EF4-FFF2-40B4-BE49-F238E27FC236}">
                <a16:creationId xmlns:a16="http://schemas.microsoft.com/office/drawing/2014/main" id="{A8F62DD6-665B-4941-A545-4CA866421BA9}"/>
              </a:ext>
            </a:extLst>
          </p:cNvPr>
          <p:cNvSpPr>
            <a:spLocks noChangeArrowheads="1"/>
          </p:cNvSpPr>
          <p:nvPr/>
        </p:nvSpPr>
        <p:spPr bwMode="blackWhite">
          <a:xfrm>
            <a:off x="1228725" y="1662113"/>
            <a:ext cx="6748463" cy="349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14300" defTabSz="919163">
              <a:tabLst>
                <a:tab pos="1658938" algn="l"/>
              </a:tabLst>
              <a:defRPr>
                <a:solidFill>
                  <a:schemeClr val="tx1"/>
                </a:solidFill>
                <a:latin typeface="Arial" panose="020B0604020202020204" pitchFamily="34" charset="0"/>
              </a:defRPr>
            </a:lvl1pPr>
            <a:lvl2pPr defTabSz="919163">
              <a:tabLst>
                <a:tab pos="1658938" algn="l"/>
              </a:tabLst>
              <a:defRPr>
                <a:solidFill>
                  <a:schemeClr val="tx1"/>
                </a:solidFill>
                <a:latin typeface="Arial" panose="020B0604020202020204" pitchFamily="34" charset="0"/>
              </a:defRPr>
            </a:lvl2pPr>
            <a:lvl3pPr defTabSz="919163">
              <a:tabLst>
                <a:tab pos="1658938" algn="l"/>
              </a:tabLst>
              <a:defRPr>
                <a:solidFill>
                  <a:schemeClr val="tx1"/>
                </a:solidFill>
                <a:latin typeface="Arial" panose="020B0604020202020204" pitchFamily="34" charset="0"/>
              </a:defRPr>
            </a:lvl3pPr>
            <a:lvl4pPr defTabSz="919163">
              <a:tabLst>
                <a:tab pos="1658938" algn="l"/>
              </a:tabLst>
              <a:defRPr>
                <a:solidFill>
                  <a:schemeClr val="tx1"/>
                </a:solidFill>
                <a:latin typeface="Arial" panose="020B0604020202020204" pitchFamily="34" charset="0"/>
              </a:defRPr>
            </a:lvl4pPr>
            <a:lvl5pPr defTabSz="919163">
              <a:tabLst>
                <a:tab pos="1658938" algn="l"/>
              </a:tabLst>
              <a:defRPr>
                <a:solidFill>
                  <a:schemeClr val="tx1"/>
                </a:solidFill>
                <a:latin typeface="Arial" panose="020B0604020202020204" pitchFamily="34" charset="0"/>
              </a:defRPr>
            </a:lvl5pPr>
            <a:lvl6pPr defTabSz="919163" fontAlgn="base">
              <a:spcBef>
                <a:spcPct val="0"/>
              </a:spcBef>
              <a:spcAft>
                <a:spcPct val="0"/>
              </a:spcAft>
              <a:tabLst>
                <a:tab pos="1658938" algn="l"/>
              </a:tabLst>
              <a:defRPr>
                <a:solidFill>
                  <a:schemeClr val="tx1"/>
                </a:solidFill>
                <a:latin typeface="Arial" panose="020B0604020202020204" pitchFamily="34" charset="0"/>
              </a:defRPr>
            </a:lvl6pPr>
            <a:lvl7pPr defTabSz="919163" fontAlgn="base">
              <a:spcBef>
                <a:spcPct val="0"/>
              </a:spcBef>
              <a:spcAft>
                <a:spcPct val="0"/>
              </a:spcAft>
              <a:tabLst>
                <a:tab pos="1658938" algn="l"/>
              </a:tabLst>
              <a:defRPr>
                <a:solidFill>
                  <a:schemeClr val="tx1"/>
                </a:solidFill>
                <a:latin typeface="Arial" panose="020B0604020202020204" pitchFamily="34" charset="0"/>
              </a:defRPr>
            </a:lvl7pPr>
            <a:lvl8pPr defTabSz="919163" fontAlgn="base">
              <a:spcBef>
                <a:spcPct val="0"/>
              </a:spcBef>
              <a:spcAft>
                <a:spcPct val="0"/>
              </a:spcAft>
              <a:tabLst>
                <a:tab pos="1658938" algn="l"/>
              </a:tabLst>
              <a:defRPr>
                <a:solidFill>
                  <a:schemeClr val="tx1"/>
                </a:solidFill>
                <a:latin typeface="Arial" panose="020B0604020202020204" pitchFamily="34" charset="0"/>
              </a:defRPr>
            </a:lvl8pPr>
            <a:lvl9pPr defTabSz="919163" fontAlgn="base">
              <a:spcBef>
                <a:spcPct val="0"/>
              </a:spcBef>
              <a:spcAft>
                <a:spcPct val="0"/>
              </a:spcAft>
              <a:tabLst>
                <a:tab pos="1658938" algn="l"/>
              </a:tabLst>
              <a:defRPr>
                <a:solidFill>
                  <a:schemeClr val="tx1"/>
                </a:solidFill>
                <a:latin typeface="Arial" panose="020B0604020202020204" pitchFamily="34" charset="0"/>
              </a:defRPr>
            </a:lvl9pPr>
          </a:lstStyle>
          <a:p>
            <a:pPr>
              <a:lnSpc>
                <a:spcPct val="150000"/>
              </a:lnSpc>
            </a:pPr>
            <a:r>
              <a:rPr lang="en-US" altLang="en-US" sz="1800" b="1">
                <a:solidFill>
                  <a:srgbClr val="000000"/>
                </a:solidFill>
              </a:rPr>
              <a:t>Object	Description</a:t>
            </a:r>
          </a:p>
          <a:p>
            <a:pPr>
              <a:lnSpc>
                <a:spcPct val="150000"/>
              </a:lnSpc>
            </a:pPr>
            <a:r>
              <a:rPr lang="en-US" altLang="en-US" sz="1800" b="1">
                <a:solidFill>
                  <a:srgbClr val="000000"/>
                </a:solidFill>
              </a:rPr>
              <a:t>Table	Basic unit of storage; composed of rows  		and columns</a:t>
            </a:r>
          </a:p>
          <a:p>
            <a:pPr>
              <a:lnSpc>
                <a:spcPct val="150000"/>
              </a:lnSpc>
            </a:pPr>
            <a:r>
              <a:rPr lang="en-US" altLang="en-US" sz="1800" b="1">
                <a:solidFill>
                  <a:srgbClr val="000000"/>
                </a:solidFill>
              </a:rPr>
              <a:t>View 	Logically represents subsets of data from    	one or more tables</a:t>
            </a:r>
          </a:p>
          <a:p>
            <a:pPr>
              <a:lnSpc>
                <a:spcPct val="150000"/>
              </a:lnSpc>
            </a:pPr>
            <a:r>
              <a:rPr lang="en-US" altLang="en-US" sz="1800" b="1">
                <a:solidFill>
                  <a:srgbClr val="000000"/>
                </a:solidFill>
              </a:rPr>
              <a:t>Sequence 	Generates primary key values</a:t>
            </a:r>
          </a:p>
          <a:p>
            <a:pPr>
              <a:lnSpc>
                <a:spcPct val="120000"/>
              </a:lnSpc>
              <a:spcBef>
                <a:spcPct val="35000"/>
              </a:spcBef>
            </a:pPr>
            <a:r>
              <a:rPr lang="en-US" altLang="en-US" sz="1800" b="1">
                <a:solidFill>
                  <a:srgbClr val="000000"/>
                </a:solidFill>
              </a:rPr>
              <a:t>Index	Improves the performance of some queries</a:t>
            </a:r>
          </a:p>
          <a:p>
            <a:pPr>
              <a:lnSpc>
                <a:spcPct val="150000"/>
              </a:lnSpc>
            </a:pPr>
            <a:r>
              <a:rPr lang="en-US" altLang="en-US" sz="1800" b="1">
                <a:solidFill>
                  <a:srgbClr val="000000"/>
                </a:solidFill>
              </a:rPr>
              <a:t>Synonym 	Gives alternative names to objects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wipe(up)">
                                      <p:cBhvr>
                                        <p:cTn id="7" dur="5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3536F69-F7E3-4504-BE91-D99D7C07192E}"/>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Naming Conventions</a:t>
            </a:r>
          </a:p>
        </p:txBody>
      </p:sp>
      <p:sp>
        <p:nvSpPr>
          <p:cNvPr id="10243" name="Rectangle 3">
            <a:extLst>
              <a:ext uri="{FF2B5EF4-FFF2-40B4-BE49-F238E27FC236}">
                <a16:creationId xmlns:a16="http://schemas.microsoft.com/office/drawing/2014/main" id="{B76191CE-4C90-4388-B87E-02E3BC538803}"/>
              </a:ext>
            </a:extLst>
          </p:cNvPr>
          <p:cNvSpPr>
            <a:spLocks noGrp="1" noChangeArrowheads="1"/>
          </p:cNvSpPr>
          <p:nvPr>
            <p:ph type="body" idx="1"/>
          </p:nvPr>
        </p:nvSpPr>
        <p:spPr>
          <a:xfrm>
            <a:off x="858838" y="1795463"/>
            <a:ext cx="7385050" cy="2997200"/>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Must begin with a letter</a:t>
            </a:r>
          </a:p>
          <a:p>
            <a:pPr lvl="1"/>
            <a:r>
              <a:rPr lang="en-US" altLang="en-US"/>
              <a:t>Can be 1–30 characters long</a:t>
            </a:r>
          </a:p>
          <a:p>
            <a:pPr lvl="1"/>
            <a:r>
              <a:rPr lang="en-US" altLang="en-US"/>
              <a:t>Must contain only A–Z, a–z, 0–9, _, $, and #</a:t>
            </a:r>
          </a:p>
          <a:p>
            <a:pPr lvl="1"/>
            <a:r>
              <a:rPr lang="en-US" altLang="en-US"/>
              <a:t>Must not duplicate the name of another object owned by the same user</a:t>
            </a:r>
          </a:p>
          <a:p>
            <a:pPr lvl="1"/>
            <a:r>
              <a:rPr lang="en-US" altLang="en-US"/>
              <a:t>Must not be an Oracle Server reserved word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5BCCF1-58A0-4832-AAEC-C6B9B7A2BF5F}"/>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The CREATE TABLE Statement</a:t>
            </a:r>
          </a:p>
        </p:txBody>
      </p:sp>
      <p:sp>
        <p:nvSpPr>
          <p:cNvPr id="12291" name="Rectangle 3">
            <a:extLst>
              <a:ext uri="{FF2B5EF4-FFF2-40B4-BE49-F238E27FC236}">
                <a16:creationId xmlns:a16="http://schemas.microsoft.com/office/drawing/2014/main" id="{6716B294-3A0A-4B9B-B1F2-8A906B927E72}"/>
              </a:ext>
            </a:extLst>
          </p:cNvPr>
          <p:cNvSpPr>
            <a:spLocks noGrp="1" noChangeArrowheads="1"/>
          </p:cNvSpPr>
          <p:nvPr>
            <p:ph type="body" idx="1"/>
          </p:nvPr>
        </p:nvSpPr>
        <p:spPr>
          <a:xfrm>
            <a:off x="857250" y="1397000"/>
            <a:ext cx="7385050" cy="3735388"/>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You must have :</a:t>
            </a:r>
          </a:p>
          <a:p>
            <a:pPr lvl="2"/>
            <a:r>
              <a:rPr lang="en-US" altLang="en-US"/>
              <a:t>CREATE TABLE privilege</a:t>
            </a:r>
          </a:p>
          <a:p>
            <a:pPr lvl="2"/>
            <a:r>
              <a:rPr lang="en-US" altLang="en-US"/>
              <a:t>A storage area</a:t>
            </a:r>
          </a:p>
          <a:p>
            <a:pPr lvl="2">
              <a:buFontTx/>
              <a:buNone/>
            </a:pPr>
            <a:endParaRPr lang="en-US" altLang="en-US"/>
          </a:p>
          <a:p>
            <a:pPr lvl="1">
              <a:buFontTx/>
              <a:buNone/>
            </a:pPr>
            <a:endParaRPr lang="en-US" altLang="en-US"/>
          </a:p>
          <a:p>
            <a:pPr lvl="1"/>
            <a:r>
              <a:rPr lang="en-US" altLang="en-US"/>
              <a:t>You specify:</a:t>
            </a:r>
          </a:p>
          <a:p>
            <a:pPr lvl="2"/>
            <a:r>
              <a:rPr lang="en-US" altLang="en-US"/>
              <a:t>Table name</a:t>
            </a:r>
          </a:p>
          <a:p>
            <a:pPr lvl="2"/>
            <a:r>
              <a:rPr lang="en-US" altLang="en-US"/>
              <a:t>Column name, column datatype, and column size</a:t>
            </a:r>
          </a:p>
        </p:txBody>
      </p:sp>
      <p:sp>
        <p:nvSpPr>
          <p:cNvPr id="12292" name="Rectangle 4">
            <a:extLst>
              <a:ext uri="{FF2B5EF4-FFF2-40B4-BE49-F238E27FC236}">
                <a16:creationId xmlns:a16="http://schemas.microsoft.com/office/drawing/2014/main" id="{5346A5EB-E7B7-40F4-BF73-29941B6A6541}"/>
              </a:ext>
            </a:extLst>
          </p:cNvPr>
          <p:cNvSpPr>
            <a:spLocks noChangeArrowheads="1"/>
          </p:cNvSpPr>
          <p:nvPr/>
        </p:nvSpPr>
        <p:spPr bwMode="blackWhite">
          <a:xfrm>
            <a:off x="933450" y="3214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2293" name="Rectangle 5">
            <a:extLst>
              <a:ext uri="{FF2B5EF4-FFF2-40B4-BE49-F238E27FC236}">
                <a16:creationId xmlns:a16="http://schemas.microsoft.com/office/drawing/2014/main" id="{7065CC5F-8F8B-48E6-90A7-BD3DBAB8DB08}"/>
              </a:ext>
            </a:extLst>
          </p:cNvPr>
          <p:cNvSpPr>
            <a:spLocks noChangeArrowheads="1"/>
          </p:cNvSpPr>
          <p:nvPr/>
        </p:nvSpPr>
        <p:spPr bwMode="blackWhite">
          <a:xfrm>
            <a:off x="1081088" y="3187700"/>
            <a:ext cx="71659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CREATE TABLE [</a:t>
            </a:r>
            <a:r>
              <a:rPr lang="en-US" altLang="en-US" sz="1800" b="1" i="1">
                <a:solidFill>
                  <a:srgbClr val="000000"/>
                </a:solidFill>
                <a:latin typeface="Courier New" panose="02070309020205020404" pitchFamily="49" charset="0"/>
              </a:rPr>
              <a:t>schema</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table</a:t>
            </a:r>
          </a:p>
          <a:p>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datatype</a:t>
            </a:r>
            <a:r>
              <a:rPr lang="en-US" altLang="en-US" sz="1800" b="1">
                <a:solidFill>
                  <a:srgbClr val="000000"/>
                </a:solidFill>
                <a:latin typeface="Courier New" panose="02070309020205020404" pitchFamily="49" charset="0"/>
              </a:rPr>
              <a:t> [DEFAULT </a:t>
            </a:r>
            <a:r>
              <a:rPr lang="en-US" altLang="en-US" sz="1800" b="1" i="1">
                <a:solidFill>
                  <a:srgbClr val="000000"/>
                </a:solidFill>
                <a:latin typeface="Courier New" panose="02070309020205020404" pitchFamily="49" charset="0"/>
              </a:rPr>
              <a:t>expr</a:t>
            </a:r>
            <a:r>
              <a:rPr lang="en-US" altLang="en-US" sz="1800" b="1">
                <a:solidFill>
                  <a:srgbClr val="000000"/>
                </a:solidFill>
                <a:latin typeface="Courier New" panose="02070309020205020404" pitchFamily="49" charset="0"/>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75C4126-FB23-4F0F-BFDB-4F5E7DF3B8AB}"/>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Creating Tables</a:t>
            </a:r>
          </a:p>
        </p:txBody>
      </p:sp>
      <p:sp>
        <p:nvSpPr>
          <p:cNvPr id="14339" name="Rectangle 3">
            <a:extLst>
              <a:ext uri="{FF2B5EF4-FFF2-40B4-BE49-F238E27FC236}">
                <a16:creationId xmlns:a16="http://schemas.microsoft.com/office/drawing/2014/main" id="{1434A8AE-714F-49BC-B607-9668343608AD}"/>
              </a:ext>
            </a:extLst>
          </p:cNvPr>
          <p:cNvSpPr>
            <a:spLocks noChangeArrowheads="1"/>
          </p:cNvSpPr>
          <p:nvPr/>
        </p:nvSpPr>
        <p:spPr bwMode="blackWhite">
          <a:xfrm>
            <a:off x="933450" y="4384675"/>
            <a:ext cx="7491413" cy="14906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lvl1pPr>
              <a:tabLst>
                <a:tab pos="1828800" algn="l"/>
                <a:tab pos="3086100" algn="l"/>
                <a:tab pos="4229100" algn="l"/>
              </a:tabLst>
              <a:defRPr>
                <a:solidFill>
                  <a:schemeClr val="tx1"/>
                </a:solidFill>
                <a:latin typeface="Arial" panose="020B0604020202020204" pitchFamily="34" charset="0"/>
              </a:defRPr>
            </a:lvl1pPr>
            <a:lvl2pPr>
              <a:tabLst>
                <a:tab pos="1828800" algn="l"/>
                <a:tab pos="3086100" algn="l"/>
                <a:tab pos="4229100" algn="l"/>
              </a:tabLst>
              <a:defRPr>
                <a:solidFill>
                  <a:schemeClr val="tx1"/>
                </a:solidFill>
                <a:latin typeface="Arial" panose="020B0604020202020204" pitchFamily="34" charset="0"/>
              </a:defRPr>
            </a:lvl2pPr>
            <a:lvl3pPr>
              <a:tabLst>
                <a:tab pos="1828800" algn="l"/>
                <a:tab pos="3086100" algn="l"/>
                <a:tab pos="4229100" algn="l"/>
              </a:tabLst>
              <a:defRPr>
                <a:solidFill>
                  <a:schemeClr val="tx1"/>
                </a:solidFill>
                <a:latin typeface="Arial" panose="020B0604020202020204" pitchFamily="34" charset="0"/>
              </a:defRPr>
            </a:lvl3pPr>
            <a:lvl4pPr>
              <a:tabLst>
                <a:tab pos="1828800" algn="l"/>
                <a:tab pos="3086100" algn="l"/>
                <a:tab pos="4229100" algn="l"/>
              </a:tabLst>
              <a:defRPr>
                <a:solidFill>
                  <a:schemeClr val="tx1"/>
                </a:solidFill>
                <a:latin typeface="Arial" panose="020B0604020202020204" pitchFamily="34" charset="0"/>
              </a:defRPr>
            </a:lvl4pPr>
            <a:lvl5pPr>
              <a:tabLst>
                <a:tab pos="1828800" algn="l"/>
                <a:tab pos="3086100" algn="l"/>
                <a:tab pos="4229100" algn="l"/>
              </a:tabLst>
              <a:defRPr>
                <a:solidFill>
                  <a:schemeClr val="tx1"/>
                </a:solidFill>
                <a:latin typeface="Arial" panose="020B0604020202020204" pitchFamily="34" charset="0"/>
              </a:defRPr>
            </a:lvl5pPr>
            <a:lvl6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6pPr>
            <a:lvl7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7pPr>
            <a:lvl8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8pPr>
            <a:lvl9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4340" name="Rectangle 4">
            <a:extLst>
              <a:ext uri="{FF2B5EF4-FFF2-40B4-BE49-F238E27FC236}">
                <a16:creationId xmlns:a16="http://schemas.microsoft.com/office/drawing/2014/main" id="{11F511D5-705C-4A21-889A-3369E51BCE07}"/>
              </a:ext>
            </a:extLst>
          </p:cNvPr>
          <p:cNvSpPr>
            <a:spLocks noChangeArrowheads="1"/>
          </p:cNvSpPr>
          <p:nvPr/>
        </p:nvSpPr>
        <p:spPr bwMode="auto">
          <a:xfrm>
            <a:off x="928688" y="985838"/>
            <a:ext cx="7385050" cy="1066800"/>
          </a:xfrm>
          <a:prstGeom prst="rect">
            <a:avLst/>
          </a:prstGeom>
          <a:noFill/>
          <a:ln>
            <a:noFill/>
          </a:ln>
          <a:effectLst>
            <a:outerShdw dist="53882"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4341" name="Rectangle 5">
            <a:extLst>
              <a:ext uri="{FF2B5EF4-FFF2-40B4-BE49-F238E27FC236}">
                <a16:creationId xmlns:a16="http://schemas.microsoft.com/office/drawing/2014/main" id="{D3795F41-4CE4-4222-B8EA-C6090CF60624}"/>
              </a:ext>
            </a:extLst>
          </p:cNvPr>
          <p:cNvSpPr>
            <a:spLocks noChangeArrowheads="1"/>
          </p:cNvSpPr>
          <p:nvPr/>
        </p:nvSpPr>
        <p:spPr bwMode="auto">
          <a:xfrm>
            <a:off x="963613" y="3244850"/>
            <a:ext cx="7385050" cy="1066800"/>
          </a:xfrm>
          <a:prstGeom prst="rect">
            <a:avLst/>
          </a:prstGeom>
          <a:noFill/>
          <a:ln>
            <a:noFill/>
          </a:ln>
          <a:effectLst>
            <a:outerShdw dist="53882"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4342" name="Rectangle 6">
            <a:extLst>
              <a:ext uri="{FF2B5EF4-FFF2-40B4-BE49-F238E27FC236}">
                <a16:creationId xmlns:a16="http://schemas.microsoft.com/office/drawing/2014/main" id="{825279C1-D047-497C-9243-2740C7F12810}"/>
              </a:ext>
            </a:extLst>
          </p:cNvPr>
          <p:cNvSpPr>
            <a:spLocks noChangeArrowheads="1"/>
          </p:cNvSpPr>
          <p:nvPr/>
        </p:nvSpPr>
        <p:spPr bwMode="blackWhite">
          <a:xfrm>
            <a:off x="920750" y="1543050"/>
            <a:ext cx="7516813" cy="1550988"/>
          </a:xfrm>
          <a:prstGeom prst="rect">
            <a:avLst/>
          </a:prstGeom>
          <a:solidFill>
            <a:srgbClr val="FFFFCC"/>
          </a:solidFill>
          <a:ln>
            <a:noFill/>
          </a:ln>
          <a:effectLst>
            <a:outerShdw dist="89803"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 </a:t>
            </a:r>
          </a:p>
        </p:txBody>
      </p:sp>
      <p:sp>
        <p:nvSpPr>
          <p:cNvPr id="14343" name="Rectangle 7">
            <a:extLst>
              <a:ext uri="{FF2B5EF4-FFF2-40B4-BE49-F238E27FC236}">
                <a16:creationId xmlns:a16="http://schemas.microsoft.com/office/drawing/2014/main" id="{A8A2B418-7A56-4A99-AAE3-0229FEC440CB}"/>
              </a:ext>
            </a:extLst>
          </p:cNvPr>
          <p:cNvSpPr>
            <a:spLocks noChangeArrowheads="1"/>
          </p:cNvSpPr>
          <p:nvPr/>
        </p:nvSpPr>
        <p:spPr bwMode="blackWhite">
          <a:xfrm>
            <a:off x="1008063" y="1671638"/>
            <a:ext cx="73152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601788" algn="l"/>
                <a:tab pos="1717675" algn="l"/>
              </a:tabLst>
              <a:defRPr>
                <a:solidFill>
                  <a:schemeClr val="tx1"/>
                </a:solidFill>
                <a:latin typeface="Arial" panose="020B0604020202020204" pitchFamily="34" charset="0"/>
              </a:defRPr>
            </a:lvl1pPr>
            <a:lvl2pPr>
              <a:tabLst>
                <a:tab pos="1601788" algn="l"/>
                <a:tab pos="1717675" algn="l"/>
              </a:tabLst>
              <a:defRPr>
                <a:solidFill>
                  <a:schemeClr val="tx1"/>
                </a:solidFill>
                <a:latin typeface="Arial" panose="020B0604020202020204" pitchFamily="34" charset="0"/>
              </a:defRPr>
            </a:lvl2pPr>
            <a:lvl3pPr>
              <a:tabLst>
                <a:tab pos="1601788" algn="l"/>
                <a:tab pos="1717675" algn="l"/>
              </a:tabLst>
              <a:defRPr>
                <a:solidFill>
                  <a:schemeClr val="tx1"/>
                </a:solidFill>
                <a:latin typeface="Arial" panose="020B0604020202020204" pitchFamily="34" charset="0"/>
              </a:defRPr>
            </a:lvl3pPr>
            <a:lvl4pPr>
              <a:tabLst>
                <a:tab pos="1601788" algn="l"/>
                <a:tab pos="1717675" algn="l"/>
              </a:tabLst>
              <a:defRPr>
                <a:solidFill>
                  <a:schemeClr val="tx1"/>
                </a:solidFill>
                <a:latin typeface="Arial" panose="020B0604020202020204" pitchFamily="34" charset="0"/>
              </a:defRPr>
            </a:lvl4pPr>
            <a:lvl5pPr>
              <a:tabLst>
                <a:tab pos="1601788" algn="l"/>
                <a:tab pos="1717675" algn="l"/>
              </a:tabLst>
              <a:defRPr>
                <a:solidFill>
                  <a:schemeClr val="tx1"/>
                </a:solidFill>
                <a:latin typeface="Arial" panose="020B0604020202020204" pitchFamily="34" charset="0"/>
              </a:defRPr>
            </a:lvl5pPr>
            <a:lvl6pPr fontAlgn="base">
              <a:spcBef>
                <a:spcPct val="0"/>
              </a:spcBef>
              <a:spcAft>
                <a:spcPct val="0"/>
              </a:spcAft>
              <a:tabLst>
                <a:tab pos="1601788" algn="l"/>
                <a:tab pos="1717675" algn="l"/>
              </a:tabLst>
              <a:defRPr>
                <a:solidFill>
                  <a:schemeClr val="tx1"/>
                </a:solidFill>
                <a:latin typeface="Arial" panose="020B0604020202020204" pitchFamily="34" charset="0"/>
              </a:defRPr>
            </a:lvl6pPr>
            <a:lvl7pPr fontAlgn="base">
              <a:spcBef>
                <a:spcPct val="0"/>
              </a:spcBef>
              <a:spcAft>
                <a:spcPct val="0"/>
              </a:spcAft>
              <a:tabLst>
                <a:tab pos="1601788" algn="l"/>
                <a:tab pos="1717675" algn="l"/>
              </a:tabLst>
              <a:defRPr>
                <a:solidFill>
                  <a:schemeClr val="tx1"/>
                </a:solidFill>
                <a:latin typeface="Arial" panose="020B0604020202020204" pitchFamily="34" charset="0"/>
              </a:defRPr>
            </a:lvl7pPr>
            <a:lvl8pPr fontAlgn="base">
              <a:spcBef>
                <a:spcPct val="0"/>
              </a:spcBef>
              <a:spcAft>
                <a:spcPct val="0"/>
              </a:spcAft>
              <a:tabLst>
                <a:tab pos="1601788" algn="l"/>
                <a:tab pos="1717675" algn="l"/>
              </a:tabLst>
              <a:defRPr>
                <a:solidFill>
                  <a:schemeClr val="tx1"/>
                </a:solidFill>
                <a:latin typeface="Arial" panose="020B0604020202020204" pitchFamily="34" charset="0"/>
              </a:defRPr>
            </a:lvl8pPr>
            <a:lvl9pPr fontAlgn="base">
              <a:spcBef>
                <a:spcPct val="0"/>
              </a:spcBef>
              <a:spcAft>
                <a:spcPct val="0"/>
              </a:spcAft>
              <a:tabLst>
                <a:tab pos="1601788" algn="l"/>
                <a:tab pos="1717675"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SQL&gt; CREATE TABLE dept</a:t>
            </a:r>
            <a:br>
              <a:rPr lang="en-US" altLang="en-US" sz="1800" b="1">
                <a:solidFill>
                  <a:srgbClr val="000000"/>
                </a:solidFill>
                <a:latin typeface="Courier New" panose="02070309020205020404" pitchFamily="49" charset="0"/>
              </a:rPr>
            </a:br>
            <a:r>
              <a:rPr lang="en-US" altLang="en-US" sz="1800" b="1">
                <a:solidFill>
                  <a:srgbClr val="000000"/>
                </a:solidFill>
                <a:latin typeface="Courier New" panose="02070309020205020404" pitchFamily="49" charset="0"/>
              </a:rPr>
              <a:t>  2	(deptno 	NUMBER(2),</a:t>
            </a:r>
          </a:p>
          <a:p>
            <a:r>
              <a:rPr lang="en-US" altLang="en-US" sz="1800" b="1">
                <a:solidFill>
                  <a:srgbClr val="000000"/>
                </a:solidFill>
                <a:latin typeface="Courier New" panose="02070309020205020404" pitchFamily="49" charset="0"/>
              </a:rPr>
              <a:t>  3  		dname 	VARCHAR2(14),</a:t>
            </a:r>
          </a:p>
          <a:p>
            <a:r>
              <a:rPr lang="en-US" altLang="en-US" sz="1800" b="1">
                <a:solidFill>
                  <a:srgbClr val="000000"/>
                </a:solidFill>
                <a:latin typeface="Courier New" panose="02070309020205020404" pitchFamily="49" charset="0"/>
              </a:rPr>
              <a:t>  4  		loc 	VARCHAR2(13));</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Table created.</a:t>
            </a:r>
          </a:p>
        </p:txBody>
      </p:sp>
      <p:sp>
        <p:nvSpPr>
          <p:cNvPr id="14344" name="Rectangle 8">
            <a:extLst>
              <a:ext uri="{FF2B5EF4-FFF2-40B4-BE49-F238E27FC236}">
                <a16:creationId xmlns:a16="http://schemas.microsoft.com/office/drawing/2014/main" id="{59B6683D-C427-4A7E-9082-870F3DA32C3D}"/>
              </a:ext>
            </a:extLst>
          </p:cNvPr>
          <p:cNvSpPr>
            <a:spLocks noGrp="1" noChangeArrowheads="1"/>
          </p:cNvSpPr>
          <p:nvPr>
            <p:ph type="body" idx="1"/>
          </p:nvPr>
        </p:nvSpPr>
        <p:spPr>
          <a:xfrm>
            <a:off x="858838" y="1103313"/>
            <a:ext cx="7385050" cy="519112"/>
          </a:xfrm>
          <a:noFill/>
          <a:ln/>
          <a:effectLst>
            <a:outerShdw dist="53882" dir="2700000" algn="ctr" rotWithShape="0">
              <a:srgbClr val="000000">
                <a:alpha val="50000"/>
              </a:srgbClr>
            </a:outerShdw>
          </a:effectLst>
        </p:spPr>
        <p:txBody>
          <a:bodyPr lIns="92075" tIns="46038" rIns="92075" bIns="46038">
            <a:spAutoFit/>
          </a:bodyPr>
          <a:lstStyle/>
          <a:p>
            <a:pPr lvl="1"/>
            <a:r>
              <a:rPr lang="en-US" altLang="en-US"/>
              <a:t>Create the table.</a:t>
            </a:r>
          </a:p>
        </p:txBody>
      </p:sp>
      <p:sp>
        <p:nvSpPr>
          <p:cNvPr id="14345" name="Rectangle 9">
            <a:extLst>
              <a:ext uri="{FF2B5EF4-FFF2-40B4-BE49-F238E27FC236}">
                <a16:creationId xmlns:a16="http://schemas.microsoft.com/office/drawing/2014/main" id="{71B77588-84FB-43C1-998F-5141BCAC73EE}"/>
              </a:ext>
            </a:extLst>
          </p:cNvPr>
          <p:cNvSpPr>
            <a:spLocks noChangeArrowheads="1"/>
          </p:cNvSpPr>
          <p:nvPr/>
        </p:nvSpPr>
        <p:spPr bwMode="auto">
          <a:xfrm>
            <a:off x="858838" y="3252788"/>
            <a:ext cx="73850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defTabSz="346075">
              <a:tabLst>
                <a:tab pos="571500" algn="l"/>
              </a:tabLst>
              <a:defRPr>
                <a:solidFill>
                  <a:schemeClr val="tx1"/>
                </a:solidFill>
                <a:latin typeface="Arial" panose="020B0604020202020204" pitchFamily="34" charset="0"/>
              </a:defRPr>
            </a:lvl1pPr>
            <a:lvl2pPr marL="341313" indent="-227013" defTabSz="346075">
              <a:tabLst>
                <a:tab pos="571500" algn="l"/>
              </a:tabLst>
              <a:defRPr>
                <a:solidFill>
                  <a:schemeClr val="tx1"/>
                </a:solidFill>
                <a:latin typeface="Arial" panose="020B0604020202020204" pitchFamily="34" charset="0"/>
              </a:defRPr>
            </a:lvl2pPr>
            <a:lvl3pPr marL="741363" indent="-285750" defTabSz="346075">
              <a:tabLst>
                <a:tab pos="571500" algn="l"/>
              </a:tabLst>
              <a:defRPr>
                <a:solidFill>
                  <a:schemeClr val="tx1"/>
                </a:solidFill>
                <a:latin typeface="Arial" panose="020B0604020202020204" pitchFamily="34" charset="0"/>
              </a:defRPr>
            </a:lvl3pPr>
            <a:lvl4pPr marL="1600200" indent="-228600" defTabSz="346075">
              <a:tabLst>
                <a:tab pos="571500" algn="l"/>
              </a:tabLst>
              <a:defRPr>
                <a:solidFill>
                  <a:schemeClr val="tx1"/>
                </a:solidFill>
                <a:latin typeface="Arial" panose="020B0604020202020204" pitchFamily="34" charset="0"/>
              </a:defRPr>
            </a:lvl4pPr>
            <a:lvl5pPr marL="2057400" indent="-228600" defTabSz="346075">
              <a:tabLst>
                <a:tab pos="571500"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1500" algn="l"/>
              </a:tabLst>
              <a:defRPr>
                <a:solidFill>
                  <a:schemeClr val="tx1"/>
                </a:solidFill>
                <a:latin typeface="Arial" panose="020B0604020202020204" pitchFamily="34" charset="0"/>
              </a:defRPr>
            </a:lvl9pPr>
          </a:lstStyle>
          <a:p>
            <a:pPr lvl="1">
              <a:lnSpc>
                <a:spcPct val="95000"/>
              </a:lnSpc>
              <a:spcBef>
                <a:spcPct val="35000"/>
              </a:spcBef>
              <a:buClr>
                <a:srgbClr val="FFCC66"/>
              </a:buClr>
              <a:buFontTx/>
              <a:buChar char="•"/>
            </a:pPr>
            <a:r>
              <a:rPr lang="en-US" altLang="en-US" sz="2800" b="1">
                <a:solidFill>
                  <a:srgbClr val="F8F8D3"/>
                </a:solidFill>
              </a:rPr>
              <a:t>Confirm table creation.</a:t>
            </a:r>
          </a:p>
        </p:txBody>
      </p:sp>
      <p:sp>
        <p:nvSpPr>
          <p:cNvPr id="14346" name="Rectangle 10">
            <a:extLst>
              <a:ext uri="{FF2B5EF4-FFF2-40B4-BE49-F238E27FC236}">
                <a16:creationId xmlns:a16="http://schemas.microsoft.com/office/drawing/2014/main" id="{3F155F16-3045-4087-8F87-03C6B7088112}"/>
              </a:ext>
            </a:extLst>
          </p:cNvPr>
          <p:cNvSpPr>
            <a:spLocks noChangeArrowheads="1"/>
          </p:cNvSpPr>
          <p:nvPr/>
        </p:nvSpPr>
        <p:spPr bwMode="blackWhite">
          <a:xfrm>
            <a:off x="920750" y="3733800"/>
            <a:ext cx="7516813" cy="425450"/>
          </a:xfrm>
          <a:prstGeom prst="rect">
            <a:avLst/>
          </a:prstGeom>
          <a:solidFill>
            <a:srgbClr val="FFFFCC"/>
          </a:solidFill>
          <a:ln>
            <a:noFill/>
          </a:ln>
          <a:effectLst>
            <a:outerShdw dist="89803"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lvl1pPr>
              <a:tabLst>
                <a:tab pos="1200150" algn="l"/>
              </a:tabLst>
              <a:defRPr>
                <a:solidFill>
                  <a:schemeClr val="tx1"/>
                </a:solidFill>
                <a:latin typeface="Arial" panose="020B0604020202020204" pitchFamily="34" charset="0"/>
              </a:defRPr>
            </a:lvl1pPr>
            <a:lvl2pPr>
              <a:tabLst>
                <a:tab pos="1200150" algn="l"/>
              </a:tabLst>
              <a:defRPr>
                <a:solidFill>
                  <a:schemeClr val="tx1"/>
                </a:solidFill>
                <a:latin typeface="Arial" panose="020B0604020202020204" pitchFamily="34" charset="0"/>
              </a:defRPr>
            </a:lvl2pPr>
            <a:lvl3pPr>
              <a:tabLst>
                <a:tab pos="1200150" algn="l"/>
              </a:tabLst>
              <a:defRPr>
                <a:solidFill>
                  <a:schemeClr val="tx1"/>
                </a:solidFill>
                <a:latin typeface="Arial" panose="020B0604020202020204" pitchFamily="34" charset="0"/>
              </a:defRPr>
            </a:lvl3pPr>
            <a:lvl4pPr>
              <a:tabLst>
                <a:tab pos="1200150" algn="l"/>
              </a:tabLst>
              <a:defRPr>
                <a:solidFill>
                  <a:schemeClr val="tx1"/>
                </a:solidFill>
                <a:latin typeface="Arial" panose="020B0604020202020204" pitchFamily="34" charset="0"/>
              </a:defRPr>
            </a:lvl4pPr>
            <a:lvl5pPr>
              <a:tabLst>
                <a:tab pos="1200150" algn="l"/>
              </a:tabLst>
              <a:defRPr>
                <a:solidFill>
                  <a:schemeClr val="tx1"/>
                </a:solidFill>
                <a:latin typeface="Arial" panose="020B0604020202020204" pitchFamily="34" charset="0"/>
              </a:defRPr>
            </a:lvl5pPr>
            <a:lvl6pPr fontAlgn="base">
              <a:spcBef>
                <a:spcPct val="0"/>
              </a:spcBef>
              <a:spcAft>
                <a:spcPct val="0"/>
              </a:spcAft>
              <a:tabLst>
                <a:tab pos="1200150" algn="l"/>
              </a:tabLst>
              <a:defRPr>
                <a:solidFill>
                  <a:schemeClr val="tx1"/>
                </a:solidFill>
                <a:latin typeface="Arial" panose="020B0604020202020204" pitchFamily="34" charset="0"/>
              </a:defRPr>
            </a:lvl6pPr>
            <a:lvl7pPr fontAlgn="base">
              <a:spcBef>
                <a:spcPct val="0"/>
              </a:spcBef>
              <a:spcAft>
                <a:spcPct val="0"/>
              </a:spcAft>
              <a:tabLst>
                <a:tab pos="1200150" algn="l"/>
              </a:tabLst>
              <a:defRPr>
                <a:solidFill>
                  <a:schemeClr val="tx1"/>
                </a:solidFill>
                <a:latin typeface="Arial" panose="020B0604020202020204" pitchFamily="34" charset="0"/>
              </a:defRPr>
            </a:lvl7pPr>
            <a:lvl8pPr fontAlgn="base">
              <a:spcBef>
                <a:spcPct val="0"/>
              </a:spcBef>
              <a:spcAft>
                <a:spcPct val="0"/>
              </a:spcAft>
              <a:tabLst>
                <a:tab pos="1200150" algn="l"/>
              </a:tabLst>
              <a:defRPr>
                <a:solidFill>
                  <a:schemeClr val="tx1"/>
                </a:solidFill>
                <a:latin typeface="Arial" panose="020B0604020202020204" pitchFamily="34" charset="0"/>
              </a:defRPr>
            </a:lvl8pPr>
            <a:lvl9pPr fontAlgn="base">
              <a:spcBef>
                <a:spcPct val="0"/>
              </a:spcBef>
              <a:spcAft>
                <a:spcPct val="0"/>
              </a:spcAft>
              <a:tabLst>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 </a:t>
            </a:r>
          </a:p>
        </p:txBody>
      </p:sp>
      <p:sp>
        <p:nvSpPr>
          <p:cNvPr id="14347" name="Rectangle 11">
            <a:extLst>
              <a:ext uri="{FF2B5EF4-FFF2-40B4-BE49-F238E27FC236}">
                <a16:creationId xmlns:a16="http://schemas.microsoft.com/office/drawing/2014/main" id="{FB947F98-0B21-46D5-8EB1-D82017369558}"/>
              </a:ext>
            </a:extLst>
          </p:cNvPr>
          <p:cNvSpPr>
            <a:spLocks noChangeArrowheads="1"/>
          </p:cNvSpPr>
          <p:nvPr/>
        </p:nvSpPr>
        <p:spPr bwMode="blackWhite">
          <a:xfrm>
            <a:off x="1054100" y="3736975"/>
            <a:ext cx="7315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601788" algn="l"/>
                <a:tab pos="1717675" algn="l"/>
              </a:tabLst>
              <a:defRPr>
                <a:solidFill>
                  <a:schemeClr val="tx1"/>
                </a:solidFill>
                <a:latin typeface="Arial" panose="020B0604020202020204" pitchFamily="34" charset="0"/>
              </a:defRPr>
            </a:lvl1pPr>
            <a:lvl2pPr>
              <a:tabLst>
                <a:tab pos="1601788" algn="l"/>
                <a:tab pos="1717675" algn="l"/>
              </a:tabLst>
              <a:defRPr>
                <a:solidFill>
                  <a:schemeClr val="tx1"/>
                </a:solidFill>
                <a:latin typeface="Arial" panose="020B0604020202020204" pitchFamily="34" charset="0"/>
              </a:defRPr>
            </a:lvl2pPr>
            <a:lvl3pPr>
              <a:tabLst>
                <a:tab pos="1601788" algn="l"/>
                <a:tab pos="1717675" algn="l"/>
              </a:tabLst>
              <a:defRPr>
                <a:solidFill>
                  <a:schemeClr val="tx1"/>
                </a:solidFill>
                <a:latin typeface="Arial" panose="020B0604020202020204" pitchFamily="34" charset="0"/>
              </a:defRPr>
            </a:lvl3pPr>
            <a:lvl4pPr>
              <a:tabLst>
                <a:tab pos="1601788" algn="l"/>
                <a:tab pos="1717675" algn="l"/>
              </a:tabLst>
              <a:defRPr>
                <a:solidFill>
                  <a:schemeClr val="tx1"/>
                </a:solidFill>
                <a:latin typeface="Arial" panose="020B0604020202020204" pitchFamily="34" charset="0"/>
              </a:defRPr>
            </a:lvl4pPr>
            <a:lvl5pPr>
              <a:tabLst>
                <a:tab pos="1601788" algn="l"/>
                <a:tab pos="1717675" algn="l"/>
              </a:tabLst>
              <a:defRPr>
                <a:solidFill>
                  <a:schemeClr val="tx1"/>
                </a:solidFill>
                <a:latin typeface="Arial" panose="020B0604020202020204" pitchFamily="34" charset="0"/>
              </a:defRPr>
            </a:lvl5pPr>
            <a:lvl6pPr fontAlgn="base">
              <a:spcBef>
                <a:spcPct val="0"/>
              </a:spcBef>
              <a:spcAft>
                <a:spcPct val="0"/>
              </a:spcAft>
              <a:tabLst>
                <a:tab pos="1601788" algn="l"/>
                <a:tab pos="1717675" algn="l"/>
              </a:tabLst>
              <a:defRPr>
                <a:solidFill>
                  <a:schemeClr val="tx1"/>
                </a:solidFill>
                <a:latin typeface="Arial" panose="020B0604020202020204" pitchFamily="34" charset="0"/>
              </a:defRPr>
            </a:lvl6pPr>
            <a:lvl7pPr fontAlgn="base">
              <a:spcBef>
                <a:spcPct val="0"/>
              </a:spcBef>
              <a:spcAft>
                <a:spcPct val="0"/>
              </a:spcAft>
              <a:tabLst>
                <a:tab pos="1601788" algn="l"/>
                <a:tab pos="1717675" algn="l"/>
              </a:tabLst>
              <a:defRPr>
                <a:solidFill>
                  <a:schemeClr val="tx1"/>
                </a:solidFill>
                <a:latin typeface="Arial" panose="020B0604020202020204" pitchFamily="34" charset="0"/>
              </a:defRPr>
            </a:lvl7pPr>
            <a:lvl8pPr fontAlgn="base">
              <a:spcBef>
                <a:spcPct val="0"/>
              </a:spcBef>
              <a:spcAft>
                <a:spcPct val="0"/>
              </a:spcAft>
              <a:tabLst>
                <a:tab pos="1601788" algn="l"/>
                <a:tab pos="1717675" algn="l"/>
              </a:tabLst>
              <a:defRPr>
                <a:solidFill>
                  <a:schemeClr val="tx1"/>
                </a:solidFill>
                <a:latin typeface="Arial" panose="020B0604020202020204" pitchFamily="34" charset="0"/>
              </a:defRPr>
            </a:lvl8pPr>
            <a:lvl9pPr fontAlgn="base">
              <a:spcBef>
                <a:spcPct val="0"/>
              </a:spcBef>
              <a:spcAft>
                <a:spcPct val="0"/>
              </a:spcAft>
              <a:tabLst>
                <a:tab pos="1601788" algn="l"/>
                <a:tab pos="1717675"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SQL&gt; DESCRIBE dept</a:t>
            </a:r>
          </a:p>
        </p:txBody>
      </p:sp>
      <p:sp>
        <p:nvSpPr>
          <p:cNvPr id="14348" name="Rectangle 12">
            <a:extLst>
              <a:ext uri="{FF2B5EF4-FFF2-40B4-BE49-F238E27FC236}">
                <a16:creationId xmlns:a16="http://schemas.microsoft.com/office/drawing/2014/main" id="{5F535180-9659-4EA9-AD4C-CD010415EA29}"/>
              </a:ext>
            </a:extLst>
          </p:cNvPr>
          <p:cNvSpPr>
            <a:spLocks noChangeArrowheads="1"/>
          </p:cNvSpPr>
          <p:nvPr/>
        </p:nvSpPr>
        <p:spPr bwMode="blackWhite">
          <a:xfrm>
            <a:off x="889000" y="4403725"/>
            <a:ext cx="7129463"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828800" algn="l"/>
                <a:tab pos="3086100" algn="l"/>
                <a:tab pos="4229100" algn="l"/>
              </a:tabLst>
              <a:defRPr>
                <a:solidFill>
                  <a:schemeClr val="tx1"/>
                </a:solidFill>
                <a:latin typeface="Arial" panose="020B0604020202020204" pitchFamily="34" charset="0"/>
              </a:defRPr>
            </a:lvl1pPr>
            <a:lvl2pPr>
              <a:tabLst>
                <a:tab pos="1828800" algn="l"/>
                <a:tab pos="3086100" algn="l"/>
                <a:tab pos="4229100" algn="l"/>
              </a:tabLst>
              <a:defRPr>
                <a:solidFill>
                  <a:schemeClr val="tx1"/>
                </a:solidFill>
                <a:latin typeface="Arial" panose="020B0604020202020204" pitchFamily="34" charset="0"/>
              </a:defRPr>
            </a:lvl2pPr>
            <a:lvl3pPr>
              <a:tabLst>
                <a:tab pos="1828800" algn="l"/>
                <a:tab pos="3086100" algn="l"/>
                <a:tab pos="4229100" algn="l"/>
              </a:tabLst>
              <a:defRPr>
                <a:solidFill>
                  <a:schemeClr val="tx1"/>
                </a:solidFill>
                <a:latin typeface="Arial" panose="020B0604020202020204" pitchFamily="34" charset="0"/>
              </a:defRPr>
            </a:lvl3pPr>
            <a:lvl4pPr>
              <a:tabLst>
                <a:tab pos="1828800" algn="l"/>
                <a:tab pos="3086100" algn="l"/>
                <a:tab pos="4229100" algn="l"/>
              </a:tabLst>
              <a:defRPr>
                <a:solidFill>
                  <a:schemeClr val="tx1"/>
                </a:solidFill>
                <a:latin typeface="Arial" panose="020B0604020202020204" pitchFamily="34" charset="0"/>
              </a:defRPr>
            </a:lvl4pPr>
            <a:lvl5pPr>
              <a:tabLst>
                <a:tab pos="1828800" algn="l"/>
                <a:tab pos="3086100" algn="l"/>
                <a:tab pos="4229100" algn="l"/>
              </a:tabLst>
              <a:defRPr>
                <a:solidFill>
                  <a:schemeClr val="tx1"/>
                </a:solidFill>
                <a:latin typeface="Arial" panose="020B0604020202020204" pitchFamily="34" charset="0"/>
              </a:defRPr>
            </a:lvl5pPr>
            <a:lvl6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6pPr>
            <a:lvl7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7pPr>
            <a:lvl8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8pPr>
            <a:lvl9pPr fontAlgn="base">
              <a:spcBef>
                <a:spcPct val="0"/>
              </a:spcBef>
              <a:spcAft>
                <a:spcPct val="0"/>
              </a:spcAft>
              <a:tabLst>
                <a:tab pos="1828800" algn="l"/>
                <a:tab pos="3086100" algn="l"/>
                <a:tab pos="422910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 Name                        Null?    Type</a:t>
            </a:r>
          </a:p>
          <a:p>
            <a:r>
              <a:rPr lang="en-US" altLang="en-US" sz="1800" b="1">
                <a:solidFill>
                  <a:srgbClr val="000000"/>
                </a:solidFill>
                <a:latin typeface="Courier New" panose="02070309020205020404" pitchFamily="49" charset="0"/>
              </a:rPr>
              <a:t> --------------------------- -------- ---------</a:t>
            </a:r>
          </a:p>
          <a:p>
            <a:r>
              <a:rPr lang="en-US" altLang="en-US" sz="1800" b="1">
                <a:solidFill>
                  <a:srgbClr val="000000"/>
                </a:solidFill>
                <a:latin typeface="Courier New" panose="02070309020205020404" pitchFamily="49" charset="0"/>
              </a:rPr>
              <a:t> DEPTNO                               NUMBER(2)</a:t>
            </a:r>
          </a:p>
          <a:p>
            <a:r>
              <a:rPr lang="en-US" altLang="en-US" sz="1800" b="1">
                <a:solidFill>
                  <a:srgbClr val="000000"/>
                </a:solidFill>
                <a:latin typeface="Courier New" panose="02070309020205020404" pitchFamily="49" charset="0"/>
              </a:rPr>
              <a:t> DNAME                                VARCHAR2(14)</a:t>
            </a:r>
          </a:p>
          <a:p>
            <a:r>
              <a:rPr lang="en-US" altLang="en-US" sz="1800" b="1">
                <a:solidFill>
                  <a:srgbClr val="000000"/>
                </a:solidFill>
                <a:latin typeface="Courier New" panose="02070309020205020404" pitchFamily="49" charset="0"/>
              </a:rPr>
              <a:t> LOC                                  VARCHAR2(13)</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0239E0-320C-4258-AE2D-E98EBAA701BA}"/>
              </a:ext>
            </a:extLst>
          </p:cNvPr>
          <p:cNvSpPr>
            <a:spLocks noChangeArrowheads="1"/>
          </p:cNvSpPr>
          <p:nvPr/>
        </p:nvSpPr>
        <p:spPr bwMode="blackWhite">
          <a:xfrm>
            <a:off x="925513" y="1085850"/>
            <a:ext cx="7294562" cy="219075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a:extLst>
              <a:ext uri="{FF2B5EF4-FFF2-40B4-BE49-F238E27FC236}">
                <a16:creationId xmlns:a16="http://schemas.microsoft.com/office/drawing/2014/main" id="{2C91BC9D-01D5-4FB2-A7B0-5FE6CA472003}"/>
              </a:ext>
            </a:extLst>
          </p:cNvPr>
          <p:cNvSpPr>
            <a:spLocks noGrp="1" noChangeArrowheads="1"/>
          </p:cNvSpPr>
          <p:nvPr>
            <p:ph type="title"/>
          </p:nvPr>
        </p:nvSpPr>
        <p:spPr>
          <a:xfrm>
            <a:off x="922338" y="338138"/>
            <a:ext cx="7299325" cy="881062"/>
          </a:xfrm>
          <a:noFill/>
          <a:ln/>
          <a:effectLst>
            <a:outerShdw dist="53882" dir="2700000" algn="ctr" rotWithShape="0">
              <a:srgbClr val="000000">
                <a:alpha val="50000"/>
              </a:srgbClr>
            </a:outerShdw>
          </a:effectLst>
        </p:spPr>
        <p:txBody>
          <a:bodyPr lIns="92075" tIns="46038" rIns="92075" bIns="46038" anchor="t"/>
          <a:lstStyle/>
          <a:p>
            <a:r>
              <a:rPr lang="en-US" altLang="en-US" sz="4300"/>
              <a:t>Data types</a:t>
            </a:r>
          </a:p>
        </p:txBody>
      </p:sp>
      <p:sp>
        <p:nvSpPr>
          <p:cNvPr id="16388" name="Rectangle 4">
            <a:extLst>
              <a:ext uri="{FF2B5EF4-FFF2-40B4-BE49-F238E27FC236}">
                <a16:creationId xmlns:a16="http://schemas.microsoft.com/office/drawing/2014/main" id="{8B066B72-4564-4FC6-856A-FB60A2A8207D}"/>
              </a:ext>
            </a:extLst>
          </p:cNvPr>
          <p:cNvSpPr>
            <a:spLocks noChangeArrowheads="1"/>
          </p:cNvSpPr>
          <p:nvPr/>
        </p:nvSpPr>
        <p:spPr bwMode="blackWhite">
          <a:xfrm>
            <a:off x="1076325" y="1239838"/>
            <a:ext cx="687228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2684463" algn="l"/>
              </a:tabLst>
              <a:defRPr>
                <a:solidFill>
                  <a:schemeClr val="tx1"/>
                </a:solidFill>
                <a:latin typeface="Arial" panose="020B0604020202020204" pitchFamily="34" charset="0"/>
              </a:defRPr>
            </a:lvl1pPr>
            <a:lvl2pPr>
              <a:tabLst>
                <a:tab pos="2684463" algn="l"/>
              </a:tabLst>
              <a:defRPr>
                <a:solidFill>
                  <a:schemeClr val="tx1"/>
                </a:solidFill>
                <a:latin typeface="Arial" panose="020B0604020202020204" pitchFamily="34" charset="0"/>
              </a:defRPr>
            </a:lvl2pPr>
            <a:lvl3pPr>
              <a:tabLst>
                <a:tab pos="2684463" algn="l"/>
              </a:tabLst>
              <a:defRPr>
                <a:solidFill>
                  <a:schemeClr val="tx1"/>
                </a:solidFill>
                <a:latin typeface="Arial" panose="020B0604020202020204" pitchFamily="34" charset="0"/>
              </a:defRPr>
            </a:lvl3pPr>
            <a:lvl4pPr>
              <a:tabLst>
                <a:tab pos="2684463" algn="l"/>
              </a:tabLst>
              <a:defRPr>
                <a:solidFill>
                  <a:schemeClr val="tx1"/>
                </a:solidFill>
                <a:latin typeface="Arial" panose="020B0604020202020204" pitchFamily="34" charset="0"/>
              </a:defRPr>
            </a:lvl4pPr>
            <a:lvl5pPr>
              <a:tabLst>
                <a:tab pos="2684463" algn="l"/>
              </a:tabLst>
              <a:defRPr>
                <a:solidFill>
                  <a:schemeClr val="tx1"/>
                </a:solidFill>
                <a:latin typeface="Arial" panose="020B0604020202020204" pitchFamily="34" charset="0"/>
              </a:defRPr>
            </a:lvl5pPr>
            <a:lvl6pPr fontAlgn="base">
              <a:spcBef>
                <a:spcPct val="0"/>
              </a:spcBef>
              <a:spcAft>
                <a:spcPct val="0"/>
              </a:spcAft>
              <a:tabLst>
                <a:tab pos="2684463" algn="l"/>
              </a:tabLst>
              <a:defRPr>
                <a:solidFill>
                  <a:schemeClr val="tx1"/>
                </a:solidFill>
                <a:latin typeface="Arial" panose="020B0604020202020204" pitchFamily="34" charset="0"/>
              </a:defRPr>
            </a:lvl6pPr>
            <a:lvl7pPr fontAlgn="base">
              <a:spcBef>
                <a:spcPct val="0"/>
              </a:spcBef>
              <a:spcAft>
                <a:spcPct val="0"/>
              </a:spcAft>
              <a:tabLst>
                <a:tab pos="2684463" algn="l"/>
              </a:tabLst>
              <a:defRPr>
                <a:solidFill>
                  <a:schemeClr val="tx1"/>
                </a:solidFill>
                <a:latin typeface="Arial" panose="020B0604020202020204" pitchFamily="34" charset="0"/>
              </a:defRPr>
            </a:lvl7pPr>
            <a:lvl8pPr fontAlgn="base">
              <a:spcBef>
                <a:spcPct val="0"/>
              </a:spcBef>
              <a:spcAft>
                <a:spcPct val="0"/>
              </a:spcAft>
              <a:tabLst>
                <a:tab pos="2684463" algn="l"/>
              </a:tabLst>
              <a:defRPr>
                <a:solidFill>
                  <a:schemeClr val="tx1"/>
                </a:solidFill>
                <a:latin typeface="Arial" panose="020B0604020202020204" pitchFamily="34" charset="0"/>
              </a:defRPr>
            </a:lvl8pPr>
            <a:lvl9pPr fontAlgn="base">
              <a:spcBef>
                <a:spcPct val="0"/>
              </a:spcBef>
              <a:spcAft>
                <a:spcPct val="0"/>
              </a:spcAft>
              <a:tabLst>
                <a:tab pos="2684463" algn="l"/>
              </a:tabLst>
              <a:defRPr>
                <a:solidFill>
                  <a:schemeClr val="tx1"/>
                </a:solidFill>
                <a:latin typeface="Arial" panose="020B0604020202020204" pitchFamily="34" charset="0"/>
              </a:defRPr>
            </a:lvl9pPr>
          </a:lstStyle>
          <a:p>
            <a:pPr>
              <a:lnSpc>
                <a:spcPct val="90000"/>
              </a:lnSpc>
              <a:spcBef>
                <a:spcPct val="60000"/>
              </a:spcBef>
            </a:pPr>
            <a:r>
              <a:rPr lang="en-US" altLang="en-US" sz="1800" b="1" dirty="0">
                <a:solidFill>
                  <a:srgbClr val="000000"/>
                </a:solidFill>
              </a:rPr>
              <a:t>Datatype	Description</a:t>
            </a:r>
          </a:p>
          <a:p>
            <a:pPr>
              <a:lnSpc>
                <a:spcPct val="90000"/>
              </a:lnSpc>
              <a:spcBef>
                <a:spcPct val="60000"/>
              </a:spcBef>
            </a:pPr>
            <a:r>
              <a:rPr lang="en-US" altLang="en-US" sz="1800" b="1" dirty="0">
                <a:solidFill>
                  <a:srgbClr val="000000"/>
                </a:solidFill>
              </a:rPr>
              <a:t>VARCHAR2(</a:t>
            </a:r>
            <a:r>
              <a:rPr lang="en-US" altLang="en-US" sz="1800" b="1" i="1" dirty="0">
                <a:solidFill>
                  <a:srgbClr val="000000"/>
                </a:solidFill>
              </a:rPr>
              <a:t>size</a:t>
            </a:r>
            <a:r>
              <a:rPr lang="en-US" altLang="en-US" sz="1800" b="1" dirty="0">
                <a:solidFill>
                  <a:srgbClr val="000000"/>
                </a:solidFill>
              </a:rPr>
              <a:t>)	Variable-length character data</a:t>
            </a:r>
          </a:p>
          <a:p>
            <a:pPr>
              <a:lnSpc>
                <a:spcPct val="90000"/>
              </a:lnSpc>
              <a:spcBef>
                <a:spcPct val="60000"/>
              </a:spcBef>
            </a:pPr>
            <a:r>
              <a:rPr lang="en-US" altLang="en-US" sz="1800" b="1" dirty="0">
                <a:solidFill>
                  <a:srgbClr val="000000"/>
                </a:solidFill>
              </a:rPr>
              <a:t>CHAR(</a:t>
            </a:r>
            <a:r>
              <a:rPr lang="en-US" altLang="en-US" sz="1800" b="1" i="1" dirty="0">
                <a:solidFill>
                  <a:srgbClr val="000000"/>
                </a:solidFill>
              </a:rPr>
              <a:t>size</a:t>
            </a:r>
            <a:r>
              <a:rPr lang="en-US" altLang="en-US" sz="1800" b="1" dirty="0">
                <a:solidFill>
                  <a:srgbClr val="000000"/>
                </a:solidFill>
              </a:rPr>
              <a:t>)  	Fixed-length character data</a:t>
            </a:r>
          </a:p>
          <a:p>
            <a:pPr>
              <a:lnSpc>
                <a:spcPct val="90000"/>
              </a:lnSpc>
              <a:spcBef>
                <a:spcPct val="60000"/>
              </a:spcBef>
            </a:pPr>
            <a:r>
              <a:rPr lang="en-US" altLang="en-US" sz="1800" b="1" dirty="0">
                <a:solidFill>
                  <a:srgbClr val="000000"/>
                </a:solidFill>
              </a:rPr>
              <a:t>NUMBER(</a:t>
            </a:r>
            <a:r>
              <a:rPr lang="en-US" altLang="en-US" sz="1800" b="1" i="1" dirty="0" err="1">
                <a:solidFill>
                  <a:srgbClr val="000000"/>
                </a:solidFill>
              </a:rPr>
              <a:t>p</a:t>
            </a:r>
            <a:r>
              <a:rPr lang="en-US" altLang="en-US" sz="1800" b="1" dirty="0" err="1">
                <a:solidFill>
                  <a:srgbClr val="000000"/>
                </a:solidFill>
              </a:rPr>
              <a:t>,</a:t>
            </a:r>
            <a:r>
              <a:rPr lang="en-US" altLang="en-US" sz="1800" b="1" i="1" dirty="0" err="1">
                <a:solidFill>
                  <a:srgbClr val="000000"/>
                </a:solidFill>
              </a:rPr>
              <a:t>s</a:t>
            </a:r>
            <a:r>
              <a:rPr lang="en-US" altLang="en-US" sz="1800" b="1" i="1" dirty="0">
                <a:solidFill>
                  <a:srgbClr val="000000"/>
                </a:solidFill>
              </a:rPr>
              <a:t>)</a:t>
            </a:r>
            <a:r>
              <a:rPr lang="en-US" altLang="en-US" sz="1800" b="1" dirty="0">
                <a:solidFill>
                  <a:srgbClr val="000000"/>
                </a:solidFill>
              </a:rPr>
              <a:t>  	Variable-length numeric data</a:t>
            </a:r>
          </a:p>
          <a:p>
            <a:pPr>
              <a:lnSpc>
                <a:spcPct val="90000"/>
              </a:lnSpc>
              <a:spcBef>
                <a:spcPct val="60000"/>
              </a:spcBef>
            </a:pPr>
            <a:r>
              <a:rPr lang="en-US" altLang="en-US" sz="1800" b="1" dirty="0">
                <a:solidFill>
                  <a:srgbClr val="000000"/>
                </a:solidFill>
              </a:rPr>
              <a:t>DATE 	Date and time values</a:t>
            </a:r>
          </a:p>
        </p:txBody>
      </p:sp>
      <p:sp>
        <p:nvSpPr>
          <p:cNvPr id="16389" name="Line 5">
            <a:extLst>
              <a:ext uri="{FF2B5EF4-FFF2-40B4-BE49-F238E27FC236}">
                <a16:creationId xmlns:a16="http://schemas.microsoft.com/office/drawing/2014/main" id="{673B6A6E-975A-447E-B304-7B292EFD5833}"/>
              </a:ext>
            </a:extLst>
          </p:cNvPr>
          <p:cNvSpPr>
            <a:spLocks noChangeShapeType="1"/>
          </p:cNvSpPr>
          <p:nvPr/>
        </p:nvSpPr>
        <p:spPr bwMode="auto">
          <a:xfrm>
            <a:off x="939800" y="2003425"/>
            <a:ext cx="7292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Line 6">
            <a:extLst>
              <a:ext uri="{FF2B5EF4-FFF2-40B4-BE49-F238E27FC236}">
                <a16:creationId xmlns:a16="http://schemas.microsoft.com/office/drawing/2014/main" id="{9F8B21B5-20DA-4611-B403-F1547CF0B194}"/>
              </a:ext>
            </a:extLst>
          </p:cNvPr>
          <p:cNvSpPr>
            <a:spLocks noChangeShapeType="1"/>
          </p:cNvSpPr>
          <p:nvPr/>
        </p:nvSpPr>
        <p:spPr bwMode="auto">
          <a:xfrm>
            <a:off x="939800" y="1592263"/>
            <a:ext cx="729297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7">
            <a:extLst>
              <a:ext uri="{FF2B5EF4-FFF2-40B4-BE49-F238E27FC236}">
                <a16:creationId xmlns:a16="http://schemas.microsoft.com/office/drawing/2014/main" id="{42EBD888-D21F-45E1-B3B8-5F6B778D3803}"/>
              </a:ext>
            </a:extLst>
          </p:cNvPr>
          <p:cNvSpPr>
            <a:spLocks noChangeShapeType="1"/>
          </p:cNvSpPr>
          <p:nvPr/>
        </p:nvSpPr>
        <p:spPr bwMode="auto">
          <a:xfrm flipH="1" flipV="1">
            <a:off x="3643313" y="1085850"/>
            <a:ext cx="11112" cy="21145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8">
            <a:extLst>
              <a:ext uri="{FF2B5EF4-FFF2-40B4-BE49-F238E27FC236}">
                <a16:creationId xmlns:a16="http://schemas.microsoft.com/office/drawing/2014/main" id="{80B822BD-30C8-4D3D-9C5C-3273E25C1329}"/>
              </a:ext>
            </a:extLst>
          </p:cNvPr>
          <p:cNvSpPr>
            <a:spLocks noChangeShapeType="1"/>
          </p:cNvSpPr>
          <p:nvPr/>
        </p:nvSpPr>
        <p:spPr bwMode="auto">
          <a:xfrm>
            <a:off x="939800" y="2435225"/>
            <a:ext cx="7292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a:extLst>
              <a:ext uri="{FF2B5EF4-FFF2-40B4-BE49-F238E27FC236}">
                <a16:creationId xmlns:a16="http://schemas.microsoft.com/office/drawing/2014/main" id="{2B25388A-046D-485E-BD80-B217C9EC0F95}"/>
              </a:ext>
            </a:extLst>
          </p:cNvPr>
          <p:cNvSpPr>
            <a:spLocks noChangeShapeType="1"/>
          </p:cNvSpPr>
          <p:nvPr/>
        </p:nvSpPr>
        <p:spPr bwMode="auto">
          <a:xfrm>
            <a:off x="939800" y="2840038"/>
            <a:ext cx="7292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a:extLst>
              <a:ext uri="{FF2B5EF4-FFF2-40B4-BE49-F238E27FC236}">
                <a16:creationId xmlns:a16="http://schemas.microsoft.com/office/drawing/2014/main" id="{CFA38FCD-B451-4370-A94D-FD3A95749F6B}"/>
              </a:ext>
            </a:extLst>
          </p:cNvPr>
          <p:cNvSpPr>
            <a:spLocks noChangeShapeType="1"/>
          </p:cNvSpPr>
          <p:nvPr/>
        </p:nvSpPr>
        <p:spPr bwMode="auto">
          <a:xfrm>
            <a:off x="939800" y="3257550"/>
            <a:ext cx="729297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0739A7A-B46F-472A-BD89-4563361AE82A}"/>
              </a:ext>
            </a:extLst>
          </p:cNvPr>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ltLang="en-US"/>
              <a:t>The ALTER TABLE Statement</a:t>
            </a:r>
          </a:p>
        </p:txBody>
      </p:sp>
      <p:sp>
        <p:nvSpPr>
          <p:cNvPr id="18435" name="Rectangle 3">
            <a:extLst>
              <a:ext uri="{FF2B5EF4-FFF2-40B4-BE49-F238E27FC236}">
                <a16:creationId xmlns:a16="http://schemas.microsoft.com/office/drawing/2014/main" id="{AC4D8C25-8175-426D-ACD2-D80E6706A45B}"/>
              </a:ext>
            </a:extLst>
          </p:cNvPr>
          <p:cNvSpPr>
            <a:spLocks noGrp="1" noChangeArrowheads="1"/>
          </p:cNvSpPr>
          <p:nvPr>
            <p:ph type="body" idx="1"/>
          </p:nvPr>
        </p:nvSpPr>
        <p:spPr>
          <a:xfrm>
            <a:off x="858838" y="1338263"/>
            <a:ext cx="7594600" cy="2117725"/>
          </a:xfrm>
          <a:noFill/>
          <a:ln/>
          <a:effectLst>
            <a:outerShdw dist="53882" dir="2700000" algn="ctr" rotWithShape="0">
              <a:srgbClr val="000000">
                <a:alpha val="50000"/>
              </a:srgbClr>
            </a:outerShdw>
          </a:effectLst>
        </p:spPr>
        <p:txBody>
          <a:bodyPr lIns="92075" tIns="46038" rIns="92075" bIns="46038">
            <a:spAutoFit/>
          </a:bodyPr>
          <a:lstStyle/>
          <a:p>
            <a:r>
              <a:rPr lang="en-US" altLang="en-US"/>
              <a:t>Use the ALTER TABLE statement to:</a:t>
            </a:r>
          </a:p>
          <a:p>
            <a:pPr lvl="1"/>
            <a:r>
              <a:rPr lang="en-US" altLang="en-US"/>
              <a:t>Add a new column</a:t>
            </a:r>
          </a:p>
          <a:p>
            <a:pPr lvl="1"/>
            <a:r>
              <a:rPr lang="en-US" altLang="en-US"/>
              <a:t>Modify an existing column</a:t>
            </a:r>
          </a:p>
          <a:p>
            <a:pPr lvl="1"/>
            <a:r>
              <a:rPr lang="en-US" altLang="en-US"/>
              <a:t>Define a default value for the new column</a:t>
            </a:r>
          </a:p>
        </p:txBody>
      </p:sp>
      <p:sp>
        <p:nvSpPr>
          <p:cNvPr id="18436" name="Rectangle 4">
            <a:extLst>
              <a:ext uri="{FF2B5EF4-FFF2-40B4-BE49-F238E27FC236}">
                <a16:creationId xmlns:a16="http://schemas.microsoft.com/office/drawing/2014/main" id="{2FB69CAF-25BC-4A11-A1FE-F8B64A2D9B9A}"/>
              </a:ext>
            </a:extLst>
          </p:cNvPr>
          <p:cNvSpPr>
            <a:spLocks noChangeArrowheads="1"/>
          </p:cNvSpPr>
          <p:nvPr/>
        </p:nvSpPr>
        <p:spPr bwMode="blackWhite">
          <a:xfrm>
            <a:off x="896938" y="3629025"/>
            <a:ext cx="752792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8437" name="Rectangle 5">
            <a:extLst>
              <a:ext uri="{FF2B5EF4-FFF2-40B4-BE49-F238E27FC236}">
                <a16:creationId xmlns:a16="http://schemas.microsoft.com/office/drawing/2014/main" id="{CB8F9362-6139-40C6-BB23-0FBB4B7BA906}"/>
              </a:ext>
            </a:extLst>
          </p:cNvPr>
          <p:cNvSpPr>
            <a:spLocks noChangeArrowheads="1"/>
          </p:cNvSpPr>
          <p:nvPr/>
        </p:nvSpPr>
        <p:spPr bwMode="blackWhite">
          <a:xfrm>
            <a:off x="904875" y="4849813"/>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8438" name="Rectangle 6">
            <a:extLst>
              <a:ext uri="{FF2B5EF4-FFF2-40B4-BE49-F238E27FC236}">
                <a16:creationId xmlns:a16="http://schemas.microsoft.com/office/drawing/2014/main" id="{229CC839-2508-41E7-87AF-0ED8C08A4572}"/>
              </a:ext>
            </a:extLst>
          </p:cNvPr>
          <p:cNvSpPr>
            <a:spLocks noChangeArrowheads="1"/>
          </p:cNvSpPr>
          <p:nvPr/>
        </p:nvSpPr>
        <p:spPr bwMode="blackWhite">
          <a:xfrm>
            <a:off x="931863" y="3616325"/>
            <a:ext cx="7300912"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ALTER TABLE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ADD		   (</a:t>
            </a:r>
            <a:r>
              <a:rPr lang="en-US" altLang="en-US" sz="1800" b="1" i="1">
                <a:solidFill>
                  <a:srgbClr val="000000"/>
                </a:solidFill>
                <a:latin typeface="Courier New" panose="02070309020205020404" pitchFamily="49" charset="0"/>
              </a:rPr>
              <a:t>column datatype </a:t>
            </a:r>
            <a:r>
              <a:rPr lang="en-US" altLang="en-US" sz="1800" b="1">
                <a:solidFill>
                  <a:srgbClr val="000000"/>
                </a:solidFill>
                <a:latin typeface="Courier New" panose="02070309020205020404" pitchFamily="49" charset="0"/>
              </a:rPr>
              <a:t>[DEFAULT </a:t>
            </a:r>
            <a:r>
              <a:rPr lang="en-US" altLang="en-US" sz="1800" b="1" i="1">
                <a:solidFill>
                  <a:srgbClr val="000000"/>
                </a:solidFill>
                <a:latin typeface="Courier New" panose="02070309020205020404" pitchFamily="49" charset="0"/>
              </a:rPr>
              <a:t>expr</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 </a:t>
            </a:r>
            <a:r>
              <a:rPr lang="en-US" altLang="en-US" sz="1800" b="1" i="1">
                <a:solidFill>
                  <a:srgbClr val="000000"/>
                </a:solidFill>
                <a:latin typeface="Courier New" panose="02070309020205020404" pitchFamily="49" charset="0"/>
              </a:rPr>
              <a:t>column datatype</a:t>
            </a:r>
            <a:r>
              <a:rPr lang="en-US" altLang="en-US" sz="1800" b="1">
                <a:solidFill>
                  <a:srgbClr val="000000"/>
                </a:solidFill>
                <a:latin typeface="Courier New" panose="02070309020205020404" pitchFamily="49" charset="0"/>
              </a:rPr>
              <a:t>]...);</a:t>
            </a:r>
          </a:p>
        </p:txBody>
      </p:sp>
      <p:sp>
        <p:nvSpPr>
          <p:cNvPr id="18439" name="Rectangle 7">
            <a:extLst>
              <a:ext uri="{FF2B5EF4-FFF2-40B4-BE49-F238E27FC236}">
                <a16:creationId xmlns:a16="http://schemas.microsoft.com/office/drawing/2014/main" id="{40F1AB60-5F34-4DE3-93F2-07EFFE9CB08B}"/>
              </a:ext>
            </a:extLst>
          </p:cNvPr>
          <p:cNvSpPr>
            <a:spLocks noChangeArrowheads="1"/>
          </p:cNvSpPr>
          <p:nvPr/>
        </p:nvSpPr>
        <p:spPr bwMode="blackWhite">
          <a:xfrm>
            <a:off x="949325" y="4846638"/>
            <a:ext cx="7300913"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defRPr>
            </a:lvl1pPr>
            <a:lvl2pPr>
              <a:tabLst>
                <a:tab pos="692150" algn="l"/>
                <a:tab pos="1200150" algn="l"/>
              </a:tabLst>
              <a:defRPr>
                <a:solidFill>
                  <a:schemeClr val="tx1"/>
                </a:solidFill>
                <a:latin typeface="Arial" panose="020B0604020202020204" pitchFamily="34" charset="0"/>
              </a:defRPr>
            </a:lvl2pPr>
            <a:lvl3pPr>
              <a:tabLst>
                <a:tab pos="692150" algn="l"/>
                <a:tab pos="1200150" algn="l"/>
              </a:tabLst>
              <a:defRPr>
                <a:solidFill>
                  <a:schemeClr val="tx1"/>
                </a:solidFill>
                <a:latin typeface="Arial" panose="020B0604020202020204" pitchFamily="34" charset="0"/>
              </a:defRPr>
            </a:lvl3pPr>
            <a:lvl4pPr>
              <a:tabLst>
                <a:tab pos="692150" algn="l"/>
                <a:tab pos="1200150" algn="l"/>
              </a:tabLst>
              <a:defRPr>
                <a:solidFill>
                  <a:schemeClr val="tx1"/>
                </a:solidFill>
                <a:latin typeface="Arial" panose="020B0604020202020204" pitchFamily="34" charset="0"/>
              </a:defRPr>
            </a:lvl4pPr>
            <a:lvl5pPr>
              <a:tabLst>
                <a:tab pos="692150" algn="l"/>
                <a:tab pos="1200150" algn="l"/>
              </a:tabLst>
              <a:defRPr>
                <a:solidFill>
                  <a:schemeClr val="tx1"/>
                </a:solidFill>
                <a:latin typeface="Arial" panose="020B0604020202020204" pitchFamily="34" charset="0"/>
              </a:defRPr>
            </a:lvl5pPr>
            <a:lvl6pPr fontAlgn="base">
              <a:spcBef>
                <a:spcPct val="0"/>
              </a:spcBef>
              <a:spcAft>
                <a:spcPct val="0"/>
              </a:spcAft>
              <a:tabLst>
                <a:tab pos="692150" algn="l"/>
                <a:tab pos="1200150" algn="l"/>
              </a:tabLst>
              <a:defRPr>
                <a:solidFill>
                  <a:schemeClr val="tx1"/>
                </a:solidFill>
                <a:latin typeface="Arial" panose="020B0604020202020204" pitchFamily="34" charset="0"/>
              </a:defRPr>
            </a:lvl6pPr>
            <a:lvl7pPr fontAlgn="base">
              <a:spcBef>
                <a:spcPct val="0"/>
              </a:spcBef>
              <a:spcAft>
                <a:spcPct val="0"/>
              </a:spcAft>
              <a:tabLst>
                <a:tab pos="692150" algn="l"/>
                <a:tab pos="1200150" algn="l"/>
              </a:tabLst>
              <a:defRPr>
                <a:solidFill>
                  <a:schemeClr val="tx1"/>
                </a:solidFill>
                <a:latin typeface="Arial" panose="020B0604020202020204" pitchFamily="34" charset="0"/>
              </a:defRPr>
            </a:lvl7pPr>
            <a:lvl8pPr fontAlgn="base">
              <a:spcBef>
                <a:spcPct val="0"/>
              </a:spcBef>
              <a:spcAft>
                <a:spcPct val="0"/>
              </a:spcAft>
              <a:tabLst>
                <a:tab pos="692150" algn="l"/>
                <a:tab pos="1200150" algn="l"/>
              </a:tabLst>
              <a:defRPr>
                <a:solidFill>
                  <a:schemeClr val="tx1"/>
                </a:solidFill>
                <a:latin typeface="Arial" panose="020B0604020202020204" pitchFamily="34" charset="0"/>
              </a:defRPr>
            </a:lvl8pPr>
            <a:lvl9pPr fontAlgn="base">
              <a:spcBef>
                <a:spcPct val="0"/>
              </a:spcBef>
              <a:spcAft>
                <a:spcPct val="0"/>
              </a:spcAft>
              <a:tabLst>
                <a:tab pos="692150" algn="l"/>
                <a:tab pos="1200150" algn="l"/>
              </a:tabLst>
              <a:defRPr>
                <a:solidFill>
                  <a:schemeClr val="tx1"/>
                </a:solidFill>
                <a:latin typeface="Arial" panose="020B0604020202020204" pitchFamily="34" charset="0"/>
              </a:defRPr>
            </a:lvl9pPr>
          </a:lstStyle>
          <a:p>
            <a:r>
              <a:rPr lang="en-US" altLang="en-US" sz="1800" b="1">
                <a:solidFill>
                  <a:srgbClr val="000000"/>
                </a:solidFill>
                <a:latin typeface="Courier New" panose="02070309020205020404" pitchFamily="49" charset="0"/>
              </a:rPr>
              <a:t>ALTER TABLE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MODIFY	   (</a:t>
            </a:r>
            <a:r>
              <a:rPr lang="en-US" altLang="en-US" sz="1800" b="1" i="1">
                <a:solidFill>
                  <a:srgbClr val="000000"/>
                </a:solidFill>
                <a:latin typeface="Courier New" panose="02070309020205020404" pitchFamily="49" charset="0"/>
              </a:rPr>
              <a:t>column datatype </a:t>
            </a:r>
            <a:r>
              <a:rPr lang="en-US" altLang="en-US" sz="1800" b="1">
                <a:solidFill>
                  <a:srgbClr val="000000"/>
                </a:solidFill>
                <a:latin typeface="Courier New" panose="02070309020205020404" pitchFamily="49" charset="0"/>
              </a:rPr>
              <a:t>[DEFAULT </a:t>
            </a:r>
            <a:r>
              <a:rPr lang="en-US" altLang="en-US" sz="1800" b="1" i="1">
                <a:solidFill>
                  <a:srgbClr val="000000"/>
                </a:solidFill>
                <a:latin typeface="Courier New" panose="02070309020205020404" pitchFamily="49" charset="0"/>
              </a:rPr>
              <a:t>expr</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		   [, </a:t>
            </a:r>
            <a:r>
              <a:rPr lang="en-US" altLang="en-US" sz="1800" b="1" i="1">
                <a:solidFill>
                  <a:srgbClr val="000000"/>
                </a:solidFill>
                <a:latin typeface="Courier New" panose="02070309020205020404" pitchFamily="49" charset="0"/>
              </a:rPr>
              <a:t>column datatype</a:t>
            </a:r>
            <a:r>
              <a:rPr lang="en-US" altLang="en-US" sz="1800" b="1">
                <a:solidFill>
                  <a:srgbClr val="000000"/>
                </a:solidFill>
                <a:latin typeface="Courier New" panose="02070309020205020404" pitchFamily="49" charset="0"/>
              </a:rPr>
              <a:t>]...);</a:t>
            </a:r>
          </a:p>
        </p:txBody>
      </p:sp>
    </p:spTree>
  </p:cSld>
  <p:clrMapOvr>
    <a:masterClrMapping/>
  </p:clrMapOvr>
  <p:transition spd="slow">
    <p:cut/>
  </p:transition>
</p:sld>
</file>

<file path=ppt/theme/theme1.xml><?xml version="1.0" encoding="utf-8"?>
<a:theme xmlns:a="http://schemas.openxmlformats.org/drawingml/2006/main"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3SQUA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3SQUA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SQUA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SQUA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SQUA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SQUA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SQUA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SQUA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Designs\3SQUARES.POT</Template>
  <TotalTime>17</TotalTime>
  <Words>2799</Words>
  <Application>Microsoft Macintosh PowerPoint</Application>
  <PresentationFormat>On-screen Show (4:3)</PresentationFormat>
  <Paragraphs>374</Paragraphs>
  <Slides>17</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Courier New</vt:lpstr>
      <vt:lpstr>Times</vt:lpstr>
      <vt:lpstr>Times New Roman</vt:lpstr>
      <vt:lpstr>3SQUARES</vt:lpstr>
      <vt:lpstr>Document</vt:lpstr>
      <vt:lpstr>Writing SQL Statements</vt:lpstr>
      <vt:lpstr>Creating and Managing Tables (DDL)</vt:lpstr>
      <vt:lpstr>Objectives</vt:lpstr>
      <vt:lpstr>Database Objects</vt:lpstr>
      <vt:lpstr>Naming Conventions</vt:lpstr>
      <vt:lpstr>The CREATE TABLE Statement</vt:lpstr>
      <vt:lpstr>Creating Tables</vt:lpstr>
      <vt:lpstr>Data types</vt:lpstr>
      <vt:lpstr>The ALTER TABLE Statement</vt:lpstr>
      <vt:lpstr>Adding a Column</vt:lpstr>
      <vt:lpstr>Adding a Column</vt:lpstr>
      <vt:lpstr>Modifying a Column</vt:lpstr>
      <vt:lpstr>Dropping a Table</vt:lpstr>
      <vt:lpstr>Changing the Name of an Object</vt:lpstr>
      <vt:lpstr>Truncating a Table</vt:lpstr>
      <vt:lpstr>Summary</vt:lpstr>
      <vt:lpstr>Practice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Aleena Ahmad</cp:lastModifiedBy>
  <cp:revision>199</cp:revision>
  <cp:lastPrinted>1998-06-30T23:36:58Z</cp:lastPrinted>
  <dcterms:created xsi:type="dcterms:W3CDTF">1995-06-17T23:31:02Z</dcterms:created>
  <dcterms:modified xsi:type="dcterms:W3CDTF">2021-09-21T04:22:35Z</dcterms:modified>
</cp:coreProperties>
</file>