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300" r:id="rId4"/>
    <p:sldId id="301" r:id="rId5"/>
    <p:sldId id="277" r:id="rId6"/>
    <p:sldId id="302" r:id="rId7"/>
    <p:sldId id="303" r:id="rId8"/>
    <p:sldId id="305" r:id="rId9"/>
    <p:sldId id="285" r:id="rId10"/>
    <p:sldId id="307" r:id="rId11"/>
    <p:sldId id="287" r:id="rId12"/>
    <p:sldId id="311" r:id="rId13"/>
    <p:sldId id="288" r:id="rId14"/>
    <p:sldId id="315" r:id="rId15"/>
    <p:sldId id="308" r:id="rId16"/>
    <p:sldId id="266" r:id="rId17"/>
    <p:sldId id="297" r:id="rId18"/>
    <p:sldId id="304" r:id="rId19"/>
    <p:sldId id="312" r:id="rId20"/>
    <p:sldId id="313" r:id="rId21"/>
    <p:sldId id="314" r:id="rId22"/>
    <p:sldId id="262" r:id="rId23"/>
    <p:sldId id="310" r:id="rId24"/>
    <p:sldId id="306" r:id="rId25"/>
    <p:sldId id="259" r:id="rId26"/>
    <p:sldId id="383" r:id="rId2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3333CC"/>
    <a:srgbClr val="990066"/>
    <a:srgbClr val="FF3300"/>
    <a:srgbClr val="009900"/>
    <a:srgbClr val="FFCC99"/>
    <a:srgbClr val="000000"/>
    <a:srgbClr val="FC012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087" autoAdjust="0"/>
  </p:normalViewPr>
  <p:slideViewPr>
    <p:cSldViewPr>
      <p:cViewPr varScale="1">
        <p:scale>
          <a:sx n="69" d="100"/>
          <a:sy n="69" d="100"/>
        </p:scale>
        <p:origin x="-1602" y="-90"/>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54" y="212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3788"/>
            <a:ext cx="5280025"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4EB9C97B-F7C7-4B47-A141-728DCB58F1D2}"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Rot="1" noChangeArrowheads="1" noTextEdit="1"/>
          </p:cNvSpPr>
          <p:nvPr>
            <p:ph type="sldImg" idx="2"/>
          </p:nvPr>
        </p:nvSpPr>
        <p:spPr bwMode="auto">
          <a:xfrm>
            <a:off x="469900" y="157163"/>
            <a:ext cx="5873750" cy="4402137"/>
          </a:xfrm>
          <a:prstGeom prst="rect">
            <a:avLst/>
          </a:prstGeom>
          <a:noFill/>
          <a:ln w="12700">
            <a:solidFill>
              <a:schemeClr val="tx1"/>
            </a:solidFill>
            <a:miter lim="800000"/>
            <a:headEnd/>
            <a:tailEnd/>
          </a:ln>
          <a:effec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736013"/>
            <a:ext cx="5270500"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Introduction to Oracle: SQL and PL/SQL  11</a:t>
            </a:r>
            <a:r>
              <a:rPr lang="en-US" sz="1000">
                <a:solidFill>
                  <a:schemeClr val="tx1"/>
                </a:solidFill>
                <a:latin typeface="Times New Roman" pitchFamily="18" charset="0"/>
              </a:rPr>
              <a:t>-</a:t>
            </a:r>
            <a:fld id="{D4D311CC-3EC9-4183-A6AF-6CB0D921A09D}"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oleObject1.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r>
              <a:rPr lang="en-US" sz="1200">
                <a:solidFill>
                  <a:schemeClr val="accent2"/>
                </a:solidFill>
              </a:rPr>
              <a:t>Schedule:	Timing	Topic</a:t>
            </a:r>
          </a:p>
          <a:p>
            <a:pPr lvl="1">
              <a:tabLst>
                <a:tab pos="1122363" algn="l"/>
                <a:tab pos="2246313" algn="l"/>
              </a:tabLst>
            </a:pPr>
            <a:r>
              <a:rPr lang="en-US">
                <a:solidFill>
                  <a:schemeClr val="accent2"/>
                </a:solidFill>
              </a:rPr>
              <a:t>	45 minutes	Lecture</a:t>
            </a:r>
          </a:p>
          <a:p>
            <a:pPr lvl="1">
              <a:tabLst>
                <a:tab pos="1122363" algn="l"/>
                <a:tab pos="2246313" algn="l"/>
              </a:tabLst>
            </a:pPr>
            <a:r>
              <a:rPr lang="en-US">
                <a:solidFill>
                  <a:schemeClr val="accent2"/>
                </a:solidFill>
              </a:rPr>
              <a:t>	25 minutes	Practice</a:t>
            </a:r>
          </a:p>
          <a:p>
            <a:pPr lvl="1">
              <a:tabLst>
                <a:tab pos="1122363" algn="l"/>
                <a:tab pos="2246313" algn="l"/>
              </a:tabLst>
            </a:pPr>
            <a:r>
              <a:rPr lang="en-US">
                <a:solidFill>
                  <a:schemeClr val="accent2"/>
                </a:solidFill>
              </a:rPr>
              <a:t>	70 minutes	Total</a:t>
            </a:r>
          </a:p>
        </p:txBody>
      </p:sp>
      <p:sp>
        <p:nvSpPr>
          <p:cNvPr id="6147" name="Rectangle 3"/>
          <p:cNvSpPr>
            <a:spLocks noRo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Rot="1" noChangeArrowheads="1" noTextEdit="1"/>
          </p:cNvSpPr>
          <p:nvPr>
            <p:ph type="sldImg"/>
          </p:nvPr>
        </p:nvSpPr>
        <p:spPr>
          <a:xfrm>
            <a:off x="471488" y="157163"/>
            <a:ext cx="5870575" cy="4402137"/>
          </a:xfrm>
          <a:ln cap="flat"/>
        </p:spPr>
      </p:sp>
      <p:sp>
        <p:nvSpPr>
          <p:cNvPr id="24579" name="Rectangle 3"/>
          <p:cNvSpPr>
            <a:spLocks noGrp="1" noChangeArrowheads="1"/>
          </p:cNvSpPr>
          <p:nvPr>
            <p:ph type="body" idx="1"/>
          </p:nvPr>
        </p:nvSpPr>
        <p:spPr>
          <a:noFill/>
          <a:ln/>
        </p:spPr>
        <p:txBody>
          <a:bodyPr/>
          <a:lstStyle/>
          <a:p>
            <a:r>
              <a:rPr lang="en-US"/>
              <a:t>The UNIQUE Key Constraint (continued)</a:t>
            </a:r>
          </a:p>
          <a:p>
            <a:pPr lvl="1"/>
            <a:r>
              <a:rPr lang="en-US"/>
              <a:t>UNIQUE key constraints can be defined at the column or table level. A composite unique key is created by using the table level definition.</a:t>
            </a:r>
          </a:p>
          <a:p>
            <a:pPr lvl="1"/>
            <a:r>
              <a:rPr lang="en-US"/>
              <a:t>The example on the slide applies UNIQUE key constraint to the DNAME column of the DEPT table. The name of the constraint is DEPT_DNAME_UK.</a:t>
            </a:r>
          </a:p>
          <a:p>
            <a:pPr lvl="1"/>
            <a:r>
              <a:rPr lang="en-US" b="1"/>
              <a:t>Note: </a:t>
            </a:r>
            <a:r>
              <a:rPr lang="en-US"/>
              <a:t>The Oracle Server enforces the UNIQUE key constraint by implicitly creating a unique index on the unique key.</a:t>
            </a:r>
          </a:p>
          <a:p>
            <a:pPr lvl="1"/>
            <a:endParaRPr lang="en-US"/>
          </a:p>
          <a:p>
            <a:pPr lvl="1"/>
            <a:endParaRPr lang="en-US"/>
          </a:p>
          <a:p>
            <a:endParaRPr lang="en-US" b="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Rot="1" noChangeArrowheads="1" noTextEdit="1"/>
          </p:cNvSpPr>
          <p:nvPr>
            <p:ph type="sldImg"/>
          </p:nvPr>
        </p:nvSpPr>
        <p:spPr>
          <a:xfrm>
            <a:off x="471488" y="157163"/>
            <a:ext cx="5870575" cy="4402137"/>
          </a:xfrm>
          <a:ln cap="flat"/>
        </p:spPr>
      </p:sp>
      <p:sp>
        <p:nvSpPr>
          <p:cNvPr id="26627" name="Rectangle 3"/>
          <p:cNvSpPr>
            <a:spLocks noGrp="1" noChangeArrowheads="1"/>
          </p:cNvSpPr>
          <p:nvPr>
            <p:ph type="body" idx="1"/>
          </p:nvPr>
        </p:nvSpPr>
        <p:spPr>
          <a:noFill/>
          <a:ln/>
        </p:spPr>
        <p:txBody>
          <a:bodyPr/>
          <a:lstStyle/>
          <a:p>
            <a:r>
              <a:rPr lang="en-US" dirty="0"/>
              <a:t>The PRIMARY KEY Constraint</a:t>
            </a:r>
          </a:p>
          <a:p>
            <a:pPr lvl="1"/>
            <a:r>
              <a:rPr lang="en-US" dirty="0"/>
              <a:t>A PRIMARY KEY constraint creates a primary key for the table. Only one primary key can be created for a each table. The </a:t>
            </a:r>
            <a:r>
              <a:rPr lang="en-US" dirty="0">
                <a:solidFill>
                  <a:srgbClr val="FC0128"/>
                </a:solidFill>
              </a:rPr>
              <a:t>PRIMARY KEY </a:t>
            </a:r>
            <a:r>
              <a:rPr lang="en-US" dirty="0"/>
              <a:t>constraint is a column or set of columns that uniquely identifies each row in a table. This constraint enforces uniqueness of the column or column combination and ensures that no column that is part of the primary key can contain a null value. </a:t>
            </a:r>
            <a:endParaRPr lang="en-US" dirty="0" smtClean="0"/>
          </a:p>
          <a:p>
            <a:pPr lvl="1"/>
            <a:r>
              <a:rPr lang="en-US" dirty="0" smtClean="0"/>
              <a:t>CREATE TABLE emp2(</a:t>
            </a:r>
          </a:p>
          <a:p>
            <a:pPr lvl="1"/>
            <a:r>
              <a:rPr lang="en-US" dirty="0" smtClean="0"/>
              <a:t>  	     </a:t>
            </a:r>
            <a:r>
              <a:rPr lang="en-US" dirty="0" err="1" smtClean="0"/>
              <a:t>empno</a:t>
            </a:r>
            <a:r>
              <a:rPr lang="en-US" dirty="0" smtClean="0"/>
              <a:t>  NUMBER(4) primary key,</a:t>
            </a:r>
          </a:p>
          <a:p>
            <a:pPr lvl="1"/>
            <a:r>
              <a:rPr lang="en-US" dirty="0" smtClean="0"/>
              <a:t>    	     </a:t>
            </a:r>
            <a:r>
              <a:rPr lang="en-US" dirty="0" err="1" smtClean="0"/>
              <a:t>ename</a:t>
            </a:r>
            <a:r>
              <a:rPr lang="en-US" dirty="0" smtClean="0"/>
              <a:t>  VARCHAR2(10))</a:t>
            </a:r>
          </a:p>
          <a:p>
            <a:pPr lvl="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Rot="1" noChangeArrowheads="1" noTextEdit="1"/>
          </p:cNvSpPr>
          <p:nvPr>
            <p:ph type="sldImg"/>
          </p:nvPr>
        </p:nvSpPr>
        <p:spPr>
          <a:xfrm>
            <a:off x="471488" y="157163"/>
            <a:ext cx="5870575" cy="4402137"/>
          </a:xfrm>
          <a:ln cap="flat"/>
        </p:spPr>
      </p:sp>
      <p:sp>
        <p:nvSpPr>
          <p:cNvPr id="28675" name="Rectangle 3"/>
          <p:cNvSpPr>
            <a:spLocks noGrp="1" noChangeArrowheads="1"/>
          </p:cNvSpPr>
          <p:nvPr>
            <p:ph type="body" idx="1"/>
          </p:nvPr>
        </p:nvSpPr>
        <p:spPr>
          <a:noFill/>
          <a:ln/>
        </p:spPr>
        <p:txBody>
          <a:bodyPr/>
          <a:lstStyle/>
          <a:p>
            <a:r>
              <a:rPr lang="en-US"/>
              <a:t>The PRIMARY KEY Constraint (continued)</a:t>
            </a:r>
          </a:p>
          <a:p>
            <a:pPr lvl="1"/>
            <a:r>
              <a:rPr lang="en-US"/>
              <a:t>PRIMARY KEY constraints can be defined at the column level or table level. A composite PRIMARY KEY is created by using the table level definition.</a:t>
            </a:r>
          </a:p>
          <a:p>
            <a:pPr lvl="1"/>
            <a:r>
              <a:rPr lang="en-US"/>
              <a:t>The example on the slide defines a PRIMARY KEY constraint on the DEPTNO column of the DEPT table. The name of the constraint is DEPT_DEPTNO_PK.</a:t>
            </a:r>
          </a:p>
          <a:p>
            <a:pPr lvl="1"/>
            <a:r>
              <a:rPr lang="en-US" b="1"/>
              <a:t>Note:</a:t>
            </a:r>
            <a:r>
              <a:rPr lang="en-US"/>
              <a:t> A UNIQUE index is automatically created for a PRIMARY KEY column.</a:t>
            </a:r>
          </a:p>
          <a:p>
            <a:pPr lvl="1"/>
            <a:endParaRPr lang="en-US"/>
          </a:p>
          <a:p>
            <a:endParaRPr lang="en-US" b="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Ro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r>
              <a:rPr lang="en-US"/>
              <a:t>The FOREIGN KEY Constraint</a:t>
            </a:r>
          </a:p>
          <a:p>
            <a:pPr lvl="1"/>
            <a:r>
              <a:rPr lang="en-US"/>
              <a:t>The </a:t>
            </a:r>
            <a:r>
              <a:rPr lang="en-US">
                <a:solidFill>
                  <a:srgbClr val="FC0128"/>
                </a:solidFill>
              </a:rPr>
              <a:t>FOREIGN KEY,</a:t>
            </a:r>
            <a:r>
              <a:rPr lang="en-US"/>
              <a:t> or </a:t>
            </a:r>
            <a:r>
              <a:rPr lang="en-US">
                <a:solidFill>
                  <a:srgbClr val="FC0128"/>
                </a:solidFill>
              </a:rPr>
              <a:t>referential integrity</a:t>
            </a:r>
            <a:r>
              <a:rPr lang="en-US"/>
              <a:t> constraint, designates a column or combination of columns as a foreign key and establishes a relationship between a primary key or a unique key in the same table or a different table. In the example on the slide, DEPTNO has been defined as the foreign key in the EMP table (dependent or child table); it references the DEPTNO column of the DEPT table (referenced or parent table).</a:t>
            </a:r>
          </a:p>
          <a:p>
            <a:pPr lvl="1"/>
            <a:r>
              <a:rPr lang="en-US"/>
              <a:t>A foreign key value must match an existing value in the parent table or be NULL.</a:t>
            </a:r>
          </a:p>
          <a:p>
            <a:pPr lvl="1"/>
            <a:r>
              <a:rPr lang="en-US"/>
              <a:t>Foreign keys are based on data values and are purely logical, not physical, pointers.</a:t>
            </a:r>
          </a:p>
          <a:p>
            <a:pPr lvl="1"/>
            <a:endParaRPr lang="en-US"/>
          </a:p>
          <a:p>
            <a:pPr lvl="1"/>
            <a:endParaRPr lang="en-US"/>
          </a:p>
          <a:p>
            <a:endParaRPr lang="en-US" b="0">
              <a:latin typeface="Times New Roman" pitchFamily="18" charset="0"/>
            </a:endParaRPr>
          </a:p>
        </p:txBody>
      </p:sp>
      <p:grpSp>
        <p:nvGrpSpPr>
          <p:cNvPr id="30735" name="Group 15"/>
          <p:cNvGrpSpPr>
            <a:grpSpLocks/>
          </p:cNvGrpSpPr>
          <p:nvPr/>
        </p:nvGrpSpPr>
        <p:grpSpPr bwMode="auto">
          <a:xfrm>
            <a:off x="214313" y="6146800"/>
            <a:ext cx="285750" cy="304800"/>
            <a:chOff x="135" y="3872"/>
            <a:chExt cx="180" cy="192"/>
          </a:xfrm>
        </p:grpSpPr>
        <p:sp>
          <p:nvSpPr>
            <p:cNvPr id="30724" name="Freeform 4"/>
            <p:cNvSpPr>
              <a:spLocks/>
            </p:cNvSpPr>
            <p:nvPr/>
          </p:nvSpPr>
          <p:spPr bwMode="auto">
            <a:xfrm>
              <a:off x="135" y="3872"/>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a:tailEnd/>
            </a:ln>
            <a:effectLst/>
          </p:spPr>
          <p:txBody>
            <a:bodyPr/>
            <a:lstStyle/>
            <a:p>
              <a:endParaRPr lang="en-US"/>
            </a:p>
          </p:txBody>
        </p:sp>
        <p:sp>
          <p:nvSpPr>
            <p:cNvPr id="30725" name="Freeform 5"/>
            <p:cNvSpPr>
              <a:spLocks/>
            </p:cNvSpPr>
            <p:nvPr/>
          </p:nvSpPr>
          <p:spPr bwMode="auto">
            <a:xfrm>
              <a:off x="216" y="4046"/>
              <a:ext cx="26" cy="18"/>
            </a:xfrm>
            <a:custGeom>
              <a:avLst/>
              <a:gdLst/>
              <a:ahLst/>
              <a:cxnLst>
                <a:cxn ang="0">
                  <a:pos x="25" y="17"/>
                </a:cxn>
                <a:cxn ang="0">
                  <a:pos x="25" y="0"/>
                </a:cxn>
                <a:cxn ang="0">
                  <a:pos x="0" y="0"/>
                </a:cxn>
                <a:cxn ang="0">
                  <a:pos x="0" y="17"/>
                </a:cxn>
                <a:cxn ang="0">
                  <a:pos x="25" y="17"/>
                </a:cxn>
              </a:cxnLst>
              <a:rect l="0" t="0" r="r" b="b"/>
              <a:pathLst>
                <a:path w="26" h="18">
                  <a:moveTo>
                    <a:pt x="25" y="17"/>
                  </a:moveTo>
                  <a:lnTo>
                    <a:pt x="25" y="0"/>
                  </a:lnTo>
                  <a:lnTo>
                    <a:pt x="0" y="0"/>
                  </a:lnTo>
                  <a:lnTo>
                    <a:pt x="0" y="17"/>
                  </a:lnTo>
                  <a:lnTo>
                    <a:pt x="25" y="17"/>
                  </a:lnTo>
                </a:path>
              </a:pathLst>
            </a:custGeom>
            <a:solidFill>
              <a:srgbClr val="FFFFFF"/>
            </a:solidFill>
            <a:ln w="9525" cap="rnd">
              <a:noFill/>
              <a:round/>
              <a:headEnd/>
              <a:tailEnd/>
            </a:ln>
            <a:effectLst/>
          </p:spPr>
          <p:txBody>
            <a:bodyPr/>
            <a:lstStyle/>
            <a:p>
              <a:endParaRPr lang="en-US"/>
            </a:p>
          </p:txBody>
        </p:sp>
        <p:sp>
          <p:nvSpPr>
            <p:cNvPr id="30726" name="Freeform 6"/>
            <p:cNvSpPr>
              <a:spLocks/>
            </p:cNvSpPr>
            <p:nvPr/>
          </p:nvSpPr>
          <p:spPr bwMode="auto">
            <a:xfrm>
              <a:off x="157" y="3925"/>
              <a:ext cx="33" cy="20"/>
            </a:xfrm>
            <a:custGeom>
              <a:avLst/>
              <a:gdLst/>
              <a:ahLst/>
              <a:cxnLst>
                <a:cxn ang="0">
                  <a:pos x="0" y="0"/>
                </a:cxn>
                <a:cxn ang="0">
                  <a:pos x="26" y="19"/>
                </a:cxn>
                <a:cxn ang="0">
                  <a:pos x="32" y="8"/>
                </a:cxn>
                <a:cxn ang="0">
                  <a:pos x="0" y="0"/>
                </a:cxn>
              </a:cxnLst>
              <a:rect l="0" t="0" r="r" b="b"/>
              <a:pathLst>
                <a:path w="33" h="20">
                  <a:moveTo>
                    <a:pt x="0" y="0"/>
                  </a:moveTo>
                  <a:lnTo>
                    <a:pt x="26" y="19"/>
                  </a:lnTo>
                  <a:lnTo>
                    <a:pt x="32" y="8"/>
                  </a:lnTo>
                  <a:lnTo>
                    <a:pt x="0" y="0"/>
                  </a:lnTo>
                </a:path>
              </a:pathLst>
            </a:custGeom>
            <a:solidFill>
              <a:srgbClr val="FFFFFF"/>
            </a:solidFill>
            <a:ln w="9525" cap="rnd">
              <a:noFill/>
              <a:round/>
              <a:headEnd/>
              <a:tailEnd/>
            </a:ln>
            <a:effectLst/>
          </p:spPr>
          <p:txBody>
            <a:bodyPr/>
            <a:lstStyle/>
            <a:p>
              <a:endParaRPr lang="en-US"/>
            </a:p>
          </p:txBody>
        </p:sp>
        <p:sp>
          <p:nvSpPr>
            <p:cNvPr id="30727" name="Freeform 7"/>
            <p:cNvSpPr>
              <a:spLocks/>
            </p:cNvSpPr>
            <p:nvPr/>
          </p:nvSpPr>
          <p:spPr bwMode="auto">
            <a:xfrm>
              <a:off x="268" y="3925"/>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30728" name="Freeform 8"/>
            <p:cNvSpPr>
              <a:spLocks/>
            </p:cNvSpPr>
            <p:nvPr/>
          </p:nvSpPr>
          <p:spPr bwMode="auto">
            <a:xfrm>
              <a:off x="155" y="3964"/>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30729" name="Freeform 9"/>
            <p:cNvSpPr>
              <a:spLocks/>
            </p:cNvSpPr>
            <p:nvPr/>
          </p:nvSpPr>
          <p:spPr bwMode="auto">
            <a:xfrm>
              <a:off x="271" y="3965"/>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30730" name="Freeform 10"/>
            <p:cNvSpPr>
              <a:spLocks/>
            </p:cNvSpPr>
            <p:nvPr/>
          </p:nvSpPr>
          <p:spPr bwMode="auto">
            <a:xfrm>
              <a:off x="180" y="3887"/>
              <a:ext cx="26" cy="30"/>
            </a:xfrm>
            <a:custGeom>
              <a:avLst/>
              <a:gdLst/>
              <a:ahLst/>
              <a:cxnLst>
                <a:cxn ang="0">
                  <a:pos x="0" y="0"/>
                </a:cxn>
                <a:cxn ang="0">
                  <a:pos x="15" y="29"/>
                </a:cxn>
                <a:cxn ang="0">
                  <a:pos x="25" y="22"/>
                </a:cxn>
                <a:cxn ang="0">
                  <a:pos x="0" y="0"/>
                </a:cxn>
              </a:cxnLst>
              <a:rect l="0" t="0" r="r" b="b"/>
              <a:pathLst>
                <a:path w="26" h="30">
                  <a:moveTo>
                    <a:pt x="0" y="0"/>
                  </a:moveTo>
                  <a:lnTo>
                    <a:pt x="15" y="29"/>
                  </a:lnTo>
                  <a:lnTo>
                    <a:pt x="25" y="22"/>
                  </a:lnTo>
                  <a:lnTo>
                    <a:pt x="0" y="0"/>
                  </a:lnTo>
                </a:path>
              </a:pathLst>
            </a:custGeom>
            <a:solidFill>
              <a:srgbClr val="FFFFFF"/>
            </a:solidFill>
            <a:ln w="9525" cap="rnd">
              <a:noFill/>
              <a:round/>
              <a:headEnd/>
              <a:tailEnd/>
            </a:ln>
            <a:effectLst/>
          </p:spPr>
          <p:txBody>
            <a:bodyPr/>
            <a:lstStyle/>
            <a:p>
              <a:endParaRPr lang="en-US"/>
            </a:p>
          </p:txBody>
        </p:sp>
        <p:sp>
          <p:nvSpPr>
            <p:cNvPr id="30731" name="Freeform 11"/>
            <p:cNvSpPr>
              <a:spLocks/>
            </p:cNvSpPr>
            <p:nvPr/>
          </p:nvSpPr>
          <p:spPr bwMode="auto">
            <a:xfrm>
              <a:off x="245" y="3889"/>
              <a:ext cx="29" cy="32"/>
            </a:xfrm>
            <a:custGeom>
              <a:avLst/>
              <a:gdLst/>
              <a:ahLst/>
              <a:cxnLst>
                <a:cxn ang="0">
                  <a:pos x="28" y="0"/>
                </a:cxn>
                <a:cxn ang="0">
                  <a:pos x="11" y="31"/>
                </a:cxn>
                <a:cxn ang="0">
                  <a:pos x="0" y="23"/>
                </a:cxn>
                <a:cxn ang="0">
                  <a:pos x="28" y="0"/>
                </a:cxn>
              </a:cxnLst>
              <a:rect l="0" t="0" r="r" b="b"/>
              <a:pathLst>
                <a:path w="29" h="32">
                  <a:moveTo>
                    <a:pt x="28" y="0"/>
                  </a:moveTo>
                  <a:lnTo>
                    <a:pt x="11" y="31"/>
                  </a:lnTo>
                  <a:lnTo>
                    <a:pt x="0" y="23"/>
                  </a:lnTo>
                  <a:lnTo>
                    <a:pt x="28" y="0"/>
                  </a:lnTo>
                </a:path>
              </a:pathLst>
            </a:custGeom>
            <a:solidFill>
              <a:srgbClr val="FFFFFF"/>
            </a:solidFill>
            <a:ln w="9525" cap="rnd">
              <a:noFill/>
              <a:round/>
              <a:headEnd/>
              <a:tailEnd/>
            </a:ln>
            <a:effectLst/>
          </p:spPr>
          <p:txBody>
            <a:bodyPr/>
            <a:lstStyle/>
            <a:p>
              <a:endParaRPr lang="en-US"/>
            </a:p>
          </p:txBody>
        </p:sp>
        <p:sp>
          <p:nvSpPr>
            <p:cNvPr id="30732" name="Freeform 12"/>
            <p:cNvSpPr>
              <a:spLocks/>
            </p:cNvSpPr>
            <p:nvPr/>
          </p:nvSpPr>
          <p:spPr bwMode="auto">
            <a:xfrm>
              <a:off x="220" y="3878"/>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30733" name="Freeform 13"/>
            <p:cNvSpPr>
              <a:spLocks/>
            </p:cNvSpPr>
            <p:nvPr/>
          </p:nvSpPr>
          <p:spPr bwMode="auto">
            <a:xfrm>
              <a:off x="195" y="3924"/>
              <a:ext cx="67" cy="116"/>
            </a:xfrm>
            <a:custGeom>
              <a:avLst/>
              <a:gdLst/>
              <a:ahLst/>
              <a:cxnLst>
                <a:cxn ang="0">
                  <a:pos x="21" y="115"/>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5"/>
                </a:cxn>
                <a:cxn ang="0">
                  <a:pos x="21" y="115"/>
                </a:cxn>
              </a:cxnLst>
              <a:rect l="0" t="0" r="r" b="b"/>
              <a:pathLst>
                <a:path w="67" h="116">
                  <a:moveTo>
                    <a:pt x="21" y="115"/>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5"/>
                  </a:lnTo>
                  <a:lnTo>
                    <a:pt x="21" y="115"/>
                  </a:lnTo>
                </a:path>
              </a:pathLst>
            </a:custGeom>
            <a:solidFill>
              <a:srgbClr val="FFFFFF"/>
            </a:solidFill>
            <a:ln w="9525" cap="rnd">
              <a:noFill/>
              <a:round/>
              <a:headEnd/>
              <a:tailEnd/>
            </a:ln>
            <a:effectLst/>
          </p:spPr>
          <p:txBody>
            <a:bodyPr/>
            <a:lstStyle/>
            <a:p>
              <a:endParaRPr lang="en-US"/>
            </a:p>
          </p:txBody>
        </p:sp>
        <p:sp>
          <p:nvSpPr>
            <p:cNvPr id="30734" name="Freeform 14"/>
            <p:cNvSpPr>
              <a:spLocks/>
            </p:cNvSpPr>
            <p:nvPr/>
          </p:nvSpPr>
          <p:spPr bwMode="auto">
            <a:xfrm>
              <a:off x="222" y="3945"/>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noTextEdit="1"/>
          </p:cNvSpPr>
          <p:nvPr>
            <p:ph type="sldImg"/>
          </p:nvPr>
        </p:nvSpPr>
        <p:spPr>
          <a:xfrm>
            <a:off x="471488" y="157163"/>
            <a:ext cx="5870575" cy="4402137"/>
          </a:xfrm>
          <a:ln cap="flat"/>
        </p:spPr>
      </p:sp>
      <p:sp>
        <p:nvSpPr>
          <p:cNvPr id="32771" name="Rectangle 3"/>
          <p:cNvSpPr>
            <a:spLocks noGrp="1" noChangeArrowheads="1"/>
          </p:cNvSpPr>
          <p:nvPr>
            <p:ph type="body" idx="1"/>
          </p:nvPr>
        </p:nvSpPr>
        <p:spPr>
          <a:noFill/>
          <a:ln/>
        </p:spPr>
        <p:txBody>
          <a:bodyPr/>
          <a:lstStyle/>
          <a:p>
            <a:r>
              <a:rPr lang="en-US"/>
              <a:t>The FOREIGN KEY Constraint (continued)</a:t>
            </a:r>
          </a:p>
          <a:p>
            <a:pPr lvl="1"/>
            <a:r>
              <a:rPr lang="en-US"/>
              <a:t>FOREIGN KEY constraints can be defined at the column or table constraint level. A composite foreign key must be created by using the table-level definition.</a:t>
            </a:r>
          </a:p>
          <a:p>
            <a:pPr lvl="1"/>
            <a:r>
              <a:rPr lang="en-US"/>
              <a:t>The example on the slide defines a FOREIGN KEY constraint on the DEPTNO column of the EMP table, using table level syntax. The name of the constraint is EMP_DEPTNO_FK.</a:t>
            </a:r>
          </a:p>
          <a:p>
            <a:pPr lvl="1"/>
            <a:endParaRPr lang="en-US"/>
          </a:p>
          <a:p>
            <a:endParaRPr lang="en-US" b="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pPr>
              <a:tabLst/>
            </a:pPr>
            <a:r>
              <a:rPr lang="en-US"/>
              <a:t>The FOREIGN KEY Constraint (continued)</a:t>
            </a:r>
          </a:p>
          <a:p>
            <a:pPr lvl="1">
              <a:tabLst/>
            </a:pPr>
            <a:r>
              <a:rPr lang="en-US"/>
              <a:t>The foreign key is defined in the child table, and the table containing the referenced column is the parent table. The foreign key is defined using a combination of the following keywords: </a:t>
            </a:r>
          </a:p>
          <a:p>
            <a:pPr lvl="2">
              <a:tabLst/>
            </a:pPr>
            <a:r>
              <a:rPr lang="en-US"/>
              <a:t>FOREIGN KEY is used to define the column in the child table at the table constraint level.</a:t>
            </a:r>
          </a:p>
          <a:p>
            <a:pPr lvl="2">
              <a:tabLst/>
            </a:pPr>
            <a:r>
              <a:rPr lang="en-US">
                <a:solidFill>
                  <a:srgbClr val="FC0128"/>
                </a:solidFill>
              </a:rPr>
              <a:t>REFERENCES </a:t>
            </a:r>
            <a:r>
              <a:rPr lang="en-US"/>
              <a:t>identifies the table and column in the parent table.</a:t>
            </a:r>
          </a:p>
          <a:p>
            <a:pPr lvl="2">
              <a:tabLst/>
            </a:pPr>
            <a:r>
              <a:rPr lang="en-US">
                <a:solidFill>
                  <a:srgbClr val="FC0128"/>
                </a:solidFill>
              </a:rPr>
              <a:t>ON DELETE CASCADE </a:t>
            </a:r>
            <a:r>
              <a:rPr lang="en-US"/>
              <a:t>indicates that when the row in the parent table is deleted, the dependent rows in the child table will also be deleted.</a:t>
            </a:r>
          </a:p>
          <a:p>
            <a:pPr lvl="1">
              <a:tabLst/>
            </a:pPr>
            <a:r>
              <a:rPr lang="en-US"/>
              <a:t>Without the ON DELETE CASCADE option, the row in the parent table cannot be deleted if it is referenced in the child table.</a:t>
            </a:r>
          </a:p>
          <a:p>
            <a:pPr>
              <a:tabLst/>
            </a:pPr>
            <a:endParaRPr lang="en-US" b="0">
              <a:latin typeface="Times New Roman" pitchFamily="18" charset="0"/>
            </a:endParaRPr>
          </a:p>
        </p:txBody>
      </p:sp>
      <p:sp>
        <p:nvSpPr>
          <p:cNvPr id="34819" name="Rectangle 3"/>
          <p:cNvSpPr>
            <a:spLocks noRot="1" noChangeArrowheads="1" noTextEdit="1"/>
          </p:cNvSpPr>
          <p:nvPr>
            <p:ph type="sldImg"/>
          </p:nvPr>
        </p:nvSpPr>
        <p:spPr>
          <a:xfrm>
            <a:off x="471488" y="157163"/>
            <a:ext cx="5870575" cy="4402137"/>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6867"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6868" name="Rectangle 4"/>
          <p:cNvSpPr>
            <a:spLocks noGrp="1" noChangeArrowheads="1"/>
          </p:cNvSpPr>
          <p:nvPr>
            <p:ph type="body" idx="1"/>
          </p:nvPr>
        </p:nvSpPr>
        <p:spPr>
          <a:noFill/>
          <a:ln/>
        </p:spPr>
        <p:txBody>
          <a:bodyPr/>
          <a:lstStyle/>
          <a:p>
            <a:pPr>
              <a:tabLst/>
            </a:pPr>
            <a:r>
              <a:rPr lang="en-US"/>
              <a:t>The CHECK Constraint</a:t>
            </a:r>
          </a:p>
          <a:p>
            <a:pPr lvl="1">
              <a:tabLst/>
            </a:pPr>
            <a:r>
              <a:rPr lang="en-US"/>
              <a:t>The </a:t>
            </a:r>
            <a:r>
              <a:rPr lang="en-US">
                <a:solidFill>
                  <a:srgbClr val="FC0128"/>
                </a:solidFill>
              </a:rPr>
              <a:t>CHECK constraint </a:t>
            </a:r>
            <a:r>
              <a:rPr lang="en-US"/>
              <a:t>defines a condition that each row must satisfy. The condition can use the same constructs as query conditions, with the following exceptions:</a:t>
            </a:r>
          </a:p>
          <a:p>
            <a:pPr lvl="2">
              <a:tabLst/>
            </a:pPr>
            <a:r>
              <a:rPr lang="en-US"/>
              <a:t>References to the CURRVAL, NEXTVAL, LEVEL, and ROWNUM pseudocolumns</a:t>
            </a:r>
          </a:p>
          <a:p>
            <a:pPr lvl="2">
              <a:tabLst/>
            </a:pPr>
            <a:r>
              <a:rPr lang="en-US"/>
              <a:t>Calls to SYSDATE, UID, USER, and USERENV functions</a:t>
            </a:r>
          </a:p>
          <a:p>
            <a:pPr lvl="2">
              <a:tabLst/>
            </a:pPr>
            <a:r>
              <a:rPr lang="en-US"/>
              <a:t>Queries that refer to other values in other rows</a:t>
            </a:r>
          </a:p>
          <a:p>
            <a:pPr lvl="1">
              <a:tabLst/>
            </a:pPr>
            <a:r>
              <a:rPr lang="en-US"/>
              <a:t>A single column can have multiple CHECK constraints that reference the column in its definition. There is no limit to the number of CHECK constraints that you can define on a column.</a:t>
            </a:r>
          </a:p>
          <a:p>
            <a:pPr lvl="1">
              <a:tabLst/>
            </a:pPr>
            <a:r>
              <a:rPr lang="en-US"/>
              <a:t>CHECK constraints can be defined at the column level or table level. </a:t>
            </a:r>
          </a:p>
          <a:p>
            <a:pPr>
              <a:tabLst/>
            </a:pPr>
            <a:endParaRPr lang="en-US">
              <a:solidFill>
                <a:schemeClr val="accent2"/>
              </a:solidFill>
            </a:endParaRPr>
          </a:p>
          <a:p>
            <a:pPr>
              <a:tabLst/>
            </a:pPr>
            <a:endParaRPr lang="en-US">
              <a:solidFill>
                <a:schemeClr val="accent2"/>
              </a:solidFill>
            </a:endParaRPr>
          </a:p>
          <a:p>
            <a:pPr>
              <a:tabLst/>
            </a:pPr>
            <a:r>
              <a:rPr lang="en-US">
                <a:solidFill>
                  <a:schemeClr val="accent2"/>
                </a:solidFill>
              </a:rPr>
              <a:t>Class Management Note</a:t>
            </a:r>
          </a:p>
          <a:p>
            <a:pPr lvl="1">
              <a:tabLst/>
            </a:pPr>
            <a:r>
              <a:rPr lang="en-US">
                <a:solidFill>
                  <a:schemeClr val="accent2"/>
                </a:solidFill>
              </a:rPr>
              <a:t>You can defer checking constraints for validity until the end of the transaction. </a:t>
            </a:r>
          </a:p>
          <a:p>
            <a:pPr lvl="2">
              <a:tabLst/>
            </a:pPr>
            <a:r>
              <a:rPr lang="en-US">
                <a:solidFill>
                  <a:schemeClr val="accent2"/>
                </a:solidFill>
              </a:rPr>
              <a:t>A constraint is </a:t>
            </a:r>
            <a:r>
              <a:rPr lang="en-US" i="1">
                <a:solidFill>
                  <a:schemeClr val="accent2"/>
                </a:solidFill>
              </a:rPr>
              <a:t>deferred</a:t>
            </a:r>
            <a:r>
              <a:rPr lang="en-US">
                <a:solidFill>
                  <a:schemeClr val="accent2"/>
                </a:solidFill>
              </a:rPr>
              <a:t> if the system checks that it is satisfied only on commit. If a deferred constraint is violated, then commit causes the transaction to roll back.</a:t>
            </a:r>
          </a:p>
          <a:p>
            <a:pPr lvl="2">
              <a:tabLst/>
            </a:pPr>
            <a:r>
              <a:rPr lang="en-US">
                <a:solidFill>
                  <a:schemeClr val="accent2"/>
                </a:solidFill>
              </a:rPr>
              <a:t>A constraint is </a:t>
            </a:r>
            <a:r>
              <a:rPr lang="en-US" i="1">
                <a:solidFill>
                  <a:schemeClr val="accent2"/>
                </a:solidFill>
              </a:rPr>
              <a:t>immediate </a:t>
            </a:r>
            <a:r>
              <a:rPr lang="en-US">
                <a:solidFill>
                  <a:schemeClr val="accent2"/>
                </a:solidFill>
              </a:rPr>
              <a:t>if it is checked at the end of each statement. If it is violated, the statement is rolled back immediately. </a:t>
            </a:r>
          </a:p>
          <a:p>
            <a:pPr>
              <a:tabLst/>
            </a:pPr>
            <a:endParaRPr lang="en-US" b="0">
              <a:solidFill>
                <a:schemeClr val="accent2"/>
              </a:solidFill>
              <a:latin typeface="Times New Roman" pitchFamily="18" charset="0"/>
            </a:endParaRPr>
          </a:p>
        </p:txBody>
      </p:sp>
      <p:sp>
        <p:nvSpPr>
          <p:cNvPr id="36869" name="Rectangle 5"/>
          <p:cNvSpPr>
            <a:spLocks noRot="1" noChangeArrowheads="1" noTextEdit="1"/>
          </p:cNvSpPr>
          <p:nvPr>
            <p:ph type="sldImg"/>
          </p:nvPr>
        </p:nvSpPr>
        <p:spPr>
          <a:xfrm>
            <a:off x="471488" y="157163"/>
            <a:ext cx="5870575" cy="4402137"/>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Adding a Constraint</a:t>
            </a:r>
          </a:p>
          <a:p>
            <a:pPr lvl="1">
              <a:tabLst/>
            </a:pPr>
            <a:r>
              <a:rPr lang="en-US"/>
              <a:t>You can add a constraint for existing tables by using the ALTER TABLE statement with the </a:t>
            </a:r>
            <a:r>
              <a:rPr lang="en-US">
                <a:solidFill>
                  <a:srgbClr val="FC0128"/>
                </a:solidFill>
              </a:rPr>
              <a:t>ADD  clause.</a:t>
            </a:r>
          </a:p>
          <a:p>
            <a:pPr lvl="1">
              <a:tabLst/>
            </a:pPr>
            <a:r>
              <a:rPr lang="en-US"/>
              <a:t>In the syntax:</a:t>
            </a:r>
          </a:p>
          <a:p>
            <a:pPr lvl="1">
              <a:tabLst/>
            </a:pPr>
            <a:r>
              <a:rPr lang="en-US" i="1"/>
              <a:t>	table</a:t>
            </a:r>
            <a:r>
              <a:rPr lang="en-US"/>
              <a:t>			is the name of the table</a:t>
            </a:r>
          </a:p>
          <a:p>
            <a:pPr lvl="1">
              <a:tabLst/>
            </a:pPr>
            <a:r>
              <a:rPr lang="en-US" i="1"/>
              <a:t>	constraint</a:t>
            </a:r>
            <a:r>
              <a:rPr lang="en-US"/>
              <a:t>		is the name of the constraint</a:t>
            </a:r>
          </a:p>
          <a:p>
            <a:pPr lvl="1">
              <a:tabLst/>
            </a:pPr>
            <a:r>
              <a:rPr lang="en-US"/>
              <a:t>	</a:t>
            </a:r>
            <a:r>
              <a:rPr lang="en-US" i="1"/>
              <a:t>type</a:t>
            </a:r>
            <a:r>
              <a:rPr lang="en-US"/>
              <a:t>			is the constraint type</a:t>
            </a:r>
          </a:p>
          <a:p>
            <a:pPr lvl="1">
              <a:tabLst/>
            </a:pPr>
            <a:r>
              <a:rPr lang="en-US"/>
              <a:t>	</a:t>
            </a:r>
            <a:r>
              <a:rPr lang="en-US" i="1"/>
              <a:t>column		</a:t>
            </a:r>
            <a:r>
              <a:rPr lang="en-US"/>
              <a:t>is the name of the column affected by the constraint</a:t>
            </a:r>
          </a:p>
          <a:p>
            <a:pPr lvl="1">
              <a:tabLst/>
            </a:pPr>
            <a:r>
              <a:rPr lang="en-US"/>
              <a:t>The constraint name syntax is optional, although recommended. If you do not name your constraints, the system will generate constraint names.</a:t>
            </a:r>
          </a:p>
          <a:p>
            <a:pPr lvl="1">
              <a:tabLst/>
            </a:pPr>
            <a:r>
              <a:rPr lang="en-US"/>
              <a:t>Guidelines:</a:t>
            </a:r>
          </a:p>
          <a:p>
            <a:pPr lvl="2">
              <a:tabLst/>
            </a:pPr>
            <a:r>
              <a:rPr lang="en-US"/>
              <a:t>You can add, drop, enable, or disable a constraint, but you cannot modify its structure.</a:t>
            </a:r>
          </a:p>
          <a:p>
            <a:pPr lvl="2">
              <a:tabLst/>
            </a:pPr>
            <a:r>
              <a:rPr lang="en-US"/>
              <a:t>You can add a NOT NULL constraint to an existing column by using the MODIFY clause of the ALTER TABLE statement.</a:t>
            </a:r>
          </a:p>
          <a:p>
            <a:pPr lvl="1">
              <a:tabLst/>
            </a:pPr>
            <a:r>
              <a:rPr lang="en-US" b="1">
                <a:latin typeface="Times" charset="0"/>
              </a:rPr>
              <a:t>Note:</a:t>
            </a:r>
            <a:r>
              <a:rPr lang="en-US">
                <a:latin typeface="Times" charset="0"/>
              </a:rPr>
              <a:t> You can define a NOT NULL column only if the table contains no rows, because data cannot be specified for existing rows at the same time that the column is added.</a:t>
            </a:r>
          </a:p>
        </p:txBody>
      </p:sp>
      <p:sp>
        <p:nvSpPr>
          <p:cNvPr id="38917" name="Rectangle 5"/>
          <p:cNvSpPr>
            <a:spLocks noRot="1" noChangeArrowheads="1" noTextEdit="1"/>
          </p:cNvSpPr>
          <p:nvPr>
            <p:ph type="sldImg"/>
          </p:nvPr>
        </p:nvSpPr>
        <p:spPr>
          <a:xfrm>
            <a:off x="471488" y="157163"/>
            <a:ext cx="5870575" cy="4402137"/>
          </a:xfrm>
          <a:ln cap="flat"/>
        </p:spPr>
      </p:sp>
      <p:grpSp>
        <p:nvGrpSpPr>
          <p:cNvPr id="38929" name="Group 17"/>
          <p:cNvGrpSpPr>
            <a:grpSpLocks/>
          </p:cNvGrpSpPr>
          <p:nvPr/>
        </p:nvGrpSpPr>
        <p:grpSpPr bwMode="auto">
          <a:xfrm>
            <a:off x="188913" y="6538913"/>
            <a:ext cx="285750" cy="304800"/>
            <a:chOff x="119" y="4119"/>
            <a:chExt cx="180" cy="192"/>
          </a:xfrm>
        </p:grpSpPr>
        <p:sp>
          <p:nvSpPr>
            <p:cNvPr id="38918" name="Freeform 6"/>
            <p:cNvSpPr>
              <a:spLocks/>
            </p:cNvSpPr>
            <p:nvPr/>
          </p:nvSpPr>
          <p:spPr bwMode="auto">
            <a:xfrm>
              <a:off x="119" y="4119"/>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a:tailEnd/>
            </a:ln>
            <a:effectLst/>
          </p:spPr>
          <p:txBody>
            <a:bodyPr/>
            <a:lstStyle/>
            <a:p>
              <a:endParaRPr lang="en-US"/>
            </a:p>
          </p:txBody>
        </p:sp>
        <p:sp>
          <p:nvSpPr>
            <p:cNvPr id="38919" name="Freeform 7"/>
            <p:cNvSpPr>
              <a:spLocks/>
            </p:cNvSpPr>
            <p:nvPr/>
          </p:nvSpPr>
          <p:spPr bwMode="auto">
            <a:xfrm>
              <a:off x="200" y="4293"/>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38920" name="Freeform 8"/>
            <p:cNvSpPr>
              <a:spLocks/>
            </p:cNvSpPr>
            <p:nvPr/>
          </p:nvSpPr>
          <p:spPr bwMode="auto">
            <a:xfrm>
              <a:off x="142" y="4172"/>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38921" name="Freeform 9"/>
            <p:cNvSpPr>
              <a:spLocks/>
            </p:cNvSpPr>
            <p:nvPr/>
          </p:nvSpPr>
          <p:spPr bwMode="auto">
            <a:xfrm>
              <a:off x="252" y="4172"/>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38922" name="Freeform 10"/>
            <p:cNvSpPr>
              <a:spLocks/>
            </p:cNvSpPr>
            <p:nvPr/>
          </p:nvSpPr>
          <p:spPr bwMode="auto">
            <a:xfrm>
              <a:off x="139" y="4211"/>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38923" name="Freeform 11"/>
            <p:cNvSpPr>
              <a:spLocks/>
            </p:cNvSpPr>
            <p:nvPr/>
          </p:nvSpPr>
          <p:spPr bwMode="auto">
            <a:xfrm>
              <a:off x="255" y="4212"/>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38924" name="Freeform 12"/>
            <p:cNvSpPr>
              <a:spLocks/>
            </p:cNvSpPr>
            <p:nvPr/>
          </p:nvSpPr>
          <p:spPr bwMode="auto">
            <a:xfrm>
              <a:off x="164" y="4134"/>
              <a:ext cx="27" cy="30"/>
            </a:xfrm>
            <a:custGeom>
              <a:avLst/>
              <a:gdLst/>
              <a:ahLst/>
              <a:cxnLst>
                <a:cxn ang="0">
                  <a:pos x="0" y="0"/>
                </a:cxn>
                <a:cxn ang="0">
                  <a:pos x="15" y="29"/>
                </a:cxn>
                <a:cxn ang="0">
                  <a:pos x="26" y="22"/>
                </a:cxn>
                <a:cxn ang="0">
                  <a:pos x="0" y="0"/>
                </a:cxn>
              </a:cxnLst>
              <a:rect l="0" t="0" r="r" b="b"/>
              <a:pathLst>
                <a:path w="27" h="30">
                  <a:moveTo>
                    <a:pt x="0" y="0"/>
                  </a:moveTo>
                  <a:lnTo>
                    <a:pt x="15" y="29"/>
                  </a:lnTo>
                  <a:lnTo>
                    <a:pt x="26" y="22"/>
                  </a:lnTo>
                  <a:lnTo>
                    <a:pt x="0" y="0"/>
                  </a:lnTo>
                </a:path>
              </a:pathLst>
            </a:custGeom>
            <a:solidFill>
              <a:srgbClr val="FFFFFF"/>
            </a:solidFill>
            <a:ln w="9525" cap="rnd">
              <a:noFill/>
              <a:round/>
              <a:headEnd/>
              <a:tailEnd/>
            </a:ln>
            <a:effectLst/>
          </p:spPr>
          <p:txBody>
            <a:bodyPr/>
            <a:lstStyle/>
            <a:p>
              <a:endParaRPr lang="en-US"/>
            </a:p>
          </p:txBody>
        </p:sp>
        <p:sp>
          <p:nvSpPr>
            <p:cNvPr id="38925" name="Freeform 13"/>
            <p:cNvSpPr>
              <a:spLocks/>
            </p:cNvSpPr>
            <p:nvPr/>
          </p:nvSpPr>
          <p:spPr bwMode="auto">
            <a:xfrm>
              <a:off x="230" y="4136"/>
              <a:ext cx="28" cy="31"/>
            </a:xfrm>
            <a:custGeom>
              <a:avLst/>
              <a:gdLst/>
              <a:ahLst/>
              <a:cxnLst>
                <a:cxn ang="0">
                  <a:pos x="27" y="0"/>
                </a:cxn>
                <a:cxn ang="0">
                  <a:pos x="11" y="30"/>
                </a:cxn>
                <a:cxn ang="0">
                  <a:pos x="0" y="22"/>
                </a:cxn>
                <a:cxn ang="0">
                  <a:pos x="27" y="0"/>
                </a:cxn>
              </a:cxnLst>
              <a:rect l="0" t="0" r="r" b="b"/>
              <a:pathLst>
                <a:path w="28" h="31">
                  <a:moveTo>
                    <a:pt x="27" y="0"/>
                  </a:moveTo>
                  <a:lnTo>
                    <a:pt x="11" y="30"/>
                  </a:lnTo>
                  <a:lnTo>
                    <a:pt x="0" y="22"/>
                  </a:lnTo>
                  <a:lnTo>
                    <a:pt x="27" y="0"/>
                  </a:lnTo>
                </a:path>
              </a:pathLst>
            </a:custGeom>
            <a:solidFill>
              <a:srgbClr val="FFFFFF"/>
            </a:solidFill>
            <a:ln w="9525" cap="rnd">
              <a:noFill/>
              <a:round/>
              <a:headEnd/>
              <a:tailEnd/>
            </a:ln>
            <a:effectLst/>
          </p:spPr>
          <p:txBody>
            <a:bodyPr/>
            <a:lstStyle/>
            <a:p>
              <a:endParaRPr lang="en-US"/>
            </a:p>
          </p:txBody>
        </p:sp>
        <p:sp>
          <p:nvSpPr>
            <p:cNvPr id="38926" name="Freeform 14"/>
            <p:cNvSpPr>
              <a:spLocks/>
            </p:cNvSpPr>
            <p:nvPr/>
          </p:nvSpPr>
          <p:spPr bwMode="auto">
            <a:xfrm>
              <a:off x="204" y="4125"/>
              <a:ext cx="18" cy="31"/>
            </a:xfrm>
            <a:custGeom>
              <a:avLst/>
              <a:gdLst/>
              <a:ahLst/>
              <a:cxnLst>
                <a:cxn ang="0">
                  <a:pos x="7" y="0"/>
                </a:cxn>
                <a:cxn ang="0">
                  <a:pos x="0" y="30"/>
                </a:cxn>
                <a:cxn ang="0">
                  <a:pos x="17" y="29"/>
                </a:cxn>
                <a:cxn ang="0">
                  <a:pos x="7" y="0"/>
                </a:cxn>
              </a:cxnLst>
              <a:rect l="0" t="0" r="r" b="b"/>
              <a:pathLst>
                <a:path w="18" h="31">
                  <a:moveTo>
                    <a:pt x="7" y="0"/>
                  </a:moveTo>
                  <a:lnTo>
                    <a:pt x="0" y="30"/>
                  </a:lnTo>
                  <a:lnTo>
                    <a:pt x="17" y="29"/>
                  </a:lnTo>
                  <a:lnTo>
                    <a:pt x="7" y="0"/>
                  </a:lnTo>
                </a:path>
              </a:pathLst>
            </a:custGeom>
            <a:solidFill>
              <a:srgbClr val="FFFFFF"/>
            </a:solidFill>
            <a:ln w="9525" cap="rnd">
              <a:noFill/>
              <a:round/>
              <a:headEnd/>
              <a:tailEnd/>
            </a:ln>
            <a:effectLst/>
          </p:spPr>
          <p:txBody>
            <a:bodyPr/>
            <a:lstStyle/>
            <a:p>
              <a:endParaRPr lang="en-US"/>
            </a:p>
          </p:txBody>
        </p:sp>
        <p:sp>
          <p:nvSpPr>
            <p:cNvPr id="38927" name="Freeform 15"/>
            <p:cNvSpPr>
              <a:spLocks/>
            </p:cNvSpPr>
            <p:nvPr/>
          </p:nvSpPr>
          <p:spPr bwMode="auto">
            <a:xfrm>
              <a:off x="179" y="4171"/>
              <a:ext cx="67"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a:effectLst/>
          </p:spPr>
          <p:txBody>
            <a:bodyPr/>
            <a:lstStyle/>
            <a:p>
              <a:endParaRPr lang="en-US"/>
            </a:p>
          </p:txBody>
        </p:sp>
        <p:sp>
          <p:nvSpPr>
            <p:cNvPr id="38928" name="Freeform 16"/>
            <p:cNvSpPr>
              <a:spLocks/>
            </p:cNvSpPr>
            <p:nvPr/>
          </p:nvSpPr>
          <p:spPr bwMode="auto">
            <a:xfrm>
              <a:off x="206" y="4192"/>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a:t>Adding a Constraint (continued)</a:t>
            </a:r>
          </a:p>
          <a:p>
            <a:pPr lvl="1">
              <a:tabLst/>
            </a:pPr>
            <a:r>
              <a:rPr lang="en-US"/>
              <a:t>The example on the slide creates a FOREIGN KEY constraint on the EMP table. The constraint ensures that a manager exists as a valid employee in the EMP table.</a:t>
            </a:r>
          </a:p>
        </p:txBody>
      </p:sp>
      <p:sp>
        <p:nvSpPr>
          <p:cNvPr id="40963" name="Rectangle 3"/>
          <p:cNvSpPr>
            <a:spLocks noRot="1" noChangeArrowheads="1" noTextEdit="1"/>
          </p:cNvSpPr>
          <p:nvPr>
            <p:ph type="sldImg"/>
          </p:nvPr>
        </p:nvSpPr>
        <p:spPr>
          <a:xfrm>
            <a:off x="471488" y="157163"/>
            <a:ext cx="5870575" cy="4402137"/>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Dropping a Constraint</a:t>
            </a:r>
          </a:p>
          <a:p>
            <a:pPr lvl="1">
              <a:tabLst/>
            </a:pPr>
            <a:r>
              <a:rPr lang="en-US"/>
              <a:t>To drop a constraint, you can identify the constraint name from the USER_CONSTRAINTS and USER_CONS_COLUMNS data dictionary views. Then use the ALTER TABLE statement with the </a:t>
            </a:r>
            <a:r>
              <a:rPr lang="en-US">
                <a:solidFill>
                  <a:srgbClr val="FC0128"/>
                </a:solidFill>
              </a:rPr>
              <a:t>DROP clause.</a:t>
            </a:r>
            <a:r>
              <a:rPr lang="en-US"/>
              <a:t> The CASCADE option of the DROP clause causes any dependent constraints also to be dropped.</a:t>
            </a:r>
          </a:p>
          <a:p>
            <a:pPr lvl="1">
              <a:tabLst/>
            </a:pPr>
            <a:r>
              <a:rPr lang="en-US" b="1"/>
              <a:t>Syntax</a:t>
            </a:r>
            <a:endParaRPr lang="en-US"/>
          </a:p>
          <a:p>
            <a:pPr lvl="1">
              <a:spcBef>
                <a:spcPct val="65000"/>
              </a:spcBef>
              <a:tabLst/>
            </a:pPr>
            <a:r>
              <a:rPr lang="en-US"/>
              <a:t>  </a:t>
            </a:r>
            <a:r>
              <a:rPr lang="en-US">
                <a:latin typeface="Courier New" pitchFamily="49" charset="0"/>
              </a:rPr>
              <a:t>ALTER TABLE	</a:t>
            </a:r>
            <a:r>
              <a:rPr lang="en-US" i="1">
                <a:latin typeface="Courier New" pitchFamily="49" charset="0"/>
              </a:rPr>
              <a:t>table</a:t>
            </a:r>
            <a:endParaRPr lang="en-US">
              <a:latin typeface="Courier New" pitchFamily="49" charset="0"/>
            </a:endParaRPr>
          </a:p>
          <a:p>
            <a:pPr lvl="1">
              <a:spcBef>
                <a:spcPct val="0"/>
              </a:spcBef>
              <a:tabLst/>
            </a:pPr>
            <a:r>
              <a:rPr lang="en-US">
                <a:latin typeface="Courier New" pitchFamily="49" charset="0"/>
              </a:rPr>
              <a:t> DROP  PRIMARY KEY | UNIQUE (</a:t>
            </a:r>
            <a:r>
              <a:rPr lang="en-US" i="1">
                <a:latin typeface="Courier New" pitchFamily="49" charset="0"/>
              </a:rPr>
              <a:t>column</a:t>
            </a:r>
            <a:r>
              <a:rPr lang="en-US">
                <a:latin typeface="Courier New" pitchFamily="49" charset="0"/>
              </a:rPr>
              <a:t>) |</a:t>
            </a:r>
          </a:p>
          <a:p>
            <a:pPr lvl="1">
              <a:spcBef>
                <a:spcPct val="0"/>
              </a:spcBef>
              <a:tabLst/>
            </a:pPr>
            <a:r>
              <a:rPr lang="en-US">
                <a:latin typeface="Courier New" pitchFamily="49" charset="0"/>
              </a:rPr>
              <a:t>       CONSTRAINT   </a:t>
            </a:r>
            <a:r>
              <a:rPr lang="en-US" i="1">
                <a:latin typeface="Courier New" pitchFamily="49" charset="0"/>
              </a:rPr>
              <a:t>constraint</a:t>
            </a:r>
            <a:r>
              <a:rPr lang="en-US">
                <a:latin typeface="Courier New" pitchFamily="49" charset="0"/>
              </a:rPr>
              <a:t>  [CASCADE];</a:t>
            </a:r>
            <a:endParaRPr lang="en-US"/>
          </a:p>
          <a:p>
            <a:pPr lvl="1">
              <a:tabLst/>
            </a:pPr>
            <a:endParaRPr lang="en-US" sz="400"/>
          </a:p>
          <a:p>
            <a:pPr lvl="1">
              <a:tabLst/>
            </a:pPr>
            <a:r>
              <a:rPr lang="en-US" b="1"/>
              <a:t>where:</a:t>
            </a:r>
            <a:r>
              <a:rPr lang="en-US"/>
              <a:t>	</a:t>
            </a:r>
            <a:r>
              <a:rPr lang="en-US" i="1"/>
              <a:t>table</a:t>
            </a:r>
            <a:r>
              <a:rPr lang="en-US"/>
              <a:t>			is the name of the table</a:t>
            </a:r>
          </a:p>
          <a:p>
            <a:pPr lvl="1">
              <a:tabLst/>
            </a:pPr>
            <a:r>
              <a:rPr lang="en-US"/>
              <a:t>		</a:t>
            </a:r>
            <a:r>
              <a:rPr lang="en-US" i="1"/>
              <a:t>column		</a:t>
            </a:r>
            <a:r>
              <a:rPr lang="en-US"/>
              <a:t>is the name of the column affected by the constraint</a:t>
            </a:r>
          </a:p>
          <a:p>
            <a:pPr lvl="1">
              <a:tabLst/>
            </a:pPr>
            <a:r>
              <a:rPr lang="en-US" i="1"/>
              <a:t>		constraint</a:t>
            </a:r>
            <a:r>
              <a:rPr lang="en-US"/>
              <a:t>		is the name of the constraint</a:t>
            </a:r>
          </a:p>
          <a:p>
            <a:pPr lvl="1">
              <a:tabLst/>
            </a:pPr>
            <a:r>
              <a:rPr lang="en-US"/>
              <a:t>When you drop an integrity constraint, that constraint is no longer enforced by the Oracle Server and is no longer available in the data dictionary.</a:t>
            </a:r>
          </a:p>
          <a:p>
            <a:pPr lvl="1">
              <a:tabLst/>
            </a:pPr>
            <a:endParaRPr lang="en-US">
              <a:latin typeface="Times" charset="0"/>
            </a:endParaRPr>
          </a:p>
          <a:p>
            <a:pPr>
              <a:tabLst/>
            </a:pPr>
            <a:endParaRPr lang="en-US" b="0">
              <a:latin typeface="Times" charset="0"/>
            </a:endParaRPr>
          </a:p>
        </p:txBody>
      </p:sp>
      <p:sp>
        <p:nvSpPr>
          <p:cNvPr id="43011" name="Rectangle 3"/>
          <p:cNvSpPr>
            <a:spLocks noRot="1" noChangeArrowheads="1" noTextEdit="1"/>
          </p:cNvSpPr>
          <p:nvPr>
            <p:ph type="sldImg"/>
          </p:nvPr>
        </p:nvSpPr>
        <p:spPr>
          <a:xfrm>
            <a:off x="471488" y="157163"/>
            <a:ext cx="5870575" cy="4402137"/>
          </a:xfrm>
          <a:ln cap="flat"/>
        </p:spPr>
      </p:sp>
      <p:sp>
        <p:nvSpPr>
          <p:cNvPr id="43012" name="Rectangle 4"/>
          <p:cNvSpPr>
            <a:spLocks noChangeArrowheads="1"/>
          </p:cNvSpPr>
          <p:nvPr/>
        </p:nvSpPr>
        <p:spPr bwMode="auto">
          <a:xfrm>
            <a:off x="606425" y="5962650"/>
            <a:ext cx="5461000" cy="588963"/>
          </a:xfrm>
          <a:prstGeom prst="rect">
            <a:avLst/>
          </a:prstGeom>
          <a:noFill/>
          <a:ln w="12700">
            <a:solidFill>
              <a:schemeClr val="tx1"/>
            </a:solidFill>
            <a:miter lim="800000"/>
            <a:headEnd/>
            <a:tailEnd/>
          </a:ln>
          <a:effectLst/>
        </p:spPr>
        <p:txBody>
          <a:bodyPr wrap="none" anchor="ctr"/>
          <a:lstStyle/>
          <a:p>
            <a:endParaRPr lang="en-US"/>
          </a:p>
        </p:txBody>
      </p:sp>
      <p:grpSp>
        <p:nvGrpSpPr>
          <p:cNvPr id="43024" name="Group 16"/>
          <p:cNvGrpSpPr>
            <a:grpSpLocks/>
          </p:cNvGrpSpPr>
          <p:nvPr/>
        </p:nvGrpSpPr>
        <p:grpSpPr bwMode="auto">
          <a:xfrm>
            <a:off x="227013" y="7348538"/>
            <a:ext cx="284162" cy="303212"/>
            <a:chOff x="143" y="4629"/>
            <a:chExt cx="179" cy="191"/>
          </a:xfrm>
        </p:grpSpPr>
        <p:sp>
          <p:nvSpPr>
            <p:cNvPr id="43013" name="Freeform 5"/>
            <p:cNvSpPr>
              <a:spLocks/>
            </p:cNvSpPr>
            <p:nvPr/>
          </p:nvSpPr>
          <p:spPr bwMode="auto">
            <a:xfrm>
              <a:off x="143" y="4629"/>
              <a:ext cx="179" cy="183"/>
            </a:xfrm>
            <a:custGeom>
              <a:avLst/>
              <a:gdLst/>
              <a:ahLst/>
              <a:cxnLst>
                <a:cxn ang="0">
                  <a:pos x="178" y="182"/>
                </a:cxn>
                <a:cxn ang="0">
                  <a:pos x="178" y="0"/>
                </a:cxn>
                <a:cxn ang="0">
                  <a:pos x="0" y="0"/>
                </a:cxn>
                <a:cxn ang="0">
                  <a:pos x="0" y="182"/>
                </a:cxn>
                <a:cxn ang="0">
                  <a:pos x="178" y="182"/>
                </a:cxn>
              </a:cxnLst>
              <a:rect l="0" t="0" r="r" b="b"/>
              <a:pathLst>
                <a:path w="179" h="183">
                  <a:moveTo>
                    <a:pt x="178" y="182"/>
                  </a:moveTo>
                  <a:lnTo>
                    <a:pt x="178" y="0"/>
                  </a:lnTo>
                  <a:lnTo>
                    <a:pt x="0" y="0"/>
                  </a:lnTo>
                  <a:lnTo>
                    <a:pt x="0" y="182"/>
                  </a:lnTo>
                  <a:lnTo>
                    <a:pt x="178" y="182"/>
                  </a:lnTo>
                </a:path>
              </a:pathLst>
            </a:custGeom>
            <a:solidFill>
              <a:srgbClr val="000000"/>
            </a:solidFill>
            <a:ln w="9525" cap="rnd">
              <a:noFill/>
              <a:round/>
              <a:headEnd/>
              <a:tailEnd/>
            </a:ln>
            <a:effectLst/>
          </p:spPr>
          <p:txBody>
            <a:bodyPr/>
            <a:lstStyle/>
            <a:p>
              <a:endParaRPr lang="en-US"/>
            </a:p>
          </p:txBody>
        </p:sp>
        <p:sp>
          <p:nvSpPr>
            <p:cNvPr id="43014" name="Freeform 6"/>
            <p:cNvSpPr>
              <a:spLocks/>
            </p:cNvSpPr>
            <p:nvPr/>
          </p:nvSpPr>
          <p:spPr bwMode="auto">
            <a:xfrm>
              <a:off x="224" y="4803"/>
              <a:ext cx="26" cy="17"/>
            </a:xfrm>
            <a:custGeom>
              <a:avLst/>
              <a:gdLst/>
              <a:ahLst/>
              <a:cxnLst>
                <a:cxn ang="0">
                  <a:pos x="25" y="16"/>
                </a:cxn>
                <a:cxn ang="0">
                  <a:pos x="25" y="0"/>
                </a:cxn>
                <a:cxn ang="0">
                  <a:pos x="0" y="0"/>
                </a:cxn>
                <a:cxn ang="0">
                  <a:pos x="0" y="16"/>
                </a:cxn>
                <a:cxn ang="0">
                  <a:pos x="25" y="16"/>
                </a:cxn>
              </a:cxnLst>
              <a:rect l="0" t="0" r="r" b="b"/>
              <a:pathLst>
                <a:path w="26" h="17">
                  <a:moveTo>
                    <a:pt x="25" y="16"/>
                  </a:moveTo>
                  <a:lnTo>
                    <a:pt x="25" y="0"/>
                  </a:lnTo>
                  <a:lnTo>
                    <a:pt x="0" y="0"/>
                  </a:lnTo>
                  <a:lnTo>
                    <a:pt x="0" y="16"/>
                  </a:lnTo>
                  <a:lnTo>
                    <a:pt x="25" y="16"/>
                  </a:lnTo>
                </a:path>
              </a:pathLst>
            </a:custGeom>
            <a:solidFill>
              <a:srgbClr val="FFFFFF"/>
            </a:solidFill>
            <a:ln w="9525" cap="rnd">
              <a:noFill/>
              <a:round/>
              <a:headEnd/>
              <a:tailEnd/>
            </a:ln>
            <a:effectLst/>
          </p:spPr>
          <p:txBody>
            <a:bodyPr/>
            <a:lstStyle/>
            <a:p>
              <a:endParaRPr lang="en-US"/>
            </a:p>
          </p:txBody>
        </p:sp>
        <p:sp>
          <p:nvSpPr>
            <p:cNvPr id="43015" name="Freeform 7"/>
            <p:cNvSpPr>
              <a:spLocks/>
            </p:cNvSpPr>
            <p:nvPr/>
          </p:nvSpPr>
          <p:spPr bwMode="auto">
            <a:xfrm>
              <a:off x="165" y="4682"/>
              <a:ext cx="33" cy="19"/>
            </a:xfrm>
            <a:custGeom>
              <a:avLst/>
              <a:gdLst/>
              <a:ahLst/>
              <a:cxnLst>
                <a:cxn ang="0">
                  <a:pos x="0" y="0"/>
                </a:cxn>
                <a:cxn ang="0">
                  <a:pos x="26" y="18"/>
                </a:cxn>
                <a:cxn ang="0">
                  <a:pos x="32" y="8"/>
                </a:cxn>
                <a:cxn ang="0">
                  <a:pos x="0" y="0"/>
                </a:cxn>
              </a:cxnLst>
              <a:rect l="0" t="0" r="r" b="b"/>
              <a:pathLst>
                <a:path w="33" h="19">
                  <a:moveTo>
                    <a:pt x="0" y="0"/>
                  </a:moveTo>
                  <a:lnTo>
                    <a:pt x="26" y="18"/>
                  </a:lnTo>
                  <a:lnTo>
                    <a:pt x="32" y="8"/>
                  </a:lnTo>
                  <a:lnTo>
                    <a:pt x="0" y="0"/>
                  </a:lnTo>
                </a:path>
              </a:pathLst>
            </a:custGeom>
            <a:solidFill>
              <a:srgbClr val="FFFFFF"/>
            </a:solidFill>
            <a:ln w="9525" cap="rnd">
              <a:noFill/>
              <a:round/>
              <a:headEnd/>
              <a:tailEnd/>
            </a:ln>
            <a:effectLst/>
          </p:spPr>
          <p:txBody>
            <a:bodyPr/>
            <a:lstStyle/>
            <a:p>
              <a:endParaRPr lang="en-US"/>
            </a:p>
          </p:txBody>
        </p:sp>
        <p:sp>
          <p:nvSpPr>
            <p:cNvPr id="43016" name="Freeform 8"/>
            <p:cNvSpPr>
              <a:spLocks/>
            </p:cNvSpPr>
            <p:nvPr/>
          </p:nvSpPr>
          <p:spPr bwMode="auto">
            <a:xfrm>
              <a:off x="275" y="4682"/>
              <a:ext cx="35" cy="19"/>
            </a:xfrm>
            <a:custGeom>
              <a:avLst/>
              <a:gdLst/>
              <a:ahLst/>
              <a:cxnLst>
                <a:cxn ang="0">
                  <a:pos x="34" y="0"/>
                </a:cxn>
                <a:cxn ang="0">
                  <a:pos x="6" y="18"/>
                </a:cxn>
                <a:cxn ang="0">
                  <a:pos x="0" y="8"/>
                </a:cxn>
                <a:cxn ang="0">
                  <a:pos x="34" y="0"/>
                </a:cxn>
              </a:cxnLst>
              <a:rect l="0" t="0" r="r" b="b"/>
              <a:pathLst>
                <a:path w="35" h="19">
                  <a:moveTo>
                    <a:pt x="34" y="0"/>
                  </a:moveTo>
                  <a:lnTo>
                    <a:pt x="6" y="18"/>
                  </a:lnTo>
                  <a:lnTo>
                    <a:pt x="0" y="8"/>
                  </a:lnTo>
                  <a:lnTo>
                    <a:pt x="34" y="0"/>
                  </a:lnTo>
                </a:path>
              </a:pathLst>
            </a:custGeom>
            <a:solidFill>
              <a:srgbClr val="FFFFFF"/>
            </a:solidFill>
            <a:ln w="9525" cap="rnd">
              <a:noFill/>
              <a:round/>
              <a:headEnd/>
              <a:tailEnd/>
            </a:ln>
            <a:effectLst/>
          </p:spPr>
          <p:txBody>
            <a:bodyPr/>
            <a:lstStyle/>
            <a:p>
              <a:endParaRPr lang="en-US"/>
            </a:p>
          </p:txBody>
        </p:sp>
        <p:sp>
          <p:nvSpPr>
            <p:cNvPr id="43017" name="Freeform 9"/>
            <p:cNvSpPr>
              <a:spLocks/>
            </p:cNvSpPr>
            <p:nvPr/>
          </p:nvSpPr>
          <p:spPr bwMode="auto">
            <a:xfrm>
              <a:off x="162" y="4720"/>
              <a:ext cx="34" cy="19"/>
            </a:xfrm>
            <a:custGeom>
              <a:avLst/>
              <a:gdLst/>
              <a:ahLst/>
              <a:cxnLst>
                <a:cxn ang="0">
                  <a:pos x="0" y="18"/>
                </a:cxn>
                <a:cxn ang="0">
                  <a:pos x="33" y="14"/>
                </a:cxn>
                <a:cxn ang="0">
                  <a:pos x="31" y="0"/>
                </a:cxn>
                <a:cxn ang="0">
                  <a:pos x="0" y="18"/>
                </a:cxn>
              </a:cxnLst>
              <a:rect l="0" t="0" r="r" b="b"/>
              <a:pathLst>
                <a:path w="34" h="19">
                  <a:moveTo>
                    <a:pt x="0" y="18"/>
                  </a:moveTo>
                  <a:lnTo>
                    <a:pt x="33" y="14"/>
                  </a:lnTo>
                  <a:lnTo>
                    <a:pt x="31" y="0"/>
                  </a:lnTo>
                  <a:lnTo>
                    <a:pt x="0" y="18"/>
                  </a:lnTo>
                </a:path>
              </a:pathLst>
            </a:custGeom>
            <a:solidFill>
              <a:srgbClr val="FFFFFF"/>
            </a:solidFill>
            <a:ln w="9525" cap="rnd">
              <a:noFill/>
              <a:round/>
              <a:headEnd/>
              <a:tailEnd/>
            </a:ln>
            <a:effectLst/>
          </p:spPr>
          <p:txBody>
            <a:bodyPr/>
            <a:lstStyle/>
            <a:p>
              <a:endParaRPr lang="en-US"/>
            </a:p>
          </p:txBody>
        </p:sp>
        <p:sp>
          <p:nvSpPr>
            <p:cNvPr id="43018" name="Freeform 10"/>
            <p:cNvSpPr>
              <a:spLocks/>
            </p:cNvSpPr>
            <p:nvPr/>
          </p:nvSpPr>
          <p:spPr bwMode="auto">
            <a:xfrm>
              <a:off x="278" y="4721"/>
              <a:ext cx="35" cy="19"/>
            </a:xfrm>
            <a:custGeom>
              <a:avLst/>
              <a:gdLst/>
              <a:ahLst/>
              <a:cxnLst>
                <a:cxn ang="0">
                  <a:pos x="34" y="18"/>
                </a:cxn>
                <a:cxn ang="0">
                  <a:pos x="0" y="15"/>
                </a:cxn>
                <a:cxn ang="0">
                  <a:pos x="2" y="0"/>
                </a:cxn>
                <a:cxn ang="0">
                  <a:pos x="34" y="18"/>
                </a:cxn>
              </a:cxnLst>
              <a:rect l="0" t="0" r="r" b="b"/>
              <a:pathLst>
                <a:path w="35" h="19">
                  <a:moveTo>
                    <a:pt x="34" y="18"/>
                  </a:moveTo>
                  <a:lnTo>
                    <a:pt x="0" y="15"/>
                  </a:lnTo>
                  <a:lnTo>
                    <a:pt x="2" y="0"/>
                  </a:lnTo>
                  <a:lnTo>
                    <a:pt x="34" y="18"/>
                  </a:lnTo>
                </a:path>
              </a:pathLst>
            </a:custGeom>
            <a:solidFill>
              <a:srgbClr val="FFFFFF"/>
            </a:solidFill>
            <a:ln w="9525" cap="rnd">
              <a:noFill/>
              <a:round/>
              <a:headEnd/>
              <a:tailEnd/>
            </a:ln>
            <a:effectLst/>
          </p:spPr>
          <p:txBody>
            <a:bodyPr/>
            <a:lstStyle/>
            <a:p>
              <a:endParaRPr lang="en-US"/>
            </a:p>
          </p:txBody>
        </p:sp>
        <p:sp>
          <p:nvSpPr>
            <p:cNvPr id="43019" name="Freeform 11"/>
            <p:cNvSpPr>
              <a:spLocks/>
            </p:cNvSpPr>
            <p:nvPr/>
          </p:nvSpPr>
          <p:spPr bwMode="auto">
            <a:xfrm>
              <a:off x="188" y="4643"/>
              <a:ext cx="26" cy="30"/>
            </a:xfrm>
            <a:custGeom>
              <a:avLst/>
              <a:gdLst/>
              <a:ahLst/>
              <a:cxnLst>
                <a:cxn ang="0">
                  <a:pos x="0" y="0"/>
                </a:cxn>
                <a:cxn ang="0">
                  <a:pos x="15" y="29"/>
                </a:cxn>
                <a:cxn ang="0">
                  <a:pos x="25" y="22"/>
                </a:cxn>
                <a:cxn ang="0">
                  <a:pos x="0" y="0"/>
                </a:cxn>
              </a:cxnLst>
              <a:rect l="0" t="0" r="r" b="b"/>
              <a:pathLst>
                <a:path w="26" h="30">
                  <a:moveTo>
                    <a:pt x="0" y="0"/>
                  </a:moveTo>
                  <a:lnTo>
                    <a:pt x="15" y="29"/>
                  </a:lnTo>
                  <a:lnTo>
                    <a:pt x="25" y="22"/>
                  </a:lnTo>
                  <a:lnTo>
                    <a:pt x="0" y="0"/>
                  </a:lnTo>
                </a:path>
              </a:pathLst>
            </a:custGeom>
            <a:solidFill>
              <a:srgbClr val="FFFFFF"/>
            </a:solidFill>
            <a:ln w="9525" cap="rnd">
              <a:noFill/>
              <a:round/>
              <a:headEnd/>
              <a:tailEnd/>
            </a:ln>
            <a:effectLst/>
          </p:spPr>
          <p:txBody>
            <a:bodyPr/>
            <a:lstStyle/>
            <a:p>
              <a:endParaRPr lang="en-US"/>
            </a:p>
          </p:txBody>
        </p:sp>
        <p:sp>
          <p:nvSpPr>
            <p:cNvPr id="43020" name="Freeform 12"/>
            <p:cNvSpPr>
              <a:spLocks/>
            </p:cNvSpPr>
            <p:nvPr/>
          </p:nvSpPr>
          <p:spPr bwMode="auto">
            <a:xfrm>
              <a:off x="253" y="4645"/>
              <a:ext cx="28" cy="32"/>
            </a:xfrm>
            <a:custGeom>
              <a:avLst/>
              <a:gdLst/>
              <a:ahLst/>
              <a:cxnLst>
                <a:cxn ang="0">
                  <a:pos x="27" y="0"/>
                </a:cxn>
                <a:cxn ang="0">
                  <a:pos x="11" y="31"/>
                </a:cxn>
                <a:cxn ang="0">
                  <a:pos x="0" y="23"/>
                </a:cxn>
                <a:cxn ang="0">
                  <a:pos x="27" y="0"/>
                </a:cxn>
              </a:cxnLst>
              <a:rect l="0" t="0" r="r" b="b"/>
              <a:pathLst>
                <a:path w="28" h="32">
                  <a:moveTo>
                    <a:pt x="27" y="0"/>
                  </a:moveTo>
                  <a:lnTo>
                    <a:pt x="11" y="31"/>
                  </a:lnTo>
                  <a:lnTo>
                    <a:pt x="0" y="23"/>
                  </a:lnTo>
                  <a:lnTo>
                    <a:pt x="27" y="0"/>
                  </a:lnTo>
                </a:path>
              </a:pathLst>
            </a:custGeom>
            <a:solidFill>
              <a:srgbClr val="FFFFFF"/>
            </a:solidFill>
            <a:ln w="9525" cap="rnd">
              <a:noFill/>
              <a:round/>
              <a:headEnd/>
              <a:tailEnd/>
            </a:ln>
            <a:effectLst/>
          </p:spPr>
          <p:txBody>
            <a:bodyPr/>
            <a:lstStyle/>
            <a:p>
              <a:endParaRPr lang="en-US"/>
            </a:p>
          </p:txBody>
        </p:sp>
        <p:sp>
          <p:nvSpPr>
            <p:cNvPr id="43021" name="Freeform 13"/>
            <p:cNvSpPr>
              <a:spLocks/>
            </p:cNvSpPr>
            <p:nvPr/>
          </p:nvSpPr>
          <p:spPr bwMode="auto">
            <a:xfrm>
              <a:off x="228" y="4634"/>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43022" name="Freeform 14"/>
            <p:cNvSpPr>
              <a:spLocks/>
            </p:cNvSpPr>
            <p:nvPr/>
          </p:nvSpPr>
          <p:spPr bwMode="auto">
            <a:xfrm>
              <a:off x="202" y="4681"/>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43023" name="Freeform 15"/>
            <p:cNvSpPr>
              <a:spLocks/>
            </p:cNvSpPr>
            <p:nvPr/>
          </p:nvSpPr>
          <p:spPr bwMode="auto">
            <a:xfrm>
              <a:off x="230" y="4701"/>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will learn how to implement business rules by including integrity constraints.</a:t>
            </a:r>
          </a:p>
        </p:txBody>
      </p:sp>
      <p:sp>
        <p:nvSpPr>
          <p:cNvPr id="8197" name="Rectangle 5"/>
          <p:cNvSpPr>
            <a:spLocks noRot="1" noChangeArrowheads="1" noTextEdit="1"/>
          </p:cNvSpPr>
          <p:nvPr>
            <p:ph type="sldImg"/>
          </p:nvPr>
        </p:nvSpPr>
        <p:spPr>
          <a:xfrm>
            <a:off x="471488" y="157163"/>
            <a:ext cx="5870575" cy="4402137"/>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p:spPr>
        <p:txBody>
          <a:bodyPr/>
          <a:lstStyle/>
          <a:p>
            <a:pPr>
              <a:tabLst/>
            </a:pPr>
            <a:r>
              <a:rPr lang="en-US"/>
              <a:t>Disabling a Constraint</a:t>
            </a:r>
          </a:p>
          <a:p>
            <a:pPr lvl="1">
              <a:tabLst/>
            </a:pPr>
            <a:r>
              <a:rPr lang="en-US"/>
              <a:t>You can disable a constraint without dropping it or recreating it by using the ALTER TABLE statement with the </a:t>
            </a:r>
            <a:r>
              <a:rPr lang="en-US">
                <a:solidFill>
                  <a:srgbClr val="FC0128"/>
                </a:solidFill>
              </a:rPr>
              <a:t>DISABLE clause.</a:t>
            </a:r>
            <a:endParaRPr lang="en-US"/>
          </a:p>
          <a:p>
            <a:pPr lvl="1">
              <a:tabLst/>
            </a:pPr>
            <a:r>
              <a:rPr lang="en-US" b="1"/>
              <a:t>Syntax</a:t>
            </a:r>
            <a:endParaRPr lang="en-US"/>
          </a:p>
          <a:p>
            <a:pPr>
              <a:spcBef>
                <a:spcPct val="65000"/>
              </a:spcBef>
              <a:tabLst/>
            </a:pPr>
            <a:r>
              <a:rPr lang="en-US"/>
              <a:t>      </a:t>
            </a:r>
            <a:r>
              <a:rPr lang="en-US" b="0">
                <a:latin typeface="Courier New" pitchFamily="49" charset="0"/>
              </a:rPr>
              <a:t>ALTER TABLE   </a:t>
            </a:r>
            <a:r>
              <a:rPr lang="en-US" b="0" i="1">
                <a:latin typeface="Courier New" pitchFamily="49" charset="0"/>
              </a:rPr>
              <a:t>table</a:t>
            </a:r>
            <a:endParaRPr lang="en-US"/>
          </a:p>
          <a:p>
            <a:pPr>
              <a:spcBef>
                <a:spcPct val="0"/>
              </a:spcBef>
              <a:tabLst/>
            </a:pPr>
            <a:r>
              <a:rPr lang="en-US" b="0">
                <a:latin typeface="Courier New" pitchFamily="49" charset="0"/>
              </a:rPr>
              <a:t>   DISABLE  CONSTRAINT </a:t>
            </a:r>
            <a:r>
              <a:rPr lang="en-US" b="0" i="1">
                <a:latin typeface="Courier New" pitchFamily="49" charset="0"/>
              </a:rPr>
              <a:t>constraint</a:t>
            </a:r>
            <a:r>
              <a:rPr lang="en-US" b="0">
                <a:latin typeface="Courier New" pitchFamily="49" charset="0"/>
              </a:rPr>
              <a:t> [CASCADE];</a:t>
            </a:r>
          </a:p>
          <a:p>
            <a:pPr lvl="1">
              <a:tabLst/>
            </a:pPr>
            <a:endParaRPr lang="en-US" sz="400" b="1"/>
          </a:p>
          <a:p>
            <a:pPr lvl="1">
              <a:tabLst/>
            </a:pPr>
            <a:r>
              <a:rPr lang="en-US" b="1"/>
              <a:t>where:</a:t>
            </a:r>
            <a:r>
              <a:rPr lang="en-US"/>
              <a:t>	</a:t>
            </a:r>
            <a:r>
              <a:rPr lang="en-US" i="1"/>
              <a:t>table</a:t>
            </a:r>
            <a:r>
              <a:rPr lang="en-US"/>
              <a:t>			is the name of the table</a:t>
            </a:r>
          </a:p>
          <a:p>
            <a:pPr lvl="1">
              <a:tabLst/>
            </a:pPr>
            <a:r>
              <a:rPr lang="en-US"/>
              <a:t>		</a:t>
            </a:r>
            <a:r>
              <a:rPr lang="en-US" i="1"/>
              <a:t>constraint</a:t>
            </a:r>
            <a:r>
              <a:rPr lang="en-US"/>
              <a:t>		is the name of the constraint</a:t>
            </a:r>
          </a:p>
          <a:p>
            <a:pPr>
              <a:tabLst/>
            </a:pPr>
            <a:r>
              <a:rPr lang="en-US"/>
              <a:t>Guidelines</a:t>
            </a:r>
          </a:p>
          <a:p>
            <a:pPr lvl="2">
              <a:tabLst/>
            </a:pPr>
            <a:r>
              <a:rPr lang="en-US"/>
              <a:t>You can use the DISABLE clause in both the CREATE TABLE statement and the ALTER TABLE statement.</a:t>
            </a:r>
          </a:p>
          <a:p>
            <a:pPr lvl="2">
              <a:tabLst/>
            </a:pPr>
            <a:r>
              <a:rPr lang="en-US"/>
              <a:t>The CASCADE clause disables dependent integrity constraints.</a:t>
            </a:r>
          </a:p>
          <a:p>
            <a:pPr>
              <a:tabLst/>
            </a:pPr>
            <a:r>
              <a:rPr lang="en-US">
                <a:solidFill>
                  <a:schemeClr val="accent2"/>
                </a:solidFill>
              </a:rPr>
              <a:t>Class Management Note</a:t>
            </a:r>
          </a:p>
          <a:p>
            <a:pPr lvl="1">
              <a:tabLst/>
            </a:pPr>
            <a:r>
              <a:rPr lang="en-US">
                <a:solidFill>
                  <a:schemeClr val="accent2"/>
                </a:solidFill>
              </a:rPr>
              <a:t>The DISABLE option in the definition of an integrity constraint means that the Oracle Server does not enforce the constraint and simply documents it. Enable the constraint by using the ENABLE clause.</a:t>
            </a:r>
          </a:p>
          <a:p>
            <a:pPr lvl="1">
              <a:tabLst/>
            </a:pPr>
            <a:r>
              <a:rPr lang="en-US">
                <a:solidFill>
                  <a:schemeClr val="accent2"/>
                </a:solidFill>
              </a:rPr>
              <a:t>Oracle8i provides new options for the ENABLE and DISABLE clauses: VALIDATE and NONVALIDATE.</a:t>
            </a:r>
          </a:p>
        </p:txBody>
      </p:sp>
      <p:sp>
        <p:nvSpPr>
          <p:cNvPr id="45059" name="Rectangle 3"/>
          <p:cNvSpPr>
            <a:spLocks noRot="1" noChangeArrowheads="1" noTextEdit="1"/>
          </p:cNvSpPr>
          <p:nvPr>
            <p:ph type="sldImg"/>
          </p:nvPr>
        </p:nvSpPr>
        <p:spPr>
          <a:xfrm>
            <a:off x="471488" y="157163"/>
            <a:ext cx="5870575" cy="4402137"/>
          </a:xfrm>
          <a:ln cap="flat"/>
        </p:spPr>
      </p:sp>
      <p:sp>
        <p:nvSpPr>
          <p:cNvPr id="45060" name="Rectangle 4"/>
          <p:cNvSpPr>
            <a:spLocks noChangeArrowheads="1"/>
          </p:cNvSpPr>
          <p:nvPr/>
        </p:nvSpPr>
        <p:spPr bwMode="auto">
          <a:xfrm>
            <a:off x="606425" y="5635625"/>
            <a:ext cx="5461000" cy="461963"/>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t>Enabling a Constraint</a:t>
            </a:r>
          </a:p>
          <a:p>
            <a:pPr lvl="1">
              <a:tabLst/>
            </a:pPr>
            <a:r>
              <a:rPr lang="en-US"/>
              <a:t>You can enable a constraint without dropping it or re-creating it by using the ALTER TABLE statement with the </a:t>
            </a:r>
            <a:r>
              <a:rPr lang="en-US">
                <a:solidFill>
                  <a:srgbClr val="FC0128"/>
                </a:solidFill>
              </a:rPr>
              <a:t>ENABLE clause.</a:t>
            </a:r>
            <a:endParaRPr lang="en-US"/>
          </a:p>
          <a:p>
            <a:pPr lvl="1">
              <a:tabLst/>
            </a:pPr>
            <a:r>
              <a:rPr lang="en-US" b="1"/>
              <a:t>Syntax</a:t>
            </a:r>
            <a:endParaRPr lang="en-US"/>
          </a:p>
          <a:p>
            <a:pPr>
              <a:spcBef>
                <a:spcPct val="65000"/>
              </a:spcBef>
              <a:tabLst/>
            </a:pPr>
            <a:r>
              <a:rPr lang="en-US"/>
              <a:t>      </a:t>
            </a:r>
            <a:r>
              <a:rPr lang="en-US" b="0">
                <a:latin typeface="Courier New" pitchFamily="49" charset="0"/>
              </a:rPr>
              <a:t>ALTER TABLE   </a:t>
            </a:r>
            <a:r>
              <a:rPr lang="en-US" b="0" i="1">
                <a:latin typeface="Courier New" pitchFamily="49" charset="0"/>
              </a:rPr>
              <a:t>table</a:t>
            </a:r>
            <a:endParaRPr lang="en-US">
              <a:latin typeface="Courier New" pitchFamily="49" charset="0"/>
            </a:endParaRPr>
          </a:p>
          <a:p>
            <a:pPr>
              <a:spcBef>
                <a:spcPct val="0"/>
              </a:spcBef>
              <a:tabLst/>
            </a:pPr>
            <a:r>
              <a:rPr lang="en-US" b="0">
                <a:latin typeface="Courier New" pitchFamily="49" charset="0"/>
              </a:rPr>
              <a:t>   ENABLE  CONSTRAINT </a:t>
            </a:r>
            <a:r>
              <a:rPr lang="en-US" b="0" i="1">
                <a:latin typeface="Courier New" pitchFamily="49" charset="0"/>
              </a:rPr>
              <a:t>constraint</a:t>
            </a:r>
            <a:r>
              <a:rPr lang="en-US" b="0">
                <a:latin typeface="Courier New" pitchFamily="49" charset="0"/>
              </a:rPr>
              <a:t>;</a:t>
            </a:r>
          </a:p>
          <a:p>
            <a:pPr lvl="1">
              <a:tabLst/>
            </a:pPr>
            <a:endParaRPr lang="en-US" sz="400" b="1"/>
          </a:p>
          <a:p>
            <a:pPr lvl="1">
              <a:tabLst/>
            </a:pPr>
            <a:r>
              <a:rPr lang="en-US" b="1"/>
              <a:t>where:</a:t>
            </a:r>
            <a:r>
              <a:rPr lang="en-US"/>
              <a:t>	</a:t>
            </a:r>
            <a:r>
              <a:rPr lang="en-US" i="1"/>
              <a:t>table</a:t>
            </a:r>
            <a:r>
              <a:rPr lang="en-US"/>
              <a:t>			is the name of the table</a:t>
            </a:r>
          </a:p>
          <a:p>
            <a:pPr lvl="1">
              <a:tabLst/>
            </a:pPr>
            <a:r>
              <a:rPr lang="en-US"/>
              <a:t>		</a:t>
            </a:r>
            <a:r>
              <a:rPr lang="en-US" i="1"/>
              <a:t>constraint</a:t>
            </a:r>
            <a:r>
              <a:rPr lang="en-US"/>
              <a:t>		is the name of the constraint</a:t>
            </a:r>
          </a:p>
          <a:p>
            <a:pPr>
              <a:tabLst/>
            </a:pPr>
            <a:r>
              <a:rPr lang="en-US"/>
              <a:t>Guidelines</a:t>
            </a:r>
          </a:p>
          <a:p>
            <a:pPr lvl="2">
              <a:tabLst/>
            </a:pPr>
            <a:r>
              <a:rPr lang="en-US"/>
              <a:t>If you enable a constraint, that constraint applies to all the data in the table. All the data in the table must fit the constraint.</a:t>
            </a:r>
          </a:p>
          <a:p>
            <a:pPr lvl="2">
              <a:tabLst/>
            </a:pPr>
            <a:r>
              <a:rPr lang="en-US"/>
              <a:t>If you enable a UNIQUE key or PRIMARY KEY constraint, a UNIQUE or PRIMARY KEY index is automatically created.</a:t>
            </a:r>
          </a:p>
          <a:p>
            <a:pPr lvl="2">
              <a:tabLst/>
            </a:pPr>
            <a:r>
              <a:rPr lang="en-US"/>
              <a:t>You can use the ENABLE clause in both the CREATE TABLE statement and the ALTER TABLE statement.</a:t>
            </a:r>
          </a:p>
        </p:txBody>
      </p:sp>
      <p:sp>
        <p:nvSpPr>
          <p:cNvPr id="47107" name="Rectangle 3"/>
          <p:cNvSpPr>
            <a:spLocks noRot="1" noChangeArrowheads="1" noTextEdit="1"/>
          </p:cNvSpPr>
          <p:nvPr>
            <p:ph type="sldImg"/>
          </p:nvPr>
        </p:nvSpPr>
        <p:spPr>
          <a:xfrm>
            <a:off x="471488" y="157163"/>
            <a:ext cx="5870575" cy="4402137"/>
          </a:xfrm>
          <a:ln cap="flat"/>
        </p:spPr>
      </p:sp>
      <p:sp>
        <p:nvSpPr>
          <p:cNvPr id="47108" name="Rectangle 4"/>
          <p:cNvSpPr>
            <a:spLocks noChangeArrowheads="1"/>
          </p:cNvSpPr>
          <p:nvPr/>
        </p:nvSpPr>
        <p:spPr bwMode="auto">
          <a:xfrm>
            <a:off x="606425" y="5635625"/>
            <a:ext cx="5461000" cy="461963"/>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p:spPr>
        <p:txBody>
          <a:bodyPr/>
          <a:lstStyle/>
          <a:p>
            <a:pPr>
              <a:tabLst/>
            </a:pPr>
            <a:r>
              <a:rPr lang="en-US"/>
              <a:t>Viewing Constraints</a:t>
            </a:r>
          </a:p>
          <a:p>
            <a:pPr lvl="1">
              <a:tabLst/>
            </a:pPr>
            <a:r>
              <a:rPr lang="en-US"/>
              <a:t>After creating a table, you can confirm its existence by issuing a DESCRIBE command. The only constraint that you can verify is the NOT NULL constraint. To view all constraints on your table, query the USER_CONSTRAINTS table. </a:t>
            </a:r>
          </a:p>
          <a:p>
            <a:pPr lvl="1">
              <a:tabLst/>
            </a:pPr>
            <a:r>
              <a:rPr lang="en-US"/>
              <a:t>The example on the slide displays all the constraints on the EMP table.</a:t>
            </a:r>
          </a:p>
          <a:p>
            <a:pPr lvl="1">
              <a:tabLst/>
            </a:pPr>
            <a:r>
              <a:rPr lang="en-US" b="1"/>
              <a:t>Note:</a:t>
            </a:r>
            <a:r>
              <a:rPr lang="en-US"/>
              <a:t> Constraints that are not named by the table owner receive the system-assigned constraint name. In constraint type, C stands for CHECK, P for PRIMARY KEY, R for referential integrity, and U for UNIQUE key. Notice that the NOT NULL constraint is really a CHECK constraint.</a:t>
            </a:r>
          </a:p>
          <a:p>
            <a:pPr>
              <a:tabLst/>
            </a:pPr>
            <a:endParaRPr lang="en-US"/>
          </a:p>
          <a:p>
            <a:pPr>
              <a:tabLst/>
            </a:pPr>
            <a:endParaRPr lang="en-US"/>
          </a:p>
          <a:p>
            <a:pPr>
              <a:tabLst/>
            </a:pPr>
            <a:endParaRPr lang="en-US"/>
          </a:p>
          <a:p>
            <a:pPr>
              <a:tabLst/>
            </a:pPr>
            <a:endParaRPr lang="en-US"/>
          </a:p>
        </p:txBody>
      </p:sp>
      <p:sp>
        <p:nvSpPr>
          <p:cNvPr id="49155" name="Rectangle 3"/>
          <p:cNvSpPr>
            <a:spLocks noRot="1" noChangeArrowheads="1" noTextEdit="1"/>
          </p:cNvSpPr>
          <p:nvPr>
            <p:ph type="sldImg"/>
          </p:nvPr>
        </p:nvSpPr>
        <p:spPr>
          <a:xfrm>
            <a:off x="471488" y="157163"/>
            <a:ext cx="5870575" cy="4402137"/>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51204" name="Rectangle 4"/>
          <p:cNvSpPr>
            <a:spLocks noGrp="1" noChangeArrowheads="1"/>
          </p:cNvSpPr>
          <p:nvPr>
            <p:ph type="body" idx="1"/>
          </p:nvPr>
        </p:nvSpPr>
        <p:spPr>
          <a:noFill/>
          <a:ln/>
        </p:spPr>
        <p:txBody>
          <a:bodyPr/>
          <a:lstStyle/>
          <a:p>
            <a:pPr>
              <a:tabLst/>
            </a:pPr>
            <a:r>
              <a:rPr lang="en-US"/>
              <a:t>Viewing Constraints (continued)</a:t>
            </a:r>
          </a:p>
          <a:p>
            <a:pPr lvl="1">
              <a:tabLst/>
            </a:pPr>
            <a:r>
              <a:rPr lang="en-US"/>
              <a:t>You can view the names of the columns involved in constraints by querying the </a:t>
            </a:r>
            <a:r>
              <a:rPr lang="en-US">
                <a:solidFill>
                  <a:srgbClr val="FC0128"/>
                </a:solidFill>
              </a:rPr>
              <a:t>USER_CONS_COLUMNS </a:t>
            </a:r>
            <a:r>
              <a:rPr lang="en-US"/>
              <a:t>data dictionary view. This view is especially useful for constraints that use the system-assigned name. </a:t>
            </a:r>
          </a:p>
        </p:txBody>
      </p:sp>
      <p:sp>
        <p:nvSpPr>
          <p:cNvPr id="51205" name="Rectangle 5"/>
          <p:cNvSpPr>
            <a:spLocks noRot="1" noChangeArrowheads="1" noTextEdit="1"/>
          </p:cNvSpPr>
          <p:nvPr>
            <p:ph type="sldImg"/>
          </p:nvPr>
        </p:nvSpPr>
        <p:spPr>
          <a:xfrm>
            <a:off x="471488" y="157163"/>
            <a:ext cx="5870575" cy="4402137"/>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p:spPr>
        <p:txBody>
          <a:bodyPr/>
          <a:lstStyle/>
          <a:p>
            <a:endParaRPr lang="en-US"/>
          </a:p>
          <a:p>
            <a:endParaRPr lang="en-US"/>
          </a:p>
        </p:txBody>
      </p:sp>
      <p:sp>
        <p:nvSpPr>
          <p:cNvPr id="53251" name="Rectangle 3"/>
          <p:cNvSpPr>
            <a:spLocks noRot="1" noChangeArrowheads="1" noTextEdit="1"/>
          </p:cNvSpPr>
          <p:nvPr>
            <p:ph type="sldImg"/>
          </p:nvPr>
        </p:nvSpPr>
        <p:spPr>
          <a:xfrm>
            <a:off x="471488" y="157163"/>
            <a:ext cx="5870575" cy="4402137"/>
          </a:xfrm>
          <a:ln cap="flat"/>
        </p:spPr>
      </p:sp>
      <p:sp>
        <p:nvSpPr>
          <p:cNvPr id="53252" name="Rectangle 4"/>
          <p:cNvSpPr>
            <a:spLocks noChangeArrowheads="1"/>
          </p:cNvSpPr>
          <p:nvPr/>
        </p:nvSpPr>
        <p:spPr bwMode="auto">
          <a:xfrm>
            <a:off x="407988" y="4716463"/>
            <a:ext cx="5995987" cy="3749675"/>
          </a:xfrm>
          <a:prstGeom prst="rect">
            <a:avLst/>
          </a:prstGeom>
          <a:noFill/>
          <a:ln w="9525">
            <a:noFill/>
            <a:miter lim="800000"/>
            <a:headEnd/>
            <a:tailEnd/>
          </a:ln>
          <a:effectLst/>
        </p:spPr>
        <p:txBody>
          <a:bodyPr lIns="92075" tIns="46038" rIns="92075" bIns="46038"/>
          <a:lstStyle/>
          <a:p>
            <a:pPr algn="l" defTabSz="401638">
              <a:lnSpc>
                <a:spcPct val="100000"/>
              </a:lnSpc>
              <a:spcBef>
                <a:spcPct val="30000"/>
              </a:spcBef>
            </a:pPr>
            <a:r>
              <a:rPr lang="en-US" sz="1100">
                <a:solidFill>
                  <a:schemeClr val="tx1"/>
                </a:solidFill>
                <a:latin typeface="Arial" pitchFamily="34" charset="0"/>
              </a:rPr>
              <a:t>Summary</a:t>
            </a:r>
          </a:p>
          <a:p>
            <a:pPr marL="114300" lvl="1" algn="l" defTabSz="401638">
              <a:lnSpc>
                <a:spcPct val="100000"/>
              </a:lnSpc>
              <a:spcBef>
                <a:spcPct val="30000"/>
              </a:spcBef>
            </a:pPr>
            <a:r>
              <a:rPr lang="en-US" sz="1100" b="0">
                <a:solidFill>
                  <a:schemeClr val="tx1"/>
                </a:solidFill>
                <a:latin typeface="Times New Roman" pitchFamily="18" charset="0"/>
              </a:rPr>
              <a:t>The Oracle Server uses constraints to prevent invalid data entry into tables. </a:t>
            </a:r>
          </a:p>
          <a:p>
            <a:pPr marL="114300" lvl="1" algn="l" defTabSz="401638">
              <a:lnSpc>
                <a:spcPct val="100000"/>
              </a:lnSpc>
              <a:spcBef>
                <a:spcPct val="30000"/>
              </a:spcBef>
            </a:pPr>
            <a:r>
              <a:rPr lang="en-US" sz="1100" b="0">
                <a:solidFill>
                  <a:schemeClr val="tx1"/>
                </a:solidFill>
                <a:latin typeface="Times New Roman" pitchFamily="18" charset="0"/>
              </a:rPr>
              <a:t>The following constraint types are valid:</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NOT NULL</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UNIQUE</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PRIMARY KEY</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FOREIGN KEY</a:t>
            </a:r>
          </a:p>
          <a:p>
            <a:pPr marL="450850" lvl="2" indent="-217488" algn="l" defTabSz="401638">
              <a:lnSpc>
                <a:spcPct val="100000"/>
              </a:lnSpc>
              <a:spcBef>
                <a:spcPct val="30000"/>
              </a:spcBef>
              <a:buFontTx/>
              <a:buChar char="•"/>
            </a:pPr>
            <a:r>
              <a:rPr lang="en-US" sz="1100" b="0">
                <a:solidFill>
                  <a:schemeClr val="tx1"/>
                </a:solidFill>
                <a:latin typeface="Times New Roman" pitchFamily="18" charset="0"/>
              </a:rPr>
              <a:t>CHECK</a:t>
            </a:r>
          </a:p>
          <a:p>
            <a:pPr marL="114300" lvl="1" algn="l" defTabSz="401638">
              <a:lnSpc>
                <a:spcPct val="100000"/>
              </a:lnSpc>
              <a:spcBef>
                <a:spcPct val="30000"/>
              </a:spcBef>
            </a:pPr>
            <a:r>
              <a:rPr lang="en-US" sz="1100" b="0">
                <a:solidFill>
                  <a:schemeClr val="tx1"/>
                </a:solidFill>
                <a:latin typeface="Times New Roman" pitchFamily="18" charset="0"/>
              </a:rPr>
              <a:t>You can query the USER_CONSTRAINTS table to view all constraint definitions and names.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Rot="1" noChangeArrowheads="1" noTextEdit="1"/>
          </p:cNvSpPr>
          <p:nvPr>
            <p:ph type="sldImg"/>
          </p:nvPr>
        </p:nvSpPr>
        <p:spPr>
          <a:xfrm>
            <a:off x="471488" y="195263"/>
            <a:ext cx="5895975" cy="4421187"/>
          </a:xfrm>
          <a:ln cap="flat"/>
        </p:spPr>
      </p:sp>
      <p:sp>
        <p:nvSpPr>
          <p:cNvPr id="55299" name="Rectangle 3"/>
          <p:cNvSpPr>
            <a:spLocks noGrp="1" noChangeArrowheads="1"/>
          </p:cNvSpPr>
          <p:nvPr>
            <p:ph type="body" idx="1"/>
          </p:nvPr>
        </p:nvSpPr>
        <p:spPr>
          <a:xfrm>
            <a:off x="406400" y="4729163"/>
            <a:ext cx="5932488" cy="3295650"/>
          </a:xfrm>
          <a:noFill/>
          <a:ln/>
        </p:spPr>
        <p:txBody>
          <a:bodyPr/>
          <a:lstStyle/>
          <a:p>
            <a:pPr defTabSz="406400">
              <a:tabLst>
                <a:tab pos="460375" algn="l"/>
              </a:tabLst>
            </a:pPr>
            <a:r>
              <a:rPr lang="en-US"/>
              <a:t>Practice Overview</a:t>
            </a:r>
          </a:p>
          <a:p>
            <a:pPr marL="115888" lvl="1" defTabSz="406400">
              <a:tabLst>
                <a:tab pos="460375" algn="l"/>
              </a:tabLst>
            </a:pPr>
            <a:r>
              <a:rPr lang="en-US"/>
              <a:t>In this practice, you will add constraints and more columns to a table using the statements covered in this lesson.</a:t>
            </a:r>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marL="115888" lvl="1" defTabSz="406400">
              <a:tabLst>
                <a:tab pos="460375" algn="l"/>
              </a:tabLst>
            </a:pPr>
            <a:endParaRPr lang="en-US"/>
          </a:p>
          <a:p>
            <a:pPr defTabSz="406400">
              <a:tabLst>
                <a:tab pos="460375" algn="l"/>
              </a:tabLst>
            </a:pPr>
            <a:endParaRPr lang="en-US">
              <a:solidFill>
                <a:schemeClr val="accent2"/>
              </a:solidFill>
            </a:endParaRPr>
          </a:p>
          <a:p>
            <a:pPr defTabSz="406400">
              <a:tabLst>
                <a:tab pos="460375" algn="l"/>
              </a:tabLst>
            </a:pPr>
            <a:endParaRPr lang="en-US">
              <a:solidFill>
                <a:schemeClr val="accent2"/>
              </a:solidFill>
            </a:endParaRPr>
          </a:p>
          <a:p>
            <a:pPr defTabSz="406400">
              <a:tabLst>
                <a:tab pos="460375" algn="l"/>
              </a:tabLst>
            </a:pPr>
            <a:r>
              <a:rPr lang="en-US">
                <a:solidFill>
                  <a:schemeClr val="accent2"/>
                </a:solidFill>
              </a:rPr>
              <a:t>Class Management Note</a:t>
            </a:r>
          </a:p>
          <a:p>
            <a:pPr marL="115888" lvl="1" defTabSz="406400">
              <a:tabLst>
                <a:tab pos="460375" algn="l"/>
              </a:tabLst>
            </a:pPr>
            <a:r>
              <a:rPr lang="en-US">
                <a:solidFill>
                  <a:schemeClr val="accent2"/>
                </a:solidFill>
              </a:rPr>
              <a:t>Advise the students to name their constraints.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993775" y="4006850"/>
            <a:ext cx="5068888" cy="117633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7347" name="Rectangle 3"/>
          <p:cNvSpPr>
            <a:spLocks noChangeArrowheads="1"/>
          </p:cNvSpPr>
          <p:nvPr/>
        </p:nvSpPr>
        <p:spPr bwMode="auto">
          <a:xfrm>
            <a:off x="998538" y="2335213"/>
            <a:ext cx="5068887" cy="1025525"/>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57348" name="Rectangle 4"/>
          <p:cNvSpPr>
            <a:spLocks noGrp="1" noChangeArrowheads="1"/>
          </p:cNvSpPr>
          <p:nvPr>
            <p:ph type="body" idx="1"/>
          </p:nvPr>
        </p:nvSpPr>
        <p:spPr>
          <a:xfrm>
            <a:off x="444500" y="439738"/>
            <a:ext cx="5932488" cy="7912100"/>
          </a:xfrm>
          <a:noFill/>
          <a:ln/>
        </p:spPr>
        <p:txBody>
          <a:bodyPr/>
          <a:lstStyle/>
          <a:p>
            <a:pPr defTabSz="406400">
              <a:lnSpc>
                <a:spcPct val="112000"/>
              </a:lnSpc>
              <a:spcBef>
                <a:spcPct val="0"/>
              </a:spcBef>
              <a:spcAft>
                <a:spcPct val="24000"/>
              </a:spcAft>
              <a:tabLst>
                <a:tab pos="460375" algn="l"/>
                <a:tab pos="2120900" algn="l"/>
                <a:tab pos="2628900" algn="l"/>
              </a:tabLst>
            </a:pPr>
            <a:r>
              <a:rPr lang="en-US"/>
              <a:t>Practice 11</a:t>
            </a:r>
            <a:endParaRPr lang="en-US" b="0"/>
          </a:p>
          <a:p>
            <a:pPr marL="454025" lvl="2" indent="-219075" defTabSz="406400">
              <a:buFontTx/>
              <a:buNone/>
              <a:tabLst>
                <a:tab pos="460375" algn="l"/>
                <a:tab pos="2120900" algn="l"/>
                <a:tab pos="2628900" algn="l"/>
              </a:tabLst>
            </a:pPr>
            <a:r>
              <a:rPr lang="en-US"/>
              <a:t>1.	Add a table-level PRIMARY KEY constraint to the EMPLOYEE table using the ID column.</a:t>
            </a:r>
            <a:br>
              <a:rPr lang="en-US"/>
            </a:br>
            <a:r>
              <a:rPr lang="en-US"/>
              <a:t>	The constraint should be enabled at creation.</a:t>
            </a:r>
          </a:p>
          <a:p>
            <a:pPr marL="454025" lvl="2" indent="-219075" defTabSz="406400">
              <a:buFontTx/>
              <a:buNone/>
              <a:tabLst>
                <a:tab pos="460375" algn="l"/>
                <a:tab pos="2120900" algn="l"/>
                <a:tab pos="2628900" algn="l"/>
              </a:tabLst>
            </a:pPr>
            <a:r>
              <a:rPr lang="en-US"/>
              <a:t>2.	Create a PRIMARY KEY constraint on the DEPARTMENT table using the ID column. The 	constraint should be enabled at creation.</a:t>
            </a:r>
          </a:p>
          <a:p>
            <a:pPr marL="454025" lvl="2" indent="-219075" defTabSz="406400">
              <a:buFontTx/>
              <a:buNone/>
              <a:tabLst>
                <a:tab pos="460375" algn="l"/>
                <a:tab pos="2120900" algn="l"/>
                <a:tab pos="2628900" algn="l"/>
              </a:tabLst>
            </a:pPr>
            <a:r>
              <a:rPr lang="en-US"/>
              <a:t>3.	Add a foreign key reference on the EMPLOYEE table that will ensure that the employee is 	not assigned to a nonexistent department.  </a:t>
            </a:r>
          </a:p>
          <a:p>
            <a:pPr marL="454025" lvl="2" indent="-219075" defTabSz="406400">
              <a:buFontTx/>
              <a:buNone/>
              <a:tabLst>
                <a:tab pos="460375" algn="l"/>
                <a:tab pos="2120900" algn="l"/>
                <a:tab pos="2628900" algn="l"/>
              </a:tabLst>
            </a:pPr>
            <a:r>
              <a:rPr lang="en-US"/>
              <a:t>4.	Confirm that the constraints were added by querying USER_CONSTRAINTS. Note the types</a:t>
            </a:r>
            <a:br>
              <a:rPr lang="en-US"/>
            </a:br>
            <a:r>
              <a:rPr lang="en-US"/>
              <a:t>	and names of the constraints. Save your statement text in a file called </a:t>
            </a:r>
            <a:r>
              <a:rPr lang="en-US" i="1"/>
              <a:t>p11q4.sql</a:t>
            </a:r>
            <a:r>
              <a:rPr lang="en-US"/>
              <a:t>.</a:t>
            </a:r>
            <a:br>
              <a:rPr lang="en-US"/>
            </a:br>
            <a:endParaRPr lang="en-US"/>
          </a:p>
          <a:p>
            <a:pPr defTabSz="406400">
              <a:tabLst>
                <a:tab pos="460375" algn="l"/>
                <a:tab pos="2120900" algn="l"/>
                <a:tab pos="2628900" algn="l"/>
              </a:tabLst>
            </a:pPr>
            <a:r>
              <a:rPr lang="en-US" b="0">
                <a:latin typeface="Courier New" pitchFamily="49" charset="0"/>
              </a:rPr>
              <a:t>	  CONSTRAINT_NAME        	C</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DEPARTMENT_ID_PK       	P</a:t>
            </a:r>
            <a:br>
              <a:rPr lang="en-US" b="0">
                <a:latin typeface="Courier New" pitchFamily="49" charset="0"/>
              </a:rPr>
            </a:br>
            <a:r>
              <a:rPr lang="en-US" b="0">
                <a:latin typeface="Courier New" pitchFamily="49" charset="0"/>
              </a:rPr>
              <a:t> 	  EMPLOYEE_ID_PK		P</a:t>
            </a:r>
            <a:br>
              <a:rPr lang="en-US" b="0">
                <a:latin typeface="Courier New" pitchFamily="49" charset="0"/>
              </a:rPr>
            </a:br>
            <a:r>
              <a:rPr lang="en-US" b="0">
                <a:latin typeface="Courier New" pitchFamily="49" charset="0"/>
              </a:rPr>
              <a:t>	  EMPLOYEE_DEPT_ID_FK    	R</a:t>
            </a:r>
            <a:br>
              <a:rPr lang="en-US" b="0">
                <a:latin typeface="Courier New" pitchFamily="49" charset="0"/>
              </a:rPr>
            </a:br>
            <a:endParaRPr lang="en-US" sz="400" b="0">
              <a:latin typeface="Courier New" pitchFamily="49" charset="0"/>
            </a:endParaRPr>
          </a:p>
          <a:p>
            <a:pPr marL="454025" lvl="2" indent="-219075" defTabSz="406400">
              <a:buFontTx/>
              <a:buNone/>
              <a:tabLst>
                <a:tab pos="460375" algn="l"/>
                <a:tab pos="2120900" algn="l"/>
                <a:tab pos="2628900" algn="l"/>
              </a:tabLst>
            </a:pPr>
            <a:r>
              <a:rPr lang="en-US"/>
              <a:t>5.	Display the object names and types from the USER_OBJECTS data dictionary view 		EMPLOYEE and DEPARTMENT tables. You may want to format the columns for 		readability. Notice that the new tables and a new index were created.</a:t>
            </a:r>
            <a:br>
              <a:rPr lang="en-US"/>
            </a:br>
            <a:endParaRPr lang="en-US" sz="400"/>
          </a:p>
          <a:p>
            <a:pPr defTabSz="406400">
              <a:tabLst>
                <a:tab pos="460375" algn="l"/>
                <a:tab pos="2120900" algn="l"/>
                <a:tab pos="2628900" algn="l"/>
              </a:tabLst>
            </a:pPr>
            <a:r>
              <a:rPr lang="en-US" b="0">
                <a:latin typeface="Courier New" pitchFamily="49" charset="0"/>
              </a:rPr>
              <a:t>	  OBJECT_NAME       OBJECT_TYPE</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DEPARTMENT	TABLE</a:t>
            </a:r>
            <a:br>
              <a:rPr lang="en-US" b="0">
                <a:latin typeface="Courier New" pitchFamily="49" charset="0"/>
              </a:rPr>
            </a:br>
            <a:r>
              <a:rPr lang="en-US" b="0">
                <a:latin typeface="Courier New" pitchFamily="49" charset="0"/>
              </a:rPr>
              <a:t>	  DEPARTMENT_ID_PK 	INDEX</a:t>
            </a:r>
            <a:br>
              <a:rPr lang="en-US" b="0">
                <a:latin typeface="Courier New" pitchFamily="49" charset="0"/>
              </a:rPr>
            </a:br>
            <a:r>
              <a:rPr lang="en-US" b="0">
                <a:latin typeface="Courier New" pitchFamily="49" charset="0"/>
              </a:rPr>
              <a:t>	  EMPLOYEE	TABLE</a:t>
            </a:r>
            <a:br>
              <a:rPr lang="en-US" b="0">
                <a:latin typeface="Courier New" pitchFamily="49" charset="0"/>
              </a:rPr>
            </a:br>
            <a:r>
              <a:rPr lang="en-US" b="0">
                <a:latin typeface="Courier New" pitchFamily="49" charset="0"/>
              </a:rPr>
              <a:t>	  EMPLOYEE_ID_PK	INDEX</a:t>
            </a:r>
          </a:p>
          <a:p>
            <a:pPr defTabSz="406400">
              <a:tabLst>
                <a:tab pos="460375" algn="l"/>
                <a:tab pos="2120900" algn="l"/>
                <a:tab pos="2628900" algn="l"/>
              </a:tabLst>
            </a:pPr>
            <a:endParaRPr lang="en-US" b="0">
              <a:latin typeface="Courier New" pitchFamily="49" charset="0"/>
            </a:endParaRPr>
          </a:p>
          <a:p>
            <a:pPr marL="454025" lvl="2" indent="-219075" defTabSz="406400">
              <a:buFontTx/>
              <a:buNone/>
              <a:tabLst>
                <a:tab pos="460375" algn="l"/>
                <a:tab pos="2120900" algn="l"/>
                <a:tab pos="2628900" algn="l"/>
              </a:tabLst>
            </a:pPr>
            <a:r>
              <a:rPr lang="en-US"/>
              <a:t>If you have time, complete the following exercise:</a:t>
            </a:r>
          </a:p>
          <a:p>
            <a:pPr marL="454025" lvl="2" indent="-219075" defTabSz="406400">
              <a:buFontTx/>
              <a:buNone/>
              <a:tabLst>
                <a:tab pos="460375" algn="l"/>
                <a:tab pos="2120900" algn="l"/>
                <a:tab pos="2628900" algn="l"/>
              </a:tabLst>
            </a:pPr>
            <a:r>
              <a:rPr lang="en-US"/>
              <a:t>6.	Modify the EMPLOYEE table. Add a SALARY column of NUMBER data type, precision 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09575" y="4714875"/>
            <a:ext cx="5995988" cy="3749675"/>
          </a:xfrm>
          <a:noFill/>
          <a:ln/>
        </p:spPr>
        <p:txBody>
          <a:bodyPr/>
          <a:lstStyle/>
          <a:p>
            <a:pPr>
              <a:tabLst/>
            </a:pPr>
            <a:r>
              <a:rPr lang="en-US"/>
              <a:t>Constraints</a:t>
            </a:r>
            <a:endParaRPr lang="en-US" i="1"/>
          </a:p>
          <a:p>
            <a:pPr lvl="1">
              <a:tabLst/>
            </a:pPr>
            <a:r>
              <a:rPr lang="en-US"/>
              <a:t>The Oracle Server uses</a:t>
            </a:r>
            <a:r>
              <a:rPr lang="en-US" i="1"/>
              <a:t> constraints </a:t>
            </a:r>
            <a:r>
              <a:rPr lang="en-US"/>
              <a:t>to prevent invalid data entry into tables.</a:t>
            </a:r>
          </a:p>
          <a:p>
            <a:pPr lvl="1">
              <a:tabLst/>
            </a:pPr>
            <a:r>
              <a:rPr lang="en-US"/>
              <a:t>You can use </a:t>
            </a:r>
            <a:r>
              <a:rPr lang="en-US">
                <a:solidFill>
                  <a:srgbClr val="FC0128"/>
                </a:solidFill>
              </a:rPr>
              <a:t>constraints </a:t>
            </a:r>
            <a:r>
              <a:rPr lang="en-US"/>
              <a:t>to do the following:</a:t>
            </a:r>
          </a:p>
          <a:p>
            <a:pPr lvl="2">
              <a:tabLst/>
            </a:pPr>
            <a:r>
              <a:rPr lang="en-US"/>
              <a:t>Enforce rules at the table level whenever a row is inserted, updated, or deleted from that table. The constraint must be satisfied for the operation to succeed.</a:t>
            </a:r>
          </a:p>
          <a:p>
            <a:pPr lvl="2">
              <a:tabLst/>
            </a:pPr>
            <a:r>
              <a:rPr lang="en-US"/>
              <a:t>Prevent the deletion of a table if there are dependencies from other tables.</a:t>
            </a:r>
          </a:p>
          <a:p>
            <a:pPr lvl="2">
              <a:tabLst/>
            </a:pPr>
            <a:r>
              <a:rPr lang="en-US"/>
              <a:t>Provide rules for Oracle tools, such as Oracle Developer.</a:t>
            </a:r>
          </a:p>
          <a:p>
            <a:pPr>
              <a:tabLst/>
            </a:pPr>
            <a:r>
              <a:rPr lang="en-US"/>
              <a:t>Data Integrity Constraints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lnSpc>
                <a:spcPct val="95000"/>
              </a:lnSpc>
              <a:spcBef>
                <a:spcPct val="0"/>
              </a:spcBef>
              <a:tabLst/>
            </a:pPr>
            <a:r>
              <a:rPr lang="en-US" sz="500" b="0">
                <a:latin typeface="Times" charset="0"/>
              </a:rPr>
              <a:t/>
            </a:r>
            <a:br>
              <a:rPr lang="en-US" sz="500" b="0">
                <a:latin typeface="Times" charset="0"/>
              </a:rPr>
            </a:br>
            <a:endParaRPr lang="en-US" sz="300" b="0">
              <a:latin typeface="Times" charset="0"/>
            </a:endParaRPr>
          </a:p>
          <a:p>
            <a:pPr lvl="1">
              <a:tabLst/>
            </a:pPr>
            <a:r>
              <a:rPr lang="en-US"/>
              <a:t>For more information, see</a:t>
            </a:r>
            <a:br>
              <a:rPr lang="en-US"/>
            </a:br>
            <a:r>
              <a:rPr lang="en-US" i="1"/>
              <a:t>Oracle Server SQL Reference, </a:t>
            </a:r>
            <a:r>
              <a:rPr lang="en-US"/>
              <a:t>Release 8, “CONSTRAINT Clause.”</a:t>
            </a:r>
          </a:p>
        </p:txBody>
      </p:sp>
      <p:sp>
        <p:nvSpPr>
          <p:cNvPr id="10243" name="Rectangle 3"/>
          <p:cNvSpPr>
            <a:spLocks noRot="1" noChangeArrowheads="1" noTextEdit="1"/>
          </p:cNvSpPr>
          <p:nvPr>
            <p:ph type="sldImg"/>
          </p:nvPr>
        </p:nvSpPr>
        <p:spPr>
          <a:xfrm>
            <a:off x="471488" y="157163"/>
            <a:ext cx="5870575" cy="4402137"/>
          </a:xfrm>
          <a:ln cap="flat"/>
        </p:spPr>
      </p:sp>
      <p:graphicFrame>
        <p:nvGraphicFramePr>
          <p:cNvPr id="10244" name="Object 4"/>
          <p:cNvGraphicFramePr>
            <a:graphicFrameLocks/>
          </p:cNvGraphicFramePr>
          <p:nvPr/>
        </p:nvGraphicFramePr>
        <p:xfrm>
          <a:off x="611188" y="6437313"/>
          <a:ext cx="5848350" cy="2212975"/>
        </p:xfrm>
        <a:graphic>
          <a:graphicData uri="http://schemas.openxmlformats.org/presentationml/2006/ole">
            <p:oleObj spid="_x0000_s10244" name="Document" r:id="rId4" imgW="5849640" imgH="2212920" progId="Word.Document.6">
              <p:embed/>
            </p:oleObj>
          </a:graphicData>
        </a:graphic>
      </p:graphicFrame>
      <p:grpSp>
        <p:nvGrpSpPr>
          <p:cNvPr id="10258" name="Group 18"/>
          <p:cNvGrpSpPr>
            <a:grpSpLocks/>
          </p:cNvGrpSpPr>
          <p:nvPr/>
        </p:nvGrpSpPr>
        <p:grpSpPr bwMode="auto">
          <a:xfrm>
            <a:off x="152400" y="8377238"/>
            <a:ext cx="296863" cy="290512"/>
            <a:chOff x="96" y="5277"/>
            <a:chExt cx="187" cy="183"/>
          </a:xfrm>
        </p:grpSpPr>
        <p:sp>
          <p:nvSpPr>
            <p:cNvPr id="10245" name="Freeform 5"/>
            <p:cNvSpPr>
              <a:spLocks/>
            </p:cNvSpPr>
            <p:nvPr/>
          </p:nvSpPr>
          <p:spPr bwMode="auto">
            <a:xfrm>
              <a:off x="96" y="5277"/>
              <a:ext cx="178" cy="176"/>
            </a:xfrm>
            <a:custGeom>
              <a:avLst/>
              <a:gdLst/>
              <a:ahLst/>
              <a:cxnLst>
                <a:cxn ang="0">
                  <a:pos x="177" y="175"/>
                </a:cxn>
                <a:cxn ang="0">
                  <a:pos x="177" y="0"/>
                </a:cxn>
                <a:cxn ang="0">
                  <a:pos x="0" y="0"/>
                </a:cxn>
                <a:cxn ang="0">
                  <a:pos x="0" y="175"/>
                </a:cxn>
                <a:cxn ang="0">
                  <a:pos x="177" y="175"/>
                </a:cxn>
              </a:cxnLst>
              <a:rect l="0" t="0" r="r" b="b"/>
              <a:pathLst>
                <a:path w="178" h="176">
                  <a:moveTo>
                    <a:pt x="177" y="175"/>
                  </a:moveTo>
                  <a:lnTo>
                    <a:pt x="177" y="0"/>
                  </a:lnTo>
                  <a:lnTo>
                    <a:pt x="0" y="0"/>
                  </a:lnTo>
                  <a:lnTo>
                    <a:pt x="0" y="175"/>
                  </a:lnTo>
                  <a:lnTo>
                    <a:pt x="177" y="175"/>
                  </a:lnTo>
                </a:path>
              </a:pathLst>
            </a:custGeom>
            <a:solidFill>
              <a:srgbClr val="000000"/>
            </a:solidFill>
            <a:ln w="9525" cap="rnd">
              <a:noFill/>
              <a:round/>
              <a:headEnd/>
              <a:tailEnd/>
            </a:ln>
            <a:effectLst/>
          </p:spPr>
          <p:txBody>
            <a:bodyPr/>
            <a:lstStyle/>
            <a:p>
              <a:endParaRPr lang="en-US"/>
            </a:p>
          </p:txBody>
        </p:sp>
        <p:sp>
          <p:nvSpPr>
            <p:cNvPr id="10246" name="Freeform 6"/>
            <p:cNvSpPr>
              <a:spLocks/>
            </p:cNvSpPr>
            <p:nvPr/>
          </p:nvSpPr>
          <p:spPr bwMode="auto">
            <a:xfrm>
              <a:off x="158" y="5343"/>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0247" name="Freeform 7"/>
            <p:cNvSpPr>
              <a:spLocks/>
            </p:cNvSpPr>
            <p:nvPr/>
          </p:nvSpPr>
          <p:spPr bwMode="auto">
            <a:xfrm>
              <a:off x="167" y="5359"/>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10248" name="Freeform 8"/>
            <p:cNvSpPr>
              <a:spLocks/>
            </p:cNvSpPr>
            <p:nvPr/>
          </p:nvSpPr>
          <p:spPr bwMode="auto">
            <a:xfrm>
              <a:off x="173" y="537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0249" name="Freeform 9"/>
            <p:cNvSpPr>
              <a:spLocks/>
            </p:cNvSpPr>
            <p:nvPr/>
          </p:nvSpPr>
          <p:spPr bwMode="auto">
            <a:xfrm>
              <a:off x="180" y="5391"/>
              <a:ext cx="71" cy="36"/>
            </a:xfrm>
            <a:custGeom>
              <a:avLst/>
              <a:gdLst/>
              <a:ahLst/>
              <a:cxnLst>
                <a:cxn ang="0">
                  <a:pos x="70" y="6"/>
                </a:cxn>
                <a:cxn ang="0">
                  <a:pos x="66" y="0"/>
                </a:cxn>
                <a:cxn ang="0">
                  <a:pos x="0" y="28"/>
                </a:cxn>
                <a:cxn ang="0">
                  <a:pos x="3" y="35"/>
                </a:cxn>
                <a:cxn ang="0">
                  <a:pos x="70" y="6"/>
                </a:cxn>
              </a:cxnLst>
              <a:rect l="0" t="0" r="r" b="b"/>
              <a:pathLst>
                <a:path w="71" h="36">
                  <a:moveTo>
                    <a:pt x="70" y="6"/>
                  </a:moveTo>
                  <a:lnTo>
                    <a:pt x="66" y="0"/>
                  </a:lnTo>
                  <a:lnTo>
                    <a:pt x="0" y="28"/>
                  </a:lnTo>
                  <a:lnTo>
                    <a:pt x="3" y="35"/>
                  </a:lnTo>
                  <a:lnTo>
                    <a:pt x="70" y="6"/>
                  </a:lnTo>
                </a:path>
              </a:pathLst>
            </a:custGeom>
            <a:solidFill>
              <a:srgbClr val="FFFFFF"/>
            </a:solidFill>
            <a:ln w="9525" cap="rnd">
              <a:noFill/>
              <a:round/>
              <a:headEnd/>
              <a:tailEnd/>
            </a:ln>
            <a:effectLst/>
          </p:spPr>
          <p:txBody>
            <a:bodyPr/>
            <a:lstStyle/>
            <a:p>
              <a:endParaRPr lang="en-US"/>
            </a:p>
          </p:txBody>
        </p:sp>
        <p:sp>
          <p:nvSpPr>
            <p:cNvPr id="10250" name="Freeform 10"/>
            <p:cNvSpPr>
              <a:spLocks/>
            </p:cNvSpPr>
            <p:nvPr/>
          </p:nvSpPr>
          <p:spPr bwMode="auto">
            <a:xfrm>
              <a:off x="188" y="5407"/>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0251" name="Freeform 11"/>
            <p:cNvSpPr>
              <a:spLocks/>
            </p:cNvSpPr>
            <p:nvPr/>
          </p:nvSpPr>
          <p:spPr bwMode="auto">
            <a:xfrm>
              <a:off x="118" y="530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0252" name="Freeform 12"/>
            <p:cNvSpPr>
              <a:spLocks/>
            </p:cNvSpPr>
            <p:nvPr/>
          </p:nvSpPr>
          <p:spPr bwMode="auto">
            <a:xfrm>
              <a:off x="100" y="5294"/>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0253" name="Freeform 13"/>
            <p:cNvSpPr>
              <a:spLocks/>
            </p:cNvSpPr>
            <p:nvPr/>
          </p:nvSpPr>
          <p:spPr bwMode="auto">
            <a:xfrm>
              <a:off x="227" y="5308"/>
              <a:ext cx="56" cy="104"/>
            </a:xfrm>
            <a:custGeom>
              <a:avLst/>
              <a:gdLst/>
              <a:ahLst/>
              <a:cxnLst>
                <a:cxn ang="0">
                  <a:pos x="47" y="103"/>
                </a:cxn>
                <a:cxn ang="0">
                  <a:pos x="55" y="100"/>
                </a:cxn>
                <a:cxn ang="0">
                  <a:pos x="7" y="0"/>
                </a:cxn>
                <a:cxn ang="0">
                  <a:pos x="0" y="2"/>
                </a:cxn>
                <a:cxn ang="0">
                  <a:pos x="47" y="103"/>
                </a:cxn>
              </a:cxnLst>
              <a:rect l="0" t="0" r="r" b="b"/>
              <a:pathLst>
                <a:path w="56" h="104">
                  <a:moveTo>
                    <a:pt x="47" y="103"/>
                  </a:moveTo>
                  <a:lnTo>
                    <a:pt x="55" y="100"/>
                  </a:lnTo>
                  <a:lnTo>
                    <a:pt x="7" y="0"/>
                  </a:lnTo>
                  <a:lnTo>
                    <a:pt x="0" y="2"/>
                  </a:lnTo>
                  <a:lnTo>
                    <a:pt x="47" y="103"/>
                  </a:lnTo>
                </a:path>
              </a:pathLst>
            </a:custGeom>
            <a:solidFill>
              <a:srgbClr val="FFFFFF"/>
            </a:solidFill>
            <a:ln w="9525" cap="rnd">
              <a:noFill/>
              <a:round/>
              <a:headEnd/>
              <a:tailEnd/>
            </a:ln>
            <a:effectLst/>
          </p:spPr>
          <p:txBody>
            <a:bodyPr/>
            <a:lstStyle/>
            <a:p>
              <a:endParaRPr lang="en-US"/>
            </a:p>
          </p:txBody>
        </p:sp>
        <p:sp>
          <p:nvSpPr>
            <p:cNvPr id="10254" name="Freeform 14"/>
            <p:cNvSpPr>
              <a:spLocks/>
            </p:cNvSpPr>
            <p:nvPr/>
          </p:nvSpPr>
          <p:spPr bwMode="auto">
            <a:xfrm>
              <a:off x="118" y="535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0255" name="Freeform 15"/>
            <p:cNvSpPr>
              <a:spLocks/>
            </p:cNvSpPr>
            <p:nvPr/>
          </p:nvSpPr>
          <p:spPr bwMode="auto">
            <a:xfrm>
              <a:off x="96" y="5345"/>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10256" name="Freeform 16"/>
            <p:cNvSpPr>
              <a:spLocks/>
            </p:cNvSpPr>
            <p:nvPr/>
          </p:nvSpPr>
          <p:spPr bwMode="auto">
            <a:xfrm>
              <a:off x="99" y="5345"/>
              <a:ext cx="29" cy="18"/>
            </a:xfrm>
            <a:custGeom>
              <a:avLst/>
              <a:gdLst/>
              <a:ahLst/>
              <a:cxnLst>
                <a:cxn ang="0">
                  <a:pos x="24" y="17"/>
                </a:cxn>
                <a:cxn ang="0">
                  <a:pos x="28" y="10"/>
                </a:cxn>
                <a:cxn ang="0">
                  <a:pos x="4" y="0"/>
                </a:cxn>
                <a:cxn ang="0">
                  <a:pos x="0" y="6"/>
                </a:cxn>
                <a:cxn ang="0">
                  <a:pos x="24" y="17"/>
                </a:cxn>
              </a:cxnLst>
              <a:rect l="0" t="0" r="r" b="b"/>
              <a:pathLst>
                <a:path w="29" h="18">
                  <a:moveTo>
                    <a:pt x="24" y="17"/>
                  </a:moveTo>
                  <a:lnTo>
                    <a:pt x="28" y="10"/>
                  </a:lnTo>
                  <a:lnTo>
                    <a:pt x="4" y="0"/>
                  </a:lnTo>
                  <a:lnTo>
                    <a:pt x="0" y="6"/>
                  </a:lnTo>
                  <a:lnTo>
                    <a:pt x="24" y="17"/>
                  </a:lnTo>
                </a:path>
              </a:pathLst>
            </a:custGeom>
            <a:solidFill>
              <a:srgbClr val="FFFFFF"/>
            </a:solidFill>
            <a:ln w="9525" cap="rnd">
              <a:noFill/>
              <a:round/>
              <a:headEnd/>
              <a:tailEnd/>
            </a:ln>
            <a:effectLst/>
          </p:spPr>
          <p:txBody>
            <a:bodyPr/>
            <a:lstStyle/>
            <a:p>
              <a:endParaRPr lang="en-US"/>
            </a:p>
          </p:txBody>
        </p:sp>
        <p:sp>
          <p:nvSpPr>
            <p:cNvPr id="10257" name="Freeform 17"/>
            <p:cNvSpPr>
              <a:spLocks/>
            </p:cNvSpPr>
            <p:nvPr/>
          </p:nvSpPr>
          <p:spPr bwMode="auto">
            <a:xfrm>
              <a:off x="207" y="5301"/>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pPr>
              <a:tabLst/>
            </a:pPr>
            <a:r>
              <a:rPr lang="en-US"/>
              <a:t>Constraint Guidelines</a:t>
            </a:r>
          </a:p>
          <a:p>
            <a:pPr lvl="1">
              <a:tabLst/>
            </a:pPr>
            <a:r>
              <a:rPr lang="en-US"/>
              <a:t>All constraints are stored in the data dictionary. Constraints are easy to reference if you give them a meaningful name. Constraint names must follow the standard object-naming rules. If you do not name your constraint, Oracle generates a name with the format SYS_C</a:t>
            </a:r>
            <a:r>
              <a:rPr lang="en-US" i="1"/>
              <a:t>n</a:t>
            </a:r>
            <a:r>
              <a:rPr lang="en-US"/>
              <a:t>, where </a:t>
            </a:r>
            <a:r>
              <a:rPr lang="en-US" i="1"/>
              <a:t>n</a:t>
            </a:r>
            <a:r>
              <a:rPr lang="en-US"/>
              <a:t> is an integer to create a unique constraint name.</a:t>
            </a:r>
          </a:p>
          <a:p>
            <a:pPr lvl="1">
              <a:tabLst/>
            </a:pPr>
            <a:r>
              <a:rPr lang="en-US"/>
              <a:t>Constraints can be defined at the time of table creation or after the table has been created.</a:t>
            </a:r>
          </a:p>
          <a:p>
            <a:pPr lvl="1">
              <a:tabLst/>
            </a:pPr>
            <a:r>
              <a:rPr lang="en-US"/>
              <a:t>You can view the constraints defined for a specific table by looking at the </a:t>
            </a:r>
            <a:r>
              <a:rPr lang="en-US">
                <a:solidFill>
                  <a:srgbClr val="FC0128"/>
                </a:solidFill>
              </a:rPr>
              <a:t>USER_CONSTRAINTS </a:t>
            </a:r>
            <a:r>
              <a:rPr lang="en-US"/>
              <a:t>data dictionary table.</a:t>
            </a:r>
          </a:p>
          <a:p>
            <a:pPr>
              <a:tabLst/>
            </a:pPr>
            <a:endParaRPr lang="en-US" b="0">
              <a:latin typeface="Times New Roman" pitchFamily="18" charset="0"/>
            </a:endParaRPr>
          </a:p>
        </p:txBody>
      </p:sp>
      <p:sp>
        <p:nvSpPr>
          <p:cNvPr id="12291" name="Rectangle 3"/>
          <p:cNvSpPr>
            <a:spLocks noRot="1" noChangeArrowheads="1" noTextEdit="1"/>
          </p:cNvSpPr>
          <p:nvPr>
            <p:ph type="sldImg"/>
          </p:nvPr>
        </p:nvSpPr>
        <p:spPr>
          <a:xfrm>
            <a:off x="471488" y="157163"/>
            <a:ext cx="5870575" cy="4402137"/>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Rot="1" noChangeArrowheads="1" noTextEdit="1"/>
          </p:cNvSpPr>
          <p:nvPr>
            <p:ph type="sldImg"/>
          </p:nvPr>
        </p:nvSpPr>
        <p:spPr>
          <a:xfrm>
            <a:off x="471488" y="157163"/>
            <a:ext cx="5870575" cy="4402137"/>
          </a:xfrm>
          <a:ln cap="flat"/>
        </p:spPr>
      </p:sp>
      <p:sp>
        <p:nvSpPr>
          <p:cNvPr id="14339" name="Rectangle 3"/>
          <p:cNvSpPr>
            <a:spLocks noGrp="1" noChangeArrowheads="1"/>
          </p:cNvSpPr>
          <p:nvPr>
            <p:ph type="body" idx="1"/>
          </p:nvPr>
        </p:nvSpPr>
        <p:spPr>
          <a:noFill/>
          <a:ln/>
        </p:spPr>
        <p:txBody>
          <a:bodyPr/>
          <a:lstStyle/>
          <a:p>
            <a:r>
              <a:rPr lang="en-US"/>
              <a:t>Defining Constraints</a:t>
            </a:r>
          </a:p>
          <a:p>
            <a:pPr lvl="1"/>
            <a:r>
              <a:rPr lang="en-US"/>
              <a:t>The slide gives the syntax for defining constraints while creating a table.</a:t>
            </a:r>
          </a:p>
          <a:p>
            <a:pPr lvl="1"/>
            <a:r>
              <a:rPr lang="en-US"/>
              <a:t>In the syntax:</a:t>
            </a:r>
          </a:p>
          <a:p>
            <a:pPr lvl="1"/>
            <a:r>
              <a:rPr lang="en-US" i="1"/>
              <a:t>	schema</a:t>
            </a:r>
            <a:r>
              <a:rPr lang="en-US"/>
              <a:t>		is the same as the owner’s name</a:t>
            </a:r>
          </a:p>
          <a:p>
            <a:pPr lvl="1"/>
            <a:r>
              <a:rPr lang="en-US" i="1"/>
              <a:t>	table</a:t>
            </a:r>
            <a:r>
              <a:rPr lang="en-US"/>
              <a:t>			is the name of the table</a:t>
            </a:r>
          </a:p>
          <a:p>
            <a:pPr lvl="1"/>
            <a:r>
              <a:rPr lang="en-US"/>
              <a:t>	DEFAULT </a:t>
            </a:r>
            <a:r>
              <a:rPr lang="en-US" i="1"/>
              <a:t>expr	</a:t>
            </a:r>
            <a:r>
              <a:rPr lang="en-US"/>
              <a:t>specifies a default value if a value is omitted in the INSERT statement</a:t>
            </a:r>
          </a:p>
          <a:p>
            <a:pPr lvl="1"/>
            <a:r>
              <a:rPr lang="en-US" i="1"/>
              <a:t>	column</a:t>
            </a:r>
            <a:r>
              <a:rPr lang="en-US"/>
              <a:t>		is the name of the column</a:t>
            </a:r>
          </a:p>
          <a:p>
            <a:pPr lvl="1"/>
            <a:r>
              <a:rPr lang="en-US"/>
              <a:t>	</a:t>
            </a:r>
            <a:r>
              <a:rPr lang="en-US" i="1"/>
              <a:t>datatype</a:t>
            </a:r>
            <a:r>
              <a:rPr lang="en-US"/>
              <a:t>		is the column’s datatype and length</a:t>
            </a:r>
          </a:p>
          <a:p>
            <a:pPr lvl="1"/>
            <a:r>
              <a:rPr lang="en-US"/>
              <a:t>	</a:t>
            </a:r>
            <a:r>
              <a:rPr lang="en-US" i="1"/>
              <a:t>column_constraint</a:t>
            </a:r>
            <a:r>
              <a:rPr lang="en-US"/>
              <a:t>	is an integrity constraint as part of the column definition</a:t>
            </a:r>
          </a:p>
          <a:p>
            <a:pPr lvl="1"/>
            <a:r>
              <a:rPr lang="en-US" i="1"/>
              <a:t>	table_constraint</a:t>
            </a:r>
            <a:r>
              <a:rPr lang="en-US"/>
              <a:t>	is an integrity constraint as part of the table definition</a:t>
            </a:r>
          </a:p>
          <a:p>
            <a:pPr lvl="1"/>
            <a:r>
              <a:rPr lang="en-US"/>
              <a:t>For more information, see</a:t>
            </a:r>
            <a:br>
              <a:rPr lang="en-US"/>
            </a:br>
            <a:r>
              <a:rPr lang="en-US" i="1"/>
              <a:t>Oracle Server SQL Reference, </a:t>
            </a:r>
            <a:r>
              <a:rPr lang="en-US"/>
              <a:t>Release 8, “CREATE TABLE.”</a:t>
            </a:r>
          </a:p>
          <a:p>
            <a:endParaRPr lang="en-US" b="0">
              <a:latin typeface="Times New Roman" pitchFamily="18" charset="0"/>
            </a:endParaRPr>
          </a:p>
        </p:txBody>
      </p:sp>
      <p:grpSp>
        <p:nvGrpSpPr>
          <p:cNvPr id="14353" name="Group 17"/>
          <p:cNvGrpSpPr>
            <a:grpSpLocks/>
          </p:cNvGrpSpPr>
          <p:nvPr/>
        </p:nvGrpSpPr>
        <p:grpSpPr bwMode="auto">
          <a:xfrm>
            <a:off x="227013" y="7021513"/>
            <a:ext cx="295275" cy="290512"/>
            <a:chOff x="143" y="4423"/>
            <a:chExt cx="186" cy="183"/>
          </a:xfrm>
        </p:grpSpPr>
        <p:sp>
          <p:nvSpPr>
            <p:cNvPr id="14340" name="Freeform 4"/>
            <p:cNvSpPr>
              <a:spLocks/>
            </p:cNvSpPr>
            <p:nvPr/>
          </p:nvSpPr>
          <p:spPr bwMode="auto">
            <a:xfrm>
              <a:off x="143" y="4423"/>
              <a:ext cx="177" cy="176"/>
            </a:xfrm>
            <a:custGeom>
              <a:avLst/>
              <a:gdLst/>
              <a:ahLst/>
              <a:cxnLst>
                <a:cxn ang="0">
                  <a:pos x="176" y="175"/>
                </a:cxn>
                <a:cxn ang="0">
                  <a:pos x="176" y="0"/>
                </a:cxn>
                <a:cxn ang="0">
                  <a:pos x="0" y="0"/>
                </a:cxn>
                <a:cxn ang="0">
                  <a:pos x="0" y="175"/>
                </a:cxn>
                <a:cxn ang="0">
                  <a:pos x="176" y="175"/>
                </a:cxn>
              </a:cxnLst>
              <a:rect l="0" t="0" r="r" b="b"/>
              <a:pathLst>
                <a:path w="177" h="176">
                  <a:moveTo>
                    <a:pt x="176" y="175"/>
                  </a:moveTo>
                  <a:lnTo>
                    <a:pt x="176" y="0"/>
                  </a:lnTo>
                  <a:lnTo>
                    <a:pt x="0" y="0"/>
                  </a:lnTo>
                  <a:lnTo>
                    <a:pt x="0" y="175"/>
                  </a:lnTo>
                  <a:lnTo>
                    <a:pt x="176" y="175"/>
                  </a:lnTo>
                </a:path>
              </a:pathLst>
            </a:custGeom>
            <a:solidFill>
              <a:srgbClr val="000000"/>
            </a:solidFill>
            <a:ln w="9525" cap="rnd">
              <a:noFill/>
              <a:round/>
              <a:headEnd/>
              <a:tailEnd/>
            </a:ln>
            <a:effectLst/>
          </p:spPr>
          <p:txBody>
            <a:bodyPr/>
            <a:lstStyle/>
            <a:p>
              <a:endParaRPr lang="en-US"/>
            </a:p>
          </p:txBody>
        </p:sp>
        <p:sp>
          <p:nvSpPr>
            <p:cNvPr id="14341" name="Freeform 5"/>
            <p:cNvSpPr>
              <a:spLocks/>
            </p:cNvSpPr>
            <p:nvPr/>
          </p:nvSpPr>
          <p:spPr bwMode="auto">
            <a:xfrm>
              <a:off x="204" y="4489"/>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4342" name="Freeform 6"/>
            <p:cNvSpPr>
              <a:spLocks/>
            </p:cNvSpPr>
            <p:nvPr/>
          </p:nvSpPr>
          <p:spPr bwMode="auto">
            <a:xfrm>
              <a:off x="213" y="4505"/>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14343" name="Freeform 7"/>
            <p:cNvSpPr>
              <a:spLocks/>
            </p:cNvSpPr>
            <p:nvPr/>
          </p:nvSpPr>
          <p:spPr bwMode="auto">
            <a:xfrm>
              <a:off x="219" y="4521"/>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4344" name="Freeform 8"/>
            <p:cNvSpPr>
              <a:spLocks/>
            </p:cNvSpPr>
            <p:nvPr/>
          </p:nvSpPr>
          <p:spPr bwMode="auto">
            <a:xfrm>
              <a:off x="227" y="4537"/>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4345" name="Freeform 9"/>
            <p:cNvSpPr>
              <a:spLocks/>
            </p:cNvSpPr>
            <p:nvPr/>
          </p:nvSpPr>
          <p:spPr bwMode="auto">
            <a:xfrm>
              <a:off x="235" y="4553"/>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4346" name="Freeform 10"/>
            <p:cNvSpPr>
              <a:spLocks/>
            </p:cNvSpPr>
            <p:nvPr/>
          </p:nvSpPr>
          <p:spPr bwMode="auto">
            <a:xfrm>
              <a:off x="164" y="4452"/>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4347" name="Freeform 11"/>
            <p:cNvSpPr>
              <a:spLocks/>
            </p:cNvSpPr>
            <p:nvPr/>
          </p:nvSpPr>
          <p:spPr bwMode="auto">
            <a:xfrm>
              <a:off x="147" y="4440"/>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4348" name="Freeform 12"/>
            <p:cNvSpPr>
              <a:spLocks/>
            </p:cNvSpPr>
            <p:nvPr/>
          </p:nvSpPr>
          <p:spPr bwMode="auto">
            <a:xfrm>
              <a:off x="274" y="4454"/>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4349" name="Freeform 13"/>
            <p:cNvSpPr>
              <a:spLocks/>
            </p:cNvSpPr>
            <p:nvPr/>
          </p:nvSpPr>
          <p:spPr bwMode="auto">
            <a:xfrm>
              <a:off x="164" y="4499"/>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4350" name="Freeform 14"/>
            <p:cNvSpPr>
              <a:spLocks/>
            </p:cNvSpPr>
            <p:nvPr/>
          </p:nvSpPr>
          <p:spPr bwMode="auto">
            <a:xfrm>
              <a:off x="143" y="4491"/>
              <a:ext cx="58" cy="115"/>
            </a:xfrm>
            <a:custGeom>
              <a:avLst/>
              <a:gdLst/>
              <a:ahLst/>
              <a:cxnLst>
                <a:cxn ang="0">
                  <a:pos x="50" y="114"/>
                </a:cxn>
                <a:cxn ang="0">
                  <a:pos x="57" y="111"/>
                </a:cxn>
                <a:cxn ang="0">
                  <a:pos x="5" y="0"/>
                </a:cxn>
                <a:cxn ang="0">
                  <a:pos x="0" y="2"/>
                </a:cxn>
                <a:cxn ang="0">
                  <a:pos x="50" y="114"/>
                </a:cxn>
              </a:cxnLst>
              <a:rect l="0" t="0" r="r" b="b"/>
              <a:pathLst>
                <a:path w="58" h="115">
                  <a:moveTo>
                    <a:pt x="50" y="114"/>
                  </a:moveTo>
                  <a:lnTo>
                    <a:pt x="57" y="111"/>
                  </a:lnTo>
                  <a:lnTo>
                    <a:pt x="5" y="0"/>
                  </a:lnTo>
                  <a:lnTo>
                    <a:pt x="0" y="2"/>
                  </a:lnTo>
                  <a:lnTo>
                    <a:pt x="50" y="114"/>
                  </a:lnTo>
                </a:path>
              </a:pathLst>
            </a:custGeom>
            <a:solidFill>
              <a:srgbClr val="FFFFFF"/>
            </a:solidFill>
            <a:ln w="9525" cap="rnd">
              <a:noFill/>
              <a:round/>
              <a:headEnd/>
              <a:tailEnd/>
            </a:ln>
            <a:effectLst/>
          </p:spPr>
          <p:txBody>
            <a:bodyPr/>
            <a:lstStyle/>
            <a:p>
              <a:endParaRPr lang="en-US"/>
            </a:p>
          </p:txBody>
        </p:sp>
        <p:sp>
          <p:nvSpPr>
            <p:cNvPr id="14351" name="Freeform 15"/>
            <p:cNvSpPr>
              <a:spLocks/>
            </p:cNvSpPr>
            <p:nvPr/>
          </p:nvSpPr>
          <p:spPr bwMode="auto">
            <a:xfrm>
              <a:off x="146" y="4491"/>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4352" name="Freeform 16"/>
            <p:cNvSpPr>
              <a:spLocks/>
            </p:cNvSpPr>
            <p:nvPr/>
          </p:nvSpPr>
          <p:spPr bwMode="auto">
            <a:xfrm>
              <a:off x="253" y="4447"/>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pPr>
              <a:tabLst/>
            </a:pPr>
            <a:r>
              <a:rPr lang="en-US"/>
              <a:t>Defining Constraints (continued)</a:t>
            </a:r>
          </a:p>
          <a:p>
            <a:pPr lvl="1">
              <a:tabLst/>
            </a:pPr>
            <a:r>
              <a:rPr lang="en-US"/>
              <a:t>Constraints are usually created at the same time as the table. Constraints can be added to a table after its creation and also temporarily disabled. </a:t>
            </a:r>
          </a:p>
          <a:p>
            <a:pPr lvl="1">
              <a:tabLst/>
            </a:pPr>
            <a:r>
              <a:rPr lang="en-US"/>
              <a:t>Constraints can be defined at one of two levels.</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In the syntax: </a:t>
            </a:r>
          </a:p>
          <a:p>
            <a:pPr lvl="1">
              <a:tabLst/>
            </a:pPr>
            <a:r>
              <a:rPr lang="en-US"/>
              <a:t>	</a:t>
            </a:r>
            <a:r>
              <a:rPr lang="en-US" i="1"/>
              <a:t>constraint_name</a:t>
            </a:r>
            <a:r>
              <a:rPr lang="en-US"/>
              <a:t>		is the name of the constraint</a:t>
            </a:r>
          </a:p>
          <a:p>
            <a:pPr lvl="1">
              <a:tabLst/>
            </a:pPr>
            <a:r>
              <a:rPr lang="en-US"/>
              <a:t>	</a:t>
            </a:r>
            <a:r>
              <a:rPr lang="en-US" i="1"/>
              <a:t>constraint_type</a:t>
            </a:r>
            <a:r>
              <a:rPr lang="en-US"/>
              <a:t>		is the type of the constraint</a:t>
            </a:r>
          </a:p>
          <a:p>
            <a:pPr>
              <a:tabLst/>
            </a:pPr>
            <a:endParaRPr lang="en-US">
              <a:solidFill>
                <a:schemeClr val="accent2"/>
              </a:solidFill>
              <a:latin typeface="Times New Roman" pitchFamily="18" charset="0"/>
            </a:endParaRPr>
          </a:p>
          <a:p>
            <a:pPr>
              <a:tabLst/>
            </a:pPr>
            <a:endParaRPr lang="en-US">
              <a:solidFill>
                <a:schemeClr val="accent2"/>
              </a:solidFill>
              <a:latin typeface="Times New Roman" pitchFamily="18" charset="0"/>
            </a:endParaRPr>
          </a:p>
          <a:p>
            <a:pPr>
              <a:tabLst/>
            </a:pPr>
            <a:endParaRPr lang="en-US">
              <a:solidFill>
                <a:schemeClr val="accent2"/>
              </a:solidFill>
            </a:endParaRPr>
          </a:p>
          <a:p>
            <a:pPr>
              <a:tabLst/>
            </a:pPr>
            <a:r>
              <a:rPr lang="en-US">
                <a:solidFill>
                  <a:schemeClr val="accent2"/>
                </a:solidFill>
              </a:rPr>
              <a:t>Class Management Note</a:t>
            </a:r>
            <a:endParaRPr lang="en-US">
              <a:solidFill>
                <a:schemeClr val="accent2"/>
              </a:solidFill>
              <a:latin typeface="Times New Roman" pitchFamily="18" charset="0"/>
            </a:endParaRPr>
          </a:p>
          <a:p>
            <a:pPr lvl="1">
              <a:tabLst/>
            </a:pPr>
            <a:r>
              <a:rPr lang="en-US">
                <a:solidFill>
                  <a:schemeClr val="accent2"/>
                </a:solidFill>
              </a:rPr>
              <a:t>Explain that the column level and the table level refer to location in the syntax.</a:t>
            </a:r>
          </a:p>
        </p:txBody>
      </p:sp>
      <p:sp>
        <p:nvSpPr>
          <p:cNvPr id="16387" name="Rectangle 3"/>
          <p:cNvSpPr>
            <a:spLocks noRot="1" noChangeArrowheads="1" noTextEdit="1"/>
          </p:cNvSpPr>
          <p:nvPr>
            <p:ph type="sldImg"/>
          </p:nvPr>
        </p:nvSpPr>
        <p:spPr>
          <a:xfrm>
            <a:off x="471488" y="157163"/>
            <a:ext cx="5870575" cy="4402137"/>
          </a:xfrm>
          <a:ln cap="flat"/>
        </p:spPr>
      </p:sp>
      <p:graphicFrame>
        <p:nvGraphicFramePr>
          <p:cNvPr id="16388" name="Object 4"/>
          <p:cNvGraphicFramePr>
            <a:graphicFrameLocks/>
          </p:cNvGraphicFramePr>
          <p:nvPr/>
        </p:nvGraphicFramePr>
        <p:xfrm>
          <a:off x="614363" y="5605463"/>
          <a:ext cx="6134100" cy="1651000"/>
        </p:xfrm>
        <a:graphic>
          <a:graphicData uri="http://schemas.openxmlformats.org/presentationml/2006/ole">
            <p:oleObj spid="_x0000_s16388" name="Document" r:id="rId4" imgW="6135480" imgH="1649160" progId="Word.Document.6">
              <p:embed/>
            </p:oleObj>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ln/>
        </p:spPr>
        <p:txBody>
          <a:bodyPr/>
          <a:lstStyle/>
          <a:p>
            <a:pPr>
              <a:tabLst/>
            </a:pPr>
            <a:r>
              <a:rPr lang="en-US"/>
              <a:t>The NOT NULL Constraint</a:t>
            </a:r>
          </a:p>
          <a:p>
            <a:pPr lvl="1">
              <a:tabLst/>
            </a:pPr>
            <a:r>
              <a:rPr lang="en-US"/>
              <a:t>The </a:t>
            </a:r>
            <a:r>
              <a:rPr lang="en-US">
                <a:solidFill>
                  <a:srgbClr val="FC0128"/>
                </a:solidFill>
              </a:rPr>
              <a:t>NOT NULL constraint </a:t>
            </a:r>
            <a:r>
              <a:rPr lang="en-US"/>
              <a:t>ensures that null values are not allowed in the column. Columns without the NOT NULL constraint can contain null values by default. </a:t>
            </a:r>
          </a:p>
        </p:txBody>
      </p:sp>
      <p:sp>
        <p:nvSpPr>
          <p:cNvPr id="18435" name="Rectangle 3"/>
          <p:cNvSpPr>
            <a:spLocks noRot="1" noChangeArrowheads="1" noTextEdit="1"/>
          </p:cNvSpPr>
          <p:nvPr>
            <p:ph type="sldImg"/>
          </p:nvPr>
        </p:nvSpPr>
        <p:spPr>
          <a:xfrm>
            <a:off x="471488" y="157163"/>
            <a:ext cx="5870575" cy="44021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t>The NOT NULL Constraint (continued)</a:t>
            </a:r>
          </a:p>
          <a:p>
            <a:pPr lvl="1">
              <a:tabLst/>
            </a:pPr>
            <a:r>
              <a:rPr lang="en-US"/>
              <a:t>The NOT NULL constraint can be specified only at the column level, not at the table level.</a:t>
            </a:r>
          </a:p>
          <a:p>
            <a:pPr lvl="1">
              <a:tabLst/>
            </a:pPr>
            <a:r>
              <a:rPr lang="en-US"/>
              <a:t>The slide example applies the NOT NULL constraint to the ENAME and DEPTNO columns of the EMP table. Because these constraints are unnamed, the Oracle Server will create names for them.</a:t>
            </a:r>
          </a:p>
          <a:p>
            <a:pPr lvl="1">
              <a:tabLst/>
            </a:pPr>
            <a:r>
              <a:rPr lang="en-US"/>
              <a:t>You can specify the name of the constraint while specifying the constraint. </a:t>
            </a:r>
          </a:p>
          <a:p>
            <a:pPr lvl="1">
              <a:tabLst/>
            </a:pPr>
            <a:endParaRPr lang="en-US"/>
          </a:p>
          <a:p>
            <a:pPr lvl="1">
              <a:tabLst/>
            </a:pPr>
            <a:endParaRPr lang="en-US"/>
          </a:p>
          <a:p>
            <a:pPr lvl="1">
              <a:tabLst/>
            </a:pPr>
            <a:endParaRPr lang="en-US"/>
          </a:p>
          <a:p>
            <a:pPr lvl="1">
              <a:spcBef>
                <a:spcPct val="65000"/>
              </a:spcBef>
              <a:tabLst/>
            </a:pPr>
            <a:r>
              <a:rPr lang="en-US" b="1"/>
              <a:t>Note:</a:t>
            </a:r>
            <a:r>
              <a:rPr lang="en-US"/>
              <a:t> All the constraint examples described in this lesson may not be present in the sample tables provided with the course. If desired, these constraints can be added to the tables.</a:t>
            </a:r>
          </a:p>
        </p:txBody>
      </p:sp>
      <p:sp>
        <p:nvSpPr>
          <p:cNvPr id="20483" name="Rectangle 3"/>
          <p:cNvSpPr>
            <a:spLocks noRot="1" noChangeArrowheads="1" noTextEdit="1"/>
          </p:cNvSpPr>
          <p:nvPr>
            <p:ph type="sldImg"/>
          </p:nvPr>
        </p:nvSpPr>
        <p:spPr>
          <a:xfrm>
            <a:off x="471488" y="157163"/>
            <a:ext cx="5870575" cy="4402137"/>
          </a:xfrm>
          <a:ln cap="flat"/>
        </p:spPr>
      </p:sp>
      <p:sp>
        <p:nvSpPr>
          <p:cNvPr id="20484" name="Rectangle 4"/>
          <p:cNvSpPr>
            <a:spLocks noChangeArrowheads="1"/>
          </p:cNvSpPr>
          <p:nvPr/>
        </p:nvSpPr>
        <p:spPr bwMode="auto">
          <a:xfrm>
            <a:off x="603250" y="5843588"/>
            <a:ext cx="5438775" cy="644525"/>
          </a:xfrm>
          <a:prstGeom prst="rect">
            <a:avLst/>
          </a:prstGeom>
          <a:noFill/>
          <a:ln w="12700">
            <a:solidFill>
              <a:schemeClr val="tx1"/>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593725" y="5883275"/>
            <a:ext cx="3854450" cy="561975"/>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0"/>
              </a:spcBef>
            </a:pPr>
            <a:r>
              <a:rPr lang="en-US" sz="1100">
                <a:solidFill>
                  <a:srgbClr val="000000"/>
                </a:solidFill>
                <a:latin typeface="Courier New" pitchFamily="49" charset="0"/>
              </a:rPr>
              <a:t> ... deptno NUMBER(7,2) </a:t>
            </a:r>
          </a:p>
          <a:p>
            <a:pPr algn="l" defTabSz="869950">
              <a:lnSpc>
                <a:spcPct val="100000"/>
              </a:lnSpc>
              <a:spcBef>
                <a:spcPct val="0"/>
              </a:spcBef>
            </a:pPr>
            <a:r>
              <a:rPr lang="en-US" sz="1100">
                <a:solidFill>
                  <a:srgbClr val="000000"/>
                </a:solidFill>
                <a:latin typeface="Courier New" pitchFamily="49" charset="0"/>
              </a:rPr>
              <a:t>      CONSTRAINT emp_deptno_nn NOT NULL...</a:t>
            </a:r>
            <a:r>
              <a:rPr lang="en-US" sz="2000">
                <a:latin typeface="Courier New" pitchFamily="49" charset="0"/>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Rot="1" noChangeArrowheads="1" noTextEdit="1"/>
          </p:cNvSpPr>
          <p:nvPr>
            <p:ph type="sldImg"/>
          </p:nvPr>
        </p:nvSpPr>
        <p:spPr>
          <a:xfrm>
            <a:off x="471488" y="157163"/>
            <a:ext cx="5870575" cy="4402137"/>
          </a:xfrm>
          <a:ln cap="flat"/>
        </p:spPr>
      </p:sp>
      <p:sp>
        <p:nvSpPr>
          <p:cNvPr id="22531" name="Rectangle 3"/>
          <p:cNvSpPr>
            <a:spLocks noGrp="1" noChangeArrowheads="1"/>
          </p:cNvSpPr>
          <p:nvPr>
            <p:ph type="body" idx="1"/>
          </p:nvPr>
        </p:nvSpPr>
        <p:spPr>
          <a:noFill/>
          <a:ln/>
        </p:spPr>
        <p:txBody>
          <a:bodyPr/>
          <a:lstStyle/>
          <a:p>
            <a:r>
              <a:rPr lang="en-US"/>
              <a:t>The UNIQUE Key Constraint</a:t>
            </a:r>
          </a:p>
          <a:p>
            <a:pPr lvl="1"/>
            <a:r>
              <a:rPr lang="en-US"/>
              <a:t>A UNIQUE key integrity constraint requires that every value in a column or set of columns (key) be unique—that is, no two rows of a table have duplicate values in a specified column or set of columns. The column (or set of columns) included in the definition of the </a:t>
            </a:r>
            <a:r>
              <a:rPr lang="en-US">
                <a:solidFill>
                  <a:srgbClr val="FC0128"/>
                </a:solidFill>
              </a:rPr>
              <a:t>UNIQUE key constraint </a:t>
            </a:r>
            <a:r>
              <a:rPr lang="en-US"/>
              <a:t>is called the </a:t>
            </a:r>
            <a:r>
              <a:rPr lang="en-US" i="1"/>
              <a:t>unique key</a:t>
            </a:r>
            <a:r>
              <a:rPr lang="en-US"/>
              <a:t>. If the UNIQUE key comprises more than one column, that group of columns is said to be a </a:t>
            </a:r>
            <a:r>
              <a:rPr lang="en-US" i="1"/>
              <a:t>composite unique key</a:t>
            </a:r>
            <a:r>
              <a:rPr lang="en-US"/>
              <a:t>. </a:t>
            </a:r>
          </a:p>
          <a:p>
            <a:pPr lvl="1"/>
            <a:r>
              <a:rPr lang="en-US"/>
              <a:t>UNIQUE key constraints allow the input of nulls unless you also define NOT NULL constraints for the same columns. In fact, any number of rows can include nulls for columns without NOT NULL constraints because nulls are not considered equal to anything. A null in a column (or in all columns of a composite UNIQUE key) always satisfies a UNIQUE key constraint. </a:t>
            </a:r>
          </a:p>
          <a:p>
            <a:pPr lvl="1"/>
            <a:r>
              <a:rPr lang="en-US" b="1"/>
              <a:t>Note:</a:t>
            </a:r>
            <a:r>
              <a:rPr lang="en-US"/>
              <a:t> Because of the search mechanism for UNIQUE constraints on more than one column, you cannot have identical values in the non-null columns of a partially null composite UNIQUE key constraint.</a:t>
            </a: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Explain to students that since SALES department already exists, the first entry is not allowed. In the second entry, the department name is null; this entry is allowed.</a:t>
            </a:r>
          </a:p>
          <a:p>
            <a:endParaRPr lang="en-US" b="0">
              <a:solidFill>
                <a:schemeClr val="accent2"/>
              </a:solidFill>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2"/>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w="9525">
            <a:noFill/>
            <a:miter lim="800000"/>
            <a:headEnd/>
            <a:tailEnd/>
          </a:ln>
          <a:effectLst/>
        </p:spPr>
        <p:txBody>
          <a:bodyPr wrap="none" anchor="ctr"/>
          <a:lstStyle/>
          <a:p>
            <a:endParaRPr lang="en-US"/>
          </a:p>
        </p:txBody>
      </p:sp>
      <p:pic>
        <p:nvPicPr>
          <p:cNvPr id="2051" name="Picture 3"/>
          <p:cNvPicPr>
            <a:picLocks noChangeArrowheads="1"/>
          </p:cNvPicPr>
          <p:nvPr/>
        </p:nvPicPr>
        <p:blipFill>
          <a:blip r:embed="rId2"/>
          <a:srcRect/>
          <a:stretch>
            <a:fillRect/>
          </a:stretch>
        </p:blipFill>
        <p:spPr bwMode="auto">
          <a:xfrm>
            <a:off x="6634163" y="6335713"/>
            <a:ext cx="1604962" cy="177800"/>
          </a:xfrm>
          <a:prstGeom prst="rect">
            <a:avLst/>
          </a:prstGeom>
          <a:noFill/>
          <a:ln w="9525">
            <a:noFill/>
            <a:miter lim="800000"/>
            <a:headEnd/>
            <a:tailEnd/>
          </a:ln>
          <a:effectLst/>
        </p:spPr>
      </p:pic>
      <p:sp>
        <p:nvSpPr>
          <p:cNvPr id="2052" name="Rectangle 4"/>
          <p:cNvSpPr>
            <a:spLocks noChangeArrowheads="1"/>
          </p:cNvSpPr>
          <p:nvPr/>
        </p:nvSpPr>
        <p:spPr bwMode="auto">
          <a:xfrm>
            <a:off x="2420938" y="6311900"/>
            <a:ext cx="4102100" cy="27463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200" b="0">
                <a:solidFill>
                  <a:srgbClr val="0066FF"/>
                </a:solidFill>
                <a:latin typeface="Arial" pitchFamily="34" charset="0"/>
              </a:rPr>
              <a:t>Copyright </a:t>
            </a:r>
            <a:r>
              <a:rPr lang="en-US" sz="1200" b="0">
                <a:solidFill>
                  <a:srgbClr val="0066FF"/>
                </a:solidFill>
                <a:latin typeface="Symbol" pitchFamily="18" charset="2"/>
              </a:rPr>
              <a:t>Ó</a:t>
            </a:r>
            <a:r>
              <a:rPr lang="en-US" sz="1200" b="0">
                <a:solidFill>
                  <a:srgbClr val="0066FF"/>
                </a:solidFill>
                <a:latin typeface="Arial" pitchFamily="34" charset="0"/>
              </a:rPr>
              <a:t> Oracle Corporation, 1998. All rights reserved.</a:t>
            </a:r>
          </a:p>
        </p:txBody>
      </p:sp>
      <p:sp>
        <p:nvSpPr>
          <p:cNvPr id="2053" name="Rectangle 5"/>
          <p:cNvSpPr>
            <a:spLocks noGrp="1" noChangeArrowheads="1"/>
          </p:cNvSpPr>
          <p:nvPr>
            <p:ph type="ctrTitle" sz="quarter"/>
          </p:nvPr>
        </p:nvSpPr>
        <p:spPr>
          <a:xfrm>
            <a:off x="927100" y="2667000"/>
            <a:ext cx="7302500" cy="1181100"/>
          </a:xfrm>
        </p:spPr>
        <p:txBody>
          <a:bodyPr/>
          <a:lstStyle>
            <a:lvl1pPr>
              <a:defRPr/>
            </a:lvl1pPr>
          </a:lstStyle>
          <a:p>
            <a:r>
              <a:rPr lang="en-US"/>
              <a:t>Click to edit Master title style</a:t>
            </a:r>
          </a:p>
        </p:txBody>
      </p:sp>
      <p:sp>
        <p:nvSpPr>
          <p:cNvPr id="2054" name="Rectangle 6"/>
          <p:cNvSpPr>
            <a:spLocks noGrp="1" noChangeArrowheads="1"/>
          </p:cNvSpPr>
          <p:nvPr>
            <p:ph type="subTitle" sz="quarter" idx="1"/>
          </p:nvPr>
        </p:nvSpPr>
        <p:spPr>
          <a:xfrm>
            <a:off x="914400" y="3886200"/>
            <a:ext cx="7327900" cy="641350"/>
          </a:xfrm>
        </p:spPr>
        <p:txBody>
          <a:bodyPr/>
          <a:lstStyle>
            <a:lvl1pPr algn="ctr" defTabSz="914400">
              <a:tabLst/>
              <a:defRPr/>
            </a:lvl1pPr>
          </a:lstStyle>
          <a:p>
            <a:r>
              <a:rPr lang="en-US"/>
              <a:t>Click to edit Master subtitle style</a:t>
            </a:r>
          </a:p>
        </p:txBody>
      </p:sp>
      <p:sp>
        <p:nvSpPr>
          <p:cNvPr id="2055" name="Rectangle 7"/>
          <p:cNvSpPr>
            <a:spLocks noChangeArrowheads="1"/>
          </p:cNvSpPr>
          <p:nvPr/>
        </p:nvSpPr>
        <p:spPr bwMode="hidden">
          <a:xfrm>
            <a:off x="4064000" y="1104900"/>
            <a:ext cx="1028700" cy="1028700"/>
          </a:xfrm>
          <a:prstGeom prst="rect">
            <a:avLst/>
          </a:prstGeom>
          <a:gradFill rotWithShape="0">
            <a:gsLst>
              <a:gs pos="0">
                <a:srgbClr val="660033">
                  <a:gamma/>
                  <a:shade val="69804"/>
                  <a:invGamma/>
                </a:srgbClr>
              </a:gs>
              <a:gs pos="100000">
                <a:srgbClr val="660033"/>
              </a:gs>
            </a:gsLst>
            <a:lin ang="2700000" scaled="1"/>
          </a:gradFill>
          <a:ln w="9525">
            <a:noFill/>
            <a:miter lim="800000"/>
            <a:headEnd/>
            <a:tailEnd/>
          </a:ln>
          <a:effectLst>
            <a:outerShdw dist="53882" dir="2700000" algn="ctr" rotWithShape="0">
              <a:srgbClr val="000000">
                <a:alpha val="50000"/>
              </a:srgbClr>
            </a:outerShdw>
          </a:effectLst>
        </p:spPr>
        <p:txBody>
          <a:bodyPr wrap="none" anchor="ctr"/>
          <a:lstStyle/>
          <a:p>
            <a:endParaRPr lang="en-US"/>
          </a:p>
        </p:txBody>
      </p:sp>
      <p:sp>
        <p:nvSpPr>
          <p:cNvPr id="2056" name="Rectangle 8"/>
          <p:cNvSpPr>
            <a:spLocks noChangeArrowheads="1"/>
          </p:cNvSpPr>
          <p:nvPr/>
        </p:nvSpPr>
        <p:spPr bwMode="gray">
          <a:xfrm>
            <a:off x="4057650" y="1154113"/>
            <a:ext cx="1031875" cy="1006475"/>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pPr>
            <a:r>
              <a:rPr lang="en-US" sz="6000">
                <a:solidFill>
                  <a:srgbClr val="FFCC66"/>
                </a:solidFill>
                <a:effectLst>
                  <a:outerShdw blurRad="38100" dist="38100" dir="2700000" algn="tl">
                    <a:srgbClr val="000000"/>
                  </a:outerShdw>
                </a:effectLst>
                <a:latin typeface="Arial" pitchFamily="34" charset="0"/>
              </a:rPr>
              <a:t>11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9213" y="511175"/>
            <a:ext cx="1846262" cy="344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0425" y="511175"/>
            <a:ext cx="5386388" cy="344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60425" y="179546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79546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000080">
                <a:gamma/>
                <a:shade val="49804"/>
                <a:invGamma/>
              </a:srgbClr>
            </a:gs>
          </a:gsLst>
          <a:lin ang="27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w="9525">
            <a:noFill/>
            <a:miter lim="800000"/>
            <a:headEnd/>
            <a:tailEnd/>
          </a:ln>
          <a:effectLst/>
        </p:spPr>
        <p:txBody>
          <a:bodyPr wrap="none" anchor="ctr"/>
          <a:lstStyle/>
          <a:p>
            <a:endParaRPr lang="en-US"/>
          </a:p>
        </p:txBody>
      </p:sp>
      <p:sp>
        <p:nvSpPr>
          <p:cNvPr id="1027" name="Rectangle 3"/>
          <p:cNvSpPr>
            <a:spLocks noGrp="1" noChangeArrowheads="1"/>
          </p:cNvSpPr>
          <p:nvPr>
            <p:ph type="title"/>
          </p:nvPr>
        </p:nvSpPr>
        <p:spPr bwMode="auto">
          <a:xfrm>
            <a:off x="922338" y="511175"/>
            <a:ext cx="7299325" cy="881063"/>
          </a:xfrm>
          <a:prstGeom prst="rect">
            <a:avLst/>
          </a:prstGeom>
          <a:noFill/>
          <a:ln w="9525">
            <a:noFill/>
            <a:miter lim="800000"/>
            <a:headEnd/>
            <a:tailEnd/>
          </a:ln>
          <a:effectLst>
            <a:outerShdw dist="53882" dir="2700000" algn="ctr" rotWithShape="0">
              <a:srgbClr val="000000">
                <a:alpha val="50000"/>
              </a:srgbClr>
            </a:outerShdw>
          </a:effectLst>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60425" y="1795463"/>
            <a:ext cx="7385050" cy="2165350"/>
          </a:xfrm>
          <a:prstGeom prst="rect">
            <a:avLst/>
          </a:prstGeom>
          <a:noFill/>
          <a:ln w="9525">
            <a:noFill/>
            <a:miter lim="800000"/>
            <a:headEnd/>
            <a:tailEnd/>
          </a:ln>
          <a:effectLst>
            <a:outerShdw dist="53882" dir="2700000" algn="ctr" rotWithShape="0">
              <a:srgbClr val="000000">
                <a:alpha val="50000"/>
              </a:srgbClr>
            </a:outerShdw>
          </a:effectLst>
        </p:spPr>
        <p:txBody>
          <a:bodyPr vert="horz" wrap="square" lIns="92075" tIns="46038" rIns="92075" bIns="46038" numCol="1" anchor="t" anchorCtr="0" compatLnSpc="1">
            <a:prstTxWarp prst="textNoShape">
              <a:avLst/>
            </a:prstTxWarp>
            <a:spAutoFit/>
          </a:bodyPr>
          <a:lstStyle/>
          <a:p>
            <a:pPr lvl="0"/>
            <a:endParaRPr lang="en-US" smtClean="0"/>
          </a:p>
          <a:p>
            <a:pPr lvl="1"/>
            <a:r>
              <a:rPr lang="en-US" smtClean="0"/>
              <a:t>First Level</a:t>
            </a:r>
          </a:p>
          <a:p>
            <a:pPr lvl="2"/>
            <a:r>
              <a:rPr lang="en-US" smtClean="0"/>
              <a:t>Second Level</a:t>
            </a:r>
          </a:p>
          <a:p>
            <a:pPr lvl="0"/>
            <a:r>
              <a:rPr lang="en-US" smtClean="0"/>
              <a:t>	</a:t>
            </a:r>
          </a:p>
        </p:txBody>
      </p:sp>
      <p:sp>
        <p:nvSpPr>
          <p:cNvPr id="1029" name="Rectangle 5"/>
          <p:cNvSpPr>
            <a:spLocks noChangeArrowheads="1"/>
          </p:cNvSpPr>
          <p:nvPr/>
        </p:nvSpPr>
        <p:spPr bwMode="auto">
          <a:xfrm>
            <a:off x="815975" y="6294438"/>
            <a:ext cx="590550" cy="274637"/>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200" b="0">
                <a:solidFill>
                  <a:srgbClr val="0066FF"/>
                </a:solidFill>
                <a:latin typeface="Arial" pitchFamily="34" charset="0"/>
              </a:rPr>
              <a:t>11-</a:t>
            </a:r>
            <a:fld id="{AB089D50-12C0-4740-8264-C40638E8106F}" type="slidenum">
              <a:rPr lang="en-US" sz="1200" b="0">
                <a:solidFill>
                  <a:srgbClr val="0066FF"/>
                </a:solidFill>
                <a:latin typeface="Arial" pitchFamily="34" charset="0"/>
              </a:rPr>
              <a:pPr algn="l">
                <a:lnSpc>
                  <a:spcPct val="100000"/>
                </a:lnSpc>
                <a:spcBef>
                  <a:spcPct val="0"/>
                </a:spcBef>
              </a:pPr>
              <a:t>‹#›</a:t>
            </a:fld>
            <a:endParaRPr lang="en-US" sz="1200" b="0">
              <a:solidFill>
                <a:srgbClr val="0066FF"/>
              </a:solidFill>
              <a:latin typeface="Arial" pitchFamily="34" charset="0"/>
            </a:endParaRPr>
          </a:p>
        </p:txBody>
      </p:sp>
      <p:pic>
        <p:nvPicPr>
          <p:cNvPr id="1030" name="Picture 6"/>
          <p:cNvPicPr>
            <a:picLocks noChangeArrowheads="1"/>
          </p:cNvPicPr>
          <p:nvPr/>
        </p:nvPicPr>
        <p:blipFill>
          <a:blip r:embed="rId13"/>
          <a:srcRect/>
          <a:stretch>
            <a:fillRect/>
          </a:stretch>
        </p:blipFill>
        <p:spPr bwMode="auto">
          <a:xfrm>
            <a:off x="6634163" y="6335713"/>
            <a:ext cx="1604962" cy="177800"/>
          </a:xfrm>
          <a:prstGeom prst="rect">
            <a:avLst/>
          </a:prstGeom>
          <a:noFill/>
          <a:ln w="9525">
            <a:noFill/>
            <a:miter lim="800000"/>
            <a:headEnd/>
            <a:tailEnd/>
          </a:ln>
          <a:effectLst/>
        </p:spPr>
      </p:pic>
      <p:sp>
        <p:nvSpPr>
          <p:cNvPr id="1031" name="Rectangle 7"/>
          <p:cNvSpPr>
            <a:spLocks noChangeArrowheads="1"/>
          </p:cNvSpPr>
          <p:nvPr/>
        </p:nvSpPr>
        <p:spPr bwMode="auto">
          <a:xfrm>
            <a:off x="2420938" y="6311900"/>
            <a:ext cx="4102100" cy="27463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200" b="0">
                <a:solidFill>
                  <a:srgbClr val="0066FF"/>
                </a:solidFill>
                <a:latin typeface="Arial" pitchFamily="34" charset="0"/>
              </a:rPr>
              <a:t>Copyright </a:t>
            </a:r>
            <a:r>
              <a:rPr lang="en-US" sz="1200" b="0">
                <a:solidFill>
                  <a:srgbClr val="0066FF"/>
                </a:solidFill>
                <a:latin typeface="Symbol" pitchFamily="18" charset="2"/>
              </a:rPr>
              <a:t>Ó</a:t>
            </a:r>
            <a:r>
              <a:rPr lang="en-US" sz="1200" b="0">
                <a:solidFill>
                  <a:srgbClr val="0066FF"/>
                </a:solidFill>
                <a:latin typeface="Arial" pitchFamily="34" charset="0"/>
              </a:rPr>
              <a:t> Oracle Corporation, 1998. All rights reserved.</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FFCC66"/>
          </a:solidFill>
          <a:latin typeface="+mj-lt"/>
          <a:ea typeface="+mj-ea"/>
          <a:cs typeface="+mj-cs"/>
        </a:defRPr>
      </a:lvl1pPr>
      <a:lvl2pPr algn="ctr" rtl="0" eaLnBrk="0" fontAlgn="base" hangingPunct="0">
        <a:spcBef>
          <a:spcPct val="0"/>
        </a:spcBef>
        <a:spcAft>
          <a:spcPct val="0"/>
        </a:spcAft>
        <a:defRPr sz="3600" b="1">
          <a:solidFill>
            <a:srgbClr val="FFCC66"/>
          </a:solidFill>
          <a:latin typeface="Arial" pitchFamily="34" charset="0"/>
        </a:defRPr>
      </a:lvl2pPr>
      <a:lvl3pPr algn="ctr" rtl="0" eaLnBrk="0" fontAlgn="base" hangingPunct="0">
        <a:spcBef>
          <a:spcPct val="0"/>
        </a:spcBef>
        <a:spcAft>
          <a:spcPct val="0"/>
        </a:spcAft>
        <a:defRPr sz="3600" b="1">
          <a:solidFill>
            <a:srgbClr val="FFCC66"/>
          </a:solidFill>
          <a:latin typeface="Arial" pitchFamily="34" charset="0"/>
        </a:defRPr>
      </a:lvl3pPr>
      <a:lvl4pPr algn="ctr" rtl="0" eaLnBrk="0" fontAlgn="base" hangingPunct="0">
        <a:spcBef>
          <a:spcPct val="0"/>
        </a:spcBef>
        <a:spcAft>
          <a:spcPct val="0"/>
        </a:spcAft>
        <a:defRPr sz="3600" b="1">
          <a:solidFill>
            <a:srgbClr val="FFCC66"/>
          </a:solidFill>
          <a:latin typeface="Arial" pitchFamily="34" charset="0"/>
        </a:defRPr>
      </a:lvl4pPr>
      <a:lvl5pPr algn="ctr" rtl="0" eaLnBrk="0" fontAlgn="base" hangingPunct="0">
        <a:spcBef>
          <a:spcPct val="0"/>
        </a:spcBef>
        <a:spcAft>
          <a:spcPct val="0"/>
        </a:spcAft>
        <a:defRPr sz="3600" b="1">
          <a:solidFill>
            <a:srgbClr val="FFCC66"/>
          </a:solidFill>
          <a:latin typeface="Arial" pitchFamily="34" charset="0"/>
        </a:defRPr>
      </a:lvl5pPr>
      <a:lvl6pPr marL="457200" algn="ctr" rtl="0" eaLnBrk="0" fontAlgn="base" hangingPunct="0">
        <a:spcBef>
          <a:spcPct val="0"/>
        </a:spcBef>
        <a:spcAft>
          <a:spcPct val="0"/>
        </a:spcAft>
        <a:defRPr sz="3600" b="1">
          <a:solidFill>
            <a:srgbClr val="FFCC66"/>
          </a:solidFill>
          <a:latin typeface="Arial" pitchFamily="34" charset="0"/>
        </a:defRPr>
      </a:lvl6pPr>
      <a:lvl7pPr marL="914400" algn="ctr" rtl="0" eaLnBrk="0" fontAlgn="base" hangingPunct="0">
        <a:spcBef>
          <a:spcPct val="0"/>
        </a:spcBef>
        <a:spcAft>
          <a:spcPct val="0"/>
        </a:spcAft>
        <a:defRPr sz="3600" b="1">
          <a:solidFill>
            <a:srgbClr val="FFCC66"/>
          </a:solidFill>
          <a:latin typeface="Arial" pitchFamily="34" charset="0"/>
        </a:defRPr>
      </a:lvl7pPr>
      <a:lvl8pPr marL="1371600" algn="ctr" rtl="0" eaLnBrk="0" fontAlgn="base" hangingPunct="0">
        <a:spcBef>
          <a:spcPct val="0"/>
        </a:spcBef>
        <a:spcAft>
          <a:spcPct val="0"/>
        </a:spcAft>
        <a:defRPr sz="3600" b="1">
          <a:solidFill>
            <a:srgbClr val="FFCC66"/>
          </a:solidFill>
          <a:latin typeface="Arial" pitchFamily="34" charset="0"/>
        </a:defRPr>
      </a:lvl8pPr>
      <a:lvl9pPr marL="1828800" algn="ctr" rtl="0" eaLnBrk="0" fontAlgn="base" hangingPunct="0">
        <a:spcBef>
          <a:spcPct val="0"/>
        </a:spcBef>
        <a:spcAft>
          <a:spcPct val="0"/>
        </a:spcAft>
        <a:defRPr sz="3600" b="1">
          <a:solidFill>
            <a:srgbClr val="FFCC66"/>
          </a:solidFill>
          <a:latin typeface="Arial" pitchFamily="34" charset="0"/>
        </a:defRPr>
      </a:lvl9pPr>
    </p:titleStyle>
    <p:bodyStyle>
      <a:lvl1pPr algn="l" defTabSz="346075" rtl="0" eaLnBrk="0" fontAlgn="base" hangingPunct="0">
        <a:lnSpc>
          <a:spcPct val="95000"/>
        </a:lnSpc>
        <a:spcBef>
          <a:spcPct val="35000"/>
        </a:spcBef>
        <a:spcAft>
          <a:spcPct val="0"/>
        </a:spcAft>
        <a:tabLst>
          <a:tab pos="571500" algn="l"/>
        </a:tabLst>
        <a:defRPr sz="2800" b="1">
          <a:solidFill>
            <a:srgbClr val="FFFFCC"/>
          </a:solidFill>
          <a:effectLst>
            <a:outerShdw blurRad="38100" dist="38100" dir="2700000" algn="tl">
              <a:srgbClr val="000000"/>
            </a:outerShdw>
          </a:effectLst>
          <a:latin typeface="+mn-lt"/>
          <a:ea typeface="+mn-ea"/>
          <a:cs typeface="+mn-cs"/>
        </a:defRPr>
      </a:lvl1pPr>
      <a:lvl2pPr marL="341313" indent="-227013" algn="l" defTabSz="346075" rtl="0" eaLnBrk="0" fontAlgn="base" hangingPunct="0">
        <a:lnSpc>
          <a:spcPct val="95000"/>
        </a:lnSpc>
        <a:spcBef>
          <a:spcPct val="35000"/>
        </a:spcBef>
        <a:spcAft>
          <a:spcPct val="0"/>
        </a:spcAft>
        <a:buClr>
          <a:srgbClr val="FFCC66"/>
        </a:buClr>
        <a:buSzPct val="100000"/>
        <a:buChar char="•"/>
        <a:tabLst>
          <a:tab pos="571500" algn="l"/>
        </a:tabLst>
        <a:defRPr sz="2800" b="1">
          <a:solidFill>
            <a:srgbClr val="F8F8D3"/>
          </a:solidFill>
          <a:latin typeface="+mn-lt"/>
        </a:defRPr>
      </a:lvl2pPr>
      <a:lvl3pPr marL="741363" indent="-285750" algn="l" defTabSz="346075" rtl="0" eaLnBrk="0" fontAlgn="base" hangingPunct="0">
        <a:lnSpc>
          <a:spcPct val="95000"/>
        </a:lnSpc>
        <a:spcBef>
          <a:spcPct val="35000"/>
        </a:spcBef>
        <a:spcAft>
          <a:spcPct val="0"/>
        </a:spcAft>
        <a:buClr>
          <a:srgbClr val="FFCC66"/>
        </a:buClr>
        <a:buSzPct val="90000"/>
        <a:buChar char="–"/>
        <a:tabLst>
          <a:tab pos="571500" algn="l"/>
        </a:tabLst>
        <a:defRPr sz="2800" b="1">
          <a:solidFill>
            <a:srgbClr val="F8F8D3"/>
          </a:solidFill>
          <a:latin typeface="+mn-lt"/>
        </a:defRPr>
      </a:lvl3pPr>
      <a:lvl4pPr marL="1600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4pPr>
      <a:lvl5pPr marL="20574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5pPr>
      <a:lvl6pPr marL="25146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6pPr>
      <a:lvl7pPr marL="29718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7pPr>
      <a:lvl8pPr marL="34290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8pPr>
      <a:lvl9pPr marL="3886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sz="4000"/>
              <a:t>Including Constraints</a:t>
            </a:r>
          </a:p>
        </p:txBody>
      </p:sp>
      <p:sp>
        <p:nvSpPr>
          <p:cNvPr id="5123" name="Rectangle 3"/>
          <p:cNvSpPr>
            <a:spLocks noGrp="1" noChangeArrowheads="1"/>
          </p:cNvSpPr>
          <p:nvPr>
            <p:ph type="subTitle" idx="1"/>
          </p:nvPr>
        </p:nvSpPr>
        <p:spPr>
          <a:noFill/>
          <a:ln/>
        </p:spPr>
        <p:txBody>
          <a:bodyPr/>
          <a:lstStyle/>
          <a:p>
            <a:pPr>
              <a:lnSpc>
                <a:spcPct val="100000"/>
              </a:lnSpc>
              <a:spcBef>
                <a:spcPct val="0"/>
              </a:spcBef>
            </a:pPr>
            <a:r>
              <a:rPr lang="en-US" sz="3600">
                <a:solidFill>
                  <a:srgbClr val="FFCC66"/>
                </a:solidFill>
                <a:effectLst/>
              </a:rPr>
              <a:t> </a:t>
            </a:r>
          </a:p>
        </p:txBody>
      </p:sp>
    </p:spTree>
  </p:cSld>
  <p:clrMapOvr>
    <a:overrideClrMapping bg1="dk2" tx1="lt1" bg2="dk1" tx2="lt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r>
              <a:rPr lang="en-US"/>
              <a:t>The UNIQUE Key Constraint</a:t>
            </a:r>
          </a:p>
        </p:txBody>
      </p:sp>
      <p:sp>
        <p:nvSpPr>
          <p:cNvPr id="23555" name="Rectangle 3"/>
          <p:cNvSpPr>
            <a:spLocks noGrp="1" noChangeArrowheads="1"/>
          </p:cNvSpPr>
          <p:nvPr>
            <p:ph type="body" idx="1"/>
          </p:nvPr>
        </p:nvSpPr>
        <p:spPr>
          <a:xfrm>
            <a:off x="860425" y="1539875"/>
            <a:ext cx="8007350" cy="904875"/>
          </a:xfrm>
          <a:noFill/>
          <a:ln/>
        </p:spPr>
        <p:txBody>
          <a:bodyPr/>
          <a:lstStyle/>
          <a:p>
            <a:r>
              <a:rPr lang="en-US"/>
              <a:t>Defined at either the table level or the column level </a:t>
            </a:r>
          </a:p>
        </p:txBody>
      </p:sp>
      <p:sp>
        <p:nvSpPr>
          <p:cNvPr id="23556" name="Rectangle 4"/>
          <p:cNvSpPr>
            <a:spLocks noChangeArrowheads="1"/>
          </p:cNvSpPr>
          <p:nvPr/>
        </p:nvSpPr>
        <p:spPr bwMode="blackWhite">
          <a:xfrm>
            <a:off x="1212850" y="3194050"/>
            <a:ext cx="6794500" cy="15113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p:txBody>
      </p:sp>
      <p:sp>
        <p:nvSpPr>
          <p:cNvPr id="23557" name="Rectangle 5"/>
          <p:cNvSpPr>
            <a:spLocks noChangeArrowheads="1"/>
          </p:cNvSpPr>
          <p:nvPr/>
        </p:nvSpPr>
        <p:spPr bwMode="ltGray">
          <a:xfrm>
            <a:off x="2466975" y="4343400"/>
            <a:ext cx="5419725" cy="3238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8" name="Rectangle 6"/>
          <p:cNvSpPr>
            <a:spLocks noChangeArrowheads="1"/>
          </p:cNvSpPr>
          <p:nvPr/>
        </p:nvSpPr>
        <p:spPr bwMode="blackWhite">
          <a:xfrm>
            <a:off x="1238250" y="350202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US" sz="1800">
                <a:solidFill>
                  <a:srgbClr val="000000"/>
                </a:solidFill>
                <a:latin typeface="Courier New" pitchFamily="49" charset="0"/>
              </a:rPr>
              <a:t>SQL&gt; CREATE TABLE   dept(</a:t>
            </a:r>
          </a:p>
          <a:p>
            <a:pPr algn="l">
              <a:lnSpc>
                <a:spcPct val="100000"/>
              </a:lnSpc>
              <a:spcBef>
                <a:spcPct val="0"/>
              </a:spcBef>
              <a:tabLst>
                <a:tab pos="1200150" algn="l"/>
                <a:tab pos="2457450" algn="l"/>
              </a:tabLst>
            </a:pPr>
            <a:r>
              <a:rPr lang="en-US" sz="1800">
                <a:solidFill>
                  <a:srgbClr val="000000"/>
                </a:solidFill>
                <a:latin typeface="Courier New" pitchFamily="49" charset="0"/>
              </a:rPr>
              <a:t>  2  	deptno 	  NUMBER(2),</a:t>
            </a:r>
          </a:p>
          <a:p>
            <a:pPr algn="l">
              <a:lnSpc>
                <a:spcPct val="100000"/>
              </a:lnSpc>
              <a:spcBef>
                <a:spcPct val="0"/>
              </a:spcBef>
              <a:tabLst>
                <a:tab pos="1200150" algn="l"/>
                <a:tab pos="2457450" algn="l"/>
              </a:tabLst>
            </a:pPr>
            <a:r>
              <a:rPr lang="en-US" sz="1800">
                <a:solidFill>
                  <a:srgbClr val="000000"/>
                </a:solidFill>
                <a:latin typeface="Courier New" pitchFamily="49" charset="0"/>
              </a:rPr>
              <a:t>  3	dname	  VARCHAR2(14),</a:t>
            </a:r>
          </a:p>
          <a:p>
            <a:pPr algn="l">
              <a:lnSpc>
                <a:spcPct val="100000"/>
              </a:lnSpc>
              <a:spcBef>
                <a:spcPct val="0"/>
              </a:spcBef>
              <a:tabLst>
                <a:tab pos="1200150" algn="l"/>
                <a:tab pos="2457450" algn="l"/>
              </a:tabLst>
            </a:pPr>
            <a:r>
              <a:rPr lang="en-US" sz="1800">
                <a:solidFill>
                  <a:srgbClr val="000000"/>
                </a:solidFill>
                <a:latin typeface="Courier New" pitchFamily="49" charset="0"/>
              </a:rPr>
              <a:t>  4	loc	  VARCHAR2(13),</a:t>
            </a:r>
          </a:p>
          <a:p>
            <a:pPr algn="l">
              <a:lnSpc>
                <a:spcPct val="100000"/>
              </a:lnSpc>
              <a:spcBef>
                <a:spcPct val="0"/>
              </a:spcBef>
              <a:tabLst>
                <a:tab pos="1200150" algn="l"/>
                <a:tab pos="2457450" algn="l"/>
              </a:tabLst>
            </a:pPr>
            <a:r>
              <a:rPr lang="en-US" sz="1800">
                <a:solidFill>
                  <a:srgbClr val="000000"/>
                </a:solidFill>
                <a:latin typeface="Courier New" pitchFamily="49" charset="0"/>
              </a:rPr>
              <a:t>  5	CONSTRAINT dept_dname_uk UNIQUE(dname));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t>The PRIMARY KEY Constraint</a:t>
            </a:r>
          </a:p>
        </p:txBody>
      </p:sp>
      <p:sp>
        <p:nvSpPr>
          <p:cNvPr id="25603"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5604"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DEPT </a:t>
            </a:r>
          </a:p>
        </p:txBody>
      </p:sp>
      <p:sp>
        <p:nvSpPr>
          <p:cNvPr id="25605" name="Rectangle 5"/>
          <p:cNvSpPr>
            <a:spLocks noChangeArrowheads="1"/>
          </p:cNvSpPr>
          <p:nvPr/>
        </p:nvSpPr>
        <p:spPr bwMode="blackWhite">
          <a:xfrm>
            <a:off x="1192213" y="2079625"/>
            <a:ext cx="3836987" cy="16541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40	OPERATIONS	BOSTON</a:t>
            </a:r>
          </a:p>
        </p:txBody>
      </p:sp>
      <p:sp>
        <p:nvSpPr>
          <p:cNvPr id="25606"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25607"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5608"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5609"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5610"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5611"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5612" name="Rectangle 12"/>
          <p:cNvSpPr>
            <a:spLocks noChangeArrowheads="1"/>
          </p:cNvSpPr>
          <p:nvPr/>
        </p:nvSpPr>
        <p:spPr bwMode="auto">
          <a:xfrm>
            <a:off x="2357438" y="1439863"/>
            <a:ext cx="2938462" cy="339725"/>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PRIMARY KEY</a:t>
            </a:r>
          </a:p>
        </p:txBody>
      </p:sp>
      <p:sp>
        <p:nvSpPr>
          <p:cNvPr id="25613" name="Freeform 13"/>
          <p:cNvSpPr>
            <a:spLocks/>
          </p:cNvSpPr>
          <p:nvPr/>
        </p:nvSpPr>
        <p:spPr bwMode="auto">
          <a:xfrm>
            <a:off x="201930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nvGrpSpPr>
          <p:cNvPr id="25623" name="Group 23"/>
          <p:cNvGrpSpPr>
            <a:grpSpLocks/>
          </p:cNvGrpSpPr>
          <p:nvPr/>
        </p:nvGrpSpPr>
        <p:grpSpPr bwMode="auto">
          <a:xfrm>
            <a:off x="1174750" y="3848100"/>
            <a:ext cx="4843463" cy="1638300"/>
            <a:chOff x="740" y="2424"/>
            <a:chExt cx="3051" cy="1032"/>
          </a:xfrm>
        </p:grpSpPr>
        <p:sp>
          <p:nvSpPr>
            <p:cNvPr id="25614" name="Rectangle 14"/>
            <p:cNvSpPr>
              <a:spLocks noChangeArrowheads="1"/>
            </p:cNvSpPr>
            <p:nvPr/>
          </p:nvSpPr>
          <p:spPr bwMode="auto">
            <a:xfrm>
              <a:off x="2157" y="2668"/>
              <a:ext cx="1634"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Insert into</a:t>
              </a:r>
            </a:p>
          </p:txBody>
        </p:sp>
        <p:grpSp>
          <p:nvGrpSpPr>
            <p:cNvPr id="25622" name="Group 22"/>
            <p:cNvGrpSpPr>
              <a:grpSpLocks/>
            </p:cNvGrpSpPr>
            <p:nvPr/>
          </p:nvGrpSpPr>
          <p:grpSpPr bwMode="auto">
            <a:xfrm>
              <a:off x="740" y="2424"/>
              <a:ext cx="2448" cy="1032"/>
              <a:chOff x="740" y="2424"/>
              <a:chExt cx="2448" cy="1032"/>
            </a:xfrm>
          </p:grpSpPr>
          <p:sp>
            <p:nvSpPr>
              <p:cNvPr id="25615" name="AutoShape 15"/>
              <p:cNvSpPr>
                <a:spLocks noChangeArrowheads="1"/>
              </p:cNvSpPr>
              <p:nvPr/>
            </p:nvSpPr>
            <p:spPr bwMode="auto">
              <a:xfrm>
                <a:off x="1752" y="2424"/>
                <a:ext cx="420" cy="456"/>
              </a:xfrm>
              <a:prstGeom prst="upArrow">
                <a:avLst>
                  <a:gd name="adj1" fmla="val 50000"/>
                  <a:gd name="adj2" fmla="val 54281"/>
                </a:avLst>
              </a:prstGeom>
              <a:solidFill>
                <a:srgbClr val="FFCC99"/>
              </a:solidFill>
              <a:ln w="9525">
                <a:noFill/>
                <a:miter lim="800000"/>
                <a:headEnd/>
                <a:tailEnd/>
              </a:ln>
              <a:effectLst>
                <a:outerShdw dist="53882" dir="2700000" algn="ctr" rotWithShape="0">
                  <a:srgbClr val="000000">
                    <a:alpha val="50000"/>
                  </a:srgbClr>
                </a:outerShdw>
              </a:effectLst>
            </p:spPr>
            <p:txBody>
              <a:bodyPr vert="eaVert" wrap="none" anchor="ctr"/>
              <a:lstStyle/>
              <a:p>
                <a:endParaRPr lang="en-US"/>
              </a:p>
            </p:txBody>
          </p:sp>
          <p:sp>
            <p:nvSpPr>
              <p:cNvPr id="25616" name="Rectangle 16"/>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5617" name="Rectangle 17"/>
              <p:cNvSpPr>
                <a:spLocks noChangeArrowheads="1"/>
              </p:cNvSpPr>
              <p:nvPr/>
            </p:nvSpPr>
            <p:spPr bwMode="blackWhite">
              <a:xfrm>
                <a:off x="751" y="2894"/>
                <a:ext cx="2417" cy="550"/>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MARKETING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FINANCE	NEW YORK</a:t>
                </a:r>
              </a:p>
            </p:txBody>
          </p:sp>
          <p:grpSp>
            <p:nvGrpSpPr>
              <p:cNvPr id="25620" name="Group 20"/>
              <p:cNvGrpSpPr>
                <a:grpSpLocks/>
              </p:cNvGrpSpPr>
              <p:nvPr/>
            </p:nvGrpSpPr>
            <p:grpSpPr bwMode="auto">
              <a:xfrm>
                <a:off x="1372" y="2874"/>
                <a:ext cx="944" cy="582"/>
                <a:chOff x="1372" y="2874"/>
                <a:chExt cx="944" cy="582"/>
              </a:xfrm>
            </p:grpSpPr>
            <p:sp>
              <p:nvSpPr>
                <p:cNvPr id="25618" name="Line 18"/>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a:lstStyle/>
                <a:p>
                  <a:endParaRPr lang="en-US"/>
                </a:p>
              </p:txBody>
            </p:sp>
            <p:sp>
              <p:nvSpPr>
                <p:cNvPr id="25619" name="Line 19"/>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5621" name="Line 21"/>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a:lstStyle/>
              <a:p>
                <a:endParaRPr lang="en-US"/>
              </a:p>
            </p:txBody>
          </p:sp>
        </p:grpSp>
      </p:grpSp>
      <p:grpSp>
        <p:nvGrpSpPr>
          <p:cNvPr id="25628" name="Group 28"/>
          <p:cNvGrpSpPr>
            <a:grpSpLocks/>
          </p:cNvGrpSpPr>
          <p:nvPr/>
        </p:nvGrpSpPr>
        <p:grpSpPr bwMode="auto">
          <a:xfrm>
            <a:off x="5065713" y="4330700"/>
            <a:ext cx="3352800" cy="1387475"/>
            <a:chOff x="3191" y="2728"/>
            <a:chExt cx="2112" cy="874"/>
          </a:xfrm>
        </p:grpSpPr>
        <p:sp>
          <p:nvSpPr>
            <p:cNvPr id="25624" name="Rectangle 24"/>
            <p:cNvSpPr>
              <a:spLocks noChangeArrowheads="1"/>
            </p:cNvSpPr>
            <p:nvPr/>
          </p:nvSpPr>
          <p:spPr bwMode="auto">
            <a:xfrm>
              <a:off x="3669" y="2728"/>
              <a:ext cx="1634" cy="526"/>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Not allowed (DEPTNO</a:t>
              </a:r>
              <a:r>
                <a:rPr lang="en-US" sz="1800" b="0">
                  <a:solidFill>
                    <a:schemeClr val="tx1"/>
                  </a:solidFill>
                  <a:latin typeface="Symbol" pitchFamily="18" charset="2"/>
                </a:rPr>
                <a:t>-</a:t>
              </a:r>
              <a:r>
                <a:rPr lang="en-US" sz="1800">
                  <a:solidFill>
                    <a:srgbClr val="FFFFCC"/>
                  </a:solidFill>
                  <a:effectLst>
                    <a:outerShdw blurRad="38100" dist="38100" dir="2700000" algn="tl">
                      <a:srgbClr val="000000"/>
                    </a:outerShdw>
                  </a:effectLst>
                  <a:latin typeface="Arial" pitchFamily="34" charset="0"/>
                </a:rPr>
                <a:t>20 already exists)</a:t>
              </a:r>
            </a:p>
          </p:txBody>
        </p:sp>
        <p:sp>
          <p:nvSpPr>
            <p:cNvPr id="25625" name="Line 25"/>
            <p:cNvSpPr>
              <a:spLocks noChangeShapeType="1"/>
            </p:cNvSpPr>
            <p:nvPr/>
          </p:nvSpPr>
          <p:spPr bwMode="auto">
            <a:xfrm flipV="1">
              <a:off x="3191" y="2988"/>
              <a:ext cx="409"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25626" name="Rectangle 26"/>
            <p:cNvSpPr>
              <a:spLocks noChangeArrowheads="1"/>
            </p:cNvSpPr>
            <p:nvPr/>
          </p:nvSpPr>
          <p:spPr bwMode="auto">
            <a:xfrm>
              <a:off x="3669" y="3232"/>
              <a:ext cx="1634" cy="370"/>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Not allowed</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(DEPTNO is null)</a:t>
              </a:r>
            </a:p>
          </p:txBody>
        </p:sp>
        <p:sp>
          <p:nvSpPr>
            <p:cNvPr id="25627" name="Line 27"/>
            <p:cNvSpPr>
              <a:spLocks noChangeShapeType="1"/>
            </p:cNvSpPr>
            <p:nvPr/>
          </p:nvSpPr>
          <p:spPr bwMode="auto">
            <a:xfrm flipV="1">
              <a:off x="3191" y="3324"/>
              <a:ext cx="409"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23"/>
                                        </p:tgtEl>
                                        <p:attrNameLst>
                                          <p:attrName>style.visibility</p:attrName>
                                        </p:attrNameLst>
                                      </p:cBhvr>
                                      <p:to>
                                        <p:strVal val="visible"/>
                                      </p:to>
                                    </p:set>
                                    <p:anim calcmode="lin" valueType="num">
                                      <p:cBhvr additive="base">
                                        <p:cTn id="7" dur="500" fill="hold"/>
                                        <p:tgtEl>
                                          <p:spTgt spid="25623"/>
                                        </p:tgtEl>
                                        <p:attrNameLst>
                                          <p:attrName>ppt_x</p:attrName>
                                        </p:attrNameLst>
                                      </p:cBhvr>
                                      <p:tavLst>
                                        <p:tav tm="0">
                                          <p:val>
                                            <p:strVal val="#ppt_x"/>
                                          </p:val>
                                        </p:tav>
                                        <p:tav tm="100000">
                                          <p:val>
                                            <p:strVal val="#ppt_x"/>
                                          </p:val>
                                        </p:tav>
                                      </p:tavLst>
                                    </p:anim>
                                    <p:anim calcmode="lin" valueType="num">
                                      <p:cBhvr additive="base">
                                        <p:cTn id="8" dur="500" fill="hold"/>
                                        <p:tgtEl>
                                          <p:spTgt spid="256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5628"/>
                                        </p:tgtEl>
                                        <p:attrNameLst>
                                          <p:attrName>style.visibility</p:attrName>
                                        </p:attrNameLst>
                                      </p:cBhvr>
                                      <p:to>
                                        <p:strVal val="visible"/>
                                      </p:to>
                                    </p:set>
                                    <p:anim calcmode="lin" valueType="num">
                                      <p:cBhvr additive="base">
                                        <p:cTn id="12" dur="500" fill="hold"/>
                                        <p:tgtEl>
                                          <p:spTgt spid="25628"/>
                                        </p:tgtEl>
                                        <p:attrNameLst>
                                          <p:attrName>ppt_x</p:attrName>
                                        </p:attrNameLst>
                                      </p:cBhvr>
                                      <p:tavLst>
                                        <p:tav tm="0">
                                          <p:val>
                                            <p:strVal val="1+#ppt_w/2"/>
                                          </p:val>
                                        </p:tav>
                                        <p:tav tm="100000">
                                          <p:val>
                                            <p:strVal val="#ppt_x"/>
                                          </p:val>
                                        </p:tav>
                                      </p:tavLst>
                                    </p:anim>
                                    <p:anim calcmode="lin" valueType="num">
                                      <p:cBhvr additive="base">
                                        <p:cTn id="13" dur="500" fill="hold"/>
                                        <p:tgtEl>
                                          <p:spTgt spid="25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t>The PRIMARY KEY Constraint</a:t>
            </a:r>
          </a:p>
        </p:txBody>
      </p:sp>
      <p:sp>
        <p:nvSpPr>
          <p:cNvPr id="27651" name="Rectangle 3"/>
          <p:cNvSpPr>
            <a:spLocks noGrp="1" noChangeArrowheads="1"/>
          </p:cNvSpPr>
          <p:nvPr>
            <p:ph type="body" idx="1"/>
          </p:nvPr>
        </p:nvSpPr>
        <p:spPr>
          <a:xfrm>
            <a:off x="860425" y="1539875"/>
            <a:ext cx="7926388" cy="904875"/>
          </a:xfrm>
          <a:noFill/>
          <a:ln/>
        </p:spPr>
        <p:txBody>
          <a:bodyPr/>
          <a:lstStyle/>
          <a:p>
            <a:r>
              <a:rPr lang="en-US"/>
              <a:t>Defined at either the table level or the column level</a:t>
            </a:r>
          </a:p>
        </p:txBody>
      </p:sp>
      <p:sp>
        <p:nvSpPr>
          <p:cNvPr id="27652" name="Rectangle 4"/>
          <p:cNvSpPr>
            <a:spLocks noChangeArrowheads="1"/>
          </p:cNvSpPr>
          <p:nvPr/>
        </p:nvSpPr>
        <p:spPr bwMode="blackWhite">
          <a:xfrm>
            <a:off x="812800" y="2717800"/>
            <a:ext cx="7823200" cy="18986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p:txBody>
      </p:sp>
      <p:sp>
        <p:nvSpPr>
          <p:cNvPr id="27653" name="Rectangle 5"/>
          <p:cNvSpPr>
            <a:spLocks noChangeArrowheads="1"/>
          </p:cNvSpPr>
          <p:nvPr/>
        </p:nvSpPr>
        <p:spPr bwMode="ltGray">
          <a:xfrm>
            <a:off x="2066925" y="4210050"/>
            <a:ext cx="6334125" cy="3048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7654" name="Rectangle 6"/>
          <p:cNvSpPr>
            <a:spLocks noChangeArrowheads="1"/>
          </p:cNvSpPr>
          <p:nvPr/>
        </p:nvSpPr>
        <p:spPr bwMode="blackWhite">
          <a:xfrm>
            <a:off x="838200" y="321627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US" sz="1800" dirty="0">
                <a:solidFill>
                  <a:srgbClr val="000000"/>
                </a:solidFill>
                <a:latin typeface="Courier New" pitchFamily="49" charset="0"/>
              </a:rPr>
              <a:t>SQL&gt; CREATE TABLE   dept(</a:t>
            </a:r>
          </a:p>
          <a:p>
            <a:pPr algn="l">
              <a:lnSpc>
                <a:spcPct val="100000"/>
              </a:lnSpc>
              <a:spcBef>
                <a:spcPct val="0"/>
              </a:spcBef>
              <a:tabLst>
                <a:tab pos="1200150" algn="l"/>
                <a:tab pos="2457450" algn="l"/>
              </a:tabLst>
            </a:pPr>
            <a:r>
              <a:rPr lang="en-US" sz="1800" dirty="0">
                <a:solidFill>
                  <a:srgbClr val="000000"/>
                </a:solidFill>
                <a:latin typeface="Courier New" pitchFamily="49" charset="0"/>
              </a:rPr>
              <a:t>  2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NUMBER(2),</a:t>
            </a:r>
          </a:p>
          <a:p>
            <a:pPr algn="l">
              <a:lnSpc>
                <a:spcPct val="100000"/>
              </a:lnSpc>
              <a:spcBef>
                <a:spcPct val="0"/>
              </a:spcBef>
              <a:tabLst>
                <a:tab pos="1200150" algn="l"/>
                <a:tab pos="2457450" algn="l"/>
              </a:tabLst>
            </a:pPr>
            <a:r>
              <a:rPr lang="en-US" sz="1800" dirty="0">
                <a:solidFill>
                  <a:srgbClr val="000000"/>
                </a:solidFill>
                <a:latin typeface="Courier New" pitchFamily="49" charset="0"/>
              </a:rPr>
              <a:t>  3	</a:t>
            </a:r>
            <a:r>
              <a:rPr lang="en-US" sz="1800" dirty="0" err="1">
                <a:solidFill>
                  <a:srgbClr val="000000"/>
                </a:solidFill>
                <a:latin typeface="Courier New" pitchFamily="49" charset="0"/>
              </a:rPr>
              <a:t>dname</a:t>
            </a:r>
            <a:r>
              <a:rPr lang="en-US" sz="1800" dirty="0">
                <a:solidFill>
                  <a:srgbClr val="000000"/>
                </a:solidFill>
                <a:latin typeface="Courier New" pitchFamily="49" charset="0"/>
              </a:rPr>
              <a:t>	  VARCHAR2(14),</a:t>
            </a:r>
          </a:p>
          <a:p>
            <a:pPr algn="l">
              <a:lnSpc>
                <a:spcPct val="100000"/>
              </a:lnSpc>
              <a:spcBef>
                <a:spcPct val="0"/>
              </a:spcBef>
              <a:tabLst>
                <a:tab pos="1200150" algn="l"/>
                <a:tab pos="2457450" algn="l"/>
              </a:tabLst>
            </a:pPr>
            <a:r>
              <a:rPr lang="en-US" sz="1800" dirty="0">
                <a:solidFill>
                  <a:srgbClr val="000000"/>
                </a:solidFill>
                <a:latin typeface="Courier New" pitchFamily="49" charset="0"/>
              </a:rPr>
              <a:t>  4	loc	  VARCHAR2(13),</a:t>
            </a:r>
          </a:p>
          <a:p>
            <a:pPr algn="l">
              <a:lnSpc>
                <a:spcPct val="100000"/>
              </a:lnSpc>
              <a:spcBef>
                <a:spcPct val="0"/>
              </a:spcBef>
              <a:tabLst>
                <a:tab pos="1200150" algn="l"/>
                <a:tab pos="2457450" algn="l"/>
              </a:tabLst>
            </a:pPr>
            <a:r>
              <a:rPr lang="en-US" sz="1800" dirty="0">
                <a:solidFill>
                  <a:srgbClr val="000000"/>
                </a:solidFill>
                <a:latin typeface="Courier New" pitchFamily="49" charset="0"/>
              </a:rPr>
              <a:t>  5	CONSTRAINT </a:t>
            </a:r>
            <a:r>
              <a:rPr lang="en-US" sz="1800" dirty="0" err="1">
                <a:solidFill>
                  <a:srgbClr val="000000"/>
                </a:solidFill>
                <a:latin typeface="Courier New" pitchFamily="49" charset="0"/>
              </a:rPr>
              <a:t>dept_dname_uk</a:t>
            </a:r>
            <a:r>
              <a:rPr lang="en-US" sz="1800" dirty="0">
                <a:solidFill>
                  <a:srgbClr val="000000"/>
                </a:solidFill>
                <a:latin typeface="Courier New" pitchFamily="49" charset="0"/>
              </a:rPr>
              <a:t> UNIQUE (</a:t>
            </a:r>
            <a:r>
              <a:rPr lang="en-US" sz="1800" dirty="0" err="1">
                <a:solidFill>
                  <a:srgbClr val="000000"/>
                </a:solidFill>
                <a:latin typeface="Courier New" pitchFamily="49" charset="0"/>
              </a:rPr>
              <a:t>dname</a:t>
            </a:r>
            <a:r>
              <a:rPr lang="en-US" sz="1800" dirty="0">
                <a:solidFill>
                  <a:srgbClr val="000000"/>
                </a:solidFill>
                <a:latin typeface="Courier New" pitchFamily="49" charset="0"/>
              </a:rPr>
              <a:t>),</a:t>
            </a:r>
          </a:p>
          <a:p>
            <a:pPr algn="l">
              <a:lnSpc>
                <a:spcPct val="100000"/>
              </a:lnSpc>
              <a:spcBef>
                <a:spcPct val="0"/>
              </a:spcBef>
              <a:tabLst>
                <a:tab pos="1200150" algn="l"/>
                <a:tab pos="2457450" algn="l"/>
              </a:tabLst>
            </a:pPr>
            <a:r>
              <a:rPr lang="en-US" sz="1800" dirty="0">
                <a:solidFill>
                  <a:srgbClr val="000000"/>
                </a:solidFill>
                <a:latin typeface="Courier New" pitchFamily="49" charset="0"/>
              </a:rPr>
              <a:t>  6	CONSTRAINT </a:t>
            </a:r>
            <a:r>
              <a:rPr lang="en-US" sz="1800" dirty="0" err="1">
                <a:solidFill>
                  <a:srgbClr val="000000"/>
                </a:solidFill>
                <a:latin typeface="Courier New" pitchFamily="49" charset="0"/>
              </a:rPr>
              <a:t>dept_deptno_pk</a:t>
            </a:r>
            <a:r>
              <a:rPr lang="en-US" sz="1800" dirty="0">
                <a:solidFill>
                  <a:srgbClr val="000000"/>
                </a:solidFill>
                <a:latin typeface="Courier New" pitchFamily="49" charset="0"/>
              </a:rPr>
              <a:t> PRIMARY KEY(</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up)">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US"/>
              <a:t>The FOREIGN KEY Constraint</a:t>
            </a:r>
          </a:p>
        </p:txBody>
      </p:sp>
      <p:sp>
        <p:nvSpPr>
          <p:cNvPr id="29699" name="Rectangle 3"/>
          <p:cNvSpPr>
            <a:spLocks noChangeArrowheads="1"/>
          </p:cNvSpPr>
          <p:nvPr/>
        </p:nvSpPr>
        <p:spPr bwMode="blackWhite">
          <a:xfrm>
            <a:off x="2760663" y="1495425"/>
            <a:ext cx="3862387" cy="14192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9700" name="Rectangle 4"/>
          <p:cNvSpPr>
            <a:spLocks noChangeArrowheads="1"/>
          </p:cNvSpPr>
          <p:nvPr/>
        </p:nvSpPr>
        <p:spPr bwMode="auto">
          <a:xfrm>
            <a:off x="2635250" y="1131888"/>
            <a:ext cx="93186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DEPT </a:t>
            </a:r>
          </a:p>
        </p:txBody>
      </p:sp>
      <p:sp>
        <p:nvSpPr>
          <p:cNvPr id="29701" name="Rectangle 5"/>
          <p:cNvSpPr>
            <a:spLocks noChangeArrowheads="1"/>
          </p:cNvSpPr>
          <p:nvPr/>
        </p:nvSpPr>
        <p:spPr bwMode="blackWhite">
          <a:xfrm>
            <a:off x="2735263" y="1527175"/>
            <a:ext cx="3836987" cy="13938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p:txBody>
      </p:sp>
      <p:sp>
        <p:nvSpPr>
          <p:cNvPr id="29702" name="Line 6"/>
          <p:cNvSpPr>
            <a:spLocks noChangeShapeType="1"/>
          </p:cNvSpPr>
          <p:nvPr/>
        </p:nvSpPr>
        <p:spPr bwMode="auto">
          <a:xfrm>
            <a:off x="2743200" y="1958975"/>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29703" name="Line 7"/>
          <p:cNvSpPr>
            <a:spLocks noChangeShapeType="1"/>
          </p:cNvSpPr>
          <p:nvPr/>
        </p:nvSpPr>
        <p:spPr bwMode="auto">
          <a:xfrm>
            <a:off x="2736850" y="235267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9704" name="Line 8"/>
          <p:cNvSpPr>
            <a:spLocks noChangeShapeType="1"/>
          </p:cNvSpPr>
          <p:nvPr/>
        </p:nvSpPr>
        <p:spPr bwMode="auto">
          <a:xfrm>
            <a:off x="2736850" y="2613025"/>
            <a:ext cx="3886200"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9707" name="Group 11"/>
          <p:cNvGrpSpPr>
            <a:grpSpLocks/>
          </p:cNvGrpSpPr>
          <p:nvPr/>
        </p:nvGrpSpPr>
        <p:grpSpPr bwMode="auto">
          <a:xfrm>
            <a:off x="3721100" y="1495425"/>
            <a:ext cx="1498600" cy="1438275"/>
            <a:chOff x="2344" y="942"/>
            <a:chExt cx="944" cy="906"/>
          </a:xfrm>
        </p:grpSpPr>
        <p:sp>
          <p:nvSpPr>
            <p:cNvPr id="29705" name="Line 9"/>
            <p:cNvSpPr>
              <a:spLocks noChangeShapeType="1"/>
            </p:cNvSpPr>
            <p:nvPr/>
          </p:nvSpPr>
          <p:spPr bwMode="auto">
            <a:xfrm>
              <a:off x="2344" y="942"/>
              <a:ext cx="0" cy="906"/>
            </a:xfrm>
            <a:prstGeom prst="line">
              <a:avLst/>
            </a:prstGeom>
            <a:noFill/>
            <a:ln w="25400">
              <a:solidFill>
                <a:srgbClr val="000000"/>
              </a:solidFill>
              <a:round/>
              <a:headEnd type="none" w="sm" len="sm"/>
              <a:tailEnd type="none" w="sm" len="sm"/>
            </a:ln>
            <a:effectLst/>
          </p:spPr>
          <p:txBody>
            <a:bodyPr/>
            <a:lstStyle/>
            <a:p>
              <a:endParaRPr lang="en-US"/>
            </a:p>
          </p:txBody>
        </p:sp>
        <p:sp>
          <p:nvSpPr>
            <p:cNvPr id="29706" name="Line 10"/>
            <p:cNvSpPr>
              <a:spLocks noChangeShapeType="1"/>
            </p:cNvSpPr>
            <p:nvPr/>
          </p:nvSpPr>
          <p:spPr bwMode="auto">
            <a:xfrm>
              <a:off x="3288" y="942"/>
              <a:ext cx="0" cy="906"/>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9708" name="Rectangle 12"/>
          <p:cNvSpPr>
            <a:spLocks noChangeArrowheads="1"/>
          </p:cNvSpPr>
          <p:nvPr/>
        </p:nvSpPr>
        <p:spPr bwMode="auto">
          <a:xfrm>
            <a:off x="419100" y="1516063"/>
            <a:ext cx="1333500" cy="587375"/>
          </a:xfrm>
          <a:prstGeom prst="rect">
            <a:avLst/>
          </a:prstGeom>
          <a:noFill/>
          <a:ln w="9525">
            <a:noFill/>
            <a:miter lim="800000"/>
            <a:headEnd/>
            <a:tailEnd/>
          </a:ln>
          <a:effectLst/>
        </p:spPr>
        <p:txBody>
          <a:bodyPr lIns="92075" tIns="46038" rIns="92075" bIns="46038">
            <a:spAutoFit/>
          </a:bodyPr>
          <a:lstStyle/>
          <a:p>
            <a:pPr algn="r">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PRIMARY</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KEY</a:t>
            </a:r>
          </a:p>
        </p:txBody>
      </p:sp>
      <p:sp>
        <p:nvSpPr>
          <p:cNvPr id="29709" name="Rectangle 13"/>
          <p:cNvSpPr>
            <a:spLocks noChangeArrowheads="1"/>
          </p:cNvSpPr>
          <p:nvPr/>
        </p:nvSpPr>
        <p:spPr bwMode="blackWhite">
          <a:xfrm>
            <a:off x="722313" y="3319463"/>
            <a:ext cx="5913437" cy="14192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9710" name="Rectangle 14"/>
          <p:cNvSpPr>
            <a:spLocks noChangeArrowheads="1"/>
          </p:cNvSpPr>
          <p:nvPr/>
        </p:nvSpPr>
        <p:spPr bwMode="auto">
          <a:xfrm>
            <a:off x="633413" y="2946400"/>
            <a:ext cx="735012"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EMP</a:t>
            </a:r>
          </a:p>
        </p:txBody>
      </p:sp>
      <p:sp>
        <p:nvSpPr>
          <p:cNvPr id="29711" name="Rectangle 15"/>
          <p:cNvSpPr>
            <a:spLocks noChangeArrowheads="1"/>
          </p:cNvSpPr>
          <p:nvPr/>
        </p:nvSpPr>
        <p:spPr bwMode="blackWhite">
          <a:xfrm>
            <a:off x="714375" y="3360738"/>
            <a:ext cx="7361238" cy="13938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EMPNO 	ENAME 	JOB		 ...  COMM  DEPTNO     </a:t>
            </a:r>
          </a:p>
          <a:p>
            <a:pPr algn="l">
              <a:lnSpc>
                <a:spcPct val="95000"/>
              </a:lnSpc>
              <a:spcBef>
                <a:spcPct val="0"/>
              </a:spcBef>
              <a:tabLst>
                <a:tab pos="966788" algn="l"/>
                <a:tab pos="1885950" algn="l"/>
                <a:tab pos="2457450" algn="l"/>
                <a:tab pos="3200400" algn="l"/>
                <a:tab pos="45720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7839	KING	PRESIDENT		      10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7698	BLAKE	MANAGER		      30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a:t>
            </a:r>
          </a:p>
        </p:txBody>
      </p:sp>
      <p:sp>
        <p:nvSpPr>
          <p:cNvPr id="29712" name="Line 16"/>
          <p:cNvSpPr>
            <a:spLocks noChangeShapeType="1"/>
          </p:cNvSpPr>
          <p:nvPr/>
        </p:nvSpPr>
        <p:spPr bwMode="auto">
          <a:xfrm>
            <a:off x="722313" y="3773488"/>
            <a:ext cx="5903912" cy="0"/>
          </a:xfrm>
          <a:prstGeom prst="line">
            <a:avLst/>
          </a:prstGeom>
          <a:noFill/>
          <a:ln w="50800">
            <a:solidFill>
              <a:srgbClr val="000000"/>
            </a:solidFill>
            <a:round/>
            <a:headEnd type="none" w="sm" len="sm"/>
            <a:tailEnd type="none" w="sm" len="sm"/>
          </a:ln>
          <a:effectLst/>
        </p:spPr>
        <p:txBody>
          <a:bodyPr/>
          <a:lstStyle/>
          <a:p>
            <a:endParaRPr lang="en-US"/>
          </a:p>
        </p:txBody>
      </p:sp>
      <p:sp>
        <p:nvSpPr>
          <p:cNvPr id="29713" name="Line 17"/>
          <p:cNvSpPr>
            <a:spLocks noChangeShapeType="1"/>
          </p:cNvSpPr>
          <p:nvPr/>
        </p:nvSpPr>
        <p:spPr bwMode="auto">
          <a:xfrm>
            <a:off x="715963" y="4167188"/>
            <a:ext cx="5930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9714" name="Line 18"/>
          <p:cNvSpPr>
            <a:spLocks noChangeShapeType="1"/>
          </p:cNvSpPr>
          <p:nvPr/>
        </p:nvSpPr>
        <p:spPr bwMode="auto">
          <a:xfrm>
            <a:off x="715963" y="4414838"/>
            <a:ext cx="5930900"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9720" name="Group 24"/>
          <p:cNvGrpSpPr>
            <a:grpSpLocks/>
          </p:cNvGrpSpPr>
          <p:nvPr/>
        </p:nvGrpSpPr>
        <p:grpSpPr bwMode="auto">
          <a:xfrm>
            <a:off x="1719263" y="3309938"/>
            <a:ext cx="3822700" cy="1471612"/>
            <a:chOff x="1083" y="2085"/>
            <a:chExt cx="2408" cy="927"/>
          </a:xfrm>
        </p:grpSpPr>
        <p:sp>
          <p:nvSpPr>
            <p:cNvPr id="29715" name="Line 19"/>
            <p:cNvSpPr>
              <a:spLocks noChangeShapeType="1"/>
            </p:cNvSpPr>
            <p:nvPr/>
          </p:nvSpPr>
          <p:spPr bwMode="auto">
            <a:xfrm>
              <a:off x="1083" y="2085"/>
              <a:ext cx="0" cy="923"/>
            </a:xfrm>
            <a:prstGeom prst="line">
              <a:avLst/>
            </a:prstGeom>
            <a:noFill/>
            <a:ln w="25400">
              <a:solidFill>
                <a:srgbClr val="000000"/>
              </a:solidFill>
              <a:round/>
              <a:headEnd type="none" w="sm" len="sm"/>
              <a:tailEnd type="none" w="sm" len="sm"/>
            </a:ln>
            <a:effectLst/>
          </p:spPr>
          <p:txBody>
            <a:bodyPr/>
            <a:lstStyle/>
            <a:p>
              <a:endParaRPr lang="en-US"/>
            </a:p>
          </p:txBody>
        </p:sp>
        <p:sp>
          <p:nvSpPr>
            <p:cNvPr id="29716" name="Line 20"/>
            <p:cNvSpPr>
              <a:spLocks noChangeShapeType="1"/>
            </p:cNvSpPr>
            <p:nvPr/>
          </p:nvSpPr>
          <p:spPr bwMode="auto">
            <a:xfrm>
              <a:off x="1619" y="2085"/>
              <a:ext cx="0" cy="918"/>
            </a:xfrm>
            <a:prstGeom prst="line">
              <a:avLst/>
            </a:prstGeom>
            <a:noFill/>
            <a:ln w="25400">
              <a:solidFill>
                <a:srgbClr val="000000"/>
              </a:solidFill>
              <a:round/>
              <a:headEnd type="none" w="sm" len="sm"/>
              <a:tailEnd type="none" w="sm" len="sm"/>
            </a:ln>
            <a:effectLst/>
          </p:spPr>
          <p:txBody>
            <a:bodyPr/>
            <a:lstStyle/>
            <a:p>
              <a:endParaRPr lang="en-US"/>
            </a:p>
          </p:txBody>
        </p:sp>
        <p:sp>
          <p:nvSpPr>
            <p:cNvPr id="29717" name="Line 21"/>
            <p:cNvSpPr>
              <a:spLocks noChangeShapeType="1"/>
            </p:cNvSpPr>
            <p:nvPr/>
          </p:nvSpPr>
          <p:spPr bwMode="auto">
            <a:xfrm>
              <a:off x="2561" y="2085"/>
              <a:ext cx="0" cy="909"/>
            </a:xfrm>
            <a:prstGeom prst="line">
              <a:avLst/>
            </a:prstGeom>
            <a:noFill/>
            <a:ln w="25400">
              <a:solidFill>
                <a:srgbClr val="000000"/>
              </a:solidFill>
              <a:round/>
              <a:headEnd type="none" w="sm" len="sm"/>
              <a:tailEnd type="none" w="sm" len="sm"/>
            </a:ln>
            <a:effectLst/>
          </p:spPr>
          <p:txBody>
            <a:bodyPr/>
            <a:lstStyle/>
            <a:p>
              <a:endParaRPr lang="en-US"/>
            </a:p>
          </p:txBody>
        </p:sp>
        <p:sp>
          <p:nvSpPr>
            <p:cNvPr id="29718" name="Line 22"/>
            <p:cNvSpPr>
              <a:spLocks noChangeShapeType="1"/>
            </p:cNvSpPr>
            <p:nvPr/>
          </p:nvSpPr>
          <p:spPr bwMode="auto">
            <a:xfrm>
              <a:off x="2951" y="2085"/>
              <a:ext cx="0" cy="927"/>
            </a:xfrm>
            <a:prstGeom prst="line">
              <a:avLst/>
            </a:prstGeom>
            <a:noFill/>
            <a:ln w="25400">
              <a:solidFill>
                <a:srgbClr val="000000"/>
              </a:solidFill>
              <a:round/>
              <a:headEnd type="none" w="sm" len="sm"/>
              <a:tailEnd type="none" w="sm" len="sm"/>
            </a:ln>
            <a:effectLst/>
          </p:spPr>
          <p:txBody>
            <a:bodyPr/>
            <a:lstStyle/>
            <a:p>
              <a:endParaRPr lang="en-US"/>
            </a:p>
          </p:txBody>
        </p:sp>
        <p:sp>
          <p:nvSpPr>
            <p:cNvPr id="29719" name="Line 23"/>
            <p:cNvSpPr>
              <a:spLocks noChangeShapeType="1"/>
            </p:cNvSpPr>
            <p:nvPr/>
          </p:nvSpPr>
          <p:spPr bwMode="auto">
            <a:xfrm>
              <a:off x="3491" y="2085"/>
              <a:ext cx="0" cy="927"/>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9721" name="Line 25"/>
          <p:cNvSpPr>
            <a:spLocks noChangeShapeType="1"/>
          </p:cNvSpPr>
          <p:nvPr/>
        </p:nvSpPr>
        <p:spPr bwMode="auto">
          <a:xfrm>
            <a:off x="1752600" y="1657350"/>
            <a:ext cx="9144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sp>
        <p:nvSpPr>
          <p:cNvPr id="29722" name="Freeform 26"/>
          <p:cNvSpPr>
            <a:spLocks/>
          </p:cNvSpPr>
          <p:nvPr/>
        </p:nvSpPr>
        <p:spPr bwMode="auto">
          <a:xfrm>
            <a:off x="3467100" y="2743200"/>
            <a:ext cx="2592388" cy="649288"/>
          </a:xfrm>
          <a:custGeom>
            <a:avLst/>
            <a:gdLst/>
            <a:ahLst/>
            <a:cxnLst>
              <a:cxn ang="0">
                <a:pos x="0" y="0"/>
              </a:cxn>
              <a:cxn ang="0">
                <a:pos x="0" y="204"/>
              </a:cxn>
              <a:cxn ang="0">
                <a:pos x="1632" y="204"/>
              </a:cxn>
              <a:cxn ang="0">
                <a:pos x="1632" y="408"/>
              </a:cxn>
            </a:cxnLst>
            <a:rect l="0" t="0" r="r" b="b"/>
            <a:pathLst>
              <a:path w="1633" h="409">
                <a:moveTo>
                  <a:pt x="0" y="0"/>
                </a:moveTo>
                <a:lnTo>
                  <a:pt x="0" y="204"/>
                </a:lnTo>
                <a:lnTo>
                  <a:pt x="1632" y="204"/>
                </a:lnTo>
                <a:lnTo>
                  <a:pt x="1632" y="408"/>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alpha val="50000"/>
              </a:srgbClr>
            </a:outerShdw>
          </a:effectLst>
        </p:spPr>
        <p:txBody>
          <a:bodyPr/>
          <a:lstStyle/>
          <a:p>
            <a:endParaRPr lang="en-US"/>
          </a:p>
        </p:txBody>
      </p:sp>
      <p:sp>
        <p:nvSpPr>
          <p:cNvPr id="29723" name="Line 27"/>
          <p:cNvSpPr>
            <a:spLocks noChangeShapeType="1"/>
          </p:cNvSpPr>
          <p:nvPr/>
        </p:nvSpPr>
        <p:spPr bwMode="auto">
          <a:xfrm flipH="1">
            <a:off x="6572250" y="3543300"/>
            <a:ext cx="455613"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sp>
        <p:nvSpPr>
          <p:cNvPr id="29724" name="Rectangle 28"/>
          <p:cNvSpPr>
            <a:spLocks noChangeArrowheads="1"/>
          </p:cNvSpPr>
          <p:nvPr/>
        </p:nvSpPr>
        <p:spPr bwMode="auto">
          <a:xfrm>
            <a:off x="7046913" y="3382963"/>
            <a:ext cx="1333500" cy="587375"/>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FOREIGN</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KEY</a:t>
            </a:r>
          </a:p>
        </p:txBody>
      </p:sp>
      <p:grpSp>
        <p:nvGrpSpPr>
          <p:cNvPr id="29737" name="Group 41"/>
          <p:cNvGrpSpPr>
            <a:grpSpLocks/>
          </p:cNvGrpSpPr>
          <p:nvPr/>
        </p:nvGrpSpPr>
        <p:grpSpPr bwMode="auto">
          <a:xfrm>
            <a:off x="714375" y="4857750"/>
            <a:ext cx="7361238" cy="1200150"/>
            <a:chOff x="450" y="3060"/>
            <a:chExt cx="4637" cy="756"/>
          </a:xfrm>
        </p:grpSpPr>
        <p:grpSp>
          <p:nvGrpSpPr>
            <p:cNvPr id="29730" name="Group 34"/>
            <p:cNvGrpSpPr>
              <a:grpSpLocks/>
            </p:cNvGrpSpPr>
            <p:nvPr/>
          </p:nvGrpSpPr>
          <p:grpSpPr bwMode="auto">
            <a:xfrm>
              <a:off x="450" y="3060"/>
              <a:ext cx="4637" cy="731"/>
              <a:chOff x="450" y="3060"/>
              <a:chExt cx="4637" cy="731"/>
            </a:xfrm>
          </p:grpSpPr>
          <p:sp>
            <p:nvSpPr>
              <p:cNvPr id="29725" name="AutoShape 29"/>
              <p:cNvSpPr>
                <a:spLocks noChangeArrowheads="1"/>
              </p:cNvSpPr>
              <p:nvPr/>
            </p:nvSpPr>
            <p:spPr bwMode="auto">
              <a:xfrm>
                <a:off x="2124" y="3060"/>
                <a:ext cx="384" cy="324"/>
              </a:xfrm>
              <a:prstGeom prst="upArrow">
                <a:avLst>
                  <a:gd name="adj1" fmla="val 50000"/>
                  <a:gd name="adj2" fmla="val 49995"/>
                </a:avLst>
              </a:prstGeom>
              <a:solidFill>
                <a:srgbClr val="FFCC99"/>
              </a:solidFill>
              <a:ln w="9525">
                <a:noFill/>
                <a:miter lim="800000"/>
                <a:headEnd/>
                <a:tailEnd/>
              </a:ln>
              <a:effectLst>
                <a:outerShdw dist="53882" dir="2700000" algn="ctr" rotWithShape="0">
                  <a:srgbClr val="000000">
                    <a:alpha val="50000"/>
                  </a:srgbClr>
                </a:outerShdw>
              </a:effectLst>
            </p:spPr>
            <p:txBody>
              <a:bodyPr vert="eaVert" wrap="none" anchor="ctr"/>
              <a:lstStyle/>
              <a:p>
                <a:endParaRPr lang="en-US"/>
              </a:p>
            </p:txBody>
          </p:sp>
          <p:sp>
            <p:nvSpPr>
              <p:cNvPr id="29726" name="Rectangle 30"/>
              <p:cNvSpPr>
                <a:spLocks noChangeArrowheads="1"/>
              </p:cNvSpPr>
              <p:nvPr/>
            </p:nvSpPr>
            <p:spPr bwMode="blackWhite">
              <a:xfrm>
                <a:off x="455" y="3380"/>
                <a:ext cx="3725" cy="402"/>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9727" name="Rectangle 31"/>
              <p:cNvSpPr>
                <a:spLocks noChangeArrowheads="1"/>
              </p:cNvSpPr>
              <p:nvPr/>
            </p:nvSpPr>
            <p:spPr bwMode="blackWhite">
              <a:xfrm>
                <a:off x="450" y="3077"/>
                <a:ext cx="4637" cy="714"/>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 pos="3200400" algn="l"/>
                    <a:tab pos="45720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7571	FORD	MANAGER	 ...  200	      9</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7571	FORD	MANAGER	 ...  200      20</a:t>
                </a:r>
              </a:p>
            </p:txBody>
          </p:sp>
          <p:sp>
            <p:nvSpPr>
              <p:cNvPr id="29728" name="Line 32"/>
              <p:cNvSpPr>
                <a:spLocks noChangeShapeType="1"/>
              </p:cNvSpPr>
              <p:nvPr/>
            </p:nvSpPr>
            <p:spPr bwMode="auto">
              <a:xfrm>
                <a:off x="451" y="3585"/>
                <a:ext cx="3736" cy="0"/>
              </a:xfrm>
              <a:prstGeom prst="line">
                <a:avLst/>
              </a:prstGeom>
              <a:noFill/>
              <a:ln w="25400">
                <a:solidFill>
                  <a:srgbClr val="000000"/>
                </a:solidFill>
                <a:round/>
                <a:headEnd type="none" w="sm" len="sm"/>
                <a:tailEnd type="none" w="sm" len="sm"/>
              </a:ln>
              <a:effectLst/>
            </p:spPr>
            <p:txBody>
              <a:bodyPr/>
              <a:lstStyle/>
              <a:p>
                <a:endParaRPr lang="en-US"/>
              </a:p>
            </p:txBody>
          </p:sp>
          <p:sp>
            <p:nvSpPr>
              <p:cNvPr id="29729" name="Rectangle 33"/>
              <p:cNvSpPr>
                <a:spLocks noChangeArrowheads="1"/>
              </p:cNvSpPr>
              <p:nvPr/>
            </p:nvSpPr>
            <p:spPr bwMode="auto">
              <a:xfrm>
                <a:off x="2529" y="3100"/>
                <a:ext cx="1634"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Insert into</a:t>
                </a:r>
              </a:p>
            </p:txBody>
          </p:sp>
        </p:grpSp>
        <p:grpSp>
          <p:nvGrpSpPr>
            <p:cNvPr id="29736" name="Group 40"/>
            <p:cNvGrpSpPr>
              <a:grpSpLocks/>
            </p:cNvGrpSpPr>
            <p:nvPr/>
          </p:nvGrpSpPr>
          <p:grpSpPr bwMode="auto">
            <a:xfrm>
              <a:off x="1083" y="3381"/>
              <a:ext cx="2408" cy="435"/>
              <a:chOff x="1083" y="3381"/>
              <a:chExt cx="2408" cy="435"/>
            </a:xfrm>
          </p:grpSpPr>
          <p:sp>
            <p:nvSpPr>
              <p:cNvPr id="29731" name="Line 35"/>
              <p:cNvSpPr>
                <a:spLocks noChangeShapeType="1"/>
              </p:cNvSpPr>
              <p:nvPr/>
            </p:nvSpPr>
            <p:spPr bwMode="auto">
              <a:xfrm>
                <a:off x="1083" y="3381"/>
                <a:ext cx="0" cy="433"/>
              </a:xfrm>
              <a:prstGeom prst="line">
                <a:avLst/>
              </a:prstGeom>
              <a:noFill/>
              <a:ln w="25400">
                <a:solidFill>
                  <a:srgbClr val="000000"/>
                </a:solidFill>
                <a:round/>
                <a:headEnd type="none" w="sm" len="sm"/>
                <a:tailEnd type="none" w="sm" len="sm"/>
              </a:ln>
              <a:effectLst/>
            </p:spPr>
            <p:txBody>
              <a:bodyPr/>
              <a:lstStyle/>
              <a:p>
                <a:endParaRPr lang="en-US"/>
              </a:p>
            </p:txBody>
          </p:sp>
          <p:sp>
            <p:nvSpPr>
              <p:cNvPr id="29732" name="Line 36"/>
              <p:cNvSpPr>
                <a:spLocks noChangeShapeType="1"/>
              </p:cNvSpPr>
              <p:nvPr/>
            </p:nvSpPr>
            <p:spPr bwMode="auto">
              <a:xfrm>
                <a:off x="1619" y="3381"/>
                <a:ext cx="0" cy="431"/>
              </a:xfrm>
              <a:prstGeom prst="line">
                <a:avLst/>
              </a:prstGeom>
              <a:noFill/>
              <a:ln w="25400">
                <a:solidFill>
                  <a:srgbClr val="000000"/>
                </a:solidFill>
                <a:round/>
                <a:headEnd type="none" w="sm" len="sm"/>
                <a:tailEnd type="none" w="sm" len="sm"/>
              </a:ln>
              <a:effectLst/>
            </p:spPr>
            <p:txBody>
              <a:bodyPr/>
              <a:lstStyle/>
              <a:p>
                <a:endParaRPr lang="en-US"/>
              </a:p>
            </p:txBody>
          </p:sp>
          <p:sp>
            <p:nvSpPr>
              <p:cNvPr id="29733" name="Line 37"/>
              <p:cNvSpPr>
                <a:spLocks noChangeShapeType="1"/>
              </p:cNvSpPr>
              <p:nvPr/>
            </p:nvSpPr>
            <p:spPr bwMode="auto">
              <a:xfrm>
                <a:off x="2561" y="3381"/>
                <a:ext cx="0" cy="427"/>
              </a:xfrm>
              <a:prstGeom prst="line">
                <a:avLst/>
              </a:prstGeom>
              <a:noFill/>
              <a:ln w="25400">
                <a:solidFill>
                  <a:srgbClr val="000000"/>
                </a:solidFill>
                <a:round/>
                <a:headEnd type="none" w="sm" len="sm"/>
                <a:tailEnd type="none" w="sm" len="sm"/>
              </a:ln>
              <a:effectLst/>
            </p:spPr>
            <p:txBody>
              <a:bodyPr/>
              <a:lstStyle/>
              <a:p>
                <a:endParaRPr lang="en-US"/>
              </a:p>
            </p:txBody>
          </p:sp>
          <p:sp>
            <p:nvSpPr>
              <p:cNvPr id="29734" name="Line 38"/>
              <p:cNvSpPr>
                <a:spLocks noChangeShapeType="1"/>
              </p:cNvSpPr>
              <p:nvPr/>
            </p:nvSpPr>
            <p:spPr bwMode="auto">
              <a:xfrm>
                <a:off x="2951" y="3381"/>
                <a:ext cx="0" cy="435"/>
              </a:xfrm>
              <a:prstGeom prst="line">
                <a:avLst/>
              </a:prstGeom>
              <a:noFill/>
              <a:ln w="25400">
                <a:solidFill>
                  <a:srgbClr val="000000"/>
                </a:solidFill>
                <a:round/>
                <a:headEnd type="none" w="sm" len="sm"/>
                <a:tailEnd type="none" w="sm" len="sm"/>
              </a:ln>
              <a:effectLst/>
            </p:spPr>
            <p:txBody>
              <a:bodyPr/>
              <a:lstStyle/>
              <a:p>
                <a:endParaRPr lang="en-US"/>
              </a:p>
            </p:txBody>
          </p:sp>
          <p:sp>
            <p:nvSpPr>
              <p:cNvPr id="29735" name="Line 39"/>
              <p:cNvSpPr>
                <a:spLocks noChangeShapeType="1"/>
              </p:cNvSpPr>
              <p:nvPr/>
            </p:nvSpPr>
            <p:spPr bwMode="auto">
              <a:xfrm>
                <a:off x="3491" y="3381"/>
                <a:ext cx="0" cy="435"/>
              </a:xfrm>
              <a:prstGeom prst="line">
                <a:avLst/>
              </a:prstGeom>
              <a:noFill/>
              <a:ln w="25400">
                <a:solidFill>
                  <a:srgbClr val="000000"/>
                </a:solidFill>
                <a:round/>
                <a:headEnd type="none" w="sm" len="sm"/>
                <a:tailEnd type="none" w="sm" len="sm"/>
              </a:ln>
              <a:effectLst/>
            </p:spPr>
            <p:txBody>
              <a:bodyPr/>
              <a:lstStyle/>
              <a:p>
                <a:endParaRPr lang="en-US"/>
              </a:p>
            </p:txBody>
          </p:sp>
        </p:grpSp>
      </p:grpSp>
      <p:grpSp>
        <p:nvGrpSpPr>
          <p:cNvPr id="29743" name="Group 47"/>
          <p:cNvGrpSpPr>
            <a:grpSpLocks/>
          </p:cNvGrpSpPr>
          <p:nvPr/>
        </p:nvGrpSpPr>
        <p:grpSpPr bwMode="auto">
          <a:xfrm>
            <a:off x="6570663" y="4521200"/>
            <a:ext cx="2344737" cy="1825625"/>
            <a:chOff x="4139" y="2848"/>
            <a:chExt cx="1477" cy="1150"/>
          </a:xfrm>
        </p:grpSpPr>
        <p:sp>
          <p:nvSpPr>
            <p:cNvPr id="29738" name="Rectangle 42"/>
            <p:cNvSpPr>
              <a:spLocks noChangeArrowheads="1"/>
            </p:cNvSpPr>
            <p:nvPr/>
          </p:nvSpPr>
          <p:spPr bwMode="auto">
            <a:xfrm>
              <a:off x="4437" y="2848"/>
              <a:ext cx="1179" cy="838"/>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Not allowed</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(DEPTNO</a:t>
              </a:r>
              <a:r>
                <a:rPr lang="en-US" sz="1800">
                  <a:solidFill>
                    <a:schemeClr val="tx1"/>
                  </a:solidFill>
                  <a:latin typeface="Symbol" pitchFamily="18" charset="2"/>
                </a:rPr>
                <a:t> </a:t>
              </a:r>
              <a:r>
                <a:rPr lang="en-US" sz="1800">
                  <a:solidFill>
                    <a:schemeClr val="tx1"/>
                  </a:solidFill>
                  <a:effectLst>
                    <a:outerShdw blurRad="38100" dist="38100" dir="2700000" algn="tl">
                      <a:srgbClr val="000000"/>
                    </a:outerShdw>
                  </a:effectLst>
                  <a:latin typeface="Arial" pitchFamily="34" charset="0"/>
                </a:rPr>
                <a:t>9</a:t>
              </a:r>
              <a:r>
                <a:rPr lang="en-US" sz="1800">
                  <a:solidFill>
                    <a:srgbClr val="FFFFCC"/>
                  </a:solidFill>
                  <a:effectLst>
                    <a:outerShdw blurRad="38100" dist="38100" dir="2700000" algn="tl">
                      <a:srgbClr val="000000"/>
                    </a:outerShdw>
                  </a:effectLst>
                  <a:latin typeface="Arial" pitchFamily="34" charset="0"/>
                </a:rPr>
                <a:t> does not exist in the DEPT table)</a:t>
              </a:r>
            </a:p>
          </p:txBody>
        </p:sp>
        <p:grpSp>
          <p:nvGrpSpPr>
            <p:cNvPr id="29742" name="Group 46"/>
            <p:cNvGrpSpPr>
              <a:grpSpLocks/>
            </p:cNvGrpSpPr>
            <p:nvPr/>
          </p:nvGrpSpPr>
          <p:grpSpPr bwMode="auto">
            <a:xfrm>
              <a:off x="4139" y="3492"/>
              <a:ext cx="1020" cy="506"/>
              <a:chOff x="4139" y="3492"/>
              <a:chExt cx="1020" cy="506"/>
            </a:xfrm>
          </p:grpSpPr>
          <p:sp>
            <p:nvSpPr>
              <p:cNvPr id="29739" name="Rectangle 43"/>
              <p:cNvSpPr>
                <a:spLocks noChangeArrowheads="1"/>
              </p:cNvSpPr>
              <p:nvPr/>
            </p:nvSpPr>
            <p:spPr bwMode="auto">
              <a:xfrm>
                <a:off x="4436" y="3628"/>
                <a:ext cx="723" cy="370"/>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Allowed</a:t>
                </a:r>
                <a:br>
                  <a:rPr lang="en-US" sz="1800">
                    <a:solidFill>
                      <a:srgbClr val="FFFFCC"/>
                    </a:solidFill>
                    <a:effectLst>
                      <a:outerShdw blurRad="38100" dist="38100" dir="2700000" algn="tl">
                        <a:srgbClr val="000000"/>
                      </a:outerShdw>
                    </a:effectLst>
                    <a:latin typeface="Arial" pitchFamily="34" charset="0"/>
                  </a:rPr>
                </a:br>
                <a:endParaRPr lang="en-US" sz="1800">
                  <a:solidFill>
                    <a:srgbClr val="FFFFCC"/>
                  </a:solidFill>
                  <a:effectLst>
                    <a:outerShdw blurRad="38100" dist="38100" dir="2700000" algn="tl">
                      <a:srgbClr val="000000"/>
                    </a:outerShdw>
                  </a:effectLst>
                  <a:latin typeface="Arial" pitchFamily="34" charset="0"/>
                </a:endParaRPr>
              </a:p>
            </p:txBody>
          </p:sp>
          <p:sp>
            <p:nvSpPr>
              <p:cNvPr id="29740" name="Line 44"/>
              <p:cNvSpPr>
                <a:spLocks noChangeShapeType="1"/>
              </p:cNvSpPr>
              <p:nvPr/>
            </p:nvSpPr>
            <p:spPr bwMode="auto">
              <a:xfrm flipV="1">
                <a:off x="4139" y="3708"/>
                <a:ext cx="277"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29741" name="Line 45"/>
              <p:cNvSpPr>
                <a:spLocks noChangeShapeType="1"/>
              </p:cNvSpPr>
              <p:nvPr/>
            </p:nvSpPr>
            <p:spPr bwMode="auto">
              <a:xfrm flipV="1">
                <a:off x="4139" y="3492"/>
                <a:ext cx="277"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37"/>
                                        </p:tgtEl>
                                        <p:attrNameLst>
                                          <p:attrName>style.visibility</p:attrName>
                                        </p:attrNameLst>
                                      </p:cBhvr>
                                      <p:to>
                                        <p:strVal val="visible"/>
                                      </p:to>
                                    </p:set>
                                    <p:anim calcmode="lin" valueType="num">
                                      <p:cBhvr additive="base">
                                        <p:cTn id="7" dur="500" fill="hold"/>
                                        <p:tgtEl>
                                          <p:spTgt spid="29737"/>
                                        </p:tgtEl>
                                        <p:attrNameLst>
                                          <p:attrName>ppt_x</p:attrName>
                                        </p:attrNameLst>
                                      </p:cBhvr>
                                      <p:tavLst>
                                        <p:tav tm="0">
                                          <p:val>
                                            <p:strVal val="#ppt_x"/>
                                          </p:val>
                                        </p:tav>
                                        <p:tav tm="100000">
                                          <p:val>
                                            <p:strVal val="#ppt_x"/>
                                          </p:val>
                                        </p:tav>
                                      </p:tavLst>
                                    </p:anim>
                                    <p:anim calcmode="lin" valueType="num">
                                      <p:cBhvr additive="base">
                                        <p:cTn id="8" dur="500" fill="hold"/>
                                        <p:tgtEl>
                                          <p:spTgt spid="297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9743"/>
                                        </p:tgtEl>
                                        <p:attrNameLst>
                                          <p:attrName>style.visibility</p:attrName>
                                        </p:attrNameLst>
                                      </p:cBhvr>
                                      <p:to>
                                        <p:strVal val="visible"/>
                                      </p:to>
                                    </p:set>
                                    <p:anim calcmode="lin" valueType="num">
                                      <p:cBhvr additive="base">
                                        <p:cTn id="12" dur="500" fill="hold"/>
                                        <p:tgtEl>
                                          <p:spTgt spid="29743"/>
                                        </p:tgtEl>
                                        <p:attrNameLst>
                                          <p:attrName>ppt_x</p:attrName>
                                        </p:attrNameLst>
                                      </p:cBhvr>
                                      <p:tavLst>
                                        <p:tav tm="0">
                                          <p:val>
                                            <p:strVal val="1+#ppt_w/2"/>
                                          </p:val>
                                        </p:tav>
                                        <p:tav tm="100000">
                                          <p:val>
                                            <p:strVal val="#ppt_x"/>
                                          </p:val>
                                        </p:tav>
                                      </p:tavLst>
                                    </p:anim>
                                    <p:anim calcmode="lin" valueType="num">
                                      <p:cBhvr additive="base">
                                        <p:cTn id="13" dur="500" fill="hold"/>
                                        <p:tgtEl>
                                          <p:spTgt spid="297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The FOREIGN KEY Constraint</a:t>
            </a:r>
          </a:p>
        </p:txBody>
      </p:sp>
      <p:sp>
        <p:nvSpPr>
          <p:cNvPr id="31747" name="Rectangle 3"/>
          <p:cNvSpPr>
            <a:spLocks noGrp="1" noChangeArrowheads="1"/>
          </p:cNvSpPr>
          <p:nvPr>
            <p:ph type="body" idx="1"/>
          </p:nvPr>
        </p:nvSpPr>
        <p:spPr>
          <a:xfrm>
            <a:off x="860425" y="1524000"/>
            <a:ext cx="7385050" cy="904875"/>
          </a:xfrm>
          <a:noFill/>
          <a:ln/>
        </p:spPr>
        <p:txBody>
          <a:bodyPr/>
          <a:lstStyle/>
          <a:p>
            <a:r>
              <a:rPr lang="en-US"/>
              <a:t>Defined at either the table level or the column level</a:t>
            </a:r>
          </a:p>
        </p:txBody>
      </p:sp>
      <p:sp>
        <p:nvSpPr>
          <p:cNvPr id="31748" name="Rectangle 4"/>
          <p:cNvSpPr>
            <a:spLocks noChangeArrowheads="1"/>
          </p:cNvSpPr>
          <p:nvPr/>
        </p:nvSpPr>
        <p:spPr bwMode="blackWhite">
          <a:xfrm>
            <a:off x="812800" y="2565400"/>
            <a:ext cx="7537450" cy="31178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p:txBody>
      </p:sp>
      <p:sp>
        <p:nvSpPr>
          <p:cNvPr id="31749" name="Rectangle 5"/>
          <p:cNvSpPr>
            <a:spLocks noChangeArrowheads="1"/>
          </p:cNvSpPr>
          <p:nvPr/>
        </p:nvSpPr>
        <p:spPr bwMode="ltGray">
          <a:xfrm>
            <a:off x="2047875" y="5105400"/>
            <a:ext cx="6238875" cy="5334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1750" name="Rectangle 6"/>
          <p:cNvSpPr>
            <a:spLocks noChangeArrowheads="1"/>
          </p:cNvSpPr>
          <p:nvPr/>
        </p:nvSpPr>
        <p:spPr bwMode="blackWhite">
          <a:xfrm>
            <a:off x="838200" y="371157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US" sz="1800">
                <a:solidFill>
                  <a:srgbClr val="000000"/>
                </a:solidFill>
                <a:latin typeface="Courier New" pitchFamily="49" charset="0"/>
              </a:rPr>
              <a:t>SQL&gt; CREATE TABLE emp(</a:t>
            </a:r>
          </a:p>
          <a:p>
            <a:pPr algn="l">
              <a:lnSpc>
                <a:spcPct val="100000"/>
              </a:lnSpc>
              <a:spcBef>
                <a:spcPct val="0"/>
              </a:spcBef>
              <a:tabLst>
                <a:tab pos="1200150" algn="l"/>
                <a:tab pos="2457450" algn="l"/>
              </a:tabLst>
            </a:pPr>
            <a:r>
              <a:rPr lang="en-US" sz="1800">
                <a:solidFill>
                  <a:srgbClr val="000000"/>
                </a:solidFill>
                <a:latin typeface="Courier New" pitchFamily="49" charset="0"/>
              </a:rPr>
              <a:t>  2  	empno 	NUMBER(4),</a:t>
            </a:r>
          </a:p>
          <a:p>
            <a:pPr algn="l">
              <a:lnSpc>
                <a:spcPct val="100000"/>
              </a:lnSpc>
              <a:spcBef>
                <a:spcPct val="0"/>
              </a:spcBef>
              <a:tabLst>
                <a:tab pos="1200150" algn="l"/>
                <a:tab pos="2457450" algn="l"/>
              </a:tabLst>
            </a:pPr>
            <a:r>
              <a:rPr lang="en-US" sz="1800">
                <a:solidFill>
                  <a:srgbClr val="000000"/>
                </a:solidFill>
                <a:latin typeface="Courier New" pitchFamily="49" charset="0"/>
              </a:rPr>
              <a:t>  3	ename	VARCHAR2(10) NOT NULL,</a:t>
            </a:r>
          </a:p>
          <a:p>
            <a:pPr algn="l">
              <a:lnSpc>
                <a:spcPct val="100000"/>
              </a:lnSpc>
              <a:spcBef>
                <a:spcPct val="0"/>
              </a:spcBef>
              <a:tabLst>
                <a:tab pos="1200150" algn="l"/>
                <a:tab pos="2457450" algn="l"/>
              </a:tabLst>
            </a:pPr>
            <a:r>
              <a:rPr lang="en-US" sz="1800">
                <a:solidFill>
                  <a:srgbClr val="000000"/>
                </a:solidFill>
                <a:latin typeface="Courier New" pitchFamily="49" charset="0"/>
              </a:rPr>
              <a:t>  4	job	VARCHAR2(9),</a:t>
            </a:r>
          </a:p>
          <a:p>
            <a:pPr algn="l">
              <a:lnSpc>
                <a:spcPct val="100000"/>
              </a:lnSpc>
              <a:spcBef>
                <a:spcPct val="0"/>
              </a:spcBef>
              <a:tabLst>
                <a:tab pos="1200150" algn="l"/>
                <a:tab pos="2457450" algn="l"/>
              </a:tabLst>
            </a:pPr>
            <a:r>
              <a:rPr lang="en-US" sz="1800">
                <a:solidFill>
                  <a:srgbClr val="000000"/>
                </a:solidFill>
                <a:latin typeface="Courier New" pitchFamily="49" charset="0"/>
              </a:rPr>
              <a:t>  5	mgr	NUMBER(4),</a:t>
            </a:r>
          </a:p>
          <a:p>
            <a:pPr algn="l">
              <a:lnSpc>
                <a:spcPct val="100000"/>
              </a:lnSpc>
              <a:spcBef>
                <a:spcPct val="0"/>
              </a:spcBef>
              <a:tabLst>
                <a:tab pos="1200150" algn="l"/>
                <a:tab pos="2457450" algn="l"/>
              </a:tabLst>
            </a:pPr>
            <a:r>
              <a:rPr lang="en-US" sz="1800">
                <a:solidFill>
                  <a:srgbClr val="000000"/>
                </a:solidFill>
                <a:latin typeface="Courier New" pitchFamily="49" charset="0"/>
              </a:rPr>
              <a:t>  6	hiredate	DATE,</a:t>
            </a:r>
          </a:p>
          <a:p>
            <a:pPr algn="l">
              <a:lnSpc>
                <a:spcPct val="100000"/>
              </a:lnSpc>
              <a:spcBef>
                <a:spcPct val="0"/>
              </a:spcBef>
              <a:tabLst>
                <a:tab pos="1200150" algn="l"/>
                <a:tab pos="2457450" algn="l"/>
              </a:tabLst>
            </a:pPr>
            <a:r>
              <a:rPr lang="en-US" sz="1800">
                <a:solidFill>
                  <a:srgbClr val="000000"/>
                </a:solidFill>
                <a:latin typeface="Courier New" pitchFamily="49" charset="0"/>
              </a:rPr>
              <a:t>  7	sal	NUMBER(7,2),</a:t>
            </a:r>
          </a:p>
          <a:p>
            <a:pPr algn="l">
              <a:lnSpc>
                <a:spcPct val="100000"/>
              </a:lnSpc>
              <a:spcBef>
                <a:spcPct val="0"/>
              </a:spcBef>
              <a:tabLst>
                <a:tab pos="1200150" algn="l"/>
                <a:tab pos="2457450" algn="l"/>
              </a:tabLst>
            </a:pPr>
            <a:r>
              <a:rPr lang="en-US" sz="1800">
                <a:solidFill>
                  <a:srgbClr val="000000"/>
                </a:solidFill>
                <a:latin typeface="Courier New" pitchFamily="49" charset="0"/>
              </a:rPr>
              <a:t>  8 	comm	NUMBER(7,2),</a:t>
            </a:r>
          </a:p>
          <a:p>
            <a:pPr algn="l">
              <a:lnSpc>
                <a:spcPct val="100000"/>
              </a:lnSpc>
              <a:spcBef>
                <a:spcPct val="0"/>
              </a:spcBef>
              <a:tabLst>
                <a:tab pos="1200150" algn="l"/>
                <a:tab pos="2457450" algn="l"/>
              </a:tabLst>
            </a:pPr>
            <a:r>
              <a:rPr lang="en-US" sz="1800">
                <a:solidFill>
                  <a:srgbClr val="000000"/>
                </a:solidFill>
                <a:latin typeface="Courier New" pitchFamily="49" charset="0"/>
              </a:rPr>
              <a:t>  9	deptno	NUMBER(7,2) NOT NULL,</a:t>
            </a:r>
          </a:p>
          <a:p>
            <a:pPr algn="l">
              <a:lnSpc>
                <a:spcPct val="100000"/>
              </a:lnSpc>
              <a:spcBef>
                <a:spcPct val="0"/>
              </a:spcBef>
              <a:tabLst>
                <a:tab pos="1200150" algn="l"/>
                <a:tab pos="2457450" algn="l"/>
              </a:tabLst>
            </a:pPr>
            <a:r>
              <a:rPr lang="en-US" sz="1800">
                <a:solidFill>
                  <a:srgbClr val="000000"/>
                </a:solidFill>
                <a:latin typeface="Courier New" pitchFamily="49" charset="0"/>
              </a:rPr>
              <a:t> 10	CONSTRAINT emp_deptno_fk FOREIGN KEY (deptno)</a:t>
            </a:r>
          </a:p>
          <a:p>
            <a:pPr algn="l">
              <a:lnSpc>
                <a:spcPct val="100000"/>
              </a:lnSpc>
              <a:spcBef>
                <a:spcPct val="0"/>
              </a:spcBef>
              <a:tabLst>
                <a:tab pos="1200150" algn="l"/>
                <a:tab pos="2457450" algn="l"/>
              </a:tabLst>
            </a:pPr>
            <a:r>
              <a:rPr lang="en-US" sz="1800">
                <a:solidFill>
                  <a:srgbClr val="000000"/>
                </a:solidFill>
                <a:latin typeface="Courier New" pitchFamily="49" charset="0"/>
              </a:rPr>
              <a:t> 11			REFERENCES dept (deptno));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up)">
                                      <p:cBhvr>
                                        <p:cTn id="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US"/>
              <a:t>FOREIGN KEY Constraint </a:t>
            </a:r>
            <a:br>
              <a:rPr lang="en-US"/>
            </a:br>
            <a:r>
              <a:rPr lang="en-US"/>
              <a:t>Keywords</a:t>
            </a:r>
          </a:p>
        </p:txBody>
      </p:sp>
      <p:sp>
        <p:nvSpPr>
          <p:cNvPr id="33795" name="Rectangle 3"/>
          <p:cNvSpPr>
            <a:spLocks noGrp="1" noChangeArrowheads="1"/>
          </p:cNvSpPr>
          <p:nvPr>
            <p:ph type="body" idx="1"/>
          </p:nvPr>
        </p:nvSpPr>
        <p:spPr>
          <a:xfrm>
            <a:off x="860425" y="1743075"/>
            <a:ext cx="7385050" cy="4773613"/>
          </a:xfrm>
          <a:noFill/>
          <a:ln/>
        </p:spPr>
        <p:txBody>
          <a:bodyPr/>
          <a:lstStyle/>
          <a:p>
            <a:pPr lvl="1">
              <a:lnSpc>
                <a:spcPct val="85000"/>
              </a:lnSpc>
            </a:pPr>
            <a:r>
              <a:rPr lang="en-US"/>
              <a:t>FOREIGN KEY</a:t>
            </a:r>
          </a:p>
          <a:p>
            <a:pPr lvl="1">
              <a:buFontTx/>
              <a:buNone/>
            </a:pPr>
            <a:r>
              <a:rPr lang="en-US"/>
              <a:t>	Defines the column in the child table at</a:t>
            </a:r>
            <a:br>
              <a:rPr lang="en-US"/>
            </a:br>
            <a:r>
              <a:rPr lang="en-US"/>
              <a:t>the table constraint level</a:t>
            </a:r>
          </a:p>
          <a:p>
            <a:pPr lvl="1">
              <a:lnSpc>
                <a:spcPct val="85000"/>
              </a:lnSpc>
            </a:pPr>
            <a:r>
              <a:rPr lang="en-US"/>
              <a:t>REFERENCES</a:t>
            </a:r>
          </a:p>
          <a:p>
            <a:pPr lvl="1">
              <a:buFontTx/>
              <a:buNone/>
            </a:pPr>
            <a:r>
              <a:rPr lang="en-US"/>
              <a:t>	Identifies the table and column in the parent table</a:t>
            </a:r>
          </a:p>
          <a:p>
            <a:pPr lvl="1">
              <a:lnSpc>
                <a:spcPct val="85000"/>
              </a:lnSpc>
            </a:pPr>
            <a:r>
              <a:rPr lang="en-US"/>
              <a:t>ON DELETE CASCADE</a:t>
            </a:r>
          </a:p>
          <a:p>
            <a:pPr lvl="1">
              <a:buFontTx/>
              <a:buNone/>
            </a:pPr>
            <a:r>
              <a:rPr lang="en-US"/>
              <a:t>	Allows deletion in the parent table and deletion of the dependent rows in the child table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US"/>
              <a:t>The CHECK Constraint</a:t>
            </a:r>
          </a:p>
        </p:txBody>
      </p:sp>
      <p:sp>
        <p:nvSpPr>
          <p:cNvPr id="35843" name="Rectangle 3"/>
          <p:cNvSpPr>
            <a:spLocks noGrp="1" noChangeArrowheads="1"/>
          </p:cNvSpPr>
          <p:nvPr>
            <p:ph type="body" idx="1"/>
          </p:nvPr>
        </p:nvSpPr>
        <p:spPr>
          <a:xfrm>
            <a:off x="546100" y="1463675"/>
            <a:ext cx="8169275" cy="3641725"/>
          </a:xfrm>
          <a:noFill/>
          <a:ln/>
        </p:spPr>
        <p:txBody>
          <a:bodyPr/>
          <a:lstStyle/>
          <a:p>
            <a:pPr lvl="1">
              <a:lnSpc>
                <a:spcPct val="85000"/>
              </a:lnSpc>
            </a:pPr>
            <a:r>
              <a:rPr lang="en-US"/>
              <a:t>Defines a condition that each row must satisfy</a:t>
            </a:r>
          </a:p>
          <a:p>
            <a:pPr lvl="1">
              <a:lnSpc>
                <a:spcPct val="85000"/>
              </a:lnSpc>
            </a:pPr>
            <a:r>
              <a:rPr lang="en-US"/>
              <a:t>Expressions that are not allowed:</a:t>
            </a:r>
          </a:p>
          <a:p>
            <a:pPr lvl="2">
              <a:lnSpc>
                <a:spcPct val="85000"/>
              </a:lnSpc>
              <a:spcBef>
                <a:spcPct val="10000"/>
              </a:spcBef>
            </a:pPr>
            <a:r>
              <a:rPr lang="en-US"/>
              <a:t>References to CURRVAL, NEXTVAL, LEVEL, and ROWNUM pseudocolumns </a:t>
            </a:r>
          </a:p>
          <a:p>
            <a:pPr lvl="2">
              <a:lnSpc>
                <a:spcPct val="85000"/>
              </a:lnSpc>
              <a:spcBef>
                <a:spcPct val="10000"/>
              </a:spcBef>
            </a:pPr>
            <a:r>
              <a:rPr lang="en-US"/>
              <a:t>Calls to SYSDATE, UID, USER, and USERENV functions</a:t>
            </a:r>
          </a:p>
          <a:p>
            <a:pPr lvl="2">
              <a:lnSpc>
                <a:spcPct val="85000"/>
              </a:lnSpc>
              <a:spcBef>
                <a:spcPct val="10000"/>
              </a:spcBef>
            </a:pPr>
            <a:r>
              <a:rPr lang="en-US"/>
              <a:t>Queries that refer to other values in other rows</a:t>
            </a:r>
          </a:p>
        </p:txBody>
      </p:sp>
      <p:sp>
        <p:nvSpPr>
          <p:cNvPr id="35844" name="Rectangle 4"/>
          <p:cNvSpPr>
            <a:spLocks noChangeArrowheads="1"/>
          </p:cNvSpPr>
          <p:nvPr/>
        </p:nvSpPr>
        <p:spPr bwMode="blackWhite">
          <a:xfrm>
            <a:off x="931863" y="5186363"/>
            <a:ext cx="7473950" cy="8350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5845" name="Rectangle 5"/>
          <p:cNvSpPr>
            <a:spLocks noChangeArrowheads="1"/>
          </p:cNvSpPr>
          <p:nvPr/>
        </p:nvSpPr>
        <p:spPr bwMode="ltGray">
          <a:xfrm>
            <a:off x="1755775" y="5480050"/>
            <a:ext cx="5932488" cy="5207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5846" name="Rectangle 6"/>
          <p:cNvSpPr>
            <a:spLocks noChangeArrowheads="1"/>
          </p:cNvSpPr>
          <p:nvPr/>
        </p:nvSpPr>
        <p:spPr bwMode="blackWhite">
          <a:xfrm>
            <a:off x="900113" y="5192713"/>
            <a:ext cx="7910512" cy="8604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deptno	NUMBER(2),</a:t>
            </a:r>
          </a:p>
          <a:p>
            <a:pPr algn="l">
              <a:lnSpc>
                <a:spcPct val="100000"/>
              </a:lnSpc>
              <a:spcBef>
                <a:spcPct val="0"/>
              </a:spcBef>
              <a:tabLst>
                <a:tab pos="1200150" algn="l"/>
              </a:tabLst>
            </a:pPr>
            <a:r>
              <a:rPr lang="en-US" sz="1800">
                <a:solidFill>
                  <a:srgbClr val="000000"/>
                </a:solidFill>
                <a:latin typeface="Courier New" pitchFamily="49" charset="0"/>
              </a:rPr>
              <a:t>      CONSTRAINT emp_deptno_ck  </a:t>
            </a:r>
          </a:p>
          <a:p>
            <a:pPr algn="l">
              <a:lnSpc>
                <a:spcPct val="100000"/>
              </a:lnSpc>
              <a:spcBef>
                <a:spcPct val="0"/>
              </a:spcBef>
              <a:tabLst>
                <a:tab pos="1200150" algn="l"/>
              </a:tabLst>
            </a:pPr>
            <a:r>
              <a:rPr lang="en-US" sz="1800">
                <a:solidFill>
                  <a:srgbClr val="000000"/>
                </a:solidFill>
                <a:latin typeface="Courier New" pitchFamily="49" charset="0"/>
              </a:rPr>
              <a:t>            CHECK (DEPTNO BETWEEN 10 AND 99),...</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wipe(up)">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t>Adding a Constraint</a:t>
            </a:r>
          </a:p>
        </p:txBody>
      </p:sp>
      <p:sp>
        <p:nvSpPr>
          <p:cNvPr id="37891" name="Rectangle 3"/>
          <p:cNvSpPr>
            <a:spLocks noGrp="1" noChangeArrowheads="1"/>
          </p:cNvSpPr>
          <p:nvPr>
            <p:ph type="body" idx="1"/>
          </p:nvPr>
        </p:nvSpPr>
        <p:spPr>
          <a:xfrm>
            <a:off x="860425" y="2674938"/>
            <a:ext cx="7385050" cy="2422525"/>
          </a:xfrm>
          <a:noFill/>
          <a:ln/>
        </p:spPr>
        <p:txBody>
          <a:bodyPr/>
          <a:lstStyle/>
          <a:p>
            <a:pPr lvl="1"/>
            <a:r>
              <a:rPr lang="en-US"/>
              <a:t>Add or drop, but not modify, a constraint</a:t>
            </a:r>
          </a:p>
          <a:p>
            <a:pPr lvl="1"/>
            <a:r>
              <a:rPr lang="en-US"/>
              <a:t>Enable or disable constraints</a:t>
            </a:r>
          </a:p>
          <a:p>
            <a:pPr lvl="1"/>
            <a:r>
              <a:rPr lang="en-US"/>
              <a:t>Add a NOT NULL constraint by using the MODIFY clause</a:t>
            </a:r>
          </a:p>
        </p:txBody>
      </p:sp>
      <p:sp>
        <p:nvSpPr>
          <p:cNvPr id="37892" name="Rectangle 4"/>
          <p:cNvSpPr>
            <a:spLocks noChangeArrowheads="1"/>
          </p:cNvSpPr>
          <p:nvPr/>
        </p:nvSpPr>
        <p:spPr bwMode="blackWhite">
          <a:xfrm>
            <a:off x="931863" y="1792288"/>
            <a:ext cx="7493000" cy="6905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ALTER TABLE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  ADD [CONSTRAINT </a:t>
            </a:r>
            <a:r>
              <a:rPr lang="en-US" sz="1800" i="1">
                <a:solidFill>
                  <a:srgbClr val="000000"/>
                </a:solidFill>
                <a:latin typeface="Courier New" pitchFamily="49" charset="0"/>
              </a:rPr>
              <a:t>constraint</a:t>
            </a:r>
            <a:r>
              <a:rPr lang="en-US" sz="1800">
                <a:solidFill>
                  <a:srgbClr val="000000"/>
                </a:solidFill>
                <a:latin typeface="Courier New" pitchFamily="49" charset="0"/>
              </a:rPr>
              <a:t>] </a:t>
            </a:r>
            <a:r>
              <a:rPr lang="en-US" sz="1800" i="1">
                <a:solidFill>
                  <a:srgbClr val="000000"/>
                </a:solidFill>
                <a:latin typeface="Courier New" pitchFamily="49" charset="0"/>
              </a:rPr>
              <a:t>type </a:t>
            </a:r>
            <a:r>
              <a:rPr lang="en-US" sz="1800">
                <a:solidFill>
                  <a:srgbClr val="000000"/>
                </a:solidFill>
                <a:latin typeface="Courier New" pitchFamily="49" charset="0"/>
              </a:rPr>
              <a:t>(</a:t>
            </a:r>
            <a:r>
              <a:rPr lang="en-US" sz="1800" i="1">
                <a:solidFill>
                  <a:srgbClr val="000000"/>
                </a:solidFill>
                <a:latin typeface="Courier New" pitchFamily="49" charset="0"/>
              </a:rPr>
              <a:t>column</a:t>
            </a:r>
            <a:r>
              <a:rPr lang="en-US" sz="1800">
                <a:solidFill>
                  <a:srgbClr val="000000"/>
                </a:solidFill>
                <a:latin typeface="Courier New" pitchFamily="49" charset="0"/>
              </a:rPr>
              <a: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Adding a Constraint</a:t>
            </a:r>
          </a:p>
        </p:txBody>
      </p:sp>
      <p:sp>
        <p:nvSpPr>
          <p:cNvPr id="39939" name="Rectangle 3"/>
          <p:cNvSpPr>
            <a:spLocks noGrp="1" noChangeArrowheads="1"/>
          </p:cNvSpPr>
          <p:nvPr>
            <p:ph type="body" idx="1"/>
          </p:nvPr>
        </p:nvSpPr>
        <p:spPr>
          <a:xfrm>
            <a:off x="860425" y="1446213"/>
            <a:ext cx="7385050" cy="1717675"/>
          </a:xfrm>
          <a:ln/>
        </p:spPr>
        <p:txBody>
          <a:bodyPr/>
          <a:lstStyle/>
          <a:p>
            <a:r>
              <a:rPr lang="en-US"/>
              <a:t>Add a FOREIGN KEY constraint to the EMP table indicating that a manager must already exist as a valid employee in the EMP table.</a:t>
            </a:r>
          </a:p>
        </p:txBody>
      </p:sp>
      <p:sp>
        <p:nvSpPr>
          <p:cNvPr id="39940" name="Rectangle 4"/>
          <p:cNvSpPr>
            <a:spLocks noChangeArrowheads="1"/>
          </p:cNvSpPr>
          <p:nvPr/>
        </p:nvSpPr>
        <p:spPr bwMode="blackWhite">
          <a:xfrm>
            <a:off x="930275" y="3389313"/>
            <a:ext cx="7494588" cy="12842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9941" name="Rectangle 5"/>
          <p:cNvSpPr>
            <a:spLocks noChangeArrowheads="1"/>
          </p:cNvSpPr>
          <p:nvPr/>
        </p:nvSpPr>
        <p:spPr bwMode="blackWhite">
          <a:xfrm>
            <a:off x="993775" y="3300413"/>
            <a:ext cx="7480300" cy="146208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emp</a:t>
            </a:r>
          </a:p>
          <a:p>
            <a:pPr algn="l">
              <a:lnSpc>
                <a:spcPct val="100000"/>
              </a:lnSpc>
              <a:spcBef>
                <a:spcPct val="0"/>
              </a:spcBef>
              <a:tabLst>
                <a:tab pos="1200150" algn="l"/>
              </a:tabLst>
            </a:pPr>
            <a:r>
              <a:rPr lang="en-US" sz="1800">
                <a:solidFill>
                  <a:srgbClr val="000000"/>
                </a:solidFill>
                <a:latin typeface="Courier New" pitchFamily="49" charset="0"/>
              </a:rPr>
              <a:t>  2  ADD CONSTRAINT  emp_mgr_fk </a:t>
            </a:r>
          </a:p>
          <a:p>
            <a:pPr algn="l">
              <a:lnSpc>
                <a:spcPct val="100000"/>
              </a:lnSpc>
              <a:spcBef>
                <a:spcPct val="0"/>
              </a:spcBef>
              <a:tabLst>
                <a:tab pos="1200150" algn="l"/>
              </a:tabLst>
            </a:pPr>
            <a:r>
              <a:rPr lang="en-US" sz="1800">
                <a:solidFill>
                  <a:srgbClr val="000000"/>
                </a:solidFill>
                <a:latin typeface="Courier New" pitchFamily="49" charset="0"/>
              </a:rPr>
              <a:t>  3  		FOREIGN KEY(mgr) REFERENCES emp(empno);</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t>Dropping a Constraint</a:t>
            </a:r>
          </a:p>
        </p:txBody>
      </p:sp>
      <p:sp>
        <p:nvSpPr>
          <p:cNvPr id="41987" name="Rectangle 3"/>
          <p:cNvSpPr>
            <a:spLocks noGrp="1" noChangeArrowheads="1"/>
          </p:cNvSpPr>
          <p:nvPr>
            <p:ph type="body" idx="1"/>
          </p:nvPr>
        </p:nvSpPr>
        <p:spPr>
          <a:xfrm>
            <a:off x="860425" y="1428750"/>
            <a:ext cx="7385050" cy="904875"/>
          </a:xfrm>
          <a:noFill/>
          <a:ln/>
        </p:spPr>
        <p:txBody>
          <a:bodyPr/>
          <a:lstStyle/>
          <a:p>
            <a:pPr lvl="1"/>
            <a:r>
              <a:rPr lang="en-US"/>
              <a:t>Remove the manager constraint from the EMP table.</a:t>
            </a:r>
          </a:p>
        </p:txBody>
      </p:sp>
      <p:sp>
        <p:nvSpPr>
          <p:cNvPr id="41988"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41989" name="Rectangle 5"/>
          <p:cNvSpPr>
            <a:spLocks noChangeArrowheads="1"/>
          </p:cNvSpPr>
          <p:nvPr/>
        </p:nvSpPr>
        <p:spPr bwMode="blackWhite">
          <a:xfrm>
            <a:off x="901700" y="2282825"/>
            <a:ext cx="7496175" cy="828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emp</a:t>
            </a:r>
          </a:p>
          <a:p>
            <a:pPr algn="l">
              <a:lnSpc>
                <a:spcPct val="100000"/>
              </a:lnSpc>
              <a:spcBef>
                <a:spcPct val="0"/>
              </a:spcBef>
              <a:tabLst>
                <a:tab pos="1200150" algn="l"/>
              </a:tabLst>
            </a:pPr>
            <a:r>
              <a:rPr lang="en-US" sz="1800">
                <a:solidFill>
                  <a:srgbClr val="000000"/>
                </a:solidFill>
                <a:latin typeface="Courier New" pitchFamily="49" charset="0"/>
              </a:rPr>
              <a:t>  2  DROP CONSTRAINT  emp_mgr_fk;</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
        <p:nvSpPr>
          <p:cNvPr id="41990" name="Rectangle 6"/>
          <p:cNvSpPr>
            <a:spLocks noChangeArrowheads="1"/>
          </p:cNvSpPr>
          <p:nvPr/>
        </p:nvSpPr>
        <p:spPr bwMode="auto">
          <a:xfrm>
            <a:off x="874713" y="3270250"/>
            <a:ext cx="7385050" cy="1717675"/>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rgbClr val="F8F8D3"/>
                </a:solidFill>
                <a:latin typeface="Arial" pitchFamily="34" charset="0"/>
              </a:rPr>
              <a:t>Remove the PRIMARY KEY constraint on the DEPT table and drop the associated FOREIGN KEY constraint on the EMP.DEPTNO column.</a:t>
            </a:r>
          </a:p>
        </p:txBody>
      </p:sp>
      <p:sp>
        <p:nvSpPr>
          <p:cNvPr id="41991" name="Rectangle 7"/>
          <p:cNvSpPr>
            <a:spLocks noChangeArrowheads="1"/>
          </p:cNvSpPr>
          <p:nvPr/>
        </p:nvSpPr>
        <p:spPr bwMode="blackWhite">
          <a:xfrm>
            <a:off x="927100" y="5038725"/>
            <a:ext cx="7470775" cy="828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dept</a:t>
            </a:r>
          </a:p>
          <a:p>
            <a:pPr algn="l">
              <a:lnSpc>
                <a:spcPct val="100000"/>
              </a:lnSpc>
              <a:spcBef>
                <a:spcPct val="0"/>
              </a:spcBef>
              <a:tabLst>
                <a:tab pos="1200150" algn="l"/>
              </a:tabLst>
            </a:pPr>
            <a:r>
              <a:rPr lang="en-US" sz="1800">
                <a:solidFill>
                  <a:srgbClr val="000000"/>
                </a:solidFill>
                <a:latin typeface="Courier New" pitchFamily="49" charset="0"/>
              </a:rPr>
              <a:t>  2  DROP PRIMARY KEY CASCADE;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type="body" idx="1"/>
          </p:nvPr>
        </p:nvSpPr>
        <p:spPr>
          <a:xfrm>
            <a:off x="860425" y="1795463"/>
            <a:ext cx="7385050" cy="2016125"/>
          </a:xfrm>
          <a:noFill/>
          <a:ln/>
        </p:spPr>
        <p:txBody>
          <a:bodyPr/>
          <a:lstStyle/>
          <a:p>
            <a:r>
              <a:rPr lang="en-US"/>
              <a:t>After completing this lesson, you should be able to do the following:</a:t>
            </a:r>
          </a:p>
          <a:p>
            <a:pPr lvl="1"/>
            <a:r>
              <a:rPr lang="en-US"/>
              <a:t>Describe constraints</a:t>
            </a:r>
          </a:p>
          <a:p>
            <a:pPr lvl="1"/>
            <a:r>
              <a:rPr lang="en-US"/>
              <a:t>Create and maintain constraints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t>Disabling Constraints</a:t>
            </a:r>
          </a:p>
        </p:txBody>
      </p:sp>
      <p:sp>
        <p:nvSpPr>
          <p:cNvPr id="44035" name="Rectangle 3"/>
          <p:cNvSpPr>
            <a:spLocks noGrp="1" noChangeArrowheads="1"/>
          </p:cNvSpPr>
          <p:nvPr>
            <p:ph type="body" idx="1"/>
          </p:nvPr>
        </p:nvSpPr>
        <p:spPr>
          <a:xfrm>
            <a:off x="860425" y="1428750"/>
            <a:ext cx="7385050" cy="2273300"/>
          </a:xfrm>
          <a:noFill/>
          <a:ln/>
        </p:spPr>
        <p:txBody>
          <a:bodyPr/>
          <a:lstStyle/>
          <a:p>
            <a:pPr lvl="1"/>
            <a:r>
              <a:rPr lang="en-US"/>
              <a:t>Execute the DISABLE clause of the ALTER TABLE statement to deactivate an integrity constraint.</a:t>
            </a:r>
          </a:p>
          <a:p>
            <a:pPr lvl="1"/>
            <a:r>
              <a:rPr lang="en-US"/>
              <a:t>Apply the CASCADE option to disable dependent integrity constraints.</a:t>
            </a:r>
          </a:p>
        </p:txBody>
      </p:sp>
      <p:sp>
        <p:nvSpPr>
          <p:cNvPr id="44036" name="Rectangle 4"/>
          <p:cNvSpPr>
            <a:spLocks noChangeArrowheads="1"/>
          </p:cNvSpPr>
          <p:nvPr/>
        </p:nvSpPr>
        <p:spPr bwMode="blackWhite">
          <a:xfrm>
            <a:off x="931863" y="3844925"/>
            <a:ext cx="7493000" cy="11334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emp</a:t>
            </a:r>
          </a:p>
          <a:p>
            <a:pPr algn="l">
              <a:lnSpc>
                <a:spcPct val="100000"/>
              </a:lnSpc>
              <a:spcBef>
                <a:spcPct val="0"/>
              </a:spcBef>
              <a:tabLst>
                <a:tab pos="1200150" algn="l"/>
              </a:tabLst>
            </a:pPr>
            <a:r>
              <a:rPr lang="en-US" sz="1800">
                <a:solidFill>
                  <a:srgbClr val="000000"/>
                </a:solidFill>
                <a:latin typeface="Courier New" pitchFamily="49" charset="0"/>
              </a:rPr>
              <a:t>  2  DISABLE CONSTRAINT	emp_empno_pk CASCADE;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t>Enabling Constraints</a:t>
            </a:r>
          </a:p>
        </p:txBody>
      </p:sp>
      <p:sp>
        <p:nvSpPr>
          <p:cNvPr id="46083" name="Rectangle 3"/>
          <p:cNvSpPr>
            <a:spLocks noGrp="1" noChangeArrowheads="1"/>
          </p:cNvSpPr>
          <p:nvPr>
            <p:ph type="body" idx="1"/>
          </p:nvPr>
        </p:nvSpPr>
        <p:spPr>
          <a:xfrm>
            <a:off x="860425" y="1446213"/>
            <a:ext cx="7385050" cy="4305300"/>
          </a:xfrm>
          <a:noFill/>
          <a:ln/>
        </p:spPr>
        <p:txBody>
          <a:bodyPr/>
          <a:lstStyle/>
          <a:p>
            <a:pPr lvl="1"/>
            <a:r>
              <a:rPr lang="en-US"/>
              <a:t>Activate an integrity constraint currently disabled in the table definition by using the ENABLE clause. </a:t>
            </a:r>
            <a:br>
              <a:rPr lang="en-US"/>
            </a:br>
            <a:r>
              <a:rPr lang="en-US"/>
              <a:t/>
            </a:r>
            <a:br>
              <a:rPr lang="en-US"/>
            </a:br>
            <a:r>
              <a:rPr lang="en-US"/>
              <a:t/>
            </a:r>
            <a:br>
              <a:rPr lang="en-US"/>
            </a:br>
            <a:endParaRPr lang="en-US"/>
          </a:p>
          <a:p>
            <a:pPr lvl="1"/>
            <a:r>
              <a:rPr lang="en-US"/>
              <a:t>A UNIQUE or PRIMARY KEY index is automatically created if you enable a UNIQUE key or PRIMARY KEY constraint.</a:t>
            </a:r>
          </a:p>
        </p:txBody>
      </p:sp>
      <p:sp>
        <p:nvSpPr>
          <p:cNvPr id="46084" name="Rectangle 4"/>
          <p:cNvSpPr>
            <a:spLocks noChangeArrowheads="1"/>
          </p:cNvSpPr>
          <p:nvPr/>
        </p:nvSpPr>
        <p:spPr bwMode="blackWhite">
          <a:xfrm>
            <a:off x="931863" y="2860675"/>
            <a:ext cx="7483475"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TABLE		emp</a:t>
            </a:r>
          </a:p>
          <a:p>
            <a:pPr algn="l">
              <a:lnSpc>
                <a:spcPct val="100000"/>
              </a:lnSpc>
              <a:spcBef>
                <a:spcPct val="0"/>
              </a:spcBef>
              <a:tabLst>
                <a:tab pos="1200150" algn="l"/>
              </a:tabLst>
            </a:pPr>
            <a:r>
              <a:rPr lang="en-US" sz="1800">
                <a:solidFill>
                  <a:srgbClr val="000000"/>
                </a:solidFill>
                <a:latin typeface="Courier New" pitchFamily="49" charset="0"/>
              </a:rPr>
              <a:t>  2  ENABLE CONSTRAINT	emp_empno_pk;</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915988" y="2682875"/>
            <a:ext cx="7502525"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48131" name="Rectangle 3"/>
          <p:cNvSpPr>
            <a:spLocks noGrp="1" noChangeArrowheads="1"/>
          </p:cNvSpPr>
          <p:nvPr>
            <p:ph type="title"/>
          </p:nvPr>
        </p:nvSpPr>
        <p:spPr>
          <a:noFill/>
          <a:ln/>
        </p:spPr>
        <p:txBody>
          <a:bodyPr/>
          <a:lstStyle/>
          <a:p>
            <a:r>
              <a:rPr lang="en-US"/>
              <a:t>Viewing Constraints</a:t>
            </a:r>
          </a:p>
        </p:txBody>
      </p:sp>
      <p:sp>
        <p:nvSpPr>
          <p:cNvPr id="48132" name="Rectangle 4"/>
          <p:cNvSpPr>
            <a:spLocks noGrp="1" noChangeArrowheads="1"/>
          </p:cNvSpPr>
          <p:nvPr>
            <p:ph type="body" idx="1"/>
          </p:nvPr>
        </p:nvSpPr>
        <p:spPr>
          <a:xfrm>
            <a:off x="860425" y="1616075"/>
            <a:ext cx="7385050" cy="904875"/>
          </a:xfrm>
          <a:noFill/>
          <a:ln/>
        </p:spPr>
        <p:txBody>
          <a:bodyPr/>
          <a:lstStyle/>
          <a:p>
            <a:r>
              <a:rPr lang="en-US"/>
              <a:t>Query the USER_CONSTRAINTS table to view all constraint definitions and names.</a:t>
            </a:r>
          </a:p>
        </p:txBody>
      </p:sp>
      <p:sp>
        <p:nvSpPr>
          <p:cNvPr id="48133" name="Rectangle 5"/>
          <p:cNvSpPr>
            <a:spLocks noChangeArrowheads="1"/>
          </p:cNvSpPr>
          <p:nvPr/>
        </p:nvSpPr>
        <p:spPr bwMode="blackWhite">
          <a:xfrm>
            <a:off x="931863" y="4051300"/>
            <a:ext cx="7493000" cy="17653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CONSTRAINT_NAME          C SEARCH_CONDITION</a:t>
            </a:r>
          </a:p>
          <a:p>
            <a:pPr algn="l">
              <a:lnSpc>
                <a:spcPct val="100000"/>
              </a:lnSpc>
              <a:spcBef>
                <a:spcPct val="0"/>
              </a:spcBef>
              <a:tabLst>
                <a:tab pos="1200150" algn="l"/>
              </a:tabLst>
            </a:pPr>
            <a:r>
              <a:rPr lang="en-US" sz="1800">
                <a:solidFill>
                  <a:srgbClr val="000000"/>
                </a:solidFill>
                <a:latin typeface="Courier New" pitchFamily="49" charset="0"/>
              </a:rPr>
              <a:t>------------------------ - ------------------------- </a:t>
            </a:r>
          </a:p>
          <a:p>
            <a:pPr algn="l">
              <a:lnSpc>
                <a:spcPct val="100000"/>
              </a:lnSpc>
              <a:spcBef>
                <a:spcPct val="0"/>
              </a:spcBef>
              <a:tabLst>
                <a:tab pos="1200150" algn="l"/>
              </a:tabLst>
            </a:pPr>
            <a:r>
              <a:rPr lang="en-US" sz="1800">
                <a:solidFill>
                  <a:srgbClr val="000000"/>
                </a:solidFill>
                <a:latin typeface="Courier New" pitchFamily="49" charset="0"/>
              </a:rPr>
              <a:t>SYS_C00674               C EMPNO IS NOT NULL  </a:t>
            </a:r>
          </a:p>
          <a:p>
            <a:pPr algn="l">
              <a:lnSpc>
                <a:spcPct val="100000"/>
              </a:lnSpc>
              <a:spcBef>
                <a:spcPct val="0"/>
              </a:spcBef>
              <a:tabLst>
                <a:tab pos="1200150" algn="l"/>
              </a:tabLst>
            </a:pPr>
            <a:r>
              <a:rPr lang="en-US" sz="1800">
                <a:solidFill>
                  <a:srgbClr val="000000"/>
                </a:solidFill>
                <a:latin typeface="Courier New" pitchFamily="49" charset="0"/>
              </a:rPr>
              <a:t>SYS_C00675               C DEPTNO IS NOT NULL</a:t>
            </a:r>
          </a:p>
          <a:p>
            <a:pPr algn="l">
              <a:lnSpc>
                <a:spcPct val="100000"/>
              </a:lnSpc>
              <a:spcBef>
                <a:spcPct val="0"/>
              </a:spcBef>
              <a:tabLst>
                <a:tab pos="1200150" algn="l"/>
              </a:tabLst>
            </a:pPr>
            <a:r>
              <a:rPr lang="en-US" sz="1800">
                <a:solidFill>
                  <a:srgbClr val="000000"/>
                </a:solidFill>
                <a:latin typeface="Courier New" pitchFamily="49" charset="0"/>
              </a:rPr>
              <a:t>EMP_EMPNO_PK		     P</a:t>
            </a:r>
          </a:p>
          <a:p>
            <a:pPr algn="l">
              <a:lnSpc>
                <a:spcPct val="100000"/>
              </a:lnSpc>
              <a:spcBef>
                <a:spcPct val="0"/>
              </a:spcBef>
              <a:tabLst>
                <a:tab pos="1200150" algn="l"/>
              </a:tabLst>
            </a:pPr>
            <a:r>
              <a:rPr lang="en-US" sz="1800">
                <a:solidFill>
                  <a:srgbClr val="000000"/>
                </a:solidFill>
                <a:latin typeface="Courier New" pitchFamily="49" charset="0"/>
              </a:rPr>
              <a:t>...</a:t>
            </a:r>
          </a:p>
        </p:txBody>
      </p:sp>
      <p:sp>
        <p:nvSpPr>
          <p:cNvPr id="48134" name="Rectangle 6"/>
          <p:cNvSpPr>
            <a:spLocks noChangeArrowheads="1"/>
          </p:cNvSpPr>
          <p:nvPr/>
        </p:nvSpPr>
        <p:spPr bwMode="ltGray">
          <a:xfrm>
            <a:off x="2813050" y="3319463"/>
            <a:ext cx="2268538" cy="24606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8135" name="Rectangle 7"/>
          <p:cNvSpPr>
            <a:spLocks noChangeArrowheads="1"/>
          </p:cNvSpPr>
          <p:nvPr/>
        </p:nvSpPr>
        <p:spPr bwMode="blackWhite">
          <a:xfrm>
            <a:off x="895350" y="2682875"/>
            <a:ext cx="7527925" cy="12160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constraint_name, constraint_type,</a:t>
            </a:r>
          </a:p>
          <a:p>
            <a:pPr algn="l">
              <a:lnSpc>
                <a:spcPct val="100000"/>
              </a:lnSpc>
              <a:spcBef>
                <a:spcPct val="0"/>
              </a:spcBef>
              <a:tabLst>
                <a:tab pos="1200150" algn="l"/>
              </a:tabLst>
            </a:pPr>
            <a:r>
              <a:rPr lang="en-US" sz="1800">
                <a:solidFill>
                  <a:srgbClr val="000000"/>
                </a:solidFill>
                <a:latin typeface="Courier New" pitchFamily="49" charset="0"/>
              </a:rPr>
              <a:t>  2		search_condition</a:t>
            </a:r>
          </a:p>
          <a:p>
            <a:pPr algn="l">
              <a:lnSpc>
                <a:spcPct val="100000"/>
              </a:lnSpc>
              <a:spcBef>
                <a:spcPct val="0"/>
              </a:spcBef>
              <a:tabLst>
                <a:tab pos="1200150" algn="l"/>
              </a:tabLst>
            </a:pPr>
            <a:r>
              <a:rPr lang="en-US" sz="1800">
                <a:solidFill>
                  <a:srgbClr val="000000"/>
                </a:solidFill>
                <a:latin typeface="Courier New" pitchFamily="49" charset="0"/>
              </a:rPr>
              <a:t>  3   FROM	user_constraints</a:t>
            </a:r>
          </a:p>
          <a:p>
            <a:pPr algn="l">
              <a:lnSpc>
                <a:spcPct val="100000"/>
              </a:lnSpc>
              <a:spcBef>
                <a:spcPct val="0"/>
              </a:spcBef>
              <a:tabLst>
                <a:tab pos="1200150" algn="l"/>
              </a:tabLst>
            </a:pPr>
            <a:r>
              <a:rPr lang="en-US" sz="1800">
                <a:solidFill>
                  <a:srgbClr val="000000"/>
                </a:solidFill>
                <a:latin typeface="Courier New" pitchFamily="49" charset="0"/>
              </a:rPr>
              <a:t>  4   WHERE	table_name = 'EMP';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wipe(up)">
                                      <p:cBhvr>
                                        <p:cTn id="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79488" y="301625"/>
            <a:ext cx="7299325" cy="881063"/>
          </a:xfrm>
          <a:noFill/>
          <a:ln/>
        </p:spPr>
        <p:txBody>
          <a:bodyPr/>
          <a:lstStyle/>
          <a:p>
            <a:r>
              <a:rPr lang="en-US"/>
              <a:t>Viewing the Columns Associated with Constraints</a:t>
            </a:r>
          </a:p>
        </p:txBody>
      </p:sp>
      <p:sp>
        <p:nvSpPr>
          <p:cNvPr id="50179" name="Rectangle 3"/>
          <p:cNvSpPr>
            <a:spLocks noChangeArrowheads="1"/>
          </p:cNvSpPr>
          <p:nvPr/>
        </p:nvSpPr>
        <p:spPr bwMode="blackWhite">
          <a:xfrm>
            <a:off x="925513" y="3005138"/>
            <a:ext cx="7489825"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50180" name="Rectangle 4"/>
          <p:cNvSpPr>
            <a:spLocks noChangeArrowheads="1"/>
          </p:cNvSpPr>
          <p:nvPr/>
        </p:nvSpPr>
        <p:spPr bwMode="blackWhite">
          <a:xfrm>
            <a:off x="935038" y="4125913"/>
            <a:ext cx="7489825" cy="2039937"/>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CONSTRAINT_NAME           COLUMN_NAME</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EMP_DEPTNO_FK             DEPTNO</a:t>
            </a:r>
          </a:p>
          <a:p>
            <a:pPr algn="l">
              <a:lnSpc>
                <a:spcPct val="100000"/>
              </a:lnSpc>
              <a:spcBef>
                <a:spcPct val="0"/>
              </a:spcBef>
              <a:tabLst>
                <a:tab pos="1200150" algn="l"/>
              </a:tabLst>
            </a:pPr>
            <a:r>
              <a:rPr lang="en-US" sz="1800">
                <a:solidFill>
                  <a:srgbClr val="000000"/>
                </a:solidFill>
                <a:latin typeface="Courier New" pitchFamily="49" charset="0"/>
              </a:rPr>
              <a:t>EMP_EMPNO_PK              EMPNO</a:t>
            </a:r>
          </a:p>
          <a:p>
            <a:pPr algn="l">
              <a:lnSpc>
                <a:spcPct val="100000"/>
              </a:lnSpc>
              <a:spcBef>
                <a:spcPct val="0"/>
              </a:spcBef>
              <a:tabLst>
                <a:tab pos="1200150" algn="l"/>
              </a:tabLst>
            </a:pPr>
            <a:r>
              <a:rPr lang="en-US" sz="1800">
                <a:solidFill>
                  <a:srgbClr val="000000"/>
                </a:solidFill>
                <a:latin typeface="Courier New" pitchFamily="49" charset="0"/>
              </a:rPr>
              <a:t>EMP_MGR_FK                MGR</a:t>
            </a:r>
          </a:p>
          <a:p>
            <a:pPr algn="l">
              <a:lnSpc>
                <a:spcPct val="100000"/>
              </a:lnSpc>
              <a:spcBef>
                <a:spcPct val="0"/>
              </a:spcBef>
              <a:tabLst>
                <a:tab pos="1200150" algn="l"/>
              </a:tabLst>
            </a:pPr>
            <a:r>
              <a:rPr lang="en-US" sz="1800">
                <a:solidFill>
                  <a:srgbClr val="000000"/>
                </a:solidFill>
                <a:latin typeface="Courier New" pitchFamily="49" charset="0"/>
              </a:rPr>
              <a:t>SYS_C00674                EMPNO</a:t>
            </a:r>
          </a:p>
          <a:p>
            <a:pPr algn="l">
              <a:lnSpc>
                <a:spcPct val="100000"/>
              </a:lnSpc>
              <a:spcBef>
                <a:spcPct val="0"/>
              </a:spcBef>
              <a:tabLst>
                <a:tab pos="1200150" algn="l"/>
              </a:tabLst>
            </a:pPr>
            <a:r>
              <a:rPr lang="en-US" sz="1800">
                <a:solidFill>
                  <a:srgbClr val="000000"/>
                </a:solidFill>
                <a:latin typeface="Courier New" pitchFamily="49" charset="0"/>
              </a:rPr>
              <a:t>SYS_C00675                DEPTNO</a:t>
            </a:r>
          </a:p>
        </p:txBody>
      </p:sp>
      <p:sp>
        <p:nvSpPr>
          <p:cNvPr id="50181" name="Rectangle 5"/>
          <p:cNvSpPr>
            <a:spLocks noChangeArrowheads="1"/>
          </p:cNvSpPr>
          <p:nvPr/>
        </p:nvSpPr>
        <p:spPr bwMode="ltGray">
          <a:xfrm>
            <a:off x="2809875" y="3328988"/>
            <a:ext cx="2492375" cy="26828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50182" name="Rectangle 6"/>
          <p:cNvSpPr>
            <a:spLocks noChangeArrowheads="1"/>
          </p:cNvSpPr>
          <p:nvPr/>
        </p:nvSpPr>
        <p:spPr bwMode="blackWhite">
          <a:xfrm>
            <a:off x="904875" y="2984500"/>
            <a:ext cx="7515225" cy="941388"/>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constraint_name, column_name</a:t>
            </a:r>
          </a:p>
          <a:p>
            <a:pPr algn="l">
              <a:lnSpc>
                <a:spcPct val="100000"/>
              </a:lnSpc>
              <a:spcBef>
                <a:spcPct val="0"/>
              </a:spcBef>
              <a:tabLst>
                <a:tab pos="1200150" algn="l"/>
              </a:tabLst>
            </a:pPr>
            <a:r>
              <a:rPr lang="en-US" sz="1800">
                <a:solidFill>
                  <a:srgbClr val="000000"/>
                </a:solidFill>
                <a:latin typeface="Courier New" pitchFamily="49" charset="0"/>
              </a:rPr>
              <a:t>  2  FROM</a:t>
            </a:r>
            <a:r>
              <a:rPr lang="en-US" sz="1800">
                <a:solidFill>
                  <a:srgbClr val="000000"/>
                </a:solidFill>
                <a:effectLst>
                  <a:outerShdw blurRad="38100" dist="38100" dir="2700000" algn="tl">
                    <a:srgbClr val="FFFFFF"/>
                  </a:outerShdw>
                </a:effectLst>
                <a:latin typeface="Courier New" pitchFamily="49" charset="0"/>
              </a:rPr>
              <a:t>	</a:t>
            </a:r>
            <a:r>
              <a:rPr lang="en-US" sz="1800">
                <a:solidFill>
                  <a:srgbClr val="000000"/>
                </a:solidFill>
                <a:latin typeface="Courier New" pitchFamily="49" charset="0"/>
              </a:rPr>
              <a:t>user_cons_columns</a:t>
            </a:r>
          </a:p>
          <a:p>
            <a:pPr algn="l">
              <a:lnSpc>
                <a:spcPct val="100000"/>
              </a:lnSpc>
              <a:spcBef>
                <a:spcPct val="0"/>
              </a:spcBef>
              <a:tabLst>
                <a:tab pos="1200150" algn="l"/>
              </a:tabLst>
            </a:pPr>
            <a:r>
              <a:rPr lang="en-US" sz="1800">
                <a:solidFill>
                  <a:srgbClr val="000000"/>
                </a:solidFill>
                <a:latin typeface="Courier New" pitchFamily="49" charset="0"/>
              </a:rPr>
              <a:t>  3  WHERE	table_name = 'EMP';</a:t>
            </a:r>
          </a:p>
        </p:txBody>
      </p:sp>
      <p:sp>
        <p:nvSpPr>
          <p:cNvPr id="50183" name="Rectangle 7"/>
          <p:cNvSpPr>
            <a:spLocks noGrp="1" noChangeArrowheads="1"/>
          </p:cNvSpPr>
          <p:nvPr>
            <p:ph type="body" idx="1"/>
          </p:nvPr>
        </p:nvSpPr>
        <p:spPr>
          <a:xfrm>
            <a:off x="898525" y="1635125"/>
            <a:ext cx="7578725" cy="1311275"/>
          </a:xfrm>
          <a:noFill/>
          <a:ln/>
        </p:spPr>
        <p:txBody>
          <a:bodyPr/>
          <a:lstStyle/>
          <a:p>
            <a:r>
              <a:rPr lang="en-US"/>
              <a:t>View the columns associated with the constraint names in the USER_CONS_COLUMNS view.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up)">
                                      <p:cBhvr>
                                        <p:cTn id="7"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a:t>Summary</a:t>
            </a:r>
          </a:p>
        </p:txBody>
      </p:sp>
      <p:sp>
        <p:nvSpPr>
          <p:cNvPr id="52227" name="Rectangle 3"/>
          <p:cNvSpPr>
            <a:spLocks noGrp="1" noChangeArrowheads="1"/>
          </p:cNvSpPr>
          <p:nvPr>
            <p:ph type="body" idx="1"/>
          </p:nvPr>
        </p:nvSpPr>
        <p:spPr>
          <a:xfrm>
            <a:off x="842963" y="1428750"/>
            <a:ext cx="8169275" cy="4238625"/>
          </a:xfrm>
          <a:noFill/>
          <a:ln/>
        </p:spPr>
        <p:txBody>
          <a:bodyPr/>
          <a:lstStyle/>
          <a:p>
            <a:pPr lvl="1"/>
            <a:r>
              <a:rPr lang="en-US"/>
              <a:t>Create the following types of constraints:</a:t>
            </a:r>
          </a:p>
          <a:p>
            <a:pPr lvl="2"/>
            <a:r>
              <a:rPr lang="en-US"/>
              <a:t>NOT NULL</a:t>
            </a:r>
          </a:p>
          <a:p>
            <a:pPr lvl="2"/>
            <a:r>
              <a:rPr lang="en-US"/>
              <a:t>UNIQUE</a:t>
            </a:r>
          </a:p>
          <a:p>
            <a:pPr lvl="2"/>
            <a:r>
              <a:rPr lang="en-US"/>
              <a:t>PRIMARY KEY</a:t>
            </a:r>
          </a:p>
          <a:p>
            <a:pPr lvl="2"/>
            <a:r>
              <a:rPr lang="en-US"/>
              <a:t>FOREIGN KEY</a:t>
            </a:r>
          </a:p>
          <a:p>
            <a:pPr lvl="2"/>
            <a:r>
              <a:rPr lang="en-US"/>
              <a:t>CHECK</a:t>
            </a:r>
          </a:p>
          <a:p>
            <a:pPr lvl="1"/>
            <a:r>
              <a:rPr lang="en-US"/>
              <a:t>Query the USER_CONSTRAINTS table to view all constraint definitions and names.</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t>Practice Overview</a:t>
            </a:r>
          </a:p>
        </p:txBody>
      </p:sp>
      <p:sp>
        <p:nvSpPr>
          <p:cNvPr id="54275" name="Rectangle 3"/>
          <p:cNvSpPr>
            <a:spLocks noGrp="1" noChangeArrowheads="1"/>
          </p:cNvSpPr>
          <p:nvPr>
            <p:ph type="body" idx="1"/>
          </p:nvPr>
        </p:nvSpPr>
        <p:spPr>
          <a:xfrm>
            <a:off x="858838" y="1795463"/>
            <a:ext cx="7385050" cy="498475"/>
          </a:xfrm>
          <a:noFill/>
          <a:ln/>
        </p:spPr>
        <p:txBody>
          <a:bodyPr/>
          <a:lstStyle/>
          <a:p>
            <a:pPr lvl="1"/>
            <a:r>
              <a:rPr lang="en-US"/>
              <a:t>Adding constraints to existing tables</a:t>
            </a:r>
          </a:p>
          <a:p>
            <a:pPr lvl="1"/>
            <a:r>
              <a:rPr lang="en-US"/>
              <a:t>Adding more columns to a table</a:t>
            </a:r>
          </a:p>
          <a:p>
            <a:pPr lvl="1"/>
            <a:r>
              <a:rPr lang="en-US"/>
              <a:t>Displaying information in data dictionary views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ln/>
        </p:spPr>
        <p:txBody>
          <a:bodyPr/>
          <a:lstStyle/>
          <a:p>
            <a:endParaRPr lang="en-US"/>
          </a:p>
        </p:txBody>
      </p:sp>
      <p:sp>
        <p:nvSpPr>
          <p:cNvPr id="56323" name="Rectangle 3"/>
          <p:cNvSpPr>
            <a:spLocks noGrp="1" noChangeArrowheads="1"/>
          </p:cNvSpPr>
          <p:nvPr>
            <p:ph type="body" idx="1"/>
          </p:nvPr>
        </p:nvSpPr>
        <p:spPr>
          <a:xfrm>
            <a:off x="858838" y="1795463"/>
            <a:ext cx="7385050" cy="498475"/>
          </a:xfrm>
          <a:ln/>
        </p:spPr>
        <p:txBody>
          <a:bodyPr/>
          <a:lstStyle/>
          <a:p>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t>What Are Constraints?</a:t>
            </a:r>
          </a:p>
        </p:txBody>
      </p:sp>
      <p:sp>
        <p:nvSpPr>
          <p:cNvPr id="9219" name="Rectangle 3"/>
          <p:cNvSpPr>
            <a:spLocks noGrp="1" noChangeArrowheads="1"/>
          </p:cNvSpPr>
          <p:nvPr>
            <p:ph type="body" idx="1"/>
          </p:nvPr>
        </p:nvSpPr>
        <p:spPr>
          <a:xfrm>
            <a:off x="860425" y="1420813"/>
            <a:ext cx="7921625" cy="4668837"/>
          </a:xfrm>
          <a:noFill/>
          <a:ln/>
        </p:spPr>
        <p:txBody>
          <a:bodyPr/>
          <a:lstStyle/>
          <a:p>
            <a:pPr lvl="1"/>
            <a:r>
              <a:rPr lang="en-US"/>
              <a:t>Constraints enforce rules at the table level.</a:t>
            </a:r>
          </a:p>
          <a:p>
            <a:pPr lvl="1"/>
            <a:r>
              <a:rPr lang="en-US"/>
              <a:t>Constraints prevent the deletion of a table if there are dependencies.</a:t>
            </a:r>
          </a:p>
          <a:p>
            <a:pPr lvl="1"/>
            <a:r>
              <a:rPr lang="en-US"/>
              <a:t>The following constraint types are valid in Oracle:</a:t>
            </a:r>
          </a:p>
          <a:p>
            <a:pPr lvl="2">
              <a:spcBef>
                <a:spcPct val="10000"/>
              </a:spcBef>
            </a:pPr>
            <a:r>
              <a:rPr lang="en-US"/>
              <a:t>NOT NULL</a:t>
            </a:r>
          </a:p>
          <a:p>
            <a:pPr lvl="2">
              <a:spcBef>
                <a:spcPct val="10000"/>
              </a:spcBef>
            </a:pPr>
            <a:r>
              <a:rPr lang="en-US"/>
              <a:t>UNIQUE </a:t>
            </a:r>
          </a:p>
          <a:p>
            <a:pPr lvl="2">
              <a:spcBef>
                <a:spcPct val="10000"/>
              </a:spcBef>
            </a:pPr>
            <a:r>
              <a:rPr lang="en-US"/>
              <a:t>PRIMARY KEY</a:t>
            </a:r>
          </a:p>
          <a:p>
            <a:pPr lvl="2">
              <a:spcBef>
                <a:spcPct val="10000"/>
              </a:spcBef>
            </a:pPr>
            <a:r>
              <a:rPr lang="en-US"/>
              <a:t>FOREIGN KEY</a:t>
            </a:r>
          </a:p>
          <a:p>
            <a:pPr lvl="2">
              <a:spcBef>
                <a:spcPct val="10000"/>
              </a:spcBef>
            </a:pPr>
            <a:r>
              <a:rPr lang="en-US"/>
              <a:t>CHECK</a:t>
            </a:r>
          </a:p>
        </p:txBody>
      </p:sp>
      <p:sp>
        <p:nvSpPr>
          <p:cNvPr id="9220"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Constraint Guidelines</a:t>
            </a:r>
          </a:p>
        </p:txBody>
      </p:sp>
      <p:sp>
        <p:nvSpPr>
          <p:cNvPr id="11267" name="Rectangle 3"/>
          <p:cNvSpPr>
            <a:spLocks noGrp="1" noChangeArrowheads="1"/>
          </p:cNvSpPr>
          <p:nvPr>
            <p:ph type="body" idx="1"/>
          </p:nvPr>
        </p:nvSpPr>
        <p:spPr>
          <a:xfrm>
            <a:off x="860425" y="1428750"/>
            <a:ext cx="7826375" cy="4495800"/>
          </a:xfrm>
          <a:noFill/>
          <a:ln/>
        </p:spPr>
        <p:txBody>
          <a:bodyPr/>
          <a:lstStyle/>
          <a:p>
            <a:pPr lvl="1"/>
            <a:r>
              <a:rPr lang="en-US"/>
              <a:t>Name a constraint or the Oracle Server will generate a name by using the SYS_C</a:t>
            </a:r>
            <a:r>
              <a:rPr lang="en-US" i="1"/>
              <a:t>n </a:t>
            </a:r>
            <a:r>
              <a:rPr lang="en-US"/>
              <a:t>format.</a:t>
            </a:r>
          </a:p>
          <a:p>
            <a:pPr lvl="1"/>
            <a:r>
              <a:rPr lang="en-US"/>
              <a:t>Create a constraint:</a:t>
            </a:r>
          </a:p>
          <a:p>
            <a:pPr lvl="2"/>
            <a:r>
              <a:rPr lang="en-US"/>
              <a:t>At the same time as the table is created</a:t>
            </a:r>
          </a:p>
          <a:p>
            <a:pPr lvl="2"/>
            <a:r>
              <a:rPr lang="en-US"/>
              <a:t>After the table has been created</a:t>
            </a:r>
          </a:p>
          <a:p>
            <a:pPr lvl="1"/>
            <a:r>
              <a:rPr lang="en-US"/>
              <a:t>Define a constraint at the column or table level.</a:t>
            </a:r>
          </a:p>
          <a:p>
            <a:pPr lvl="1"/>
            <a:r>
              <a:rPr lang="en-US"/>
              <a:t>View a constraint in the data dictionary.</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Defining Constraints</a:t>
            </a:r>
          </a:p>
        </p:txBody>
      </p:sp>
      <p:grpSp>
        <p:nvGrpSpPr>
          <p:cNvPr id="13317" name="Group 5"/>
          <p:cNvGrpSpPr>
            <a:grpSpLocks/>
          </p:cNvGrpSpPr>
          <p:nvPr/>
        </p:nvGrpSpPr>
        <p:grpSpPr bwMode="auto">
          <a:xfrm>
            <a:off x="968375" y="1517650"/>
            <a:ext cx="7756525" cy="1606550"/>
            <a:chOff x="610" y="956"/>
            <a:chExt cx="4886" cy="1012"/>
          </a:xfrm>
        </p:grpSpPr>
        <p:sp>
          <p:nvSpPr>
            <p:cNvPr id="13315" name="Rectangle 3"/>
            <p:cNvSpPr>
              <a:spLocks noChangeArrowheads="1"/>
            </p:cNvSpPr>
            <p:nvPr/>
          </p:nvSpPr>
          <p:spPr bwMode="blackWhite">
            <a:xfrm>
              <a:off x="610" y="957"/>
              <a:ext cx="4766" cy="996"/>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3316" name="Rectangle 4"/>
            <p:cNvSpPr>
              <a:spLocks noChangeArrowheads="1"/>
            </p:cNvSpPr>
            <p:nvPr/>
          </p:nvSpPr>
          <p:spPr bwMode="blackWhite">
            <a:xfrm>
              <a:off x="687" y="956"/>
              <a:ext cx="4809" cy="1012"/>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TABLE [</a:t>
              </a:r>
              <a:r>
                <a:rPr lang="en-US" sz="1800" i="1">
                  <a:solidFill>
                    <a:srgbClr val="000000"/>
                  </a:solidFill>
                  <a:latin typeface="Courier New" pitchFamily="49" charset="0"/>
                </a:rPr>
                <a:t>schema</a:t>
              </a:r>
              <a:r>
                <a:rPr lang="en-US" sz="1800">
                  <a:solidFill>
                    <a:srgbClr val="000000"/>
                  </a:solidFill>
                  <a:latin typeface="Courier New" pitchFamily="49" charset="0"/>
                </a:rPr>
                <a:t>.]</a:t>
              </a:r>
              <a:r>
                <a:rPr lang="en-US" sz="1800" i="1">
                  <a:solidFill>
                    <a:srgbClr val="000000"/>
                  </a:solidFill>
                  <a:latin typeface="Courier New" pitchFamily="49" charset="0"/>
                </a:rPr>
                <a:t>table</a:t>
              </a:r>
            </a:p>
            <a:p>
              <a:pPr algn="l">
                <a:lnSpc>
                  <a:spcPct val="100000"/>
                </a:lnSpc>
                <a:spcBef>
                  <a:spcPct val="0"/>
                </a:spcBef>
                <a:tabLst>
                  <a:tab pos="1200150" algn="l"/>
                </a:tabLst>
              </a:pPr>
              <a:r>
                <a:rPr lang="en-US" sz="1800">
                  <a:solidFill>
                    <a:srgbClr val="000000"/>
                  </a:solidFill>
                  <a:latin typeface="Courier New" pitchFamily="49" charset="0"/>
                </a:rPr>
                <a:t>	    (</a:t>
              </a:r>
              <a:r>
                <a:rPr lang="en-US" sz="1800" i="1">
                  <a:solidFill>
                    <a:srgbClr val="000000"/>
                  </a:solidFill>
                  <a:latin typeface="Courier New" pitchFamily="49" charset="0"/>
                </a:rPr>
                <a:t>column</a:t>
              </a:r>
              <a:r>
                <a:rPr lang="en-US" sz="1800">
                  <a:solidFill>
                    <a:srgbClr val="000000"/>
                  </a:solidFill>
                  <a:latin typeface="Courier New" pitchFamily="49" charset="0"/>
                </a:rPr>
                <a:t> </a:t>
              </a:r>
              <a:r>
                <a:rPr lang="en-US" sz="1800" i="1">
                  <a:solidFill>
                    <a:srgbClr val="000000"/>
                  </a:solidFill>
                  <a:latin typeface="Courier New" pitchFamily="49" charset="0"/>
                </a:rPr>
                <a:t>datatype</a:t>
              </a:r>
              <a:r>
                <a:rPr lang="en-US" sz="1800">
                  <a:solidFill>
                    <a:srgbClr val="000000"/>
                  </a:solidFill>
                  <a:latin typeface="Courier New" pitchFamily="49" charset="0"/>
                </a:rPr>
                <a:t> [DEFAULT </a:t>
              </a:r>
              <a:r>
                <a:rPr lang="en-US" sz="1800" i="1">
                  <a:solidFill>
                    <a:srgbClr val="000000"/>
                  </a:solidFill>
                  <a:latin typeface="Courier New" pitchFamily="49" charset="0"/>
                </a:rPr>
                <a:t>expr</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a:t>
              </a:r>
              <a:r>
                <a:rPr lang="en-US" sz="1800" i="1">
                  <a:solidFill>
                    <a:srgbClr val="000000"/>
                  </a:solidFill>
                  <a:latin typeface="Courier New" pitchFamily="49" charset="0"/>
                </a:rPr>
                <a:t>column_constraint</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		[</a:t>
              </a:r>
              <a:r>
                <a:rPr lang="en-US" sz="1800" i="1">
                  <a:solidFill>
                    <a:srgbClr val="000000"/>
                  </a:solidFill>
                  <a:latin typeface="Courier New" pitchFamily="49" charset="0"/>
                </a:rPr>
                <a:t>table_constraint</a:t>
              </a:r>
              <a:r>
                <a:rPr lang="en-US" sz="1800">
                  <a:solidFill>
                    <a:srgbClr val="000000"/>
                  </a:solidFill>
                  <a:latin typeface="Courier New" pitchFamily="49" charset="0"/>
                </a:rPr>
                <a:t>][,...]);</a:t>
              </a:r>
            </a:p>
          </p:txBody>
        </p:sp>
      </p:grpSp>
      <p:grpSp>
        <p:nvGrpSpPr>
          <p:cNvPr id="13320" name="Group 8"/>
          <p:cNvGrpSpPr>
            <a:grpSpLocks/>
          </p:cNvGrpSpPr>
          <p:nvPr/>
        </p:nvGrpSpPr>
        <p:grpSpPr bwMode="auto">
          <a:xfrm>
            <a:off x="987425" y="3479800"/>
            <a:ext cx="7737475" cy="2254250"/>
            <a:chOff x="622" y="2192"/>
            <a:chExt cx="4874" cy="1420"/>
          </a:xfrm>
        </p:grpSpPr>
        <p:sp>
          <p:nvSpPr>
            <p:cNvPr id="13318" name="Rectangle 6"/>
            <p:cNvSpPr>
              <a:spLocks noChangeArrowheads="1"/>
            </p:cNvSpPr>
            <p:nvPr/>
          </p:nvSpPr>
          <p:spPr bwMode="blackWhite">
            <a:xfrm>
              <a:off x="622" y="2192"/>
              <a:ext cx="4754" cy="140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3319" name="Rectangle 7"/>
            <p:cNvSpPr>
              <a:spLocks noChangeArrowheads="1"/>
            </p:cNvSpPr>
            <p:nvPr/>
          </p:nvSpPr>
          <p:spPr bwMode="blackWhite">
            <a:xfrm>
              <a:off x="698" y="2193"/>
              <a:ext cx="4798" cy="1419"/>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CREATE TABLE </a:t>
              </a:r>
              <a:r>
                <a:rPr lang="en-US" sz="1800" dirty="0" err="1">
                  <a:solidFill>
                    <a:srgbClr val="000000"/>
                  </a:solidFill>
                  <a:latin typeface="Courier New" pitchFamily="49" charset="0"/>
                </a:rPr>
                <a:t>emp</a:t>
              </a: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000000"/>
                  </a:solidFill>
                  <a:latin typeface="Courier New" pitchFamily="49" charset="0"/>
                </a:rPr>
                <a: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NUMBER(4),</a:t>
              </a:r>
            </a:p>
            <a:p>
              <a:pPr algn="l">
                <a:lnSpc>
                  <a:spcPct val="100000"/>
                </a:lnSpc>
                <a:spcBef>
                  <a:spcPct val="0"/>
                </a:spcBef>
                <a:tabLst>
                  <a:tab pos="1200150" algn="l"/>
                </a:tabLst>
              </a:pP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VARCHAR2(10),</a:t>
              </a:r>
            </a:p>
            <a:p>
              <a:pPr algn="l">
                <a:lnSpc>
                  <a:spcPct val="100000"/>
                </a:lnSpc>
                <a:spcBef>
                  <a:spcPct val="0"/>
                </a:spcBef>
                <a:tabLst>
                  <a:tab pos="1200150" algn="l"/>
                </a:tabLst>
              </a:pP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NUMBER(7,2) NOT NULL,</a:t>
              </a:r>
            </a:p>
            <a:p>
              <a:pPr algn="l">
                <a:lnSpc>
                  <a:spcPct val="100000"/>
                </a:lnSpc>
                <a:spcBef>
                  <a:spcPct val="0"/>
                </a:spcBef>
                <a:tabLst>
                  <a:tab pos="1200150" algn="l"/>
                </a:tabLst>
              </a:pPr>
              <a:r>
                <a:rPr lang="en-US" sz="1800" dirty="0">
                  <a:solidFill>
                    <a:srgbClr val="000000"/>
                  </a:solidFill>
                  <a:latin typeface="Courier New" pitchFamily="49" charset="0"/>
                </a:rPr>
                <a:t>	     CONSTRAINT </a:t>
              </a:r>
              <a:r>
                <a:rPr lang="en-US" sz="1800" dirty="0" err="1">
                  <a:solidFill>
                    <a:srgbClr val="000000"/>
                  </a:solidFill>
                  <a:latin typeface="Courier New" pitchFamily="49" charset="0"/>
                </a:rPr>
                <a:t>emp_empno_pk</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PRIMARY KEY (EMPNO));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Defining Constraints</a:t>
            </a:r>
          </a:p>
        </p:txBody>
      </p:sp>
      <p:sp>
        <p:nvSpPr>
          <p:cNvPr id="15363" name="Rectangle 3"/>
          <p:cNvSpPr>
            <a:spLocks noGrp="1" noChangeArrowheads="1"/>
          </p:cNvSpPr>
          <p:nvPr>
            <p:ph type="body" idx="1"/>
          </p:nvPr>
        </p:nvSpPr>
        <p:spPr>
          <a:xfrm>
            <a:off x="860425" y="1795463"/>
            <a:ext cx="7385050" cy="1866900"/>
          </a:xfrm>
          <a:noFill/>
          <a:ln/>
        </p:spPr>
        <p:txBody>
          <a:bodyPr/>
          <a:lstStyle/>
          <a:p>
            <a:pPr lvl="1"/>
            <a:r>
              <a:rPr lang="en-US"/>
              <a:t>Column constraint level</a:t>
            </a:r>
            <a:br>
              <a:rPr lang="en-US"/>
            </a:br>
            <a:r>
              <a:rPr lang="en-US"/>
              <a:t/>
            </a:r>
            <a:br>
              <a:rPr lang="en-US"/>
            </a:br>
            <a:endParaRPr lang="en-US"/>
          </a:p>
          <a:p>
            <a:pPr lvl="1"/>
            <a:r>
              <a:rPr lang="en-US"/>
              <a:t>Table constraint level</a:t>
            </a:r>
          </a:p>
        </p:txBody>
      </p:sp>
      <p:sp>
        <p:nvSpPr>
          <p:cNvPr id="15364" name="Rectangle 4"/>
          <p:cNvSpPr>
            <a:spLocks noChangeArrowheads="1"/>
          </p:cNvSpPr>
          <p:nvPr/>
        </p:nvSpPr>
        <p:spPr bwMode="blackWhite">
          <a:xfrm>
            <a:off x="909638" y="2430463"/>
            <a:ext cx="7496175" cy="4333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i="1">
                <a:solidFill>
                  <a:srgbClr val="000000"/>
                </a:solidFill>
                <a:latin typeface="Courier New" pitchFamily="49" charset="0"/>
              </a:rPr>
              <a:t>column</a:t>
            </a:r>
            <a:r>
              <a:rPr lang="en-US" sz="1800">
                <a:solidFill>
                  <a:srgbClr val="000000"/>
                </a:solidFill>
                <a:latin typeface="Courier New" pitchFamily="49" charset="0"/>
              </a:rPr>
              <a:t> [CONSTRAINT </a:t>
            </a:r>
            <a:r>
              <a:rPr lang="en-US" sz="1800" i="1">
                <a:solidFill>
                  <a:srgbClr val="000000"/>
                </a:solidFill>
                <a:latin typeface="Courier New" pitchFamily="49" charset="0"/>
              </a:rPr>
              <a:t>constraint_name</a:t>
            </a:r>
            <a:r>
              <a:rPr lang="en-US" sz="1800">
                <a:solidFill>
                  <a:srgbClr val="000000"/>
                </a:solidFill>
                <a:latin typeface="Courier New" pitchFamily="49" charset="0"/>
              </a:rPr>
              <a:t>] </a:t>
            </a:r>
            <a:r>
              <a:rPr lang="en-US" sz="1800" i="1">
                <a:solidFill>
                  <a:srgbClr val="000000"/>
                </a:solidFill>
                <a:latin typeface="Courier New" pitchFamily="49" charset="0"/>
              </a:rPr>
              <a:t>constraint_type</a:t>
            </a:r>
            <a:r>
              <a:rPr lang="en-US" sz="1800">
                <a:solidFill>
                  <a:srgbClr val="000000"/>
                </a:solidFill>
                <a:latin typeface="Courier New" pitchFamily="49" charset="0"/>
              </a:rPr>
              <a:t>,</a:t>
            </a:r>
          </a:p>
        </p:txBody>
      </p:sp>
      <p:sp>
        <p:nvSpPr>
          <p:cNvPr id="15365" name="Rectangle 5"/>
          <p:cNvSpPr>
            <a:spLocks noChangeArrowheads="1"/>
          </p:cNvSpPr>
          <p:nvPr/>
        </p:nvSpPr>
        <p:spPr bwMode="blackWhite">
          <a:xfrm>
            <a:off x="950913" y="3916363"/>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i="1">
                <a:solidFill>
                  <a:srgbClr val="000000"/>
                </a:solidFill>
                <a:latin typeface="Courier New" pitchFamily="49" charset="0"/>
              </a:rPr>
              <a:t>column,...</a:t>
            </a:r>
          </a:p>
          <a:p>
            <a:pPr algn="l">
              <a:lnSpc>
                <a:spcPct val="100000"/>
              </a:lnSpc>
              <a:spcBef>
                <a:spcPct val="0"/>
              </a:spcBef>
              <a:tabLst>
                <a:tab pos="1200150" algn="l"/>
              </a:tabLst>
            </a:pPr>
            <a:r>
              <a:rPr lang="en-US" sz="1800" i="1">
                <a:solidFill>
                  <a:srgbClr val="000000"/>
                </a:solidFill>
                <a:latin typeface="Courier New" pitchFamily="49" charset="0"/>
              </a:rPr>
              <a:t>  </a:t>
            </a:r>
            <a:r>
              <a:rPr lang="en-US" sz="1800">
                <a:solidFill>
                  <a:srgbClr val="000000"/>
                </a:solidFill>
                <a:latin typeface="Courier New" pitchFamily="49" charset="0"/>
              </a:rPr>
              <a:t>[CONSTRAINT </a:t>
            </a:r>
            <a:r>
              <a:rPr lang="en-US" sz="1800" i="1">
                <a:solidFill>
                  <a:srgbClr val="000000"/>
                </a:solidFill>
                <a:latin typeface="Courier New" pitchFamily="49" charset="0"/>
              </a:rPr>
              <a:t>constraint_name</a:t>
            </a:r>
            <a:r>
              <a:rPr lang="en-US" sz="1800">
                <a:solidFill>
                  <a:srgbClr val="000000"/>
                </a:solidFill>
                <a:latin typeface="Courier New" pitchFamily="49" charset="0"/>
              </a:rPr>
              <a:t>] </a:t>
            </a:r>
            <a:r>
              <a:rPr lang="en-US" sz="1800" i="1">
                <a:solidFill>
                  <a:srgbClr val="000000"/>
                </a:solidFill>
                <a:latin typeface="Courier New" pitchFamily="49" charset="0"/>
              </a:rPr>
              <a:t>constraint_type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  (</a:t>
            </a:r>
            <a:r>
              <a:rPr lang="en-US" sz="1800" i="1">
                <a:solidFill>
                  <a:srgbClr val="000000"/>
                </a:solidFill>
                <a:latin typeface="Courier New" pitchFamily="49" charset="0"/>
              </a:rPr>
              <a:t>column</a:t>
            </a:r>
            <a:r>
              <a:rPr lang="en-US" sz="1800">
                <a:solidFill>
                  <a:srgbClr val="000000"/>
                </a:solidFill>
                <a:latin typeface="Courier New" pitchFamily="49" charset="0"/>
              </a:rPr>
              <a:t>,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The NOT NULL Constraint</a:t>
            </a:r>
          </a:p>
        </p:txBody>
      </p:sp>
      <p:sp>
        <p:nvSpPr>
          <p:cNvPr id="17411" name="Rectangle 3"/>
          <p:cNvSpPr>
            <a:spLocks noGrp="1" noChangeArrowheads="1"/>
          </p:cNvSpPr>
          <p:nvPr>
            <p:ph type="body" idx="1"/>
          </p:nvPr>
        </p:nvSpPr>
        <p:spPr>
          <a:xfrm>
            <a:off x="974725" y="1357313"/>
            <a:ext cx="7385050" cy="904875"/>
          </a:xfrm>
          <a:noFill/>
          <a:ln/>
        </p:spPr>
        <p:txBody>
          <a:bodyPr/>
          <a:lstStyle/>
          <a:p>
            <a:r>
              <a:rPr lang="en-US"/>
              <a:t>Ensures that null values are not permitted for the column</a:t>
            </a:r>
          </a:p>
        </p:txBody>
      </p:sp>
      <p:sp>
        <p:nvSpPr>
          <p:cNvPr id="17412" name="Rectangle 4"/>
          <p:cNvSpPr>
            <a:spLocks noChangeArrowheads="1"/>
          </p:cNvSpPr>
          <p:nvPr/>
        </p:nvSpPr>
        <p:spPr bwMode="blackWhite">
          <a:xfrm>
            <a:off x="1712913" y="2862263"/>
            <a:ext cx="5913437"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17413" name="Rectangle 5"/>
          <p:cNvSpPr>
            <a:spLocks noChangeArrowheads="1"/>
          </p:cNvSpPr>
          <p:nvPr/>
        </p:nvSpPr>
        <p:spPr bwMode="auto">
          <a:xfrm>
            <a:off x="1625600" y="2489200"/>
            <a:ext cx="73501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EMP</a:t>
            </a:r>
          </a:p>
        </p:txBody>
      </p:sp>
      <p:sp>
        <p:nvSpPr>
          <p:cNvPr id="17414" name="Line 6"/>
          <p:cNvSpPr>
            <a:spLocks noChangeShapeType="1"/>
          </p:cNvSpPr>
          <p:nvPr/>
        </p:nvSpPr>
        <p:spPr bwMode="auto">
          <a:xfrm>
            <a:off x="2711450" y="2852738"/>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17415" name="Line 7"/>
          <p:cNvSpPr>
            <a:spLocks noChangeShapeType="1"/>
          </p:cNvSpPr>
          <p:nvPr/>
        </p:nvSpPr>
        <p:spPr bwMode="auto">
          <a:xfrm>
            <a:off x="3562350" y="2852738"/>
            <a:ext cx="0" cy="1978025"/>
          </a:xfrm>
          <a:prstGeom prst="line">
            <a:avLst/>
          </a:prstGeom>
          <a:noFill/>
          <a:ln w="25400">
            <a:solidFill>
              <a:srgbClr val="000000"/>
            </a:solidFill>
            <a:round/>
            <a:headEnd type="none" w="sm" len="sm"/>
            <a:tailEnd type="none" w="sm" len="sm"/>
          </a:ln>
          <a:effectLst/>
        </p:spPr>
        <p:txBody>
          <a:bodyPr/>
          <a:lstStyle/>
          <a:p>
            <a:endParaRPr lang="en-US"/>
          </a:p>
        </p:txBody>
      </p:sp>
      <p:sp>
        <p:nvSpPr>
          <p:cNvPr id="17416" name="Line 8"/>
          <p:cNvSpPr>
            <a:spLocks noChangeShapeType="1"/>
          </p:cNvSpPr>
          <p:nvPr/>
        </p:nvSpPr>
        <p:spPr bwMode="auto">
          <a:xfrm>
            <a:off x="5057775" y="2852738"/>
            <a:ext cx="0" cy="1958975"/>
          </a:xfrm>
          <a:prstGeom prst="line">
            <a:avLst/>
          </a:prstGeom>
          <a:noFill/>
          <a:ln w="25400">
            <a:solidFill>
              <a:srgbClr val="000000"/>
            </a:solidFill>
            <a:round/>
            <a:headEnd type="none" w="sm" len="sm"/>
            <a:tailEnd type="none" w="sm" len="sm"/>
          </a:ln>
          <a:effectLst/>
        </p:spPr>
        <p:txBody>
          <a:bodyPr/>
          <a:lstStyle/>
          <a:p>
            <a:endParaRPr lang="en-US"/>
          </a:p>
        </p:txBody>
      </p:sp>
      <p:sp>
        <p:nvSpPr>
          <p:cNvPr id="17417" name="Line 9"/>
          <p:cNvSpPr>
            <a:spLocks noChangeShapeType="1"/>
          </p:cNvSpPr>
          <p:nvPr/>
        </p:nvSpPr>
        <p:spPr bwMode="auto">
          <a:xfrm>
            <a:off x="5676900" y="2852738"/>
            <a:ext cx="0" cy="1997075"/>
          </a:xfrm>
          <a:prstGeom prst="line">
            <a:avLst/>
          </a:prstGeom>
          <a:noFill/>
          <a:ln w="25400">
            <a:solidFill>
              <a:srgbClr val="000000"/>
            </a:solidFill>
            <a:round/>
            <a:headEnd type="none" w="sm" len="sm"/>
            <a:tailEnd type="none" w="sm" len="sm"/>
          </a:ln>
          <a:effectLst/>
        </p:spPr>
        <p:txBody>
          <a:bodyPr/>
          <a:lstStyle/>
          <a:p>
            <a:endParaRPr lang="en-US"/>
          </a:p>
        </p:txBody>
      </p:sp>
      <p:sp>
        <p:nvSpPr>
          <p:cNvPr id="17418" name="Rectangle 10"/>
          <p:cNvSpPr>
            <a:spLocks noChangeArrowheads="1"/>
          </p:cNvSpPr>
          <p:nvPr/>
        </p:nvSpPr>
        <p:spPr bwMode="blackWhite">
          <a:xfrm>
            <a:off x="1744663" y="2903538"/>
            <a:ext cx="7361237" cy="19145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EMPNO 	ENAME 	JOB		 ...  COMM  DEPTNO     </a:t>
            </a:r>
          </a:p>
          <a:p>
            <a:pPr algn="l">
              <a:lnSpc>
                <a:spcPct val="95000"/>
              </a:lnSpc>
              <a:spcBef>
                <a:spcPct val="0"/>
              </a:spcBef>
              <a:tabLst>
                <a:tab pos="966788" algn="l"/>
                <a:tab pos="1885950" algn="l"/>
                <a:tab pos="2457450" algn="l"/>
                <a:tab pos="3200400" algn="l"/>
                <a:tab pos="45720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7839	KING	PRESIDENT		      10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7698	BLAKE	MANAGER		      30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7782	CLARK	MANAGER		      10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7566	JONES	MANAGER		      20</a:t>
            </a:r>
          </a:p>
          <a:p>
            <a:pPr algn="l">
              <a:lnSpc>
                <a:spcPct val="95000"/>
              </a:lnSpc>
              <a:spcBef>
                <a:spcPct val="0"/>
              </a:spcBef>
              <a:tabLst>
                <a:tab pos="966788" algn="l"/>
                <a:tab pos="1885950" algn="l"/>
                <a:tab pos="2457450" algn="l"/>
                <a:tab pos="3200400" algn="l"/>
                <a:tab pos="4572000" algn="l"/>
              </a:tabLst>
            </a:pPr>
            <a:r>
              <a:rPr lang="en-US" sz="1800">
                <a:solidFill>
                  <a:srgbClr val="000000"/>
                </a:solidFill>
                <a:latin typeface="Courier New" pitchFamily="49" charset="0"/>
              </a:rPr>
              <a:t>  ...</a:t>
            </a:r>
          </a:p>
        </p:txBody>
      </p:sp>
      <p:grpSp>
        <p:nvGrpSpPr>
          <p:cNvPr id="17424" name="Group 16"/>
          <p:cNvGrpSpPr>
            <a:grpSpLocks/>
          </p:cNvGrpSpPr>
          <p:nvPr/>
        </p:nvGrpSpPr>
        <p:grpSpPr bwMode="auto">
          <a:xfrm>
            <a:off x="1708150" y="3316288"/>
            <a:ext cx="5930900" cy="1200150"/>
            <a:chOff x="1076" y="2089"/>
            <a:chExt cx="3736" cy="756"/>
          </a:xfrm>
        </p:grpSpPr>
        <p:sp>
          <p:nvSpPr>
            <p:cNvPr id="17419" name="Line 11"/>
            <p:cNvSpPr>
              <a:spLocks noChangeShapeType="1"/>
            </p:cNvSpPr>
            <p:nvPr/>
          </p:nvSpPr>
          <p:spPr bwMode="auto">
            <a:xfrm>
              <a:off x="1080" y="2089"/>
              <a:ext cx="3719" cy="0"/>
            </a:xfrm>
            <a:prstGeom prst="line">
              <a:avLst/>
            </a:prstGeom>
            <a:noFill/>
            <a:ln w="50800">
              <a:solidFill>
                <a:srgbClr val="000000"/>
              </a:solidFill>
              <a:round/>
              <a:headEnd type="none" w="sm" len="sm"/>
              <a:tailEnd type="none" w="sm" len="sm"/>
            </a:ln>
            <a:effectLst/>
          </p:spPr>
          <p:txBody>
            <a:bodyPr/>
            <a:lstStyle/>
            <a:p>
              <a:endParaRPr lang="en-US"/>
            </a:p>
          </p:txBody>
        </p:sp>
        <p:sp>
          <p:nvSpPr>
            <p:cNvPr id="17420" name="Line 12"/>
            <p:cNvSpPr>
              <a:spLocks noChangeShapeType="1"/>
            </p:cNvSpPr>
            <p:nvPr/>
          </p:nvSpPr>
          <p:spPr bwMode="auto">
            <a:xfrm>
              <a:off x="1076" y="2337"/>
              <a:ext cx="3736"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21" name="Line 13"/>
            <p:cNvSpPr>
              <a:spLocks noChangeShapeType="1"/>
            </p:cNvSpPr>
            <p:nvPr/>
          </p:nvSpPr>
          <p:spPr bwMode="auto">
            <a:xfrm>
              <a:off x="1076" y="2845"/>
              <a:ext cx="3729"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22" name="Line 14"/>
            <p:cNvSpPr>
              <a:spLocks noChangeShapeType="1"/>
            </p:cNvSpPr>
            <p:nvPr/>
          </p:nvSpPr>
          <p:spPr bwMode="auto">
            <a:xfrm>
              <a:off x="1076" y="2493"/>
              <a:ext cx="3736"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23" name="Line 15"/>
            <p:cNvSpPr>
              <a:spLocks noChangeShapeType="1"/>
            </p:cNvSpPr>
            <p:nvPr/>
          </p:nvSpPr>
          <p:spPr bwMode="auto">
            <a:xfrm>
              <a:off x="1076" y="2661"/>
              <a:ext cx="3736" cy="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17425" name="Line 17"/>
          <p:cNvSpPr>
            <a:spLocks noChangeShapeType="1"/>
          </p:cNvSpPr>
          <p:nvPr/>
        </p:nvSpPr>
        <p:spPr bwMode="auto">
          <a:xfrm>
            <a:off x="6534150" y="2852738"/>
            <a:ext cx="0" cy="1997075"/>
          </a:xfrm>
          <a:prstGeom prst="line">
            <a:avLst/>
          </a:prstGeom>
          <a:noFill/>
          <a:ln w="25400">
            <a:solidFill>
              <a:srgbClr val="000000"/>
            </a:solidFill>
            <a:round/>
            <a:headEnd type="none" w="sm" len="sm"/>
            <a:tailEnd type="none" w="sm" len="sm"/>
          </a:ln>
          <a:effectLst/>
        </p:spPr>
        <p:txBody>
          <a:bodyPr/>
          <a:lstStyle/>
          <a:p>
            <a:endParaRPr lang="en-US"/>
          </a:p>
        </p:txBody>
      </p:sp>
      <p:grpSp>
        <p:nvGrpSpPr>
          <p:cNvPr id="17433" name="Group 25"/>
          <p:cNvGrpSpPr>
            <a:grpSpLocks/>
          </p:cNvGrpSpPr>
          <p:nvPr/>
        </p:nvGrpSpPr>
        <p:grpSpPr bwMode="auto">
          <a:xfrm>
            <a:off x="1501775" y="4687888"/>
            <a:ext cx="7470775" cy="1360487"/>
            <a:chOff x="946" y="2953"/>
            <a:chExt cx="4706" cy="857"/>
          </a:xfrm>
        </p:grpSpPr>
        <p:grpSp>
          <p:nvGrpSpPr>
            <p:cNvPr id="17428" name="Group 20"/>
            <p:cNvGrpSpPr>
              <a:grpSpLocks/>
            </p:cNvGrpSpPr>
            <p:nvPr/>
          </p:nvGrpSpPr>
          <p:grpSpPr bwMode="auto">
            <a:xfrm>
              <a:off x="946" y="2953"/>
              <a:ext cx="2030" cy="857"/>
              <a:chOff x="946" y="2953"/>
              <a:chExt cx="2030" cy="857"/>
            </a:xfrm>
          </p:grpSpPr>
          <p:sp>
            <p:nvSpPr>
              <p:cNvPr id="17426" name="Rectangle 18"/>
              <p:cNvSpPr>
                <a:spLocks noChangeArrowheads="1"/>
              </p:cNvSpPr>
              <p:nvPr/>
            </p:nvSpPr>
            <p:spPr bwMode="auto">
              <a:xfrm>
                <a:off x="946" y="3196"/>
                <a:ext cx="2030" cy="6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NOT NULL constraint</a:t>
                </a:r>
              </a:p>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(no row can contain</a:t>
                </a:r>
                <a:br>
                  <a:rPr lang="en-US" sz="1600">
                    <a:solidFill>
                      <a:srgbClr val="FFFFCC"/>
                    </a:solidFill>
                    <a:effectLst>
                      <a:outerShdw blurRad="38100" dist="38100" dir="2700000" algn="tl">
                        <a:srgbClr val="000000"/>
                      </a:outerShdw>
                    </a:effectLst>
                    <a:latin typeface="Arial" pitchFamily="34" charset="0"/>
                  </a:rPr>
                </a:br>
                <a:r>
                  <a:rPr lang="en-US" sz="1600">
                    <a:solidFill>
                      <a:srgbClr val="FFFFCC"/>
                    </a:solidFill>
                    <a:effectLst>
                      <a:outerShdw blurRad="38100" dist="38100" dir="2700000" algn="tl">
                        <a:srgbClr val="000000"/>
                      </a:outerShdw>
                    </a:effectLst>
                    <a:latin typeface="Arial" pitchFamily="34" charset="0"/>
                  </a:rPr>
                  <a:t>a null value for</a:t>
                </a:r>
                <a:br>
                  <a:rPr lang="en-US" sz="1600">
                    <a:solidFill>
                      <a:srgbClr val="FFFFCC"/>
                    </a:solidFill>
                    <a:effectLst>
                      <a:outerShdw blurRad="38100" dist="38100" dir="2700000" algn="tl">
                        <a:srgbClr val="000000"/>
                      </a:outerShdw>
                    </a:effectLst>
                    <a:latin typeface="Arial" pitchFamily="34" charset="0"/>
                  </a:rPr>
                </a:br>
                <a:r>
                  <a:rPr lang="en-US" sz="1600">
                    <a:solidFill>
                      <a:srgbClr val="FFFFCC"/>
                    </a:solidFill>
                    <a:effectLst>
                      <a:outerShdw blurRad="38100" dist="38100" dir="2700000" algn="tl">
                        <a:srgbClr val="000000"/>
                      </a:outerShdw>
                    </a:effectLst>
                    <a:latin typeface="Arial" pitchFamily="34" charset="0"/>
                  </a:rPr>
                  <a:t>this column)</a:t>
                </a:r>
              </a:p>
            </p:txBody>
          </p:sp>
          <p:sp>
            <p:nvSpPr>
              <p:cNvPr id="17427" name="Line 19"/>
              <p:cNvSpPr>
                <a:spLocks noChangeShapeType="1"/>
              </p:cNvSpPr>
              <p:nvPr/>
            </p:nvSpPr>
            <p:spPr bwMode="auto">
              <a:xfrm>
                <a:off x="1943"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
          <p:nvSpPr>
            <p:cNvPr id="17429" name="Rectangle 21"/>
            <p:cNvSpPr>
              <a:spLocks noChangeArrowheads="1"/>
            </p:cNvSpPr>
            <p:nvPr/>
          </p:nvSpPr>
          <p:spPr bwMode="auto">
            <a:xfrm>
              <a:off x="2686" y="3196"/>
              <a:ext cx="1514" cy="6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Absence of NOT NULL constraint</a:t>
              </a:r>
            </a:p>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(any row can contain</a:t>
              </a:r>
              <a:br>
                <a:rPr lang="en-US" sz="1600">
                  <a:solidFill>
                    <a:srgbClr val="FFFFCC"/>
                  </a:solidFill>
                  <a:effectLst>
                    <a:outerShdw blurRad="38100" dist="38100" dir="2700000" algn="tl">
                      <a:srgbClr val="000000"/>
                    </a:outerShdw>
                  </a:effectLst>
                  <a:latin typeface="Arial" pitchFamily="34" charset="0"/>
                </a:rPr>
              </a:br>
              <a:r>
                <a:rPr lang="en-US" sz="1600">
                  <a:solidFill>
                    <a:srgbClr val="FFFFCC"/>
                  </a:solidFill>
                  <a:effectLst>
                    <a:outerShdw blurRad="38100" dist="38100" dir="2700000" algn="tl">
                      <a:srgbClr val="000000"/>
                    </a:outerShdw>
                  </a:effectLst>
                  <a:latin typeface="Arial" pitchFamily="34" charset="0"/>
                </a:rPr>
                <a:t>null for this column)</a:t>
              </a:r>
            </a:p>
          </p:txBody>
        </p:sp>
        <p:sp>
          <p:nvSpPr>
            <p:cNvPr id="17430" name="Line 22"/>
            <p:cNvSpPr>
              <a:spLocks noChangeShapeType="1"/>
            </p:cNvSpPr>
            <p:nvPr/>
          </p:nvSpPr>
          <p:spPr bwMode="auto">
            <a:xfrm>
              <a:off x="3827"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17431" name="Rectangle 23"/>
            <p:cNvSpPr>
              <a:spLocks noChangeArrowheads="1"/>
            </p:cNvSpPr>
            <p:nvPr/>
          </p:nvSpPr>
          <p:spPr bwMode="auto">
            <a:xfrm>
              <a:off x="4197" y="3196"/>
              <a:ext cx="1455" cy="197"/>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600">
                  <a:solidFill>
                    <a:srgbClr val="FFFFCC"/>
                  </a:solidFill>
                  <a:effectLst>
                    <a:outerShdw blurRad="38100" dist="38100" dir="2700000" algn="tl">
                      <a:srgbClr val="000000"/>
                    </a:outerShdw>
                  </a:effectLst>
                  <a:latin typeface="Arial" pitchFamily="34" charset="0"/>
                </a:rPr>
                <a:t>NOT NULL constraint</a:t>
              </a:r>
            </a:p>
          </p:txBody>
        </p:sp>
        <p:sp>
          <p:nvSpPr>
            <p:cNvPr id="17432" name="Line 24"/>
            <p:cNvSpPr>
              <a:spLocks noChangeShapeType="1"/>
            </p:cNvSpPr>
            <p:nvPr/>
          </p:nvSpPr>
          <p:spPr bwMode="auto">
            <a:xfrm>
              <a:off x="4619"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33"/>
                                        </p:tgtEl>
                                        <p:attrNameLst>
                                          <p:attrName>style.visibility</p:attrName>
                                        </p:attrNameLst>
                                      </p:cBhvr>
                                      <p:to>
                                        <p:strVal val="visible"/>
                                      </p:to>
                                    </p:set>
                                    <p:anim calcmode="lin" valueType="num">
                                      <p:cBhvr additive="base">
                                        <p:cTn id="7" dur="500" fill="hold"/>
                                        <p:tgtEl>
                                          <p:spTgt spid="17433"/>
                                        </p:tgtEl>
                                        <p:attrNameLst>
                                          <p:attrName>ppt_x</p:attrName>
                                        </p:attrNameLst>
                                      </p:cBhvr>
                                      <p:tavLst>
                                        <p:tav tm="0">
                                          <p:val>
                                            <p:strVal val="#ppt_x"/>
                                          </p:val>
                                        </p:tav>
                                        <p:tav tm="100000">
                                          <p:val>
                                            <p:strVal val="#ppt_x"/>
                                          </p:val>
                                        </p:tav>
                                      </p:tavLst>
                                    </p:anim>
                                    <p:anim calcmode="lin" valueType="num">
                                      <p:cBhvr additive="base">
                                        <p:cTn id="8" dur="500" fill="hold"/>
                                        <p:tgtEl>
                                          <p:spTgt spid="174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1212850" y="2184400"/>
            <a:ext cx="6794500" cy="26924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a:p>
            <a:pPr algn="l">
              <a:lnSpc>
                <a:spcPct val="100000"/>
              </a:lnSpc>
              <a:spcBef>
                <a:spcPct val="0"/>
              </a:spcBef>
              <a:tabLst>
                <a:tab pos="1200150" algn="l"/>
                <a:tab pos="2457450" algn="l"/>
              </a:tabLst>
            </a:pPr>
            <a:endParaRPr lang="en-US" sz="1800">
              <a:solidFill>
                <a:srgbClr val="000000"/>
              </a:solidFill>
              <a:latin typeface="Courier New" pitchFamily="49" charset="0"/>
            </a:endParaRPr>
          </a:p>
        </p:txBody>
      </p:sp>
      <p:sp>
        <p:nvSpPr>
          <p:cNvPr id="19459" name="Rectangle 3"/>
          <p:cNvSpPr>
            <a:spLocks noGrp="1" noChangeArrowheads="1"/>
          </p:cNvSpPr>
          <p:nvPr>
            <p:ph type="title"/>
          </p:nvPr>
        </p:nvSpPr>
        <p:spPr>
          <a:noFill/>
          <a:ln/>
        </p:spPr>
        <p:txBody>
          <a:bodyPr/>
          <a:lstStyle/>
          <a:p>
            <a:r>
              <a:rPr lang="en-US"/>
              <a:t>The NOT NULL Constraint</a:t>
            </a:r>
          </a:p>
        </p:txBody>
      </p:sp>
      <p:sp>
        <p:nvSpPr>
          <p:cNvPr id="19460" name="Rectangle 4"/>
          <p:cNvSpPr>
            <a:spLocks noGrp="1" noChangeArrowheads="1"/>
          </p:cNvSpPr>
          <p:nvPr>
            <p:ph type="body" idx="1"/>
          </p:nvPr>
        </p:nvSpPr>
        <p:spPr>
          <a:xfrm>
            <a:off x="1108075" y="1471613"/>
            <a:ext cx="7385050" cy="498475"/>
          </a:xfrm>
          <a:noFill/>
          <a:ln/>
        </p:spPr>
        <p:txBody>
          <a:bodyPr/>
          <a:lstStyle/>
          <a:p>
            <a:r>
              <a:rPr lang="en-US"/>
              <a:t>Defined at the column level</a:t>
            </a:r>
          </a:p>
        </p:txBody>
      </p:sp>
      <p:grpSp>
        <p:nvGrpSpPr>
          <p:cNvPr id="19463" name="Group 7"/>
          <p:cNvGrpSpPr>
            <a:grpSpLocks/>
          </p:cNvGrpSpPr>
          <p:nvPr/>
        </p:nvGrpSpPr>
        <p:grpSpPr bwMode="auto">
          <a:xfrm>
            <a:off x="2466975" y="2857500"/>
            <a:ext cx="4429125" cy="1924050"/>
            <a:chOff x="1554" y="1800"/>
            <a:chExt cx="2790" cy="1212"/>
          </a:xfrm>
        </p:grpSpPr>
        <p:sp>
          <p:nvSpPr>
            <p:cNvPr id="19461" name="Rectangle 5"/>
            <p:cNvSpPr>
              <a:spLocks noChangeArrowheads="1"/>
            </p:cNvSpPr>
            <p:nvPr/>
          </p:nvSpPr>
          <p:spPr bwMode="ltGray">
            <a:xfrm>
              <a:off x="1554" y="1800"/>
              <a:ext cx="2790" cy="18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1554" y="2832"/>
              <a:ext cx="2627" cy="18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19464" name="Rectangle 8"/>
          <p:cNvSpPr>
            <a:spLocks noChangeArrowheads="1"/>
          </p:cNvSpPr>
          <p:nvPr/>
        </p:nvSpPr>
        <p:spPr bwMode="blackWhite">
          <a:xfrm>
            <a:off x="1238250" y="312102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US" sz="1800">
                <a:solidFill>
                  <a:srgbClr val="000000"/>
                </a:solidFill>
                <a:latin typeface="Courier New" pitchFamily="49" charset="0"/>
              </a:rPr>
              <a:t>SQL&gt; CREATE TABLE emp(</a:t>
            </a:r>
          </a:p>
          <a:p>
            <a:pPr algn="l">
              <a:lnSpc>
                <a:spcPct val="100000"/>
              </a:lnSpc>
              <a:spcBef>
                <a:spcPct val="0"/>
              </a:spcBef>
              <a:tabLst>
                <a:tab pos="1200150" algn="l"/>
                <a:tab pos="2457450" algn="l"/>
              </a:tabLst>
            </a:pPr>
            <a:r>
              <a:rPr lang="en-US" sz="1800">
                <a:solidFill>
                  <a:srgbClr val="000000"/>
                </a:solidFill>
                <a:latin typeface="Courier New" pitchFamily="49" charset="0"/>
              </a:rPr>
              <a:t>  2  	empno 	NUMBER(4),</a:t>
            </a:r>
          </a:p>
          <a:p>
            <a:pPr algn="l">
              <a:lnSpc>
                <a:spcPct val="100000"/>
              </a:lnSpc>
              <a:spcBef>
                <a:spcPct val="0"/>
              </a:spcBef>
              <a:tabLst>
                <a:tab pos="1200150" algn="l"/>
                <a:tab pos="2457450" algn="l"/>
              </a:tabLst>
            </a:pPr>
            <a:r>
              <a:rPr lang="en-US" sz="1800">
                <a:solidFill>
                  <a:srgbClr val="000000"/>
                </a:solidFill>
                <a:latin typeface="Courier New" pitchFamily="49" charset="0"/>
              </a:rPr>
              <a:t>  3	ename	VARCHAR2(10) NOT NULL,</a:t>
            </a:r>
          </a:p>
          <a:p>
            <a:pPr algn="l">
              <a:lnSpc>
                <a:spcPct val="100000"/>
              </a:lnSpc>
              <a:spcBef>
                <a:spcPct val="0"/>
              </a:spcBef>
              <a:tabLst>
                <a:tab pos="1200150" algn="l"/>
                <a:tab pos="2457450" algn="l"/>
              </a:tabLst>
            </a:pPr>
            <a:r>
              <a:rPr lang="en-US" sz="1800">
                <a:solidFill>
                  <a:srgbClr val="000000"/>
                </a:solidFill>
                <a:latin typeface="Courier New" pitchFamily="49" charset="0"/>
              </a:rPr>
              <a:t>  4	job	VARCHAR2(9),</a:t>
            </a:r>
          </a:p>
          <a:p>
            <a:pPr algn="l">
              <a:lnSpc>
                <a:spcPct val="100000"/>
              </a:lnSpc>
              <a:spcBef>
                <a:spcPct val="0"/>
              </a:spcBef>
              <a:tabLst>
                <a:tab pos="1200150" algn="l"/>
                <a:tab pos="2457450" algn="l"/>
              </a:tabLst>
            </a:pPr>
            <a:r>
              <a:rPr lang="en-US" sz="1800">
                <a:solidFill>
                  <a:srgbClr val="000000"/>
                </a:solidFill>
                <a:latin typeface="Courier New" pitchFamily="49" charset="0"/>
              </a:rPr>
              <a:t>  5	mgr	NUMBER(4),</a:t>
            </a:r>
          </a:p>
          <a:p>
            <a:pPr algn="l">
              <a:lnSpc>
                <a:spcPct val="100000"/>
              </a:lnSpc>
              <a:spcBef>
                <a:spcPct val="0"/>
              </a:spcBef>
              <a:tabLst>
                <a:tab pos="1200150" algn="l"/>
                <a:tab pos="2457450" algn="l"/>
              </a:tabLst>
            </a:pPr>
            <a:r>
              <a:rPr lang="en-US" sz="1800">
                <a:solidFill>
                  <a:srgbClr val="000000"/>
                </a:solidFill>
                <a:latin typeface="Courier New" pitchFamily="49" charset="0"/>
              </a:rPr>
              <a:t>  6	hiredate	DATE,</a:t>
            </a:r>
          </a:p>
          <a:p>
            <a:pPr algn="l">
              <a:lnSpc>
                <a:spcPct val="100000"/>
              </a:lnSpc>
              <a:spcBef>
                <a:spcPct val="0"/>
              </a:spcBef>
              <a:tabLst>
                <a:tab pos="1200150" algn="l"/>
                <a:tab pos="2457450" algn="l"/>
              </a:tabLst>
            </a:pPr>
            <a:r>
              <a:rPr lang="en-US" sz="1800">
                <a:solidFill>
                  <a:srgbClr val="000000"/>
                </a:solidFill>
                <a:latin typeface="Courier New" pitchFamily="49" charset="0"/>
              </a:rPr>
              <a:t>  7	sal	NUMBER(7,2),</a:t>
            </a:r>
          </a:p>
          <a:p>
            <a:pPr algn="l">
              <a:lnSpc>
                <a:spcPct val="100000"/>
              </a:lnSpc>
              <a:spcBef>
                <a:spcPct val="0"/>
              </a:spcBef>
              <a:tabLst>
                <a:tab pos="1200150" algn="l"/>
                <a:tab pos="2457450" algn="l"/>
              </a:tabLst>
            </a:pPr>
            <a:r>
              <a:rPr lang="en-US" sz="1800">
                <a:solidFill>
                  <a:srgbClr val="000000"/>
                </a:solidFill>
                <a:latin typeface="Courier New" pitchFamily="49" charset="0"/>
              </a:rPr>
              <a:t>  8 	comm	NUMBER(7,2),</a:t>
            </a:r>
          </a:p>
          <a:p>
            <a:pPr algn="l">
              <a:lnSpc>
                <a:spcPct val="100000"/>
              </a:lnSpc>
              <a:spcBef>
                <a:spcPct val="0"/>
              </a:spcBef>
              <a:tabLst>
                <a:tab pos="1200150" algn="l"/>
                <a:tab pos="2457450" algn="l"/>
              </a:tabLst>
            </a:pPr>
            <a:r>
              <a:rPr lang="en-US" sz="1800">
                <a:solidFill>
                  <a:srgbClr val="000000"/>
                </a:solidFill>
                <a:latin typeface="Courier New" pitchFamily="49" charset="0"/>
              </a:rPr>
              <a:t>  9	deptno	NUMBER(7,2) NOT NULL);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up)">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The UNIQUE Key Constraint</a:t>
            </a:r>
          </a:p>
        </p:txBody>
      </p:sp>
      <p:sp>
        <p:nvSpPr>
          <p:cNvPr id="21507"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1508"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DEPT </a:t>
            </a:r>
          </a:p>
        </p:txBody>
      </p:sp>
      <p:sp>
        <p:nvSpPr>
          <p:cNvPr id="21509" name="Rectangle 5"/>
          <p:cNvSpPr>
            <a:spLocks noChangeArrowheads="1"/>
          </p:cNvSpPr>
          <p:nvPr/>
        </p:nvSpPr>
        <p:spPr bwMode="blackWhite">
          <a:xfrm>
            <a:off x="1192213" y="2079625"/>
            <a:ext cx="3836987" cy="16541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30	SALES		CHICAGO</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40	OPERATIONS	BOSTON</a:t>
            </a:r>
          </a:p>
        </p:txBody>
      </p:sp>
      <p:sp>
        <p:nvSpPr>
          <p:cNvPr id="21510"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21511"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2"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3"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4"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1515"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1516" name="Rectangle 12"/>
          <p:cNvSpPr>
            <a:spLocks noChangeArrowheads="1"/>
          </p:cNvSpPr>
          <p:nvPr/>
        </p:nvSpPr>
        <p:spPr bwMode="auto">
          <a:xfrm>
            <a:off x="2795588" y="1439863"/>
            <a:ext cx="2938462" cy="339725"/>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UNIQUE key constraint</a:t>
            </a:r>
          </a:p>
        </p:txBody>
      </p:sp>
      <p:sp>
        <p:nvSpPr>
          <p:cNvPr id="21517" name="Freeform 13"/>
          <p:cNvSpPr>
            <a:spLocks/>
          </p:cNvSpPr>
          <p:nvPr/>
        </p:nvSpPr>
        <p:spPr bwMode="auto">
          <a:xfrm>
            <a:off x="245745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nvGrpSpPr>
          <p:cNvPr id="21526" name="Group 22"/>
          <p:cNvGrpSpPr>
            <a:grpSpLocks/>
          </p:cNvGrpSpPr>
          <p:nvPr/>
        </p:nvGrpSpPr>
        <p:grpSpPr bwMode="auto">
          <a:xfrm>
            <a:off x="1174750" y="3867150"/>
            <a:ext cx="4767263" cy="1619250"/>
            <a:chOff x="740" y="2436"/>
            <a:chExt cx="3003" cy="1020"/>
          </a:xfrm>
        </p:grpSpPr>
        <p:sp>
          <p:nvSpPr>
            <p:cNvPr id="21518" name="AutoShape 14"/>
            <p:cNvSpPr>
              <a:spLocks noChangeArrowheads="1"/>
            </p:cNvSpPr>
            <p:nvPr/>
          </p:nvSpPr>
          <p:spPr bwMode="auto">
            <a:xfrm>
              <a:off x="1764" y="2436"/>
              <a:ext cx="396" cy="444"/>
            </a:xfrm>
            <a:prstGeom prst="upArrow">
              <a:avLst>
                <a:gd name="adj1" fmla="val 50000"/>
                <a:gd name="adj2" fmla="val 56055"/>
              </a:avLst>
            </a:prstGeom>
            <a:solidFill>
              <a:srgbClr val="FFCC99"/>
            </a:solidFill>
            <a:ln w="9525">
              <a:noFill/>
              <a:miter lim="800000"/>
              <a:headEnd/>
              <a:tailEnd/>
            </a:ln>
            <a:effectLst>
              <a:outerShdw dist="53882" dir="2700000" algn="ctr" rotWithShape="0">
                <a:srgbClr val="000000">
                  <a:alpha val="50000"/>
                </a:srgbClr>
              </a:outerShdw>
            </a:effectLst>
          </p:spPr>
          <p:txBody>
            <a:bodyPr vert="eaVert" wrap="none" anchor="ctr"/>
            <a:lstStyle/>
            <a:p>
              <a:endParaRPr lang="en-US"/>
            </a:p>
          </p:txBody>
        </p:sp>
        <p:sp>
          <p:nvSpPr>
            <p:cNvPr id="21519" name="Rectangle 15"/>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US" sz="1800">
                <a:solidFill>
                  <a:srgbClr val="000000"/>
                </a:solidFill>
                <a:latin typeface="Courier New" pitchFamily="49" charset="0"/>
              </a:endParaRPr>
            </a:p>
          </p:txBody>
        </p:sp>
        <p:sp>
          <p:nvSpPr>
            <p:cNvPr id="21520" name="Rectangle 16"/>
            <p:cNvSpPr>
              <a:spLocks noChangeArrowheads="1"/>
            </p:cNvSpPr>
            <p:nvPr/>
          </p:nvSpPr>
          <p:spPr bwMode="blackWhite">
            <a:xfrm>
              <a:off x="751" y="2894"/>
              <a:ext cx="2417" cy="550"/>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50	SALES		DETROIT</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pPr>
              <a:r>
                <a:rPr lang="en-US" sz="1800">
                  <a:solidFill>
                    <a:srgbClr val="000000"/>
                  </a:solidFill>
                  <a:latin typeface="Courier New" pitchFamily="49" charset="0"/>
                </a:rPr>
                <a:t>    60			BOSTON</a:t>
              </a:r>
            </a:p>
          </p:txBody>
        </p:sp>
        <p:grpSp>
          <p:nvGrpSpPr>
            <p:cNvPr id="21523" name="Group 19"/>
            <p:cNvGrpSpPr>
              <a:grpSpLocks/>
            </p:cNvGrpSpPr>
            <p:nvPr/>
          </p:nvGrpSpPr>
          <p:grpSpPr bwMode="auto">
            <a:xfrm>
              <a:off x="1372" y="2874"/>
              <a:ext cx="944" cy="582"/>
              <a:chOff x="1372" y="2874"/>
              <a:chExt cx="944" cy="582"/>
            </a:xfrm>
          </p:grpSpPr>
          <p:sp>
            <p:nvSpPr>
              <p:cNvPr id="21521" name="Line 17"/>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a:lstStyle/>
              <a:p>
                <a:endParaRPr lang="en-US"/>
              </a:p>
            </p:txBody>
          </p:sp>
          <p:sp>
            <p:nvSpPr>
              <p:cNvPr id="21522" name="Line 18"/>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1524" name="Rectangle 20"/>
            <p:cNvSpPr>
              <a:spLocks noChangeArrowheads="1"/>
            </p:cNvSpPr>
            <p:nvPr/>
          </p:nvSpPr>
          <p:spPr bwMode="auto">
            <a:xfrm>
              <a:off x="2109" y="2656"/>
              <a:ext cx="1634"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Insert into</a:t>
              </a:r>
            </a:p>
          </p:txBody>
        </p:sp>
        <p:sp>
          <p:nvSpPr>
            <p:cNvPr id="21525" name="Line 21"/>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a:lstStyle/>
            <a:p>
              <a:endParaRPr lang="en-US"/>
            </a:p>
          </p:txBody>
        </p:sp>
      </p:grpSp>
      <p:grpSp>
        <p:nvGrpSpPr>
          <p:cNvPr id="21531" name="Group 27"/>
          <p:cNvGrpSpPr>
            <a:grpSpLocks/>
          </p:cNvGrpSpPr>
          <p:nvPr/>
        </p:nvGrpSpPr>
        <p:grpSpPr bwMode="auto">
          <a:xfrm>
            <a:off x="5065713" y="4273550"/>
            <a:ext cx="3530600" cy="1196975"/>
            <a:chOff x="3191" y="2692"/>
            <a:chExt cx="2224" cy="754"/>
          </a:xfrm>
        </p:grpSpPr>
        <p:sp>
          <p:nvSpPr>
            <p:cNvPr id="21527" name="Rectangle 23"/>
            <p:cNvSpPr>
              <a:spLocks noChangeArrowheads="1"/>
            </p:cNvSpPr>
            <p:nvPr/>
          </p:nvSpPr>
          <p:spPr bwMode="auto">
            <a:xfrm>
              <a:off x="3694" y="2692"/>
              <a:ext cx="1721" cy="526"/>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Not allowed </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(DNAME</a:t>
              </a:r>
              <a:r>
                <a:rPr lang="en-US" sz="1800" b="0">
                  <a:solidFill>
                    <a:schemeClr val="tx1"/>
                  </a:solidFill>
                  <a:latin typeface="Symbol" pitchFamily="18" charset="2"/>
                </a:rPr>
                <a:t>-</a:t>
              </a:r>
              <a:r>
                <a:rPr lang="en-US" sz="1800">
                  <a:solidFill>
                    <a:schemeClr val="tx1"/>
                  </a:solidFill>
                  <a:latin typeface="Arial" pitchFamily="34" charset="0"/>
                </a:rPr>
                <a:t>SALES</a:t>
              </a:r>
              <a:r>
                <a:rPr lang="en-US" sz="1800">
                  <a:solidFill>
                    <a:srgbClr val="FFFFCC"/>
                  </a:solidFill>
                  <a:effectLst>
                    <a:outerShdw blurRad="38100" dist="38100" dir="2700000" algn="tl">
                      <a:srgbClr val="000000"/>
                    </a:outerShdw>
                  </a:effectLst>
                  <a:latin typeface="Arial" pitchFamily="34" charset="0"/>
                </a:rPr>
                <a:t> already exists)</a:t>
              </a:r>
            </a:p>
          </p:txBody>
        </p:sp>
        <p:sp>
          <p:nvSpPr>
            <p:cNvPr id="21528" name="Line 24"/>
            <p:cNvSpPr>
              <a:spLocks noChangeShapeType="1"/>
            </p:cNvSpPr>
            <p:nvPr/>
          </p:nvSpPr>
          <p:spPr bwMode="auto">
            <a:xfrm flipV="1">
              <a:off x="3191" y="2988"/>
              <a:ext cx="431"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21529" name="Rectangle 25"/>
            <p:cNvSpPr>
              <a:spLocks noChangeArrowheads="1"/>
            </p:cNvSpPr>
            <p:nvPr/>
          </p:nvSpPr>
          <p:spPr bwMode="auto">
            <a:xfrm>
              <a:off x="3694" y="3232"/>
              <a:ext cx="1721"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US" sz="1800">
                  <a:solidFill>
                    <a:srgbClr val="FFFFCC"/>
                  </a:solidFill>
                  <a:effectLst>
                    <a:outerShdw blurRad="38100" dist="38100" dir="2700000" algn="tl">
                      <a:srgbClr val="000000"/>
                    </a:outerShdw>
                  </a:effectLst>
                  <a:latin typeface="Arial" pitchFamily="34" charset="0"/>
                </a:rPr>
                <a:t>Allowed</a:t>
              </a:r>
            </a:p>
          </p:txBody>
        </p:sp>
        <p:sp>
          <p:nvSpPr>
            <p:cNvPr id="21530" name="Line 26"/>
            <p:cNvSpPr>
              <a:spLocks noChangeShapeType="1"/>
            </p:cNvSpPr>
            <p:nvPr/>
          </p:nvSpPr>
          <p:spPr bwMode="auto">
            <a:xfrm flipV="1">
              <a:off x="3191" y="3324"/>
              <a:ext cx="431"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26"/>
                                        </p:tgtEl>
                                        <p:attrNameLst>
                                          <p:attrName>style.visibility</p:attrName>
                                        </p:attrNameLst>
                                      </p:cBhvr>
                                      <p:to>
                                        <p:strVal val="visible"/>
                                      </p:to>
                                    </p:set>
                                    <p:anim calcmode="lin" valueType="num">
                                      <p:cBhvr additive="base">
                                        <p:cTn id="7" dur="500" fill="hold"/>
                                        <p:tgtEl>
                                          <p:spTgt spid="21526"/>
                                        </p:tgtEl>
                                        <p:attrNameLst>
                                          <p:attrName>ppt_x</p:attrName>
                                        </p:attrNameLst>
                                      </p:cBhvr>
                                      <p:tavLst>
                                        <p:tav tm="0">
                                          <p:val>
                                            <p:strVal val="#ppt_x"/>
                                          </p:val>
                                        </p:tav>
                                        <p:tav tm="100000">
                                          <p:val>
                                            <p:strVal val="#ppt_x"/>
                                          </p:val>
                                        </p:tav>
                                      </p:tavLst>
                                    </p:anim>
                                    <p:anim calcmode="lin" valueType="num">
                                      <p:cBhvr additive="base">
                                        <p:cTn id="8" dur="500" fill="hold"/>
                                        <p:tgtEl>
                                          <p:spTgt spid="215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1531"/>
                                        </p:tgtEl>
                                        <p:attrNameLst>
                                          <p:attrName>style.visibility</p:attrName>
                                        </p:attrNameLst>
                                      </p:cBhvr>
                                      <p:to>
                                        <p:strVal val="visible"/>
                                      </p:to>
                                    </p:set>
                                    <p:anim calcmode="lin" valueType="num">
                                      <p:cBhvr additive="base">
                                        <p:cTn id="12" dur="500" fill="hold"/>
                                        <p:tgtEl>
                                          <p:spTgt spid="21531"/>
                                        </p:tgtEl>
                                        <p:attrNameLst>
                                          <p:attrName>ppt_x</p:attrName>
                                        </p:attrNameLst>
                                      </p:cBhvr>
                                      <p:tavLst>
                                        <p:tav tm="0">
                                          <p:val>
                                            <p:strVal val="1+#ppt_w/2"/>
                                          </p:val>
                                        </p:tav>
                                        <p:tav tm="100000">
                                          <p:val>
                                            <p:strVal val="#ppt_x"/>
                                          </p:val>
                                        </p:tav>
                                      </p:tavLst>
                                    </p:anim>
                                    <p:anim calcmode="lin" valueType="num">
                                      <p:cBhvr additive="base">
                                        <p:cTn id="13" dur="500" fill="hold"/>
                                        <p:tgtEl>
                                          <p:spTgt spid="21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S9">
  <a:themeElements>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fontScheme name="LES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sz="2800" b="1" i="0" u="none" strike="noStrike" cap="none" normalizeH="0" baseline="0" smtClean="0">
            <a:ln>
              <a:noFill/>
            </a:ln>
            <a:solidFill>
              <a:schemeClr val="bg2"/>
            </a:solidFill>
            <a:effectLst/>
            <a:latin typeface="Arial Narrow" pitchFamily="34" charset="0"/>
          </a:defRPr>
        </a:defPPr>
      </a:lstStyle>
    </a:spDef>
    <a:ln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sz="2800" b="1" i="0" u="none" strike="noStrike" cap="none" normalizeH="0" baseline="0" smtClean="0">
            <a:ln>
              <a:noFill/>
            </a:ln>
            <a:solidFill>
              <a:schemeClr val="bg2"/>
            </a:solidFill>
            <a:effectLst/>
            <a:latin typeface="Arial Narrow" pitchFamily="34" charset="0"/>
          </a:defRPr>
        </a:defPPr>
      </a:lstStyle>
    </a:lnDef>
  </a:objectDefaults>
  <a:extraClrSchemeLst>
    <a:extraClrScheme>
      <a:clrScheme name="LES9 1">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LES9 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S9 3">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S9 4">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S9 5">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S9 6">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S9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S9 8">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docProps/app.xml><?xml version="1.0" encoding="utf-8"?>
<Properties xmlns="http://schemas.openxmlformats.org/officeDocument/2006/extended-properties" xmlns:vt="http://schemas.openxmlformats.org/officeDocument/2006/docPropsVTypes">
  <Template>C:\Linda_Projects\SQL\LES9.PPT</Template>
  <TotalTime>2181</TotalTime>
  <Words>2485</Words>
  <Application>Microsoft PowerPoint</Application>
  <PresentationFormat>On-screen Show (4:3)</PresentationFormat>
  <Paragraphs>498</Paragraphs>
  <Slides>26</Slides>
  <Notes>26</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Times New Roman</vt:lpstr>
      <vt:lpstr>Symbol</vt:lpstr>
      <vt:lpstr>Courier New</vt:lpstr>
      <vt:lpstr>Times</vt:lpstr>
      <vt:lpstr>Arial Narrow</vt:lpstr>
      <vt:lpstr>LES9</vt:lpstr>
      <vt:lpstr>Document</vt:lpstr>
      <vt:lpstr>Including Constraints</vt:lpstr>
      <vt:lpstr>Objectives</vt:lpstr>
      <vt:lpstr>What Are Constraints?</vt:lpstr>
      <vt:lpstr>Constraint Guidelines</vt:lpstr>
      <vt:lpstr>Defining Constraints</vt:lpstr>
      <vt:lpstr>Defining Constraints</vt:lpstr>
      <vt:lpstr>The NOT NULL Constraint</vt:lpstr>
      <vt:lpstr>The NOT NULL Constraint</vt:lpstr>
      <vt:lpstr>The UNIQUE Key Constraint</vt:lpstr>
      <vt:lpstr>The UNIQUE Key Constraint</vt:lpstr>
      <vt:lpstr>The PRIMARY KEY Constraint</vt:lpstr>
      <vt:lpstr>The PRIMARY KEY Constraint</vt:lpstr>
      <vt:lpstr>The FOREIGN KEY Constraint</vt:lpstr>
      <vt:lpstr>The FOREIGN KEY Constraint</vt:lpstr>
      <vt:lpstr>FOREIGN KEY Constraint  Keywords</vt:lpstr>
      <vt:lpstr>The CHECK Constraint</vt:lpstr>
      <vt:lpstr>Adding a Constraint</vt:lpstr>
      <vt:lpstr>Adding a Constraint</vt:lpstr>
      <vt:lpstr>Dropping a Constraint</vt:lpstr>
      <vt:lpstr>Disabling Constraints</vt:lpstr>
      <vt:lpstr>Enabling Constraints</vt:lpstr>
      <vt:lpstr>Viewing Constraints</vt:lpstr>
      <vt:lpstr>Viewing the Columns Associated with Constraints</vt:lpstr>
      <vt:lpstr>Summary</vt:lpstr>
      <vt:lpstr>Practice Overview</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Aisha</cp:lastModifiedBy>
  <cp:revision>191</cp:revision>
  <cp:lastPrinted>1998-04-11T03:37:39Z</cp:lastPrinted>
  <dcterms:created xsi:type="dcterms:W3CDTF">1995-06-17T23:31:02Z</dcterms:created>
  <dcterms:modified xsi:type="dcterms:W3CDTF">2015-05-04T09:28:22Z</dcterms:modified>
</cp:coreProperties>
</file>