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31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625" y="872687"/>
            <a:ext cx="787114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hlink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103" y="192023"/>
            <a:ext cx="9915525" cy="7362825"/>
          </a:xfrm>
          <a:custGeom>
            <a:avLst/>
            <a:gdLst/>
            <a:ahLst/>
            <a:cxnLst/>
            <a:rect l="l" t="t" r="r" b="b"/>
            <a:pathLst>
              <a:path w="9915525" h="7362825">
                <a:moveTo>
                  <a:pt x="0" y="362711"/>
                </a:moveTo>
                <a:lnTo>
                  <a:pt x="3324" y="313316"/>
                </a:lnTo>
                <a:lnTo>
                  <a:pt x="13003" y="265994"/>
                </a:lnTo>
                <a:lnTo>
                  <a:pt x="28598" y="221170"/>
                </a:lnTo>
                <a:lnTo>
                  <a:pt x="49671" y="179267"/>
                </a:lnTo>
                <a:lnTo>
                  <a:pt x="75781" y="140708"/>
                </a:lnTo>
                <a:lnTo>
                  <a:pt x="106489" y="105917"/>
                </a:lnTo>
                <a:lnTo>
                  <a:pt x="141357" y="75318"/>
                </a:lnTo>
                <a:lnTo>
                  <a:pt x="179944" y="49332"/>
                </a:lnTo>
                <a:lnTo>
                  <a:pt x="221813" y="28384"/>
                </a:lnTo>
                <a:lnTo>
                  <a:pt x="266523" y="12897"/>
                </a:lnTo>
                <a:lnTo>
                  <a:pt x="313636" y="3294"/>
                </a:lnTo>
                <a:lnTo>
                  <a:pt x="362712" y="0"/>
                </a:lnTo>
                <a:lnTo>
                  <a:pt x="9552432" y="0"/>
                </a:lnTo>
                <a:lnTo>
                  <a:pt x="9601827" y="3294"/>
                </a:lnTo>
                <a:lnTo>
                  <a:pt x="9649149" y="12897"/>
                </a:lnTo>
                <a:lnTo>
                  <a:pt x="9693973" y="28384"/>
                </a:lnTo>
                <a:lnTo>
                  <a:pt x="9735876" y="49332"/>
                </a:lnTo>
                <a:lnTo>
                  <a:pt x="9774435" y="75318"/>
                </a:lnTo>
                <a:lnTo>
                  <a:pt x="9809226" y="105917"/>
                </a:lnTo>
                <a:lnTo>
                  <a:pt x="9839825" y="140708"/>
                </a:lnTo>
                <a:lnTo>
                  <a:pt x="9865811" y="179267"/>
                </a:lnTo>
                <a:lnTo>
                  <a:pt x="9886759" y="221170"/>
                </a:lnTo>
                <a:lnTo>
                  <a:pt x="9902246" y="265994"/>
                </a:lnTo>
                <a:lnTo>
                  <a:pt x="9911849" y="313316"/>
                </a:lnTo>
                <a:lnTo>
                  <a:pt x="9915144" y="362711"/>
                </a:lnTo>
                <a:lnTo>
                  <a:pt x="9915144" y="6999731"/>
                </a:lnTo>
                <a:lnTo>
                  <a:pt x="9911849" y="7048807"/>
                </a:lnTo>
                <a:lnTo>
                  <a:pt x="9902246" y="7095920"/>
                </a:lnTo>
                <a:lnTo>
                  <a:pt x="9886759" y="7140630"/>
                </a:lnTo>
                <a:lnTo>
                  <a:pt x="9865811" y="7182499"/>
                </a:lnTo>
                <a:lnTo>
                  <a:pt x="9839825" y="7221086"/>
                </a:lnTo>
                <a:lnTo>
                  <a:pt x="9809225" y="7255954"/>
                </a:lnTo>
                <a:lnTo>
                  <a:pt x="9774435" y="7286662"/>
                </a:lnTo>
                <a:lnTo>
                  <a:pt x="9735876" y="7312772"/>
                </a:lnTo>
                <a:lnTo>
                  <a:pt x="9693973" y="7333845"/>
                </a:lnTo>
                <a:lnTo>
                  <a:pt x="9649149" y="7349440"/>
                </a:lnTo>
                <a:lnTo>
                  <a:pt x="9601827" y="7359119"/>
                </a:lnTo>
                <a:lnTo>
                  <a:pt x="9552432" y="7362443"/>
                </a:lnTo>
                <a:lnTo>
                  <a:pt x="362712" y="7362443"/>
                </a:lnTo>
                <a:lnTo>
                  <a:pt x="313636" y="7359119"/>
                </a:lnTo>
                <a:lnTo>
                  <a:pt x="266523" y="7349440"/>
                </a:lnTo>
                <a:lnTo>
                  <a:pt x="221813" y="7333845"/>
                </a:lnTo>
                <a:lnTo>
                  <a:pt x="179944" y="7312772"/>
                </a:lnTo>
                <a:lnTo>
                  <a:pt x="141357" y="7286662"/>
                </a:lnTo>
                <a:lnTo>
                  <a:pt x="106489" y="7255954"/>
                </a:lnTo>
                <a:lnTo>
                  <a:pt x="75781" y="7221086"/>
                </a:lnTo>
                <a:lnTo>
                  <a:pt x="49671" y="7182499"/>
                </a:lnTo>
                <a:lnTo>
                  <a:pt x="28598" y="7140630"/>
                </a:lnTo>
                <a:lnTo>
                  <a:pt x="13003" y="7095920"/>
                </a:lnTo>
                <a:lnTo>
                  <a:pt x="3324" y="7048807"/>
                </a:lnTo>
                <a:lnTo>
                  <a:pt x="0" y="6999731"/>
                </a:lnTo>
                <a:lnTo>
                  <a:pt x="0" y="362711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3625" y="202229"/>
            <a:ext cx="7871149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244" y="1265216"/>
            <a:ext cx="8886825" cy="511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hlink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93724" y="7039050"/>
            <a:ext cx="2503170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69646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4479" y="7077995"/>
            <a:ext cx="281940" cy="24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fld id="{81D60167-4931-47E6-BA6A-407CBD079E47}" type="slidenum">
              <a:rPr spc="114" dirty="0"/>
            </a:fld>
            <a:endParaRPr spc="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444" y="1035288"/>
            <a:ext cx="4203700" cy="1668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9200" marR="5080" indent="-1207135">
              <a:lnSpc>
                <a:spcPct val="112000"/>
              </a:lnSpc>
              <a:spcBef>
                <a:spcPts val="90"/>
              </a:spcBef>
            </a:pPr>
            <a:r>
              <a:rPr sz="4800" b="0" spc="-15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4800" b="0" spc="-30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Systems  </a:t>
            </a:r>
            <a:r>
              <a:rPr sz="4800" b="0" spc="-27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CS2006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1098" y="3255521"/>
            <a:ext cx="4712335" cy="31730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3500" spc="-130" dirty="0">
                <a:latin typeface="Times New Roman" panose="02020603050405020304"/>
                <a:cs typeface="Times New Roman" panose="02020603050405020304"/>
              </a:rPr>
              <a:t>Lecture</a:t>
            </a:r>
            <a:r>
              <a:rPr sz="35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500" spc="-100" dirty="0">
                <a:latin typeface="Times New Roman" panose="02020603050405020304"/>
                <a:cs typeface="Times New Roman" panose="02020603050405020304"/>
              </a:rPr>
              <a:t>4</a:t>
            </a: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lang="en-US" sz="3500" b="1" spc="-2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Chapter: 2</a:t>
            </a:r>
            <a:endParaRPr sz="3500" b="1" spc="-265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3500" b="1" spc="-26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500" b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Services </a:t>
            </a:r>
            <a:r>
              <a:rPr sz="3500" b="1" spc="-20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35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b="1" spc="-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Structures</a:t>
            </a: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tabLst>
                <a:tab pos="730885" algn="l"/>
              </a:tabLst>
            </a:pPr>
            <a:endParaRPr sz="3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50" y="580198"/>
            <a:ext cx="5690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5. </a:t>
            </a:r>
            <a:r>
              <a:rPr b="0" spc="-9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Storage</a:t>
            </a:r>
            <a:r>
              <a:rPr b="0" spc="-42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5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endParaRPr b="0" spc="-50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pc="-15" dirty="0"/>
              <a:t>5.1. </a:t>
            </a:r>
            <a:r>
              <a:rPr spc="-170" dirty="0"/>
              <a:t>File-System</a:t>
            </a:r>
            <a:r>
              <a:rPr spc="-320" dirty="0"/>
              <a:t> </a:t>
            </a:r>
            <a:r>
              <a:rPr spc="-155" dirty="0"/>
              <a:t>management</a:t>
            </a:r>
            <a:endParaRPr spc="-155" dirty="0"/>
          </a:p>
          <a:p>
            <a:pPr marL="615950" indent="-252095">
              <a:lnSpc>
                <a:spcPct val="100000"/>
              </a:lnSpc>
              <a:spcBef>
                <a:spcPts val="49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45" dirty="0">
                <a:solidFill>
                  <a:srgbClr val="000000"/>
                </a:solidFill>
              </a:rPr>
              <a:t>Files </a:t>
            </a:r>
            <a:r>
              <a:rPr sz="2200" spc="-150" dirty="0">
                <a:solidFill>
                  <a:srgbClr val="000000"/>
                </a:solidFill>
              </a:rPr>
              <a:t>usually </a:t>
            </a:r>
            <a:r>
              <a:rPr sz="2200" spc="-120" dirty="0">
                <a:solidFill>
                  <a:srgbClr val="000000"/>
                </a:solidFill>
              </a:rPr>
              <a:t>organized </a:t>
            </a:r>
            <a:r>
              <a:rPr sz="2200" spc="-114" dirty="0">
                <a:solidFill>
                  <a:srgbClr val="000000"/>
                </a:solidFill>
              </a:rPr>
              <a:t>in</a:t>
            </a:r>
            <a:r>
              <a:rPr sz="2200" spc="114" dirty="0">
                <a:solidFill>
                  <a:srgbClr val="000000"/>
                </a:solidFill>
              </a:rPr>
              <a:t> </a:t>
            </a:r>
            <a:r>
              <a:rPr sz="2200" spc="-80" dirty="0">
                <a:solidFill>
                  <a:srgbClr val="000000"/>
                </a:solidFill>
              </a:rPr>
              <a:t>directories</a:t>
            </a:r>
            <a:endParaRPr sz="2200"/>
          </a:p>
          <a:p>
            <a:pPr marL="615950" indent="-25209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80" dirty="0"/>
              <a:t>Access </a:t>
            </a:r>
            <a:r>
              <a:rPr sz="2200" spc="-75" dirty="0"/>
              <a:t>control </a:t>
            </a:r>
            <a:r>
              <a:rPr sz="2200" spc="-105" dirty="0">
                <a:solidFill>
                  <a:srgbClr val="000000"/>
                </a:solidFill>
              </a:rPr>
              <a:t>on </a:t>
            </a:r>
            <a:r>
              <a:rPr sz="2200" spc="-100" dirty="0">
                <a:solidFill>
                  <a:srgbClr val="000000"/>
                </a:solidFill>
              </a:rPr>
              <a:t>most </a:t>
            </a:r>
            <a:r>
              <a:rPr sz="2200" spc="-135" dirty="0">
                <a:solidFill>
                  <a:srgbClr val="000000"/>
                </a:solidFill>
              </a:rPr>
              <a:t>systems </a:t>
            </a:r>
            <a:r>
              <a:rPr sz="2200" spc="-35" dirty="0">
                <a:solidFill>
                  <a:srgbClr val="000000"/>
                </a:solidFill>
              </a:rPr>
              <a:t>to </a:t>
            </a:r>
            <a:r>
              <a:rPr sz="2200" spc="-75" dirty="0">
                <a:solidFill>
                  <a:srgbClr val="000000"/>
                </a:solidFill>
              </a:rPr>
              <a:t>determine </a:t>
            </a:r>
            <a:r>
              <a:rPr sz="2200" spc="-130" dirty="0">
                <a:solidFill>
                  <a:srgbClr val="000000"/>
                </a:solidFill>
              </a:rPr>
              <a:t>who </a:t>
            </a:r>
            <a:r>
              <a:rPr sz="2200" spc="-140" dirty="0">
                <a:solidFill>
                  <a:srgbClr val="000000"/>
                </a:solidFill>
              </a:rPr>
              <a:t>can </a:t>
            </a:r>
            <a:r>
              <a:rPr sz="2200" spc="-155" dirty="0">
                <a:solidFill>
                  <a:srgbClr val="000000"/>
                </a:solidFill>
              </a:rPr>
              <a:t>access</a:t>
            </a:r>
            <a:r>
              <a:rPr sz="2200" spc="-60" dirty="0">
                <a:solidFill>
                  <a:srgbClr val="000000"/>
                </a:solidFill>
              </a:rPr>
              <a:t> </a:t>
            </a:r>
            <a:r>
              <a:rPr sz="2200" spc="-125" dirty="0">
                <a:solidFill>
                  <a:srgbClr val="000000"/>
                </a:solidFill>
              </a:rPr>
              <a:t>what</a:t>
            </a:r>
            <a:endParaRPr sz="2200"/>
          </a:p>
          <a:p>
            <a:pPr marL="615950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60" dirty="0">
                <a:solidFill>
                  <a:srgbClr val="000000"/>
                </a:solidFill>
              </a:rPr>
              <a:t>OS </a:t>
            </a:r>
            <a:r>
              <a:rPr sz="2200" spc="-114" dirty="0">
                <a:solidFill>
                  <a:srgbClr val="000000"/>
                </a:solidFill>
              </a:rPr>
              <a:t>activities</a:t>
            </a:r>
            <a:r>
              <a:rPr sz="2200" spc="80" dirty="0">
                <a:solidFill>
                  <a:srgbClr val="000000"/>
                </a:solidFill>
              </a:rPr>
              <a:t> </a:t>
            </a:r>
            <a:r>
              <a:rPr sz="2200" spc="-114" dirty="0">
                <a:solidFill>
                  <a:srgbClr val="000000"/>
                </a:solidFill>
              </a:rPr>
              <a:t>include</a:t>
            </a:r>
            <a:endParaRPr sz="2200"/>
          </a:p>
          <a:p>
            <a:pPr marL="917575" lvl="1" indent="-252095">
              <a:lnSpc>
                <a:spcPct val="100000"/>
              </a:lnSpc>
              <a:spcBef>
                <a:spcPts val="500"/>
              </a:spcBef>
              <a:buClr>
                <a:srgbClr val="E6B1AA"/>
              </a:buClr>
              <a:buSzPct val="85000"/>
              <a:buFont typeface="Webdings" panose="05030102010509060703"/>
              <a:buChar char=""/>
              <a:tabLst>
                <a:tab pos="917575" algn="l"/>
                <a:tab pos="918210" algn="l"/>
              </a:tabLst>
            </a:pPr>
            <a:r>
              <a:rPr sz="1950" spc="-85" dirty="0">
                <a:latin typeface="Times New Roman" panose="02020603050405020304"/>
                <a:cs typeface="Times New Roman" panose="02020603050405020304"/>
              </a:rPr>
              <a:t>Creating </a:t>
            </a:r>
            <a:r>
              <a:rPr sz="1950" spc="-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950" spc="-75" dirty="0">
                <a:latin typeface="Times New Roman" panose="02020603050405020304"/>
                <a:cs typeface="Times New Roman" panose="02020603050405020304"/>
              </a:rPr>
              <a:t>deleting 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1950" spc="-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55" dirty="0">
                <a:latin typeface="Times New Roman" panose="02020603050405020304"/>
                <a:cs typeface="Times New Roman" panose="02020603050405020304"/>
              </a:rPr>
              <a:t>directories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917575" lvl="1" indent="-252095">
              <a:lnSpc>
                <a:spcPct val="100000"/>
              </a:lnSpc>
              <a:spcBef>
                <a:spcPts val="480"/>
              </a:spcBef>
              <a:buClr>
                <a:srgbClr val="E6B1AA"/>
              </a:buClr>
              <a:buSzPct val="85000"/>
              <a:buFont typeface="Webdings" panose="05030102010509060703"/>
              <a:buChar char=""/>
              <a:tabLst>
                <a:tab pos="917575" algn="l"/>
                <a:tab pos="918210" algn="l"/>
              </a:tabLst>
            </a:pPr>
            <a:r>
              <a:rPr sz="1950" spc="-75" dirty="0">
                <a:latin typeface="Times New Roman" panose="02020603050405020304"/>
                <a:cs typeface="Times New Roman" panose="02020603050405020304"/>
              </a:rPr>
              <a:t>Primitives 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950" spc="-95" dirty="0">
                <a:latin typeface="Times New Roman" panose="02020603050405020304"/>
                <a:cs typeface="Times New Roman" panose="02020603050405020304"/>
              </a:rPr>
              <a:t>manipulate 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1950" spc="-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55" dirty="0">
                <a:latin typeface="Times New Roman" panose="02020603050405020304"/>
                <a:cs typeface="Times New Roman" panose="02020603050405020304"/>
              </a:rPr>
              <a:t>directories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917575" lvl="1" indent="-252095">
              <a:lnSpc>
                <a:spcPct val="100000"/>
              </a:lnSpc>
              <a:spcBef>
                <a:spcPts val="480"/>
              </a:spcBef>
              <a:buClr>
                <a:srgbClr val="E6B1AA"/>
              </a:buClr>
              <a:buSzPct val="85000"/>
              <a:buFont typeface="Webdings" panose="05030102010509060703"/>
              <a:buChar char=""/>
              <a:tabLst>
                <a:tab pos="917575" algn="l"/>
                <a:tab pos="918210" algn="l"/>
              </a:tabLst>
            </a:pPr>
            <a:r>
              <a:rPr sz="1950" spc="-125" dirty="0">
                <a:latin typeface="Times New Roman" panose="02020603050405020304"/>
                <a:cs typeface="Times New Roman" panose="02020603050405020304"/>
              </a:rPr>
              <a:t>Mapping 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1950" spc="-50" dirty="0">
                <a:latin typeface="Times New Roman" panose="02020603050405020304"/>
                <a:cs typeface="Times New Roman" panose="02020603050405020304"/>
              </a:rPr>
              <a:t>onto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secondary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80" dirty="0">
                <a:latin typeface="Times New Roman" panose="02020603050405020304"/>
                <a:cs typeface="Times New Roman" panose="02020603050405020304"/>
              </a:rPr>
              <a:t>storage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917575" lvl="1" indent="-252095">
              <a:lnSpc>
                <a:spcPct val="100000"/>
              </a:lnSpc>
              <a:spcBef>
                <a:spcPts val="470"/>
              </a:spcBef>
              <a:buClr>
                <a:srgbClr val="E6B1AA"/>
              </a:buClr>
              <a:buSzPct val="85000"/>
              <a:buFont typeface="Webdings" panose="05030102010509060703"/>
              <a:buChar char=""/>
              <a:tabLst>
                <a:tab pos="917575" algn="l"/>
                <a:tab pos="918210" algn="l"/>
              </a:tabLst>
            </a:pPr>
            <a:r>
              <a:rPr sz="1950" spc="-130" dirty="0">
                <a:latin typeface="Times New Roman" panose="02020603050405020304"/>
                <a:cs typeface="Times New Roman" panose="02020603050405020304"/>
              </a:rPr>
              <a:t>Backup 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1950" spc="-50" dirty="0">
                <a:latin typeface="Times New Roman" panose="02020603050405020304"/>
                <a:cs typeface="Times New Roman" panose="02020603050405020304"/>
              </a:rPr>
              <a:t>onto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stable </a:t>
            </a:r>
            <a:r>
              <a:rPr sz="1950" spc="-80" dirty="0">
                <a:latin typeface="Times New Roman" panose="02020603050405020304"/>
                <a:cs typeface="Times New Roman" panose="02020603050405020304"/>
              </a:rPr>
              <a:t>(non-volatile) </a:t>
            </a:r>
            <a:r>
              <a:rPr sz="1950" spc="-75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19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5" dirty="0">
                <a:latin typeface="Times New Roman" panose="02020603050405020304"/>
                <a:cs typeface="Times New Roman" panose="02020603050405020304"/>
              </a:rPr>
              <a:t>media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57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pc="-195" dirty="0">
                <a:solidFill>
                  <a:srgbClr val="000000"/>
                </a:solidFill>
              </a:rPr>
              <a:t>OS </a:t>
            </a:r>
            <a:r>
              <a:rPr spc="-150" dirty="0">
                <a:solidFill>
                  <a:srgbClr val="000000"/>
                </a:solidFill>
              </a:rPr>
              <a:t>provides </a:t>
            </a:r>
            <a:r>
              <a:rPr spc="-90" dirty="0">
                <a:solidFill>
                  <a:srgbClr val="000000"/>
                </a:solidFill>
              </a:rPr>
              <a:t>uniform, </a:t>
            </a:r>
            <a:r>
              <a:rPr spc="-155" dirty="0">
                <a:solidFill>
                  <a:srgbClr val="000000"/>
                </a:solidFill>
              </a:rPr>
              <a:t>logical </a:t>
            </a:r>
            <a:r>
              <a:rPr spc="-170" dirty="0">
                <a:solidFill>
                  <a:srgbClr val="000000"/>
                </a:solidFill>
              </a:rPr>
              <a:t>view of </a:t>
            </a:r>
            <a:r>
              <a:rPr spc="-125" dirty="0">
                <a:solidFill>
                  <a:srgbClr val="000000"/>
                </a:solidFill>
              </a:rPr>
              <a:t>information</a:t>
            </a:r>
            <a:r>
              <a:rPr spc="19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storage</a:t>
            </a:r>
            <a:endParaRPr spc="-120" dirty="0">
              <a:solidFill>
                <a:srgbClr val="000000"/>
              </a:solidFill>
            </a:endParaRPr>
          </a:p>
          <a:p>
            <a:pPr marL="615950" lvl="1" indent="-252095">
              <a:lnSpc>
                <a:spcPct val="100000"/>
              </a:lnSpc>
              <a:spcBef>
                <a:spcPts val="50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Abstracts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physical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properties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logical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storage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unit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medium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controlled 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device 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(i.e.,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disk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drive,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tape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drive)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Varying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properties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2200" spc="-155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speed,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capacity,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data-transfer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rate, </a:t>
            </a:r>
            <a:r>
              <a:rPr sz="2200" spc="-155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method 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(sequential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random)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806" y="170246"/>
            <a:ext cx="51193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0" spc="-10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5. </a:t>
            </a:r>
            <a:r>
              <a:rPr sz="3950" b="0" spc="-7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Storage</a:t>
            </a:r>
            <a:r>
              <a:rPr sz="3950" b="0" spc="-45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950" b="0" spc="-4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endParaRPr sz="39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069" y="776808"/>
            <a:ext cx="8040370" cy="60337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30"/>
              </a:spcBef>
            </a:pPr>
            <a:r>
              <a:rPr sz="2650" spc="-1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5.2</a:t>
            </a:r>
            <a:r>
              <a:rPr sz="3050" spc="-100" dirty="0">
                <a:solidFill>
                  <a:srgbClr val="0070BF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26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Mass-Storage</a:t>
            </a:r>
            <a:r>
              <a:rPr sz="2650" spc="-229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6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endParaRPr sz="2650">
              <a:latin typeface="Trebuchet MS" panose="020B0603020202020204"/>
              <a:cs typeface="Trebuchet MS" panose="020B0603020202020204"/>
            </a:endParaRPr>
          </a:p>
          <a:p>
            <a:pPr marL="312420" marR="5080" indent="-300355">
              <a:lnSpc>
                <a:spcPts val="2380"/>
              </a:lnSpc>
              <a:spcBef>
                <a:spcPts val="415"/>
              </a:spcBef>
              <a:buSzPct val="80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Usually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disks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store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fit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that 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kept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80" dirty="0">
                <a:latin typeface="Times New Roman" panose="02020603050405020304"/>
                <a:cs typeface="Times New Roman" panose="02020603050405020304"/>
              </a:rPr>
              <a:t>“long”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period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55"/>
              </a:spcBef>
              <a:buSzPct val="80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Proper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central</a:t>
            </a:r>
            <a:r>
              <a:rPr sz="2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importance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843915" indent="-300355">
              <a:lnSpc>
                <a:spcPts val="2380"/>
              </a:lnSpc>
              <a:spcBef>
                <a:spcPts val="695"/>
              </a:spcBef>
              <a:buSzPct val="80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Entire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speed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hinges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disk subsystem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its 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algorithms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355"/>
              </a:spcBef>
              <a:buSzPct val="80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activities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150"/>
              </a:spcBef>
              <a:buSzPct val="85000"/>
              <a:buFont typeface="Arial" panose="020B0604020202020204"/>
              <a:buChar char="•"/>
              <a:tabLst>
                <a:tab pos="615950" algn="l"/>
                <a:tab pos="616585" algn="l"/>
              </a:tabLst>
            </a:pP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Free-space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165"/>
              </a:spcBef>
              <a:buSzPct val="85000"/>
              <a:buFont typeface="Arial" panose="020B0604020202020204"/>
              <a:buChar char="•"/>
              <a:tabLst>
                <a:tab pos="615950" algn="l"/>
                <a:tab pos="616585" algn="l"/>
              </a:tabLst>
            </a:pP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allocation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180"/>
              </a:spcBef>
              <a:buSzPct val="85000"/>
              <a:buFont typeface="Arial" panose="020B0604020202020204"/>
              <a:buChar char="•"/>
              <a:tabLst>
                <a:tab pos="615950" algn="l"/>
                <a:tab pos="616585" algn="l"/>
              </a:tabLst>
            </a:pP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scheduling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170"/>
              </a:spcBef>
              <a:buSzPct val="85000"/>
              <a:buFont typeface="Arial" panose="020B0604020202020204"/>
              <a:buChar char="•"/>
              <a:tabLst>
                <a:tab pos="615950" algn="l"/>
                <a:tab pos="616585" algn="l"/>
              </a:tabLst>
            </a:pP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Disk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fragmentation </a:t>
            </a:r>
            <a:r>
              <a:rPr sz="2400" spc="54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defragmentation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425"/>
              </a:spcBef>
              <a:buSzPct val="84000"/>
              <a:buFont typeface="Arial" panose="020B0604020202020204"/>
              <a:buChar char="•"/>
              <a:tabLst>
                <a:tab pos="312420" algn="l"/>
                <a:tab pos="313055" algn="l"/>
              </a:tabLst>
            </a:pPr>
            <a:r>
              <a:rPr sz="2200" spc="-15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storage need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fast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140"/>
              </a:spcBef>
              <a:buSzPct val="85000"/>
              <a:buFont typeface="Arial" panose="020B0604020202020204"/>
              <a:buChar char="•"/>
              <a:tabLst>
                <a:tab pos="615950" algn="l"/>
                <a:tab pos="616585" algn="l"/>
              </a:tabLst>
            </a:pP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Tertiary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storage 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includes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optical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storage,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magnetic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tape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180"/>
              </a:spcBef>
              <a:buSzPct val="85000"/>
              <a:buFont typeface="Arial" panose="020B0604020202020204"/>
              <a:buChar char="•"/>
              <a:tabLst>
                <a:tab pos="615950" algn="l"/>
                <a:tab pos="616585" algn="l"/>
              </a:tabLst>
            </a:pP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must be 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managed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400" spc="-19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applications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15950" marR="342900" lvl="1" indent="-251460">
              <a:lnSpc>
                <a:spcPts val="2620"/>
              </a:lnSpc>
              <a:spcBef>
                <a:spcPts val="470"/>
              </a:spcBef>
              <a:buSzPct val="85000"/>
              <a:buFont typeface="Arial" panose="020B0604020202020204"/>
              <a:buChar char="•"/>
              <a:tabLst>
                <a:tab pos="615950" algn="l"/>
                <a:tab pos="616585" algn="l"/>
              </a:tabLst>
            </a:pPr>
            <a:r>
              <a:rPr sz="2400" spc="-165" dirty="0">
                <a:latin typeface="Times New Roman" panose="02020603050405020304"/>
                <a:cs typeface="Times New Roman" panose="02020603050405020304"/>
              </a:rPr>
              <a:t>Varies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WORM 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(write-once,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read-many-times)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245" dirty="0">
                <a:latin typeface="Times New Roman" panose="02020603050405020304"/>
                <a:cs typeface="Times New Roman" panose="02020603050405020304"/>
              </a:rPr>
              <a:t>RW  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(read-write)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850" y="671686"/>
            <a:ext cx="4077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6. </a:t>
            </a:r>
            <a:r>
              <a:rPr b="0" spc="-21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I/O</a:t>
            </a:r>
            <a:r>
              <a:rPr b="0" spc="-40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4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Subsystem</a:t>
            </a:r>
            <a:endParaRPr b="0" spc="-45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637" y="1653181"/>
            <a:ext cx="7961630" cy="414210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3055" indent="-300990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690" algn="l"/>
              </a:tabLst>
            </a:pPr>
            <a:r>
              <a:rPr sz="3050" spc="175" dirty="0">
                <a:latin typeface="Times New Roman" panose="02020603050405020304"/>
                <a:cs typeface="Times New Roman" panose="02020603050405020304"/>
              </a:rPr>
              <a:t>I/O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Subsystem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responsible</a:t>
            </a:r>
            <a:r>
              <a:rPr sz="30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management of </a:t>
            </a:r>
            <a:r>
              <a:rPr sz="2650" spc="130" dirty="0">
                <a:latin typeface="Times New Roman" panose="02020603050405020304"/>
                <a:cs typeface="Times New Roman" panose="02020603050405020304"/>
              </a:rPr>
              <a:t>I/O</a:t>
            </a:r>
            <a:r>
              <a:rPr sz="26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including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495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Buffering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storing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temporarily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transferred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435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Caching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storing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parts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faster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storage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performance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17575" lvl="2" indent="-252095">
              <a:lnSpc>
                <a:spcPct val="100000"/>
              </a:lnSpc>
              <a:spcBef>
                <a:spcPts val="445"/>
              </a:spcBef>
              <a:buClr>
                <a:srgbClr val="E6B1AA"/>
              </a:buClr>
              <a:buSzPct val="84000"/>
              <a:buFont typeface="Webdings" panose="05030102010509060703"/>
              <a:buChar char=""/>
              <a:tabLst>
                <a:tab pos="918210" algn="l"/>
              </a:tabLst>
            </a:pPr>
            <a:r>
              <a:rPr sz="220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Spooling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overlapping of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jobs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3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General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device-driver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interface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Drivers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6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devices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3055" marR="5080" indent="-300990">
              <a:lnSpc>
                <a:spcPct val="101000"/>
              </a:lnSpc>
              <a:spcBef>
                <a:spcPts val="5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690" algn="l"/>
              </a:tabLst>
            </a:pP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purpose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hide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peculiarities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hardware 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devices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user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4479" y="7077995"/>
            <a:ext cx="2552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50" y="237185"/>
            <a:ext cx="5984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5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7. </a:t>
            </a:r>
            <a:r>
              <a:rPr b="0" spc="-20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Protection </a:t>
            </a:r>
            <a:r>
              <a:rPr b="0" spc="-4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b="0" spc="-28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5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endParaRPr b="0" spc="-150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244" y="1183697"/>
            <a:ext cx="8620760" cy="54641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12420" marR="16510" indent="-300355">
              <a:lnSpc>
                <a:spcPts val="3170"/>
              </a:lnSpc>
              <a:spcBef>
                <a:spcPts val="20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Protection 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mechanism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controlling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resources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OS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ts val="3055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  <a:tab pos="1482725" algn="l"/>
                <a:tab pos="1824355" algn="l"/>
                <a:tab pos="2907665" algn="l"/>
                <a:tab pos="3320415" algn="l"/>
                <a:tab pos="3876675" algn="l"/>
                <a:tab pos="4872990" algn="l"/>
                <a:tab pos="5864860" algn="l"/>
                <a:tab pos="6985000" algn="l"/>
                <a:tab pos="7588250" algn="l"/>
              </a:tabLst>
            </a:pPr>
            <a:r>
              <a:rPr sz="265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Security	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defense	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of	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	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	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against	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internal	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external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>
              <a:lnSpc>
                <a:spcPts val="3175"/>
              </a:lnSpc>
            </a:pP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attacks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19685" lvl="1" indent="-252095">
              <a:lnSpc>
                <a:spcPct val="100000"/>
              </a:lnSpc>
              <a:spcBef>
                <a:spcPts val="5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Huge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range,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including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denial-of-service,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worms,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viruses,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identity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theft,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theft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service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15240" indent="-300355">
              <a:lnSpc>
                <a:spcPts val="3170"/>
              </a:lnSpc>
              <a:spcBef>
                <a:spcPts val="5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generally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distinguish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users,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who 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what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ts val="2640"/>
              </a:lnSpc>
              <a:spcBef>
                <a:spcPts val="3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identities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-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user IDs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, security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IDs)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and associated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number, 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user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marR="15240" lvl="1" indent="-252095">
              <a:lnSpc>
                <a:spcPts val="264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files,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determine 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control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marR="14605" lvl="1" indent="-252095">
              <a:lnSpc>
                <a:spcPts val="264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Group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identifier (</a:t>
            </a:r>
            <a:r>
              <a:rPr sz="2200" spc="-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group </a:t>
            </a:r>
            <a:r>
              <a:rPr sz="2200" spc="-1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defined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controls 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managed,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process,</a:t>
            </a:r>
            <a:r>
              <a:rPr sz="22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255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0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Privilege </a:t>
            </a:r>
            <a:r>
              <a:rPr sz="220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escalation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effective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rights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543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215" y="654754"/>
            <a:ext cx="3014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b="0" spc="-30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Calls</a:t>
            </a:r>
            <a:endParaRPr b="0" spc="-85" dirty="0">
              <a:solidFill>
                <a:srgbClr val="0000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0411" y="2353055"/>
            <a:ext cx="7940040" cy="3964304"/>
            <a:chOff x="1010411" y="2353055"/>
            <a:chExt cx="7940040" cy="3964304"/>
          </a:xfrm>
        </p:grpSpPr>
        <p:sp>
          <p:nvSpPr>
            <p:cNvPr id="4" name="object 4"/>
            <p:cNvSpPr/>
            <p:nvPr/>
          </p:nvSpPr>
          <p:spPr>
            <a:xfrm>
              <a:off x="1010411" y="2353055"/>
              <a:ext cx="7940040" cy="396392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9367" y="3668267"/>
              <a:ext cx="7895844" cy="431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60604" y="7077995"/>
            <a:ext cx="30543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803" y="378979"/>
            <a:ext cx="26981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0" spc="-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sz="3950" b="0" spc="-31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950"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Calls</a:t>
            </a:r>
            <a:endParaRPr sz="39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073" y="1491523"/>
            <a:ext cx="9510395" cy="42506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5620" indent="-503555">
              <a:lnSpc>
                <a:spcPct val="100000"/>
              </a:lnSpc>
              <a:spcBef>
                <a:spcPts val="1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13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3050" spc="-11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3050" spc="-3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8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3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services provided </a:t>
            </a:r>
            <a:r>
              <a:rPr sz="3050" spc="-220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3050" spc="3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5" dirty="0">
                <a:solidFill>
                  <a:srgbClr val="0070B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written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high-level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(C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305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110" dirty="0">
                <a:latin typeface="Times New Roman" panose="02020603050405020304"/>
                <a:cs typeface="Times New Roman" panose="02020603050405020304"/>
              </a:rPr>
              <a:t>C++)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marR="856615" indent="-503555">
              <a:lnSpc>
                <a:spcPct val="10100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Mostly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accessed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programs 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via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high-level </a:t>
            </a:r>
            <a:r>
              <a:rPr sz="3050" spc="-1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Application  </a:t>
            </a:r>
            <a:r>
              <a:rPr sz="30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30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3050" spc="-1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(API)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rather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direct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 call</a:t>
            </a:r>
            <a:r>
              <a:rPr sz="305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use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marR="5080" indent="-503555">
              <a:lnSpc>
                <a:spcPts val="3700"/>
              </a:lnSpc>
              <a:spcBef>
                <a:spcPts val="12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Three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common 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APIs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Win32 </a:t>
            </a:r>
            <a:r>
              <a:rPr sz="3050" spc="-2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API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Windows, </a:t>
            </a:r>
            <a:r>
              <a:rPr sz="3050" spc="-2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POSIX  </a:t>
            </a:r>
            <a:r>
              <a:rPr sz="3050" spc="-2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API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POSIX-based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(including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virtually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versions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UNIX,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Linux,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245" dirty="0">
                <a:latin typeface="Times New Roman" panose="02020603050405020304"/>
                <a:cs typeface="Times New Roman" panose="02020603050405020304"/>
              </a:rPr>
              <a:t>Mac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X),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2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Java </a:t>
            </a:r>
            <a:r>
              <a:rPr sz="3050" spc="-2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API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275" dirty="0">
                <a:latin typeface="Times New Roman" panose="02020603050405020304"/>
                <a:cs typeface="Times New Roman" panose="02020603050405020304"/>
              </a:rPr>
              <a:t>Java</a:t>
            </a:r>
            <a:r>
              <a:rPr sz="30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virtual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>
              <a:lnSpc>
                <a:spcPts val="3555"/>
              </a:lnSpc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(JVM)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1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3050" spc="-1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3050" spc="-2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APIs </a:t>
            </a:r>
            <a:r>
              <a:rPr sz="3050" spc="-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rather </a:t>
            </a:r>
            <a:r>
              <a:rPr sz="30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3050" spc="-1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05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calls?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543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148" y="220526"/>
            <a:ext cx="5786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4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Example </a:t>
            </a:r>
            <a:r>
              <a:rPr b="0" spc="-1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Standard</a:t>
            </a:r>
            <a:r>
              <a:rPr b="0" spc="-51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3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endParaRPr b="0" spc="-130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564" y="3788102"/>
            <a:ext cx="8547100" cy="2187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5620" indent="-503555">
              <a:lnSpc>
                <a:spcPct val="100000"/>
              </a:lnSpc>
              <a:spcBef>
                <a:spcPts val="1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37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description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parameters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0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ReadFile()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ct val="100000"/>
              </a:lnSpc>
              <a:spcBef>
                <a:spcPts val="13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200" spc="-190" dirty="0">
                <a:latin typeface="Times New Roman" panose="02020603050405020304"/>
                <a:cs typeface="Times New Roman" panose="02020603050405020304"/>
              </a:rPr>
              <a:t>HANDLE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file—the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internal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handle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read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ct val="10000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LPVOID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buffer---A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buffer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from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ct val="10000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DWORD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bytesToRead—the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bytes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buffer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ct val="10000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LPDWORD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bytesRead—the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during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last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read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ct val="10000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200" spc="-195" dirty="0">
                <a:latin typeface="Times New Roman" panose="02020603050405020304"/>
                <a:cs typeface="Times New Roman" panose="02020603050405020304"/>
              </a:rPr>
              <a:t>LPOVERLAPPED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ovl—indicates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overlapped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I/O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used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974" y="1271777"/>
            <a:ext cx="7489190" cy="2409825"/>
            <a:chOff x="934974" y="1271777"/>
            <a:chExt cx="7489190" cy="2409825"/>
          </a:xfrm>
        </p:grpSpPr>
        <p:sp>
          <p:nvSpPr>
            <p:cNvPr id="5" name="object 5"/>
            <p:cNvSpPr/>
            <p:nvPr/>
          </p:nvSpPr>
          <p:spPr>
            <a:xfrm>
              <a:off x="976884" y="1313687"/>
              <a:ext cx="7390335" cy="23049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41832" y="1278635"/>
              <a:ext cx="7475220" cy="2395855"/>
            </a:xfrm>
            <a:custGeom>
              <a:avLst/>
              <a:gdLst/>
              <a:ahLst/>
              <a:cxnLst/>
              <a:rect l="l" t="t" r="r" b="b"/>
              <a:pathLst>
                <a:path w="7475220" h="2395854">
                  <a:moveTo>
                    <a:pt x="0" y="0"/>
                  </a:moveTo>
                  <a:lnTo>
                    <a:pt x="7475220" y="0"/>
                  </a:lnTo>
                  <a:lnTo>
                    <a:pt x="7475220" y="2395728"/>
                  </a:lnTo>
                  <a:lnTo>
                    <a:pt x="0" y="2395728"/>
                  </a:lnTo>
                  <a:lnTo>
                    <a:pt x="0" y="0"/>
                  </a:lnTo>
                  <a:close/>
                </a:path>
                <a:path w="7475220" h="2395854">
                  <a:moveTo>
                    <a:pt x="27432" y="28956"/>
                  </a:moveTo>
                  <a:lnTo>
                    <a:pt x="7447787" y="28956"/>
                  </a:lnTo>
                  <a:lnTo>
                    <a:pt x="7447787" y="2368295"/>
                  </a:lnTo>
                  <a:lnTo>
                    <a:pt x="27432" y="2368295"/>
                  </a:lnTo>
                  <a:lnTo>
                    <a:pt x="27432" y="28956"/>
                  </a:lnTo>
                  <a:close/>
                </a:path>
              </a:pathLst>
            </a:custGeom>
            <a:ln w="13716">
              <a:solidFill>
                <a:srgbClr val="D67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88135" y="1575247"/>
            <a:ext cx="64306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ahoma" panose="020B0604030504040204"/>
                <a:cs typeface="Tahoma" panose="020B0604030504040204"/>
              </a:rPr>
              <a:t>ReadFile()</a:t>
            </a:r>
            <a:r>
              <a:rPr sz="1950" dirty="0">
                <a:latin typeface="Tahoma" panose="020B0604030504040204"/>
                <a:cs typeface="Tahoma" panose="020B0604030504040204"/>
              </a:rPr>
              <a:t>: Win32 </a:t>
            </a:r>
            <a:r>
              <a:rPr sz="1950" spc="-10" dirty="0">
                <a:latin typeface="Tahoma" panose="020B0604030504040204"/>
                <a:cs typeface="Tahoma" panose="020B0604030504040204"/>
              </a:rPr>
              <a:t>API—a </a:t>
            </a:r>
            <a:r>
              <a:rPr sz="1950" dirty="0">
                <a:latin typeface="Tahoma" panose="020B0604030504040204"/>
                <a:cs typeface="Tahoma" panose="020B0604030504040204"/>
              </a:rPr>
              <a:t>function </a:t>
            </a:r>
            <a:r>
              <a:rPr sz="1950" spc="-5" dirty="0">
                <a:latin typeface="Tahoma" panose="020B0604030504040204"/>
                <a:cs typeface="Tahoma" panose="020B0604030504040204"/>
              </a:rPr>
              <a:t>for </a:t>
            </a:r>
            <a:r>
              <a:rPr sz="1950" dirty="0">
                <a:latin typeface="Tahoma" panose="020B0604030504040204"/>
                <a:cs typeface="Tahoma" panose="020B0604030504040204"/>
              </a:rPr>
              <a:t>reading from </a:t>
            </a:r>
            <a:r>
              <a:rPr sz="1950" spc="15" dirty="0">
                <a:latin typeface="Tahoma" panose="020B0604030504040204"/>
                <a:cs typeface="Tahoma" panose="020B0604030504040204"/>
              </a:rPr>
              <a:t>a</a:t>
            </a:r>
            <a:r>
              <a:rPr sz="195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1950" spc="5" dirty="0">
                <a:latin typeface="Tahoma" panose="020B0604030504040204"/>
                <a:cs typeface="Tahoma" panose="020B0604030504040204"/>
              </a:rPr>
              <a:t>file</a:t>
            </a:r>
            <a:endParaRPr sz="19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0604" y="7077995"/>
            <a:ext cx="30543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744" y="302729"/>
            <a:ext cx="534416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-14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API</a:t>
            </a:r>
            <a:r>
              <a:rPr b="0" spc="-28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9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b="0" spc="-31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b="0" spc="-34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7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b="0" spc="-23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9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–</a:t>
            </a:r>
            <a:r>
              <a:rPr b="0" spc="-27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9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OS  </a:t>
            </a:r>
            <a:r>
              <a:rPr b="0" spc="-114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Relationship</a:t>
            </a:r>
            <a:endParaRPr b="0" spc="-114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5672" y="1702307"/>
            <a:ext cx="8191500" cy="5038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543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09" y="461302"/>
            <a:ext cx="524192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500" b="0" spc="-5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3500" b="0" spc="-13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Call</a:t>
            </a:r>
            <a:r>
              <a:rPr sz="3500" b="0" spc="-3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00" b="0" spc="-13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Implementation</a:t>
            </a:r>
            <a:endParaRPr sz="3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77" y="1253705"/>
            <a:ext cx="9628505" cy="507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5620" indent="-503555">
              <a:lnSpc>
                <a:spcPct val="100000"/>
              </a:lnSpc>
              <a:spcBef>
                <a:spcPts val="1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Typically,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05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call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17245" marR="915035" lvl="1" indent="-503555">
              <a:lnSpc>
                <a:spcPts val="3170"/>
              </a:lnSpc>
              <a:spcBef>
                <a:spcPts val="1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System-call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maintains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indexed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according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these  numbers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ts val="3515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invokes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intended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050" spc="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3050" spc="-90" dirty="0">
                <a:latin typeface="Times New Roman" panose="02020603050405020304"/>
                <a:cs typeface="Times New Roman" panose="02020603050405020304"/>
              </a:rPr>
              <a:t>kernel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returns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3050" spc="-2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3050" spc="5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marR="885825" indent="-503555">
              <a:lnSpc>
                <a:spcPts val="3700"/>
              </a:lnSpc>
              <a:spcBef>
                <a:spcPts val="1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caller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nothing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 call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implemented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17245" marR="96520" lvl="1" indent="-503555">
              <a:lnSpc>
                <a:spcPts val="3170"/>
              </a:lnSpc>
              <a:spcBef>
                <a:spcPts val="4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Just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needs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obey 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API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understand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result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call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ts val="306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details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hidden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programmer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5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40" dirty="0">
                <a:latin typeface="Times New Roman" panose="02020603050405020304"/>
                <a:cs typeface="Times New Roman" panose="02020603050405020304"/>
              </a:rPr>
              <a:t>API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1118870" marR="262890" indent="-502920">
              <a:lnSpc>
                <a:spcPct val="100000"/>
              </a:lnSpc>
              <a:spcBef>
                <a:spcPts val="55"/>
              </a:spcBef>
              <a:tabLst>
                <a:tab pos="1118870" algn="l"/>
              </a:tabLst>
            </a:pPr>
            <a:r>
              <a:rPr sz="1850" spc="-815" dirty="0">
                <a:solidFill>
                  <a:srgbClr val="E6B1AA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1850" spc="-815" dirty="0">
                <a:solidFill>
                  <a:srgbClr val="E6B1AA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Managed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run-time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support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library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(set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built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libraries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included 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compiler)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543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77" y="911333"/>
            <a:ext cx="6795134" cy="26809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90"/>
              </a:spcBef>
            </a:pP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Standard </a:t>
            </a:r>
            <a:r>
              <a:rPr b="0" spc="-8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 </a:t>
            </a:r>
            <a:r>
              <a:rPr b="0" spc="-18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Library</a:t>
            </a:r>
            <a:r>
              <a:rPr b="0" spc="-68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3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endParaRPr b="0" spc="-135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  <a:p>
            <a:pPr marL="312420" marR="3635375" indent="-300355">
              <a:lnSpc>
                <a:spcPct val="101000"/>
              </a:lnSpc>
              <a:spcBef>
                <a:spcPts val="340"/>
              </a:spcBef>
            </a:pPr>
            <a:r>
              <a:rPr sz="2600" b="0" spc="-1155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600" b="0" spc="245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b="0" spc="-1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3050" b="0" spc="-1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3050" b="0" spc="-1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invoking  </a:t>
            </a:r>
            <a:r>
              <a:rPr sz="3050" b="0" spc="-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printf() </a:t>
            </a:r>
            <a:r>
              <a:rPr sz="3050" b="0" spc="-1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library </a:t>
            </a:r>
            <a:r>
              <a:rPr sz="3050" b="0" spc="-1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call,  </a:t>
            </a:r>
            <a:r>
              <a:rPr sz="3050" b="0" spc="-1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3050" b="0" spc="-1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3050" b="0" spc="-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write()  </a:t>
            </a:r>
            <a:r>
              <a:rPr sz="3050" b="0" spc="-1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050" b="0" spc="-1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b="0" spc="-1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call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5440" y="1897379"/>
            <a:ext cx="4130040" cy="4648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552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583" y="659397"/>
            <a:ext cx="8574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b="0" spc="-25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View </a:t>
            </a:r>
            <a:r>
              <a:rPr b="0" spc="-1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b="0" spc="-1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Operating </a:t>
            </a:r>
            <a:r>
              <a:rPr b="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b="0" spc="-3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b="0" spc="-35" dirty="0">
              <a:solidFill>
                <a:srgbClr val="0000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0411" y="2353055"/>
            <a:ext cx="7940040" cy="3964304"/>
            <a:chOff x="1010411" y="2353055"/>
            <a:chExt cx="7940040" cy="3964304"/>
          </a:xfrm>
        </p:grpSpPr>
        <p:sp>
          <p:nvSpPr>
            <p:cNvPr id="4" name="object 4"/>
            <p:cNvSpPr/>
            <p:nvPr/>
          </p:nvSpPr>
          <p:spPr>
            <a:xfrm>
              <a:off x="1010411" y="2353055"/>
              <a:ext cx="7940040" cy="396392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9367" y="4087367"/>
              <a:ext cx="7895844" cy="17722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148" y="237185"/>
            <a:ext cx="7269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b="0" spc="-17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Call </a:t>
            </a:r>
            <a:r>
              <a:rPr b="0" spc="-16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Parameter</a:t>
            </a:r>
            <a:r>
              <a:rPr b="0" spc="-68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1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Passing</a:t>
            </a:r>
            <a:endParaRPr b="0" spc="15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951" y="1095214"/>
            <a:ext cx="9570085" cy="529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715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  <a:tab pos="1358265" algn="l"/>
                <a:tab pos="2317750" algn="l"/>
                <a:tab pos="4205605" algn="l"/>
                <a:tab pos="4624705" algn="l"/>
                <a:tab pos="6035040" algn="l"/>
                <a:tab pos="6853555" algn="l"/>
                <a:tab pos="7981315" algn="l"/>
                <a:tab pos="9274175" algn="l"/>
              </a:tabLst>
            </a:pPr>
            <a:r>
              <a:rPr sz="30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f 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desired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0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call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160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Exact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vary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according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6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call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ts val="364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Methods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pass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parameters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05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Simplest: </a:t>
            </a:r>
            <a:r>
              <a:rPr sz="2650" spc="-1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pass </a:t>
            </a:r>
            <a:r>
              <a:rPr sz="2650" spc="-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parameters </a:t>
            </a:r>
            <a:r>
              <a:rPr sz="265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50" spc="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2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registers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66115">
              <a:lnSpc>
                <a:spcPts val="2605"/>
              </a:lnSpc>
              <a:spcBef>
                <a:spcPts val="50"/>
              </a:spcBef>
            </a:pPr>
            <a:r>
              <a:rPr sz="1850" spc="-815" dirty="0">
                <a:solidFill>
                  <a:srgbClr val="E6B1AA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1850" spc="475" dirty="0">
                <a:solidFill>
                  <a:srgbClr val="E6B1A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cases, 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more parameters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2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registers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ts val="3170"/>
              </a:lnSpc>
              <a:spcBef>
                <a:spcPts val="8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Parameters </a:t>
            </a:r>
            <a:r>
              <a:rPr sz="2650" spc="-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6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2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i="1" spc="-2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650" spc="-2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650" spc="-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table, </a:t>
            </a:r>
            <a:r>
              <a:rPr sz="26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memory,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block 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parameter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register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967740">
              <a:lnSpc>
                <a:spcPts val="2290"/>
              </a:lnSpc>
              <a:spcBef>
                <a:spcPts val="15"/>
              </a:spcBef>
              <a:tabLst>
                <a:tab pos="1219200" algn="l"/>
              </a:tabLst>
            </a:pPr>
            <a:r>
              <a:rPr sz="1550" spc="-675" dirty="0">
                <a:solidFill>
                  <a:srgbClr val="A18E69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1550" spc="-675" dirty="0">
                <a:solidFill>
                  <a:srgbClr val="A18E6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spc="-11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950" spc="-85" dirty="0"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1950" spc="-80" dirty="0">
                <a:latin typeface="Times New Roman" panose="02020603050405020304"/>
                <a:cs typeface="Times New Roman" panose="02020603050405020304"/>
              </a:rPr>
              <a:t>taken </a:t>
            </a:r>
            <a:r>
              <a:rPr sz="1950" spc="-14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Linux and</a:t>
            </a:r>
            <a:r>
              <a:rPr sz="195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Solaris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ts val="3170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Parameters </a:t>
            </a:r>
            <a:r>
              <a:rPr sz="2650" spc="-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placed, </a:t>
            </a:r>
            <a:r>
              <a:rPr sz="2650" spc="-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i="1" spc="-2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pushed</a:t>
            </a:r>
            <a:r>
              <a:rPr sz="2650" spc="-2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650" spc="-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onto </a:t>
            </a:r>
            <a:r>
              <a:rPr sz="26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i="1" spc="-2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stack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popped  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off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stack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6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055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Block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stack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methods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limit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length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parameters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>
              <a:lnSpc>
                <a:spcPts val="3175"/>
              </a:lnSpc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passed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7527" y="7077995"/>
            <a:ext cx="24765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-1827530" y="345440"/>
            <a:ext cx="11008360" cy="689610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 marL="4885055" algn="l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Invoking </a:t>
            </a:r>
            <a:r>
              <a:rPr dirty="0"/>
              <a:t>a</a:t>
            </a:r>
            <a:r>
              <a:rPr lang="en-US" dirty="0"/>
              <a:t> </a:t>
            </a:r>
            <a:r>
              <a:rPr spc="-5" dirty="0"/>
              <a:t>System</a:t>
            </a:r>
            <a:r>
              <a:rPr spc="-15" dirty="0"/>
              <a:t> </a:t>
            </a:r>
            <a:r>
              <a:rPr spc="-5" dirty="0"/>
              <a:t>Call</a:t>
            </a:r>
            <a:endParaRPr spc="-5" dirty="0"/>
          </a:p>
        </p:txBody>
      </p:sp>
      <p:grpSp>
        <p:nvGrpSpPr>
          <p:cNvPr id="9" name="object 9"/>
          <p:cNvGrpSpPr/>
          <p:nvPr/>
        </p:nvGrpSpPr>
        <p:grpSpPr>
          <a:xfrm>
            <a:off x="2879797" y="1712038"/>
            <a:ext cx="4200672" cy="490025"/>
            <a:chOff x="2836164" y="1287780"/>
            <a:chExt cx="4137025" cy="482600"/>
          </a:xfrm>
        </p:grpSpPr>
        <p:sp>
          <p:nvSpPr>
            <p:cNvPr id="10" name="object 10"/>
            <p:cNvSpPr/>
            <p:nvPr/>
          </p:nvSpPr>
          <p:spPr>
            <a:xfrm>
              <a:off x="2854452" y="1306080"/>
              <a:ext cx="4104894" cy="39241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0736" y="1289291"/>
              <a:ext cx="4132325" cy="4808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30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6164" y="1287780"/>
              <a:ext cx="4091940" cy="379730"/>
            </a:xfrm>
            <a:custGeom>
              <a:avLst/>
              <a:gdLst/>
              <a:ahLst/>
              <a:cxnLst/>
              <a:rect l="l" t="t" r="r" b="b"/>
              <a:pathLst>
                <a:path w="4091940" h="379730">
                  <a:moveTo>
                    <a:pt x="4091940" y="0"/>
                  </a:moveTo>
                  <a:lnTo>
                    <a:pt x="0" y="0"/>
                  </a:lnTo>
                  <a:lnTo>
                    <a:pt x="0" y="379475"/>
                  </a:lnTo>
                  <a:lnTo>
                    <a:pt x="4091940" y="379475"/>
                  </a:lnTo>
                  <a:lnTo>
                    <a:pt x="40919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83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79797" y="1712038"/>
            <a:ext cx="4154893" cy="3270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778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55"/>
              </a:spcBef>
            </a:pPr>
            <a:r>
              <a:rPr sz="1830" dirty="0">
                <a:latin typeface="Verdana" panose="020B0604030504040204"/>
                <a:cs typeface="Verdana" panose="020B0604030504040204"/>
              </a:rPr>
              <a:t>count = </a:t>
            </a:r>
            <a:r>
              <a:rPr sz="1830" spc="-5" dirty="0">
                <a:latin typeface="Verdana" panose="020B0604030504040204"/>
                <a:cs typeface="Verdana" panose="020B0604030504040204"/>
              </a:rPr>
              <a:t>read (fd, </a:t>
            </a:r>
            <a:r>
              <a:rPr sz="1830" spc="-40" dirty="0">
                <a:latin typeface="Verdana" panose="020B0604030504040204"/>
                <a:cs typeface="Verdana" panose="020B0604030504040204"/>
              </a:rPr>
              <a:t>buffer,</a:t>
            </a:r>
            <a:r>
              <a:rPr sz="1830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830" spc="-5" dirty="0">
                <a:latin typeface="Verdana" panose="020B0604030504040204"/>
                <a:cs typeface="Verdana" panose="020B0604030504040204"/>
              </a:rPr>
              <a:t>nbytes);</a:t>
            </a:r>
            <a:endParaRPr sz="183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7792" y="2410127"/>
            <a:ext cx="5835730" cy="4235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3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84479" y="7077995"/>
            <a:ext cx="281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525" spc="-5" dirty="0"/>
              <a:t>21</a:t>
            </a:r>
            <a:endParaRPr sz="1525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744" y="973461"/>
            <a:ext cx="6603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Parameter </a:t>
            </a:r>
            <a:r>
              <a:rPr b="0" spc="1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Passing </a:t>
            </a:r>
            <a:r>
              <a:rPr b="0" spc="-15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via</a:t>
            </a:r>
            <a:r>
              <a:rPr b="0" spc="-72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25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Table</a:t>
            </a:r>
            <a:endParaRPr b="0" spc="-250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2063" y="1860804"/>
            <a:ext cx="9194291" cy="48828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106" y="973461"/>
            <a:ext cx="5033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1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Types </a:t>
            </a:r>
            <a:r>
              <a:rPr b="0" spc="-1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b="0" spc="-459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9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Calls</a:t>
            </a:r>
            <a:endParaRPr b="0" spc="-95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44" y="1688136"/>
            <a:ext cx="4087495" cy="2372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5620" indent="-503555">
              <a:lnSpc>
                <a:spcPct val="100000"/>
              </a:lnSpc>
              <a:spcBef>
                <a:spcPts val="1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4350" algn="l"/>
                <a:tab pos="5162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control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4350" algn="l"/>
                <a:tab pos="516255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4350" algn="l"/>
                <a:tab pos="516255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4350" algn="l"/>
                <a:tab pos="516255" algn="l"/>
              </a:tabLst>
            </a:pP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maintenance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4350" algn="l"/>
                <a:tab pos="5162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Communications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547" y="459671"/>
            <a:ext cx="792543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Examples of Windows </a:t>
            </a:r>
            <a:r>
              <a:rPr sz="3050" b="0" spc="2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050" b="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Unix </a:t>
            </a:r>
            <a:r>
              <a:rPr sz="3050" b="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3050" b="0" spc="-9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50" b="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Calls</a:t>
            </a:r>
            <a:endParaRPr sz="3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2388" y="1438655"/>
            <a:ext cx="5854744" cy="52057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9052" y="7077995"/>
            <a:ext cx="24574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68" y="947516"/>
            <a:ext cx="33483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User</a:t>
            </a:r>
            <a:r>
              <a:rPr b="0" spc="-2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Interface</a:t>
            </a:r>
            <a:endParaRPr b="0" spc="-160" dirty="0">
              <a:solidFill>
                <a:srgbClr val="0000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0411" y="2353055"/>
            <a:ext cx="7940040" cy="3964304"/>
            <a:chOff x="1010411" y="2353055"/>
            <a:chExt cx="7940040" cy="3964304"/>
          </a:xfrm>
        </p:grpSpPr>
        <p:sp>
          <p:nvSpPr>
            <p:cNvPr id="4" name="object 4"/>
            <p:cNvSpPr/>
            <p:nvPr/>
          </p:nvSpPr>
          <p:spPr>
            <a:xfrm>
              <a:off x="1010411" y="2353055"/>
              <a:ext cx="7940040" cy="396392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36976" y="2609087"/>
              <a:ext cx="3506724" cy="10864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84479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949" y="501000"/>
            <a:ext cx="8734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b="0" spc="-1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Operating </a:t>
            </a: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b="0" spc="-17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Interface </a:t>
            </a:r>
            <a:r>
              <a:rPr b="0" spc="-51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b="0" spc="-81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9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CLI</a:t>
            </a:r>
            <a:endParaRPr b="0" spc="-95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667" y="1729178"/>
            <a:ext cx="8211184" cy="479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5620" marR="6350" indent="-502920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  <a:tab pos="3178810" algn="l"/>
                <a:tab pos="4846955" algn="l"/>
                <a:tab pos="6061075" algn="l"/>
                <a:tab pos="7373620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050" spc="-29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50" spc="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-3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2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2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050" spc="-2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50" spc="45" dirty="0">
                <a:latin typeface="Times New Roman" panose="02020603050405020304"/>
                <a:cs typeface="Times New Roman" panose="02020603050405020304"/>
              </a:rPr>
              <a:t>t 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entry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18515" marR="6985" lvl="1" indent="-502920">
              <a:lnSpc>
                <a:spcPts val="3170"/>
              </a:lnSpc>
              <a:spcBef>
                <a:spcPts val="18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8515" algn="l"/>
                <a:tab pos="819150" algn="l"/>
                <a:tab pos="2287270" algn="l"/>
                <a:tab pos="4036695" algn="l"/>
                <a:tab pos="4409440" algn="l"/>
                <a:tab pos="6840220" algn="l"/>
                <a:tab pos="7269480" algn="l"/>
              </a:tabLst>
            </a:pPr>
            <a:r>
              <a:rPr sz="2650" spc="-3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50" spc="-22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24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program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8515" lvl="1" indent="-503555">
              <a:lnSpc>
                <a:spcPts val="301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8515" algn="l"/>
                <a:tab pos="819150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Sometimes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flavors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implemented 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6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shells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14985" marR="10795" indent="-502920">
              <a:lnSpc>
                <a:spcPts val="3960"/>
              </a:lnSpc>
              <a:spcBef>
                <a:spcPts val="8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4350" algn="l"/>
                <a:tab pos="515620" algn="l"/>
                <a:tab pos="2271395" algn="l"/>
                <a:tab pos="3801110" algn="l"/>
                <a:tab pos="5624195" algn="l"/>
                <a:tab pos="6692900" algn="l"/>
                <a:tab pos="7656830" algn="l"/>
              </a:tabLst>
            </a:pPr>
            <a:r>
              <a:rPr sz="3300" spc="-19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30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300" spc="-19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300" spc="-19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spc="-2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30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300" spc="-19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300" spc="-16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300" spc="-27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00" spc="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300" spc="-1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300" spc="-18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300" spc="-1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300" spc="-16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300" spc="-3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300" spc="-1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300" spc="-25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00" spc="-18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300" spc="-17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300" spc="-195" dirty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3300" spc="-2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300" spc="-1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00" spc="-1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00" spc="-28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300" spc="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300" spc="-1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300" spc="-19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00" spc="-13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300" spc="-2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300" spc="-1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30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00" spc="-2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300" spc="-1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00" spc="-95" dirty="0"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3300" spc="-140" dirty="0">
                <a:latin typeface="Times New Roman" panose="02020603050405020304"/>
                <a:cs typeface="Times New Roman" panose="02020603050405020304"/>
              </a:rPr>
              <a:t>executes</a:t>
            </a:r>
            <a:r>
              <a:rPr sz="33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60" dirty="0">
                <a:latin typeface="Times New Roman" panose="02020603050405020304"/>
                <a:cs typeface="Times New Roman" panose="02020603050405020304"/>
              </a:rPr>
              <a:t>it</a:t>
            </a: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818515" marR="8255" lvl="1" indent="-502920">
              <a:lnSpc>
                <a:spcPts val="3170"/>
              </a:lnSpc>
              <a:spcBef>
                <a:spcPts val="7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8515" algn="l"/>
                <a:tab pos="819150" algn="l"/>
                <a:tab pos="2320290" algn="l"/>
                <a:tab pos="3795395" algn="l"/>
                <a:tab pos="4946015" algn="l"/>
                <a:tab pos="6414135" algn="l"/>
                <a:tab pos="7021195" algn="l"/>
                <a:tab pos="7953375" algn="l"/>
              </a:tabLst>
            </a:pPr>
            <a:r>
              <a:rPr sz="2650" spc="-3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f 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programs,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sometimes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combination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8515" lvl="1" indent="-503555">
              <a:lnSpc>
                <a:spcPts val="3055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8515" algn="l"/>
                <a:tab pos="819150" algn="l"/>
                <a:tab pos="1200785" algn="l"/>
                <a:tab pos="1787525" algn="l"/>
                <a:tab pos="2693035" algn="l"/>
                <a:tab pos="3698875" algn="l"/>
                <a:tab pos="4412615" algn="l"/>
                <a:tab pos="5566410" algn="l"/>
                <a:tab pos="6651625" algn="l"/>
                <a:tab pos="7735570" algn="l"/>
              </a:tabLst>
            </a:pP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2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dd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22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6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3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I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ts val="3175"/>
              </a:lnSpc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modification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4479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835" y="799497"/>
            <a:ext cx="8180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Bourne </a:t>
            </a: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Shell Command</a:t>
            </a:r>
            <a:r>
              <a:rPr b="0" spc="-66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229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Interpreter</a:t>
            </a:r>
            <a:endParaRPr b="0" spc="-229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45207" y="1711451"/>
            <a:ext cx="6983095" cy="5420360"/>
            <a:chOff x="2045207" y="1711451"/>
            <a:chExt cx="6983095" cy="5420360"/>
          </a:xfrm>
        </p:grpSpPr>
        <p:sp>
          <p:nvSpPr>
            <p:cNvPr id="4" name="object 4"/>
            <p:cNvSpPr/>
            <p:nvPr/>
          </p:nvSpPr>
          <p:spPr>
            <a:xfrm>
              <a:off x="2045207" y="1711451"/>
              <a:ext cx="6982966" cy="54197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78907" y="4203191"/>
              <a:ext cx="1001394" cy="1176655"/>
            </a:xfrm>
            <a:custGeom>
              <a:avLst/>
              <a:gdLst/>
              <a:ahLst/>
              <a:cxnLst/>
              <a:rect l="l" t="t" r="r" b="b"/>
              <a:pathLst>
                <a:path w="1001395" h="1176654">
                  <a:moveTo>
                    <a:pt x="79247" y="0"/>
                  </a:moveTo>
                  <a:lnTo>
                    <a:pt x="1001267" y="0"/>
                  </a:lnTo>
                </a:path>
                <a:path w="1001395" h="1176654">
                  <a:moveTo>
                    <a:pt x="0" y="603504"/>
                  </a:moveTo>
                  <a:lnTo>
                    <a:pt x="922019" y="603504"/>
                  </a:lnTo>
                </a:path>
                <a:path w="1001395" h="1176654">
                  <a:moveTo>
                    <a:pt x="25908" y="1176527"/>
                  </a:moveTo>
                  <a:lnTo>
                    <a:pt x="445008" y="1176527"/>
                  </a:lnTo>
                </a:path>
              </a:pathLst>
            </a:custGeom>
            <a:ln w="3200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575" y="7077995"/>
            <a:ext cx="24574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167" y="299660"/>
            <a:ext cx="7956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0" spc="-8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3950" b="0" spc="-14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Operating </a:t>
            </a:r>
            <a:r>
              <a:rPr sz="3950" b="0" spc="-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3950" b="0" spc="-15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Interface </a:t>
            </a:r>
            <a:r>
              <a:rPr sz="3950" b="0" spc="-4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3950" b="0" spc="-6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950" b="0" spc="-13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GUI</a:t>
            </a:r>
            <a:endParaRPr sz="39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931" y="1095214"/>
            <a:ext cx="9459595" cy="5030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5620" indent="-503555">
              <a:lnSpc>
                <a:spcPct val="100000"/>
              </a:lnSpc>
              <a:spcBef>
                <a:spcPts val="1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5620" algn="l"/>
                <a:tab pos="516255" algn="l"/>
              </a:tabLst>
            </a:pP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User-friendly </a:t>
            </a:r>
            <a:r>
              <a:rPr sz="30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desktop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metaphor</a:t>
            </a:r>
            <a:r>
              <a:rPr sz="30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interface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ts val="3175"/>
              </a:lnSpc>
              <a:spcBef>
                <a:spcPts val="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Usually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mouse,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keyboard,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monitor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ts val="317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b="1" spc="5" dirty="0">
                <a:latin typeface="Times New Roman" panose="02020603050405020304"/>
                <a:cs typeface="Times New Roman" panose="02020603050405020304"/>
              </a:rPr>
              <a:t>Icons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represent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files,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programs,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actions,</a:t>
            </a:r>
            <a:r>
              <a:rPr sz="2650" spc="-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etc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7245" marR="5080" lvl="1" indent="-503555">
              <a:lnSpc>
                <a:spcPts val="3170"/>
              </a:lnSpc>
              <a:spcBef>
                <a:spcPts val="1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Various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mouse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buttons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objects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cause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various 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actions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(provide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information,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options,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execute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function,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directory 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(known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-5" dirty="0">
                <a:latin typeface="Times New Roman" panose="02020603050405020304"/>
                <a:cs typeface="Times New Roman" panose="02020603050405020304"/>
              </a:rPr>
              <a:t>folder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ts val="301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Invented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Xerox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65" dirty="0">
                <a:latin typeface="Times New Roman" panose="02020603050405020304"/>
                <a:cs typeface="Times New Roman" panose="02020603050405020304"/>
              </a:rPr>
              <a:t>PARC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515620" indent="-503555">
              <a:lnSpc>
                <a:spcPts val="391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514350" algn="l"/>
                <a:tab pos="516255" algn="l"/>
              </a:tabLst>
            </a:pPr>
            <a:r>
              <a:rPr sz="3300" spc="-290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3300" spc="-190" dirty="0"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3300" spc="-185" dirty="0"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3300" spc="-150" dirty="0"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3300" spc="-120" dirty="0">
                <a:latin typeface="Times New Roman" panose="02020603050405020304"/>
                <a:cs typeface="Times New Roman" panose="02020603050405020304"/>
              </a:rPr>
              <a:t>both </a:t>
            </a:r>
            <a:r>
              <a:rPr sz="3300" spc="-260" dirty="0">
                <a:latin typeface="Times New Roman" panose="02020603050405020304"/>
                <a:cs typeface="Times New Roman" panose="02020603050405020304"/>
              </a:rPr>
              <a:t>CLI </a:t>
            </a:r>
            <a:r>
              <a:rPr sz="3300" spc="-18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300" spc="-220" dirty="0">
                <a:latin typeface="Times New Roman" panose="02020603050405020304"/>
                <a:cs typeface="Times New Roman" panose="02020603050405020304"/>
              </a:rPr>
              <a:t>GUI</a:t>
            </a:r>
            <a:r>
              <a:rPr sz="33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145" dirty="0">
                <a:latin typeface="Times New Roman" panose="02020603050405020304"/>
                <a:cs typeface="Times New Roman" panose="02020603050405020304"/>
              </a:rPr>
              <a:t>interfaces</a:t>
            </a: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ts val="3175"/>
              </a:lnSpc>
              <a:spcBef>
                <a:spcPts val="8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Microsoft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Windows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GUI;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CLI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“command”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shell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7245" marR="942975" lvl="1" indent="-503555">
              <a:lnSpc>
                <a:spcPts val="3170"/>
              </a:lnSpc>
              <a:spcBef>
                <a:spcPts val="1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Apple 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Mac </a:t>
            </a:r>
            <a:r>
              <a:rPr sz="26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650" spc="-290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254" dirty="0">
                <a:latin typeface="Times New Roman" panose="02020603050405020304"/>
                <a:cs typeface="Times New Roman" panose="02020603050405020304"/>
              </a:rPr>
              <a:t>“Aqua”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GUI;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kernel underneath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shells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available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7245" lvl="1" indent="-503555">
              <a:lnSpc>
                <a:spcPts val="306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816610" algn="l"/>
                <a:tab pos="817880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Solaris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GUIs;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CLI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65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shells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4479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215" y="654754"/>
            <a:ext cx="6376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b="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b="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b="0" spc="-6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Programs</a:t>
            </a:r>
            <a:endParaRPr b="0" spc="-70" dirty="0">
              <a:solidFill>
                <a:srgbClr val="0000FF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0411" y="2302764"/>
            <a:ext cx="7940040" cy="4014470"/>
            <a:chOff x="1010411" y="2302764"/>
            <a:chExt cx="7940040" cy="4014470"/>
          </a:xfrm>
        </p:grpSpPr>
        <p:sp>
          <p:nvSpPr>
            <p:cNvPr id="4" name="object 4"/>
            <p:cNvSpPr/>
            <p:nvPr/>
          </p:nvSpPr>
          <p:spPr>
            <a:xfrm>
              <a:off x="1010411" y="2353056"/>
              <a:ext cx="7940040" cy="396392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01111" y="2302764"/>
              <a:ext cx="4357116" cy="431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84479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68" y="345332"/>
            <a:ext cx="808990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spc="-13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What </a:t>
            </a:r>
            <a:r>
              <a:rPr b="0" spc="-114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Categories </a:t>
            </a:r>
            <a:r>
              <a:rPr b="0" spc="-1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b="0" spc="-3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r>
              <a:rPr b="0" spc="-63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6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Might  </a:t>
            </a:r>
            <a:r>
              <a:rPr b="0" spc="-9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b="0" spc="-15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Provided </a:t>
            </a:r>
            <a:r>
              <a:rPr b="0" spc="-254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b="0" spc="-4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26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OS?</a:t>
            </a:r>
            <a:endParaRPr b="0" spc="265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273" y="1962821"/>
            <a:ext cx="3416935" cy="38982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9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execution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70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160" dirty="0">
                <a:latin typeface="Times New Roman" panose="02020603050405020304"/>
                <a:cs typeface="Times New Roman" panose="02020603050405020304"/>
              </a:rPr>
              <a:t>I/O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Subsystem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Protection </a:t>
            </a:r>
            <a:r>
              <a:rPr sz="3050" spc="-47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3050" spc="-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Security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378" y="220526"/>
            <a:ext cx="4099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r>
              <a:rPr b="0" spc="-34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8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Programs</a:t>
            </a:r>
            <a:endParaRPr b="0" spc="-80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395" y="1174541"/>
            <a:ext cx="9055100" cy="473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817245" indent="-378460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3050" spc="-185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125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programs </a:t>
            </a:r>
            <a:r>
              <a:rPr sz="3050" spc="-130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3050" spc="-229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30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convenient </a:t>
            </a:r>
            <a:r>
              <a:rPr sz="3050" spc="-110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environment </a:t>
            </a:r>
            <a:r>
              <a:rPr sz="3050" spc="-95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for  </a:t>
            </a:r>
            <a:r>
              <a:rPr sz="3050" spc="-110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3050" spc="-120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development </a:t>
            </a:r>
            <a:r>
              <a:rPr sz="3050" spc="-150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85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Including: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manipulation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information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support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loading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execution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Communications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90525" marR="5080" indent="-378460">
              <a:lnSpc>
                <a:spcPct val="101000"/>
              </a:lnSpc>
              <a:spcBef>
                <a:spcPts val="58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users’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view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 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programs, </a:t>
            </a:r>
            <a:r>
              <a:rPr sz="3050" spc="-5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actual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calls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4479" y="7077995"/>
            <a:ext cx="2552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040" y="2933221"/>
            <a:ext cx="327850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pc="-18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Structures</a:t>
            </a:r>
            <a:endParaRPr spc="-40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289052" y="7077995"/>
            <a:ext cx="24574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Operating </a:t>
            </a:r>
            <a:r>
              <a:rPr spc="-165" dirty="0"/>
              <a:t>System </a:t>
            </a:r>
            <a:r>
              <a:rPr spc="-95" dirty="0"/>
              <a:t>Design</a:t>
            </a:r>
            <a:r>
              <a:rPr spc="-490" dirty="0"/>
              <a:t> </a:t>
            </a:r>
            <a:r>
              <a:rPr spc="-125" dirty="0"/>
              <a:t>and  </a:t>
            </a:r>
            <a:r>
              <a:rPr spc="-229" dirty="0"/>
              <a:t>Implementation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093720" y="1738369"/>
            <a:ext cx="8357870" cy="4592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2420" indent="-300355">
              <a:lnSpc>
                <a:spcPts val="3175"/>
              </a:lnSpc>
              <a:spcBef>
                <a:spcPts val="9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Affected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choice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hardware, type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ts val="317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i="1" spc="-34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goals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i="1" spc="-28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650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goals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1460">
              <a:lnSpc>
                <a:spcPts val="3170"/>
              </a:lnSpc>
              <a:spcBef>
                <a:spcPts val="10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b="1" i="1" spc="-3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b="1" i="1" spc="-70" dirty="0">
                <a:latin typeface="Times New Roman" panose="02020603050405020304"/>
                <a:cs typeface="Times New Roman" panose="02020603050405020304"/>
              </a:rPr>
              <a:t>goals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convenient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use, 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easy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learn, 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reliable,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safe,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secure,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fast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ts val="3055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b="1" i="1" spc="-10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b="1" i="1" spc="-70" dirty="0">
                <a:latin typeface="Times New Roman" panose="02020603050405020304"/>
                <a:cs typeface="Times New Roman" panose="02020603050405020304"/>
              </a:rPr>
              <a:t>goals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easy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design,</a:t>
            </a:r>
            <a:r>
              <a:rPr sz="2200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implement,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2705">
              <a:lnSpc>
                <a:spcPts val="3170"/>
              </a:lnSpc>
              <a:spcBef>
                <a:spcPts val="110"/>
              </a:spcBef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maintain,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flexible,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reliable, </a:t>
            </a:r>
            <a:r>
              <a:rPr sz="2650" spc="-25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free,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secure,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efficient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ts val="3060"/>
              </a:lnSpc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b="1" spc="-10" dirty="0">
                <a:latin typeface="Times New Roman" panose="02020603050405020304"/>
                <a:cs typeface="Times New Roman" panose="02020603050405020304"/>
              </a:rPr>
              <a:t>Important </a:t>
            </a:r>
            <a:r>
              <a:rPr sz="2650" b="1" spc="25" dirty="0">
                <a:latin typeface="Times New Roman" panose="02020603050405020304"/>
                <a:cs typeface="Times New Roman" panose="02020603050405020304"/>
              </a:rPr>
              <a:t>principle </a:t>
            </a:r>
            <a:r>
              <a:rPr sz="2650" b="1" spc="-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50" b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spc="-20" dirty="0">
                <a:latin typeface="Times New Roman" panose="02020603050405020304"/>
                <a:cs typeface="Times New Roman" panose="02020603050405020304"/>
              </a:rPr>
              <a:t>separation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b="1" i="1" spc="-85" dirty="0"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done?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b="1" i="1" spc="-100" dirty="0"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it?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marR="356235" lvl="1" indent="-252095">
              <a:lnSpc>
                <a:spcPct val="100000"/>
              </a:lnSpc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separation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policy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mechanism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very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important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principle,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maximum </a:t>
            </a:r>
            <a:r>
              <a:rPr sz="2200" b="1" i="1" spc="-40" dirty="0">
                <a:latin typeface="Times New Roman" panose="02020603050405020304"/>
                <a:cs typeface="Times New Roman" panose="02020603050405020304"/>
              </a:rPr>
              <a:t>flexibility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policy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decisions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changed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later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r>
              <a:rPr spc="114" dirty="0"/>
              <a:t>2</a:t>
            </a:r>
            <a:endParaRPr spc="114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66" y="778195"/>
            <a:ext cx="7041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Operating </a:t>
            </a:r>
            <a:r>
              <a:rPr spc="-125" dirty="0"/>
              <a:t>Systems</a:t>
            </a:r>
            <a:r>
              <a:rPr spc="-270" dirty="0"/>
              <a:t> </a:t>
            </a:r>
            <a:r>
              <a:rPr spc="-210" dirty="0"/>
              <a:t>Structures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12312"/>
            <a:ext cx="5982335" cy="29584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65" dirty="0">
                <a:latin typeface="Times New Roman" panose="02020603050405020304"/>
                <a:cs typeface="Times New Roman" panose="02020603050405020304"/>
              </a:rPr>
              <a:t>Structure/Organization/Layout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OSs: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Monolithic </a:t>
            </a:r>
            <a:r>
              <a:rPr sz="2650" spc="-10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(one </a:t>
            </a:r>
            <a:r>
              <a:rPr sz="2650" spc="-7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unstructured</a:t>
            </a:r>
            <a:r>
              <a:rPr sz="265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program)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Layered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Microkernel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650" spc="-90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75" dirty="0">
                <a:solidFill>
                  <a:srgbClr val="702FA0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2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role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50" spc="-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Virtualization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r>
              <a:rPr spc="114" dirty="0"/>
              <a:t>3</a:t>
            </a:r>
            <a:endParaRPr spc="114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04" y="392579"/>
            <a:ext cx="7393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1. </a:t>
            </a:r>
            <a:r>
              <a:rPr spc="-200" dirty="0"/>
              <a:t>Monolithic </a:t>
            </a:r>
            <a:r>
              <a:rPr spc="-235" dirty="0"/>
              <a:t>Operating</a:t>
            </a:r>
            <a:r>
              <a:rPr spc="-370" dirty="0"/>
              <a:t> </a:t>
            </a:r>
            <a:r>
              <a:rPr spc="-165" dirty="0"/>
              <a:t>System</a:t>
            </a:r>
            <a:endParaRPr spc="-165" dirty="0"/>
          </a:p>
        </p:txBody>
      </p:sp>
      <p:sp>
        <p:nvSpPr>
          <p:cNvPr id="3" name="object 3"/>
          <p:cNvSpPr/>
          <p:nvPr/>
        </p:nvSpPr>
        <p:spPr>
          <a:xfrm>
            <a:off x="1551432" y="1702307"/>
            <a:ext cx="7043928" cy="53583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r>
              <a:rPr spc="114" dirty="0"/>
              <a:t>4</a:t>
            </a:r>
            <a:endParaRPr spc="114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7520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Monolithic </a:t>
            </a:r>
            <a:r>
              <a:rPr spc="-35" dirty="0"/>
              <a:t>OS </a:t>
            </a:r>
            <a:r>
              <a:rPr spc="965" dirty="0"/>
              <a:t>–</a:t>
            </a:r>
            <a:r>
              <a:rPr spc="-740" dirty="0"/>
              <a:t> </a:t>
            </a:r>
            <a:r>
              <a:rPr spc="-60" dirty="0"/>
              <a:t>Basic </a:t>
            </a:r>
            <a:r>
              <a:rPr spc="-250" dirty="0"/>
              <a:t>Structure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1093666" y="1694243"/>
            <a:ext cx="837438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8255" indent="-300355">
              <a:lnSpc>
                <a:spcPct val="100000"/>
              </a:lnSpc>
              <a:spcBef>
                <a:spcPts val="9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  <a:tab pos="2049780" algn="l"/>
                <a:tab pos="3519170" algn="l"/>
                <a:tab pos="4244340" algn="l"/>
                <a:tab pos="5325110" algn="l"/>
                <a:tab pos="5963285" algn="l"/>
                <a:tab pos="7464425" algn="l"/>
              </a:tabLst>
            </a:pPr>
            <a:r>
              <a:rPr sz="2850" spc="-3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50" spc="-2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50" spc="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50" spc="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50" spc="-2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spc="-2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spc="-31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m 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services.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0000"/>
              </a:lnSpc>
              <a:spcBef>
                <a:spcPts val="65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3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services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carry </a:t>
            </a:r>
            <a:r>
              <a:rPr sz="2850" spc="-65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system  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procedures/calls.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3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utility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procedures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help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services.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r>
              <a:rPr spc="114" dirty="0"/>
              <a:t>5</a:t>
            </a:r>
            <a:endParaRPr spc="114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414" y="570912"/>
            <a:ext cx="6161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MS-DOS </a:t>
            </a:r>
            <a:r>
              <a:rPr spc="-165" dirty="0"/>
              <a:t>System</a:t>
            </a:r>
            <a:r>
              <a:rPr spc="-550" dirty="0"/>
              <a:t> </a:t>
            </a:r>
            <a:r>
              <a:rPr spc="-250" dirty="0"/>
              <a:t>Structure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1095177" y="1694243"/>
            <a:ext cx="8371840" cy="221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9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  <a:tab pos="1705610" algn="l"/>
                <a:tab pos="2078355" algn="l"/>
                <a:tab pos="3250565" algn="l"/>
                <a:tab pos="3710940" algn="l"/>
                <a:tab pos="4893945" algn="l"/>
                <a:tab pos="6732905" algn="l"/>
                <a:tab pos="7171690" algn="l"/>
                <a:tab pos="7773670" algn="l"/>
              </a:tabLst>
            </a:pPr>
            <a:r>
              <a:rPr sz="2850" spc="-34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50" spc="-39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spc="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spc="-39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50" spc="1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50" spc="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2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spc="-254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850" spc="-18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23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35" dirty="0">
                <a:latin typeface="Times New Roman" panose="02020603050405020304"/>
                <a:cs typeface="Times New Roman" panose="02020603050405020304"/>
              </a:rPr>
              <a:t>t 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space: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divided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modules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(monolithic).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1460">
              <a:lnSpc>
                <a:spcPts val="3170"/>
              </a:lnSpc>
              <a:spcBef>
                <a:spcPts val="5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Although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MS-DOS 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structure,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interfaces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levels 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functionality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separated.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9239" y="4594859"/>
            <a:ext cx="7929371" cy="2307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r>
              <a:rPr spc="114" dirty="0"/>
              <a:t>6</a:t>
            </a:r>
            <a:endParaRPr spc="114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04" y="698996"/>
            <a:ext cx="5697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MS-DOS </a:t>
            </a:r>
            <a:r>
              <a:rPr spc="-320" dirty="0"/>
              <a:t>Layer</a:t>
            </a:r>
            <a:r>
              <a:rPr spc="-580" dirty="0"/>
              <a:t> </a:t>
            </a:r>
            <a:r>
              <a:rPr spc="-250" dirty="0"/>
              <a:t>Structure</a:t>
            </a:r>
            <a:endParaRPr spc="-250" dirty="0"/>
          </a:p>
        </p:txBody>
      </p:sp>
      <p:sp>
        <p:nvSpPr>
          <p:cNvPr id="3" name="object 3"/>
          <p:cNvSpPr/>
          <p:nvPr/>
        </p:nvSpPr>
        <p:spPr>
          <a:xfrm>
            <a:off x="2660904" y="1702307"/>
            <a:ext cx="5241036" cy="5038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575" y="7077995"/>
            <a:ext cx="24574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66" y="698996"/>
            <a:ext cx="5356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UNIX </a:t>
            </a:r>
            <a:r>
              <a:rPr spc="-165" dirty="0"/>
              <a:t>System</a:t>
            </a:r>
            <a:r>
              <a:rPr spc="-365" dirty="0"/>
              <a:t> </a:t>
            </a:r>
            <a:r>
              <a:rPr spc="-250" dirty="0"/>
              <a:t>Structure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88136"/>
            <a:ext cx="8376284" cy="466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6350" indent="-300355" algn="just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limited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hardware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functionality,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original  </a:t>
            </a: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180" dirty="0">
                <a:latin typeface="Times New Roman" panose="02020603050405020304"/>
                <a:cs typeface="Times New Roman" panose="02020603050405020304"/>
              </a:rPr>
              <a:t>had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limited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structuring.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3050" spc="-210" dirty="0"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consists </a:t>
            </a: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3050" spc="-110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separable</a:t>
            </a:r>
            <a:r>
              <a:rPr sz="305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parts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 algn="just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b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b="1" spc="40" dirty="0">
                <a:latin typeface="Times New Roman" panose="02020603050405020304"/>
                <a:cs typeface="Times New Roman" panose="02020603050405020304"/>
              </a:rPr>
              <a:t>kernel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 algn="just">
              <a:lnSpc>
                <a:spcPts val="3170"/>
              </a:lnSpc>
              <a:spcBef>
                <a:spcPts val="62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Consists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everything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below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system-call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above 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hardware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7620" lvl="1" indent="-252095" algn="just">
              <a:lnSpc>
                <a:spcPts val="317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Provides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system,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scheduling, memory 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management,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operating-system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functions;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large 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6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level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 algn="just">
              <a:lnSpc>
                <a:spcPct val="100000"/>
              </a:lnSpc>
              <a:spcBef>
                <a:spcPts val="52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b="1" spc="-50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30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b="1" spc="-20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r>
              <a:rPr spc="114" dirty="0"/>
              <a:t>8</a:t>
            </a:r>
            <a:endParaRPr spc="114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392579"/>
            <a:ext cx="4846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2. </a:t>
            </a:r>
            <a:r>
              <a:rPr spc="-290" dirty="0"/>
              <a:t>Layered</a:t>
            </a:r>
            <a:r>
              <a:rPr spc="-300" dirty="0"/>
              <a:t> </a:t>
            </a:r>
            <a:r>
              <a:rPr spc="-254" dirty="0"/>
              <a:t>Approach</a:t>
            </a:r>
            <a:endParaRPr spc="-254" dirty="0"/>
          </a:p>
        </p:txBody>
      </p:sp>
      <p:sp>
        <p:nvSpPr>
          <p:cNvPr id="3" name="object 3"/>
          <p:cNvSpPr txBox="1"/>
          <p:nvPr/>
        </p:nvSpPr>
        <p:spPr>
          <a:xfrm>
            <a:off x="1095177" y="1694243"/>
            <a:ext cx="8375650" cy="280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8255" indent="-300355">
              <a:lnSpc>
                <a:spcPct val="100000"/>
              </a:lnSpc>
              <a:spcBef>
                <a:spcPts val="9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  <a:tab pos="994410" algn="l"/>
                <a:tab pos="2409190" algn="l"/>
                <a:tab pos="3474720" algn="l"/>
                <a:tab pos="3845560" algn="l"/>
                <a:tab pos="4980940" algn="l"/>
                <a:tab pos="5673725" algn="l"/>
                <a:tab pos="5977890" algn="l"/>
                <a:tab pos="7178675" algn="l"/>
                <a:tab pos="7613650" algn="l"/>
              </a:tabLst>
            </a:pP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2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spc="-23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2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nu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50" spc="-2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3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28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1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(levels),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built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top 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lower</a:t>
            </a:r>
            <a:r>
              <a:rPr sz="28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layers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bottom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layer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(layer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0)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hardware;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highest</a:t>
            </a:r>
            <a:r>
              <a:rPr sz="28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(layer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>
              <a:lnSpc>
                <a:spcPct val="100000"/>
              </a:lnSpc>
              <a:spcBef>
                <a:spcPts val="15"/>
              </a:spcBef>
            </a:pP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N)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8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interface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  <a:tab pos="1172210" algn="l"/>
                <a:tab pos="2862580" algn="l"/>
                <a:tab pos="3790950" algn="l"/>
                <a:tab pos="4375150" algn="l"/>
                <a:tab pos="5608320" algn="l"/>
                <a:tab pos="6373495" algn="l"/>
                <a:tab pos="7051675" algn="l"/>
                <a:tab pos="7820025" algn="l"/>
              </a:tabLst>
            </a:pP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9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odu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7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5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12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3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28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1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2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6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spc="-2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(operations)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services 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lower-level</a:t>
            </a:r>
            <a:r>
              <a:rPr sz="285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layers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1803" y="5227320"/>
            <a:ext cx="3416807" cy="17084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3</a:t>
            </a:r>
            <a:r>
              <a:rPr spc="114" dirty="0"/>
              <a:t>9</a:t>
            </a:r>
            <a:endParaRPr spc="11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80" y="395856"/>
            <a:ext cx="5015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3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1. </a:t>
            </a:r>
            <a:r>
              <a:rPr b="0" spc="-12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Program</a:t>
            </a:r>
            <a:r>
              <a:rPr b="0" spc="-459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6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Execution</a:t>
            </a:r>
            <a:endParaRPr b="0" spc="-160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734" y="1292745"/>
            <a:ext cx="9186545" cy="51282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54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200" b="1" spc="-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Multiprogramming </a:t>
            </a:r>
            <a:r>
              <a:rPr sz="2200" spc="-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needed </a:t>
            </a:r>
            <a:r>
              <a:rPr sz="2200" spc="-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efficiency </a:t>
            </a:r>
            <a:r>
              <a:rPr sz="220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utilization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4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Multiprogramming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organizes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jobs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(code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data)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execute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28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jobs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kept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job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selected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via 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200" b="1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10" dirty="0">
                <a:latin typeface="Times New Roman" panose="02020603050405020304"/>
                <a:cs typeface="Times New Roman" panose="02020603050405020304"/>
              </a:rPr>
              <a:t>scheduling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wait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(for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I/O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example), 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switches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job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101000"/>
              </a:lnSpc>
              <a:spcBef>
                <a:spcPts val="62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400" b="1" spc="-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Timesharing </a:t>
            </a:r>
            <a:r>
              <a:rPr sz="2400" b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(multitasking) </a:t>
            </a:r>
            <a:r>
              <a:rPr sz="240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1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logical </a:t>
            </a:r>
            <a:r>
              <a:rPr sz="240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extension </a:t>
            </a:r>
            <a:r>
              <a:rPr sz="240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spc="-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40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switches  </a:t>
            </a:r>
            <a:r>
              <a:rPr sz="2400" spc="-1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jobs </a:t>
            </a:r>
            <a:r>
              <a:rPr sz="240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400" spc="-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frequently </a:t>
            </a:r>
            <a:r>
              <a:rPr sz="2400" spc="-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40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interact </a:t>
            </a:r>
            <a:r>
              <a:rPr sz="240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40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job </a:t>
            </a:r>
            <a:r>
              <a:rPr sz="240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400" spc="-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1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running,  </a:t>
            </a:r>
            <a:r>
              <a:rPr sz="2400" spc="-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creating 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interactive</a:t>
            </a:r>
            <a:r>
              <a:rPr sz="2400" b="1" spc="-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computing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8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b="1" spc="-15" dirty="0">
                <a:latin typeface="Times New Roman" panose="02020603050405020304"/>
                <a:cs typeface="Times New Roman" panose="02020603050405020304"/>
              </a:rPr>
              <a:t>Response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200" spc="210" dirty="0">
                <a:latin typeface="Times New Roman" panose="02020603050405020304"/>
                <a:cs typeface="Times New Roman" panose="02020603050405020304"/>
              </a:rPr>
              <a:t>&lt;&lt;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second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7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executing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200" spc="140" dirty="0">
                <a:latin typeface="Georgia" panose="02040502050405020303"/>
                <a:cs typeface="Georgia" panose="02040502050405020303"/>
              </a:rPr>
              <a:t></a:t>
            </a:r>
            <a:r>
              <a:rPr sz="2200" spc="540" dirty="0">
                <a:latin typeface="Georgia" panose="02040502050405020303"/>
                <a:cs typeface="Georgia" panose="02040502050405020303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several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jobs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ready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50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-65" dirty="0">
                <a:latin typeface="Georgia" panose="02040502050405020303"/>
                <a:cs typeface="Georgia" panose="02040502050405020303"/>
              </a:rPr>
              <a:t></a:t>
            </a:r>
            <a:r>
              <a:rPr sz="2200" b="1" spc="-65" dirty="0"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200" b="1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10" dirty="0">
                <a:latin typeface="Times New Roman" panose="02020603050405020304"/>
                <a:cs typeface="Times New Roman" panose="02020603050405020304"/>
              </a:rPr>
              <a:t>scheduling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38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don’t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fit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memory, 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swapping </a:t>
            </a: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moves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them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run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b="1" spc="-50" dirty="0">
                <a:latin typeface="Times New Roman" panose="02020603050405020304"/>
                <a:cs typeface="Times New Roman" panose="02020603050405020304"/>
              </a:rPr>
              <a:t>Virtual 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completely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604" y="392579"/>
            <a:ext cx="6186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Layered </a:t>
            </a:r>
            <a:r>
              <a:rPr spc="-235" dirty="0"/>
              <a:t>Operating</a:t>
            </a:r>
            <a:r>
              <a:rPr spc="-295" dirty="0"/>
              <a:t> </a:t>
            </a:r>
            <a:r>
              <a:rPr spc="-165" dirty="0"/>
              <a:t>System</a:t>
            </a:r>
            <a:endParaRPr spc="-165" dirty="0"/>
          </a:p>
        </p:txBody>
      </p:sp>
      <p:sp>
        <p:nvSpPr>
          <p:cNvPr id="3" name="object 3"/>
          <p:cNvSpPr/>
          <p:nvPr/>
        </p:nvSpPr>
        <p:spPr>
          <a:xfrm>
            <a:off x="2773398" y="1702307"/>
            <a:ext cx="5020203" cy="50217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552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551249"/>
            <a:ext cx="58559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Operating </a:t>
            </a:r>
            <a:r>
              <a:rPr spc="-165" dirty="0"/>
              <a:t>System</a:t>
            </a:r>
            <a:r>
              <a:rPr spc="-330" dirty="0"/>
              <a:t> </a:t>
            </a:r>
            <a:r>
              <a:rPr spc="-235" dirty="0"/>
              <a:t>Layers</a:t>
            </a:r>
            <a:endParaRPr spc="-235" dirty="0"/>
          </a:p>
        </p:txBody>
      </p:sp>
      <p:sp>
        <p:nvSpPr>
          <p:cNvPr id="3" name="object 3"/>
          <p:cNvSpPr/>
          <p:nvPr/>
        </p:nvSpPr>
        <p:spPr>
          <a:xfrm>
            <a:off x="2253995" y="1665732"/>
            <a:ext cx="5943600" cy="57607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624" y="7077995"/>
            <a:ext cx="24130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472051"/>
            <a:ext cx="70586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Older </a:t>
            </a:r>
            <a:r>
              <a:rPr spc="-229" dirty="0"/>
              <a:t>Windows </a:t>
            </a:r>
            <a:r>
              <a:rPr spc="-165" dirty="0"/>
              <a:t>System</a:t>
            </a:r>
            <a:r>
              <a:rPr spc="-260" dirty="0"/>
              <a:t> </a:t>
            </a:r>
            <a:r>
              <a:rPr spc="-245" dirty="0"/>
              <a:t>Layers</a:t>
            </a:r>
            <a:endParaRPr spc="-245" dirty="0"/>
          </a:p>
        </p:txBody>
      </p:sp>
      <p:sp>
        <p:nvSpPr>
          <p:cNvPr id="3" name="object 3"/>
          <p:cNvSpPr/>
          <p:nvPr/>
        </p:nvSpPr>
        <p:spPr>
          <a:xfrm>
            <a:off x="906780" y="1744979"/>
            <a:ext cx="2805684" cy="45750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58184" y="1502663"/>
            <a:ext cx="6208775" cy="558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66" y="472051"/>
            <a:ext cx="76047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3. </a:t>
            </a:r>
            <a:r>
              <a:rPr spc="-240" dirty="0"/>
              <a:t>Microkernel </a:t>
            </a:r>
            <a:r>
              <a:rPr spc="-165" dirty="0"/>
              <a:t>System</a:t>
            </a:r>
            <a:r>
              <a:rPr spc="-315" dirty="0"/>
              <a:t> </a:t>
            </a:r>
            <a:r>
              <a:rPr spc="-245" dirty="0"/>
              <a:t>Structure</a:t>
            </a:r>
            <a:endParaRPr spc="-245" dirty="0"/>
          </a:p>
        </p:txBody>
      </p:sp>
      <p:sp>
        <p:nvSpPr>
          <p:cNvPr id="3" name="object 3"/>
          <p:cNvSpPr txBox="1"/>
          <p:nvPr/>
        </p:nvSpPr>
        <p:spPr>
          <a:xfrm>
            <a:off x="1093655" y="1688136"/>
            <a:ext cx="8166100" cy="4839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113665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35" dirty="0">
                <a:latin typeface="Times New Roman" panose="02020603050405020304"/>
                <a:cs typeface="Times New Roman" panose="02020603050405020304"/>
              </a:rPr>
              <a:t>Move as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much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functionality </a:t>
            </a:r>
            <a:r>
              <a:rPr sz="30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possible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kernel 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3050" spc="-200" dirty="0">
                <a:latin typeface="Times New Roman" panose="02020603050405020304"/>
                <a:cs typeface="Times New Roman" panose="02020603050405020304"/>
              </a:rPr>
              <a:t>“user”</a:t>
            </a:r>
            <a:r>
              <a:rPr sz="305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space.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3050" spc="-22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few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essential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75" dirty="0">
                <a:latin typeface="Times New Roman" panose="02020603050405020304"/>
                <a:cs typeface="Times New Roman" panose="02020603050405020304"/>
              </a:rPr>
              <a:t>kernel: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primitive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(address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space)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130" dirty="0">
                <a:latin typeface="Times New Roman" panose="02020603050405020304"/>
                <a:cs typeface="Times New Roman" panose="02020603050405020304"/>
              </a:rPr>
              <a:t>I/O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interrupt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Inter-Process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(IPC)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scheduling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1000"/>
              </a:lnSpc>
              <a:spcBef>
                <a:spcPts val="58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services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provided </a:t>
            </a:r>
            <a:r>
              <a:rPr sz="3050" spc="-24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mode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(vertical</a:t>
            </a:r>
            <a:r>
              <a:rPr sz="30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85" dirty="0">
                <a:latin typeface="Times New Roman" panose="02020603050405020304"/>
                <a:cs typeface="Times New Roman" panose="02020603050405020304"/>
              </a:rPr>
              <a:t>servers):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device 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drivers,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system,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memory…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Layered </a:t>
            </a:r>
            <a:r>
              <a:rPr spc="-229" dirty="0"/>
              <a:t>vs. </a:t>
            </a:r>
            <a:r>
              <a:rPr spc="-240" dirty="0"/>
              <a:t>Microkernel  </a:t>
            </a:r>
            <a:r>
              <a:rPr spc="-315" dirty="0"/>
              <a:t>Architecture</a:t>
            </a:r>
            <a:endParaRPr spc="-315" dirty="0"/>
          </a:p>
        </p:txBody>
      </p:sp>
      <p:sp>
        <p:nvSpPr>
          <p:cNvPr id="3" name="object 3"/>
          <p:cNvSpPr/>
          <p:nvPr/>
        </p:nvSpPr>
        <p:spPr>
          <a:xfrm>
            <a:off x="150876" y="2065020"/>
            <a:ext cx="9634058" cy="45700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472051"/>
            <a:ext cx="69951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Microkernel </a:t>
            </a:r>
            <a:r>
              <a:rPr spc="-165" dirty="0"/>
              <a:t>System</a:t>
            </a:r>
            <a:r>
              <a:rPr spc="-295" dirty="0"/>
              <a:t> </a:t>
            </a:r>
            <a:r>
              <a:rPr spc="-250" dirty="0"/>
              <a:t>Structure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1095277" y="1688136"/>
            <a:ext cx="8275320" cy="477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1000"/>
              </a:lnSpc>
              <a:spcBef>
                <a:spcPts val="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takes place </a:t>
            </a:r>
            <a:r>
              <a:rPr sz="3050" spc="-120" dirty="0"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3050" spc="-10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modules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using 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30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90" dirty="0">
                <a:latin typeface="Times New Roman" panose="02020603050405020304"/>
                <a:cs typeface="Times New Roman" panose="02020603050405020304"/>
              </a:rPr>
              <a:t>passing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Benefits: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Easier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extend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microkernel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Easier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port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6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architectures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reliable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(less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65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mode)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secure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2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70" dirty="0">
                <a:latin typeface="Times New Roman" panose="02020603050405020304"/>
                <a:cs typeface="Times New Roman" panose="02020603050405020304"/>
              </a:rPr>
              <a:t>Detriments: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marR="1416050" lvl="1" indent="-251460">
              <a:lnSpc>
                <a:spcPts val="3170"/>
              </a:lnSpc>
              <a:spcBef>
                <a:spcPts val="61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overhead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kernel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space 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9811" y="2217420"/>
            <a:ext cx="2215895" cy="16306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384" y="183931"/>
            <a:ext cx="69951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>
                <a:solidFill>
                  <a:srgbClr val="BF0000"/>
                </a:solidFill>
              </a:rPr>
              <a:t>Microkernel </a:t>
            </a:r>
            <a:r>
              <a:rPr spc="-165" dirty="0">
                <a:solidFill>
                  <a:srgbClr val="BF0000"/>
                </a:solidFill>
              </a:rPr>
              <a:t>System</a:t>
            </a:r>
            <a:r>
              <a:rPr spc="-295" dirty="0">
                <a:solidFill>
                  <a:srgbClr val="BF0000"/>
                </a:solidFill>
              </a:rPr>
              <a:t> </a:t>
            </a:r>
            <a:r>
              <a:rPr spc="-250" dirty="0">
                <a:solidFill>
                  <a:srgbClr val="BF0000"/>
                </a:solidFill>
              </a:rPr>
              <a:t>Structure</a:t>
            </a:r>
            <a:endParaRPr spc="-250" dirty="0">
              <a:solidFill>
                <a:srgbClr val="BF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1856" y="1771650"/>
            <a:ext cx="7868920" cy="3362960"/>
            <a:chOff x="631856" y="1771650"/>
            <a:chExt cx="7868920" cy="3362960"/>
          </a:xfrm>
        </p:grpSpPr>
        <p:sp>
          <p:nvSpPr>
            <p:cNvPr id="4" name="object 4"/>
            <p:cNvSpPr/>
            <p:nvPr/>
          </p:nvSpPr>
          <p:spPr>
            <a:xfrm>
              <a:off x="637889" y="3362801"/>
              <a:ext cx="7856855" cy="1765935"/>
            </a:xfrm>
            <a:custGeom>
              <a:avLst/>
              <a:gdLst/>
              <a:ahLst/>
              <a:cxnLst/>
              <a:rect l="l" t="t" r="r" b="b"/>
              <a:pathLst>
                <a:path w="7856855" h="1765935">
                  <a:moveTo>
                    <a:pt x="7856315" y="1765363"/>
                  </a:moveTo>
                  <a:lnTo>
                    <a:pt x="0" y="1765363"/>
                  </a:lnTo>
                  <a:lnTo>
                    <a:pt x="0" y="0"/>
                  </a:lnTo>
                  <a:lnTo>
                    <a:pt x="7856315" y="0"/>
                  </a:lnTo>
                  <a:lnTo>
                    <a:pt x="7856315" y="1765363"/>
                  </a:lnTo>
                  <a:close/>
                </a:path>
              </a:pathLst>
            </a:custGeom>
            <a:solidFill>
              <a:srgbClr val="D4F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7889" y="3362801"/>
              <a:ext cx="7856855" cy="1765935"/>
            </a:xfrm>
            <a:custGeom>
              <a:avLst/>
              <a:gdLst/>
              <a:ahLst/>
              <a:cxnLst/>
              <a:rect l="l" t="t" r="r" b="b"/>
              <a:pathLst>
                <a:path w="7856855" h="1765935">
                  <a:moveTo>
                    <a:pt x="7856315" y="1765363"/>
                  </a:moveTo>
                  <a:lnTo>
                    <a:pt x="0" y="1765363"/>
                  </a:lnTo>
                  <a:lnTo>
                    <a:pt x="0" y="0"/>
                  </a:lnTo>
                  <a:lnTo>
                    <a:pt x="7856315" y="0"/>
                  </a:lnTo>
                  <a:lnTo>
                    <a:pt x="7856315" y="1765363"/>
                  </a:lnTo>
                  <a:close/>
                </a:path>
              </a:pathLst>
            </a:custGeom>
            <a:ln w="11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4886" y="1771650"/>
              <a:ext cx="1563370" cy="977900"/>
            </a:xfrm>
            <a:custGeom>
              <a:avLst/>
              <a:gdLst/>
              <a:ahLst/>
              <a:cxnLst/>
              <a:rect l="l" t="t" r="r" b="b"/>
              <a:pathLst>
                <a:path w="1563370" h="977900">
                  <a:moveTo>
                    <a:pt x="1563243" y="977645"/>
                  </a:moveTo>
                  <a:lnTo>
                    <a:pt x="0" y="977645"/>
                  </a:lnTo>
                  <a:lnTo>
                    <a:pt x="0" y="0"/>
                  </a:lnTo>
                  <a:lnTo>
                    <a:pt x="1563243" y="0"/>
                  </a:lnTo>
                  <a:lnTo>
                    <a:pt x="1563243" y="977645"/>
                  </a:lnTo>
                  <a:close/>
                </a:path>
              </a:pathLst>
            </a:custGeom>
            <a:solidFill>
              <a:srgbClr val="D1D3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4886" y="1771650"/>
            <a:ext cx="1563370" cy="977900"/>
          </a:xfrm>
          <a:prstGeom prst="rect">
            <a:avLst/>
          </a:prstGeom>
          <a:ln w="114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17830" marR="302895" indent="-102235">
              <a:lnSpc>
                <a:spcPct val="101000"/>
              </a:lnSpc>
            </a:pPr>
            <a:r>
              <a:rPr sz="1500" spc="5" dirty="0">
                <a:latin typeface="Arial" panose="020B0604020202020204"/>
                <a:cs typeface="Arial" panose="020B0604020202020204"/>
              </a:rPr>
              <a:t>A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p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l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500" spc="-20" dirty="0">
                <a:latin typeface="Arial" panose="020B0604020202020204"/>
                <a:cs typeface="Arial" panose="020B0604020202020204"/>
              </a:rPr>
              <a:t>c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a</a:t>
            </a:r>
            <a:r>
              <a:rPr sz="15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1500" dirty="0">
                <a:latin typeface="Arial" panose="020B0604020202020204"/>
                <a:cs typeface="Arial" panose="020B0604020202020204"/>
              </a:rPr>
              <a:t>n  </a:t>
            </a:r>
            <a:r>
              <a:rPr sz="1500" dirty="0">
                <a:latin typeface="Arial" panose="020B0604020202020204"/>
                <a:cs typeface="Arial" panose="020B0604020202020204"/>
              </a:rPr>
              <a:t>Program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4377" y="1771650"/>
            <a:ext cx="1563370" cy="977900"/>
          </a:xfrm>
          <a:custGeom>
            <a:avLst/>
            <a:gdLst/>
            <a:ahLst/>
            <a:cxnLst/>
            <a:rect l="l" t="t" r="r" b="b"/>
            <a:pathLst>
              <a:path w="1563370" h="977900">
                <a:moveTo>
                  <a:pt x="1563338" y="977645"/>
                </a:moveTo>
                <a:lnTo>
                  <a:pt x="0" y="977645"/>
                </a:lnTo>
                <a:lnTo>
                  <a:pt x="0" y="0"/>
                </a:lnTo>
                <a:lnTo>
                  <a:pt x="1563338" y="0"/>
                </a:lnTo>
                <a:lnTo>
                  <a:pt x="1563338" y="977645"/>
                </a:lnTo>
                <a:close/>
              </a:path>
            </a:pathLst>
          </a:custGeom>
          <a:solidFill>
            <a:srgbClr val="D1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84377" y="1771650"/>
            <a:ext cx="1563370" cy="977900"/>
          </a:xfrm>
          <a:prstGeom prst="rect">
            <a:avLst/>
          </a:prstGeom>
          <a:ln w="114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65455" marR="450215" indent="164465">
              <a:lnSpc>
                <a:spcPct val="101000"/>
              </a:lnSpc>
            </a:pPr>
            <a:r>
              <a:rPr sz="1500" dirty="0">
                <a:latin typeface="Arial" panose="020B0604020202020204"/>
                <a:cs typeface="Arial" panose="020B0604020202020204"/>
              </a:rPr>
              <a:t>File  </a:t>
            </a:r>
            <a:r>
              <a:rPr sz="1500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1500" dirty="0">
                <a:latin typeface="Arial" panose="020B0604020202020204"/>
                <a:cs typeface="Arial" panose="020B0604020202020204"/>
              </a:rPr>
              <a:t>yst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e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m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7946" y="1771650"/>
            <a:ext cx="1563370" cy="977900"/>
          </a:xfrm>
          <a:custGeom>
            <a:avLst/>
            <a:gdLst/>
            <a:ahLst/>
            <a:cxnLst/>
            <a:rect l="l" t="t" r="r" b="b"/>
            <a:pathLst>
              <a:path w="1563370" h="977900">
                <a:moveTo>
                  <a:pt x="1563052" y="977645"/>
                </a:moveTo>
                <a:lnTo>
                  <a:pt x="0" y="977645"/>
                </a:lnTo>
                <a:lnTo>
                  <a:pt x="0" y="0"/>
                </a:lnTo>
                <a:lnTo>
                  <a:pt x="1563052" y="0"/>
                </a:lnTo>
                <a:lnTo>
                  <a:pt x="1563052" y="977645"/>
                </a:lnTo>
                <a:close/>
              </a:path>
            </a:pathLst>
          </a:custGeom>
          <a:solidFill>
            <a:srgbClr val="D1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27946" y="1771650"/>
            <a:ext cx="1563370" cy="977900"/>
          </a:xfrm>
          <a:prstGeom prst="rect">
            <a:avLst/>
          </a:prstGeom>
          <a:ln w="114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528955" marR="478155" indent="-38100">
              <a:lnSpc>
                <a:spcPct val="101000"/>
              </a:lnSpc>
            </a:pPr>
            <a:r>
              <a:rPr sz="1500" dirty="0">
                <a:latin typeface="Arial" panose="020B0604020202020204"/>
                <a:cs typeface="Arial" panose="020B0604020202020204"/>
              </a:rPr>
              <a:t>D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e</a:t>
            </a:r>
            <a:r>
              <a:rPr sz="1500" dirty="0">
                <a:latin typeface="Arial" panose="020B0604020202020204"/>
                <a:cs typeface="Arial" panose="020B0604020202020204"/>
              </a:rPr>
              <a:t>v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500" dirty="0">
                <a:latin typeface="Arial" panose="020B0604020202020204"/>
                <a:cs typeface="Arial" panose="020B0604020202020204"/>
              </a:rPr>
              <a:t>ce  </a:t>
            </a:r>
            <a:r>
              <a:rPr sz="1500" dirty="0">
                <a:latin typeface="Arial" panose="020B0604020202020204"/>
                <a:cs typeface="Arial" panose="020B0604020202020204"/>
              </a:rPr>
              <a:t>Driver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1856" y="3729101"/>
            <a:ext cx="7868920" cy="2371725"/>
            <a:chOff x="631856" y="3729101"/>
            <a:chExt cx="7868920" cy="2371725"/>
          </a:xfrm>
        </p:grpSpPr>
        <p:sp>
          <p:nvSpPr>
            <p:cNvPr id="13" name="object 13"/>
            <p:cNvSpPr/>
            <p:nvPr/>
          </p:nvSpPr>
          <p:spPr>
            <a:xfrm>
              <a:off x="994886" y="3735133"/>
              <a:ext cx="1703070" cy="955040"/>
            </a:xfrm>
            <a:custGeom>
              <a:avLst/>
              <a:gdLst/>
              <a:ahLst/>
              <a:cxnLst/>
              <a:rect l="l" t="t" r="r" b="b"/>
              <a:pathLst>
                <a:path w="1703070" h="955039">
                  <a:moveTo>
                    <a:pt x="851439" y="954595"/>
                  </a:moveTo>
                  <a:lnTo>
                    <a:pt x="790643" y="953397"/>
                  </a:lnTo>
                  <a:lnTo>
                    <a:pt x="730999" y="949856"/>
                  </a:lnTo>
                  <a:lnTo>
                    <a:pt x="672651" y="944054"/>
                  </a:lnTo>
                  <a:lnTo>
                    <a:pt x="615743" y="936070"/>
                  </a:lnTo>
                  <a:lnTo>
                    <a:pt x="560421" y="925986"/>
                  </a:lnTo>
                  <a:lnTo>
                    <a:pt x="506827" y="913882"/>
                  </a:lnTo>
                  <a:lnTo>
                    <a:pt x="455107" y="899840"/>
                  </a:lnTo>
                  <a:lnTo>
                    <a:pt x="405404" y="883939"/>
                  </a:lnTo>
                  <a:lnTo>
                    <a:pt x="357862" y="866260"/>
                  </a:lnTo>
                  <a:lnTo>
                    <a:pt x="312626" y="846884"/>
                  </a:lnTo>
                  <a:lnTo>
                    <a:pt x="269841" y="825892"/>
                  </a:lnTo>
                  <a:lnTo>
                    <a:pt x="229649" y="803365"/>
                  </a:lnTo>
                  <a:lnTo>
                    <a:pt x="192196" y="779383"/>
                  </a:lnTo>
                  <a:lnTo>
                    <a:pt x="157625" y="754026"/>
                  </a:lnTo>
                  <a:lnTo>
                    <a:pt x="126082" y="727377"/>
                  </a:lnTo>
                  <a:lnTo>
                    <a:pt x="97709" y="699514"/>
                  </a:lnTo>
                  <a:lnTo>
                    <a:pt x="72651" y="670519"/>
                  </a:lnTo>
                  <a:lnTo>
                    <a:pt x="33058" y="609457"/>
                  </a:lnTo>
                  <a:lnTo>
                    <a:pt x="8456" y="544834"/>
                  </a:lnTo>
                  <a:lnTo>
                    <a:pt x="0" y="477297"/>
                  </a:lnTo>
                  <a:lnTo>
                    <a:pt x="2138" y="443205"/>
                  </a:lnTo>
                  <a:lnTo>
                    <a:pt x="18811" y="377045"/>
                  </a:lnTo>
                  <a:lnTo>
                    <a:pt x="51053" y="314121"/>
                  </a:lnTo>
                  <a:lnTo>
                    <a:pt x="97709" y="255081"/>
                  </a:lnTo>
                  <a:lnTo>
                    <a:pt x="126082" y="227218"/>
                  </a:lnTo>
                  <a:lnTo>
                    <a:pt x="157625" y="200568"/>
                  </a:lnTo>
                  <a:lnTo>
                    <a:pt x="192196" y="175212"/>
                  </a:lnTo>
                  <a:lnTo>
                    <a:pt x="229649" y="151229"/>
                  </a:lnTo>
                  <a:lnTo>
                    <a:pt x="269841" y="128702"/>
                  </a:lnTo>
                  <a:lnTo>
                    <a:pt x="312626" y="107710"/>
                  </a:lnTo>
                  <a:lnTo>
                    <a:pt x="357862" y="88335"/>
                  </a:lnTo>
                  <a:lnTo>
                    <a:pt x="405404" y="70656"/>
                  </a:lnTo>
                  <a:lnTo>
                    <a:pt x="455107" y="54755"/>
                  </a:lnTo>
                  <a:lnTo>
                    <a:pt x="506827" y="40712"/>
                  </a:lnTo>
                  <a:lnTo>
                    <a:pt x="560421" y="28608"/>
                  </a:lnTo>
                  <a:lnTo>
                    <a:pt x="615743" y="18524"/>
                  </a:lnTo>
                  <a:lnTo>
                    <a:pt x="672651" y="10541"/>
                  </a:lnTo>
                  <a:lnTo>
                    <a:pt x="730999" y="4738"/>
                  </a:lnTo>
                  <a:lnTo>
                    <a:pt x="790643" y="1198"/>
                  </a:lnTo>
                  <a:lnTo>
                    <a:pt x="851439" y="0"/>
                  </a:lnTo>
                  <a:lnTo>
                    <a:pt x="912270" y="1198"/>
                  </a:lnTo>
                  <a:lnTo>
                    <a:pt x="971944" y="4738"/>
                  </a:lnTo>
                  <a:lnTo>
                    <a:pt x="1030317" y="10541"/>
                  </a:lnTo>
                  <a:lnTo>
                    <a:pt x="1087245" y="18524"/>
                  </a:lnTo>
                  <a:lnTo>
                    <a:pt x="1142583" y="28608"/>
                  </a:lnTo>
                  <a:lnTo>
                    <a:pt x="1196190" y="40712"/>
                  </a:lnTo>
                  <a:lnTo>
                    <a:pt x="1247919" y="54755"/>
                  </a:lnTo>
                  <a:lnTo>
                    <a:pt x="1297628" y="70656"/>
                  </a:lnTo>
                  <a:lnTo>
                    <a:pt x="1345173" y="88335"/>
                  </a:lnTo>
                  <a:lnTo>
                    <a:pt x="1390410" y="107710"/>
                  </a:lnTo>
                  <a:lnTo>
                    <a:pt x="1433194" y="128702"/>
                  </a:lnTo>
                  <a:lnTo>
                    <a:pt x="1473382" y="151229"/>
                  </a:lnTo>
                  <a:lnTo>
                    <a:pt x="1510831" y="175212"/>
                  </a:lnTo>
                  <a:lnTo>
                    <a:pt x="1545396" y="200568"/>
                  </a:lnTo>
                  <a:lnTo>
                    <a:pt x="1576933" y="227218"/>
                  </a:lnTo>
                  <a:lnTo>
                    <a:pt x="1605299" y="255081"/>
                  </a:lnTo>
                  <a:lnTo>
                    <a:pt x="1630350" y="284075"/>
                  </a:lnTo>
                  <a:lnTo>
                    <a:pt x="1669929" y="345138"/>
                  </a:lnTo>
                  <a:lnTo>
                    <a:pt x="1694521" y="409760"/>
                  </a:lnTo>
                  <a:lnTo>
                    <a:pt x="1702974" y="477297"/>
                  </a:lnTo>
                  <a:lnTo>
                    <a:pt x="1700837" y="511390"/>
                  </a:lnTo>
                  <a:lnTo>
                    <a:pt x="1684171" y="577550"/>
                  </a:lnTo>
                  <a:lnTo>
                    <a:pt x="1651941" y="640473"/>
                  </a:lnTo>
                  <a:lnTo>
                    <a:pt x="1605299" y="699514"/>
                  </a:lnTo>
                  <a:lnTo>
                    <a:pt x="1576933" y="727377"/>
                  </a:lnTo>
                  <a:lnTo>
                    <a:pt x="1545396" y="754026"/>
                  </a:lnTo>
                  <a:lnTo>
                    <a:pt x="1510831" y="779383"/>
                  </a:lnTo>
                  <a:lnTo>
                    <a:pt x="1473382" y="803365"/>
                  </a:lnTo>
                  <a:lnTo>
                    <a:pt x="1433194" y="825892"/>
                  </a:lnTo>
                  <a:lnTo>
                    <a:pt x="1390410" y="846884"/>
                  </a:lnTo>
                  <a:lnTo>
                    <a:pt x="1345173" y="866260"/>
                  </a:lnTo>
                  <a:lnTo>
                    <a:pt x="1297628" y="883939"/>
                  </a:lnTo>
                  <a:lnTo>
                    <a:pt x="1247919" y="899840"/>
                  </a:lnTo>
                  <a:lnTo>
                    <a:pt x="1196190" y="913882"/>
                  </a:lnTo>
                  <a:lnTo>
                    <a:pt x="1142583" y="925986"/>
                  </a:lnTo>
                  <a:lnTo>
                    <a:pt x="1087245" y="936070"/>
                  </a:lnTo>
                  <a:lnTo>
                    <a:pt x="1030317" y="944054"/>
                  </a:lnTo>
                  <a:lnTo>
                    <a:pt x="971944" y="949856"/>
                  </a:lnTo>
                  <a:lnTo>
                    <a:pt x="912270" y="953397"/>
                  </a:lnTo>
                  <a:lnTo>
                    <a:pt x="851439" y="954595"/>
                  </a:lnTo>
                  <a:close/>
                </a:path>
              </a:pathLst>
            </a:custGeom>
            <a:solidFill>
              <a:srgbClr val="D1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4886" y="3735133"/>
              <a:ext cx="1703070" cy="955040"/>
            </a:xfrm>
            <a:custGeom>
              <a:avLst/>
              <a:gdLst/>
              <a:ahLst/>
              <a:cxnLst/>
              <a:rect l="l" t="t" r="r" b="b"/>
              <a:pathLst>
                <a:path w="1703070" h="955039">
                  <a:moveTo>
                    <a:pt x="1702974" y="477297"/>
                  </a:moveTo>
                  <a:lnTo>
                    <a:pt x="1700837" y="511390"/>
                  </a:lnTo>
                  <a:lnTo>
                    <a:pt x="1694521" y="544834"/>
                  </a:lnTo>
                  <a:lnTo>
                    <a:pt x="1669929" y="609457"/>
                  </a:lnTo>
                  <a:lnTo>
                    <a:pt x="1630350" y="670519"/>
                  </a:lnTo>
                  <a:lnTo>
                    <a:pt x="1605299" y="699514"/>
                  </a:lnTo>
                  <a:lnTo>
                    <a:pt x="1576933" y="727377"/>
                  </a:lnTo>
                  <a:lnTo>
                    <a:pt x="1545396" y="754026"/>
                  </a:lnTo>
                  <a:lnTo>
                    <a:pt x="1510831" y="779383"/>
                  </a:lnTo>
                  <a:lnTo>
                    <a:pt x="1473382" y="803365"/>
                  </a:lnTo>
                  <a:lnTo>
                    <a:pt x="1433194" y="825892"/>
                  </a:lnTo>
                  <a:lnTo>
                    <a:pt x="1390410" y="846884"/>
                  </a:lnTo>
                  <a:lnTo>
                    <a:pt x="1345173" y="866260"/>
                  </a:lnTo>
                  <a:lnTo>
                    <a:pt x="1297628" y="883939"/>
                  </a:lnTo>
                  <a:lnTo>
                    <a:pt x="1247919" y="899840"/>
                  </a:lnTo>
                  <a:lnTo>
                    <a:pt x="1196190" y="913882"/>
                  </a:lnTo>
                  <a:lnTo>
                    <a:pt x="1142583" y="925986"/>
                  </a:lnTo>
                  <a:lnTo>
                    <a:pt x="1087245" y="936070"/>
                  </a:lnTo>
                  <a:lnTo>
                    <a:pt x="1030317" y="944054"/>
                  </a:lnTo>
                  <a:lnTo>
                    <a:pt x="971944" y="949856"/>
                  </a:lnTo>
                  <a:lnTo>
                    <a:pt x="912270" y="953397"/>
                  </a:lnTo>
                  <a:lnTo>
                    <a:pt x="851439" y="954595"/>
                  </a:lnTo>
                  <a:lnTo>
                    <a:pt x="790643" y="953397"/>
                  </a:lnTo>
                  <a:lnTo>
                    <a:pt x="730999" y="949856"/>
                  </a:lnTo>
                  <a:lnTo>
                    <a:pt x="672651" y="944054"/>
                  </a:lnTo>
                  <a:lnTo>
                    <a:pt x="615743" y="936070"/>
                  </a:lnTo>
                  <a:lnTo>
                    <a:pt x="560421" y="925986"/>
                  </a:lnTo>
                  <a:lnTo>
                    <a:pt x="506827" y="913882"/>
                  </a:lnTo>
                  <a:lnTo>
                    <a:pt x="455107" y="899840"/>
                  </a:lnTo>
                  <a:lnTo>
                    <a:pt x="405404" y="883939"/>
                  </a:lnTo>
                  <a:lnTo>
                    <a:pt x="357862" y="866260"/>
                  </a:lnTo>
                  <a:lnTo>
                    <a:pt x="312626" y="846884"/>
                  </a:lnTo>
                  <a:lnTo>
                    <a:pt x="269841" y="825892"/>
                  </a:lnTo>
                  <a:lnTo>
                    <a:pt x="229649" y="803365"/>
                  </a:lnTo>
                  <a:lnTo>
                    <a:pt x="192196" y="779383"/>
                  </a:lnTo>
                  <a:lnTo>
                    <a:pt x="157625" y="754026"/>
                  </a:lnTo>
                  <a:lnTo>
                    <a:pt x="126082" y="727377"/>
                  </a:lnTo>
                  <a:lnTo>
                    <a:pt x="97709" y="699514"/>
                  </a:lnTo>
                  <a:lnTo>
                    <a:pt x="72651" y="670519"/>
                  </a:lnTo>
                  <a:lnTo>
                    <a:pt x="33058" y="609457"/>
                  </a:lnTo>
                  <a:lnTo>
                    <a:pt x="8456" y="544834"/>
                  </a:lnTo>
                  <a:lnTo>
                    <a:pt x="0" y="477297"/>
                  </a:lnTo>
                  <a:lnTo>
                    <a:pt x="2138" y="443205"/>
                  </a:lnTo>
                  <a:lnTo>
                    <a:pt x="18811" y="377045"/>
                  </a:lnTo>
                  <a:lnTo>
                    <a:pt x="51053" y="314121"/>
                  </a:lnTo>
                  <a:lnTo>
                    <a:pt x="97709" y="255081"/>
                  </a:lnTo>
                  <a:lnTo>
                    <a:pt x="126082" y="227218"/>
                  </a:lnTo>
                  <a:lnTo>
                    <a:pt x="157625" y="200568"/>
                  </a:lnTo>
                  <a:lnTo>
                    <a:pt x="192196" y="175212"/>
                  </a:lnTo>
                  <a:lnTo>
                    <a:pt x="229649" y="151229"/>
                  </a:lnTo>
                  <a:lnTo>
                    <a:pt x="269841" y="128702"/>
                  </a:lnTo>
                  <a:lnTo>
                    <a:pt x="312626" y="107710"/>
                  </a:lnTo>
                  <a:lnTo>
                    <a:pt x="357862" y="88335"/>
                  </a:lnTo>
                  <a:lnTo>
                    <a:pt x="405404" y="70656"/>
                  </a:lnTo>
                  <a:lnTo>
                    <a:pt x="455107" y="54755"/>
                  </a:lnTo>
                  <a:lnTo>
                    <a:pt x="506827" y="40712"/>
                  </a:lnTo>
                  <a:lnTo>
                    <a:pt x="560421" y="28608"/>
                  </a:lnTo>
                  <a:lnTo>
                    <a:pt x="615743" y="18524"/>
                  </a:lnTo>
                  <a:lnTo>
                    <a:pt x="672651" y="10541"/>
                  </a:lnTo>
                  <a:lnTo>
                    <a:pt x="730999" y="4738"/>
                  </a:lnTo>
                  <a:lnTo>
                    <a:pt x="790643" y="1198"/>
                  </a:lnTo>
                  <a:lnTo>
                    <a:pt x="851439" y="0"/>
                  </a:lnTo>
                  <a:lnTo>
                    <a:pt x="912270" y="1198"/>
                  </a:lnTo>
                  <a:lnTo>
                    <a:pt x="971944" y="4738"/>
                  </a:lnTo>
                  <a:lnTo>
                    <a:pt x="1030317" y="10541"/>
                  </a:lnTo>
                  <a:lnTo>
                    <a:pt x="1087245" y="18524"/>
                  </a:lnTo>
                  <a:lnTo>
                    <a:pt x="1142583" y="28608"/>
                  </a:lnTo>
                  <a:lnTo>
                    <a:pt x="1196190" y="40712"/>
                  </a:lnTo>
                  <a:lnTo>
                    <a:pt x="1247919" y="54755"/>
                  </a:lnTo>
                  <a:lnTo>
                    <a:pt x="1297628" y="70656"/>
                  </a:lnTo>
                  <a:lnTo>
                    <a:pt x="1345173" y="88335"/>
                  </a:lnTo>
                  <a:lnTo>
                    <a:pt x="1390410" y="107710"/>
                  </a:lnTo>
                  <a:lnTo>
                    <a:pt x="1433194" y="128702"/>
                  </a:lnTo>
                  <a:lnTo>
                    <a:pt x="1473382" y="151229"/>
                  </a:lnTo>
                  <a:lnTo>
                    <a:pt x="1510831" y="175212"/>
                  </a:lnTo>
                  <a:lnTo>
                    <a:pt x="1545396" y="200568"/>
                  </a:lnTo>
                  <a:lnTo>
                    <a:pt x="1576933" y="227218"/>
                  </a:lnTo>
                  <a:lnTo>
                    <a:pt x="1605299" y="255081"/>
                  </a:lnTo>
                  <a:lnTo>
                    <a:pt x="1630350" y="284075"/>
                  </a:lnTo>
                  <a:lnTo>
                    <a:pt x="1669929" y="345138"/>
                  </a:lnTo>
                  <a:lnTo>
                    <a:pt x="1694521" y="409760"/>
                  </a:lnTo>
                  <a:lnTo>
                    <a:pt x="1702974" y="477297"/>
                  </a:lnTo>
                  <a:close/>
                </a:path>
              </a:pathLst>
            </a:custGeom>
            <a:ln w="11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7889" y="5544502"/>
              <a:ext cx="7856855" cy="550545"/>
            </a:xfrm>
            <a:custGeom>
              <a:avLst/>
              <a:gdLst/>
              <a:ahLst/>
              <a:cxnLst/>
              <a:rect l="l" t="t" r="r" b="b"/>
              <a:pathLst>
                <a:path w="7856855" h="550545">
                  <a:moveTo>
                    <a:pt x="7856315" y="550068"/>
                  </a:moveTo>
                  <a:lnTo>
                    <a:pt x="0" y="550068"/>
                  </a:lnTo>
                  <a:lnTo>
                    <a:pt x="0" y="0"/>
                  </a:lnTo>
                  <a:lnTo>
                    <a:pt x="7856315" y="0"/>
                  </a:lnTo>
                  <a:lnTo>
                    <a:pt x="7856315" y="550068"/>
                  </a:lnTo>
                  <a:close/>
                </a:path>
              </a:pathLst>
            </a:custGeom>
            <a:ln w="11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68393" y="3945397"/>
            <a:ext cx="1355090" cy="48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8430">
              <a:lnSpc>
                <a:spcPct val="101000"/>
              </a:lnSpc>
              <a:spcBef>
                <a:spcPts val="9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Interprocess  </a:t>
            </a:r>
            <a:r>
              <a:rPr sz="1500" dirty="0">
                <a:latin typeface="Arial" panose="020B0604020202020204"/>
                <a:cs typeface="Arial" panose="020B0604020202020204"/>
              </a:rPr>
              <a:t>C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m</a:t>
            </a:r>
            <a:r>
              <a:rPr sz="1500" dirty="0">
                <a:latin typeface="Arial" panose="020B0604020202020204"/>
                <a:cs typeface="Arial" panose="020B0604020202020204"/>
              </a:rPr>
              <a:t>m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u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500" dirty="0">
                <a:latin typeface="Arial" panose="020B0604020202020204"/>
                <a:cs typeface="Arial" panose="020B0604020202020204"/>
              </a:rPr>
              <a:t>c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a</a:t>
            </a:r>
            <a:r>
              <a:rPr sz="15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n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78345" y="3666997"/>
            <a:ext cx="1715135" cy="967105"/>
            <a:chOff x="3778345" y="3666997"/>
            <a:chExt cx="1715135" cy="967105"/>
          </a:xfrm>
        </p:grpSpPr>
        <p:sp>
          <p:nvSpPr>
            <p:cNvPr id="18" name="object 18"/>
            <p:cNvSpPr/>
            <p:nvPr/>
          </p:nvSpPr>
          <p:spPr>
            <a:xfrm>
              <a:off x="3784377" y="3673030"/>
              <a:ext cx="1703070" cy="955040"/>
            </a:xfrm>
            <a:custGeom>
              <a:avLst/>
              <a:gdLst/>
              <a:ahLst/>
              <a:cxnLst/>
              <a:rect l="l" t="t" r="r" b="b"/>
              <a:pathLst>
                <a:path w="1703070" h="955039">
                  <a:moveTo>
                    <a:pt x="851439" y="954595"/>
                  </a:moveTo>
                  <a:lnTo>
                    <a:pt x="790643" y="953397"/>
                  </a:lnTo>
                  <a:lnTo>
                    <a:pt x="730999" y="949856"/>
                  </a:lnTo>
                  <a:lnTo>
                    <a:pt x="672651" y="944054"/>
                  </a:lnTo>
                  <a:lnTo>
                    <a:pt x="615743" y="936070"/>
                  </a:lnTo>
                  <a:lnTo>
                    <a:pt x="560421" y="925986"/>
                  </a:lnTo>
                  <a:lnTo>
                    <a:pt x="506827" y="913882"/>
                  </a:lnTo>
                  <a:lnTo>
                    <a:pt x="455107" y="899840"/>
                  </a:lnTo>
                  <a:lnTo>
                    <a:pt x="405404" y="883939"/>
                  </a:lnTo>
                  <a:lnTo>
                    <a:pt x="357862" y="866260"/>
                  </a:lnTo>
                  <a:lnTo>
                    <a:pt x="312626" y="846884"/>
                  </a:lnTo>
                  <a:lnTo>
                    <a:pt x="269841" y="825892"/>
                  </a:lnTo>
                  <a:lnTo>
                    <a:pt x="229649" y="803365"/>
                  </a:lnTo>
                  <a:lnTo>
                    <a:pt x="192196" y="779383"/>
                  </a:lnTo>
                  <a:lnTo>
                    <a:pt x="157625" y="754026"/>
                  </a:lnTo>
                  <a:lnTo>
                    <a:pt x="126082" y="727377"/>
                  </a:lnTo>
                  <a:lnTo>
                    <a:pt x="97709" y="699514"/>
                  </a:lnTo>
                  <a:lnTo>
                    <a:pt x="72651" y="670519"/>
                  </a:lnTo>
                  <a:lnTo>
                    <a:pt x="33058" y="609457"/>
                  </a:lnTo>
                  <a:lnTo>
                    <a:pt x="8456" y="544834"/>
                  </a:lnTo>
                  <a:lnTo>
                    <a:pt x="0" y="477297"/>
                  </a:lnTo>
                  <a:lnTo>
                    <a:pt x="2138" y="443205"/>
                  </a:lnTo>
                  <a:lnTo>
                    <a:pt x="18811" y="377045"/>
                  </a:lnTo>
                  <a:lnTo>
                    <a:pt x="51053" y="314121"/>
                  </a:lnTo>
                  <a:lnTo>
                    <a:pt x="97709" y="255081"/>
                  </a:lnTo>
                  <a:lnTo>
                    <a:pt x="126082" y="227218"/>
                  </a:lnTo>
                  <a:lnTo>
                    <a:pt x="157625" y="200568"/>
                  </a:lnTo>
                  <a:lnTo>
                    <a:pt x="192196" y="175212"/>
                  </a:lnTo>
                  <a:lnTo>
                    <a:pt x="229649" y="151229"/>
                  </a:lnTo>
                  <a:lnTo>
                    <a:pt x="269841" y="128702"/>
                  </a:lnTo>
                  <a:lnTo>
                    <a:pt x="312626" y="107710"/>
                  </a:lnTo>
                  <a:lnTo>
                    <a:pt x="357862" y="88335"/>
                  </a:lnTo>
                  <a:lnTo>
                    <a:pt x="405404" y="70656"/>
                  </a:lnTo>
                  <a:lnTo>
                    <a:pt x="455107" y="54755"/>
                  </a:lnTo>
                  <a:lnTo>
                    <a:pt x="506827" y="40712"/>
                  </a:lnTo>
                  <a:lnTo>
                    <a:pt x="560421" y="28608"/>
                  </a:lnTo>
                  <a:lnTo>
                    <a:pt x="615743" y="18524"/>
                  </a:lnTo>
                  <a:lnTo>
                    <a:pt x="672651" y="10541"/>
                  </a:lnTo>
                  <a:lnTo>
                    <a:pt x="730999" y="4738"/>
                  </a:lnTo>
                  <a:lnTo>
                    <a:pt x="790643" y="1198"/>
                  </a:lnTo>
                  <a:lnTo>
                    <a:pt x="851439" y="0"/>
                  </a:lnTo>
                  <a:lnTo>
                    <a:pt x="912270" y="1198"/>
                  </a:lnTo>
                  <a:lnTo>
                    <a:pt x="971944" y="4738"/>
                  </a:lnTo>
                  <a:lnTo>
                    <a:pt x="1030317" y="10541"/>
                  </a:lnTo>
                  <a:lnTo>
                    <a:pt x="1087245" y="18524"/>
                  </a:lnTo>
                  <a:lnTo>
                    <a:pt x="1142583" y="28608"/>
                  </a:lnTo>
                  <a:lnTo>
                    <a:pt x="1196190" y="40712"/>
                  </a:lnTo>
                  <a:lnTo>
                    <a:pt x="1247919" y="54755"/>
                  </a:lnTo>
                  <a:lnTo>
                    <a:pt x="1297628" y="70656"/>
                  </a:lnTo>
                  <a:lnTo>
                    <a:pt x="1345173" y="88335"/>
                  </a:lnTo>
                  <a:lnTo>
                    <a:pt x="1390410" y="107710"/>
                  </a:lnTo>
                  <a:lnTo>
                    <a:pt x="1433194" y="128702"/>
                  </a:lnTo>
                  <a:lnTo>
                    <a:pt x="1473382" y="151229"/>
                  </a:lnTo>
                  <a:lnTo>
                    <a:pt x="1510831" y="175212"/>
                  </a:lnTo>
                  <a:lnTo>
                    <a:pt x="1545396" y="200568"/>
                  </a:lnTo>
                  <a:lnTo>
                    <a:pt x="1576933" y="227218"/>
                  </a:lnTo>
                  <a:lnTo>
                    <a:pt x="1605299" y="255081"/>
                  </a:lnTo>
                  <a:lnTo>
                    <a:pt x="1630350" y="284075"/>
                  </a:lnTo>
                  <a:lnTo>
                    <a:pt x="1669929" y="345138"/>
                  </a:lnTo>
                  <a:lnTo>
                    <a:pt x="1694521" y="409760"/>
                  </a:lnTo>
                  <a:lnTo>
                    <a:pt x="1702974" y="477297"/>
                  </a:lnTo>
                  <a:lnTo>
                    <a:pt x="1700837" y="511390"/>
                  </a:lnTo>
                  <a:lnTo>
                    <a:pt x="1684171" y="577550"/>
                  </a:lnTo>
                  <a:lnTo>
                    <a:pt x="1651941" y="640473"/>
                  </a:lnTo>
                  <a:lnTo>
                    <a:pt x="1605299" y="699514"/>
                  </a:lnTo>
                  <a:lnTo>
                    <a:pt x="1576933" y="727377"/>
                  </a:lnTo>
                  <a:lnTo>
                    <a:pt x="1545396" y="754026"/>
                  </a:lnTo>
                  <a:lnTo>
                    <a:pt x="1510831" y="779383"/>
                  </a:lnTo>
                  <a:lnTo>
                    <a:pt x="1473382" y="803365"/>
                  </a:lnTo>
                  <a:lnTo>
                    <a:pt x="1433194" y="825892"/>
                  </a:lnTo>
                  <a:lnTo>
                    <a:pt x="1390410" y="846884"/>
                  </a:lnTo>
                  <a:lnTo>
                    <a:pt x="1345173" y="866260"/>
                  </a:lnTo>
                  <a:lnTo>
                    <a:pt x="1297628" y="883939"/>
                  </a:lnTo>
                  <a:lnTo>
                    <a:pt x="1247919" y="899840"/>
                  </a:lnTo>
                  <a:lnTo>
                    <a:pt x="1196190" y="913882"/>
                  </a:lnTo>
                  <a:lnTo>
                    <a:pt x="1142583" y="925986"/>
                  </a:lnTo>
                  <a:lnTo>
                    <a:pt x="1087245" y="936070"/>
                  </a:lnTo>
                  <a:lnTo>
                    <a:pt x="1030317" y="944054"/>
                  </a:lnTo>
                  <a:lnTo>
                    <a:pt x="971944" y="949856"/>
                  </a:lnTo>
                  <a:lnTo>
                    <a:pt x="912270" y="953397"/>
                  </a:lnTo>
                  <a:lnTo>
                    <a:pt x="851439" y="954595"/>
                  </a:lnTo>
                  <a:close/>
                </a:path>
              </a:pathLst>
            </a:custGeom>
            <a:solidFill>
              <a:srgbClr val="D1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84377" y="3673030"/>
              <a:ext cx="1703070" cy="955040"/>
            </a:xfrm>
            <a:custGeom>
              <a:avLst/>
              <a:gdLst/>
              <a:ahLst/>
              <a:cxnLst/>
              <a:rect l="l" t="t" r="r" b="b"/>
              <a:pathLst>
                <a:path w="1703070" h="955039">
                  <a:moveTo>
                    <a:pt x="1702974" y="477297"/>
                  </a:moveTo>
                  <a:lnTo>
                    <a:pt x="1700837" y="511390"/>
                  </a:lnTo>
                  <a:lnTo>
                    <a:pt x="1694521" y="544834"/>
                  </a:lnTo>
                  <a:lnTo>
                    <a:pt x="1669929" y="609457"/>
                  </a:lnTo>
                  <a:lnTo>
                    <a:pt x="1630350" y="670519"/>
                  </a:lnTo>
                  <a:lnTo>
                    <a:pt x="1605299" y="699514"/>
                  </a:lnTo>
                  <a:lnTo>
                    <a:pt x="1576933" y="727377"/>
                  </a:lnTo>
                  <a:lnTo>
                    <a:pt x="1545396" y="754026"/>
                  </a:lnTo>
                  <a:lnTo>
                    <a:pt x="1510831" y="779383"/>
                  </a:lnTo>
                  <a:lnTo>
                    <a:pt x="1473382" y="803365"/>
                  </a:lnTo>
                  <a:lnTo>
                    <a:pt x="1433194" y="825892"/>
                  </a:lnTo>
                  <a:lnTo>
                    <a:pt x="1390410" y="846884"/>
                  </a:lnTo>
                  <a:lnTo>
                    <a:pt x="1345173" y="866260"/>
                  </a:lnTo>
                  <a:lnTo>
                    <a:pt x="1297628" y="883939"/>
                  </a:lnTo>
                  <a:lnTo>
                    <a:pt x="1247919" y="899840"/>
                  </a:lnTo>
                  <a:lnTo>
                    <a:pt x="1196190" y="913882"/>
                  </a:lnTo>
                  <a:lnTo>
                    <a:pt x="1142583" y="925986"/>
                  </a:lnTo>
                  <a:lnTo>
                    <a:pt x="1087245" y="936070"/>
                  </a:lnTo>
                  <a:lnTo>
                    <a:pt x="1030317" y="944054"/>
                  </a:lnTo>
                  <a:lnTo>
                    <a:pt x="971944" y="949856"/>
                  </a:lnTo>
                  <a:lnTo>
                    <a:pt x="912270" y="953397"/>
                  </a:lnTo>
                  <a:lnTo>
                    <a:pt x="851439" y="954595"/>
                  </a:lnTo>
                  <a:lnTo>
                    <a:pt x="790643" y="953397"/>
                  </a:lnTo>
                  <a:lnTo>
                    <a:pt x="730999" y="949856"/>
                  </a:lnTo>
                  <a:lnTo>
                    <a:pt x="672651" y="944054"/>
                  </a:lnTo>
                  <a:lnTo>
                    <a:pt x="615743" y="936070"/>
                  </a:lnTo>
                  <a:lnTo>
                    <a:pt x="560421" y="925986"/>
                  </a:lnTo>
                  <a:lnTo>
                    <a:pt x="506827" y="913882"/>
                  </a:lnTo>
                  <a:lnTo>
                    <a:pt x="455107" y="899840"/>
                  </a:lnTo>
                  <a:lnTo>
                    <a:pt x="405404" y="883939"/>
                  </a:lnTo>
                  <a:lnTo>
                    <a:pt x="357862" y="866260"/>
                  </a:lnTo>
                  <a:lnTo>
                    <a:pt x="312626" y="846884"/>
                  </a:lnTo>
                  <a:lnTo>
                    <a:pt x="269841" y="825892"/>
                  </a:lnTo>
                  <a:lnTo>
                    <a:pt x="229649" y="803365"/>
                  </a:lnTo>
                  <a:lnTo>
                    <a:pt x="192196" y="779383"/>
                  </a:lnTo>
                  <a:lnTo>
                    <a:pt x="157625" y="754026"/>
                  </a:lnTo>
                  <a:lnTo>
                    <a:pt x="126082" y="727377"/>
                  </a:lnTo>
                  <a:lnTo>
                    <a:pt x="97709" y="699514"/>
                  </a:lnTo>
                  <a:lnTo>
                    <a:pt x="72651" y="670519"/>
                  </a:lnTo>
                  <a:lnTo>
                    <a:pt x="33058" y="609457"/>
                  </a:lnTo>
                  <a:lnTo>
                    <a:pt x="8456" y="544834"/>
                  </a:lnTo>
                  <a:lnTo>
                    <a:pt x="0" y="477297"/>
                  </a:lnTo>
                  <a:lnTo>
                    <a:pt x="2138" y="443205"/>
                  </a:lnTo>
                  <a:lnTo>
                    <a:pt x="18811" y="377045"/>
                  </a:lnTo>
                  <a:lnTo>
                    <a:pt x="51053" y="314121"/>
                  </a:lnTo>
                  <a:lnTo>
                    <a:pt x="97709" y="255081"/>
                  </a:lnTo>
                  <a:lnTo>
                    <a:pt x="126082" y="227218"/>
                  </a:lnTo>
                  <a:lnTo>
                    <a:pt x="157625" y="200568"/>
                  </a:lnTo>
                  <a:lnTo>
                    <a:pt x="192196" y="175212"/>
                  </a:lnTo>
                  <a:lnTo>
                    <a:pt x="229649" y="151229"/>
                  </a:lnTo>
                  <a:lnTo>
                    <a:pt x="269841" y="128702"/>
                  </a:lnTo>
                  <a:lnTo>
                    <a:pt x="312626" y="107710"/>
                  </a:lnTo>
                  <a:lnTo>
                    <a:pt x="357862" y="88335"/>
                  </a:lnTo>
                  <a:lnTo>
                    <a:pt x="405404" y="70656"/>
                  </a:lnTo>
                  <a:lnTo>
                    <a:pt x="455107" y="54755"/>
                  </a:lnTo>
                  <a:lnTo>
                    <a:pt x="506827" y="40712"/>
                  </a:lnTo>
                  <a:lnTo>
                    <a:pt x="560421" y="28608"/>
                  </a:lnTo>
                  <a:lnTo>
                    <a:pt x="615743" y="18524"/>
                  </a:lnTo>
                  <a:lnTo>
                    <a:pt x="672651" y="10541"/>
                  </a:lnTo>
                  <a:lnTo>
                    <a:pt x="730999" y="4738"/>
                  </a:lnTo>
                  <a:lnTo>
                    <a:pt x="790643" y="1198"/>
                  </a:lnTo>
                  <a:lnTo>
                    <a:pt x="851439" y="0"/>
                  </a:lnTo>
                  <a:lnTo>
                    <a:pt x="912270" y="1198"/>
                  </a:lnTo>
                  <a:lnTo>
                    <a:pt x="971944" y="4738"/>
                  </a:lnTo>
                  <a:lnTo>
                    <a:pt x="1030317" y="10541"/>
                  </a:lnTo>
                  <a:lnTo>
                    <a:pt x="1087245" y="18524"/>
                  </a:lnTo>
                  <a:lnTo>
                    <a:pt x="1142583" y="28608"/>
                  </a:lnTo>
                  <a:lnTo>
                    <a:pt x="1196190" y="40712"/>
                  </a:lnTo>
                  <a:lnTo>
                    <a:pt x="1247919" y="54755"/>
                  </a:lnTo>
                  <a:lnTo>
                    <a:pt x="1297628" y="70656"/>
                  </a:lnTo>
                  <a:lnTo>
                    <a:pt x="1345173" y="88335"/>
                  </a:lnTo>
                  <a:lnTo>
                    <a:pt x="1390410" y="107710"/>
                  </a:lnTo>
                  <a:lnTo>
                    <a:pt x="1433194" y="128702"/>
                  </a:lnTo>
                  <a:lnTo>
                    <a:pt x="1473382" y="151229"/>
                  </a:lnTo>
                  <a:lnTo>
                    <a:pt x="1510831" y="175212"/>
                  </a:lnTo>
                  <a:lnTo>
                    <a:pt x="1545396" y="200568"/>
                  </a:lnTo>
                  <a:lnTo>
                    <a:pt x="1576933" y="227218"/>
                  </a:lnTo>
                  <a:lnTo>
                    <a:pt x="1605299" y="255081"/>
                  </a:lnTo>
                  <a:lnTo>
                    <a:pt x="1630350" y="284075"/>
                  </a:lnTo>
                  <a:lnTo>
                    <a:pt x="1669929" y="345138"/>
                  </a:lnTo>
                  <a:lnTo>
                    <a:pt x="1694521" y="409760"/>
                  </a:lnTo>
                  <a:lnTo>
                    <a:pt x="1702974" y="477297"/>
                  </a:lnTo>
                  <a:close/>
                </a:path>
              </a:pathLst>
            </a:custGeom>
            <a:ln w="11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117337" y="3884436"/>
            <a:ext cx="1037590" cy="48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0020">
              <a:lnSpc>
                <a:spcPct val="101000"/>
              </a:lnSpc>
              <a:spcBef>
                <a:spcPts val="9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memory  </a:t>
            </a:r>
            <a:r>
              <a:rPr sz="1500" dirty="0">
                <a:latin typeface="Arial" panose="020B0604020202020204"/>
                <a:cs typeface="Arial" panose="020B0604020202020204"/>
              </a:rPr>
              <a:t>m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a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a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g</a:t>
            </a:r>
            <a:r>
              <a:rPr sz="1500" spc="15" dirty="0">
                <a:latin typeface="Arial" panose="020B0604020202020204"/>
                <a:cs typeface="Arial" panose="020B0604020202020204"/>
              </a:rPr>
              <a:t>m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500" dirty="0">
                <a:latin typeface="Arial" panose="020B0604020202020204"/>
                <a:cs typeface="Arial" panose="020B0604020202020204"/>
              </a:rPr>
              <a:t>t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81991" y="3666997"/>
            <a:ext cx="1715135" cy="967105"/>
            <a:chOff x="6281991" y="3666997"/>
            <a:chExt cx="1715135" cy="967105"/>
          </a:xfrm>
        </p:grpSpPr>
        <p:sp>
          <p:nvSpPr>
            <p:cNvPr id="22" name="object 22"/>
            <p:cNvSpPr/>
            <p:nvPr/>
          </p:nvSpPr>
          <p:spPr>
            <a:xfrm>
              <a:off x="6288023" y="3673030"/>
              <a:ext cx="1703070" cy="955040"/>
            </a:xfrm>
            <a:custGeom>
              <a:avLst/>
              <a:gdLst/>
              <a:ahLst/>
              <a:cxnLst/>
              <a:rect l="l" t="t" r="r" b="b"/>
              <a:pathLst>
                <a:path w="1703070" h="955039">
                  <a:moveTo>
                    <a:pt x="851439" y="954595"/>
                  </a:moveTo>
                  <a:lnTo>
                    <a:pt x="790643" y="953397"/>
                  </a:lnTo>
                  <a:lnTo>
                    <a:pt x="730999" y="949856"/>
                  </a:lnTo>
                  <a:lnTo>
                    <a:pt x="672651" y="944054"/>
                  </a:lnTo>
                  <a:lnTo>
                    <a:pt x="615743" y="936070"/>
                  </a:lnTo>
                  <a:lnTo>
                    <a:pt x="560421" y="925986"/>
                  </a:lnTo>
                  <a:lnTo>
                    <a:pt x="506827" y="913882"/>
                  </a:lnTo>
                  <a:lnTo>
                    <a:pt x="455107" y="899840"/>
                  </a:lnTo>
                  <a:lnTo>
                    <a:pt x="405404" y="883939"/>
                  </a:lnTo>
                  <a:lnTo>
                    <a:pt x="357862" y="866260"/>
                  </a:lnTo>
                  <a:lnTo>
                    <a:pt x="312626" y="846884"/>
                  </a:lnTo>
                  <a:lnTo>
                    <a:pt x="269841" y="825892"/>
                  </a:lnTo>
                  <a:lnTo>
                    <a:pt x="229649" y="803365"/>
                  </a:lnTo>
                  <a:lnTo>
                    <a:pt x="192196" y="779383"/>
                  </a:lnTo>
                  <a:lnTo>
                    <a:pt x="157625" y="754026"/>
                  </a:lnTo>
                  <a:lnTo>
                    <a:pt x="126082" y="727377"/>
                  </a:lnTo>
                  <a:lnTo>
                    <a:pt x="97709" y="699514"/>
                  </a:lnTo>
                  <a:lnTo>
                    <a:pt x="72651" y="670519"/>
                  </a:lnTo>
                  <a:lnTo>
                    <a:pt x="33058" y="609457"/>
                  </a:lnTo>
                  <a:lnTo>
                    <a:pt x="8456" y="544834"/>
                  </a:lnTo>
                  <a:lnTo>
                    <a:pt x="0" y="477297"/>
                  </a:lnTo>
                  <a:lnTo>
                    <a:pt x="2138" y="443205"/>
                  </a:lnTo>
                  <a:lnTo>
                    <a:pt x="18811" y="377045"/>
                  </a:lnTo>
                  <a:lnTo>
                    <a:pt x="51053" y="314121"/>
                  </a:lnTo>
                  <a:lnTo>
                    <a:pt x="97709" y="255081"/>
                  </a:lnTo>
                  <a:lnTo>
                    <a:pt x="126082" y="227218"/>
                  </a:lnTo>
                  <a:lnTo>
                    <a:pt x="157625" y="200568"/>
                  </a:lnTo>
                  <a:lnTo>
                    <a:pt x="192196" y="175212"/>
                  </a:lnTo>
                  <a:lnTo>
                    <a:pt x="229649" y="151229"/>
                  </a:lnTo>
                  <a:lnTo>
                    <a:pt x="269841" y="128702"/>
                  </a:lnTo>
                  <a:lnTo>
                    <a:pt x="312626" y="107710"/>
                  </a:lnTo>
                  <a:lnTo>
                    <a:pt x="357862" y="88335"/>
                  </a:lnTo>
                  <a:lnTo>
                    <a:pt x="405404" y="70656"/>
                  </a:lnTo>
                  <a:lnTo>
                    <a:pt x="455107" y="54755"/>
                  </a:lnTo>
                  <a:lnTo>
                    <a:pt x="506827" y="40712"/>
                  </a:lnTo>
                  <a:lnTo>
                    <a:pt x="560421" y="28608"/>
                  </a:lnTo>
                  <a:lnTo>
                    <a:pt x="615743" y="18524"/>
                  </a:lnTo>
                  <a:lnTo>
                    <a:pt x="672651" y="10541"/>
                  </a:lnTo>
                  <a:lnTo>
                    <a:pt x="730999" y="4738"/>
                  </a:lnTo>
                  <a:lnTo>
                    <a:pt x="790643" y="1198"/>
                  </a:lnTo>
                  <a:lnTo>
                    <a:pt x="851439" y="0"/>
                  </a:lnTo>
                  <a:lnTo>
                    <a:pt x="912270" y="1198"/>
                  </a:lnTo>
                  <a:lnTo>
                    <a:pt x="971944" y="4738"/>
                  </a:lnTo>
                  <a:lnTo>
                    <a:pt x="1030317" y="10541"/>
                  </a:lnTo>
                  <a:lnTo>
                    <a:pt x="1087245" y="18524"/>
                  </a:lnTo>
                  <a:lnTo>
                    <a:pt x="1142583" y="28608"/>
                  </a:lnTo>
                  <a:lnTo>
                    <a:pt x="1196190" y="40712"/>
                  </a:lnTo>
                  <a:lnTo>
                    <a:pt x="1247919" y="54755"/>
                  </a:lnTo>
                  <a:lnTo>
                    <a:pt x="1297628" y="70656"/>
                  </a:lnTo>
                  <a:lnTo>
                    <a:pt x="1345173" y="88335"/>
                  </a:lnTo>
                  <a:lnTo>
                    <a:pt x="1390410" y="107710"/>
                  </a:lnTo>
                  <a:lnTo>
                    <a:pt x="1433194" y="128702"/>
                  </a:lnTo>
                  <a:lnTo>
                    <a:pt x="1473382" y="151229"/>
                  </a:lnTo>
                  <a:lnTo>
                    <a:pt x="1510831" y="175212"/>
                  </a:lnTo>
                  <a:lnTo>
                    <a:pt x="1545396" y="200568"/>
                  </a:lnTo>
                  <a:lnTo>
                    <a:pt x="1576933" y="227218"/>
                  </a:lnTo>
                  <a:lnTo>
                    <a:pt x="1605299" y="255081"/>
                  </a:lnTo>
                  <a:lnTo>
                    <a:pt x="1630350" y="284075"/>
                  </a:lnTo>
                  <a:lnTo>
                    <a:pt x="1669929" y="345138"/>
                  </a:lnTo>
                  <a:lnTo>
                    <a:pt x="1694521" y="409760"/>
                  </a:lnTo>
                  <a:lnTo>
                    <a:pt x="1702974" y="477297"/>
                  </a:lnTo>
                  <a:lnTo>
                    <a:pt x="1700837" y="511390"/>
                  </a:lnTo>
                  <a:lnTo>
                    <a:pt x="1684171" y="577550"/>
                  </a:lnTo>
                  <a:lnTo>
                    <a:pt x="1651941" y="640473"/>
                  </a:lnTo>
                  <a:lnTo>
                    <a:pt x="1605299" y="699514"/>
                  </a:lnTo>
                  <a:lnTo>
                    <a:pt x="1576933" y="727377"/>
                  </a:lnTo>
                  <a:lnTo>
                    <a:pt x="1545396" y="754026"/>
                  </a:lnTo>
                  <a:lnTo>
                    <a:pt x="1510831" y="779383"/>
                  </a:lnTo>
                  <a:lnTo>
                    <a:pt x="1473382" y="803365"/>
                  </a:lnTo>
                  <a:lnTo>
                    <a:pt x="1433194" y="825892"/>
                  </a:lnTo>
                  <a:lnTo>
                    <a:pt x="1390410" y="846884"/>
                  </a:lnTo>
                  <a:lnTo>
                    <a:pt x="1345173" y="866260"/>
                  </a:lnTo>
                  <a:lnTo>
                    <a:pt x="1297628" y="883939"/>
                  </a:lnTo>
                  <a:lnTo>
                    <a:pt x="1247919" y="899840"/>
                  </a:lnTo>
                  <a:lnTo>
                    <a:pt x="1196190" y="913882"/>
                  </a:lnTo>
                  <a:lnTo>
                    <a:pt x="1142583" y="925986"/>
                  </a:lnTo>
                  <a:lnTo>
                    <a:pt x="1087245" y="936070"/>
                  </a:lnTo>
                  <a:lnTo>
                    <a:pt x="1030317" y="944054"/>
                  </a:lnTo>
                  <a:lnTo>
                    <a:pt x="971944" y="949856"/>
                  </a:lnTo>
                  <a:lnTo>
                    <a:pt x="912270" y="953397"/>
                  </a:lnTo>
                  <a:lnTo>
                    <a:pt x="851439" y="954595"/>
                  </a:lnTo>
                  <a:close/>
                </a:path>
              </a:pathLst>
            </a:custGeom>
            <a:solidFill>
              <a:srgbClr val="D1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88023" y="3673030"/>
              <a:ext cx="1703070" cy="955040"/>
            </a:xfrm>
            <a:custGeom>
              <a:avLst/>
              <a:gdLst/>
              <a:ahLst/>
              <a:cxnLst/>
              <a:rect l="l" t="t" r="r" b="b"/>
              <a:pathLst>
                <a:path w="1703070" h="955039">
                  <a:moveTo>
                    <a:pt x="1702974" y="477297"/>
                  </a:moveTo>
                  <a:lnTo>
                    <a:pt x="1700837" y="511390"/>
                  </a:lnTo>
                  <a:lnTo>
                    <a:pt x="1694521" y="544834"/>
                  </a:lnTo>
                  <a:lnTo>
                    <a:pt x="1669929" y="609457"/>
                  </a:lnTo>
                  <a:lnTo>
                    <a:pt x="1630350" y="670519"/>
                  </a:lnTo>
                  <a:lnTo>
                    <a:pt x="1605299" y="699514"/>
                  </a:lnTo>
                  <a:lnTo>
                    <a:pt x="1576933" y="727377"/>
                  </a:lnTo>
                  <a:lnTo>
                    <a:pt x="1545396" y="754026"/>
                  </a:lnTo>
                  <a:lnTo>
                    <a:pt x="1510831" y="779383"/>
                  </a:lnTo>
                  <a:lnTo>
                    <a:pt x="1473382" y="803365"/>
                  </a:lnTo>
                  <a:lnTo>
                    <a:pt x="1433194" y="825892"/>
                  </a:lnTo>
                  <a:lnTo>
                    <a:pt x="1390410" y="846884"/>
                  </a:lnTo>
                  <a:lnTo>
                    <a:pt x="1345173" y="866260"/>
                  </a:lnTo>
                  <a:lnTo>
                    <a:pt x="1297628" y="883939"/>
                  </a:lnTo>
                  <a:lnTo>
                    <a:pt x="1247919" y="899840"/>
                  </a:lnTo>
                  <a:lnTo>
                    <a:pt x="1196190" y="913882"/>
                  </a:lnTo>
                  <a:lnTo>
                    <a:pt x="1142583" y="925986"/>
                  </a:lnTo>
                  <a:lnTo>
                    <a:pt x="1087245" y="936070"/>
                  </a:lnTo>
                  <a:lnTo>
                    <a:pt x="1030317" y="944054"/>
                  </a:lnTo>
                  <a:lnTo>
                    <a:pt x="971944" y="949856"/>
                  </a:lnTo>
                  <a:lnTo>
                    <a:pt x="912270" y="953397"/>
                  </a:lnTo>
                  <a:lnTo>
                    <a:pt x="851439" y="954595"/>
                  </a:lnTo>
                  <a:lnTo>
                    <a:pt x="790643" y="953397"/>
                  </a:lnTo>
                  <a:lnTo>
                    <a:pt x="730999" y="949856"/>
                  </a:lnTo>
                  <a:lnTo>
                    <a:pt x="672651" y="944054"/>
                  </a:lnTo>
                  <a:lnTo>
                    <a:pt x="615743" y="936070"/>
                  </a:lnTo>
                  <a:lnTo>
                    <a:pt x="560421" y="925986"/>
                  </a:lnTo>
                  <a:lnTo>
                    <a:pt x="506827" y="913882"/>
                  </a:lnTo>
                  <a:lnTo>
                    <a:pt x="455107" y="899840"/>
                  </a:lnTo>
                  <a:lnTo>
                    <a:pt x="405404" y="883939"/>
                  </a:lnTo>
                  <a:lnTo>
                    <a:pt x="357862" y="866260"/>
                  </a:lnTo>
                  <a:lnTo>
                    <a:pt x="312626" y="846884"/>
                  </a:lnTo>
                  <a:lnTo>
                    <a:pt x="269841" y="825892"/>
                  </a:lnTo>
                  <a:lnTo>
                    <a:pt x="229649" y="803365"/>
                  </a:lnTo>
                  <a:lnTo>
                    <a:pt x="192196" y="779383"/>
                  </a:lnTo>
                  <a:lnTo>
                    <a:pt x="157625" y="754026"/>
                  </a:lnTo>
                  <a:lnTo>
                    <a:pt x="126082" y="727377"/>
                  </a:lnTo>
                  <a:lnTo>
                    <a:pt x="97709" y="699514"/>
                  </a:lnTo>
                  <a:lnTo>
                    <a:pt x="72651" y="670519"/>
                  </a:lnTo>
                  <a:lnTo>
                    <a:pt x="33058" y="609457"/>
                  </a:lnTo>
                  <a:lnTo>
                    <a:pt x="8456" y="544834"/>
                  </a:lnTo>
                  <a:lnTo>
                    <a:pt x="0" y="477297"/>
                  </a:lnTo>
                  <a:lnTo>
                    <a:pt x="2138" y="443205"/>
                  </a:lnTo>
                  <a:lnTo>
                    <a:pt x="18811" y="377045"/>
                  </a:lnTo>
                  <a:lnTo>
                    <a:pt x="51053" y="314121"/>
                  </a:lnTo>
                  <a:lnTo>
                    <a:pt x="97709" y="255081"/>
                  </a:lnTo>
                  <a:lnTo>
                    <a:pt x="126082" y="227218"/>
                  </a:lnTo>
                  <a:lnTo>
                    <a:pt x="157625" y="200568"/>
                  </a:lnTo>
                  <a:lnTo>
                    <a:pt x="192196" y="175212"/>
                  </a:lnTo>
                  <a:lnTo>
                    <a:pt x="229649" y="151229"/>
                  </a:lnTo>
                  <a:lnTo>
                    <a:pt x="269841" y="128702"/>
                  </a:lnTo>
                  <a:lnTo>
                    <a:pt x="312626" y="107710"/>
                  </a:lnTo>
                  <a:lnTo>
                    <a:pt x="357862" y="88335"/>
                  </a:lnTo>
                  <a:lnTo>
                    <a:pt x="405404" y="70656"/>
                  </a:lnTo>
                  <a:lnTo>
                    <a:pt x="455107" y="54755"/>
                  </a:lnTo>
                  <a:lnTo>
                    <a:pt x="506827" y="40712"/>
                  </a:lnTo>
                  <a:lnTo>
                    <a:pt x="560421" y="28608"/>
                  </a:lnTo>
                  <a:lnTo>
                    <a:pt x="615743" y="18524"/>
                  </a:lnTo>
                  <a:lnTo>
                    <a:pt x="672651" y="10541"/>
                  </a:lnTo>
                  <a:lnTo>
                    <a:pt x="730999" y="4738"/>
                  </a:lnTo>
                  <a:lnTo>
                    <a:pt x="790643" y="1198"/>
                  </a:lnTo>
                  <a:lnTo>
                    <a:pt x="851439" y="0"/>
                  </a:lnTo>
                  <a:lnTo>
                    <a:pt x="912270" y="1198"/>
                  </a:lnTo>
                  <a:lnTo>
                    <a:pt x="971944" y="4738"/>
                  </a:lnTo>
                  <a:lnTo>
                    <a:pt x="1030317" y="10541"/>
                  </a:lnTo>
                  <a:lnTo>
                    <a:pt x="1087245" y="18524"/>
                  </a:lnTo>
                  <a:lnTo>
                    <a:pt x="1142583" y="28608"/>
                  </a:lnTo>
                  <a:lnTo>
                    <a:pt x="1196190" y="40712"/>
                  </a:lnTo>
                  <a:lnTo>
                    <a:pt x="1247919" y="54755"/>
                  </a:lnTo>
                  <a:lnTo>
                    <a:pt x="1297628" y="70656"/>
                  </a:lnTo>
                  <a:lnTo>
                    <a:pt x="1345173" y="88335"/>
                  </a:lnTo>
                  <a:lnTo>
                    <a:pt x="1390410" y="107710"/>
                  </a:lnTo>
                  <a:lnTo>
                    <a:pt x="1433194" y="128702"/>
                  </a:lnTo>
                  <a:lnTo>
                    <a:pt x="1473382" y="151229"/>
                  </a:lnTo>
                  <a:lnTo>
                    <a:pt x="1510831" y="175212"/>
                  </a:lnTo>
                  <a:lnTo>
                    <a:pt x="1545396" y="200568"/>
                  </a:lnTo>
                  <a:lnTo>
                    <a:pt x="1576933" y="227218"/>
                  </a:lnTo>
                  <a:lnTo>
                    <a:pt x="1605299" y="255081"/>
                  </a:lnTo>
                  <a:lnTo>
                    <a:pt x="1630350" y="284075"/>
                  </a:lnTo>
                  <a:lnTo>
                    <a:pt x="1669929" y="345138"/>
                  </a:lnTo>
                  <a:lnTo>
                    <a:pt x="1694521" y="409760"/>
                  </a:lnTo>
                  <a:lnTo>
                    <a:pt x="1702974" y="477297"/>
                  </a:lnTo>
                  <a:close/>
                </a:path>
              </a:pathLst>
            </a:custGeom>
            <a:ln w="11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668507" y="3884436"/>
            <a:ext cx="941069" cy="485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CPU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sc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h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ed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u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l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i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g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53507" y="2607754"/>
            <a:ext cx="4646295" cy="971550"/>
            <a:chOff x="2153507" y="2607754"/>
            <a:chExt cx="4646295" cy="971550"/>
          </a:xfrm>
        </p:grpSpPr>
        <p:sp>
          <p:nvSpPr>
            <p:cNvPr id="26" name="object 26"/>
            <p:cNvSpPr/>
            <p:nvPr/>
          </p:nvSpPr>
          <p:spPr>
            <a:xfrm>
              <a:off x="2153501" y="2607767"/>
              <a:ext cx="3215005" cy="971550"/>
            </a:xfrm>
            <a:custGeom>
              <a:avLst/>
              <a:gdLst/>
              <a:ahLst/>
              <a:cxnLst/>
              <a:rect l="l" t="t" r="r" b="b"/>
              <a:pathLst>
                <a:path w="3215004" h="971550">
                  <a:moveTo>
                    <a:pt x="94869" y="792187"/>
                  </a:moveTo>
                  <a:lnTo>
                    <a:pt x="71920" y="792187"/>
                  </a:lnTo>
                  <a:lnTo>
                    <a:pt x="71920" y="827239"/>
                  </a:lnTo>
                  <a:lnTo>
                    <a:pt x="94869" y="827239"/>
                  </a:lnTo>
                  <a:lnTo>
                    <a:pt x="94869" y="792187"/>
                  </a:lnTo>
                  <a:close/>
                </a:path>
                <a:path w="3215004" h="971550">
                  <a:moveTo>
                    <a:pt x="94869" y="729221"/>
                  </a:moveTo>
                  <a:lnTo>
                    <a:pt x="71920" y="729221"/>
                  </a:lnTo>
                  <a:lnTo>
                    <a:pt x="71920" y="764273"/>
                  </a:lnTo>
                  <a:lnTo>
                    <a:pt x="94869" y="764273"/>
                  </a:lnTo>
                  <a:lnTo>
                    <a:pt x="94869" y="729221"/>
                  </a:lnTo>
                  <a:close/>
                </a:path>
                <a:path w="3215004" h="971550">
                  <a:moveTo>
                    <a:pt x="94869" y="666165"/>
                  </a:moveTo>
                  <a:lnTo>
                    <a:pt x="71920" y="666165"/>
                  </a:lnTo>
                  <a:lnTo>
                    <a:pt x="71920" y="701319"/>
                  </a:lnTo>
                  <a:lnTo>
                    <a:pt x="94869" y="701319"/>
                  </a:lnTo>
                  <a:lnTo>
                    <a:pt x="94869" y="666165"/>
                  </a:lnTo>
                  <a:close/>
                </a:path>
                <a:path w="3215004" h="971550">
                  <a:moveTo>
                    <a:pt x="94869" y="602640"/>
                  </a:moveTo>
                  <a:lnTo>
                    <a:pt x="71920" y="602640"/>
                  </a:lnTo>
                  <a:lnTo>
                    <a:pt x="71920" y="638073"/>
                  </a:lnTo>
                  <a:lnTo>
                    <a:pt x="94869" y="638073"/>
                  </a:lnTo>
                  <a:lnTo>
                    <a:pt x="94869" y="602640"/>
                  </a:lnTo>
                  <a:close/>
                </a:path>
                <a:path w="3215004" h="971550">
                  <a:moveTo>
                    <a:pt x="94869" y="539673"/>
                  </a:moveTo>
                  <a:lnTo>
                    <a:pt x="71920" y="539673"/>
                  </a:lnTo>
                  <a:lnTo>
                    <a:pt x="71920" y="574827"/>
                  </a:lnTo>
                  <a:lnTo>
                    <a:pt x="94869" y="574827"/>
                  </a:lnTo>
                  <a:lnTo>
                    <a:pt x="94869" y="539673"/>
                  </a:lnTo>
                  <a:close/>
                </a:path>
                <a:path w="3215004" h="971550">
                  <a:moveTo>
                    <a:pt x="94869" y="476999"/>
                  </a:moveTo>
                  <a:lnTo>
                    <a:pt x="71920" y="476999"/>
                  </a:lnTo>
                  <a:lnTo>
                    <a:pt x="71920" y="512152"/>
                  </a:lnTo>
                  <a:lnTo>
                    <a:pt x="94869" y="512152"/>
                  </a:lnTo>
                  <a:lnTo>
                    <a:pt x="94869" y="476999"/>
                  </a:lnTo>
                  <a:close/>
                </a:path>
                <a:path w="3215004" h="971550">
                  <a:moveTo>
                    <a:pt x="94869" y="413473"/>
                  </a:moveTo>
                  <a:lnTo>
                    <a:pt x="71920" y="413473"/>
                  </a:lnTo>
                  <a:lnTo>
                    <a:pt x="71920" y="448525"/>
                  </a:lnTo>
                  <a:lnTo>
                    <a:pt x="94869" y="448525"/>
                  </a:lnTo>
                  <a:lnTo>
                    <a:pt x="94869" y="413473"/>
                  </a:lnTo>
                  <a:close/>
                </a:path>
                <a:path w="3215004" h="971550">
                  <a:moveTo>
                    <a:pt x="94869" y="350507"/>
                  </a:moveTo>
                  <a:lnTo>
                    <a:pt x="71920" y="350507"/>
                  </a:lnTo>
                  <a:lnTo>
                    <a:pt x="71920" y="385559"/>
                  </a:lnTo>
                  <a:lnTo>
                    <a:pt x="94869" y="385559"/>
                  </a:lnTo>
                  <a:lnTo>
                    <a:pt x="94869" y="350507"/>
                  </a:lnTo>
                  <a:close/>
                </a:path>
                <a:path w="3215004" h="971550">
                  <a:moveTo>
                    <a:pt x="94869" y="287553"/>
                  </a:moveTo>
                  <a:lnTo>
                    <a:pt x="71920" y="287553"/>
                  </a:lnTo>
                  <a:lnTo>
                    <a:pt x="71920" y="322884"/>
                  </a:lnTo>
                  <a:lnTo>
                    <a:pt x="94869" y="322884"/>
                  </a:lnTo>
                  <a:lnTo>
                    <a:pt x="94869" y="287553"/>
                  </a:lnTo>
                  <a:close/>
                </a:path>
                <a:path w="3215004" h="971550">
                  <a:moveTo>
                    <a:pt x="94869" y="224307"/>
                  </a:moveTo>
                  <a:lnTo>
                    <a:pt x="71920" y="224307"/>
                  </a:lnTo>
                  <a:lnTo>
                    <a:pt x="71920" y="259359"/>
                  </a:lnTo>
                  <a:lnTo>
                    <a:pt x="94869" y="259359"/>
                  </a:lnTo>
                  <a:lnTo>
                    <a:pt x="94869" y="224307"/>
                  </a:lnTo>
                  <a:close/>
                </a:path>
                <a:path w="3215004" h="971550">
                  <a:moveTo>
                    <a:pt x="94869" y="161340"/>
                  </a:moveTo>
                  <a:lnTo>
                    <a:pt x="71920" y="161340"/>
                  </a:lnTo>
                  <a:lnTo>
                    <a:pt x="71920" y="196392"/>
                  </a:lnTo>
                  <a:lnTo>
                    <a:pt x="94869" y="196392"/>
                  </a:lnTo>
                  <a:lnTo>
                    <a:pt x="94869" y="161340"/>
                  </a:lnTo>
                  <a:close/>
                </a:path>
                <a:path w="3215004" h="971550">
                  <a:moveTo>
                    <a:pt x="94869" y="98386"/>
                  </a:moveTo>
                  <a:lnTo>
                    <a:pt x="71920" y="98386"/>
                  </a:lnTo>
                  <a:lnTo>
                    <a:pt x="71920" y="133438"/>
                  </a:lnTo>
                  <a:lnTo>
                    <a:pt x="94869" y="133438"/>
                  </a:lnTo>
                  <a:lnTo>
                    <a:pt x="94869" y="98386"/>
                  </a:lnTo>
                  <a:close/>
                </a:path>
                <a:path w="3215004" h="971550">
                  <a:moveTo>
                    <a:pt x="100012" y="857148"/>
                  </a:moveTo>
                  <a:lnTo>
                    <a:pt x="76771" y="857148"/>
                  </a:lnTo>
                  <a:lnTo>
                    <a:pt x="76771" y="895337"/>
                  </a:lnTo>
                  <a:lnTo>
                    <a:pt x="100012" y="895337"/>
                  </a:lnTo>
                  <a:lnTo>
                    <a:pt x="100012" y="857148"/>
                  </a:lnTo>
                  <a:close/>
                </a:path>
                <a:path w="3215004" h="971550">
                  <a:moveTo>
                    <a:pt x="115252" y="941349"/>
                  </a:moveTo>
                  <a:lnTo>
                    <a:pt x="100012" y="941349"/>
                  </a:lnTo>
                  <a:lnTo>
                    <a:pt x="100012" y="926109"/>
                  </a:lnTo>
                  <a:lnTo>
                    <a:pt x="76771" y="926109"/>
                  </a:lnTo>
                  <a:lnTo>
                    <a:pt x="76771" y="964399"/>
                  </a:lnTo>
                  <a:lnTo>
                    <a:pt x="115252" y="964399"/>
                  </a:lnTo>
                  <a:lnTo>
                    <a:pt x="115252" y="941349"/>
                  </a:lnTo>
                  <a:close/>
                </a:path>
                <a:path w="3215004" h="971550">
                  <a:moveTo>
                    <a:pt x="173355" y="86575"/>
                  </a:moveTo>
                  <a:lnTo>
                    <a:pt x="86487" y="0"/>
                  </a:lnTo>
                  <a:lnTo>
                    <a:pt x="0" y="86575"/>
                  </a:lnTo>
                  <a:lnTo>
                    <a:pt x="25908" y="112483"/>
                  </a:lnTo>
                  <a:lnTo>
                    <a:pt x="86487" y="51816"/>
                  </a:lnTo>
                  <a:lnTo>
                    <a:pt x="147447" y="112483"/>
                  </a:lnTo>
                  <a:lnTo>
                    <a:pt x="173355" y="86575"/>
                  </a:lnTo>
                  <a:close/>
                </a:path>
                <a:path w="3215004" h="971550">
                  <a:moveTo>
                    <a:pt x="184213" y="941349"/>
                  </a:moveTo>
                  <a:lnTo>
                    <a:pt x="145732" y="941349"/>
                  </a:lnTo>
                  <a:lnTo>
                    <a:pt x="145732" y="964399"/>
                  </a:lnTo>
                  <a:lnTo>
                    <a:pt x="184213" y="964399"/>
                  </a:lnTo>
                  <a:lnTo>
                    <a:pt x="184213" y="941349"/>
                  </a:lnTo>
                  <a:close/>
                </a:path>
                <a:path w="3215004" h="971550">
                  <a:moveTo>
                    <a:pt x="252603" y="948016"/>
                  </a:moveTo>
                  <a:lnTo>
                    <a:pt x="216408" y="948016"/>
                  </a:lnTo>
                  <a:lnTo>
                    <a:pt x="216408" y="970965"/>
                  </a:lnTo>
                  <a:lnTo>
                    <a:pt x="252603" y="970965"/>
                  </a:lnTo>
                  <a:lnTo>
                    <a:pt x="252603" y="948016"/>
                  </a:lnTo>
                  <a:close/>
                </a:path>
                <a:path w="3215004" h="971550">
                  <a:moveTo>
                    <a:pt x="317563" y="948016"/>
                  </a:moveTo>
                  <a:lnTo>
                    <a:pt x="281368" y="948016"/>
                  </a:lnTo>
                  <a:lnTo>
                    <a:pt x="281368" y="970965"/>
                  </a:lnTo>
                  <a:lnTo>
                    <a:pt x="317563" y="970965"/>
                  </a:lnTo>
                  <a:lnTo>
                    <a:pt x="317563" y="948016"/>
                  </a:lnTo>
                  <a:close/>
                </a:path>
                <a:path w="3215004" h="971550">
                  <a:moveTo>
                    <a:pt x="382524" y="948016"/>
                  </a:moveTo>
                  <a:lnTo>
                    <a:pt x="346329" y="948016"/>
                  </a:lnTo>
                  <a:lnTo>
                    <a:pt x="346329" y="970965"/>
                  </a:lnTo>
                  <a:lnTo>
                    <a:pt x="382524" y="970965"/>
                  </a:lnTo>
                  <a:lnTo>
                    <a:pt x="382524" y="948016"/>
                  </a:lnTo>
                  <a:close/>
                </a:path>
                <a:path w="3215004" h="971550">
                  <a:moveTo>
                    <a:pt x="448056" y="948016"/>
                  </a:moveTo>
                  <a:lnTo>
                    <a:pt x="411861" y="948016"/>
                  </a:lnTo>
                  <a:lnTo>
                    <a:pt x="411861" y="970965"/>
                  </a:lnTo>
                  <a:lnTo>
                    <a:pt x="448056" y="970965"/>
                  </a:lnTo>
                  <a:lnTo>
                    <a:pt x="448056" y="948016"/>
                  </a:lnTo>
                  <a:close/>
                </a:path>
                <a:path w="3215004" h="971550">
                  <a:moveTo>
                    <a:pt x="513016" y="948016"/>
                  </a:moveTo>
                  <a:lnTo>
                    <a:pt x="476821" y="948016"/>
                  </a:lnTo>
                  <a:lnTo>
                    <a:pt x="476821" y="970965"/>
                  </a:lnTo>
                  <a:lnTo>
                    <a:pt x="513016" y="970965"/>
                  </a:lnTo>
                  <a:lnTo>
                    <a:pt x="513016" y="948016"/>
                  </a:lnTo>
                  <a:close/>
                </a:path>
                <a:path w="3215004" h="971550">
                  <a:moveTo>
                    <a:pt x="577977" y="948016"/>
                  </a:moveTo>
                  <a:lnTo>
                    <a:pt x="541680" y="948016"/>
                  </a:lnTo>
                  <a:lnTo>
                    <a:pt x="541680" y="970965"/>
                  </a:lnTo>
                  <a:lnTo>
                    <a:pt x="577977" y="970965"/>
                  </a:lnTo>
                  <a:lnTo>
                    <a:pt x="577977" y="948016"/>
                  </a:lnTo>
                  <a:close/>
                </a:path>
                <a:path w="3215004" h="971550">
                  <a:moveTo>
                    <a:pt x="643420" y="948016"/>
                  </a:moveTo>
                  <a:lnTo>
                    <a:pt x="607212" y="948016"/>
                  </a:lnTo>
                  <a:lnTo>
                    <a:pt x="607212" y="970965"/>
                  </a:lnTo>
                  <a:lnTo>
                    <a:pt x="643420" y="970965"/>
                  </a:lnTo>
                  <a:lnTo>
                    <a:pt x="643420" y="948016"/>
                  </a:lnTo>
                  <a:close/>
                </a:path>
                <a:path w="3215004" h="971550">
                  <a:moveTo>
                    <a:pt x="708367" y="948016"/>
                  </a:moveTo>
                  <a:lnTo>
                    <a:pt x="672185" y="948016"/>
                  </a:lnTo>
                  <a:lnTo>
                    <a:pt x="672185" y="970965"/>
                  </a:lnTo>
                  <a:lnTo>
                    <a:pt x="708367" y="970965"/>
                  </a:lnTo>
                  <a:lnTo>
                    <a:pt x="708367" y="948016"/>
                  </a:lnTo>
                  <a:close/>
                </a:path>
                <a:path w="3215004" h="971550">
                  <a:moveTo>
                    <a:pt x="773328" y="948016"/>
                  </a:moveTo>
                  <a:lnTo>
                    <a:pt x="737146" y="948016"/>
                  </a:lnTo>
                  <a:lnTo>
                    <a:pt x="737146" y="970965"/>
                  </a:lnTo>
                  <a:lnTo>
                    <a:pt x="773328" y="970965"/>
                  </a:lnTo>
                  <a:lnTo>
                    <a:pt x="773328" y="948016"/>
                  </a:lnTo>
                  <a:close/>
                </a:path>
                <a:path w="3215004" h="971550">
                  <a:moveTo>
                    <a:pt x="838873" y="948016"/>
                  </a:moveTo>
                  <a:lnTo>
                    <a:pt x="802678" y="948016"/>
                  </a:lnTo>
                  <a:lnTo>
                    <a:pt x="802678" y="970965"/>
                  </a:lnTo>
                  <a:lnTo>
                    <a:pt x="838873" y="970965"/>
                  </a:lnTo>
                  <a:lnTo>
                    <a:pt x="838873" y="948016"/>
                  </a:lnTo>
                  <a:close/>
                </a:path>
                <a:path w="3215004" h="971550">
                  <a:moveTo>
                    <a:pt x="903833" y="948016"/>
                  </a:moveTo>
                  <a:lnTo>
                    <a:pt x="867638" y="948016"/>
                  </a:lnTo>
                  <a:lnTo>
                    <a:pt x="867638" y="970965"/>
                  </a:lnTo>
                  <a:lnTo>
                    <a:pt x="903833" y="970965"/>
                  </a:lnTo>
                  <a:lnTo>
                    <a:pt x="903833" y="948016"/>
                  </a:lnTo>
                  <a:close/>
                </a:path>
                <a:path w="3215004" h="971550">
                  <a:moveTo>
                    <a:pt x="968794" y="948016"/>
                  </a:moveTo>
                  <a:lnTo>
                    <a:pt x="932599" y="948016"/>
                  </a:lnTo>
                  <a:lnTo>
                    <a:pt x="932599" y="970965"/>
                  </a:lnTo>
                  <a:lnTo>
                    <a:pt x="968794" y="970965"/>
                  </a:lnTo>
                  <a:lnTo>
                    <a:pt x="968794" y="948016"/>
                  </a:lnTo>
                  <a:close/>
                </a:path>
                <a:path w="3215004" h="971550">
                  <a:moveTo>
                    <a:pt x="1034605" y="948016"/>
                  </a:moveTo>
                  <a:lnTo>
                    <a:pt x="998131" y="948016"/>
                  </a:lnTo>
                  <a:lnTo>
                    <a:pt x="998131" y="970965"/>
                  </a:lnTo>
                  <a:lnTo>
                    <a:pt x="1034605" y="970965"/>
                  </a:lnTo>
                  <a:lnTo>
                    <a:pt x="1034605" y="948016"/>
                  </a:lnTo>
                  <a:close/>
                </a:path>
                <a:path w="3215004" h="971550">
                  <a:moveTo>
                    <a:pt x="1099286" y="948016"/>
                  </a:moveTo>
                  <a:lnTo>
                    <a:pt x="1062990" y="948016"/>
                  </a:lnTo>
                  <a:lnTo>
                    <a:pt x="1062990" y="970965"/>
                  </a:lnTo>
                  <a:lnTo>
                    <a:pt x="1099286" y="970965"/>
                  </a:lnTo>
                  <a:lnTo>
                    <a:pt x="1099286" y="948016"/>
                  </a:lnTo>
                  <a:close/>
                </a:path>
                <a:path w="3215004" h="971550">
                  <a:moveTo>
                    <a:pt x="1164424" y="948016"/>
                  </a:moveTo>
                  <a:lnTo>
                    <a:pt x="1127950" y="948016"/>
                  </a:lnTo>
                  <a:lnTo>
                    <a:pt x="1127950" y="970965"/>
                  </a:lnTo>
                  <a:lnTo>
                    <a:pt x="1164424" y="970965"/>
                  </a:lnTo>
                  <a:lnTo>
                    <a:pt x="1164424" y="948016"/>
                  </a:lnTo>
                  <a:close/>
                </a:path>
                <a:path w="3215004" h="971550">
                  <a:moveTo>
                    <a:pt x="1229969" y="948016"/>
                  </a:moveTo>
                  <a:lnTo>
                    <a:pt x="1193482" y="948016"/>
                  </a:lnTo>
                  <a:lnTo>
                    <a:pt x="1193482" y="970965"/>
                  </a:lnTo>
                  <a:lnTo>
                    <a:pt x="1229969" y="970965"/>
                  </a:lnTo>
                  <a:lnTo>
                    <a:pt x="1229969" y="948016"/>
                  </a:lnTo>
                  <a:close/>
                </a:path>
                <a:path w="3215004" h="971550">
                  <a:moveTo>
                    <a:pt x="1294638" y="948016"/>
                  </a:moveTo>
                  <a:lnTo>
                    <a:pt x="1258443" y="948016"/>
                  </a:lnTo>
                  <a:lnTo>
                    <a:pt x="1258443" y="970965"/>
                  </a:lnTo>
                  <a:lnTo>
                    <a:pt x="1294638" y="970965"/>
                  </a:lnTo>
                  <a:lnTo>
                    <a:pt x="1294638" y="948016"/>
                  </a:lnTo>
                  <a:close/>
                </a:path>
                <a:path w="3215004" h="971550">
                  <a:moveTo>
                    <a:pt x="1359890" y="948016"/>
                  </a:moveTo>
                  <a:lnTo>
                    <a:pt x="1323403" y="948016"/>
                  </a:lnTo>
                  <a:lnTo>
                    <a:pt x="1323403" y="970965"/>
                  </a:lnTo>
                  <a:lnTo>
                    <a:pt x="1359890" y="970965"/>
                  </a:lnTo>
                  <a:lnTo>
                    <a:pt x="1359890" y="948016"/>
                  </a:lnTo>
                  <a:close/>
                </a:path>
                <a:path w="3215004" h="971550">
                  <a:moveTo>
                    <a:pt x="1425422" y="948016"/>
                  </a:moveTo>
                  <a:lnTo>
                    <a:pt x="1388935" y="948016"/>
                  </a:lnTo>
                  <a:lnTo>
                    <a:pt x="1388935" y="970965"/>
                  </a:lnTo>
                  <a:lnTo>
                    <a:pt x="1425422" y="970965"/>
                  </a:lnTo>
                  <a:lnTo>
                    <a:pt x="1425422" y="948016"/>
                  </a:lnTo>
                  <a:close/>
                </a:path>
                <a:path w="3215004" h="971550">
                  <a:moveTo>
                    <a:pt x="1490091" y="948016"/>
                  </a:moveTo>
                  <a:lnTo>
                    <a:pt x="1453896" y="948016"/>
                  </a:lnTo>
                  <a:lnTo>
                    <a:pt x="1453896" y="970965"/>
                  </a:lnTo>
                  <a:lnTo>
                    <a:pt x="1490091" y="970965"/>
                  </a:lnTo>
                  <a:lnTo>
                    <a:pt x="1490091" y="948016"/>
                  </a:lnTo>
                  <a:close/>
                </a:path>
                <a:path w="3215004" h="971550">
                  <a:moveTo>
                    <a:pt x="1555343" y="948016"/>
                  </a:moveTo>
                  <a:lnTo>
                    <a:pt x="1519047" y="948016"/>
                  </a:lnTo>
                  <a:lnTo>
                    <a:pt x="1519047" y="970965"/>
                  </a:lnTo>
                  <a:lnTo>
                    <a:pt x="1555343" y="970965"/>
                  </a:lnTo>
                  <a:lnTo>
                    <a:pt x="1555343" y="948016"/>
                  </a:lnTo>
                  <a:close/>
                </a:path>
                <a:path w="3215004" h="971550">
                  <a:moveTo>
                    <a:pt x="1620774" y="948016"/>
                  </a:moveTo>
                  <a:lnTo>
                    <a:pt x="1584579" y="948016"/>
                  </a:lnTo>
                  <a:lnTo>
                    <a:pt x="1584579" y="970965"/>
                  </a:lnTo>
                  <a:lnTo>
                    <a:pt x="1620774" y="970965"/>
                  </a:lnTo>
                  <a:lnTo>
                    <a:pt x="1620774" y="948016"/>
                  </a:lnTo>
                  <a:close/>
                </a:path>
                <a:path w="3215004" h="971550">
                  <a:moveTo>
                    <a:pt x="1685455" y="948016"/>
                  </a:moveTo>
                  <a:lnTo>
                    <a:pt x="1649260" y="948016"/>
                  </a:lnTo>
                  <a:lnTo>
                    <a:pt x="1649260" y="970965"/>
                  </a:lnTo>
                  <a:lnTo>
                    <a:pt x="1685455" y="970965"/>
                  </a:lnTo>
                  <a:lnTo>
                    <a:pt x="1685455" y="948016"/>
                  </a:lnTo>
                  <a:close/>
                </a:path>
                <a:path w="3215004" h="971550">
                  <a:moveTo>
                    <a:pt x="1750695" y="948016"/>
                  </a:moveTo>
                  <a:lnTo>
                    <a:pt x="1714500" y="948016"/>
                  </a:lnTo>
                  <a:lnTo>
                    <a:pt x="1714500" y="970965"/>
                  </a:lnTo>
                  <a:lnTo>
                    <a:pt x="1750695" y="970965"/>
                  </a:lnTo>
                  <a:lnTo>
                    <a:pt x="1750695" y="948016"/>
                  </a:lnTo>
                  <a:close/>
                </a:path>
                <a:path w="3215004" h="971550">
                  <a:moveTo>
                    <a:pt x="1819084" y="942771"/>
                  </a:moveTo>
                  <a:lnTo>
                    <a:pt x="1780895" y="942771"/>
                  </a:lnTo>
                  <a:lnTo>
                    <a:pt x="1780895" y="966114"/>
                  </a:lnTo>
                  <a:lnTo>
                    <a:pt x="1819084" y="966114"/>
                  </a:lnTo>
                  <a:lnTo>
                    <a:pt x="1819084" y="942771"/>
                  </a:lnTo>
                  <a:close/>
                </a:path>
                <a:path w="3215004" h="971550">
                  <a:moveTo>
                    <a:pt x="1888045" y="927531"/>
                  </a:moveTo>
                  <a:lnTo>
                    <a:pt x="1865096" y="927531"/>
                  </a:lnTo>
                  <a:lnTo>
                    <a:pt x="1865096" y="942771"/>
                  </a:lnTo>
                  <a:lnTo>
                    <a:pt x="1849856" y="942771"/>
                  </a:lnTo>
                  <a:lnTo>
                    <a:pt x="1849856" y="966114"/>
                  </a:lnTo>
                  <a:lnTo>
                    <a:pt x="1888045" y="966114"/>
                  </a:lnTo>
                  <a:lnTo>
                    <a:pt x="1888045" y="927531"/>
                  </a:lnTo>
                  <a:close/>
                </a:path>
                <a:path w="3215004" h="971550">
                  <a:moveTo>
                    <a:pt x="1888045" y="858570"/>
                  </a:moveTo>
                  <a:lnTo>
                    <a:pt x="1865096" y="858570"/>
                  </a:lnTo>
                  <a:lnTo>
                    <a:pt x="1865096" y="897051"/>
                  </a:lnTo>
                  <a:lnTo>
                    <a:pt x="1888045" y="897051"/>
                  </a:lnTo>
                  <a:lnTo>
                    <a:pt x="1888045" y="858570"/>
                  </a:lnTo>
                  <a:close/>
                </a:path>
                <a:path w="3215004" h="971550">
                  <a:moveTo>
                    <a:pt x="1895005" y="791895"/>
                  </a:moveTo>
                  <a:lnTo>
                    <a:pt x="1871954" y="791895"/>
                  </a:lnTo>
                  <a:lnTo>
                    <a:pt x="1871954" y="826947"/>
                  </a:lnTo>
                  <a:lnTo>
                    <a:pt x="1895005" y="826947"/>
                  </a:lnTo>
                  <a:lnTo>
                    <a:pt x="1895005" y="791895"/>
                  </a:lnTo>
                  <a:close/>
                </a:path>
                <a:path w="3215004" h="971550">
                  <a:moveTo>
                    <a:pt x="1895005" y="728941"/>
                  </a:moveTo>
                  <a:lnTo>
                    <a:pt x="1871954" y="728941"/>
                  </a:lnTo>
                  <a:lnTo>
                    <a:pt x="1871954" y="763993"/>
                  </a:lnTo>
                  <a:lnTo>
                    <a:pt x="1895005" y="763993"/>
                  </a:lnTo>
                  <a:lnTo>
                    <a:pt x="1895005" y="728941"/>
                  </a:lnTo>
                  <a:close/>
                </a:path>
                <a:path w="3215004" h="971550">
                  <a:moveTo>
                    <a:pt x="1895005" y="665886"/>
                  </a:moveTo>
                  <a:lnTo>
                    <a:pt x="1871954" y="665886"/>
                  </a:lnTo>
                  <a:lnTo>
                    <a:pt x="1871954" y="701027"/>
                  </a:lnTo>
                  <a:lnTo>
                    <a:pt x="1895005" y="701027"/>
                  </a:lnTo>
                  <a:lnTo>
                    <a:pt x="1895005" y="665886"/>
                  </a:lnTo>
                  <a:close/>
                </a:path>
                <a:path w="3215004" h="971550">
                  <a:moveTo>
                    <a:pt x="1895005" y="602348"/>
                  </a:moveTo>
                  <a:lnTo>
                    <a:pt x="1871954" y="602348"/>
                  </a:lnTo>
                  <a:lnTo>
                    <a:pt x="1871954" y="637501"/>
                  </a:lnTo>
                  <a:lnTo>
                    <a:pt x="1895005" y="637501"/>
                  </a:lnTo>
                  <a:lnTo>
                    <a:pt x="1895005" y="602348"/>
                  </a:lnTo>
                  <a:close/>
                </a:path>
                <a:path w="3215004" h="971550">
                  <a:moveTo>
                    <a:pt x="1895005" y="539673"/>
                  </a:moveTo>
                  <a:lnTo>
                    <a:pt x="1871954" y="539673"/>
                  </a:lnTo>
                  <a:lnTo>
                    <a:pt x="1871954" y="574827"/>
                  </a:lnTo>
                  <a:lnTo>
                    <a:pt x="1895005" y="574827"/>
                  </a:lnTo>
                  <a:lnTo>
                    <a:pt x="1895005" y="539673"/>
                  </a:lnTo>
                  <a:close/>
                </a:path>
                <a:path w="3215004" h="971550">
                  <a:moveTo>
                    <a:pt x="1895005" y="476719"/>
                  </a:moveTo>
                  <a:lnTo>
                    <a:pt x="1871954" y="476719"/>
                  </a:lnTo>
                  <a:lnTo>
                    <a:pt x="1871954" y="511771"/>
                  </a:lnTo>
                  <a:lnTo>
                    <a:pt x="1895005" y="511771"/>
                  </a:lnTo>
                  <a:lnTo>
                    <a:pt x="1895005" y="476719"/>
                  </a:lnTo>
                  <a:close/>
                </a:path>
                <a:path w="3215004" h="971550">
                  <a:moveTo>
                    <a:pt x="1895005" y="413181"/>
                  </a:moveTo>
                  <a:lnTo>
                    <a:pt x="1871954" y="413181"/>
                  </a:lnTo>
                  <a:lnTo>
                    <a:pt x="1871954" y="448233"/>
                  </a:lnTo>
                  <a:lnTo>
                    <a:pt x="1895005" y="448233"/>
                  </a:lnTo>
                  <a:lnTo>
                    <a:pt x="1895005" y="413181"/>
                  </a:lnTo>
                  <a:close/>
                </a:path>
                <a:path w="3215004" h="971550">
                  <a:moveTo>
                    <a:pt x="1895005" y="350227"/>
                  </a:moveTo>
                  <a:lnTo>
                    <a:pt x="1871954" y="350227"/>
                  </a:lnTo>
                  <a:lnTo>
                    <a:pt x="1871954" y="385559"/>
                  </a:lnTo>
                  <a:lnTo>
                    <a:pt x="1895005" y="385559"/>
                  </a:lnTo>
                  <a:lnTo>
                    <a:pt x="1895005" y="350227"/>
                  </a:lnTo>
                  <a:close/>
                </a:path>
                <a:path w="3215004" h="971550">
                  <a:moveTo>
                    <a:pt x="1895005" y="287261"/>
                  </a:moveTo>
                  <a:lnTo>
                    <a:pt x="1871954" y="287261"/>
                  </a:lnTo>
                  <a:lnTo>
                    <a:pt x="1871954" y="322313"/>
                  </a:lnTo>
                  <a:lnTo>
                    <a:pt x="1895005" y="322313"/>
                  </a:lnTo>
                  <a:lnTo>
                    <a:pt x="1895005" y="287261"/>
                  </a:lnTo>
                  <a:close/>
                </a:path>
                <a:path w="3215004" h="971550">
                  <a:moveTo>
                    <a:pt x="1895005" y="223735"/>
                  </a:moveTo>
                  <a:lnTo>
                    <a:pt x="1871954" y="223735"/>
                  </a:lnTo>
                  <a:lnTo>
                    <a:pt x="1871954" y="259067"/>
                  </a:lnTo>
                  <a:lnTo>
                    <a:pt x="1895005" y="259067"/>
                  </a:lnTo>
                  <a:lnTo>
                    <a:pt x="1895005" y="223735"/>
                  </a:lnTo>
                  <a:close/>
                </a:path>
                <a:path w="3215004" h="971550">
                  <a:moveTo>
                    <a:pt x="1895005" y="161061"/>
                  </a:moveTo>
                  <a:lnTo>
                    <a:pt x="1871954" y="161061"/>
                  </a:lnTo>
                  <a:lnTo>
                    <a:pt x="1871954" y="196113"/>
                  </a:lnTo>
                  <a:lnTo>
                    <a:pt x="1895005" y="196113"/>
                  </a:lnTo>
                  <a:lnTo>
                    <a:pt x="1895005" y="161061"/>
                  </a:lnTo>
                  <a:close/>
                </a:path>
                <a:path w="3215004" h="971550">
                  <a:moveTo>
                    <a:pt x="1895005" y="98094"/>
                  </a:moveTo>
                  <a:lnTo>
                    <a:pt x="1871954" y="98094"/>
                  </a:lnTo>
                  <a:lnTo>
                    <a:pt x="1871954" y="133146"/>
                  </a:lnTo>
                  <a:lnTo>
                    <a:pt x="1895005" y="133146"/>
                  </a:lnTo>
                  <a:lnTo>
                    <a:pt x="1895005" y="98094"/>
                  </a:lnTo>
                  <a:close/>
                </a:path>
                <a:path w="3215004" h="971550">
                  <a:moveTo>
                    <a:pt x="1970532" y="102095"/>
                  </a:moveTo>
                  <a:lnTo>
                    <a:pt x="1883664" y="15519"/>
                  </a:lnTo>
                  <a:lnTo>
                    <a:pt x="1797177" y="102095"/>
                  </a:lnTo>
                  <a:lnTo>
                    <a:pt x="1823085" y="128003"/>
                  </a:lnTo>
                  <a:lnTo>
                    <a:pt x="1883664" y="67335"/>
                  </a:lnTo>
                  <a:lnTo>
                    <a:pt x="1944624" y="128003"/>
                  </a:lnTo>
                  <a:lnTo>
                    <a:pt x="1970532" y="102095"/>
                  </a:lnTo>
                  <a:close/>
                </a:path>
                <a:path w="3215004" h="971550">
                  <a:moveTo>
                    <a:pt x="2920657" y="792187"/>
                  </a:moveTo>
                  <a:lnTo>
                    <a:pt x="2897594" y="792187"/>
                  </a:lnTo>
                  <a:lnTo>
                    <a:pt x="2897594" y="827239"/>
                  </a:lnTo>
                  <a:lnTo>
                    <a:pt x="2920657" y="827239"/>
                  </a:lnTo>
                  <a:lnTo>
                    <a:pt x="2920657" y="792187"/>
                  </a:lnTo>
                  <a:close/>
                </a:path>
                <a:path w="3215004" h="971550">
                  <a:moveTo>
                    <a:pt x="2920657" y="729221"/>
                  </a:moveTo>
                  <a:lnTo>
                    <a:pt x="2897594" y="729221"/>
                  </a:lnTo>
                  <a:lnTo>
                    <a:pt x="2897594" y="764273"/>
                  </a:lnTo>
                  <a:lnTo>
                    <a:pt x="2920657" y="764273"/>
                  </a:lnTo>
                  <a:lnTo>
                    <a:pt x="2920657" y="729221"/>
                  </a:lnTo>
                  <a:close/>
                </a:path>
                <a:path w="3215004" h="971550">
                  <a:moveTo>
                    <a:pt x="2920657" y="666165"/>
                  </a:moveTo>
                  <a:lnTo>
                    <a:pt x="2897594" y="666165"/>
                  </a:lnTo>
                  <a:lnTo>
                    <a:pt x="2897594" y="701319"/>
                  </a:lnTo>
                  <a:lnTo>
                    <a:pt x="2920657" y="701319"/>
                  </a:lnTo>
                  <a:lnTo>
                    <a:pt x="2920657" y="666165"/>
                  </a:lnTo>
                  <a:close/>
                </a:path>
                <a:path w="3215004" h="971550">
                  <a:moveTo>
                    <a:pt x="2920657" y="602640"/>
                  </a:moveTo>
                  <a:lnTo>
                    <a:pt x="2897594" y="602640"/>
                  </a:lnTo>
                  <a:lnTo>
                    <a:pt x="2897594" y="638073"/>
                  </a:lnTo>
                  <a:lnTo>
                    <a:pt x="2920657" y="638073"/>
                  </a:lnTo>
                  <a:lnTo>
                    <a:pt x="2920657" y="602640"/>
                  </a:lnTo>
                  <a:close/>
                </a:path>
                <a:path w="3215004" h="971550">
                  <a:moveTo>
                    <a:pt x="2920657" y="539673"/>
                  </a:moveTo>
                  <a:lnTo>
                    <a:pt x="2897594" y="539673"/>
                  </a:lnTo>
                  <a:lnTo>
                    <a:pt x="2897594" y="574827"/>
                  </a:lnTo>
                  <a:lnTo>
                    <a:pt x="2920657" y="574827"/>
                  </a:lnTo>
                  <a:lnTo>
                    <a:pt x="2920657" y="539673"/>
                  </a:lnTo>
                  <a:close/>
                </a:path>
                <a:path w="3215004" h="971550">
                  <a:moveTo>
                    <a:pt x="2920657" y="476999"/>
                  </a:moveTo>
                  <a:lnTo>
                    <a:pt x="2897594" y="476999"/>
                  </a:lnTo>
                  <a:lnTo>
                    <a:pt x="2897594" y="512152"/>
                  </a:lnTo>
                  <a:lnTo>
                    <a:pt x="2920657" y="512152"/>
                  </a:lnTo>
                  <a:lnTo>
                    <a:pt x="2920657" y="476999"/>
                  </a:lnTo>
                  <a:close/>
                </a:path>
                <a:path w="3215004" h="971550">
                  <a:moveTo>
                    <a:pt x="2920657" y="413473"/>
                  </a:moveTo>
                  <a:lnTo>
                    <a:pt x="2897594" y="413473"/>
                  </a:lnTo>
                  <a:lnTo>
                    <a:pt x="2897594" y="448525"/>
                  </a:lnTo>
                  <a:lnTo>
                    <a:pt x="2920657" y="448525"/>
                  </a:lnTo>
                  <a:lnTo>
                    <a:pt x="2920657" y="413473"/>
                  </a:lnTo>
                  <a:close/>
                </a:path>
                <a:path w="3215004" h="971550">
                  <a:moveTo>
                    <a:pt x="2920657" y="350507"/>
                  </a:moveTo>
                  <a:lnTo>
                    <a:pt x="2897594" y="350507"/>
                  </a:lnTo>
                  <a:lnTo>
                    <a:pt x="2897594" y="385559"/>
                  </a:lnTo>
                  <a:lnTo>
                    <a:pt x="2920657" y="385559"/>
                  </a:lnTo>
                  <a:lnTo>
                    <a:pt x="2920657" y="350507"/>
                  </a:lnTo>
                  <a:close/>
                </a:path>
                <a:path w="3215004" h="971550">
                  <a:moveTo>
                    <a:pt x="2920657" y="287553"/>
                  </a:moveTo>
                  <a:lnTo>
                    <a:pt x="2897594" y="287553"/>
                  </a:lnTo>
                  <a:lnTo>
                    <a:pt x="2897594" y="322884"/>
                  </a:lnTo>
                  <a:lnTo>
                    <a:pt x="2920657" y="322884"/>
                  </a:lnTo>
                  <a:lnTo>
                    <a:pt x="2920657" y="287553"/>
                  </a:lnTo>
                  <a:close/>
                </a:path>
                <a:path w="3215004" h="971550">
                  <a:moveTo>
                    <a:pt x="2920657" y="224307"/>
                  </a:moveTo>
                  <a:lnTo>
                    <a:pt x="2897594" y="224307"/>
                  </a:lnTo>
                  <a:lnTo>
                    <a:pt x="2897594" y="259359"/>
                  </a:lnTo>
                  <a:lnTo>
                    <a:pt x="2920657" y="259359"/>
                  </a:lnTo>
                  <a:lnTo>
                    <a:pt x="2920657" y="224307"/>
                  </a:lnTo>
                  <a:close/>
                </a:path>
                <a:path w="3215004" h="971550">
                  <a:moveTo>
                    <a:pt x="2920657" y="161340"/>
                  </a:moveTo>
                  <a:lnTo>
                    <a:pt x="2897594" y="161340"/>
                  </a:lnTo>
                  <a:lnTo>
                    <a:pt x="2897594" y="196392"/>
                  </a:lnTo>
                  <a:lnTo>
                    <a:pt x="2920657" y="196392"/>
                  </a:lnTo>
                  <a:lnTo>
                    <a:pt x="2920657" y="161340"/>
                  </a:lnTo>
                  <a:close/>
                </a:path>
                <a:path w="3215004" h="971550">
                  <a:moveTo>
                    <a:pt x="2920657" y="98386"/>
                  </a:moveTo>
                  <a:lnTo>
                    <a:pt x="2897594" y="98386"/>
                  </a:lnTo>
                  <a:lnTo>
                    <a:pt x="2897594" y="133438"/>
                  </a:lnTo>
                  <a:lnTo>
                    <a:pt x="2920657" y="133438"/>
                  </a:lnTo>
                  <a:lnTo>
                    <a:pt x="2920657" y="98386"/>
                  </a:lnTo>
                  <a:close/>
                </a:path>
                <a:path w="3215004" h="971550">
                  <a:moveTo>
                    <a:pt x="3080105" y="948016"/>
                  </a:moveTo>
                  <a:lnTo>
                    <a:pt x="3042767" y="948016"/>
                  </a:lnTo>
                  <a:lnTo>
                    <a:pt x="3042767" y="970965"/>
                  </a:lnTo>
                  <a:lnTo>
                    <a:pt x="3080105" y="970965"/>
                  </a:lnTo>
                  <a:lnTo>
                    <a:pt x="3080105" y="948016"/>
                  </a:lnTo>
                  <a:close/>
                </a:path>
                <a:path w="3215004" h="971550">
                  <a:moveTo>
                    <a:pt x="3147352" y="948016"/>
                  </a:moveTo>
                  <a:lnTo>
                    <a:pt x="3109722" y="948016"/>
                  </a:lnTo>
                  <a:lnTo>
                    <a:pt x="3109722" y="970965"/>
                  </a:lnTo>
                  <a:lnTo>
                    <a:pt x="3147352" y="970965"/>
                  </a:lnTo>
                  <a:lnTo>
                    <a:pt x="3147352" y="948016"/>
                  </a:lnTo>
                  <a:close/>
                </a:path>
                <a:path w="3215004" h="971550">
                  <a:moveTo>
                    <a:pt x="3214598" y="948016"/>
                  </a:moveTo>
                  <a:lnTo>
                    <a:pt x="3176968" y="948016"/>
                  </a:lnTo>
                  <a:lnTo>
                    <a:pt x="3176968" y="970965"/>
                  </a:lnTo>
                  <a:lnTo>
                    <a:pt x="3214598" y="970965"/>
                  </a:lnTo>
                  <a:lnTo>
                    <a:pt x="3214598" y="94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979187" y="2607767"/>
              <a:ext cx="1820545" cy="971550"/>
            </a:xfrm>
            <a:custGeom>
              <a:avLst/>
              <a:gdLst/>
              <a:ahLst/>
              <a:cxnLst/>
              <a:rect l="l" t="t" r="r" b="b"/>
              <a:pathLst>
                <a:path w="1820545" h="971550">
                  <a:moveTo>
                    <a:pt x="100114" y="857148"/>
                  </a:moveTo>
                  <a:lnTo>
                    <a:pt x="77152" y="857148"/>
                  </a:lnTo>
                  <a:lnTo>
                    <a:pt x="77152" y="895337"/>
                  </a:lnTo>
                  <a:lnTo>
                    <a:pt x="100114" y="895337"/>
                  </a:lnTo>
                  <a:lnTo>
                    <a:pt x="100114" y="857148"/>
                  </a:lnTo>
                  <a:close/>
                </a:path>
                <a:path w="1820545" h="971550">
                  <a:moveTo>
                    <a:pt x="115633" y="941349"/>
                  </a:moveTo>
                  <a:lnTo>
                    <a:pt x="100393" y="941349"/>
                  </a:lnTo>
                  <a:lnTo>
                    <a:pt x="100393" y="926109"/>
                  </a:lnTo>
                  <a:lnTo>
                    <a:pt x="77152" y="926109"/>
                  </a:lnTo>
                  <a:lnTo>
                    <a:pt x="77152" y="964399"/>
                  </a:lnTo>
                  <a:lnTo>
                    <a:pt x="115633" y="964399"/>
                  </a:lnTo>
                  <a:lnTo>
                    <a:pt x="115633" y="941349"/>
                  </a:lnTo>
                  <a:close/>
                </a:path>
                <a:path w="1820545" h="971550">
                  <a:moveTo>
                    <a:pt x="173355" y="86575"/>
                  </a:moveTo>
                  <a:lnTo>
                    <a:pt x="86487" y="0"/>
                  </a:lnTo>
                  <a:lnTo>
                    <a:pt x="0" y="86575"/>
                  </a:lnTo>
                  <a:lnTo>
                    <a:pt x="25908" y="112483"/>
                  </a:lnTo>
                  <a:lnTo>
                    <a:pt x="86487" y="51816"/>
                  </a:lnTo>
                  <a:lnTo>
                    <a:pt x="147447" y="112483"/>
                  </a:lnTo>
                  <a:lnTo>
                    <a:pt x="173355" y="86575"/>
                  </a:lnTo>
                  <a:close/>
                </a:path>
                <a:path w="1820545" h="971550">
                  <a:moveTo>
                    <a:pt x="184315" y="941349"/>
                  </a:moveTo>
                  <a:lnTo>
                    <a:pt x="146113" y="941349"/>
                  </a:lnTo>
                  <a:lnTo>
                    <a:pt x="146113" y="964399"/>
                  </a:lnTo>
                  <a:lnTo>
                    <a:pt x="184315" y="964399"/>
                  </a:lnTo>
                  <a:lnTo>
                    <a:pt x="184315" y="941349"/>
                  </a:lnTo>
                  <a:close/>
                </a:path>
                <a:path w="1820545" h="971550">
                  <a:moveTo>
                    <a:pt x="254419" y="948016"/>
                  </a:moveTo>
                  <a:lnTo>
                    <a:pt x="217081" y="948016"/>
                  </a:lnTo>
                  <a:lnTo>
                    <a:pt x="217081" y="970965"/>
                  </a:lnTo>
                  <a:lnTo>
                    <a:pt x="254419" y="970965"/>
                  </a:lnTo>
                  <a:lnTo>
                    <a:pt x="254419" y="948016"/>
                  </a:lnTo>
                  <a:close/>
                </a:path>
                <a:path w="1820545" h="971550">
                  <a:moveTo>
                    <a:pt x="456438" y="948016"/>
                  </a:moveTo>
                  <a:lnTo>
                    <a:pt x="419100" y="948016"/>
                  </a:lnTo>
                  <a:lnTo>
                    <a:pt x="419100" y="970965"/>
                  </a:lnTo>
                  <a:lnTo>
                    <a:pt x="456438" y="970965"/>
                  </a:lnTo>
                  <a:lnTo>
                    <a:pt x="456438" y="948016"/>
                  </a:lnTo>
                  <a:close/>
                </a:path>
                <a:path w="1820545" h="971550">
                  <a:moveTo>
                    <a:pt x="523405" y="948016"/>
                  </a:moveTo>
                  <a:lnTo>
                    <a:pt x="486067" y="948016"/>
                  </a:lnTo>
                  <a:lnTo>
                    <a:pt x="486067" y="970965"/>
                  </a:lnTo>
                  <a:lnTo>
                    <a:pt x="523405" y="970965"/>
                  </a:lnTo>
                  <a:lnTo>
                    <a:pt x="523405" y="948016"/>
                  </a:lnTo>
                  <a:close/>
                </a:path>
                <a:path w="1820545" h="971550">
                  <a:moveTo>
                    <a:pt x="590651" y="948016"/>
                  </a:moveTo>
                  <a:lnTo>
                    <a:pt x="553313" y="948016"/>
                  </a:lnTo>
                  <a:lnTo>
                    <a:pt x="553313" y="970965"/>
                  </a:lnTo>
                  <a:lnTo>
                    <a:pt x="590651" y="970965"/>
                  </a:lnTo>
                  <a:lnTo>
                    <a:pt x="590651" y="948016"/>
                  </a:lnTo>
                  <a:close/>
                </a:path>
                <a:path w="1820545" h="971550">
                  <a:moveTo>
                    <a:pt x="658469" y="948016"/>
                  </a:moveTo>
                  <a:lnTo>
                    <a:pt x="620839" y="948016"/>
                  </a:lnTo>
                  <a:lnTo>
                    <a:pt x="620839" y="970965"/>
                  </a:lnTo>
                  <a:lnTo>
                    <a:pt x="658469" y="970965"/>
                  </a:lnTo>
                  <a:lnTo>
                    <a:pt x="658469" y="948016"/>
                  </a:lnTo>
                  <a:close/>
                </a:path>
                <a:path w="1820545" h="971550">
                  <a:moveTo>
                    <a:pt x="725424" y="948016"/>
                  </a:moveTo>
                  <a:lnTo>
                    <a:pt x="688086" y="948016"/>
                  </a:lnTo>
                  <a:lnTo>
                    <a:pt x="688086" y="970965"/>
                  </a:lnTo>
                  <a:lnTo>
                    <a:pt x="725424" y="970965"/>
                  </a:lnTo>
                  <a:lnTo>
                    <a:pt x="725424" y="948016"/>
                  </a:lnTo>
                  <a:close/>
                </a:path>
                <a:path w="1820545" h="971550">
                  <a:moveTo>
                    <a:pt x="792670" y="948016"/>
                  </a:moveTo>
                  <a:lnTo>
                    <a:pt x="755053" y="948016"/>
                  </a:lnTo>
                  <a:lnTo>
                    <a:pt x="755053" y="970965"/>
                  </a:lnTo>
                  <a:lnTo>
                    <a:pt x="792670" y="970965"/>
                  </a:lnTo>
                  <a:lnTo>
                    <a:pt x="792670" y="948016"/>
                  </a:lnTo>
                  <a:close/>
                </a:path>
                <a:path w="1820545" h="971550">
                  <a:moveTo>
                    <a:pt x="860196" y="948016"/>
                  </a:moveTo>
                  <a:lnTo>
                    <a:pt x="822871" y="948016"/>
                  </a:lnTo>
                  <a:lnTo>
                    <a:pt x="822871" y="970965"/>
                  </a:lnTo>
                  <a:lnTo>
                    <a:pt x="860196" y="970965"/>
                  </a:lnTo>
                  <a:lnTo>
                    <a:pt x="860196" y="948016"/>
                  </a:lnTo>
                  <a:close/>
                </a:path>
                <a:path w="1820545" h="971550">
                  <a:moveTo>
                    <a:pt x="927455" y="948016"/>
                  </a:moveTo>
                  <a:lnTo>
                    <a:pt x="889825" y="948016"/>
                  </a:lnTo>
                  <a:lnTo>
                    <a:pt x="889825" y="970965"/>
                  </a:lnTo>
                  <a:lnTo>
                    <a:pt x="927455" y="970965"/>
                  </a:lnTo>
                  <a:lnTo>
                    <a:pt x="927455" y="948016"/>
                  </a:lnTo>
                  <a:close/>
                </a:path>
                <a:path w="1820545" h="971550">
                  <a:moveTo>
                    <a:pt x="994689" y="948016"/>
                  </a:moveTo>
                  <a:lnTo>
                    <a:pt x="957072" y="948016"/>
                  </a:lnTo>
                  <a:lnTo>
                    <a:pt x="957072" y="970965"/>
                  </a:lnTo>
                  <a:lnTo>
                    <a:pt x="994689" y="970965"/>
                  </a:lnTo>
                  <a:lnTo>
                    <a:pt x="994689" y="948016"/>
                  </a:lnTo>
                  <a:close/>
                </a:path>
                <a:path w="1820545" h="971550">
                  <a:moveTo>
                    <a:pt x="1062228" y="948016"/>
                  </a:moveTo>
                  <a:lnTo>
                    <a:pt x="1024890" y="948016"/>
                  </a:lnTo>
                  <a:lnTo>
                    <a:pt x="1024890" y="970965"/>
                  </a:lnTo>
                  <a:lnTo>
                    <a:pt x="1062228" y="970965"/>
                  </a:lnTo>
                  <a:lnTo>
                    <a:pt x="1062228" y="948016"/>
                  </a:lnTo>
                  <a:close/>
                </a:path>
                <a:path w="1820545" h="971550">
                  <a:moveTo>
                    <a:pt x="1129182" y="948016"/>
                  </a:moveTo>
                  <a:lnTo>
                    <a:pt x="1091857" y="948016"/>
                  </a:lnTo>
                  <a:lnTo>
                    <a:pt x="1091857" y="970965"/>
                  </a:lnTo>
                  <a:lnTo>
                    <a:pt x="1129182" y="970965"/>
                  </a:lnTo>
                  <a:lnTo>
                    <a:pt x="1129182" y="948016"/>
                  </a:lnTo>
                  <a:close/>
                </a:path>
                <a:path w="1820545" h="971550">
                  <a:moveTo>
                    <a:pt x="1196441" y="948016"/>
                  </a:moveTo>
                  <a:lnTo>
                    <a:pt x="1159103" y="948016"/>
                  </a:lnTo>
                  <a:lnTo>
                    <a:pt x="1159103" y="970965"/>
                  </a:lnTo>
                  <a:lnTo>
                    <a:pt x="1196441" y="970965"/>
                  </a:lnTo>
                  <a:lnTo>
                    <a:pt x="1196441" y="948016"/>
                  </a:lnTo>
                  <a:close/>
                </a:path>
                <a:path w="1820545" h="971550">
                  <a:moveTo>
                    <a:pt x="1264259" y="948016"/>
                  </a:moveTo>
                  <a:lnTo>
                    <a:pt x="1226629" y="948016"/>
                  </a:lnTo>
                  <a:lnTo>
                    <a:pt x="1226629" y="970965"/>
                  </a:lnTo>
                  <a:lnTo>
                    <a:pt x="1264259" y="970965"/>
                  </a:lnTo>
                  <a:lnTo>
                    <a:pt x="1264259" y="948016"/>
                  </a:lnTo>
                  <a:close/>
                </a:path>
                <a:path w="1820545" h="971550">
                  <a:moveTo>
                    <a:pt x="1331214" y="948016"/>
                  </a:moveTo>
                  <a:lnTo>
                    <a:pt x="1293876" y="948016"/>
                  </a:lnTo>
                  <a:lnTo>
                    <a:pt x="1293876" y="970965"/>
                  </a:lnTo>
                  <a:lnTo>
                    <a:pt x="1331214" y="970965"/>
                  </a:lnTo>
                  <a:lnTo>
                    <a:pt x="1331214" y="948016"/>
                  </a:lnTo>
                  <a:close/>
                </a:path>
                <a:path w="1820545" h="971550">
                  <a:moveTo>
                    <a:pt x="1398460" y="948016"/>
                  </a:moveTo>
                  <a:lnTo>
                    <a:pt x="1361122" y="948016"/>
                  </a:lnTo>
                  <a:lnTo>
                    <a:pt x="1361122" y="970965"/>
                  </a:lnTo>
                  <a:lnTo>
                    <a:pt x="1398460" y="970965"/>
                  </a:lnTo>
                  <a:lnTo>
                    <a:pt x="1398460" y="948016"/>
                  </a:lnTo>
                  <a:close/>
                </a:path>
                <a:path w="1820545" h="971550">
                  <a:moveTo>
                    <a:pt x="1466278" y="948016"/>
                  </a:moveTo>
                  <a:lnTo>
                    <a:pt x="1428661" y="948016"/>
                  </a:lnTo>
                  <a:lnTo>
                    <a:pt x="1428661" y="970965"/>
                  </a:lnTo>
                  <a:lnTo>
                    <a:pt x="1466278" y="970965"/>
                  </a:lnTo>
                  <a:lnTo>
                    <a:pt x="1466278" y="948016"/>
                  </a:lnTo>
                  <a:close/>
                </a:path>
                <a:path w="1820545" h="971550">
                  <a:moveTo>
                    <a:pt x="1533245" y="948016"/>
                  </a:moveTo>
                  <a:lnTo>
                    <a:pt x="1495615" y="948016"/>
                  </a:lnTo>
                  <a:lnTo>
                    <a:pt x="1495615" y="970965"/>
                  </a:lnTo>
                  <a:lnTo>
                    <a:pt x="1533245" y="970965"/>
                  </a:lnTo>
                  <a:lnTo>
                    <a:pt x="1533245" y="948016"/>
                  </a:lnTo>
                  <a:close/>
                </a:path>
                <a:path w="1820545" h="971550">
                  <a:moveTo>
                    <a:pt x="1600492" y="948016"/>
                  </a:moveTo>
                  <a:lnTo>
                    <a:pt x="1562862" y="948016"/>
                  </a:lnTo>
                  <a:lnTo>
                    <a:pt x="1562862" y="970965"/>
                  </a:lnTo>
                  <a:lnTo>
                    <a:pt x="1600492" y="970965"/>
                  </a:lnTo>
                  <a:lnTo>
                    <a:pt x="1600492" y="948016"/>
                  </a:lnTo>
                  <a:close/>
                </a:path>
                <a:path w="1820545" h="971550">
                  <a:moveTo>
                    <a:pt x="1669453" y="942771"/>
                  </a:moveTo>
                  <a:lnTo>
                    <a:pt x="1631251" y="942771"/>
                  </a:lnTo>
                  <a:lnTo>
                    <a:pt x="1631251" y="966114"/>
                  </a:lnTo>
                  <a:lnTo>
                    <a:pt x="1669453" y="966114"/>
                  </a:lnTo>
                  <a:lnTo>
                    <a:pt x="1669453" y="942771"/>
                  </a:lnTo>
                  <a:close/>
                </a:path>
                <a:path w="1820545" h="971550">
                  <a:moveTo>
                    <a:pt x="1738401" y="927531"/>
                  </a:moveTo>
                  <a:lnTo>
                    <a:pt x="1715452" y="927531"/>
                  </a:lnTo>
                  <a:lnTo>
                    <a:pt x="1715452" y="942771"/>
                  </a:lnTo>
                  <a:lnTo>
                    <a:pt x="1700212" y="942771"/>
                  </a:lnTo>
                  <a:lnTo>
                    <a:pt x="1700212" y="966114"/>
                  </a:lnTo>
                  <a:lnTo>
                    <a:pt x="1738401" y="966114"/>
                  </a:lnTo>
                  <a:lnTo>
                    <a:pt x="1738401" y="927531"/>
                  </a:lnTo>
                  <a:close/>
                </a:path>
                <a:path w="1820545" h="971550">
                  <a:moveTo>
                    <a:pt x="1738414" y="858570"/>
                  </a:moveTo>
                  <a:lnTo>
                    <a:pt x="1715452" y="858570"/>
                  </a:lnTo>
                  <a:lnTo>
                    <a:pt x="1715452" y="897051"/>
                  </a:lnTo>
                  <a:lnTo>
                    <a:pt x="1738414" y="897051"/>
                  </a:lnTo>
                  <a:lnTo>
                    <a:pt x="1738414" y="858570"/>
                  </a:lnTo>
                  <a:close/>
                </a:path>
                <a:path w="1820545" h="971550">
                  <a:moveTo>
                    <a:pt x="1745081" y="791895"/>
                  </a:moveTo>
                  <a:lnTo>
                    <a:pt x="1722031" y="791895"/>
                  </a:lnTo>
                  <a:lnTo>
                    <a:pt x="1722031" y="826947"/>
                  </a:lnTo>
                  <a:lnTo>
                    <a:pt x="1745081" y="826947"/>
                  </a:lnTo>
                  <a:lnTo>
                    <a:pt x="1745081" y="791895"/>
                  </a:lnTo>
                  <a:close/>
                </a:path>
                <a:path w="1820545" h="971550">
                  <a:moveTo>
                    <a:pt x="1745081" y="728941"/>
                  </a:moveTo>
                  <a:lnTo>
                    <a:pt x="1722031" y="728941"/>
                  </a:lnTo>
                  <a:lnTo>
                    <a:pt x="1722031" y="763993"/>
                  </a:lnTo>
                  <a:lnTo>
                    <a:pt x="1745081" y="763993"/>
                  </a:lnTo>
                  <a:lnTo>
                    <a:pt x="1745081" y="728941"/>
                  </a:lnTo>
                  <a:close/>
                </a:path>
                <a:path w="1820545" h="971550">
                  <a:moveTo>
                    <a:pt x="1745081" y="665886"/>
                  </a:moveTo>
                  <a:lnTo>
                    <a:pt x="1722031" y="665886"/>
                  </a:lnTo>
                  <a:lnTo>
                    <a:pt x="1722031" y="701027"/>
                  </a:lnTo>
                  <a:lnTo>
                    <a:pt x="1745081" y="701027"/>
                  </a:lnTo>
                  <a:lnTo>
                    <a:pt x="1745081" y="665886"/>
                  </a:lnTo>
                  <a:close/>
                </a:path>
                <a:path w="1820545" h="971550">
                  <a:moveTo>
                    <a:pt x="1745081" y="602348"/>
                  </a:moveTo>
                  <a:lnTo>
                    <a:pt x="1722031" y="602348"/>
                  </a:lnTo>
                  <a:lnTo>
                    <a:pt x="1722031" y="637501"/>
                  </a:lnTo>
                  <a:lnTo>
                    <a:pt x="1745081" y="637501"/>
                  </a:lnTo>
                  <a:lnTo>
                    <a:pt x="1745081" y="602348"/>
                  </a:lnTo>
                  <a:close/>
                </a:path>
                <a:path w="1820545" h="971550">
                  <a:moveTo>
                    <a:pt x="1745081" y="539673"/>
                  </a:moveTo>
                  <a:lnTo>
                    <a:pt x="1722031" y="539673"/>
                  </a:lnTo>
                  <a:lnTo>
                    <a:pt x="1722031" y="574827"/>
                  </a:lnTo>
                  <a:lnTo>
                    <a:pt x="1745081" y="574827"/>
                  </a:lnTo>
                  <a:lnTo>
                    <a:pt x="1745081" y="539673"/>
                  </a:lnTo>
                  <a:close/>
                </a:path>
                <a:path w="1820545" h="971550">
                  <a:moveTo>
                    <a:pt x="1745081" y="476719"/>
                  </a:moveTo>
                  <a:lnTo>
                    <a:pt x="1722031" y="476719"/>
                  </a:lnTo>
                  <a:lnTo>
                    <a:pt x="1722031" y="511771"/>
                  </a:lnTo>
                  <a:lnTo>
                    <a:pt x="1745081" y="511771"/>
                  </a:lnTo>
                  <a:lnTo>
                    <a:pt x="1745081" y="476719"/>
                  </a:lnTo>
                  <a:close/>
                </a:path>
                <a:path w="1820545" h="971550">
                  <a:moveTo>
                    <a:pt x="1745081" y="413181"/>
                  </a:moveTo>
                  <a:lnTo>
                    <a:pt x="1722031" y="413181"/>
                  </a:lnTo>
                  <a:lnTo>
                    <a:pt x="1722031" y="448233"/>
                  </a:lnTo>
                  <a:lnTo>
                    <a:pt x="1745081" y="448233"/>
                  </a:lnTo>
                  <a:lnTo>
                    <a:pt x="1745081" y="413181"/>
                  </a:lnTo>
                  <a:close/>
                </a:path>
                <a:path w="1820545" h="971550">
                  <a:moveTo>
                    <a:pt x="1745081" y="350227"/>
                  </a:moveTo>
                  <a:lnTo>
                    <a:pt x="1722031" y="350227"/>
                  </a:lnTo>
                  <a:lnTo>
                    <a:pt x="1722031" y="385559"/>
                  </a:lnTo>
                  <a:lnTo>
                    <a:pt x="1745081" y="385559"/>
                  </a:lnTo>
                  <a:lnTo>
                    <a:pt x="1745081" y="350227"/>
                  </a:lnTo>
                  <a:close/>
                </a:path>
                <a:path w="1820545" h="971550">
                  <a:moveTo>
                    <a:pt x="1745081" y="287261"/>
                  </a:moveTo>
                  <a:lnTo>
                    <a:pt x="1722031" y="287261"/>
                  </a:lnTo>
                  <a:lnTo>
                    <a:pt x="1722031" y="322313"/>
                  </a:lnTo>
                  <a:lnTo>
                    <a:pt x="1745081" y="322313"/>
                  </a:lnTo>
                  <a:lnTo>
                    <a:pt x="1745081" y="287261"/>
                  </a:lnTo>
                  <a:close/>
                </a:path>
                <a:path w="1820545" h="971550">
                  <a:moveTo>
                    <a:pt x="1745081" y="223735"/>
                  </a:moveTo>
                  <a:lnTo>
                    <a:pt x="1722031" y="223735"/>
                  </a:lnTo>
                  <a:lnTo>
                    <a:pt x="1722031" y="259067"/>
                  </a:lnTo>
                  <a:lnTo>
                    <a:pt x="1745081" y="259067"/>
                  </a:lnTo>
                  <a:lnTo>
                    <a:pt x="1745081" y="223735"/>
                  </a:lnTo>
                  <a:close/>
                </a:path>
                <a:path w="1820545" h="971550">
                  <a:moveTo>
                    <a:pt x="1745081" y="161061"/>
                  </a:moveTo>
                  <a:lnTo>
                    <a:pt x="1722031" y="161061"/>
                  </a:lnTo>
                  <a:lnTo>
                    <a:pt x="1722031" y="196113"/>
                  </a:lnTo>
                  <a:lnTo>
                    <a:pt x="1745081" y="196113"/>
                  </a:lnTo>
                  <a:lnTo>
                    <a:pt x="1745081" y="161061"/>
                  </a:lnTo>
                  <a:close/>
                </a:path>
                <a:path w="1820545" h="971550">
                  <a:moveTo>
                    <a:pt x="1745081" y="98094"/>
                  </a:moveTo>
                  <a:lnTo>
                    <a:pt x="1722031" y="98094"/>
                  </a:lnTo>
                  <a:lnTo>
                    <a:pt x="1722031" y="133146"/>
                  </a:lnTo>
                  <a:lnTo>
                    <a:pt x="1745081" y="133146"/>
                  </a:lnTo>
                  <a:lnTo>
                    <a:pt x="1745081" y="98094"/>
                  </a:lnTo>
                  <a:close/>
                </a:path>
                <a:path w="1820545" h="971550">
                  <a:moveTo>
                    <a:pt x="1820329" y="102095"/>
                  </a:moveTo>
                  <a:lnTo>
                    <a:pt x="1733461" y="15519"/>
                  </a:lnTo>
                  <a:lnTo>
                    <a:pt x="1646974" y="102095"/>
                  </a:lnTo>
                  <a:lnTo>
                    <a:pt x="1672882" y="128003"/>
                  </a:lnTo>
                  <a:lnTo>
                    <a:pt x="1733461" y="67335"/>
                  </a:lnTo>
                  <a:lnTo>
                    <a:pt x="1794421" y="128003"/>
                  </a:lnTo>
                  <a:lnTo>
                    <a:pt x="1820329" y="102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624493" y="3341958"/>
            <a:ext cx="64706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5" dirty="0">
                <a:latin typeface="Arial" panose="020B0604020202020204"/>
                <a:cs typeface="Arial" panose="020B0604020202020204"/>
              </a:rPr>
              <a:t>m</a:t>
            </a:r>
            <a:r>
              <a:rPr sz="1050" spc="10" dirty="0">
                <a:latin typeface="Arial" panose="020B0604020202020204"/>
                <a:cs typeface="Arial" panose="020B0604020202020204"/>
              </a:rPr>
              <a:t>essa</a:t>
            </a:r>
            <a:r>
              <a:rPr sz="1050" spc="5" dirty="0">
                <a:latin typeface="Arial" panose="020B0604020202020204"/>
                <a:cs typeface="Arial" panose="020B0604020202020204"/>
              </a:rPr>
              <a:t>ge</a:t>
            </a:r>
            <a:r>
              <a:rPr sz="1050" spc="10" dirty="0">
                <a:latin typeface="Arial" panose="020B0604020202020204"/>
                <a:cs typeface="Arial" panose="020B0604020202020204"/>
              </a:rPr>
              <a:t>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9350" y="3341958"/>
            <a:ext cx="64960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0" dirty="0">
                <a:latin typeface="Arial" panose="020B0604020202020204"/>
                <a:cs typeface="Arial" panose="020B0604020202020204"/>
              </a:rPr>
              <a:t>messages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8007" y="4868974"/>
            <a:ext cx="1017269" cy="1052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microkernel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 panose="020B0604020202020204"/>
              <a:cs typeface="Arial" panose="020B0604020202020204"/>
            </a:endParaRPr>
          </a:p>
          <a:p>
            <a:pPr marL="108585">
              <a:lnSpc>
                <a:spcPct val="100000"/>
              </a:lnSpc>
            </a:pPr>
            <a:r>
              <a:rPr sz="1500" dirty="0">
                <a:latin typeface="Arial" panose="020B0604020202020204"/>
                <a:cs typeface="Arial" panose="020B0604020202020204"/>
              </a:rPr>
              <a:t>hardware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62187" y="4922621"/>
            <a:ext cx="4343400" cy="831215"/>
          </a:xfrm>
          <a:custGeom>
            <a:avLst/>
            <a:gdLst/>
            <a:ahLst/>
            <a:cxnLst/>
            <a:rect l="l" t="t" r="r" b="b"/>
            <a:pathLst>
              <a:path w="4343400" h="831214">
                <a:moveTo>
                  <a:pt x="100876" y="135737"/>
                </a:moveTo>
                <a:lnTo>
                  <a:pt x="50292" y="48577"/>
                </a:lnTo>
                <a:lnTo>
                  <a:pt x="0" y="135737"/>
                </a:lnTo>
                <a:lnTo>
                  <a:pt x="44196" y="135737"/>
                </a:lnTo>
                <a:lnTo>
                  <a:pt x="44196" y="424053"/>
                </a:lnTo>
                <a:lnTo>
                  <a:pt x="44208" y="743242"/>
                </a:lnTo>
                <a:lnTo>
                  <a:pt x="12" y="743242"/>
                </a:lnTo>
                <a:lnTo>
                  <a:pt x="50584" y="830681"/>
                </a:lnTo>
                <a:lnTo>
                  <a:pt x="100876" y="743242"/>
                </a:lnTo>
                <a:lnTo>
                  <a:pt x="56591" y="743242"/>
                </a:lnTo>
                <a:lnTo>
                  <a:pt x="56591" y="424053"/>
                </a:lnTo>
                <a:lnTo>
                  <a:pt x="56578" y="135737"/>
                </a:lnTo>
                <a:lnTo>
                  <a:pt x="100876" y="135737"/>
                </a:lnTo>
                <a:close/>
              </a:path>
              <a:path w="4343400" h="831214">
                <a:moveTo>
                  <a:pt x="4343120" y="694651"/>
                </a:moveTo>
                <a:lnTo>
                  <a:pt x="4298835" y="694651"/>
                </a:lnTo>
                <a:lnTo>
                  <a:pt x="4298835" y="375475"/>
                </a:lnTo>
                <a:lnTo>
                  <a:pt x="4298543" y="375475"/>
                </a:lnTo>
                <a:lnTo>
                  <a:pt x="4298543" y="87147"/>
                </a:lnTo>
                <a:lnTo>
                  <a:pt x="4342841" y="87147"/>
                </a:lnTo>
                <a:lnTo>
                  <a:pt x="4292257" y="0"/>
                </a:lnTo>
                <a:lnTo>
                  <a:pt x="4241965" y="87147"/>
                </a:lnTo>
                <a:lnTo>
                  <a:pt x="4286161" y="87147"/>
                </a:lnTo>
                <a:lnTo>
                  <a:pt x="4286161" y="375475"/>
                </a:lnTo>
                <a:lnTo>
                  <a:pt x="4286453" y="375475"/>
                </a:lnTo>
                <a:lnTo>
                  <a:pt x="4286453" y="694651"/>
                </a:lnTo>
                <a:lnTo>
                  <a:pt x="4242257" y="694651"/>
                </a:lnTo>
                <a:lnTo>
                  <a:pt x="4292828" y="782091"/>
                </a:lnTo>
                <a:lnTo>
                  <a:pt x="4343120" y="694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12530" y="1771650"/>
            <a:ext cx="161290" cy="977900"/>
          </a:xfrm>
          <a:custGeom>
            <a:avLst/>
            <a:gdLst/>
            <a:ahLst/>
            <a:cxnLst/>
            <a:rect l="l" t="t" r="r" b="b"/>
            <a:pathLst>
              <a:path w="161290" h="977900">
                <a:moveTo>
                  <a:pt x="0" y="0"/>
                </a:moveTo>
                <a:lnTo>
                  <a:pt x="160972" y="0"/>
                </a:lnTo>
                <a:lnTo>
                  <a:pt x="160972" y="977645"/>
                </a:lnTo>
                <a:lnTo>
                  <a:pt x="0" y="977645"/>
                </a:lnTo>
              </a:path>
            </a:pathLst>
          </a:custGeom>
          <a:ln w="15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01100" y="3362801"/>
            <a:ext cx="161290" cy="1765935"/>
          </a:xfrm>
          <a:custGeom>
            <a:avLst/>
            <a:gdLst/>
            <a:ahLst/>
            <a:cxnLst/>
            <a:rect l="l" t="t" r="r" b="b"/>
            <a:pathLst>
              <a:path w="161290" h="1765935">
                <a:moveTo>
                  <a:pt x="0" y="0"/>
                </a:moveTo>
                <a:lnTo>
                  <a:pt x="160877" y="0"/>
                </a:lnTo>
                <a:lnTo>
                  <a:pt x="160877" y="1765363"/>
                </a:lnTo>
                <a:lnTo>
                  <a:pt x="0" y="1765363"/>
                </a:lnTo>
              </a:path>
            </a:pathLst>
          </a:custGeom>
          <a:ln w="15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030706" y="1988588"/>
            <a:ext cx="504190" cy="48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user  </a:t>
            </a:r>
            <a:r>
              <a:rPr sz="1500" dirty="0">
                <a:latin typeface="Arial" panose="020B0604020202020204"/>
                <a:cs typeface="Arial" panose="020B0604020202020204"/>
              </a:rPr>
              <a:t>m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o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d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e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56621" y="3945397"/>
            <a:ext cx="547370" cy="48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k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e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r</a:t>
            </a:r>
            <a:r>
              <a:rPr sz="1500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500" spc="-5" dirty="0">
                <a:latin typeface="Arial" panose="020B0604020202020204"/>
                <a:cs typeface="Arial" panose="020B0604020202020204"/>
              </a:rPr>
              <a:t>e</a:t>
            </a:r>
            <a:r>
              <a:rPr sz="1500" dirty="0">
                <a:latin typeface="Arial" panose="020B0604020202020204"/>
                <a:cs typeface="Arial" panose="020B0604020202020204"/>
              </a:rPr>
              <a:t>l  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mode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Benefits </a:t>
            </a:r>
            <a:r>
              <a:rPr spc="-235" dirty="0"/>
              <a:t>of </a:t>
            </a:r>
            <a:r>
              <a:rPr spc="-20" dirty="0"/>
              <a:t>a</a:t>
            </a:r>
            <a:r>
              <a:rPr spc="-409" dirty="0"/>
              <a:t> </a:t>
            </a:r>
            <a:r>
              <a:rPr spc="-240" dirty="0"/>
              <a:t>Microkernel  Organization</a:t>
            </a:r>
            <a:endParaRPr spc="-240" dirty="0"/>
          </a:p>
        </p:txBody>
      </p:sp>
      <p:sp>
        <p:nvSpPr>
          <p:cNvPr id="3" name="object 3"/>
          <p:cNvSpPr txBox="1"/>
          <p:nvPr/>
        </p:nvSpPr>
        <p:spPr>
          <a:xfrm>
            <a:off x="1093666" y="1629321"/>
            <a:ext cx="8077834" cy="42005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61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Extensibility/Reliability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modular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design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easier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extend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microkernel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reliable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(less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65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mode)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secure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(less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validated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5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kernel)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small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microkernel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be rigorously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tested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4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Portability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ts val="3170"/>
              </a:lnSpc>
              <a:spcBef>
                <a:spcPts val="57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changes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needed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port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processor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done 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microkernel, </a:t>
            </a:r>
            <a:r>
              <a:rPr sz="2650" spc="-6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7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services.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0575" y="7077995"/>
            <a:ext cx="24130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630448"/>
            <a:ext cx="7051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Mach </a:t>
            </a:r>
            <a:r>
              <a:rPr dirty="0"/>
              <a:t>3 </a:t>
            </a:r>
            <a:r>
              <a:rPr spc="-240" dirty="0"/>
              <a:t>Microkernel</a:t>
            </a:r>
            <a:r>
              <a:rPr spc="-720" dirty="0"/>
              <a:t> </a:t>
            </a:r>
            <a:r>
              <a:rPr spc="-250" dirty="0"/>
              <a:t>Structure</a:t>
            </a:r>
            <a:endParaRPr spc="-250" dirty="0"/>
          </a:p>
        </p:txBody>
      </p:sp>
      <p:sp>
        <p:nvSpPr>
          <p:cNvPr id="3" name="object 3"/>
          <p:cNvSpPr/>
          <p:nvPr/>
        </p:nvSpPr>
        <p:spPr>
          <a:xfrm>
            <a:off x="1700783" y="1822704"/>
            <a:ext cx="7161275" cy="47183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392579"/>
            <a:ext cx="3736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Kernel</a:t>
            </a:r>
            <a:r>
              <a:rPr spc="-350" dirty="0"/>
              <a:t> </a:t>
            </a:r>
            <a:r>
              <a:rPr spc="-95" dirty="0"/>
              <a:t>Modules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1093666" y="1629321"/>
            <a:ext cx="8147050" cy="28771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61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modern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implement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8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modules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6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Uses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object-oriented</a:t>
            </a:r>
            <a:r>
              <a:rPr sz="26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approach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core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component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separate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talks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others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6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interfaces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loadable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needed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kernel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2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Overall,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similar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layers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8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flexible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806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378" y="473416"/>
            <a:ext cx="4004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2. </a:t>
            </a:r>
            <a:r>
              <a:rPr b="0" spc="9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OS</a:t>
            </a:r>
            <a:r>
              <a:rPr b="0" spc="-42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2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Operations</a:t>
            </a:r>
            <a:endParaRPr b="0" spc="-125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529" y="1416961"/>
            <a:ext cx="8935720" cy="45313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5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60" dirty="0">
                <a:solidFill>
                  <a:srgbClr val="333399"/>
                </a:solidFill>
                <a:latin typeface="Times New Roman" panose="02020603050405020304"/>
                <a:cs typeface="Times New Roman" panose="02020603050405020304"/>
              </a:rPr>
              <a:t>Interrupt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driven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hardware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4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650" spc="-30" dirty="0"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creates </a:t>
            </a:r>
            <a:r>
              <a:rPr sz="2650" spc="-1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exception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trap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Division 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zero,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service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problems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include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infinite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loop,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modifying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Dual-mode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200" spc="-175" dirty="0">
                <a:latin typeface="Times New Roman" panose="02020603050405020304"/>
                <a:cs typeface="Times New Roman" panose="02020603050405020304"/>
              </a:rPr>
              <a:t>OS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protect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itself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components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5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65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mode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650" spc="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mode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5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5950" algn="l"/>
                <a:tab pos="616585" algn="l"/>
              </a:tabLst>
            </a:pPr>
            <a:r>
              <a:rPr sz="19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Mode </a:t>
            </a:r>
            <a:r>
              <a:rPr sz="1950" spc="-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bit </a:t>
            </a:r>
            <a:r>
              <a:rPr sz="1950" spc="-85" dirty="0">
                <a:latin typeface="Times New Roman" panose="02020603050405020304"/>
                <a:cs typeface="Times New Roman" panose="02020603050405020304"/>
              </a:rPr>
              <a:t>provided </a:t>
            </a:r>
            <a:r>
              <a:rPr sz="1950" spc="-15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95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hardware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20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5950" algn="l"/>
                <a:tab pos="616585" algn="l"/>
              </a:tabLst>
            </a:pPr>
            <a:r>
              <a:rPr sz="1950" spc="-95" dirty="0">
                <a:latin typeface="Times New Roman" panose="02020603050405020304"/>
                <a:cs typeface="Times New Roman" panose="02020603050405020304"/>
              </a:rPr>
              <a:t>Provides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ability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distinguish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kernel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code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designated </a:t>
            </a:r>
            <a:r>
              <a:rPr sz="2200" spc="-18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20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privileged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spc="-14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executable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changes </a:t>
            </a:r>
            <a:r>
              <a:rPr sz="2200" spc="-110" dirty="0">
                <a:latin typeface="Times New Roman" panose="02020603050405020304"/>
                <a:cs typeface="Times New Roman" panose="02020603050405020304"/>
              </a:rPr>
              <a:t>mode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kernel,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call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resets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user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472051"/>
            <a:ext cx="6094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Solaris </a:t>
            </a:r>
            <a:r>
              <a:rPr spc="-145" dirty="0"/>
              <a:t>Modular</a:t>
            </a:r>
            <a:r>
              <a:rPr spc="-434" dirty="0"/>
              <a:t> </a:t>
            </a:r>
            <a:r>
              <a:rPr spc="-250" dirty="0"/>
              <a:t>Approach</a:t>
            </a:r>
            <a:endParaRPr spc="-250" dirty="0"/>
          </a:p>
        </p:txBody>
      </p:sp>
      <p:sp>
        <p:nvSpPr>
          <p:cNvPr id="3" name="object 3"/>
          <p:cNvSpPr/>
          <p:nvPr/>
        </p:nvSpPr>
        <p:spPr>
          <a:xfrm>
            <a:off x="454151" y="1918716"/>
            <a:ext cx="9105900" cy="49042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" y="7077995"/>
            <a:ext cx="25527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392579"/>
            <a:ext cx="3611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XP</a:t>
            </a:r>
            <a:r>
              <a:rPr spc="-310" dirty="0"/>
              <a:t> </a:t>
            </a:r>
            <a:r>
              <a:rPr spc="-315" dirty="0"/>
              <a:t>Architecture</a:t>
            </a:r>
            <a:endParaRPr spc="-315" dirty="0"/>
          </a:p>
        </p:txBody>
      </p:sp>
      <p:sp>
        <p:nvSpPr>
          <p:cNvPr id="3" name="object 3"/>
          <p:cNvSpPr/>
          <p:nvPr/>
        </p:nvSpPr>
        <p:spPr>
          <a:xfrm>
            <a:off x="1459991" y="1502663"/>
            <a:ext cx="7377683" cy="5532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5247" y="7039050"/>
            <a:ext cx="25031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1500" spc="1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CS-2006 Operating</a:t>
            </a:r>
            <a:r>
              <a:rPr sz="1500" spc="-45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696464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7077995"/>
            <a:ext cx="243204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630448"/>
            <a:ext cx="4603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4. </a:t>
            </a:r>
            <a:r>
              <a:rPr spc="-270" dirty="0"/>
              <a:t>Virtual</a:t>
            </a:r>
            <a:r>
              <a:rPr spc="-229" dirty="0"/>
              <a:t> </a:t>
            </a:r>
            <a:r>
              <a:rPr spc="-100" dirty="0"/>
              <a:t>Machines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1093666" y="1694243"/>
            <a:ext cx="8374380" cy="419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 algn="just">
              <a:lnSpc>
                <a:spcPct val="100000"/>
              </a:lnSpc>
              <a:spcBef>
                <a:spcPts val="9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850" spc="-3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b="1" dirty="0">
                <a:latin typeface="Times New Roman" panose="02020603050405020304"/>
                <a:cs typeface="Times New Roman" panose="02020603050405020304"/>
              </a:rPr>
              <a:t>virtual </a:t>
            </a:r>
            <a:r>
              <a:rPr sz="2850" b="1" spc="5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layered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logical  </a:t>
            </a: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step. </a:t>
            </a:r>
            <a:r>
              <a:rPr sz="2850" spc="-7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treats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hardware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kernel  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though they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were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85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hardware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10160" indent="-300355" algn="just">
              <a:lnSpc>
                <a:spcPct val="100000"/>
              </a:lnSpc>
              <a:spcBef>
                <a:spcPts val="65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850" spc="-3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virtual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machine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provides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50" spc="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identical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underlying 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bare</a:t>
            </a:r>
            <a:r>
              <a:rPr sz="28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hardware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 algn="just">
              <a:lnSpc>
                <a:spcPct val="100000"/>
              </a:lnSpc>
              <a:spcBef>
                <a:spcPts val="66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850" b="1" spc="25" dirty="0">
                <a:latin typeface="Times New Roman" panose="02020603050405020304"/>
                <a:cs typeface="Times New Roman" panose="02020603050405020304"/>
              </a:rPr>
              <a:t>host 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creates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illusion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process  </a:t>
            </a:r>
            <a:r>
              <a:rPr sz="2850" spc="-2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processor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(and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850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memory)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6985" indent="-300355" algn="just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2850" spc="-20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850" b="1" spc="15" dirty="0">
                <a:latin typeface="Times New Roman" panose="02020603050405020304"/>
                <a:cs typeface="Times New Roman" panose="02020603050405020304"/>
              </a:rPr>
              <a:t>guest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provided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850" spc="-22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(virtual) 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copy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underlying 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computer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5</a:t>
            </a:r>
            <a:r>
              <a:rPr spc="114" dirty="0"/>
              <a:t>2</a:t>
            </a:r>
            <a:endParaRPr spc="114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551249"/>
            <a:ext cx="56934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Virtual </a:t>
            </a:r>
            <a:r>
              <a:rPr spc="-100" dirty="0"/>
              <a:t>Machines</a:t>
            </a:r>
            <a:r>
              <a:rPr spc="-295" dirty="0"/>
              <a:t> </a:t>
            </a:r>
            <a:r>
              <a:rPr spc="-300" dirty="0"/>
              <a:t>(Cont.)</a:t>
            </a:r>
            <a:endParaRPr spc="-300" dirty="0"/>
          </a:p>
        </p:txBody>
      </p:sp>
      <p:sp>
        <p:nvSpPr>
          <p:cNvPr id="3" name="object 3"/>
          <p:cNvSpPr/>
          <p:nvPr/>
        </p:nvSpPr>
        <p:spPr>
          <a:xfrm>
            <a:off x="1683469" y="1802071"/>
            <a:ext cx="7249099" cy="51793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5</a:t>
            </a:r>
            <a:r>
              <a:rPr spc="114" dirty="0"/>
              <a:t>3</a:t>
            </a:r>
            <a:endParaRPr spc="114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551249"/>
            <a:ext cx="4265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Hypervisor </a:t>
            </a:r>
            <a:r>
              <a:rPr spc="280" dirty="0"/>
              <a:t>/</a:t>
            </a:r>
            <a:r>
              <a:rPr spc="-270" dirty="0"/>
              <a:t> </a:t>
            </a:r>
            <a:r>
              <a:rPr spc="70" dirty="0"/>
              <a:t>VMM</a:t>
            </a:r>
            <a:endParaRPr spc="70" dirty="0"/>
          </a:p>
        </p:txBody>
      </p:sp>
      <p:sp>
        <p:nvSpPr>
          <p:cNvPr id="3" name="object 3"/>
          <p:cNvSpPr/>
          <p:nvPr/>
        </p:nvSpPr>
        <p:spPr>
          <a:xfrm>
            <a:off x="1613916" y="1773935"/>
            <a:ext cx="7335011" cy="48996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5</a:t>
            </a:r>
            <a:r>
              <a:rPr spc="114" dirty="0"/>
              <a:t>4</a:t>
            </a:r>
            <a:endParaRPr spc="114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263" y="872687"/>
            <a:ext cx="4843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Types </a:t>
            </a:r>
            <a:r>
              <a:rPr spc="-235" dirty="0"/>
              <a:t>of</a:t>
            </a:r>
            <a:r>
              <a:rPr spc="-280" dirty="0"/>
              <a:t> </a:t>
            </a:r>
            <a:r>
              <a:rPr spc="-220" dirty="0"/>
              <a:t>Hypervisors</a:t>
            </a:r>
            <a:endParaRPr spc="-220" dirty="0"/>
          </a:p>
        </p:txBody>
      </p:sp>
      <p:sp>
        <p:nvSpPr>
          <p:cNvPr id="3" name="object 3"/>
          <p:cNvSpPr/>
          <p:nvPr/>
        </p:nvSpPr>
        <p:spPr>
          <a:xfrm>
            <a:off x="1002791" y="2496311"/>
            <a:ext cx="8557260" cy="34503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8486" y="6180766"/>
            <a:ext cx="2333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latin typeface="Times New Roman" panose="02020603050405020304"/>
                <a:cs typeface="Times New Roman" panose="02020603050405020304"/>
              </a:rPr>
              <a:t>(a) </a:t>
            </a:r>
            <a:r>
              <a:rPr sz="2200" spc="-28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hypervisor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6883" y="6180766"/>
            <a:ext cx="2360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(b) </a:t>
            </a:r>
            <a:r>
              <a:rPr sz="2200" spc="-28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5" dirty="0">
                <a:latin typeface="Times New Roman" panose="02020603050405020304"/>
                <a:cs typeface="Times New Roman" panose="02020603050405020304"/>
              </a:rPr>
              <a:t>hypervisor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5</a:t>
            </a:r>
            <a:r>
              <a:rPr spc="114" dirty="0"/>
              <a:t>5</a:t>
            </a:r>
            <a:endParaRPr spc="114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625" y="872687"/>
            <a:ext cx="61906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Para- </a:t>
            </a:r>
            <a:r>
              <a:rPr spc="-229" dirty="0"/>
              <a:t>vs.</a:t>
            </a:r>
            <a:r>
              <a:rPr spc="-345" dirty="0"/>
              <a:t> </a:t>
            </a:r>
            <a:r>
              <a:rPr spc="-290" dirty="0"/>
              <a:t>Full-virtualization</a:t>
            </a:r>
            <a:endParaRPr spc="-290" dirty="0"/>
          </a:p>
        </p:txBody>
      </p:sp>
      <p:sp>
        <p:nvSpPr>
          <p:cNvPr id="3" name="object 3"/>
          <p:cNvSpPr txBox="1"/>
          <p:nvPr/>
        </p:nvSpPr>
        <p:spPr>
          <a:xfrm>
            <a:off x="1093666" y="1694243"/>
            <a:ext cx="8371840" cy="289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6350" indent="-300355">
              <a:lnSpc>
                <a:spcPct val="100000"/>
              </a:lnSpc>
              <a:spcBef>
                <a:spcPts val="9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  <a:tab pos="1610995" algn="l"/>
                <a:tab pos="2499995" algn="l"/>
                <a:tab pos="3296920" algn="l"/>
                <a:tab pos="4396740" algn="l"/>
                <a:tab pos="5488305" algn="l"/>
                <a:tab pos="6123305" algn="l"/>
                <a:tab pos="6765290" algn="l"/>
                <a:tab pos="8085455" algn="l"/>
              </a:tabLst>
            </a:pP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50" spc="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2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50" spc="-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22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spc="-2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7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8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50" spc="-80" dirty="0">
                <a:latin typeface="Times New Roman" panose="02020603050405020304"/>
                <a:cs typeface="Times New Roman" panose="02020603050405020304"/>
              </a:rPr>
              <a:t>o 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hardware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Guest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must be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modified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run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paravirtualized</a:t>
            </a:r>
            <a:r>
              <a:rPr sz="285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hardware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marR="5080" indent="-300355">
              <a:lnSpc>
                <a:spcPct val="100000"/>
              </a:lnSpc>
              <a:spcBef>
                <a:spcPts val="660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Guest 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850" spc="-90" dirty="0">
                <a:latin typeface="Times New Roman" panose="02020603050405020304"/>
                <a:cs typeface="Times New Roman" panose="02020603050405020304"/>
              </a:rPr>
              <a:t>OS, </a:t>
            </a:r>
            <a:r>
              <a:rPr sz="2850" spc="-4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850" spc="-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50" spc="-185" dirty="0"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165" dirty="0">
                <a:latin typeface="Times New Roman" panose="02020603050405020304"/>
                <a:cs typeface="Times New Roman" panose="02020603050405020304"/>
              </a:rPr>
              <a:t>Solaris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applications 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containers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7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Full-virtualization: </a:t>
            </a:r>
            <a:r>
              <a:rPr sz="2850" spc="-135" dirty="0">
                <a:latin typeface="Times New Roman" panose="02020603050405020304"/>
                <a:cs typeface="Times New Roman" panose="02020603050405020304"/>
              </a:rPr>
              <a:t>unmodified </a:t>
            </a:r>
            <a:r>
              <a:rPr sz="2850" spc="-130" dirty="0">
                <a:latin typeface="Times New Roman" panose="02020603050405020304"/>
                <a:cs typeface="Times New Roman" panose="02020603050405020304"/>
              </a:rPr>
              <a:t>guest</a:t>
            </a:r>
            <a:r>
              <a:rPr sz="28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OSes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14" dirty="0"/>
              <a:t>5</a:t>
            </a:r>
            <a:r>
              <a:rPr spc="114" dirty="0"/>
              <a:t>6</a:t>
            </a:r>
            <a:endParaRPr spc="114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625" y="872687"/>
            <a:ext cx="2684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75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400" spc="-114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-445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4400" spc="-114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-260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400" spc="-114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15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400" spc="-160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400" spc="-114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400" spc="260" dirty="0">
                <a:solidFill>
                  <a:srgbClr val="DF6B5D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966" y="1694243"/>
            <a:ext cx="7394575" cy="89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marR="17780" indent="-300355">
              <a:lnSpc>
                <a:spcPct val="100000"/>
              </a:lnSpc>
              <a:spcBef>
                <a:spcPts val="95"/>
              </a:spcBef>
              <a:tabLst>
                <a:tab pos="325120" algn="l"/>
              </a:tabLst>
            </a:pPr>
            <a:r>
              <a:rPr sz="2400" spc="-1050" dirty="0">
                <a:solidFill>
                  <a:srgbClr val="D34816"/>
                </a:solidFill>
                <a:latin typeface="Webdings" panose="05030102010509060703"/>
                <a:cs typeface="Webdings" panose="05030102010509060703"/>
              </a:rPr>
              <a:t></a:t>
            </a:r>
            <a:r>
              <a:rPr sz="2400" spc="-1050" dirty="0">
                <a:solidFill>
                  <a:srgbClr val="D3481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850" spc="-18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850" spc="-125" dirty="0">
                <a:latin typeface="Times New Roman" panose="02020603050405020304"/>
                <a:cs typeface="Times New Roman" panose="02020603050405020304"/>
              </a:rPr>
              <a:t>Concepts </a:t>
            </a:r>
            <a:r>
              <a:rPr sz="2850" spc="-120" dirty="0">
                <a:latin typeface="Times New Roman" panose="02020603050405020304"/>
                <a:cs typeface="Times New Roman" panose="02020603050405020304"/>
              </a:rPr>
              <a:t>(Silberschatz, </a:t>
            </a:r>
            <a:r>
              <a:rPr sz="2850" spc="-75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2850" spc="-112" baseline="25000" dirty="0">
                <a:latin typeface="Times New Roman" panose="02020603050405020304"/>
                <a:cs typeface="Times New Roman" panose="02020603050405020304"/>
              </a:rPr>
              <a:t>th </a:t>
            </a:r>
            <a:r>
              <a:rPr sz="2850" spc="-100" dirty="0">
                <a:latin typeface="Times New Roman" panose="02020603050405020304"/>
                <a:cs typeface="Times New Roman" panose="02020603050405020304"/>
              </a:rPr>
              <a:t>edition)  </a:t>
            </a:r>
            <a:r>
              <a:rPr sz="2850" spc="-105" dirty="0">
                <a:latin typeface="Times New Roman" panose="02020603050405020304"/>
                <a:cs typeface="Times New Roman" panose="02020603050405020304"/>
              </a:rPr>
              <a:t>Chapter 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2.1-2.5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89052" y="7077995"/>
            <a:ext cx="245745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</a:t>
            </a:r>
            <a:r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378" y="348610"/>
            <a:ext cx="6972300" cy="122745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1205"/>
              </a:spcBef>
            </a:pPr>
            <a:r>
              <a:rPr b="0" spc="-1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Transition </a:t>
            </a:r>
            <a:r>
              <a:rPr b="0" spc="-21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from </a:t>
            </a:r>
            <a:r>
              <a:rPr b="0" spc="-10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b="0" spc="-29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b="0" spc="-490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12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Kernel  </a:t>
            </a:r>
            <a:r>
              <a:rPr b="0" spc="45" dirty="0">
                <a:solidFill>
                  <a:srgbClr val="696464"/>
                </a:solidFill>
                <a:latin typeface="Trebuchet MS" panose="020B0603020202020204"/>
                <a:cs typeface="Trebuchet MS" panose="020B0603020202020204"/>
              </a:rPr>
              <a:t>Mode</a:t>
            </a:r>
            <a:endParaRPr b="0" spc="45" dirty="0">
              <a:solidFill>
                <a:srgbClr val="696464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955" y="1448130"/>
            <a:ext cx="8235315" cy="24123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2420" algn="l"/>
                <a:tab pos="313055" algn="l"/>
              </a:tabLst>
            </a:pP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Timer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infinite loop </a:t>
            </a:r>
            <a:r>
              <a:rPr sz="2650" spc="58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6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80" dirty="0">
                <a:latin typeface="Times New Roman" panose="02020603050405020304"/>
                <a:cs typeface="Times New Roman" panose="02020603050405020304"/>
              </a:rPr>
              <a:t>hogging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resources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9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interrupt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200" spc="-13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period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4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decrements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counter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435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counter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reaches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zero,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generate 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interrupt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2095">
              <a:lnSpc>
                <a:spcPct val="100000"/>
              </a:lnSpc>
              <a:spcBef>
                <a:spcPts val="440"/>
              </a:spcBef>
              <a:buClr>
                <a:srgbClr val="9A2D1F"/>
              </a:buClr>
              <a:buSzPct val="84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Setup </a:t>
            </a:r>
            <a:r>
              <a:rPr sz="2200" spc="-100" dirty="0"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sz="2200" spc="-125" dirty="0">
                <a:latin typeface="Times New Roman" panose="02020603050405020304"/>
                <a:cs typeface="Times New Roman" panose="02020603050405020304"/>
              </a:rPr>
              <a:t>scheduling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120" dirty="0">
                <a:latin typeface="Times New Roman" panose="02020603050405020304"/>
                <a:cs typeface="Times New Roman" panose="02020603050405020304"/>
              </a:rPr>
              <a:t>regain 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-70" dirty="0">
                <a:latin typeface="Times New Roman" panose="02020603050405020304"/>
                <a:cs typeface="Times New Roman" panose="02020603050405020304"/>
              </a:rPr>
              <a:t>terminate </a:t>
            </a:r>
            <a:r>
              <a:rPr sz="2200" spc="-95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that  </a:t>
            </a:r>
            <a:r>
              <a:rPr sz="2200" spc="-114" dirty="0">
                <a:latin typeface="Times New Roman" panose="02020603050405020304"/>
                <a:cs typeface="Times New Roman" panose="02020603050405020304"/>
              </a:rPr>
              <a:t>exceeds </a:t>
            </a:r>
            <a:r>
              <a:rPr sz="2200" spc="-80" dirty="0">
                <a:latin typeface="Times New Roman" panose="02020603050405020304"/>
                <a:cs typeface="Times New Roman" panose="02020603050405020304"/>
              </a:rPr>
              <a:t>allotted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85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8230" y="4266438"/>
            <a:ext cx="8313420" cy="2723515"/>
            <a:chOff x="1078230" y="4266438"/>
            <a:chExt cx="8313420" cy="2723515"/>
          </a:xfrm>
        </p:grpSpPr>
        <p:sp>
          <p:nvSpPr>
            <p:cNvPr id="5" name="object 5"/>
            <p:cNvSpPr/>
            <p:nvPr/>
          </p:nvSpPr>
          <p:spPr>
            <a:xfrm>
              <a:off x="1115568" y="4309872"/>
              <a:ext cx="8229600" cy="263956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5088" y="4273296"/>
              <a:ext cx="8300084" cy="2710180"/>
            </a:xfrm>
            <a:custGeom>
              <a:avLst/>
              <a:gdLst/>
              <a:ahLst/>
              <a:cxnLst/>
              <a:rect l="l" t="t" r="r" b="b"/>
              <a:pathLst>
                <a:path w="8300084" h="2710179">
                  <a:moveTo>
                    <a:pt x="0" y="0"/>
                  </a:moveTo>
                  <a:lnTo>
                    <a:pt x="8299704" y="0"/>
                  </a:lnTo>
                  <a:lnTo>
                    <a:pt x="8299704" y="2709672"/>
                  </a:lnTo>
                  <a:lnTo>
                    <a:pt x="0" y="2709672"/>
                  </a:lnTo>
                  <a:lnTo>
                    <a:pt x="0" y="0"/>
                  </a:lnTo>
                  <a:close/>
                </a:path>
                <a:path w="8300084" h="2710179">
                  <a:moveTo>
                    <a:pt x="27431" y="27431"/>
                  </a:moveTo>
                  <a:lnTo>
                    <a:pt x="8272271" y="27431"/>
                  </a:lnTo>
                  <a:lnTo>
                    <a:pt x="8272271" y="2682240"/>
                  </a:lnTo>
                  <a:lnTo>
                    <a:pt x="27431" y="2682240"/>
                  </a:lnTo>
                  <a:lnTo>
                    <a:pt x="27431" y="27431"/>
                  </a:lnTo>
                  <a:close/>
                </a:path>
              </a:pathLst>
            </a:custGeom>
            <a:ln w="13716">
              <a:solidFill>
                <a:srgbClr val="D67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9" name="object 9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50" y="395856"/>
            <a:ext cx="5718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3. </a:t>
            </a:r>
            <a:r>
              <a:rPr b="0" spc="-3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Process</a:t>
            </a:r>
            <a:r>
              <a:rPr b="0" spc="-434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5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endParaRPr b="0" spc="-50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99" y="1339133"/>
            <a:ext cx="9232265" cy="45878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90525" marR="22860" indent="-378460">
              <a:lnSpc>
                <a:spcPct val="73000"/>
              </a:lnSpc>
              <a:spcBef>
                <a:spcPts val="95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  <a:tab pos="725805" algn="l"/>
                <a:tab pos="1754505" algn="l"/>
                <a:tab pos="2073275" algn="l"/>
                <a:tab pos="2327910" algn="l"/>
                <a:tab pos="3501390" algn="l"/>
                <a:tab pos="3863975" algn="l"/>
                <a:tab pos="5584825" algn="l"/>
                <a:tab pos="5902960" algn="l"/>
                <a:tab pos="6161405" algn="l"/>
                <a:tab pos="6774815" algn="l"/>
                <a:tab pos="7153275" algn="l"/>
                <a:tab pos="7914640" algn="l"/>
                <a:tab pos="8823325" algn="l"/>
              </a:tabLst>
            </a:pPr>
            <a:r>
              <a:rPr sz="2650" spc="-3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3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50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2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spc="-20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20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650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650" spc="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2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spc="-1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50" spc="-1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6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650" spc="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13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10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-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254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6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system.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21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50" spc="-2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passive </a:t>
            </a:r>
            <a:r>
              <a:rPr sz="265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entity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650" spc="-1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active</a:t>
            </a:r>
            <a:r>
              <a:rPr sz="2650" spc="2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entity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.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ts val="2760"/>
              </a:lnSpc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needs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resources </a:t>
            </a:r>
            <a:r>
              <a:rPr sz="2850" spc="-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50" spc="-170" dirty="0">
                <a:latin typeface="Times New Roman" panose="02020603050405020304"/>
                <a:cs typeface="Times New Roman" panose="02020603050405020304"/>
              </a:rPr>
              <a:t>accomplish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8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55" dirty="0">
                <a:latin typeface="Times New Roman" panose="02020603050405020304"/>
                <a:cs typeface="Times New Roman" panose="02020603050405020304"/>
              </a:rPr>
              <a:t>task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ts val="274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CPU,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memory, </a:t>
            </a:r>
            <a:r>
              <a:rPr sz="2650" spc="60" dirty="0">
                <a:latin typeface="Times New Roman" panose="02020603050405020304"/>
                <a:cs typeface="Times New Roman" panose="02020603050405020304"/>
              </a:rPr>
              <a:t>I/O,</a:t>
            </a:r>
            <a:r>
              <a:rPr sz="265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files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ts val="2755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ts val="2985"/>
              </a:lnSpc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2850" spc="-140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95" dirty="0">
                <a:latin typeface="Times New Roman" panose="02020603050405020304"/>
                <a:cs typeface="Times New Roman" panose="02020603050405020304"/>
              </a:rPr>
              <a:t>termination </a:t>
            </a:r>
            <a:r>
              <a:rPr sz="2850" spc="-110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2850" spc="-150" dirty="0">
                <a:latin typeface="Times New Roman" panose="02020603050405020304"/>
                <a:cs typeface="Times New Roman" panose="02020603050405020304"/>
              </a:rPr>
              <a:t>reclaiming </a:t>
            </a:r>
            <a:r>
              <a:rPr sz="2850" spc="-16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50" spc="-21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reusable</a:t>
            </a:r>
            <a:r>
              <a:rPr sz="285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14" dirty="0">
                <a:latin typeface="Times New Roman" panose="02020603050405020304"/>
                <a:cs typeface="Times New Roman" panose="02020603050405020304"/>
              </a:rPr>
              <a:t>resources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90525" marR="20955" indent="-378460">
              <a:lnSpc>
                <a:spcPct val="72000"/>
              </a:lnSpc>
              <a:spcBef>
                <a:spcPts val="735"/>
              </a:spcBef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2850" spc="-14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-threaded 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650" spc="-9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counter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specifying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location 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50" spc="-80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650" spc="-95" dirty="0">
                <a:latin typeface="Times New Roman" panose="02020603050405020304"/>
                <a:cs typeface="Times New Roman" panose="02020603050405020304"/>
              </a:rPr>
              <a:t>instruction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execute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ts val="252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executes 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sequentially,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400" spc="-1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time, 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until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completion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ts val="3110"/>
              </a:lnSpc>
              <a:buClr>
                <a:srgbClr val="D34816"/>
              </a:buClr>
              <a:buSzPct val="84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28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Multi-threaded </a:t>
            </a:r>
            <a:r>
              <a:rPr sz="285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850" spc="-2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85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85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285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counter </a:t>
            </a:r>
            <a:r>
              <a:rPr sz="2850" spc="-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50" spc="229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-1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thread</a:t>
            </a: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90525" marR="5080" indent="-378460">
              <a:lnSpc>
                <a:spcPct val="73000"/>
              </a:lnSpc>
              <a:spcBef>
                <a:spcPts val="74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2650" spc="-204" dirty="0"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has many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processes,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user, 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system,  running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concurrently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CPUs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92150" lvl="1" indent="-377190">
              <a:lnSpc>
                <a:spcPts val="2710"/>
              </a:lnSpc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92150" algn="l"/>
                <a:tab pos="692785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Concurrency </a:t>
            </a:r>
            <a:r>
              <a:rPr sz="2400" spc="-19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multiplexing 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35" dirty="0">
                <a:latin typeface="Times New Roman" panose="02020603050405020304"/>
                <a:cs typeface="Times New Roman" panose="02020603050405020304"/>
              </a:rPr>
              <a:t>CPUs 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400" spc="54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threads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180" y="799497"/>
            <a:ext cx="7304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Process </a:t>
            </a:r>
            <a:r>
              <a:rPr b="0" spc="-5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r>
              <a:rPr b="0" spc="-57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21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Activities</a:t>
            </a:r>
            <a:endParaRPr b="0" spc="-215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153" y="1649972"/>
            <a:ext cx="7838440" cy="331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8790">
              <a:lnSpc>
                <a:spcPct val="101000"/>
              </a:lnSpc>
              <a:spcBef>
                <a:spcPts val="95"/>
              </a:spcBef>
            </a:pPr>
            <a:r>
              <a:rPr sz="305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3050" spc="-1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3050" spc="-2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responsible </a:t>
            </a:r>
            <a:r>
              <a:rPr sz="3050" spc="-10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050" spc="-1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following  </a:t>
            </a:r>
            <a:r>
              <a:rPr sz="3050" spc="-1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activities </a:t>
            </a:r>
            <a:r>
              <a:rPr sz="30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30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connection </a:t>
            </a:r>
            <a:r>
              <a:rPr sz="3050" spc="-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050" spc="-1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-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management: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ct val="100000"/>
              </a:lnSpc>
              <a:spcBef>
                <a:spcPts val="4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3050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Creating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1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deleting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both user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30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3050" spc="-1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Suspending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1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resuming</a:t>
            </a:r>
            <a:r>
              <a:rPr sz="3050" spc="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processes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mechanisms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mechanisms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13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30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synchronization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90525" indent="-378460">
              <a:lnSpc>
                <a:spcPct val="100000"/>
              </a:lnSpc>
              <a:spcBef>
                <a:spcPts val="3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90525" algn="l"/>
                <a:tab pos="391160" algn="l"/>
              </a:tabLst>
            </a:pP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3050" spc="-175" dirty="0">
                <a:latin typeface="Times New Roman" panose="02020603050405020304"/>
                <a:cs typeface="Times New Roman" panose="02020603050405020304"/>
              </a:rPr>
              <a:t>mechanisms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3050" spc="-1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deadlock</a:t>
            </a:r>
            <a:r>
              <a:rPr sz="3050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handling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50" y="403230"/>
            <a:ext cx="5796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4. </a:t>
            </a:r>
            <a:r>
              <a:rPr b="0" spc="-7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Memory</a:t>
            </a:r>
            <a:r>
              <a:rPr b="0" spc="-440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0" spc="-45" dirty="0">
                <a:solidFill>
                  <a:srgbClr val="BF0000"/>
                </a:solidFill>
                <a:latin typeface="Trebuchet MS" panose="020B0603020202020204"/>
                <a:cs typeface="Trebuchet MS" panose="020B0603020202020204"/>
              </a:rPr>
              <a:t>Management</a:t>
            </a:r>
            <a:endParaRPr b="0" spc="-45" dirty="0">
              <a:solidFill>
                <a:srgbClr val="BF0000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768" y="1177730"/>
            <a:ext cx="9174480" cy="48780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730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3050" spc="-1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3050" spc="-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40" dirty="0">
                <a:latin typeface="Times New Roman" panose="02020603050405020304"/>
                <a:cs typeface="Times New Roman" panose="02020603050405020304"/>
              </a:rPr>
              <a:t>activities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1460">
              <a:lnSpc>
                <a:spcPts val="3170"/>
              </a:lnSpc>
              <a:spcBef>
                <a:spcPts val="62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Keeping </a:t>
            </a:r>
            <a:r>
              <a:rPr sz="265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track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of which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parts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currently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being </a:t>
            </a: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650" spc="-17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6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whom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15950" marR="5080" lvl="1" indent="-251460">
              <a:lnSpc>
                <a:spcPts val="3170"/>
              </a:lnSpc>
              <a:spcBef>
                <a:spcPts val="42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45" dirty="0">
                <a:latin typeface="Times New Roman" panose="02020603050405020304"/>
                <a:cs typeface="Times New Roman" panose="02020603050405020304"/>
              </a:rPr>
              <a:t>Deciding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processes 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(or </a:t>
            </a:r>
            <a:r>
              <a:rPr sz="2650" spc="-90" dirty="0">
                <a:latin typeface="Times New Roman" panose="02020603050405020304"/>
                <a:cs typeface="Times New Roman" panose="02020603050405020304"/>
              </a:rPr>
              <a:t>parts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thereof) </a:t>
            </a:r>
            <a:r>
              <a:rPr sz="2650" spc="-16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50" spc="-20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265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650" spc="-1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650" spc="-7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650" spc="-1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50" spc="-10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251460" marR="2279650" lvl="1" indent="-251460" algn="r">
              <a:lnSpc>
                <a:spcPct val="100000"/>
              </a:lnSpc>
              <a:spcBef>
                <a:spcPts val="32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251460" algn="l"/>
              </a:tabLst>
            </a:pPr>
            <a:r>
              <a:rPr sz="2650" spc="-16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Allocating and </a:t>
            </a:r>
            <a:r>
              <a:rPr sz="2650" spc="-1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deallocating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20" dirty="0">
                <a:latin typeface="Times New Roman" panose="02020603050405020304"/>
                <a:cs typeface="Times New Roman" panose="02020603050405020304"/>
              </a:rPr>
              <a:t>needed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12420" marR="2282190" indent="-313055" algn="r">
              <a:lnSpc>
                <a:spcPct val="100000"/>
              </a:lnSpc>
              <a:spcBef>
                <a:spcPts val="62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memory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sz="3050" spc="-16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305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50" dirty="0">
                <a:latin typeface="Times New Roman" panose="02020603050405020304"/>
                <a:cs typeface="Times New Roman" panose="02020603050405020304"/>
              </a:rPr>
              <a:t>processing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marR="2379345" indent="-313055" algn="r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204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3050" spc="-105" dirty="0"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3050" spc="-130" dirty="0">
                <a:latin typeface="Times New Roman" panose="02020603050405020304"/>
                <a:cs typeface="Times New Roman" panose="02020603050405020304"/>
              </a:rPr>
              <a:t>in memory </a:t>
            </a:r>
            <a:r>
              <a:rPr sz="3050" spc="-3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050" spc="-17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30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14" dirty="0">
                <a:latin typeface="Times New Roman" panose="02020603050405020304"/>
                <a:cs typeface="Times New Roman" panose="02020603050405020304"/>
              </a:rPr>
              <a:t>execution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312420" indent="-300355">
              <a:lnSpc>
                <a:spcPct val="100000"/>
              </a:lnSpc>
              <a:spcBef>
                <a:spcPts val="695"/>
              </a:spcBef>
              <a:buClr>
                <a:srgbClr val="D34816"/>
              </a:buClr>
              <a:buSzPct val="85000"/>
              <a:buFont typeface="Webdings" panose="05030102010509060703"/>
              <a:buChar char=""/>
              <a:tabLst>
                <a:tab pos="313055" algn="l"/>
              </a:tabLst>
            </a:pPr>
            <a:r>
              <a:rPr sz="3050" spc="-16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3050" spc="-155" dirty="0"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sz="3050" spc="-95" dirty="0">
                <a:latin typeface="Times New Roman" panose="02020603050405020304"/>
                <a:cs typeface="Times New Roman" panose="02020603050405020304"/>
              </a:rPr>
              <a:t>determines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3050" spc="-18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050" spc="-1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05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50" spc="-125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615950" lvl="1" indent="-252095">
              <a:lnSpc>
                <a:spcPct val="100000"/>
              </a:lnSpc>
              <a:spcBef>
                <a:spcPts val="505"/>
              </a:spcBef>
              <a:buClr>
                <a:srgbClr val="9A2D1F"/>
              </a:buClr>
              <a:buSzPct val="85000"/>
              <a:buFont typeface="Webdings" panose="05030102010509060703"/>
              <a:buChar char=""/>
              <a:tabLst>
                <a:tab pos="616585" algn="l"/>
              </a:tabLst>
            </a:pP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Optimizing </a:t>
            </a:r>
            <a:r>
              <a:rPr sz="2650" spc="-155" dirty="0">
                <a:latin typeface="Times New Roman" panose="02020603050405020304"/>
                <a:cs typeface="Times New Roman" panose="02020603050405020304"/>
              </a:rPr>
              <a:t>CPU </a:t>
            </a:r>
            <a:r>
              <a:rPr sz="2650" spc="-125" dirty="0">
                <a:latin typeface="Times New Roman" panose="02020603050405020304"/>
                <a:cs typeface="Times New Roman" panose="02020603050405020304"/>
              </a:rPr>
              <a:t>utilization </a:t>
            </a:r>
            <a:r>
              <a:rPr sz="2650" spc="-440" dirty="0"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2650" spc="-130" dirty="0">
                <a:latin typeface="Times New Roman" panose="02020603050405020304"/>
                <a:cs typeface="Times New Roman" panose="02020603050405020304"/>
              </a:rPr>
              <a:t>response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14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544" y="6946392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251459" y="502919"/>
                </a:moveTo>
                <a:lnTo>
                  <a:pt x="206310" y="498862"/>
                </a:lnTo>
                <a:lnTo>
                  <a:pt x="163795" y="487165"/>
                </a:lnTo>
                <a:lnTo>
                  <a:pt x="124629" y="468545"/>
                </a:lnTo>
                <a:lnTo>
                  <a:pt x="89527" y="443716"/>
                </a:lnTo>
                <a:lnTo>
                  <a:pt x="59203" y="413392"/>
                </a:lnTo>
                <a:lnTo>
                  <a:pt x="34374" y="378290"/>
                </a:lnTo>
                <a:lnTo>
                  <a:pt x="15754" y="339124"/>
                </a:lnTo>
                <a:lnTo>
                  <a:pt x="4057" y="296609"/>
                </a:lnTo>
                <a:lnTo>
                  <a:pt x="0" y="251459"/>
                </a:lnTo>
                <a:lnTo>
                  <a:pt x="4057" y="206310"/>
                </a:lnTo>
                <a:lnTo>
                  <a:pt x="15754" y="163795"/>
                </a:lnTo>
                <a:lnTo>
                  <a:pt x="34374" y="124629"/>
                </a:lnTo>
                <a:lnTo>
                  <a:pt x="59203" y="89527"/>
                </a:lnTo>
                <a:lnTo>
                  <a:pt x="89527" y="59203"/>
                </a:lnTo>
                <a:lnTo>
                  <a:pt x="124629" y="34374"/>
                </a:lnTo>
                <a:lnTo>
                  <a:pt x="163795" y="15754"/>
                </a:lnTo>
                <a:lnTo>
                  <a:pt x="206310" y="4057"/>
                </a:lnTo>
                <a:lnTo>
                  <a:pt x="251459" y="0"/>
                </a:lnTo>
                <a:lnTo>
                  <a:pt x="296609" y="4057"/>
                </a:lnTo>
                <a:lnTo>
                  <a:pt x="339124" y="15754"/>
                </a:lnTo>
                <a:lnTo>
                  <a:pt x="378290" y="34374"/>
                </a:lnTo>
                <a:lnTo>
                  <a:pt x="413392" y="59203"/>
                </a:lnTo>
                <a:lnTo>
                  <a:pt x="443716" y="89527"/>
                </a:lnTo>
                <a:lnTo>
                  <a:pt x="468545" y="124629"/>
                </a:lnTo>
                <a:lnTo>
                  <a:pt x="487165" y="163795"/>
                </a:lnTo>
                <a:lnTo>
                  <a:pt x="498862" y="206310"/>
                </a:lnTo>
                <a:lnTo>
                  <a:pt x="502919" y="251459"/>
                </a:lnTo>
                <a:lnTo>
                  <a:pt x="498862" y="296609"/>
                </a:lnTo>
                <a:lnTo>
                  <a:pt x="487165" y="339124"/>
                </a:lnTo>
                <a:lnTo>
                  <a:pt x="468545" y="378290"/>
                </a:lnTo>
                <a:lnTo>
                  <a:pt x="443716" y="413392"/>
                </a:lnTo>
                <a:lnTo>
                  <a:pt x="413392" y="443716"/>
                </a:lnTo>
                <a:lnTo>
                  <a:pt x="378290" y="468545"/>
                </a:lnTo>
                <a:lnTo>
                  <a:pt x="339124" y="487165"/>
                </a:lnTo>
                <a:lnTo>
                  <a:pt x="296609" y="498862"/>
                </a:lnTo>
                <a:lnTo>
                  <a:pt x="251459" y="502919"/>
                </a:lnTo>
                <a:close/>
              </a:path>
            </a:pathLst>
          </a:custGeom>
          <a:solidFill>
            <a:srgbClr val="D348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pc="15" dirty="0"/>
              <a:t>CS-2006 Operating</a:t>
            </a:r>
            <a:r>
              <a:rPr spc="-45" dirty="0"/>
              <a:t> </a:t>
            </a:r>
            <a:r>
              <a:rPr spc="10" dirty="0"/>
              <a:t>Systems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60604" y="7077995"/>
            <a:ext cx="302260" cy="2470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0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</a:fld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15970</Words>
  <Application>WPS Writer</Application>
  <PresentationFormat>On-screen Show (4:3)</PresentationFormat>
  <Paragraphs>636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Arial</vt:lpstr>
      <vt:lpstr>SimSun</vt:lpstr>
      <vt:lpstr>Wingdings</vt:lpstr>
      <vt:lpstr>Trebuchet MS</vt:lpstr>
      <vt:lpstr>Times New Roman</vt:lpstr>
      <vt:lpstr>Arial</vt:lpstr>
      <vt:lpstr>Webdings</vt:lpstr>
      <vt:lpstr>Georgia</vt:lpstr>
      <vt:lpstr>Tahoma</vt:lpstr>
      <vt:lpstr>Calibri</vt:lpstr>
      <vt:lpstr>Helvetica Neue</vt:lpstr>
      <vt:lpstr>Microsoft YaHei</vt:lpstr>
      <vt:lpstr>汉仪旗黑</vt:lpstr>
      <vt:lpstr>Arial Unicode MS</vt:lpstr>
      <vt:lpstr>宋体-简</vt:lpstr>
      <vt:lpstr>Verdana</vt:lpstr>
      <vt:lpstr>Office Theme</vt:lpstr>
      <vt:lpstr>Operating Systems  CS2006</vt:lpstr>
      <vt:lpstr>A View of Operating System Services</vt:lpstr>
      <vt:lpstr>What Categories of Services Might  be Provided by OS?</vt:lpstr>
      <vt:lpstr>1. Program Execution</vt:lpstr>
      <vt:lpstr>2. OS Operations</vt:lpstr>
      <vt:lpstr>Transition from User to Kernel  Mode</vt:lpstr>
      <vt:lpstr>3. Process Management</vt:lpstr>
      <vt:lpstr>Process Management Activities</vt:lpstr>
      <vt:lpstr>4. Memory Management</vt:lpstr>
      <vt:lpstr>5. Storage Management</vt:lpstr>
      <vt:lpstr>5. Storage Management</vt:lpstr>
      <vt:lpstr>6. I/O Subsystem</vt:lpstr>
      <vt:lpstr>7. Protection and Security</vt:lpstr>
      <vt:lpstr>System Calls</vt:lpstr>
      <vt:lpstr>System Calls</vt:lpstr>
      <vt:lpstr>Example of Standard API</vt:lpstr>
      <vt:lpstr>API – System Call – OS  Relationship</vt:lpstr>
      <vt:lpstr>System Call Implementation</vt:lpstr>
      <vt:lpstr> C program invoking  printf() library call,  which calls write()  system call</vt:lpstr>
      <vt:lpstr>System Call Parameter Passing</vt:lpstr>
      <vt:lpstr>Invoking a System Call</vt:lpstr>
      <vt:lpstr>Parameter Passing via Table</vt:lpstr>
      <vt:lpstr>Types of System Calls</vt:lpstr>
      <vt:lpstr>Examples of Windows and Unix System Calls</vt:lpstr>
      <vt:lpstr>User Interface</vt:lpstr>
      <vt:lpstr>User Operating System Interface - CLI</vt:lpstr>
      <vt:lpstr>Bourne Shell Command Interpreter</vt:lpstr>
      <vt:lpstr>User Operating System Interface - GUI</vt:lpstr>
      <vt:lpstr>User and System Programs</vt:lpstr>
      <vt:lpstr>System Programs</vt:lpstr>
      <vt:lpstr>OS Structures</vt:lpstr>
      <vt:lpstr>Operating System Design and  Implementation</vt:lpstr>
      <vt:lpstr>Operating Systems Structures</vt:lpstr>
      <vt:lpstr>1. Monolithic Operating System</vt:lpstr>
      <vt:lpstr>Monolithic OS – Basic Structure</vt:lpstr>
      <vt:lpstr>MS-DOS System Structure</vt:lpstr>
      <vt:lpstr>MS-DOS Layer Structure</vt:lpstr>
      <vt:lpstr>UNIX System Structure</vt:lpstr>
      <vt:lpstr>2. Layered Approach</vt:lpstr>
      <vt:lpstr>Layered Operating System</vt:lpstr>
      <vt:lpstr>Operating System Layers</vt:lpstr>
      <vt:lpstr>Older Windows System Layers</vt:lpstr>
      <vt:lpstr>3. Microkernel System Structure</vt:lpstr>
      <vt:lpstr>Layered vs. Microkernel  Architecture</vt:lpstr>
      <vt:lpstr>Microkernel System Structure</vt:lpstr>
      <vt:lpstr>Microkernel System Structure</vt:lpstr>
      <vt:lpstr>Benefits of a Microkernel  Organization</vt:lpstr>
      <vt:lpstr>Mach 3 Microkernel Structure</vt:lpstr>
      <vt:lpstr>Kernel Modules</vt:lpstr>
      <vt:lpstr>Solaris Modular Approach</vt:lpstr>
      <vt:lpstr>XP Architecture</vt:lpstr>
      <vt:lpstr>4. Virtual Machines</vt:lpstr>
      <vt:lpstr>Virtual Machines (Cont.)</vt:lpstr>
      <vt:lpstr>Hypervisor / VMM</vt:lpstr>
      <vt:lpstr>Types of Hypervisors</vt:lpstr>
      <vt:lpstr>Para- vs. Full-virtualization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CS2006</dc:title>
  <dc:creator>rana.asif</dc:creator>
  <cp:lastModifiedBy>rubabanam</cp:lastModifiedBy>
  <cp:revision>5</cp:revision>
  <dcterms:created xsi:type="dcterms:W3CDTF">2023-08-31T09:25:23Z</dcterms:created>
  <dcterms:modified xsi:type="dcterms:W3CDTF">2023-08-31T09:25:23Z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2022-03-25T05:00:00Z</vt:filetime>
  </property>
  <property fmtid="{D5CDD505-2E9C-101B-9397-08002B2CF9AE}" pid="3" name="LastSaved">
    <vt:filetime>2023-08-31T05:00:00Z</vt:filetime>
  </property>
  <property fmtid="{D5CDD505-2E9C-101B-9397-08002B2CF9AE}" pid="4" name="KSOProductBuildVer">
    <vt:lpwstr>1033-5.4.4.8063</vt:lpwstr>
  </property>
</Properties>
</file>