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37" r:id="rId52"/>
    <p:sldId id="338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x="10058400" cy="7772400"/>
  <p:notesSz cx="10058400" cy="7772400"/>
  <p:embeddedFontLst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524" y="44"/>
      </p:cViewPr>
      <p:guideLst>
        <p:guide orient="horz" pos="289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103" y="192023"/>
            <a:ext cx="9915525" cy="7362825"/>
          </a:xfrm>
          <a:custGeom>
            <a:avLst/>
            <a:gdLst/>
            <a:ahLst/>
            <a:cxnLst/>
            <a:rect l="l" t="t" r="r" b="b"/>
            <a:pathLst>
              <a:path w="9915525" h="7362825">
                <a:moveTo>
                  <a:pt x="0" y="362711"/>
                </a:moveTo>
                <a:lnTo>
                  <a:pt x="3324" y="313316"/>
                </a:lnTo>
                <a:lnTo>
                  <a:pt x="13003" y="265994"/>
                </a:lnTo>
                <a:lnTo>
                  <a:pt x="28598" y="221170"/>
                </a:lnTo>
                <a:lnTo>
                  <a:pt x="49671" y="179267"/>
                </a:lnTo>
                <a:lnTo>
                  <a:pt x="75781" y="140708"/>
                </a:lnTo>
                <a:lnTo>
                  <a:pt x="106489" y="105917"/>
                </a:lnTo>
                <a:lnTo>
                  <a:pt x="141357" y="75318"/>
                </a:lnTo>
                <a:lnTo>
                  <a:pt x="179944" y="49332"/>
                </a:lnTo>
                <a:lnTo>
                  <a:pt x="221813" y="28384"/>
                </a:lnTo>
                <a:lnTo>
                  <a:pt x="266523" y="12897"/>
                </a:lnTo>
                <a:lnTo>
                  <a:pt x="313636" y="3294"/>
                </a:lnTo>
                <a:lnTo>
                  <a:pt x="362712" y="0"/>
                </a:lnTo>
                <a:lnTo>
                  <a:pt x="9552432" y="0"/>
                </a:lnTo>
                <a:lnTo>
                  <a:pt x="9601827" y="3294"/>
                </a:lnTo>
                <a:lnTo>
                  <a:pt x="9649149" y="12897"/>
                </a:lnTo>
                <a:lnTo>
                  <a:pt x="9693973" y="28384"/>
                </a:lnTo>
                <a:lnTo>
                  <a:pt x="9735876" y="49332"/>
                </a:lnTo>
                <a:lnTo>
                  <a:pt x="9774435" y="75318"/>
                </a:lnTo>
                <a:lnTo>
                  <a:pt x="9809226" y="105917"/>
                </a:lnTo>
                <a:lnTo>
                  <a:pt x="9839825" y="140708"/>
                </a:lnTo>
                <a:lnTo>
                  <a:pt x="9865811" y="179267"/>
                </a:lnTo>
                <a:lnTo>
                  <a:pt x="9886759" y="221170"/>
                </a:lnTo>
                <a:lnTo>
                  <a:pt x="9902246" y="265994"/>
                </a:lnTo>
                <a:lnTo>
                  <a:pt x="9911849" y="313316"/>
                </a:lnTo>
                <a:lnTo>
                  <a:pt x="9915144" y="362711"/>
                </a:lnTo>
                <a:lnTo>
                  <a:pt x="9915144" y="6999731"/>
                </a:lnTo>
                <a:lnTo>
                  <a:pt x="9911849" y="7048807"/>
                </a:lnTo>
                <a:lnTo>
                  <a:pt x="9902246" y="7095920"/>
                </a:lnTo>
                <a:lnTo>
                  <a:pt x="9886759" y="7140630"/>
                </a:lnTo>
                <a:lnTo>
                  <a:pt x="9865811" y="7182499"/>
                </a:lnTo>
                <a:lnTo>
                  <a:pt x="9839825" y="7221086"/>
                </a:lnTo>
                <a:lnTo>
                  <a:pt x="9809225" y="7255954"/>
                </a:lnTo>
                <a:lnTo>
                  <a:pt x="9774435" y="7286662"/>
                </a:lnTo>
                <a:lnTo>
                  <a:pt x="9735876" y="7312772"/>
                </a:lnTo>
                <a:lnTo>
                  <a:pt x="9693973" y="7333845"/>
                </a:lnTo>
                <a:lnTo>
                  <a:pt x="9649149" y="7349440"/>
                </a:lnTo>
                <a:lnTo>
                  <a:pt x="9601827" y="7359119"/>
                </a:lnTo>
                <a:lnTo>
                  <a:pt x="9552432" y="7362443"/>
                </a:lnTo>
                <a:lnTo>
                  <a:pt x="362712" y="7362443"/>
                </a:lnTo>
                <a:lnTo>
                  <a:pt x="313636" y="7359119"/>
                </a:lnTo>
                <a:lnTo>
                  <a:pt x="266523" y="7349440"/>
                </a:lnTo>
                <a:lnTo>
                  <a:pt x="221813" y="7333845"/>
                </a:lnTo>
                <a:lnTo>
                  <a:pt x="179944" y="7312772"/>
                </a:lnTo>
                <a:lnTo>
                  <a:pt x="141357" y="7286662"/>
                </a:lnTo>
                <a:lnTo>
                  <a:pt x="106489" y="7255954"/>
                </a:lnTo>
                <a:lnTo>
                  <a:pt x="75781" y="7221086"/>
                </a:lnTo>
                <a:lnTo>
                  <a:pt x="49671" y="7182499"/>
                </a:lnTo>
                <a:lnTo>
                  <a:pt x="28598" y="7140630"/>
                </a:lnTo>
                <a:lnTo>
                  <a:pt x="13003" y="7095920"/>
                </a:lnTo>
                <a:lnTo>
                  <a:pt x="3324" y="7048807"/>
                </a:lnTo>
                <a:lnTo>
                  <a:pt x="0" y="6999731"/>
                </a:lnTo>
                <a:lnTo>
                  <a:pt x="0" y="36271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6966" y="139689"/>
            <a:ext cx="608710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999" y="1688136"/>
            <a:ext cx="8876400" cy="437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3724" y="7039050"/>
            <a:ext cx="2503170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9079" y="7077995"/>
            <a:ext cx="307340" cy="2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sal.ksu.edu/faculty/tim/ossg/Process/p_create.ht" TargetMode="External"/><Relationship Id="rId5" Type="http://schemas.openxmlformats.org/officeDocument/2006/relationships/hyperlink" Target="http://www.gitam.edu/eresource/comp/gvr(os)/4.2.htm" TargetMode="External"/><Relationship Id="rId4" Type="http://schemas.openxmlformats.org/officeDocument/2006/relationships/hyperlink" Target="http://wiki.answers.com/Q/Explain_process_control_block" TargetMode="External"/><Relationship Id="rId3" Type="http://schemas.openxmlformats.org/officeDocument/2006/relationships/hyperlink" Target="http://www.tutorialspoint.com/operating_system/os_processes" TargetMode="External"/><Relationship Id="rId2" Type="http://schemas.openxmlformats.org/officeDocument/2006/relationships/hyperlink" Target="http://www.personal.kent.edu/~rmuhamma/OpSystems/Myos" TargetMode="External"/><Relationship Id="rId1" Type="http://schemas.openxmlformats.org/officeDocument/2006/relationships/hyperlink" Target="http://siber.cankaya.edu.tr/OperatingSystems/ceng328/node8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479" y="901238"/>
            <a:ext cx="4203700" cy="1668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9200" marR="5080" indent="-1207135">
              <a:lnSpc>
                <a:spcPct val="112000"/>
              </a:lnSpc>
              <a:spcBef>
                <a:spcPts val="90"/>
              </a:spcBef>
            </a:pPr>
            <a:r>
              <a:rPr sz="4800" b="0" spc="-15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4800" b="0" spc="-30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Systems  </a:t>
            </a:r>
            <a:r>
              <a:rPr sz="4800" b="0" spc="-27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CS2006</a:t>
            </a:r>
            <a:endParaRPr sz="4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0769" y="3121431"/>
            <a:ext cx="4305935" cy="26346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lang="en-US" sz="3500" spc="-130" dirty="0">
                <a:latin typeface="Times New Roman" panose="02020603050405020304"/>
                <a:cs typeface="Times New Roman" panose="02020603050405020304"/>
              </a:rPr>
              <a:t>Chapter: 3</a:t>
            </a:r>
            <a:endParaRPr sz="3500" dirty="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  <a:spcBef>
                <a:spcPts val="685"/>
              </a:spcBef>
            </a:pPr>
            <a:r>
              <a:rPr sz="3500" b="1" spc="-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500" b="1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endParaRPr sz="3500" b="1" spc="-25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  <a:spcBef>
                <a:spcPts val="685"/>
              </a:spcBef>
            </a:pPr>
            <a:r>
              <a:rPr lang="en-US" sz="3500" b="1" spc="-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Part 1</a:t>
            </a:r>
            <a:endParaRPr sz="35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154983"/>
            <a:ext cx="65824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 </a:t>
            </a:r>
            <a:r>
              <a:rPr spc="-280" dirty="0"/>
              <a:t>Control </a:t>
            </a:r>
            <a:r>
              <a:rPr spc="-165" dirty="0"/>
              <a:t>Block</a:t>
            </a:r>
            <a:r>
              <a:rPr spc="-355" dirty="0"/>
              <a:t> </a:t>
            </a:r>
            <a:r>
              <a:rPr spc="-175" dirty="0"/>
              <a:t>(PCB)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157733" y="857558"/>
            <a:ext cx="5132705" cy="534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8255" indent="-300355" algn="just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keeps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needs 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process 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control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(PCB)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7620" indent="-300355" algn="just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Thus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another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definition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process: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 algn="just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“the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entity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described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275" dirty="0">
                <a:latin typeface="Times New Roman" panose="02020603050405020304"/>
                <a:cs typeface="Times New Roman" panose="02020603050405020304"/>
              </a:rPr>
              <a:t>PCB”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 algn="just">
              <a:lnSpc>
                <a:spcPct val="101000"/>
              </a:lnSpc>
              <a:spcBef>
                <a:spcPts val="58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includes </a:t>
            </a:r>
            <a:r>
              <a:rPr sz="3050" spc="-200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items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described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above,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least 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pointers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found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 algn="just">
              <a:lnSpc>
                <a:spcPct val="100000"/>
              </a:lnSpc>
              <a:spcBef>
                <a:spcPts val="50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space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3593" y="1345691"/>
            <a:ext cx="3358614" cy="56194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65824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 </a:t>
            </a:r>
            <a:r>
              <a:rPr spc="-280" dirty="0"/>
              <a:t>Control </a:t>
            </a:r>
            <a:r>
              <a:rPr spc="-165" dirty="0"/>
              <a:t>Block</a:t>
            </a:r>
            <a:r>
              <a:rPr spc="-355" dirty="0"/>
              <a:t> </a:t>
            </a:r>
            <a:r>
              <a:rPr spc="-175" dirty="0"/>
              <a:t>(PCB)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88136"/>
            <a:ext cx="8374380" cy="458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715" indent="-300355" algn="just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PCB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"the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manifestation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operating 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system”.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34816"/>
              </a:buClr>
              <a:buFont typeface="Webdings" panose="05030102010509060703"/>
              <a:buChar char=""/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312420" marR="6350" indent="-300355" algn="just">
              <a:lnSpc>
                <a:spcPct val="10100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-5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3050" b="1" spc="-15" dirty="0">
                <a:latin typeface="Times New Roman" panose="02020603050405020304"/>
                <a:cs typeface="Times New Roman" panose="02020603050405020304"/>
              </a:rPr>
              <a:t>Structure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defined in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kernel 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containing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needed 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manage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particular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34816"/>
              </a:buClr>
              <a:buFont typeface="Webdings" panose="05030102010509060703"/>
              <a:buChar char=""/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 algn="just">
              <a:lnSpc>
                <a:spcPct val="10100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kept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area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protected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from 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normal user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access.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313380"/>
            <a:ext cx="65824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 </a:t>
            </a:r>
            <a:r>
              <a:rPr spc="-280" dirty="0"/>
              <a:t>Control </a:t>
            </a:r>
            <a:r>
              <a:rPr spc="-165" dirty="0"/>
              <a:t>Block</a:t>
            </a:r>
            <a:r>
              <a:rPr spc="-355" dirty="0"/>
              <a:t> </a:t>
            </a:r>
            <a:r>
              <a:rPr spc="-175" dirty="0"/>
              <a:t>(PCB)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098746"/>
            <a:ext cx="7674609" cy="51625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PCB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contains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05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attributes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650" spc="-9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state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4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650" spc="-8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counter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650" spc="-8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registers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CPU </a:t>
            </a:r>
            <a:r>
              <a:rPr sz="2650" spc="-14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scheduling</a:t>
            </a:r>
            <a:r>
              <a:rPr sz="265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650" spc="-14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650" spc="1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Accounting</a:t>
            </a:r>
            <a:r>
              <a:rPr sz="2650" spc="-8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13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I/O </a:t>
            </a:r>
            <a:r>
              <a:rPr sz="2650" spc="-12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2650" spc="-28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Per </a:t>
            </a:r>
            <a:r>
              <a:rPr sz="2650" spc="-13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4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650" spc="7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7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650" spc="-3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(PID)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0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650" spc="-16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PID, </a:t>
            </a:r>
            <a:r>
              <a:rPr sz="2650" spc="-4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5111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</a:t>
            </a:r>
            <a:r>
              <a:rPr spc="-250" dirty="0"/>
              <a:t> </a:t>
            </a:r>
            <a:r>
              <a:rPr spc="-240" dirty="0"/>
              <a:t>Identification</a:t>
            </a:r>
            <a:endParaRPr spc="-240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88136"/>
            <a:ext cx="8277859" cy="2653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1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ID,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unique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numeric</a:t>
            </a:r>
            <a:r>
              <a:rPr sz="30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identifier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34816"/>
              </a:buClr>
              <a:buFont typeface="Webdings" panose="05030102010509060703"/>
              <a:buChar char=""/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ID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48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29310" algn="l"/>
                <a:tab pos="829310" algn="l"/>
              </a:tabLst>
            </a:pP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Who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runs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process.Why?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48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29310" algn="l"/>
                <a:tab pos="829310" algn="l"/>
              </a:tabLst>
            </a:pP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determine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3050" spc="-190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rights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has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551249"/>
            <a:ext cx="5144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 </a:t>
            </a:r>
            <a:r>
              <a:rPr spc="-280" dirty="0"/>
              <a:t>Control</a:t>
            </a:r>
            <a:r>
              <a:rPr spc="-375" dirty="0"/>
              <a:t> </a:t>
            </a:r>
            <a:r>
              <a:rPr spc="-165" dirty="0"/>
              <a:t>Block</a:t>
            </a:r>
            <a:endParaRPr spc="-165" dirty="0"/>
          </a:p>
        </p:txBody>
      </p:sp>
      <p:sp>
        <p:nvSpPr>
          <p:cNvPr id="3" name="object 3"/>
          <p:cNvSpPr/>
          <p:nvPr/>
        </p:nvSpPr>
        <p:spPr>
          <a:xfrm>
            <a:off x="1143000" y="1345691"/>
            <a:ext cx="8010144" cy="54147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397" y="420094"/>
            <a:ext cx="6972300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dirty="0">
                <a:latin typeface="Arial" panose="020B0604020202020204"/>
                <a:cs typeface="Arial" panose="020B0604020202020204"/>
              </a:rPr>
              <a:t>Process </a:t>
            </a:r>
            <a:r>
              <a:rPr sz="3500" spc="5" dirty="0">
                <a:latin typeface="Arial" panose="020B0604020202020204"/>
                <a:cs typeface="Arial" panose="020B0604020202020204"/>
              </a:rPr>
              <a:t>Representation in</a:t>
            </a:r>
            <a:r>
              <a:rPr sz="35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500" spc="5" dirty="0">
                <a:latin typeface="Arial" panose="020B0604020202020204"/>
                <a:cs typeface="Arial" panose="020B0604020202020204"/>
              </a:rPr>
              <a:t>Linux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313" y="1483896"/>
            <a:ext cx="8070850" cy="283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Arial" panose="020B0604020202020204"/>
                <a:cs typeface="Arial" panose="020B0604020202020204"/>
              </a:rPr>
              <a:t>Represented by the </a:t>
            </a:r>
            <a:r>
              <a:rPr sz="1950" spc="20" dirty="0">
                <a:latin typeface="Arial" panose="020B0604020202020204"/>
                <a:cs typeface="Arial" panose="020B0604020202020204"/>
              </a:rPr>
              <a:t>C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structure</a:t>
            </a:r>
            <a:r>
              <a:rPr sz="195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Courier New" panose="02070309020205020404"/>
                <a:cs typeface="Courier New" panose="02070309020205020404"/>
              </a:rPr>
              <a:t>task_struct</a:t>
            </a:r>
            <a:endParaRPr sz="1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8620" marR="2562860">
              <a:lnSpc>
                <a:spcPct val="101000"/>
              </a:lnSpc>
            </a:pPr>
            <a:r>
              <a:rPr sz="1750" dirty="0">
                <a:latin typeface="Courier New" panose="02070309020205020404"/>
                <a:cs typeface="Courier New" panose="02070309020205020404"/>
              </a:rPr>
              <a:t>pid_t pid; </a:t>
            </a:r>
            <a:r>
              <a:rPr sz="1750" spc="-5" dirty="0">
                <a:latin typeface="Courier New" panose="02070309020205020404"/>
                <a:cs typeface="Courier New" panose="02070309020205020404"/>
              </a:rPr>
              <a:t>/*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process identifier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*/ 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long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state; /*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state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of the process</a:t>
            </a:r>
            <a:r>
              <a:rPr sz="175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*/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388620">
              <a:lnSpc>
                <a:spcPct val="100000"/>
              </a:lnSpc>
              <a:spcBef>
                <a:spcPts val="15"/>
              </a:spcBef>
            </a:pPr>
            <a:r>
              <a:rPr sz="175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sz="1750" spc="1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time_slice /* scheduling information</a:t>
            </a:r>
            <a:r>
              <a:rPr sz="175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*/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388620" marR="5080">
              <a:lnSpc>
                <a:spcPct val="100000"/>
              </a:lnSpc>
              <a:spcBef>
                <a:spcPts val="80"/>
              </a:spcBef>
            </a:pPr>
            <a:r>
              <a:rPr sz="1750" dirty="0">
                <a:latin typeface="Courier New" panose="02070309020205020404"/>
                <a:cs typeface="Courier New" panose="02070309020205020404"/>
              </a:rPr>
              <a:t>struct task_struct *parent;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/*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this </a:t>
            </a:r>
            <a:r>
              <a:rPr sz="1750" spc="-100" dirty="0">
                <a:latin typeface="Courier New" panose="02070309020205020404"/>
                <a:cs typeface="Courier New" panose="02070309020205020404"/>
              </a:rPr>
              <a:t>process</a:t>
            </a:r>
            <a:r>
              <a:rPr sz="1750" spc="-100" dirty="0">
                <a:latin typeface="AoyagiKouzanFontT"/>
                <a:cs typeface="AoyagiKouzanFontT"/>
              </a:rPr>
              <a:t>’</a:t>
            </a:r>
            <a:r>
              <a:rPr sz="1750" spc="-100" dirty="0">
                <a:latin typeface="Courier New" panose="02070309020205020404"/>
                <a:cs typeface="Courier New" panose="02070309020205020404"/>
              </a:rPr>
              <a:t>s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parent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*/ 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struct list_head children;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/*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this </a:t>
            </a:r>
            <a:r>
              <a:rPr sz="1750" spc="-100" dirty="0">
                <a:latin typeface="Courier New" panose="02070309020205020404"/>
                <a:cs typeface="Courier New" panose="02070309020205020404"/>
              </a:rPr>
              <a:t>process</a:t>
            </a:r>
            <a:r>
              <a:rPr sz="1750" spc="-100" dirty="0">
                <a:latin typeface="AoyagiKouzanFontT"/>
                <a:cs typeface="AoyagiKouzanFontT"/>
              </a:rPr>
              <a:t>’</a:t>
            </a:r>
            <a:r>
              <a:rPr sz="1750" spc="-100" dirty="0">
                <a:latin typeface="Courier New" panose="02070309020205020404"/>
                <a:cs typeface="Courier New" panose="02070309020205020404"/>
              </a:rPr>
              <a:t>s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children </a:t>
            </a:r>
            <a:r>
              <a:rPr sz="1750" spc="-5" dirty="0">
                <a:latin typeface="Courier New" panose="02070309020205020404"/>
                <a:cs typeface="Courier New" panose="02070309020205020404"/>
              </a:rPr>
              <a:t>*/ 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struct files_struct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*files; /* list of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open files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*/ 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struct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mm_struct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*mm;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/*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address space </a:t>
            </a:r>
            <a:r>
              <a:rPr sz="1750" spc="-5" dirty="0">
                <a:latin typeface="Courier New" panose="02070309020205020404"/>
                <a:cs typeface="Courier New" panose="02070309020205020404"/>
              </a:rPr>
              <a:t>of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this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process</a:t>
            </a:r>
            <a:r>
              <a:rPr sz="1750" spc="1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*/</a:t>
            </a:r>
            <a:endParaRPr sz="17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700" y="4637532"/>
            <a:ext cx="6452616" cy="22155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202229"/>
            <a:ext cx="660273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CPU </a:t>
            </a:r>
            <a:r>
              <a:rPr spc="-225" dirty="0"/>
              <a:t>Switch </a:t>
            </a:r>
            <a:r>
              <a:rPr spc="-345" dirty="0"/>
              <a:t>From </a:t>
            </a:r>
            <a:r>
              <a:rPr spc="-140" dirty="0"/>
              <a:t>Process</a:t>
            </a:r>
            <a:r>
              <a:rPr spc="-280" dirty="0"/>
              <a:t> </a:t>
            </a:r>
            <a:r>
              <a:rPr spc="-340" dirty="0"/>
              <a:t>to  </a:t>
            </a:r>
            <a:r>
              <a:rPr spc="-140" dirty="0"/>
              <a:t>Process</a:t>
            </a:r>
            <a:endParaRPr spc="-140" dirty="0"/>
          </a:p>
        </p:txBody>
      </p:sp>
      <p:sp>
        <p:nvSpPr>
          <p:cNvPr id="3" name="object 3"/>
          <p:cNvSpPr/>
          <p:nvPr/>
        </p:nvSpPr>
        <p:spPr>
          <a:xfrm>
            <a:off x="1539239" y="1665732"/>
            <a:ext cx="7613904" cy="5236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202229"/>
            <a:ext cx="660273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CPU </a:t>
            </a:r>
            <a:r>
              <a:rPr spc="-225" dirty="0"/>
              <a:t>Switch </a:t>
            </a:r>
            <a:r>
              <a:rPr spc="-345" dirty="0"/>
              <a:t>From </a:t>
            </a:r>
            <a:r>
              <a:rPr spc="-140" dirty="0"/>
              <a:t>Process</a:t>
            </a:r>
            <a:r>
              <a:rPr spc="-280" dirty="0"/>
              <a:t> </a:t>
            </a:r>
            <a:r>
              <a:rPr spc="-340" dirty="0"/>
              <a:t>to  </a:t>
            </a:r>
            <a:r>
              <a:rPr spc="-140" dirty="0"/>
              <a:t>Process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12312"/>
            <a:ext cx="7393305" cy="352171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00355" marR="3095625" indent="-300355" algn="r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00355" algn="l"/>
              </a:tabLst>
            </a:pP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Switching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requires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252095" marR="3169920" lvl="1" indent="-252095" algn="r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252095" algn="l"/>
              </a:tabLst>
            </a:pPr>
            <a:r>
              <a:rPr sz="2650" spc="-235" dirty="0">
                <a:latin typeface="Times New Roman" panose="02020603050405020304"/>
                <a:cs typeface="Times New Roman" panose="02020603050405020304"/>
              </a:rPr>
              <a:t>Saving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state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old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Loading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saved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state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65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A2D1F"/>
              </a:buClr>
              <a:buFont typeface="Webdings" panose="05030102010509060703"/>
              <a:buChar char=""/>
            </a:pPr>
            <a:endParaRPr sz="3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3050" b="1" spc="3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Context</a:t>
            </a:r>
            <a:r>
              <a:rPr sz="3050" b="1" spc="15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b="1" spc="1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Switch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Part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responsible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switching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processor 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among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305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b="1" spc="1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Dispatcher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472051"/>
            <a:ext cx="3517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</a:t>
            </a:r>
            <a:r>
              <a:rPr spc="-285" dirty="0"/>
              <a:t> </a:t>
            </a:r>
            <a:r>
              <a:rPr spc="-120" dirty="0"/>
              <a:t>States</a:t>
            </a:r>
            <a:endParaRPr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88136"/>
            <a:ext cx="7907655" cy="3458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367665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3050" spc="-210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either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not 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running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states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Running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Running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5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creates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process,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entered 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 state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630448"/>
            <a:ext cx="58204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Two-state </a:t>
            </a:r>
            <a:r>
              <a:rPr spc="-155" dirty="0"/>
              <a:t>process</a:t>
            </a:r>
            <a:r>
              <a:rPr spc="-195" dirty="0"/>
              <a:t> </a:t>
            </a:r>
            <a:r>
              <a:rPr spc="-220" dirty="0"/>
              <a:t>model</a:t>
            </a:r>
            <a:endParaRPr spc="-220" dirty="0"/>
          </a:p>
        </p:txBody>
      </p:sp>
      <p:sp>
        <p:nvSpPr>
          <p:cNvPr id="3" name="object 3"/>
          <p:cNvSpPr/>
          <p:nvPr/>
        </p:nvSpPr>
        <p:spPr>
          <a:xfrm>
            <a:off x="1293875" y="1831986"/>
            <a:ext cx="7114603" cy="25935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1424" y="4818376"/>
            <a:ext cx="8804910" cy="96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</a:pPr>
            <a:r>
              <a:rPr sz="2600" spc="-1155" dirty="0">
                <a:solidFill>
                  <a:srgbClr val="D34816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2600" spc="260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particular time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should 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kept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sort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queue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18789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88136"/>
            <a:ext cx="8373109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716280" algn="l"/>
                <a:tab pos="2263140" algn="l"/>
                <a:tab pos="3649345" algn="l"/>
                <a:tab pos="4087495" algn="l"/>
                <a:tab pos="5643245" algn="l"/>
                <a:tab pos="6172200" algn="l"/>
                <a:tab pos="6485255" algn="l"/>
                <a:tab pos="7835900" algn="l"/>
                <a:tab pos="8216265" algn="l"/>
              </a:tabLst>
            </a:pP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pu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2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050" spc="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2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34816"/>
              </a:buClr>
              <a:buFont typeface="Webdings" panose="05030102010509060703"/>
              <a:buChar char=""/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formally: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>
              <a:lnSpc>
                <a:spcPct val="100000"/>
              </a:lnSpc>
              <a:spcBef>
                <a:spcPts val="510"/>
              </a:spcBef>
              <a:tabLst>
                <a:tab pos="829310" algn="l"/>
              </a:tabLst>
            </a:pPr>
            <a:r>
              <a:rPr sz="2250" spc="-1010" dirty="0">
                <a:solidFill>
                  <a:srgbClr val="9A2D1F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2250" spc="-1010" dirty="0">
                <a:solidFill>
                  <a:srgbClr val="9A2D1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34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Sequential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stream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Execution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own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650" spc="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space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9991" y="1432678"/>
            <a:ext cx="7547272" cy="56187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5263" y="202229"/>
            <a:ext cx="7076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How </a:t>
            </a:r>
            <a:r>
              <a:rPr spc="-145" dirty="0"/>
              <a:t>process </a:t>
            </a:r>
            <a:r>
              <a:rPr spc="-180" dirty="0"/>
              <a:t>state</a:t>
            </a:r>
            <a:r>
              <a:rPr spc="-440" dirty="0"/>
              <a:t> </a:t>
            </a:r>
            <a:r>
              <a:rPr spc="-130" dirty="0"/>
              <a:t>changes_1</a:t>
            </a:r>
            <a:endParaRPr spc="-130" dirty="0"/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45941" y="5471921"/>
          <a:ext cx="186182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419100"/>
                <a:gridCol w="419100"/>
                <a:gridCol w="419100"/>
                <a:gridCol w="419099"/>
              </a:tblGrid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16445" y="5389626"/>
            <a:ext cx="513715" cy="513715"/>
            <a:chOff x="6616445" y="5389626"/>
            <a:chExt cx="513715" cy="513715"/>
          </a:xfrm>
        </p:grpSpPr>
        <p:sp>
          <p:nvSpPr>
            <p:cNvPr id="4" name="object 4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5029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0" y="0"/>
                  </a:moveTo>
                  <a:lnTo>
                    <a:pt x="502919" y="0"/>
                  </a:lnTo>
                  <a:lnTo>
                    <a:pt x="502919" y="502920"/>
                  </a:lnTo>
                  <a:lnTo>
                    <a:pt x="0" y="5029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280659" y="5605271"/>
            <a:ext cx="1257300" cy="83820"/>
          </a:xfrm>
          <a:custGeom>
            <a:avLst/>
            <a:gdLst/>
            <a:ahLst/>
            <a:cxnLst/>
            <a:rect l="l" t="t" r="r" b="b"/>
            <a:pathLst>
              <a:path w="1257300" h="83820">
                <a:moveTo>
                  <a:pt x="1173480" y="83820"/>
                </a:moveTo>
                <a:lnTo>
                  <a:pt x="1173480" y="0"/>
                </a:lnTo>
                <a:lnTo>
                  <a:pt x="1247986" y="36576"/>
                </a:lnTo>
                <a:lnTo>
                  <a:pt x="1188720" y="36576"/>
                </a:lnTo>
                <a:lnTo>
                  <a:pt x="1188720" y="47244"/>
                </a:lnTo>
                <a:lnTo>
                  <a:pt x="1245325" y="47244"/>
                </a:lnTo>
                <a:lnTo>
                  <a:pt x="1173480" y="83820"/>
                </a:lnTo>
                <a:close/>
              </a:path>
              <a:path w="1257300" h="83820">
                <a:moveTo>
                  <a:pt x="117348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173480" y="36576"/>
                </a:lnTo>
                <a:lnTo>
                  <a:pt x="1173480" y="47244"/>
                </a:lnTo>
                <a:close/>
              </a:path>
              <a:path w="1257300" h="83820">
                <a:moveTo>
                  <a:pt x="1245325" y="47244"/>
                </a:moveTo>
                <a:lnTo>
                  <a:pt x="1188720" y="47244"/>
                </a:lnTo>
                <a:lnTo>
                  <a:pt x="1188720" y="36576"/>
                </a:lnTo>
                <a:lnTo>
                  <a:pt x="1247986" y="36576"/>
                </a:lnTo>
                <a:lnTo>
                  <a:pt x="1257300" y="41148"/>
                </a:lnTo>
                <a:lnTo>
                  <a:pt x="124532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73240" y="5981700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7520" y="656844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1257300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9320" y="5605271"/>
            <a:ext cx="1173480" cy="963294"/>
          </a:xfrm>
          <a:custGeom>
            <a:avLst/>
            <a:gdLst/>
            <a:ahLst/>
            <a:cxnLst/>
            <a:rect l="l" t="t" r="r" b="b"/>
            <a:pathLst>
              <a:path w="1173479" h="963295">
                <a:moveTo>
                  <a:pt x="1173480" y="41160"/>
                </a:moveTo>
                <a:lnTo>
                  <a:pt x="1164158" y="36576"/>
                </a:lnTo>
                <a:lnTo>
                  <a:pt x="1089660" y="0"/>
                </a:lnTo>
                <a:lnTo>
                  <a:pt x="1089660" y="36576"/>
                </a:lnTo>
                <a:lnTo>
                  <a:pt x="0" y="36576"/>
                </a:lnTo>
                <a:lnTo>
                  <a:pt x="0" y="47256"/>
                </a:lnTo>
                <a:lnTo>
                  <a:pt x="835177" y="47256"/>
                </a:lnTo>
                <a:lnTo>
                  <a:pt x="797039" y="124968"/>
                </a:lnTo>
                <a:lnTo>
                  <a:pt x="833615" y="124968"/>
                </a:lnTo>
                <a:lnTo>
                  <a:pt x="833615" y="963180"/>
                </a:lnTo>
                <a:lnTo>
                  <a:pt x="844283" y="963180"/>
                </a:lnTo>
                <a:lnTo>
                  <a:pt x="844283" y="124968"/>
                </a:lnTo>
                <a:lnTo>
                  <a:pt x="880872" y="124968"/>
                </a:lnTo>
                <a:lnTo>
                  <a:pt x="873887" y="111252"/>
                </a:lnTo>
                <a:lnTo>
                  <a:pt x="841286" y="47256"/>
                </a:lnTo>
                <a:lnTo>
                  <a:pt x="1089660" y="47256"/>
                </a:lnTo>
                <a:lnTo>
                  <a:pt x="1089660" y="83832"/>
                </a:lnTo>
                <a:lnTo>
                  <a:pt x="1161503" y="47256"/>
                </a:lnTo>
                <a:lnTo>
                  <a:pt x="1173480" y="41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8519" y="5605271"/>
            <a:ext cx="1089660" cy="83820"/>
          </a:xfrm>
          <a:custGeom>
            <a:avLst/>
            <a:gdLst/>
            <a:ahLst/>
            <a:cxnLst/>
            <a:rect l="l" t="t" r="r" b="b"/>
            <a:pathLst>
              <a:path w="1089659" h="83820">
                <a:moveTo>
                  <a:pt x="1005840" y="83820"/>
                </a:moveTo>
                <a:lnTo>
                  <a:pt x="1005840" y="0"/>
                </a:lnTo>
                <a:lnTo>
                  <a:pt x="1080346" y="36576"/>
                </a:lnTo>
                <a:lnTo>
                  <a:pt x="1021080" y="36576"/>
                </a:lnTo>
                <a:lnTo>
                  <a:pt x="1021080" y="47244"/>
                </a:lnTo>
                <a:lnTo>
                  <a:pt x="1077685" y="47244"/>
                </a:lnTo>
                <a:lnTo>
                  <a:pt x="1005840" y="83820"/>
                </a:lnTo>
                <a:close/>
              </a:path>
              <a:path w="1089659" h="83820">
                <a:moveTo>
                  <a:pt x="100584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005840" y="36576"/>
                </a:lnTo>
                <a:lnTo>
                  <a:pt x="1005840" y="47244"/>
                </a:lnTo>
                <a:close/>
              </a:path>
              <a:path w="1089659" h="83820">
                <a:moveTo>
                  <a:pt x="1077685" y="47244"/>
                </a:moveTo>
                <a:lnTo>
                  <a:pt x="1021080" y="47244"/>
                </a:lnTo>
                <a:lnTo>
                  <a:pt x="1021080" y="36576"/>
                </a:lnTo>
                <a:lnTo>
                  <a:pt x="1080346" y="36576"/>
                </a:lnTo>
                <a:lnTo>
                  <a:pt x="1089660" y="41148"/>
                </a:lnTo>
                <a:lnTo>
                  <a:pt x="107768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76372" y="5138165"/>
            <a:ext cx="3902710" cy="508634"/>
            <a:chOff x="2976372" y="5138165"/>
            <a:chExt cx="3902710" cy="508634"/>
          </a:xfrm>
        </p:grpSpPr>
        <p:sp>
          <p:nvSpPr>
            <p:cNvPr id="12" name="object 12"/>
            <p:cNvSpPr/>
            <p:nvPr/>
          </p:nvSpPr>
          <p:spPr>
            <a:xfrm>
              <a:off x="3017520" y="5143499"/>
              <a:ext cx="3855720" cy="251460"/>
            </a:xfrm>
            <a:custGeom>
              <a:avLst/>
              <a:gdLst/>
              <a:ahLst/>
              <a:cxnLst/>
              <a:rect l="l" t="t" r="r" b="b"/>
              <a:pathLst>
                <a:path w="3855720" h="251460">
                  <a:moveTo>
                    <a:pt x="3855720" y="251459"/>
                  </a:moveTo>
                  <a:lnTo>
                    <a:pt x="3855720" y="0"/>
                  </a:lnTo>
                </a:path>
                <a:path w="3855720" h="251460">
                  <a:moveTo>
                    <a:pt x="385572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76372" y="5143499"/>
              <a:ext cx="83820" cy="502920"/>
            </a:xfrm>
            <a:custGeom>
              <a:avLst/>
              <a:gdLst/>
              <a:ahLst/>
              <a:cxnLst/>
              <a:rect l="l" t="t" r="r" b="b"/>
              <a:pathLst>
                <a:path w="83819" h="502920">
                  <a:moveTo>
                    <a:pt x="47244" y="434340"/>
                  </a:moveTo>
                  <a:lnTo>
                    <a:pt x="36576" y="434340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47244" y="434340"/>
                  </a:lnTo>
                  <a:close/>
                </a:path>
                <a:path w="83819" h="502920">
                  <a:moveTo>
                    <a:pt x="41148" y="502920"/>
                  </a:moveTo>
                  <a:lnTo>
                    <a:pt x="0" y="419100"/>
                  </a:lnTo>
                  <a:lnTo>
                    <a:pt x="36576" y="419100"/>
                  </a:lnTo>
                  <a:lnTo>
                    <a:pt x="36576" y="434340"/>
                  </a:lnTo>
                  <a:lnTo>
                    <a:pt x="76061" y="434340"/>
                  </a:lnTo>
                  <a:lnTo>
                    <a:pt x="41148" y="502920"/>
                  </a:lnTo>
                  <a:close/>
                </a:path>
                <a:path w="83819" h="502920">
                  <a:moveTo>
                    <a:pt x="76061" y="434340"/>
                  </a:moveTo>
                  <a:lnTo>
                    <a:pt x="47244" y="434340"/>
                  </a:lnTo>
                  <a:lnTo>
                    <a:pt x="47244" y="419100"/>
                  </a:lnTo>
                  <a:lnTo>
                    <a:pt x="83820" y="419100"/>
                  </a:lnTo>
                  <a:lnTo>
                    <a:pt x="76061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437126" y="5557265"/>
            <a:ext cx="262255" cy="262255"/>
            <a:chOff x="4437126" y="5557265"/>
            <a:chExt cx="262255" cy="262255"/>
          </a:xfrm>
        </p:grpSpPr>
        <p:sp>
          <p:nvSpPr>
            <p:cNvPr id="15" name="object 15"/>
            <p:cNvSpPr/>
            <p:nvPr/>
          </p:nvSpPr>
          <p:spPr>
            <a:xfrm>
              <a:off x="4442460" y="5562599"/>
              <a:ext cx="251460" cy="2514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4246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090102" y="2455862"/>
            <a:ext cx="1771014" cy="2106295"/>
            <a:chOff x="2090102" y="2455862"/>
            <a:chExt cx="1771014" cy="2106295"/>
          </a:xfrm>
        </p:grpSpPr>
        <p:sp>
          <p:nvSpPr>
            <p:cNvPr id="18" name="object 18"/>
            <p:cNvSpPr/>
            <p:nvPr/>
          </p:nvSpPr>
          <p:spPr>
            <a:xfrm>
              <a:off x="209549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20" y="2095500"/>
                  </a:moveTo>
                  <a:lnTo>
                    <a:pt x="0" y="2095500"/>
                  </a:lnTo>
                  <a:lnTo>
                    <a:pt x="0" y="0"/>
                  </a:lnTo>
                  <a:lnTo>
                    <a:pt x="1760220" y="0"/>
                  </a:lnTo>
                  <a:lnTo>
                    <a:pt x="1760220" y="20955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9549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196076" y="2526647"/>
            <a:ext cx="1299210" cy="1859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5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+ 1  c := b + 1  read a</a:t>
            </a:r>
            <a:r>
              <a:rPr sz="175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4140" y="2461260"/>
            <a:ext cx="1760220" cy="2095500"/>
          </a:xfrm>
          <a:prstGeom prst="rect">
            <a:avLst/>
          </a:prstGeom>
          <a:solidFill>
            <a:srgbClr val="00CCFF"/>
          </a:solidFill>
          <a:ln w="10667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60"/>
              </a:spcBef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8862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+ 1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269422" y="2455862"/>
            <a:ext cx="1771014" cy="2106295"/>
            <a:chOff x="4269422" y="2455862"/>
            <a:chExt cx="1771014" cy="2106295"/>
          </a:xfrm>
        </p:grpSpPr>
        <p:sp>
          <p:nvSpPr>
            <p:cNvPr id="23" name="object 23"/>
            <p:cNvSpPr/>
            <p:nvPr/>
          </p:nvSpPr>
          <p:spPr>
            <a:xfrm>
              <a:off x="4274819" y="4389120"/>
              <a:ext cx="1760220" cy="167640"/>
            </a:xfrm>
            <a:custGeom>
              <a:avLst/>
              <a:gdLst/>
              <a:ahLst/>
              <a:cxnLst/>
              <a:rect l="l" t="t" r="r" b="b"/>
              <a:pathLst>
                <a:path w="1760220" h="167639">
                  <a:moveTo>
                    <a:pt x="0" y="167639"/>
                  </a:moveTo>
                  <a:lnTo>
                    <a:pt x="1760220" y="167639"/>
                  </a:lnTo>
                  <a:lnTo>
                    <a:pt x="1760220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7481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280153" y="2466594"/>
            <a:ext cx="1750060" cy="90995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20"/>
              </a:spcBef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08940" marR="347345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b := a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9360" y="3331306"/>
            <a:ext cx="937894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 b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R="49530" algn="just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 b :=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82830" y="1913635"/>
            <a:ext cx="10471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Ru</a:t>
            </a:r>
            <a:r>
              <a:rPr sz="1950" b="1" spc="3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i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g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93736" y="1913635"/>
            <a:ext cx="7816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e</a:t>
            </a:r>
            <a:r>
              <a:rPr sz="1950" b="1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3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y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1368" y="1913635"/>
            <a:ext cx="7816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35" dirty="0">
                <a:latin typeface="Arial" panose="020B0604020202020204"/>
                <a:cs typeface="Arial" panose="020B0604020202020204"/>
              </a:rPr>
              <a:t>R</a:t>
            </a:r>
            <a:r>
              <a:rPr sz="1950" b="1" dirty="0">
                <a:latin typeface="Arial" panose="020B0604020202020204"/>
                <a:cs typeface="Arial" panose="020B0604020202020204"/>
              </a:rPr>
              <a:t>e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y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57742" y="2623502"/>
            <a:ext cx="1771014" cy="2106295"/>
            <a:chOff x="2257742" y="2623502"/>
            <a:chExt cx="1771014" cy="2106295"/>
          </a:xfrm>
        </p:grpSpPr>
        <p:sp>
          <p:nvSpPr>
            <p:cNvPr id="31" name="object 31"/>
            <p:cNvSpPr/>
            <p:nvPr/>
          </p:nvSpPr>
          <p:spPr>
            <a:xfrm>
              <a:off x="2263139" y="262889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19" y="2095500"/>
                  </a:moveTo>
                  <a:lnTo>
                    <a:pt x="0" y="2095500"/>
                  </a:lnTo>
                  <a:lnTo>
                    <a:pt x="0" y="0"/>
                  </a:lnTo>
                  <a:lnTo>
                    <a:pt x="1760219" y="0"/>
                  </a:lnTo>
                  <a:lnTo>
                    <a:pt x="1760219" y="20955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263139" y="262889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19" y="0"/>
                  </a:lnTo>
                  <a:lnTo>
                    <a:pt x="1760219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363659" y="2694339"/>
            <a:ext cx="1299210" cy="1859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:= a + 1  c := b + 1  read a</a:t>
            </a:r>
            <a:r>
              <a:rPr sz="175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25382" y="2791142"/>
            <a:ext cx="1771014" cy="2106295"/>
            <a:chOff x="2425382" y="2791142"/>
            <a:chExt cx="1771014" cy="2106295"/>
          </a:xfrm>
        </p:grpSpPr>
        <p:sp>
          <p:nvSpPr>
            <p:cNvPr id="35" name="object 35"/>
            <p:cNvSpPr/>
            <p:nvPr/>
          </p:nvSpPr>
          <p:spPr>
            <a:xfrm>
              <a:off x="2430780" y="279653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20" y="2095500"/>
                  </a:moveTo>
                  <a:lnTo>
                    <a:pt x="0" y="2095500"/>
                  </a:lnTo>
                  <a:lnTo>
                    <a:pt x="0" y="0"/>
                  </a:lnTo>
                  <a:lnTo>
                    <a:pt x="1760220" y="0"/>
                  </a:lnTo>
                  <a:lnTo>
                    <a:pt x="1760220" y="20955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430780" y="279653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518651" y="2828000"/>
            <a:ext cx="1324610" cy="1903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26390">
              <a:lnSpc>
                <a:spcPct val="100000"/>
              </a:lnSpc>
              <a:spcBef>
                <a:spcPts val="15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26390" marR="5080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:= b + 1  read a</a:t>
            </a:r>
            <a:r>
              <a:rPr sz="175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016502" y="3376421"/>
            <a:ext cx="2109470" cy="1019810"/>
            <a:chOff x="4016502" y="3376421"/>
            <a:chExt cx="2109470" cy="1019810"/>
          </a:xfrm>
        </p:grpSpPr>
        <p:sp>
          <p:nvSpPr>
            <p:cNvPr id="39" name="object 39"/>
            <p:cNvSpPr/>
            <p:nvPr/>
          </p:nvSpPr>
          <p:spPr>
            <a:xfrm>
              <a:off x="4023360" y="3376421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8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2095500" y="1005839"/>
                  </a:moveTo>
                  <a:lnTo>
                    <a:pt x="0" y="1005840"/>
                  </a:ln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2095500" y="1005840"/>
                  </a:moveTo>
                  <a:lnTo>
                    <a:pt x="0" y="1005840"/>
                  </a:lnTo>
                  <a:lnTo>
                    <a:pt x="0" y="0"/>
                  </a:lnTo>
                  <a:lnTo>
                    <a:pt x="2095500" y="0"/>
                  </a:lnTo>
                  <a:lnTo>
                    <a:pt x="2095500" y="1005840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0" y="0"/>
                  </a:moveTo>
                  <a:lnTo>
                    <a:pt x="2095500" y="0"/>
                  </a:lnTo>
                  <a:lnTo>
                    <a:pt x="2095500" y="1005840"/>
                  </a:lnTo>
                  <a:lnTo>
                    <a:pt x="0" y="100584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280153" y="3390138"/>
            <a:ext cx="1750060" cy="992505"/>
          </a:xfrm>
          <a:prstGeom prst="rect">
            <a:avLst/>
          </a:prstGeom>
          <a:solidFill>
            <a:srgbClr val="95A8A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38455">
              <a:lnSpc>
                <a:spcPct val="100000"/>
              </a:lnSpc>
            </a:pPr>
            <a:r>
              <a:rPr sz="195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Timeout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700266" y="5557265"/>
            <a:ext cx="262255" cy="262255"/>
            <a:chOff x="6700266" y="5557265"/>
            <a:chExt cx="262255" cy="262255"/>
          </a:xfrm>
        </p:grpSpPr>
        <p:sp>
          <p:nvSpPr>
            <p:cNvPr id="45" name="object 45"/>
            <p:cNvSpPr/>
            <p:nvPr/>
          </p:nvSpPr>
          <p:spPr>
            <a:xfrm>
              <a:off x="6705600" y="5562599"/>
              <a:ext cx="251459" cy="251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70560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4856226" y="5557265"/>
            <a:ext cx="262255" cy="262255"/>
            <a:chOff x="4856226" y="5557265"/>
            <a:chExt cx="262255" cy="262255"/>
          </a:xfrm>
        </p:grpSpPr>
        <p:sp>
          <p:nvSpPr>
            <p:cNvPr id="48" name="object 48"/>
            <p:cNvSpPr/>
            <p:nvPr/>
          </p:nvSpPr>
          <p:spPr>
            <a:xfrm>
              <a:off x="4861560" y="5562599"/>
              <a:ext cx="251460" cy="251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86156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/>
          <p:nvPr/>
        </p:nvSpPr>
        <p:spPr>
          <a:xfrm>
            <a:off x="4191000" y="6527292"/>
            <a:ext cx="2682240" cy="83820"/>
          </a:xfrm>
          <a:custGeom>
            <a:avLst/>
            <a:gdLst/>
            <a:ahLst/>
            <a:cxnLst/>
            <a:rect l="l" t="t" r="r" b="b"/>
            <a:pathLst>
              <a:path w="2682240" h="83820">
                <a:moveTo>
                  <a:pt x="83820" y="83820"/>
                </a:moveTo>
                <a:lnTo>
                  <a:pt x="0" y="41148"/>
                </a:lnTo>
                <a:lnTo>
                  <a:pt x="83820" y="0"/>
                </a:lnTo>
                <a:lnTo>
                  <a:pt x="83820" y="36576"/>
                </a:lnTo>
                <a:lnTo>
                  <a:pt x="70104" y="36576"/>
                </a:lnTo>
                <a:lnTo>
                  <a:pt x="70104" y="47244"/>
                </a:lnTo>
                <a:lnTo>
                  <a:pt x="83820" y="47244"/>
                </a:lnTo>
                <a:lnTo>
                  <a:pt x="83820" y="83820"/>
                </a:lnTo>
                <a:close/>
              </a:path>
              <a:path w="2682240" h="83820">
                <a:moveTo>
                  <a:pt x="83820" y="47244"/>
                </a:moveTo>
                <a:lnTo>
                  <a:pt x="70104" y="47244"/>
                </a:lnTo>
                <a:lnTo>
                  <a:pt x="70104" y="36576"/>
                </a:lnTo>
                <a:lnTo>
                  <a:pt x="83820" y="36576"/>
                </a:lnTo>
                <a:lnTo>
                  <a:pt x="83820" y="47244"/>
                </a:lnTo>
                <a:close/>
              </a:path>
              <a:path w="2682240" h="83820">
                <a:moveTo>
                  <a:pt x="2682240" y="47244"/>
                </a:moveTo>
                <a:lnTo>
                  <a:pt x="83820" y="47244"/>
                </a:lnTo>
                <a:lnTo>
                  <a:pt x="83820" y="36576"/>
                </a:lnTo>
                <a:lnTo>
                  <a:pt x="2682240" y="36576"/>
                </a:lnTo>
                <a:lnTo>
                  <a:pt x="268224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093625" y="630448"/>
            <a:ext cx="4951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How </a:t>
            </a:r>
            <a:r>
              <a:rPr spc="-145" dirty="0"/>
              <a:t>process</a:t>
            </a:r>
            <a:r>
              <a:rPr spc="-345" dirty="0"/>
              <a:t> </a:t>
            </a:r>
            <a:r>
              <a:rPr spc="-180" dirty="0"/>
              <a:t>state_2</a:t>
            </a:r>
            <a:endParaRPr spc="-180" dirty="0"/>
          </a:p>
        </p:txBody>
      </p:sp>
      <p:sp>
        <p:nvSpPr>
          <p:cNvPr id="52" name="object 52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45941" y="5471921"/>
          <a:ext cx="186182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419100"/>
                <a:gridCol w="419100"/>
                <a:gridCol w="419100"/>
                <a:gridCol w="419099"/>
              </a:tblGrid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16445" y="5389626"/>
            <a:ext cx="513715" cy="513715"/>
            <a:chOff x="6616445" y="5389626"/>
            <a:chExt cx="513715" cy="513715"/>
          </a:xfrm>
        </p:grpSpPr>
        <p:sp>
          <p:nvSpPr>
            <p:cNvPr id="4" name="object 4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5029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0" y="0"/>
                  </a:moveTo>
                  <a:lnTo>
                    <a:pt x="502919" y="0"/>
                  </a:lnTo>
                  <a:lnTo>
                    <a:pt x="502919" y="502920"/>
                  </a:lnTo>
                  <a:lnTo>
                    <a:pt x="0" y="5029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280659" y="5605271"/>
            <a:ext cx="1257300" cy="83820"/>
          </a:xfrm>
          <a:custGeom>
            <a:avLst/>
            <a:gdLst/>
            <a:ahLst/>
            <a:cxnLst/>
            <a:rect l="l" t="t" r="r" b="b"/>
            <a:pathLst>
              <a:path w="1257300" h="83820">
                <a:moveTo>
                  <a:pt x="1173480" y="83820"/>
                </a:moveTo>
                <a:lnTo>
                  <a:pt x="1173480" y="0"/>
                </a:lnTo>
                <a:lnTo>
                  <a:pt x="1247986" y="36576"/>
                </a:lnTo>
                <a:lnTo>
                  <a:pt x="1188720" y="36576"/>
                </a:lnTo>
                <a:lnTo>
                  <a:pt x="1188720" y="47244"/>
                </a:lnTo>
                <a:lnTo>
                  <a:pt x="1245325" y="47244"/>
                </a:lnTo>
                <a:lnTo>
                  <a:pt x="1173480" y="83820"/>
                </a:lnTo>
                <a:close/>
              </a:path>
              <a:path w="1257300" h="83820">
                <a:moveTo>
                  <a:pt x="117348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173480" y="36576"/>
                </a:lnTo>
                <a:lnTo>
                  <a:pt x="1173480" y="47244"/>
                </a:lnTo>
                <a:close/>
              </a:path>
              <a:path w="1257300" h="83820">
                <a:moveTo>
                  <a:pt x="1245325" y="47244"/>
                </a:moveTo>
                <a:lnTo>
                  <a:pt x="1188720" y="47244"/>
                </a:lnTo>
                <a:lnTo>
                  <a:pt x="1188720" y="36576"/>
                </a:lnTo>
                <a:lnTo>
                  <a:pt x="1247986" y="36576"/>
                </a:lnTo>
                <a:lnTo>
                  <a:pt x="1257300" y="41148"/>
                </a:lnTo>
                <a:lnTo>
                  <a:pt x="124532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73240" y="5981700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7520" y="656844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1257300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9320" y="5605271"/>
            <a:ext cx="1173480" cy="963294"/>
          </a:xfrm>
          <a:custGeom>
            <a:avLst/>
            <a:gdLst/>
            <a:ahLst/>
            <a:cxnLst/>
            <a:rect l="l" t="t" r="r" b="b"/>
            <a:pathLst>
              <a:path w="1173479" h="963295">
                <a:moveTo>
                  <a:pt x="1173480" y="41160"/>
                </a:moveTo>
                <a:lnTo>
                  <a:pt x="1164158" y="36576"/>
                </a:lnTo>
                <a:lnTo>
                  <a:pt x="1089660" y="0"/>
                </a:lnTo>
                <a:lnTo>
                  <a:pt x="1089660" y="36576"/>
                </a:lnTo>
                <a:lnTo>
                  <a:pt x="0" y="36576"/>
                </a:lnTo>
                <a:lnTo>
                  <a:pt x="0" y="47256"/>
                </a:lnTo>
                <a:lnTo>
                  <a:pt x="835177" y="47256"/>
                </a:lnTo>
                <a:lnTo>
                  <a:pt x="797039" y="124968"/>
                </a:lnTo>
                <a:lnTo>
                  <a:pt x="833615" y="124968"/>
                </a:lnTo>
                <a:lnTo>
                  <a:pt x="833615" y="963180"/>
                </a:lnTo>
                <a:lnTo>
                  <a:pt x="844283" y="963180"/>
                </a:lnTo>
                <a:lnTo>
                  <a:pt x="844283" y="124968"/>
                </a:lnTo>
                <a:lnTo>
                  <a:pt x="880872" y="124968"/>
                </a:lnTo>
                <a:lnTo>
                  <a:pt x="873887" y="111252"/>
                </a:lnTo>
                <a:lnTo>
                  <a:pt x="841286" y="47256"/>
                </a:lnTo>
                <a:lnTo>
                  <a:pt x="1089660" y="47256"/>
                </a:lnTo>
                <a:lnTo>
                  <a:pt x="1089660" y="83832"/>
                </a:lnTo>
                <a:lnTo>
                  <a:pt x="1161503" y="47256"/>
                </a:lnTo>
                <a:lnTo>
                  <a:pt x="1173480" y="41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8519" y="5605271"/>
            <a:ext cx="1089660" cy="83820"/>
          </a:xfrm>
          <a:custGeom>
            <a:avLst/>
            <a:gdLst/>
            <a:ahLst/>
            <a:cxnLst/>
            <a:rect l="l" t="t" r="r" b="b"/>
            <a:pathLst>
              <a:path w="1089659" h="83820">
                <a:moveTo>
                  <a:pt x="1005840" y="83820"/>
                </a:moveTo>
                <a:lnTo>
                  <a:pt x="1005840" y="0"/>
                </a:lnTo>
                <a:lnTo>
                  <a:pt x="1080346" y="36576"/>
                </a:lnTo>
                <a:lnTo>
                  <a:pt x="1021080" y="36576"/>
                </a:lnTo>
                <a:lnTo>
                  <a:pt x="1021080" y="47244"/>
                </a:lnTo>
                <a:lnTo>
                  <a:pt x="1077685" y="47244"/>
                </a:lnTo>
                <a:lnTo>
                  <a:pt x="1005840" y="83820"/>
                </a:lnTo>
                <a:close/>
              </a:path>
              <a:path w="1089659" h="83820">
                <a:moveTo>
                  <a:pt x="100584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005840" y="36576"/>
                </a:lnTo>
                <a:lnTo>
                  <a:pt x="1005840" y="47244"/>
                </a:lnTo>
                <a:close/>
              </a:path>
              <a:path w="1089659" h="83820">
                <a:moveTo>
                  <a:pt x="1077685" y="47244"/>
                </a:moveTo>
                <a:lnTo>
                  <a:pt x="1021080" y="47244"/>
                </a:lnTo>
                <a:lnTo>
                  <a:pt x="1021080" y="36576"/>
                </a:lnTo>
                <a:lnTo>
                  <a:pt x="1080346" y="36576"/>
                </a:lnTo>
                <a:lnTo>
                  <a:pt x="1089660" y="41148"/>
                </a:lnTo>
                <a:lnTo>
                  <a:pt x="107768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76372" y="5138165"/>
            <a:ext cx="3902710" cy="508634"/>
            <a:chOff x="2976372" y="5138165"/>
            <a:chExt cx="3902710" cy="508634"/>
          </a:xfrm>
        </p:grpSpPr>
        <p:sp>
          <p:nvSpPr>
            <p:cNvPr id="12" name="object 12"/>
            <p:cNvSpPr/>
            <p:nvPr/>
          </p:nvSpPr>
          <p:spPr>
            <a:xfrm>
              <a:off x="3017520" y="5143499"/>
              <a:ext cx="3855720" cy="251460"/>
            </a:xfrm>
            <a:custGeom>
              <a:avLst/>
              <a:gdLst/>
              <a:ahLst/>
              <a:cxnLst/>
              <a:rect l="l" t="t" r="r" b="b"/>
              <a:pathLst>
                <a:path w="3855720" h="251460">
                  <a:moveTo>
                    <a:pt x="3855720" y="251459"/>
                  </a:moveTo>
                  <a:lnTo>
                    <a:pt x="3855720" y="0"/>
                  </a:lnTo>
                </a:path>
                <a:path w="3855720" h="251460">
                  <a:moveTo>
                    <a:pt x="385572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76372" y="5143499"/>
              <a:ext cx="83820" cy="502920"/>
            </a:xfrm>
            <a:custGeom>
              <a:avLst/>
              <a:gdLst/>
              <a:ahLst/>
              <a:cxnLst/>
              <a:rect l="l" t="t" r="r" b="b"/>
              <a:pathLst>
                <a:path w="83819" h="502920">
                  <a:moveTo>
                    <a:pt x="47244" y="434340"/>
                  </a:moveTo>
                  <a:lnTo>
                    <a:pt x="36576" y="434340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47244" y="434340"/>
                  </a:lnTo>
                  <a:close/>
                </a:path>
                <a:path w="83819" h="502920">
                  <a:moveTo>
                    <a:pt x="41148" y="502920"/>
                  </a:moveTo>
                  <a:lnTo>
                    <a:pt x="0" y="419100"/>
                  </a:lnTo>
                  <a:lnTo>
                    <a:pt x="36576" y="419100"/>
                  </a:lnTo>
                  <a:lnTo>
                    <a:pt x="36576" y="434340"/>
                  </a:lnTo>
                  <a:lnTo>
                    <a:pt x="76061" y="434340"/>
                  </a:lnTo>
                  <a:lnTo>
                    <a:pt x="41148" y="502920"/>
                  </a:lnTo>
                  <a:close/>
                </a:path>
                <a:path w="83819" h="502920">
                  <a:moveTo>
                    <a:pt x="76061" y="434340"/>
                  </a:moveTo>
                  <a:lnTo>
                    <a:pt x="47244" y="434340"/>
                  </a:lnTo>
                  <a:lnTo>
                    <a:pt x="47244" y="419100"/>
                  </a:lnTo>
                  <a:lnTo>
                    <a:pt x="83820" y="419100"/>
                  </a:lnTo>
                  <a:lnTo>
                    <a:pt x="76061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856226" y="5557265"/>
            <a:ext cx="262255" cy="262255"/>
            <a:chOff x="4856226" y="5557265"/>
            <a:chExt cx="262255" cy="262255"/>
          </a:xfrm>
        </p:grpSpPr>
        <p:sp>
          <p:nvSpPr>
            <p:cNvPr id="15" name="object 15"/>
            <p:cNvSpPr/>
            <p:nvPr/>
          </p:nvSpPr>
          <p:spPr>
            <a:xfrm>
              <a:off x="4861560" y="5562599"/>
              <a:ext cx="251460" cy="2514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6156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095500" y="2461260"/>
            <a:ext cx="1760220" cy="2095500"/>
          </a:xfrm>
          <a:prstGeom prst="rect">
            <a:avLst/>
          </a:prstGeom>
          <a:solidFill>
            <a:srgbClr val="FFCC99"/>
          </a:solidFill>
          <a:ln w="10668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36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8862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65125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4140" y="2461260"/>
            <a:ext cx="1760220" cy="2095500"/>
          </a:xfrm>
          <a:prstGeom prst="rect">
            <a:avLst/>
          </a:prstGeom>
          <a:solidFill>
            <a:srgbClr val="00CCFF"/>
          </a:solidFill>
          <a:ln w="10667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60"/>
              </a:spcBef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8862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+ 1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5416" y="2526647"/>
            <a:ext cx="1299210" cy="1859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5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b := a + 1  c := b + 1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3839" y="1913635"/>
            <a:ext cx="7816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ea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y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3228" y="1913635"/>
            <a:ext cx="10445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Arial" panose="020B0604020202020204"/>
                <a:cs typeface="Arial" panose="020B0604020202020204"/>
              </a:rPr>
              <a:t>Running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71619" y="1913635"/>
            <a:ext cx="7816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ea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y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56943" y="3498998"/>
            <a:ext cx="937894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 b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R="4953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</a:t>
            </a:r>
            <a:r>
              <a:rPr sz="17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16502" y="2455926"/>
          <a:ext cx="2197100" cy="2273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"/>
                <a:gridCol w="167640"/>
                <a:gridCol w="1592580"/>
                <a:gridCol w="83819"/>
                <a:gridCol w="83819"/>
              </a:tblGrid>
              <a:tr h="1676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754379">
                <a:tc vMerge="1"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a :=</a:t>
                      </a:r>
                      <a:r>
                        <a:rPr sz="175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414020" marR="197485" indent="-314325">
                        <a:lnSpc>
                          <a:spcPts val="2110"/>
                        </a:lnSpc>
                        <a:spcBef>
                          <a:spcPts val="75"/>
                        </a:spcBef>
                      </a:pPr>
                      <a:r>
                        <a:rPr sz="1750" spc="130" dirty="0">
                          <a:latin typeface="Georgia" panose="02040502050405020303"/>
                          <a:cs typeface="Georgia" panose="02040502050405020303"/>
                        </a:rPr>
                        <a:t>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read a</a:t>
                      </a:r>
                      <a:r>
                        <a:rPr sz="1750" spc="-1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file  b := a +</a:t>
                      </a:r>
                      <a:r>
                        <a:rPr sz="175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cPr marL="0" marR="0" marT="0" marB="0"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5A8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5A8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59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50" spc="10" dirty="0">
                          <a:solidFill>
                            <a:srgbClr val="333333"/>
                          </a:solidFill>
                          <a:latin typeface="Arial" panose="020B0604020202020204"/>
                          <a:cs typeface="Arial" panose="020B0604020202020204"/>
                        </a:rPr>
                        <a:t>I/O</a:t>
                      </a:r>
                      <a:endParaRPr sz="1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5A8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5A8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</a:tr>
              <a:tr h="16763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1220"/>
                        </a:lnSpc>
                      </a:pP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b :=</a:t>
                      </a:r>
                      <a:r>
                        <a:rPr sz="175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 hMerge="1">
                  <a:tcPr marL="0" marR="0" marT="0" marB="0"/>
                </a:tc>
              </a:tr>
              <a:tr h="167640">
                <a:tc vMerge="1"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4437126" y="5557265"/>
            <a:ext cx="262255" cy="262255"/>
            <a:chOff x="4437126" y="5557265"/>
            <a:chExt cx="262255" cy="262255"/>
          </a:xfrm>
        </p:grpSpPr>
        <p:sp>
          <p:nvSpPr>
            <p:cNvPr id="26" name="object 26"/>
            <p:cNvSpPr/>
            <p:nvPr/>
          </p:nvSpPr>
          <p:spPr>
            <a:xfrm>
              <a:off x="4442460" y="5562599"/>
              <a:ext cx="251460" cy="251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4246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784085" y="5557265"/>
            <a:ext cx="262255" cy="262255"/>
            <a:chOff x="6784085" y="5557265"/>
            <a:chExt cx="262255" cy="262255"/>
          </a:xfrm>
        </p:grpSpPr>
        <p:sp>
          <p:nvSpPr>
            <p:cNvPr id="29" name="object 29"/>
            <p:cNvSpPr/>
            <p:nvPr/>
          </p:nvSpPr>
          <p:spPr>
            <a:xfrm>
              <a:off x="6789419" y="5562599"/>
              <a:ext cx="251459" cy="251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89419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4191000" y="6527292"/>
            <a:ext cx="2682240" cy="83820"/>
          </a:xfrm>
          <a:custGeom>
            <a:avLst/>
            <a:gdLst/>
            <a:ahLst/>
            <a:cxnLst/>
            <a:rect l="l" t="t" r="r" b="b"/>
            <a:pathLst>
              <a:path w="2682240" h="83820">
                <a:moveTo>
                  <a:pt x="83820" y="83820"/>
                </a:moveTo>
                <a:lnTo>
                  <a:pt x="0" y="41148"/>
                </a:lnTo>
                <a:lnTo>
                  <a:pt x="83820" y="0"/>
                </a:lnTo>
                <a:lnTo>
                  <a:pt x="83820" y="36576"/>
                </a:lnTo>
                <a:lnTo>
                  <a:pt x="70104" y="36576"/>
                </a:lnTo>
                <a:lnTo>
                  <a:pt x="70104" y="47244"/>
                </a:lnTo>
                <a:lnTo>
                  <a:pt x="83820" y="47244"/>
                </a:lnTo>
                <a:lnTo>
                  <a:pt x="83820" y="83820"/>
                </a:lnTo>
                <a:close/>
              </a:path>
              <a:path w="2682240" h="83820">
                <a:moveTo>
                  <a:pt x="83820" y="47244"/>
                </a:moveTo>
                <a:lnTo>
                  <a:pt x="70104" y="47244"/>
                </a:lnTo>
                <a:lnTo>
                  <a:pt x="70104" y="36576"/>
                </a:lnTo>
                <a:lnTo>
                  <a:pt x="83820" y="36576"/>
                </a:lnTo>
                <a:lnTo>
                  <a:pt x="83820" y="47244"/>
                </a:lnTo>
                <a:close/>
              </a:path>
              <a:path w="2682240" h="83820">
                <a:moveTo>
                  <a:pt x="2682240" y="47244"/>
                </a:moveTo>
                <a:lnTo>
                  <a:pt x="83820" y="47244"/>
                </a:lnTo>
                <a:lnTo>
                  <a:pt x="83820" y="36576"/>
                </a:lnTo>
                <a:lnTo>
                  <a:pt x="2682240" y="36576"/>
                </a:lnTo>
                <a:lnTo>
                  <a:pt x="268224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093625" y="392579"/>
            <a:ext cx="7076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How </a:t>
            </a:r>
            <a:r>
              <a:rPr spc="-145" dirty="0"/>
              <a:t>process </a:t>
            </a:r>
            <a:r>
              <a:rPr spc="-180" dirty="0"/>
              <a:t>state</a:t>
            </a:r>
            <a:r>
              <a:rPr spc="-440" dirty="0"/>
              <a:t> </a:t>
            </a:r>
            <a:r>
              <a:rPr spc="-130" dirty="0"/>
              <a:t>changes_3</a:t>
            </a:r>
            <a:endParaRPr spc="-130" dirty="0"/>
          </a:p>
        </p:txBody>
      </p:sp>
      <p:sp>
        <p:nvSpPr>
          <p:cNvPr id="33" name="object 3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45941" y="5471921"/>
          <a:ext cx="186182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419100"/>
                <a:gridCol w="419100"/>
                <a:gridCol w="419100"/>
                <a:gridCol w="419099"/>
              </a:tblGrid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16445" y="5389626"/>
            <a:ext cx="513715" cy="513715"/>
            <a:chOff x="6616445" y="5389626"/>
            <a:chExt cx="513715" cy="513715"/>
          </a:xfrm>
        </p:grpSpPr>
        <p:sp>
          <p:nvSpPr>
            <p:cNvPr id="4" name="object 4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5029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0" y="0"/>
                  </a:moveTo>
                  <a:lnTo>
                    <a:pt x="502919" y="0"/>
                  </a:lnTo>
                  <a:lnTo>
                    <a:pt x="502919" y="502920"/>
                  </a:lnTo>
                  <a:lnTo>
                    <a:pt x="0" y="5029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280659" y="5605271"/>
            <a:ext cx="1257300" cy="83820"/>
          </a:xfrm>
          <a:custGeom>
            <a:avLst/>
            <a:gdLst/>
            <a:ahLst/>
            <a:cxnLst/>
            <a:rect l="l" t="t" r="r" b="b"/>
            <a:pathLst>
              <a:path w="1257300" h="83820">
                <a:moveTo>
                  <a:pt x="1173480" y="83820"/>
                </a:moveTo>
                <a:lnTo>
                  <a:pt x="1173480" y="0"/>
                </a:lnTo>
                <a:lnTo>
                  <a:pt x="1247986" y="36576"/>
                </a:lnTo>
                <a:lnTo>
                  <a:pt x="1188720" y="36576"/>
                </a:lnTo>
                <a:lnTo>
                  <a:pt x="1188720" y="47244"/>
                </a:lnTo>
                <a:lnTo>
                  <a:pt x="1245325" y="47244"/>
                </a:lnTo>
                <a:lnTo>
                  <a:pt x="1173480" y="83820"/>
                </a:lnTo>
                <a:close/>
              </a:path>
              <a:path w="1257300" h="83820">
                <a:moveTo>
                  <a:pt x="117348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173480" y="36576"/>
                </a:lnTo>
                <a:lnTo>
                  <a:pt x="1173480" y="47244"/>
                </a:lnTo>
                <a:close/>
              </a:path>
              <a:path w="1257300" h="83820">
                <a:moveTo>
                  <a:pt x="1245325" y="47244"/>
                </a:moveTo>
                <a:lnTo>
                  <a:pt x="1188720" y="47244"/>
                </a:lnTo>
                <a:lnTo>
                  <a:pt x="1188720" y="36576"/>
                </a:lnTo>
                <a:lnTo>
                  <a:pt x="1247986" y="36576"/>
                </a:lnTo>
                <a:lnTo>
                  <a:pt x="1257300" y="41148"/>
                </a:lnTo>
                <a:lnTo>
                  <a:pt x="124532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73240" y="5981700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7520" y="656844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1257300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9320" y="5605271"/>
            <a:ext cx="1173480" cy="963294"/>
          </a:xfrm>
          <a:custGeom>
            <a:avLst/>
            <a:gdLst/>
            <a:ahLst/>
            <a:cxnLst/>
            <a:rect l="l" t="t" r="r" b="b"/>
            <a:pathLst>
              <a:path w="1173479" h="963295">
                <a:moveTo>
                  <a:pt x="1173480" y="41160"/>
                </a:moveTo>
                <a:lnTo>
                  <a:pt x="1164158" y="36576"/>
                </a:lnTo>
                <a:lnTo>
                  <a:pt x="1089660" y="0"/>
                </a:lnTo>
                <a:lnTo>
                  <a:pt x="1089660" y="36576"/>
                </a:lnTo>
                <a:lnTo>
                  <a:pt x="0" y="36576"/>
                </a:lnTo>
                <a:lnTo>
                  <a:pt x="0" y="47256"/>
                </a:lnTo>
                <a:lnTo>
                  <a:pt x="835177" y="47256"/>
                </a:lnTo>
                <a:lnTo>
                  <a:pt x="797039" y="124968"/>
                </a:lnTo>
                <a:lnTo>
                  <a:pt x="833615" y="124968"/>
                </a:lnTo>
                <a:lnTo>
                  <a:pt x="833615" y="963180"/>
                </a:lnTo>
                <a:lnTo>
                  <a:pt x="844283" y="963180"/>
                </a:lnTo>
                <a:lnTo>
                  <a:pt x="844283" y="124968"/>
                </a:lnTo>
                <a:lnTo>
                  <a:pt x="880872" y="124968"/>
                </a:lnTo>
                <a:lnTo>
                  <a:pt x="873887" y="111252"/>
                </a:lnTo>
                <a:lnTo>
                  <a:pt x="841286" y="47256"/>
                </a:lnTo>
                <a:lnTo>
                  <a:pt x="1089660" y="47256"/>
                </a:lnTo>
                <a:lnTo>
                  <a:pt x="1089660" y="83832"/>
                </a:lnTo>
                <a:lnTo>
                  <a:pt x="1161503" y="47256"/>
                </a:lnTo>
                <a:lnTo>
                  <a:pt x="1173480" y="41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8519" y="5605271"/>
            <a:ext cx="1089660" cy="83820"/>
          </a:xfrm>
          <a:custGeom>
            <a:avLst/>
            <a:gdLst/>
            <a:ahLst/>
            <a:cxnLst/>
            <a:rect l="l" t="t" r="r" b="b"/>
            <a:pathLst>
              <a:path w="1089659" h="83820">
                <a:moveTo>
                  <a:pt x="1005840" y="83820"/>
                </a:moveTo>
                <a:lnTo>
                  <a:pt x="1005840" y="0"/>
                </a:lnTo>
                <a:lnTo>
                  <a:pt x="1080346" y="36576"/>
                </a:lnTo>
                <a:lnTo>
                  <a:pt x="1021080" y="36576"/>
                </a:lnTo>
                <a:lnTo>
                  <a:pt x="1021080" y="47244"/>
                </a:lnTo>
                <a:lnTo>
                  <a:pt x="1077685" y="47244"/>
                </a:lnTo>
                <a:lnTo>
                  <a:pt x="1005840" y="83820"/>
                </a:lnTo>
                <a:close/>
              </a:path>
              <a:path w="1089659" h="83820">
                <a:moveTo>
                  <a:pt x="100584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005840" y="36576"/>
                </a:lnTo>
                <a:lnTo>
                  <a:pt x="1005840" y="47244"/>
                </a:lnTo>
                <a:close/>
              </a:path>
              <a:path w="1089659" h="83820">
                <a:moveTo>
                  <a:pt x="1077685" y="47244"/>
                </a:moveTo>
                <a:lnTo>
                  <a:pt x="1021080" y="47244"/>
                </a:lnTo>
                <a:lnTo>
                  <a:pt x="1021080" y="36576"/>
                </a:lnTo>
                <a:lnTo>
                  <a:pt x="1080346" y="36576"/>
                </a:lnTo>
                <a:lnTo>
                  <a:pt x="1089660" y="41148"/>
                </a:lnTo>
                <a:lnTo>
                  <a:pt x="107768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76372" y="5138165"/>
            <a:ext cx="3902710" cy="508634"/>
            <a:chOff x="2976372" y="5138165"/>
            <a:chExt cx="3902710" cy="508634"/>
          </a:xfrm>
        </p:grpSpPr>
        <p:sp>
          <p:nvSpPr>
            <p:cNvPr id="12" name="object 12"/>
            <p:cNvSpPr/>
            <p:nvPr/>
          </p:nvSpPr>
          <p:spPr>
            <a:xfrm>
              <a:off x="3017520" y="5143499"/>
              <a:ext cx="3855720" cy="251460"/>
            </a:xfrm>
            <a:custGeom>
              <a:avLst/>
              <a:gdLst/>
              <a:ahLst/>
              <a:cxnLst/>
              <a:rect l="l" t="t" r="r" b="b"/>
              <a:pathLst>
                <a:path w="3855720" h="251460">
                  <a:moveTo>
                    <a:pt x="3855720" y="251459"/>
                  </a:moveTo>
                  <a:lnTo>
                    <a:pt x="3855720" y="0"/>
                  </a:lnTo>
                </a:path>
                <a:path w="3855720" h="251460">
                  <a:moveTo>
                    <a:pt x="385572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76372" y="5143499"/>
              <a:ext cx="83820" cy="502920"/>
            </a:xfrm>
            <a:custGeom>
              <a:avLst/>
              <a:gdLst/>
              <a:ahLst/>
              <a:cxnLst/>
              <a:rect l="l" t="t" r="r" b="b"/>
              <a:pathLst>
                <a:path w="83819" h="502920">
                  <a:moveTo>
                    <a:pt x="47244" y="434340"/>
                  </a:moveTo>
                  <a:lnTo>
                    <a:pt x="36576" y="434340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47244" y="434340"/>
                  </a:lnTo>
                  <a:close/>
                </a:path>
                <a:path w="83819" h="502920">
                  <a:moveTo>
                    <a:pt x="41148" y="502920"/>
                  </a:moveTo>
                  <a:lnTo>
                    <a:pt x="0" y="419100"/>
                  </a:lnTo>
                  <a:lnTo>
                    <a:pt x="36576" y="419100"/>
                  </a:lnTo>
                  <a:lnTo>
                    <a:pt x="36576" y="434340"/>
                  </a:lnTo>
                  <a:lnTo>
                    <a:pt x="76061" y="434340"/>
                  </a:lnTo>
                  <a:lnTo>
                    <a:pt x="41148" y="502920"/>
                  </a:lnTo>
                  <a:close/>
                </a:path>
                <a:path w="83819" h="502920">
                  <a:moveTo>
                    <a:pt x="76061" y="434340"/>
                  </a:moveTo>
                  <a:lnTo>
                    <a:pt x="47244" y="434340"/>
                  </a:lnTo>
                  <a:lnTo>
                    <a:pt x="47244" y="419100"/>
                  </a:lnTo>
                  <a:lnTo>
                    <a:pt x="83820" y="419100"/>
                  </a:lnTo>
                  <a:lnTo>
                    <a:pt x="76061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269422" y="2455862"/>
            <a:ext cx="1771014" cy="2106295"/>
            <a:chOff x="4269422" y="2455862"/>
            <a:chExt cx="1771014" cy="2106295"/>
          </a:xfrm>
        </p:grpSpPr>
        <p:sp>
          <p:nvSpPr>
            <p:cNvPr id="15" name="object 15"/>
            <p:cNvSpPr/>
            <p:nvPr/>
          </p:nvSpPr>
          <p:spPr>
            <a:xfrm>
              <a:off x="4274819" y="4389120"/>
              <a:ext cx="1760220" cy="167640"/>
            </a:xfrm>
            <a:custGeom>
              <a:avLst/>
              <a:gdLst/>
              <a:ahLst/>
              <a:cxnLst/>
              <a:rect l="l" t="t" r="r" b="b"/>
              <a:pathLst>
                <a:path w="1760220" h="167639">
                  <a:moveTo>
                    <a:pt x="0" y="167639"/>
                  </a:moveTo>
                  <a:lnTo>
                    <a:pt x="1760220" y="167639"/>
                  </a:lnTo>
                  <a:lnTo>
                    <a:pt x="1760220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7481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280153" y="2466594"/>
            <a:ext cx="1750060" cy="90995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08940" marR="360045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b := a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9360" y="3331306"/>
            <a:ext cx="937894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 b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R="49530" algn="just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 b :=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00266" y="5557265"/>
            <a:ext cx="262255" cy="262255"/>
            <a:chOff x="6700266" y="5557265"/>
            <a:chExt cx="262255" cy="262255"/>
          </a:xfrm>
        </p:grpSpPr>
        <p:sp>
          <p:nvSpPr>
            <p:cNvPr id="20" name="object 20"/>
            <p:cNvSpPr/>
            <p:nvPr/>
          </p:nvSpPr>
          <p:spPr>
            <a:xfrm>
              <a:off x="6705600" y="5562599"/>
              <a:ext cx="251459" cy="2514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0560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095500" y="2461260"/>
            <a:ext cx="1760220" cy="2095500"/>
          </a:xfrm>
          <a:prstGeom prst="rect">
            <a:avLst/>
          </a:prstGeom>
          <a:solidFill>
            <a:srgbClr val="FFCC99"/>
          </a:solidFill>
          <a:ln w="10668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36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8862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65125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4647" y="2526647"/>
            <a:ext cx="1263015" cy="1859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5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+ 1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13839" y="1913635"/>
            <a:ext cx="7816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ea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y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3344" y="1913635"/>
            <a:ext cx="10064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l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o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cke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d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40860" y="1913635"/>
            <a:ext cx="10471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950" b="1" spc="30" dirty="0">
                <a:latin typeface="Arial" panose="020B0604020202020204"/>
                <a:cs typeface="Arial" panose="020B0604020202020204"/>
              </a:rPr>
              <a:t>u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nn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i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g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16502" y="3376421"/>
            <a:ext cx="2109470" cy="1019810"/>
            <a:chOff x="4016502" y="3376421"/>
            <a:chExt cx="2109470" cy="1019810"/>
          </a:xfrm>
        </p:grpSpPr>
        <p:sp>
          <p:nvSpPr>
            <p:cNvPr id="28" name="object 28"/>
            <p:cNvSpPr/>
            <p:nvPr/>
          </p:nvSpPr>
          <p:spPr>
            <a:xfrm>
              <a:off x="4023360" y="3376421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8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2095500" y="1005839"/>
                  </a:moveTo>
                  <a:lnTo>
                    <a:pt x="0" y="1005840"/>
                  </a:ln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2095500" y="1005840"/>
                  </a:moveTo>
                  <a:lnTo>
                    <a:pt x="0" y="1005840"/>
                  </a:lnTo>
                  <a:lnTo>
                    <a:pt x="0" y="0"/>
                  </a:lnTo>
                  <a:lnTo>
                    <a:pt x="2095500" y="0"/>
                  </a:lnTo>
                  <a:lnTo>
                    <a:pt x="2095500" y="1005840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0" y="0"/>
                  </a:moveTo>
                  <a:lnTo>
                    <a:pt x="2095500" y="0"/>
                  </a:lnTo>
                  <a:lnTo>
                    <a:pt x="2095500" y="1005840"/>
                  </a:lnTo>
                  <a:lnTo>
                    <a:pt x="0" y="100584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280153" y="3390138"/>
            <a:ext cx="1750060" cy="992505"/>
          </a:xfrm>
          <a:prstGeom prst="rect">
            <a:avLst/>
          </a:prstGeom>
          <a:solidFill>
            <a:srgbClr val="95A8A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38455">
              <a:lnSpc>
                <a:spcPct val="100000"/>
              </a:lnSpc>
            </a:pPr>
            <a:r>
              <a:rPr sz="195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Timeout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22339" y="2694339"/>
            <a:ext cx="1252220" cy="1859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algn="just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indent="-314325" algn="just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algn="just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448805" y="2455926"/>
          <a:ext cx="2112010" cy="244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167640"/>
                <a:gridCol w="1424939"/>
                <a:gridCol w="167639"/>
                <a:gridCol w="167639"/>
              </a:tblGrid>
              <a:tr h="1676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1676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0219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414020" algn="just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a :=</a:t>
                      </a:r>
                      <a:r>
                        <a:rPr sz="175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414020" algn="just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b := a +</a:t>
                      </a:r>
                      <a:r>
                        <a:rPr sz="1750" spc="-6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414020" marR="76835" indent="-314325" algn="just">
                        <a:lnSpc>
                          <a:spcPct val="101000"/>
                        </a:lnSpc>
                      </a:pPr>
                      <a:r>
                        <a:rPr sz="1750" spc="130" dirty="0">
                          <a:latin typeface="Georgia" panose="02040502050405020303"/>
                          <a:cs typeface="Georgia" panose="02040502050405020303"/>
                        </a:rPr>
                        <a:t>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c := b +</a:t>
                      </a:r>
                      <a:r>
                        <a:rPr sz="1750" spc="-1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1  a := b </a:t>
                      </a:r>
                      <a:r>
                        <a:rPr sz="1750" dirty="0"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c  c := c * b  b :=</a:t>
                      </a:r>
                      <a:r>
                        <a:rPr sz="175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4020">
                        <a:lnSpc>
                          <a:spcPts val="1220"/>
                        </a:lnSpc>
                      </a:pP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c :=</a:t>
                      </a:r>
                      <a:r>
                        <a:rPr sz="1750" spc="-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</a:tr>
              <a:tr h="1676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4856226" y="5557265"/>
            <a:ext cx="262255" cy="262255"/>
            <a:chOff x="4856226" y="5557265"/>
            <a:chExt cx="262255" cy="262255"/>
          </a:xfrm>
        </p:grpSpPr>
        <p:sp>
          <p:nvSpPr>
            <p:cNvPr id="36" name="object 36"/>
            <p:cNvSpPr/>
            <p:nvPr/>
          </p:nvSpPr>
          <p:spPr>
            <a:xfrm>
              <a:off x="4861560" y="5562599"/>
              <a:ext cx="251460" cy="251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86156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4421885" y="5542026"/>
            <a:ext cx="292735" cy="292735"/>
            <a:chOff x="4421885" y="5542026"/>
            <a:chExt cx="292735" cy="292735"/>
          </a:xfrm>
        </p:grpSpPr>
        <p:sp>
          <p:nvSpPr>
            <p:cNvPr id="39" name="object 39"/>
            <p:cNvSpPr/>
            <p:nvPr/>
          </p:nvSpPr>
          <p:spPr>
            <a:xfrm>
              <a:off x="4442459" y="5562600"/>
              <a:ext cx="251460" cy="251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442459" y="556260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41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4191000" y="6527292"/>
            <a:ext cx="2682240" cy="83820"/>
          </a:xfrm>
          <a:custGeom>
            <a:avLst/>
            <a:gdLst/>
            <a:ahLst/>
            <a:cxnLst/>
            <a:rect l="l" t="t" r="r" b="b"/>
            <a:pathLst>
              <a:path w="2682240" h="83820">
                <a:moveTo>
                  <a:pt x="83820" y="83820"/>
                </a:moveTo>
                <a:lnTo>
                  <a:pt x="0" y="41148"/>
                </a:lnTo>
                <a:lnTo>
                  <a:pt x="83820" y="0"/>
                </a:lnTo>
                <a:lnTo>
                  <a:pt x="83820" y="36576"/>
                </a:lnTo>
                <a:lnTo>
                  <a:pt x="70104" y="36576"/>
                </a:lnTo>
                <a:lnTo>
                  <a:pt x="70104" y="47244"/>
                </a:lnTo>
                <a:lnTo>
                  <a:pt x="83820" y="47244"/>
                </a:lnTo>
                <a:lnTo>
                  <a:pt x="83820" y="83820"/>
                </a:lnTo>
                <a:close/>
              </a:path>
              <a:path w="2682240" h="83820">
                <a:moveTo>
                  <a:pt x="83820" y="47244"/>
                </a:moveTo>
                <a:lnTo>
                  <a:pt x="70104" y="47244"/>
                </a:lnTo>
                <a:lnTo>
                  <a:pt x="70104" y="36576"/>
                </a:lnTo>
                <a:lnTo>
                  <a:pt x="83820" y="36576"/>
                </a:lnTo>
                <a:lnTo>
                  <a:pt x="83820" y="47244"/>
                </a:lnTo>
                <a:close/>
              </a:path>
              <a:path w="2682240" h="83820">
                <a:moveTo>
                  <a:pt x="2682240" y="47244"/>
                </a:moveTo>
                <a:lnTo>
                  <a:pt x="83820" y="47244"/>
                </a:lnTo>
                <a:lnTo>
                  <a:pt x="83820" y="36576"/>
                </a:lnTo>
                <a:lnTo>
                  <a:pt x="2682240" y="36576"/>
                </a:lnTo>
                <a:lnTo>
                  <a:pt x="268224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7076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How </a:t>
            </a:r>
            <a:r>
              <a:rPr spc="-145" dirty="0"/>
              <a:t>process </a:t>
            </a:r>
            <a:r>
              <a:rPr spc="-180" dirty="0"/>
              <a:t>state</a:t>
            </a:r>
            <a:r>
              <a:rPr spc="-440" dirty="0"/>
              <a:t> </a:t>
            </a:r>
            <a:r>
              <a:rPr spc="-130" dirty="0"/>
              <a:t>changes_4</a:t>
            </a:r>
            <a:endParaRPr spc="-130" dirty="0"/>
          </a:p>
        </p:txBody>
      </p:sp>
      <p:sp>
        <p:nvSpPr>
          <p:cNvPr id="43" name="object 4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45941" y="5471921"/>
          <a:ext cx="186182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419100"/>
                <a:gridCol w="419100"/>
                <a:gridCol w="419100"/>
                <a:gridCol w="419099"/>
              </a:tblGrid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16445" y="5389626"/>
            <a:ext cx="513715" cy="513715"/>
            <a:chOff x="6616445" y="5389626"/>
            <a:chExt cx="513715" cy="513715"/>
          </a:xfrm>
        </p:grpSpPr>
        <p:sp>
          <p:nvSpPr>
            <p:cNvPr id="4" name="object 4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5029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0" y="0"/>
                  </a:moveTo>
                  <a:lnTo>
                    <a:pt x="502919" y="0"/>
                  </a:lnTo>
                  <a:lnTo>
                    <a:pt x="502919" y="502920"/>
                  </a:lnTo>
                  <a:lnTo>
                    <a:pt x="0" y="5029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280659" y="5605271"/>
            <a:ext cx="1257300" cy="83820"/>
          </a:xfrm>
          <a:custGeom>
            <a:avLst/>
            <a:gdLst/>
            <a:ahLst/>
            <a:cxnLst/>
            <a:rect l="l" t="t" r="r" b="b"/>
            <a:pathLst>
              <a:path w="1257300" h="83820">
                <a:moveTo>
                  <a:pt x="1173480" y="83820"/>
                </a:moveTo>
                <a:lnTo>
                  <a:pt x="1173480" y="0"/>
                </a:lnTo>
                <a:lnTo>
                  <a:pt x="1247986" y="36576"/>
                </a:lnTo>
                <a:lnTo>
                  <a:pt x="1188720" y="36576"/>
                </a:lnTo>
                <a:lnTo>
                  <a:pt x="1188720" y="47244"/>
                </a:lnTo>
                <a:lnTo>
                  <a:pt x="1245325" y="47244"/>
                </a:lnTo>
                <a:lnTo>
                  <a:pt x="1173480" y="83820"/>
                </a:lnTo>
                <a:close/>
              </a:path>
              <a:path w="1257300" h="83820">
                <a:moveTo>
                  <a:pt x="117348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173480" y="36576"/>
                </a:lnTo>
                <a:lnTo>
                  <a:pt x="1173480" y="47244"/>
                </a:lnTo>
                <a:close/>
              </a:path>
              <a:path w="1257300" h="83820">
                <a:moveTo>
                  <a:pt x="1245325" y="47244"/>
                </a:moveTo>
                <a:lnTo>
                  <a:pt x="1188720" y="47244"/>
                </a:lnTo>
                <a:lnTo>
                  <a:pt x="1188720" y="36576"/>
                </a:lnTo>
                <a:lnTo>
                  <a:pt x="1247986" y="36576"/>
                </a:lnTo>
                <a:lnTo>
                  <a:pt x="1257300" y="41148"/>
                </a:lnTo>
                <a:lnTo>
                  <a:pt x="124532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73240" y="5981700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7520" y="656844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1257300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9320" y="5605271"/>
            <a:ext cx="1173480" cy="963294"/>
          </a:xfrm>
          <a:custGeom>
            <a:avLst/>
            <a:gdLst/>
            <a:ahLst/>
            <a:cxnLst/>
            <a:rect l="l" t="t" r="r" b="b"/>
            <a:pathLst>
              <a:path w="1173479" h="963295">
                <a:moveTo>
                  <a:pt x="1173480" y="41160"/>
                </a:moveTo>
                <a:lnTo>
                  <a:pt x="1164158" y="36576"/>
                </a:lnTo>
                <a:lnTo>
                  <a:pt x="1089660" y="0"/>
                </a:lnTo>
                <a:lnTo>
                  <a:pt x="1089660" y="36576"/>
                </a:lnTo>
                <a:lnTo>
                  <a:pt x="0" y="36576"/>
                </a:lnTo>
                <a:lnTo>
                  <a:pt x="0" y="47256"/>
                </a:lnTo>
                <a:lnTo>
                  <a:pt x="835177" y="47256"/>
                </a:lnTo>
                <a:lnTo>
                  <a:pt x="797039" y="124968"/>
                </a:lnTo>
                <a:lnTo>
                  <a:pt x="833615" y="124968"/>
                </a:lnTo>
                <a:lnTo>
                  <a:pt x="833615" y="963180"/>
                </a:lnTo>
                <a:lnTo>
                  <a:pt x="844283" y="963180"/>
                </a:lnTo>
                <a:lnTo>
                  <a:pt x="844283" y="124968"/>
                </a:lnTo>
                <a:lnTo>
                  <a:pt x="880872" y="124968"/>
                </a:lnTo>
                <a:lnTo>
                  <a:pt x="873887" y="111252"/>
                </a:lnTo>
                <a:lnTo>
                  <a:pt x="841286" y="47256"/>
                </a:lnTo>
                <a:lnTo>
                  <a:pt x="1089660" y="47256"/>
                </a:lnTo>
                <a:lnTo>
                  <a:pt x="1089660" y="83832"/>
                </a:lnTo>
                <a:lnTo>
                  <a:pt x="1161503" y="47256"/>
                </a:lnTo>
                <a:lnTo>
                  <a:pt x="1173480" y="41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8519" y="5605271"/>
            <a:ext cx="1089660" cy="83820"/>
          </a:xfrm>
          <a:custGeom>
            <a:avLst/>
            <a:gdLst/>
            <a:ahLst/>
            <a:cxnLst/>
            <a:rect l="l" t="t" r="r" b="b"/>
            <a:pathLst>
              <a:path w="1089659" h="83820">
                <a:moveTo>
                  <a:pt x="1005840" y="83820"/>
                </a:moveTo>
                <a:lnTo>
                  <a:pt x="1005840" y="0"/>
                </a:lnTo>
                <a:lnTo>
                  <a:pt x="1080346" y="36576"/>
                </a:lnTo>
                <a:lnTo>
                  <a:pt x="1021080" y="36576"/>
                </a:lnTo>
                <a:lnTo>
                  <a:pt x="1021080" y="47244"/>
                </a:lnTo>
                <a:lnTo>
                  <a:pt x="1077685" y="47244"/>
                </a:lnTo>
                <a:lnTo>
                  <a:pt x="1005840" y="83820"/>
                </a:lnTo>
                <a:close/>
              </a:path>
              <a:path w="1089659" h="83820">
                <a:moveTo>
                  <a:pt x="100584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005840" y="36576"/>
                </a:lnTo>
                <a:lnTo>
                  <a:pt x="1005840" y="47244"/>
                </a:lnTo>
                <a:close/>
              </a:path>
              <a:path w="1089659" h="83820">
                <a:moveTo>
                  <a:pt x="1077685" y="47244"/>
                </a:moveTo>
                <a:lnTo>
                  <a:pt x="1021080" y="47244"/>
                </a:lnTo>
                <a:lnTo>
                  <a:pt x="1021080" y="36576"/>
                </a:lnTo>
                <a:lnTo>
                  <a:pt x="1080346" y="36576"/>
                </a:lnTo>
                <a:lnTo>
                  <a:pt x="1089660" y="41148"/>
                </a:lnTo>
                <a:lnTo>
                  <a:pt x="107768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76372" y="5138165"/>
            <a:ext cx="3902710" cy="508634"/>
            <a:chOff x="2976372" y="5138165"/>
            <a:chExt cx="3902710" cy="508634"/>
          </a:xfrm>
        </p:grpSpPr>
        <p:sp>
          <p:nvSpPr>
            <p:cNvPr id="12" name="object 12"/>
            <p:cNvSpPr/>
            <p:nvPr/>
          </p:nvSpPr>
          <p:spPr>
            <a:xfrm>
              <a:off x="3017520" y="5143499"/>
              <a:ext cx="3855720" cy="251460"/>
            </a:xfrm>
            <a:custGeom>
              <a:avLst/>
              <a:gdLst/>
              <a:ahLst/>
              <a:cxnLst/>
              <a:rect l="l" t="t" r="r" b="b"/>
              <a:pathLst>
                <a:path w="3855720" h="251460">
                  <a:moveTo>
                    <a:pt x="3855720" y="251459"/>
                  </a:moveTo>
                  <a:lnTo>
                    <a:pt x="3855720" y="0"/>
                  </a:lnTo>
                </a:path>
                <a:path w="3855720" h="251460">
                  <a:moveTo>
                    <a:pt x="385572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76372" y="5143499"/>
              <a:ext cx="83820" cy="502920"/>
            </a:xfrm>
            <a:custGeom>
              <a:avLst/>
              <a:gdLst/>
              <a:ahLst/>
              <a:cxnLst/>
              <a:rect l="l" t="t" r="r" b="b"/>
              <a:pathLst>
                <a:path w="83819" h="502920">
                  <a:moveTo>
                    <a:pt x="47244" y="434340"/>
                  </a:moveTo>
                  <a:lnTo>
                    <a:pt x="36576" y="434340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47244" y="434340"/>
                  </a:lnTo>
                  <a:close/>
                </a:path>
                <a:path w="83819" h="502920">
                  <a:moveTo>
                    <a:pt x="41148" y="502920"/>
                  </a:moveTo>
                  <a:lnTo>
                    <a:pt x="0" y="419100"/>
                  </a:lnTo>
                  <a:lnTo>
                    <a:pt x="36576" y="419100"/>
                  </a:lnTo>
                  <a:lnTo>
                    <a:pt x="36576" y="434340"/>
                  </a:lnTo>
                  <a:lnTo>
                    <a:pt x="76061" y="434340"/>
                  </a:lnTo>
                  <a:lnTo>
                    <a:pt x="41148" y="502920"/>
                  </a:lnTo>
                  <a:close/>
                </a:path>
                <a:path w="83819" h="502920">
                  <a:moveTo>
                    <a:pt x="76061" y="434340"/>
                  </a:moveTo>
                  <a:lnTo>
                    <a:pt x="47244" y="434340"/>
                  </a:lnTo>
                  <a:lnTo>
                    <a:pt x="47244" y="419100"/>
                  </a:lnTo>
                  <a:lnTo>
                    <a:pt x="83820" y="419100"/>
                  </a:lnTo>
                  <a:lnTo>
                    <a:pt x="76061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448805" y="2455926"/>
            <a:ext cx="1771014" cy="2106295"/>
            <a:chOff x="6448805" y="2455926"/>
            <a:chExt cx="1771014" cy="2106295"/>
          </a:xfrm>
        </p:grpSpPr>
        <p:sp>
          <p:nvSpPr>
            <p:cNvPr id="15" name="object 15"/>
            <p:cNvSpPr/>
            <p:nvPr/>
          </p:nvSpPr>
          <p:spPr>
            <a:xfrm>
              <a:off x="645413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19" y="2095500"/>
                  </a:moveTo>
                  <a:lnTo>
                    <a:pt x="0" y="2095500"/>
                  </a:lnTo>
                  <a:lnTo>
                    <a:pt x="0" y="0"/>
                  </a:lnTo>
                  <a:lnTo>
                    <a:pt x="1760219" y="0"/>
                  </a:lnTo>
                  <a:lnTo>
                    <a:pt x="1760219" y="209550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413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19" y="0"/>
                  </a:lnTo>
                  <a:lnTo>
                    <a:pt x="1760219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541947" y="2492726"/>
            <a:ext cx="1288415" cy="1903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6390" algn="just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26390" marR="5080" algn="just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26390" marR="74295" indent="-314325" algn="just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</a:t>
            </a:r>
            <a:r>
              <a:rPr sz="17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 b :=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26390" algn="just">
              <a:lnSpc>
                <a:spcPct val="100000"/>
              </a:lnSpc>
              <a:spcBef>
                <a:spcPts val="15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69422" y="2455862"/>
            <a:ext cx="1771014" cy="2106295"/>
            <a:chOff x="4269422" y="2455862"/>
            <a:chExt cx="1771014" cy="2106295"/>
          </a:xfrm>
        </p:grpSpPr>
        <p:sp>
          <p:nvSpPr>
            <p:cNvPr id="19" name="object 19"/>
            <p:cNvSpPr/>
            <p:nvPr/>
          </p:nvSpPr>
          <p:spPr>
            <a:xfrm>
              <a:off x="4274820" y="246125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20" y="1927860"/>
                  </a:moveTo>
                  <a:lnTo>
                    <a:pt x="0" y="1927860"/>
                  </a:lnTo>
                  <a:lnTo>
                    <a:pt x="0" y="2095500"/>
                  </a:lnTo>
                  <a:lnTo>
                    <a:pt x="1760220" y="2095500"/>
                  </a:lnTo>
                  <a:lnTo>
                    <a:pt x="1760220" y="1927860"/>
                  </a:lnTo>
                  <a:close/>
                </a:path>
                <a:path w="1760220" h="2095500">
                  <a:moveTo>
                    <a:pt x="1760220" y="0"/>
                  </a:moveTo>
                  <a:lnTo>
                    <a:pt x="0" y="0"/>
                  </a:lnTo>
                  <a:lnTo>
                    <a:pt x="0" y="922020"/>
                  </a:lnTo>
                  <a:lnTo>
                    <a:pt x="1760220" y="922020"/>
                  </a:lnTo>
                  <a:lnTo>
                    <a:pt x="176022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7481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362716" y="2492726"/>
            <a:ext cx="1312545" cy="83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26390" marR="5080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b := a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9360" y="3331306"/>
            <a:ext cx="937894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 b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R="49530" algn="just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 b :=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37126" y="5557265"/>
            <a:ext cx="262255" cy="262255"/>
            <a:chOff x="4437126" y="5557265"/>
            <a:chExt cx="262255" cy="262255"/>
          </a:xfrm>
        </p:grpSpPr>
        <p:sp>
          <p:nvSpPr>
            <p:cNvPr id="24" name="object 24"/>
            <p:cNvSpPr/>
            <p:nvPr/>
          </p:nvSpPr>
          <p:spPr>
            <a:xfrm>
              <a:off x="4442460" y="5562599"/>
              <a:ext cx="251460" cy="2514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4246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090166" y="2455926"/>
            <a:ext cx="1771014" cy="2106295"/>
            <a:chOff x="2090166" y="2455926"/>
            <a:chExt cx="1771014" cy="2106295"/>
          </a:xfrm>
        </p:grpSpPr>
        <p:sp>
          <p:nvSpPr>
            <p:cNvPr id="27" name="object 27"/>
            <p:cNvSpPr/>
            <p:nvPr/>
          </p:nvSpPr>
          <p:spPr>
            <a:xfrm>
              <a:off x="2095500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20" y="2095500"/>
                  </a:moveTo>
                  <a:lnTo>
                    <a:pt x="0" y="2095500"/>
                  </a:lnTo>
                  <a:lnTo>
                    <a:pt x="0" y="0"/>
                  </a:lnTo>
                  <a:lnTo>
                    <a:pt x="1760220" y="0"/>
                  </a:lnTo>
                  <a:lnTo>
                    <a:pt x="1760220" y="209550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95500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183376" y="2492726"/>
            <a:ext cx="1312545" cy="1903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26390" marR="28575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26390" marR="5080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82830" y="1913635"/>
            <a:ext cx="10471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Ru</a:t>
            </a:r>
            <a:r>
              <a:rPr sz="1950" b="1" spc="3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i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g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83094" y="1913635"/>
            <a:ext cx="10064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l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o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cke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d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71368" y="1913635"/>
            <a:ext cx="7816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35" dirty="0">
                <a:latin typeface="Arial" panose="020B0604020202020204"/>
                <a:cs typeface="Arial" panose="020B0604020202020204"/>
              </a:rPr>
              <a:t>R</a:t>
            </a:r>
            <a:r>
              <a:rPr sz="1950" b="1" dirty="0">
                <a:latin typeface="Arial" panose="020B0604020202020204"/>
                <a:cs typeface="Arial" panose="020B0604020202020204"/>
              </a:rPr>
              <a:t>e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y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016502" y="3376421"/>
            <a:ext cx="2109470" cy="1019810"/>
            <a:chOff x="4016502" y="3376421"/>
            <a:chExt cx="2109470" cy="1019810"/>
          </a:xfrm>
        </p:grpSpPr>
        <p:sp>
          <p:nvSpPr>
            <p:cNvPr id="34" name="object 34"/>
            <p:cNvSpPr/>
            <p:nvPr/>
          </p:nvSpPr>
          <p:spPr>
            <a:xfrm>
              <a:off x="4023360" y="3376421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8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2095500" y="1005839"/>
                  </a:moveTo>
                  <a:lnTo>
                    <a:pt x="0" y="1005840"/>
                  </a:ln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2095500" y="1005840"/>
                  </a:moveTo>
                  <a:lnTo>
                    <a:pt x="0" y="1005840"/>
                  </a:lnTo>
                  <a:lnTo>
                    <a:pt x="0" y="0"/>
                  </a:lnTo>
                  <a:lnTo>
                    <a:pt x="2095500" y="0"/>
                  </a:lnTo>
                  <a:lnTo>
                    <a:pt x="2095500" y="1005840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0" y="0"/>
                  </a:moveTo>
                  <a:lnTo>
                    <a:pt x="2095500" y="0"/>
                  </a:lnTo>
                  <a:lnTo>
                    <a:pt x="2095500" y="1005840"/>
                  </a:lnTo>
                  <a:lnTo>
                    <a:pt x="0" y="100584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890008" y="3714979"/>
            <a:ext cx="3619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I/O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84085" y="5557265"/>
            <a:ext cx="262255" cy="262255"/>
            <a:chOff x="6784085" y="5557265"/>
            <a:chExt cx="262255" cy="262255"/>
          </a:xfrm>
        </p:grpSpPr>
        <p:sp>
          <p:nvSpPr>
            <p:cNvPr id="40" name="object 40"/>
            <p:cNvSpPr/>
            <p:nvPr/>
          </p:nvSpPr>
          <p:spPr>
            <a:xfrm>
              <a:off x="6789419" y="5562599"/>
              <a:ext cx="251459" cy="251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89419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4840985" y="5542026"/>
            <a:ext cx="292735" cy="292735"/>
            <a:chOff x="4840985" y="5542026"/>
            <a:chExt cx="292735" cy="292735"/>
          </a:xfrm>
        </p:grpSpPr>
        <p:sp>
          <p:nvSpPr>
            <p:cNvPr id="43" name="object 43"/>
            <p:cNvSpPr/>
            <p:nvPr/>
          </p:nvSpPr>
          <p:spPr>
            <a:xfrm>
              <a:off x="4861559" y="5562600"/>
              <a:ext cx="251460" cy="251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861559" y="556260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41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/>
          <p:nvPr/>
        </p:nvSpPr>
        <p:spPr>
          <a:xfrm>
            <a:off x="4191000" y="6527292"/>
            <a:ext cx="2682240" cy="83820"/>
          </a:xfrm>
          <a:custGeom>
            <a:avLst/>
            <a:gdLst/>
            <a:ahLst/>
            <a:cxnLst/>
            <a:rect l="l" t="t" r="r" b="b"/>
            <a:pathLst>
              <a:path w="2682240" h="83820">
                <a:moveTo>
                  <a:pt x="83820" y="83820"/>
                </a:moveTo>
                <a:lnTo>
                  <a:pt x="0" y="41148"/>
                </a:lnTo>
                <a:lnTo>
                  <a:pt x="83820" y="0"/>
                </a:lnTo>
                <a:lnTo>
                  <a:pt x="83820" y="36576"/>
                </a:lnTo>
                <a:lnTo>
                  <a:pt x="70104" y="36576"/>
                </a:lnTo>
                <a:lnTo>
                  <a:pt x="70104" y="47244"/>
                </a:lnTo>
                <a:lnTo>
                  <a:pt x="83820" y="47244"/>
                </a:lnTo>
                <a:lnTo>
                  <a:pt x="83820" y="83820"/>
                </a:lnTo>
                <a:close/>
              </a:path>
              <a:path w="2682240" h="83820">
                <a:moveTo>
                  <a:pt x="83820" y="47244"/>
                </a:moveTo>
                <a:lnTo>
                  <a:pt x="70104" y="47244"/>
                </a:lnTo>
                <a:lnTo>
                  <a:pt x="70104" y="36576"/>
                </a:lnTo>
                <a:lnTo>
                  <a:pt x="83820" y="36576"/>
                </a:lnTo>
                <a:lnTo>
                  <a:pt x="83820" y="47244"/>
                </a:lnTo>
                <a:close/>
              </a:path>
              <a:path w="2682240" h="83820">
                <a:moveTo>
                  <a:pt x="2682240" y="47244"/>
                </a:moveTo>
                <a:lnTo>
                  <a:pt x="83820" y="47244"/>
                </a:lnTo>
                <a:lnTo>
                  <a:pt x="83820" y="36576"/>
                </a:lnTo>
                <a:lnTo>
                  <a:pt x="2682240" y="36576"/>
                </a:lnTo>
                <a:lnTo>
                  <a:pt x="268224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7076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How </a:t>
            </a:r>
            <a:r>
              <a:rPr spc="-145" dirty="0"/>
              <a:t>process </a:t>
            </a:r>
            <a:r>
              <a:rPr spc="-180" dirty="0"/>
              <a:t>state</a:t>
            </a:r>
            <a:r>
              <a:rPr spc="-440" dirty="0"/>
              <a:t> </a:t>
            </a:r>
            <a:r>
              <a:rPr spc="-130" dirty="0"/>
              <a:t>changes_5</a:t>
            </a:r>
            <a:endParaRPr spc="-130" dirty="0"/>
          </a:p>
        </p:txBody>
      </p:sp>
      <p:sp>
        <p:nvSpPr>
          <p:cNvPr id="47" name="object 47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45941" y="5471921"/>
          <a:ext cx="186182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419100"/>
                <a:gridCol w="419100"/>
                <a:gridCol w="419100"/>
                <a:gridCol w="419099"/>
              </a:tblGrid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16445" y="5389626"/>
            <a:ext cx="513715" cy="513715"/>
            <a:chOff x="6616445" y="5389626"/>
            <a:chExt cx="513715" cy="513715"/>
          </a:xfrm>
        </p:grpSpPr>
        <p:sp>
          <p:nvSpPr>
            <p:cNvPr id="4" name="object 4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5029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0" y="0"/>
                  </a:moveTo>
                  <a:lnTo>
                    <a:pt x="502919" y="0"/>
                  </a:lnTo>
                  <a:lnTo>
                    <a:pt x="502919" y="502920"/>
                  </a:lnTo>
                  <a:lnTo>
                    <a:pt x="0" y="5029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280659" y="5605271"/>
            <a:ext cx="1257300" cy="83820"/>
          </a:xfrm>
          <a:custGeom>
            <a:avLst/>
            <a:gdLst/>
            <a:ahLst/>
            <a:cxnLst/>
            <a:rect l="l" t="t" r="r" b="b"/>
            <a:pathLst>
              <a:path w="1257300" h="83820">
                <a:moveTo>
                  <a:pt x="1173480" y="83820"/>
                </a:moveTo>
                <a:lnTo>
                  <a:pt x="1173480" y="0"/>
                </a:lnTo>
                <a:lnTo>
                  <a:pt x="1247986" y="36576"/>
                </a:lnTo>
                <a:lnTo>
                  <a:pt x="1188720" y="36576"/>
                </a:lnTo>
                <a:lnTo>
                  <a:pt x="1188720" y="47244"/>
                </a:lnTo>
                <a:lnTo>
                  <a:pt x="1245325" y="47244"/>
                </a:lnTo>
                <a:lnTo>
                  <a:pt x="1173480" y="83820"/>
                </a:lnTo>
                <a:close/>
              </a:path>
              <a:path w="1257300" h="83820">
                <a:moveTo>
                  <a:pt x="117348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173480" y="36576"/>
                </a:lnTo>
                <a:lnTo>
                  <a:pt x="1173480" y="47244"/>
                </a:lnTo>
                <a:close/>
              </a:path>
              <a:path w="1257300" h="83820">
                <a:moveTo>
                  <a:pt x="1245325" y="47244"/>
                </a:moveTo>
                <a:lnTo>
                  <a:pt x="1188720" y="47244"/>
                </a:lnTo>
                <a:lnTo>
                  <a:pt x="1188720" y="36576"/>
                </a:lnTo>
                <a:lnTo>
                  <a:pt x="1247986" y="36576"/>
                </a:lnTo>
                <a:lnTo>
                  <a:pt x="1257300" y="41148"/>
                </a:lnTo>
                <a:lnTo>
                  <a:pt x="124532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73240" y="5981700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7520" y="656844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1257300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9320" y="5605271"/>
            <a:ext cx="1173480" cy="963294"/>
          </a:xfrm>
          <a:custGeom>
            <a:avLst/>
            <a:gdLst/>
            <a:ahLst/>
            <a:cxnLst/>
            <a:rect l="l" t="t" r="r" b="b"/>
            <a:pathLst>
              <a:path w="1173479" h="963295">
                <a:moveTo>
                  <a:pt x="1173480" y="41160"/>
                </a:moveTo>
                <a:lnTo>
                  <a:pt x="1164158" y="36576"/>
                </a:lnTo>
                <a:lnTo>
                  <a:pt x="1089660" y="0"/>
                </a:lnTo>
                <a:lnTo>
                  <a:pt x="1089660" y="36576"/>
                </a:lnTo>
                <a:lnTo>
                  <a:pt x="0" y="36576"/>
                </a:lnTo>
                <a:lnTo>
                  <a:pt x="0" y="47256"/>
                </a:lnTo>
                <a:lnTo>
                  <a:pt x="835177" y="47256"/>
                </a:lnTo>
                <a:lnTo>
                  <a:pt x="797039" y="124968"/>
                </a:lnTo>
                <a:lnTo>
                  <a:pt x="833615" y="124968"/>
                </a:lnTo>
                <a:lnTo>
                  <a:pt x="833615" y="963180"/>
                </a:lnTo>
                <a:lnTo>
                  <a:pt x="844283" y="963180"/>
                </a:lnTo>
                <a:lnTo>
                  <a:pt x="844283" y="124968"/>
                </a:lnTo>
                <a:lnTo>
                  <a:pt x="880872" y="124968"/>
                </a:lnTo>
                <a:lnTo>
                  <a:pt x="873887" y="111252"/>
                </a:lnTo>
                <a:lnTo>
                  <a:pt x="841286" y="47256"/>
                </a:lnTo>
                <a:lnTo>
                  <a:pt x="1089660" y="47256"/>
                </a:lnTo>
                <a:lnTo>
                  <a:pt x="1089660" y="83832"/>
                </a:lnTo>
                <a:lnTo>
                  <a:pt x="1161503" y="47256"/>
                </a:lnTo>
                <a:lnTo>
                  <a:pt x="1173480" y="41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8519" y="5605271"/>
            <a:ext cx="1089660" cy="83820"/>
          </a:xfrm>
          <a:custGeom>
            <a:avLst/>
            <a:gdLst/>
            <a:ahLst/>
            <a:cxnLst/>
            <a:rect l="l" t="t" r="r" b="b"/>
            <a:pathLst>
              <a:path w="1089659" h="83820">
                <a:moveTo>
                  <a:pt x="1005840" y="83820"/>
                </a:moveTo>
                <a:lnTo>
                  <a:pt x="1005840" y="0"/>
                </a:lnTo>
                <a:lnTo>
                  <a:pt x="1080346" y="36576"/>
                </a:lnTo>
                <a:lnTo>
                  <a:pt x="1021080" y="36576"/>
                </a:lnTo>
                <a:lnTo>
                  <a:pt x="1021080" y="47244"/>
                </a:lnTo>
                <a:lnTo>
                  <a:pt x="1077685" y="47244"/>
                </a:lnTo>
                <a:lnTo>
                  <a:pt x="1005840" y="83820"/>
                </a:lnTo>
                <a:close/>
              </a:path>
              <a:path w="1089659" h="83820">
                <a:moveTo>
                  <a:pt x="100584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005840" y="36576"/>
                </a:lnTo>
                <a:lnTo>
                  <a:pt x="1005840" y="47244"/>
                </a:lnTo>
                <a:close/>
              </a:path>
              <a:path w="1089659" h="83820">
                <a:moveTo>
                  <a:pt x="1077685" y="47244"/>
                </a:moveTo>
                <a:lnTo>
                  <a:pt x="1021080" y="47244"/>
                </a:lnTo>
                <a:lnTo>
                  <a:pt x="1021080" y="36576"/>
                </a:lnTo>
                <a:lnTo>
                  <a:pt x="1080346" y="36576"/>
                </a:lnTo>
                <a:lnTo>
                  <a:pt x="1089660" y="41148"/>
                </a:lnTo>
                <a:lnTo>
                  <a:pt x="107768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76372" y="5138165"/>
            <a:ext cx="3902710" cy="508634"/>
            <a:chOff x="2976372" y="5138165"/>
            <a:chExt cx="3902710" cy="508634"/>
          </a:xfrm>
        </p:grpSpPr>
        <p:sp>
          <p:nvSpPr>
            <p:cNvPr id="12" name="object 12"/>
            <p:cNvSpPr/>
            <p:nvPr/>
          </p:nvSpPr>
          <p:spPr>
            <a:xfrm>
              <a:off x="3017520" y="5143499"/>
              <a:ext cx="3855720" cy="251460"/>
            </a:xfrm>
            <a:custGeom>
              <a:avLst/>
              <a:gdLst/>
              <a:ahLst/>
              <a:cxnLst/>
              <a:rect l="l" t="t" r="r" b="b"/>
              <a:pathLst>
                <a:path w="3855720" h="251460">
                  <a:moveTo>
                    <a:pt x="3855720" y="251459"/>
                  </a:moveTo>
                  <a:lnTo>
                    <a:pt x="3855720" y="0"/>
                  </a:lnTo>
                </a:path>
                <a:path w="3855720" h="251460">
                  <a:moveTo>
                    <a:pt x="385572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76372" y="5143499"/>
              <a:ext cx="83820" cy="502920"/>
            </a:xfrm>
            <a:custGeom>
              <a:avLst/>
              <a:gdLst/>
              <a:ahLst/>
              <a:cxnLst/>
              <a:rect l="l" t="t" r="r" b="b"/>
              <a:pathLst>
                <a:path w="83819" h="502920">
                  <a:moveTo>
                    <a:pt x="47244" y="434340"/>
                  </a:moveTo>
                  <a:lnTo>
                    <a:pt x="36576" y="434340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47244" y="434340"/>
                  </a:lnTo>
                  <a:close/>
                </a:path>
                <a:path w="83819" h="502920">
                  <a:moveTo>
                    <a:pt x="41148" y="502920"/>
                  </a:moveTo>
                  <a:lnTo>
                    <a:pt x="0" y="419100"/>
                  </a:lnTo>
                  <a:lnTo>
                    <a:pt x="36576" y="419100"/>
                  </a:lnTo>
                  <a:lnTo>
                    <a:pt x="36576" y="434340"/>
                  </a:lnTo>
                  <a:lnTo>
                    <a:pt x="76061" y="434340"/>
                  </a:lnTo>
                  <a:lnTo>
                    <a:pt x="41148" y="502920"/>
                  </a:lnTo>
                  <a:close/>
                </a:path>
                <a:path w="83819" h="502920">
                  <a:moveTo>
                    <a:pt x="76061" y="434340"/>
                  </a:moveTo>
                  <a:lnTo>
                    <a:pt x="47244" y="434340"/>
                  </a:lnTo>
                  <a:lnTo>
                    <a:pt x="47244" y="419100"/>
                  </a:lnTo>
                  <a:lnTo>
                    <a:pt x="83820" y="419100"/>
                  </a:lnTo>
                  <a:lnTo>
                    <a:pt x="76061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274820" y="2461260"/>
            <a:ext cx="1760220" cy="2095500"/>
          </a:xfrm>
          <a:prstGeom prst="rect">
            <a:avLst/>
          </a:prstGeom>
          <a:solidFill>
            <a:srgbClr val="CCFFCC"/>
          </a:solidFill>
          <a:ln w="10668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36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65125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b := a + 1  c := b + 1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37126" y="5557265"/>
            <a:ext cx="262255" cy="262255"/>
            <a:chOff x="4437126" y="5557265"/>
            <a:chExt cx="262255" cy="262255"/>
          </a:xfrm>
        </p:grpSpPr>
        <p:sp>
          <p:nvSpPr>
            <p:cNvPr id="16" name="object 16"/>
            <p:cNvSpPr/>
            <p:nvPr/>
          </p:nvSpPr>
          <p:spPr>
            <a:xfrm>
              <a:off x="4442460" y="5562599"/>
              <a:ext cx="251460" cy="2514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4246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095500" y="2461260"/>
            <a:ext cx="1760220" cy="2095500"/>
          </a:xfrm>
          <a:prstGeom prst="rect">
            <a:avLst/>
          </a:prstGeom>
          <a:solidFill>
            <a:srgbClr val="FFCC99"/>
          </a:solidFill>
          <a:ln w="10668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36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8862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65125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04071" y="1913635"/>
            <a:ext cx="10064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l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o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cke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d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4219" y="1913635"/>
            <a:ext cx="10039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Arial" panose="020B0604020202020204"/>
                <a:cs typeface="Arial" panose="020B0604020202020204"/>
              </a:rPr>
              <a:t>Blocked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4435" y="1950155"/>
            <a:ext cx="1363345" cy="136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Running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 panose="020B0604020202020204"/>
              <a:cs typeface="Arial" panose="020B0604020202020204"/>
            </a:endParaRPr>
          </a:p>
          <a:p>
            <a:pPr marL="414020">
              <a:lnSpc>
                <a:spcPct val="100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54140" y="2461260"/>
            <a:ext cx="1760220" cy="2095500"/>
          </a:xfrm>
          <a:custGeom>
            <a:avLst/>
            <a:gdLst/>
            <a:ahLst/>
            <a:cxnLst/>
            <a:rect l="l" t="t" r="r" b="b"/>
            <a:pathLst>
              <a:path w="1760220" h="2095500">
                <a:moveTo>
                  <a:pt x="0" y="0"/>
                </a:moveTo>
                <a:lnTo>
                  <a:pt x="1760219" y="0"/>
                </a:lnTo>
                <a:lnTo>
                  <a:pt x="1760219" y="2095500"/>
                </a:lnTo>
                <a:lnTo>
                  <a:pt x="0" y="209550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459473" y="3299459"/>
            <a:ext cx="1750060" cy="1252220"/>
          </a:xfrm>
          <a:prstGeom prst="rect">
            <a:avLst/>
          </a:prstGeom>
          <a:solidFill>
            <a:srgbClr val="00CC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408940" marR="452755" indent="-314325" algn="just">
              <a:lnSpc>
                <a:spcPct val="101000"/>
              </a:lnSpc>
              <a:spcBef>
                <a:spcPts val="85"/>
              </a:spcBef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</a:t>
            </a:r>
            <a:r>
              <a:rPr sz="17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 b :=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08940" algn="just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02785" y="5542026"/>
            <a:ext cx="292735" cy="292735"/>
            <a:chOff x="4002785" y="5542026"/>
            <a:chExt cx="292735" cy="292735"/>
          </a:xfrm>
        </p:grpSpPr>
        <p:sp>
          <p:nvSpPr>
            <p:cNvPr id="25" name="object 25"/>
            <p:cNvSpPr/>
            <p:nvPr/>
          </p:nvSpPr>
          <p:spPr>
            <a:xfrm>
              <a:off x="4023359" y="5562600"/>
              <a:ext cx="251460" cy="251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23359" y="556260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41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840985" y="5542026"/>
            <a:ext cx="292735" cy="292735"/>
            <a:chOff x="4840985" y="5542026"/>
            <a:chExt cx="292735" cy="292735"/>
          </a:xfrm>
        </p:grpSpPr>
        <p:sp>
          <p:nvSpPr>
            <p:cNvPr id="28" name="object 28"/>
            <p:cNvSpPr/>
            <p:nvPr/>
          </p:nvSpPr>
          <p:spPr>
            <a:xfrm>
              <a:off x="4861559" y="5562600"/>
              <a:ext cx="251460" cy="251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61559" y="556260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41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4191000" y="6527292"/>
            <a:ext cx="2682240" cy="83820"/>
          </a:xfrm>
          <a:custGeom>
            <a:avLst/>
            <a:gdLst/>
            <a:ahLst/>
            <a:cxnLst/>
            <a:rect l="l" t="t" r="r" b="b"/>
            <a:pathLst>
              <a:path w="2682240" h="83820">
                <a:moveTo>
                  <a:pt x="83820" y="83820"/>
                </a:moveTo>
                <a:lnTo>
                  <a:pt x="0" y="41148"/>
                </a:lnTo>
                <a:lnTo>
                  <a:pt x="83820" y="0"/>
                </a:lnTo>
                <a:lnTo>
                  <a:pt x="83820" y="36576"/>
                </a:lnTo>
                <a:lnTo>
                  <a:pt x="70104" y="36576"/>
                </a:lnTo>
                <a:lnTo>
                  <a:pt x="70104" y="47244"/>
                </a:lnTo>
                <a:lnTo>
                  <a:pt x="83820" y="47244"/>
                </a:lnTo>
                <a:lnTo>
                  <a:pt x="83820" y="83820"/>
                </a:lnTo>
                <a:close/>
              </a:path>
              <a:path w="2682240" h="83820">
                <a:moveTo>
                  <a:pt x="83820" y="47244"/>
                </a:moveTo>
                <a:lnTo>
                  <a:pt x="70104" y="47244"/>
                </a:lnTo>
                <a:lnTo>
                  <a:pt x="70104" y="36576"/>
                </a:lnTo>
                <a:lnTo>
                  <a:pt x="83820" y="36576"/>
                </a:lnTo>
                <a:lnTo>
                  <a:pt x="83820" y="47244"/>
                </a:lnTo>
                <a:close/>
              </a:path>
              <a:path w="2682240" h="83820">
                <a:moveTo>
                  <a:pt x="2682240" y="47244"/>
                </a:moveTo>
                <a:lnTo>
                  <a:pt x="83820" y="47244"/>
                </a:lnTo>
                <a:lnTo>
                  <a:pt x="83820" y="36576"/>
                </a:lnTo>
                <a:lnTo>
                  <a:pt x="2682240" y="36576"/>
                </a:lnTo>
                <a:lnTo>
                  <a:pt x="268224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118859" y="1993392"/>
            <a:ext cx="3520440" cy="130619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0330" marR="175260">
              <a:lnSpc>
                <a:spcPts val="3170"/>
              </a:lnSpc>
              <a:spcBef>
                <a:spcPts val="400"/>
              </a:spcBef>
            </a:pPr>
            <a:r>
              <a:rPr sz="2650" b="1" spc="-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b="1" spc="-5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2650" b="1" spc="-1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b="1" spc="-10" dirty="0">
                <a:latin typeface="Times New Roman" panose="02020603050405020304"/>
                <a:cs typeface="Times New Roman" panose="02020603050405020304"/>
              </a:rPr>
              <a:t>to  Run cannot </a:t>
            </a:r>
            <a:r>
              <a:rPr sz="2650" b="1" spc="-1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b="1" spc="-10" dirty="0">
                <a:latin typeface="Times New Roman" panose="02020603050405020304"/>
                <a:cs typeface="Times New Roman" panose="02020603050405020304"/>
              </a:rPr>
              <a:t>simply  selected </a:t>
            </a:r>
            <a:r>
              <a:rPr sz="2650" b="1" spc="-2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650" b="1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-15" dirty="0">
                <a:latin typeface="Times New Roman" panose="02020603050405020304"/>
                <a:cs typeface="Times New Roman" panose="02020603050405020304"/>
              </a:rPr>
              <a:t>front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093625" y="392579"/>
            <a:ext cx="7076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How </a:t>
            </a:r>
            <a:r>
              <a:rPr spc="-145" dirty="0"/>
              <a:t>process </a:t>
            </a:r>
            <a:r>
              <a:rPr spc="-180" dirty="0"/>
              <a:t>state</a:t>
            </a:r>
            <a:r>
              <a:rPr spc="-440" dirty="0"/>
              <a:t> </a:t>
            </a:r>
            <a:r>
              <a:rPr spc="-130" dirty="0"/>
              <a:t>changes_6</a:t>
            </a:r>
            <a:endParaRPr spc="-130" dirty="0"/>
          </a:p>
        </p:txBody>
      </p:sp>
      <p:sp>
        <p:nvSpPr>
          <p:cNvPr id="33" name="object 3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45941" y="5471921"/>
          <a:ext cx="186182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419100"/>
                <a:gridCol w="419100"/>
                <a:gridCol w="419100"/>
                <a:gridCol w="419099"/>
              </a:tblGrid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16445" y="5389626"/>
            <a:ext cx="513715" cy="513715"/>
            <a:chOff x="6616445" y="5389626"/>
            <a:chExt cx="513715" cy="513715"/>
          </a:xfrm>
        </p:grpSpPr>
        <p:sp>
          <p:nvSpPr>
            <p:cNvPr id="4" name="object 4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5029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0" y="0"/>
                  </a:moveTo>
                  <a:lnTo>
                    <a:pt x="502919" y="0"/>
                  </a:lnTo>
                  <a:lnTo>
                    <a:pt x="502919" y="502920"/>
                  </a:lnTo>
                  <a:lnTo>
                    <a:pt x="0" y="5029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280659" y="5605271"/>
            <a:ext cx="1257300" cy="83820"/>
          </a:xfrm>
          <a:custGeom>
            <a:avLst/>
            <a:gdLst/>
            <a:ahLst/>
            <a:cxnLst/>
            <a:rect l="l" t="t" r="r" b="b"/>
            <a:pathLst>
              <a:path w="1257300" h="83820">
                <a:moveTo>
                  <a:pt x="1173480" y="83820"/>
                </a:moveTo>
                <a:lnTo>
                  <a:pt x="1173480" y="0"/>
                </a:lnTo>
                <a:lnTo>
                  <a:pt x="1247986" y="36576"/>
                </a:lnTo>
                <a:lnTo>
                  <a:pt x="1188720" y="36576"/>
                </a:lnTo>
                <a:lnTo>
                  <a:pt x="1188720" y="47244"/>
                </a:lnTo>
                <a:lnTo>
                  <a:pt x="1245325" y="47244"/>
                </a:lnTo>
                <a:lnTo>
                  <a:pt x="1173480" y="83820"/>
                </a:lnTo>
                <a:close/>
              </a:path>
              <a:path w="1257300" h="83820">
                <a:moveTo>
                  <a:pt x="117348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173480" y="36576"/>
                </a:lnTo>
                <a:lnTo>
                  <a:pt x="1173480" y="47244"/>
                </a:lnTo>
                <a:close/>
              </a:path>
              <a:path w="1257300" h="83820">
                <a:moveTo>
                  <a:pt x="1245325" y="47244"/>
                </a:moveTo>
                <a:lnTo>
                  <a:pt x="1188720" y="47244"/>
                </a:lnTo>
                <a:lnTo>
                  <a:pt x="1188720" y="36576"/>
                </a:lnTo>
                <a:lnTo>
                  <a:pt x="1247986" y="36576"/>
                </a:lnTo>
                <a:lnTo>
                  <a:pt x="1257300" y="41148"/>
                </a:lnTo>
                <a:lnTo>
                  <a:pt x="124532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73240" y="5981700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7520" y="656844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1257300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9320" y="5605271"/>
            <a:ext cx="1173480" cy="963294"/>
          </a:xfrm>
          <a:custGeom>
            <a:avLst/>
            <a:gdLst/>
            <a:ahLst/>
            <a:cxnLst/>
            <a:rect l="l" t="t" r="r" b="b"/>
            <a:pathLst>
              <a:path w="1173479" h="963295">
                <a:moveTo>
                  <a:pt x="1173480" y="41160"/>
                </a:moveTo>
                <a:lnTo>
                  <a:pt x="1164158" y="36576"/>
                </a:lnTo>
                <a:lnTo>
                  <a:pt x="1089660" y="0"/>
                </a:lnTo>
                <a:lnTo>
                  <a:pt x="1089660" y="36576"/>
                </a:lnTo>
                <a:lnTo>
                  <a:pt x="0" y="36576"/>
                </a:lnTo>
                <a:lnTo>
                  <a:pt x="0" y="47256"/>
                </a:lnTo>
                <a:lnTo>
                  <a:pt x="835177" y="47256"/>
                </a:lnTo>
                <a:lnTo>
                  <a:pt x="797039" y="124968"/>
                </a:lnTo>
                <a:lnTo>
                  <a:pt x="833615" y="124968"/>
                </a:lnTo>
                <a:lnTo>
                  <a:pt x="833615" y="963180"/>
                </a:lnTo>
                <a:lnTo>
                  <a:pt x="844283" y="963180"/>
                </a:lnTo>
                <a:lnTo>
                  <a:pt x="844283" y="124968"/>
                </a:lnTo>
                <a:lnTo>
                  <a:pt x="880872" y="124968"/>
                </a:lnTo>
                <a:lnTo>
                  <a:pt x="873887" y="111252"/>
                </a:lnTo>
                <a:lnTo>
                  <a:pt x="841286" y="47256"/>
                </a:lnTo>
                <a:lnTo>
                  <a:pt x="1089660" y="47256"/>
                </a:lnTo>
                <a:lnTo>
                  <a:pt x="1089660" y="83832"/>
                </a:lnTo>
                <a:lnTo>
                  <a:pt x="1161503" y="47256"/>
                </a:lnTo>
                <a:lnTo>
                  <a:pt x="1173480" y="41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8519" y="5605271"/>
            <a:ext cx="1089660" cy="83820"/>
          </a:xfrm>
          <a:custGeom>
            <a:avLst/>
            <a:gdLst/>
            <a:ahLst/>
            <a:cxnLst/>
            <a:rect l="l" t="t" r="r" b="b"/>
            <a:pathLst>
              <a:path w="1089659" h="83820">
                <a:moveTo>
                  <a:pt x="1005840" y="83820"/>
                </a:moveTo>
                <a:lnTo>
                  <a:pt x="1005840" y="0"/>
                </a:lnTo>
                <a:lnTo>
                  <a:pt x="1080346" y="36576"/>
                </a:lnTo>
                <a:lnTo>
                  <a:pt x="1021080" y="36576"/>
                </a:lnTo>
                <a:lnTo>
                  <a:pt x="1021080" y="47244"/>
                </a:lnTo>
                <a:lnTo>
                  <a:pt x="1077685" y="47244"/>
                </a:lnTo>
                <a:lnTo>
                  <a:pt x="1005840" y="83820"/>
                </a:lnTo>
                <a:close/>
              </a:path>
              <a:path w="1089659" h="83820">
                <a:moveTo>
                  <a:pt x="100584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005840" y="36576"/>
                </a:lnTo>
                <a:lnTo>
                  <a:pt x="1005840" y="47244"/>
                </a:lnTo>
                <a:close/>
              </a:path>
              <a:path w="1089659" h="83820">
                <a:moveTo>
                  <a:pt x="1077685" y="47244"/>
                </a:moveTo>
                <a:lnTo>
                  <a:pt x="1021080" y="47244"/>
                </a:lnTo>
                <a:lnTo>
                  <a:pt x="1021080" y="36576"/>
                </a:lnTo>
                <a:lnTo>
                  <a:pt x="1080346" y="36576"/>
                </a:lnTo>
                <a:lnTo>
                  <a:pt x="1089660" y="41148"/>
                </a:lnTo>
                <a:lnTo>
                  <a:pt x="107768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76372" y="5138165"/>
            <a:ext cx="3902710" cy="508634"/>
            <a:chOff x="2976372" y="5138165"/>
            <a:chExt cx="3902710" cy="508634"/>
          </a:xfrm>
        </p:grpSpPr>
        <p:sp>
          <p:nvSpPr>
            <p:cNvPr id="12" name="object 12"/>
            <p:cNvSpPr/>
            <p:nvPr/>
          </p:nvSpPr>
          <p:spPr>
            <a:xfrm>
              <a:off x="3017520" y="5143499"/>
              <a:ext cx="3855720" cy="251460"/>
            </a:xfrm>
            <a:custGeom>
              <a:avLst/>
              <a:gdLst/>
              <a:ahLst/>
              <a:cxnLst/>
              <a:rect l="l" t="t" r="r" b="b"/>
              <a:pathLst>
                <a:path w="3855720" h="251460">
                  <a:moveTo>
                    <a:pt x="3855720" y="251459"/>
                  </a:moveTo>
                  <a:lnTo>
                    <a:pt x="3855720" y="0"/>
                  </a:lnTo>
                </a:path>
                <a:path w="3855720" h="251460">
                  <a:moveTo>
                    <a:pt x="385572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76372" y="5143499"/>
              <a:ext cx="83820" cy="502920"/>
            </a:xfrm>
            <a:custGeom>
              <a:avLst/>
              <a:gdLst/>
              <a:ahLst/>
              <a:cxnLst/>
              <a:rect l="l" t="t" r="r" b="b"/>
              <a:pathLst>
                <a:path w="83819" h="502920">
                  <a:moveTo>
                    <a:pt x="47244" y="434340"/>
                  </a:moveTo>
                  <a:lnTo>
                    <a:pt x="36576" y="434340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47244" y="434340"/>
                  </a:lnTo>
                  <a:close/>
                </a:path>
                <a:path w="83819" h="502920">
                  <a:moveTo>
                    <a:pt x="41148" y="502920"/>
                  </a:moveTo>
                  <a:lnTo>
                    <a:pt x="0" y="419100"/>
                  </a:lnTo>
                  <a:lnTo>
                    <a:pt x="36576" y="419100"/>
                  </a:lnTo>
                  <a:lnTo>
                    <a:pt x="36576" y="434340"/>
                  </a:lnTo>
                  <a:lnTo>
                    <a:pt x="76061" y="434340"/>
                  </a:lnTo>
                  <a:lnTo>
                    <a:pt x="41148" y="502920"/>
                  </a:lnTo>
                  <a:close/>
                </a:path>
                <a:path w="83819" h="502920">
                  <a:moveTo>
                    <a:pt x="76061" y="434340"/>
                  </a:moveTo>
                  <a:lnTo>
                    <a:pt x="47244" y="434340"/>
                  </a:lnTo>
                  <a:lnTo>
                    <a:pt x="47244" y="419100"/>
                  </a:lnTo>
                  <a:lnTo>
                    <a:pt x="83820" y="419100"/>
                  </a:lnTo>
                  <a:lnTo>
                    <a:pt x="76061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269422" y="2455862"/>
            <a:ext cx="1771014" cy="2106295"/>
            <a:chOff x="4269422" y="2455862"/>
            <a:chExt cx="1771014" cy="2106295"/>
          </a:xfrm>
        </p:grpSpPr>
        <p:sp>
          <p:nvSpPr>
            <p:cNvPr id="15" name="object 15"/>
            <p:cNvSpPr/>
            <p:nvPr/>
          </p:nvSpPr>
          <p:spPr>
            <a:xfrm>
              <a:off x="4274819" y="4389120"/>
              <a:ext cx="1760220" cy="167640"/>
            </a:xfrm>
            <a:custGeom>
              <a:avLst/>
              <a:gdLst/>
              <a:ahLst/>
              <a:cxnLst/>
              <a:rect l="l" t="t" r="r" b="b"/>
              <a:pathLst>
                <a:path w="1760220" h="167639">
                  <a:moveTo>
                    <a:pt x="0" y="167639"/>
                  </a:moveTo>
                  <a:lnTo>
                    <a:pt x="1760220" y="167639"/>
                  </a:lnTo>
                  <a:lnTo>
                    <a:pt x="1760220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7481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280153" y="2466594"/>
            <a:ext cx="1750060" cy="90995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08940" marR="360045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b := a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00266" y="5557265"/>
            <a:ext cx="262255" cy="262255"/>
            <a:chOff x="6700266" y="5557265"/>
            <a:chExt cx="262255" cy="262255"/>
          </a:xfrm>
        </p:grpSpPr>
        <p:sp>
          <p:nvSpPr>
            <p:cNvPr id="19" name="object 19"/>
            <p:cNvSpPr/>
            <p:nvPr/>
          </p:nvSpPr>
          <p:spPr>
            <a:xfrm>
              <a:off x="6705600" y="5562599"/>
              <a:ext cx="251459" cy="2514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0560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2090102" y="2455862"/>
            <a:ext cx="1771014" cy="2106295"/>
            <a:chOff x="2090102" y="2455862"/>
            <a:chExt cx="1771014" cy="2106295"/>
          </a:xfrm>
        </p:grpSpPr>
        <p:sp>
          <p:nvSpPr>
            <p:cNvPr id="22" name="object 22"/>
            <p:cNvSpPr/>
            <p:nvPr/>
          </p:nvSpPr>
          <p:spPr>
            <a:xfrm>
              <a:off x="2095499" y="4389120"/>
              <a:ext cx="1760220" cy="167640"/>
            </a:xfrm>
            <a:custGeom>
              <a:avLst/>
              <a:gdLst/>
              <a:ahLst/>
              <a:cxnLst/>
              <a:rect l="l" t="t" r="r" b="b"/>
              <a:pathLst>
                <a:path w="1760220" h="167639">
                  <a:moveTo>
                    <a:pt x="0" y="167639"/>
                  </a:moveTo>
                  <a:lnTo>
                    <a:pt x="1760220" y="167639"/>
                  </a:lnTo>
                  <a:lnTo>
                    <a:pt x="1760220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9549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100833" y="2466594"/>
            <a:ext cx="1750060" cy="909955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4064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08940" marR="38354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04071" y="1913635"/>
            <a:ext cx="10064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l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o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cke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d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4219" y="1913635"/>
            <a:ext cx="10039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Arial" panose="020B0604020202020204"/>
                <a:cs typeface="Arial" panose="020B0604020202020204"/>
              </a:rPr>
              <a:t>Blocked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1735" y="1913635"/>
            <a:ext cx="10471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Arial" panose="020B0604020202020204"/>
                <a:cs typeface="Arial" panose="020B0604020202020204"/>
              </a:rPr>
              <a:t>Run</a:t>
            </a:r>
            <a:r>
              <a:rPr sz="1950" b="1" spc="3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1950" b="1" spc="3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g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48742" y="2455862"/>
            <a:ext cx="1771014" cy="2106295"/>
            <a:chOff x="6448742" y="2455862"/>
            <a:chExt cx="1771014" cy="2106295"/>
          </a:xfrm>
        </p:grpSpPr>
        <p:sp>
          <p:nvSpPr>
            <p:cNvPr id="29" name="object 29"/>
            <p:cNvSpPr/>
            <p:nvPr/>
          </p:nvSpPr>
          <p:spPr>
            <a:xfrm>
              <a:off x="6454140" y="246125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20" y="1927860"/>
                  </a:moveTo>
                  <a:lnTo>
                    <a:pt x="0" y="1927860"/>
                  </a:lnTo>
                  <a:lnTo>
                    <a:pt x="0" y="2095500"/>
                  </a:lnTo>
                  <a:lnTo>
                    <a:pt x="1760220" y="2095500"/>
                  </a:lnTo>
                  <a:lnTo>
                    <a:pt x="1760220" y="1927860"/>
                  </a:lnTo>
                  <a:close/>
                </a:path>
                <a:path w="1760220" h="2095500">
                  <a:moveTo>
                    <a:pt x="1760220" y="0"/>
                  </a:moveTo>
                  <a:lnTo>
                    <a:pt x="0" y="0"/>
                  </a:lnTo>
                  <a:lnTo>
                    <a:pt x="0" y="922020"/>
                  </a:lnTo>
                  <a:lnTo>
                    <a:pt x="1760220" y="922020"/>
                  </a:lnTo>
                  <a:lnTo>
                    <a:pt x="176022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5413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19" y="0"/>
                  </a:lnTo>
                  <a:lnTo>
                    <a:pt x="1760219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868618" y="2526647"/>
            <a:ext cx="94932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16382" y="2623502"/>
            <a:ext cx="1771014" cy="2106295"/>
            <a:chOff x="6616382" y="2623502"/>
            <a:chExt cx="1771014" cy="2106295"/>
          </a:xfrm>
        </p:grpSpPr>
        <p:sp>
          <p:nvSpPr>
            <p:cNvPr id="33" name="object 33"/>
            <p:cNvSpPr/>
            <p:nvPr/>
          </p:nvSpPr>
          <p:spPr>
            <a:xfrm>
              <a:off x="6621780" y="262889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20" y="1760220"/>
                  </a:moveTo>
                  <a:lnTo>
                    <a:pt x="0" y="1760220"/>
                  </a:lnTo>
                  <a:lnTo>
                    <a:pt x="0" y="2095500"/>
                  </a:lnTo>
                  <a:lnTo>
                    <a:pt x="1760220" y="2095500"/>
                  </a:lnTo>
                  <a:lnTo>
                    <a:pt x="1760220" y="1760220"/>
                  </a:lnTo>
                  <a:close/>
                </a:path>
                <a:path w="1760220" h="2095500">
                  <a:moveTo>
                    <a:pt x="1760220" y="0"/>
                  </a:moveTo>
                  <a:lnTo>
                    <a:pt x="0" y="0"/>
                  </a:lnTo>
                  <a:lnTo>
                    <a:pt x="0" y="754380"/>
                  </a:lnTo>
                  <a:lnTo>
                    <a:pt x="1760220" y="754380"/>
                  </a:lnTo>
                  <a:lnTo>
                    <a:pt x="176022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621779" y="262889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19" y="0"/>
                  </a:lnTo>
                  <a:lnTo>
                    <a:pt x="1760219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627114" y="2634233"/>
            <a:ext cx="1582420" cy="742315"/>
          </a:xfrm>
          <a:prstGeom prst="rect">
            <a:avLst/>
          </a:prstGeom>
          <a:solidFill>
            <a:srgbClr val="00CC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08940" marR="215900">
              <a:lnSpc>
                <a:spcPts val="2110"/>
              </a:lnSpc>
              <a:spcBef>
                <a:spcPts val="75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96076" y="3331306"/>
            <a:ext cx="5720715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5"/>
              </a:lnSpc>
              <a:tabLst>
                <a:tab pos="2493010" algn="l"/>
                <a:tab pos="4358005" algn="l"/>
              </a:tabLst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</a:t>
            </a:r>
            <a:r>
              <a:rPr sz="175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</a:t>
            </a:r>
            <a:r>
              <a:rPr sz="175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	c := b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+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	</a:t>
            </a: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>
              <a:lnSpc>
                <a:spcPct val="100000"/>
              </a:lnSpc>
              <a:spcBef>
                <a:spcPts val="10"/>
              </a:spcBef>
              <a:tabLst>
                <a:tab pos="2493010" algn="l"/>
                <a:tab pos="4672330" algn="l"/>
              </a:tabLst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 b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	a := b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 c	c </a:t>
            </a:r>
            <a:r>
              <a:rPr sz="2625" spc="-480" baseline="25000" dirty="0">
                <a:latin typeface="Arial" panose="020B0604020202020204"/>
                <a:cs typeface="Arial" panose="020B0604020202020204"/>
              </a:rPr>
              <a:t>a</a:t>
            </a:r>
            <a:r>
              <a:rPr sz="1750" spc="-320" dirty="0">
                <a:latin typeface="Arial" panose="020B0604020202020204"/>
                <a:cs typeface="Arial" panose="020B0604020202020204"/>
              </a:rPr>
              <a:t>:=</a:t>
            </a:r>
            <a:r>
              <a:rPr sz="2625" spc="-480" baseline="25000" dirty="0">
                <a:latin typeface="Arial" panose="020B0604020202020204"/>
                <a:cs typeface="Arial" panose="020B0604020202020204"/>
              </a:rPr>
              <a:t>:=</a:t>
            </a:r>
            <a:r>
              <a:rPr sz="1750" spc="-320" dirty="0">
                <a:latin typeface="Arial" panose="020B0604020202020204"/>
                <a:cs typeface="Arial" panose="020B0604020202020204"/>
              </a:rPr>
              <a:t>c   </a:t>
            </a:r>
            <a:r>
              <a:rPr sz="1750" spc="-280" dirty="0">
                <a:latin typeface="Arial" panose="020B0604020202020204"/>
                <a:cs typeface="Arial" panose="020B0604020202020204"/>
              </a:rPr>
              <a:t>*</a:t>
            </a:r>
            <a:r>
              <a:rPr sz="2625" spc="-419" baseline="25000" dirty="0">
                <a:latin typeface="Arial" panose="020B0604020202020204"/>
                <a:cs typeface="Arial" panose="020B0604020202020204"/>
              </a:rPr>
              <a:t>b</a:t>
            </a:r>
            <a:r>
              <a:rPr sz="1750" spc="-280" dirty="0">
                <a:latin typeface="Arial" panose="020B0604020202020204"/>
                <a:cs typeface="Arial" panose="020B0604020202020204"/>
              </a:rPr>
              <a:t>b</a:t>
            </a:r>
            <a:r>
              <a:rPr sz="2625" spc="-419" baseline="25000" dirty="0">
                <a:latin typeface="Arial" panose="020B0604020202020204"/>
                <a:cs typeface="Arial" panose="020B0604020202020204"/>
              </a:rPr>
              <a:t>-</a:t>
            </a:r>
            <a:r>
              <a:rPr sz="2625" spc="-225" baseline="25000" dirty="0">
                <a:latin typeface="Arial" panose="020B0604020202020204"/>
                <a:cs typeface="Arial" panose="020B0604020202020204"/>
              </a:rPr>
              <a:t> </a:t>
            </a:r>
            <a:r>
              <a:rPr sz="2625" spc="7" baseline="25000" dirty="0">
                <a:latin typeface="Arial" panose="020B0604020202020204"/>
                <a:cs typeface="Arial" panose="020B0604020202020204"/>
              </a:rPr>
              <a:t>c</a:t>
            </a:r>
            <a:endParaRPr sz="2625" baseline="25000">
              <a:latin typeface="Arial" panose="020B0604020202020204"/>
              <a:cs typeface="Arial" panose="020B0604020202020204"/>
            </a:endParaRPr>
          </a:p>
          <a:p>
            <a:pPr marL="313690">
              <a:lnSpc>
                <a:spcPct val="100000"/>
              </a:lnSpc>
              <a:spcBef>
                <a:spcPts val="10"/>
              </a:spcBef>
              <a:tabLst>
                <a:tab pos="2493010" algn="l"/>
                <a:tab pos="4525645" algn="l"/>
              </a:tabLst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 c</a:t>
            </a:r>
            <a:r>
              <a:rPr sz="175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*</a:t>
            </a:r>
            <a:r>
              <a:rPr sz="175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	c := c</a:t>
            </a:r>
            <a:r>
              <a:rPr sz="175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*</a:t>
            </a:r>
            <a:r>
              <a:rPr sz="175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	</a:t>
            </a:r>
            <a:r>
              <a:rPr sz="2625" spc="-450" baseline="25000" dirty="0">
                <a:latin typeface="Georgia" panose="02040502050405020303"/>
                <a:cs typeface="Georgia" panose="02040502050405020303"/>
              </a:rPr>
              <a:t></a:t>
            </a:r>
            <a:r>
              <a:rPr sz="1750" spc="-300" dirty="0">
                <a:latin typeface="Arial" panose="020B0604020202020204"/>
                <a:cs typeface="Arial" panose="020B0604020202020204"/>
              </a:rPr>
              <a:t>b </a:t>
            </a:r>
            <a:r>
              <a:rPr sz="2625" spc="-322" baseline="25000" dirty="0">
                <a:latin typeface="Arial" panose="020B0604020202020204"/>
                <a:cs typeface="Arial" panose="020B0604020202020204"/>
              </a:rPr>
              <a:t>c</a:t>
            </a:r>
            <a:r>
              <a:rPr sz="1750" spc="-215" dirty="0">
                <a:latin typeface="Arial" panose="020B0604020202020204"/>
                <a:cs typeface="Arial" panose="020B0604020202020204"/>
              </a:rPr>
              <a:t>:=</a:t>
            </a:r>
            <a:r>
              <a:rPr sz="2625" spc="-322" baseline="25000" dirty="0">
                <a:latin typeface="Arial" panose="020B0604020202020204"/>
                <a:cs typeface="Arial" panose="020B0604020202020204"/>
              </a:rPr>
              <a:t>:=</a:t>
            </a:r>
            <a:r>
              <a:rPr sz="1750" spc="-215" dirty="0">
                <a:latin typeface="Arial" panose="020B0604020202020204"/>
                <a:cs typeface="Arial" panose="020B0604020202020204"/>
              </a:rPr>
              <a:t>0</a:t>
            </a:r>
            <a:r>
              <a:rPr sz="2625" spc="-322" baseline="25000" dirty="0">
                <a:latin typeface="Arial" panose="020B0604020202020204"/>
                <a:cs typeface="Arial" panose="020B0604020202020204"/>
              </a:rPr>
              <a:t>c  </a:t>
            </a:r>
            <a:r>
              <a:rPr sz="2625" spc="7" baseline="25000" dirty="0">
                <a:latin typeface="Arial" panose="020B0604020202020204"/>
                <a:cs typeface="Arial" panose="020B0604020202020204"/>
              </a:rPr>
              <a:t>*</a:t>
            </a:r>
            <a:r>
              <a:rPr sz="2625" spc="-104" baseline="25000" dirty="0">
                <a:latin typeface="Arial" panose="020B0604020202020204"/>
                <a:cs typeface="Arial" panose="020B0604020202020204"/>
              </a:rPr>
              <a:t> </a:t>
            </a:r>
            <a:r>
              <a:rPr sz="2625" spc="7" baseline="25000" dirty="0">
                <a:latin typeface="Arial" panose="020B0604020202020204"/>
                <a:cs typeface="Arial" panose="020B0604020202020204"/>
              </a:rPr>
              <a:t>b</a:t>
            </a:r>
            <a:endParaRPr sz="2625" baseline="25000">
              <a:latin typeface="Arial" panose="020B0604020202020204"/>
              <a:cs typeface="Arial" panose="020B0604020202020204"/>
            </a:endParaRPr>
          </a:p>
          <a:p>
            <a:pPr marL="313690">
              <a:lnSpc>
                <a:spcPct val="100000"/>
              </a:lnSpc>
              <a:spcBef>
                <a:spcPts val="15"/>
              </a:spcBef>
              <a:tabLst>
                <a:tab pos="2493010" algn="l"/>
                <a:tab pos="4672330" algn="l"/>
              </a:tabLst>
            </a:pPr>
            <a:r>
              <a:rPr sz="1750" spc="5" dirty="0">
                <a:latin typeface="Arial" panose="020B0604020202020204"/>
                <a:cs typeface="Arial" panose="020B0604020202020204"/>
              </a:rPr>
              <a:t>b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:=</a:t>
            </a:r>
            <a:r>
              <a:rPr sz="175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	b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:= 0	c </a:t>
            </a:r>
            <a:r>
              <a:rPr sz="2625" spc="-480" baseline="25000" dirty="0">
                <a:latin typeface="Arial" panose="020B0604020202020204"/>
                <a:cs typeface="Arial" panose="020B0604020202020204"/>
              </a:rPr>
              <a:t>b</a:t>
            </a:r>
            <a:r>
              <a:rPr sz="1750" spc="-320" dirty="0">
                <a:latin typeface="Arial" panose="020B0604020202020204"/>
                <a:cs typeface="Arial" panose="020B0604020202020204"/>
              </a:rPr>
              <a:t>:=</a:t>
            </a:r>
            <a:r>
              <a:rPr sz="2625" spc="-480" baseline="25000" dirty="0">
                <a:latin typeface="Arial" panose="020B0604020202020204"/>
                <a:cs typeface="Arial" panose="020B0604020202020204"/>
              </a:rPr>
              <a:t>:=</a:t>
            </a:r>
            <a:r>
              <a:rPr sz="1750" spc="-320" dirty="0">
                <a:latin typeface="Arial" panose="020B0604020202020204"/>
                <a:cs typeface="Arial" panose="020B0604020202020204"/>
              </a:rPr>
              <a:t>0</a:t>
            </a:r>
            <a:r>
              <a:rPr sz="175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2625" spc="7" baseline="25000" dirty="0">
                <a:latin typeface="Arial" panose="020B0604020202020204"/>
                <a:cs typeface="Arial" panose="020B0604020202020204"/>
              </a:rPr>
              <a:t>0</a:t>
            </a:r>
            <a:endParaRPr sz="2625" baseline="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27114" y="4395978"/>
            <a:ext cx="1582420" cy="155575"/>
          </a:xfrm>
          <a:prstGeom prst="rect">
            <a:avLst/>
          </a:prstGeom>
          <a:solidFill>
            <a:srgbClr val="00CCFF"/>
          </a:solidFill>
        </p:spPr>
        <p:txBody>
          <a:bodyPr vert="horz" wrap="square" lIns="0" tIns="0" rIns="0" bIns="0" rtlCol="0">
            <a:spAutoFit/>
          </a:bodyPr>
          <a:lstStyle/>
          <a:p>
            <a:pPr marL="408940">
              <a:lnSpc>
                <a:spcPts val="122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</a:t>
            </a:r>
            <a:r>
              <a:rPr sz="175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69542" y="3376421"/>
            <a:ext cx="6803390" cy="1019810"/>
            <a:chOff x="1669542" y="3376421"/>
            <a:chExt cx="6803390" cy="1019810"/>
          </a:xfrm>
        </p:grpSpPr>
        <p:sp>
          <p:nvSpPr>
            <p:cNvPr id="39" name="object 39"/>
            <p:cNvSpPr/>
            <p:nvPr/>
          </p:nvSpPr>
          <p:spPr>
            <a:xfrm>
              <a:off x="1676400" y="3376421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8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676400" y="3383279"/>
              <a:ext cx="6789420" cy="1005840"/>
            </a:xfrm>
            <a:custGeom>
              <a:avLst/>
              <a:gdLst/>
              <a:ahLst/>
              <a:cxnLst/>
              <a:rect l="l" t="t" r="r" b="b"/>
              <a:pathLst>
                <a:path w="6789420" h="1005839">
                  <a:moveTo>
                    <a:pt x="6789419" y="1005839"/>
                  </a:moveTo>
                  <a:lnTo>
                    <a:pt x="0" y="1005840"/>
                  </a:ln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676400" y="3383279"/>
              <a:ext cx="6789420" cy="1005840"/>
            </a:xfrm>
            <a:custGeom>
              <a:avLst/>
              <a:gdLst/>
              <a:ahLst/>
              <a:cxnLst/>
              <a:rect l="l" t="t" r="r" b="b"/>
              <a:pathLst>
                <a:path w="6789420" h="1005839">
                  <a:moveTo>
                    <a:pt x="6789419" y="1005840"/>
                  </a:moveTo>
                  <a:lnTo>
                    <a:pt x="0" y="1005840"/>
                  </a:lnTo>
                  <a:lnTo>
                    <a:pt x="0" y="0"/>
                  </a:lnTo>
                  <a:lnTo>
                    <a:pt x="6789419" y="0"/>
                  </a:lnTo>
                  <a:lnTo>
                    <a:pt x="6789419" y="1005840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676400" y="3383279"/>
              <a:ext cx="6789420" cy="1005840"/>
            </a:xfrm>
            <a:custGeom>
              <a:avLst/>
              <a:gdLst/>
              <a:ahLst/>
              <a:cxnLst/>
              <a:rect l="l" t="t" r="r" b="b"/>
              <a:pathLst>
                <a:path w="6789420" h="1005839">
                  <a:moveTo>
                    <a:pt x="0" y="0"/>
                  </a:moveTo>
                  <a:lnTo>
                    <a:pt x="6789419" y="0"/>
                  </a:lnTo>
                  <a:lnTo>
                    <a:pt x="6789419" y="1005840"/>
                  </a:lnTo>
                  <a:lnTo>
                    <a:pt x="0" y="100584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100833" y="3390138"/>
            <a:ext cx="1750060" cy="992505"/>
          </a:xfrm>
          <a:prstGeom prst="rect">
            <a:avLst/>
          </a:prstGeom>
          <a:solidFill>
            <a:srgbClr val="95A8A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741045">
              <a:lnSpc>
                <a:spcPct val="100000"/>
              </a:lnSpc>
            </a:pPr>
            <a:r>
              <a:rPr sz="1950" spc="1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Suppose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1053" y="3390138"/>
            <a:ext cx="408940" cy="992505"/>
          </a:xfrm>
          <a:prstGeom prst="rect">
            <a:avLst/>
          </a:prstGeom>
          <a:solidFill>
            <a:srgbClr val="95A8A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41910">
              <a:lnSpc>
                <a:spcPct val="100000"/>
              </a:lnSpc>
            </a:pPr>
            <a:r>
              <a:rPr sz="1950" spc="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50" spc="2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950" spc="1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80153" y="3390138"/>
            <a:ext cx="1750060" cy="992505"/>
          </a:xfrm>
          <a:prstGeom prst="rect">
            <a:avLst/>
          </a:prstGeom>
          <a:solidFill>
            <a:srgbClr val="95A8A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43180">
              <a:lnSpc>
                <a:spcPct val="100000"/>
              </a:lnSpc>
            </a:pPr>
            <a:r>
              <a:rPr sz="1950" spc="1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Green</a:t>
            </a:r>
            <a:r>
              <a:rPr sz="1950" spc="-1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40373" y="3390138"/>
            <a:ext cx="459740" cy="992505"/>
          </a:xfrm>
          <a:prstGeom prst="rect">
            <a:avLst/>
          </a:prstGeom>
          <a:solidFill>
            <a:srgbClr val="95A8A8"/>
          </a:solidFill>
        </p:spPr>
        <p:txBody>
          <a:bodyPr vert="horz" wrap="square" lIns="0" tIns="5080" rIns="0" bIns="0" rtlCol="0">
            <a:spAutoFit/>
          </a:bodyPr>
          <a:lstStyle/>
          <a:p>
            <a:pPr marR="39370"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1950" spc="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95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50" spc="2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ni</a:t>
            </a:r>
            <a:r>
              <a:rPr sz="1950" spc="15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59473" y="3390138"/>
            <a:ext cx="853440" cy="992505"/>
          </a:xfrm>
          <a:prstGeom prst="rect">
            <a:avLst/>
          </a:prstGeom>
          <a:solidFill>
            <a:srgbClr val="95A8A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1115">
              <a:lnSpc>
                <a:spcPct val="100000"/>
              </a:lnSpc>
            </a:pPr>
            <a:r>
              <a:rPr sz="1950" spc="1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hes</a:t>
            </a:r>
            <a:r>
              <a:rPr sz="1950" spc="-8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I/O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421885" y="5542026"/>
            <a:ext cx="292735" cy="292735"/>
            <a:chOff x="4421885" y="5542026"/>
            <a:chExt cx="292735" cy="292735"/>
          </a:xfrm>
        </p:grpSpPr>
        <p:sp>
          <p:nvSpPr>
            <p:cNvPr id="49" name="object 49"/>
            <p:cNvSpPr/>
            <p:nvPr/>
          </p:nvSpPr>
          <p:spPr>
            <a:xfrm>
              <a:off x="4442459" y="5562600"/>
              <a:ext cx="251460" cy="251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42459" y="556260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41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4840985" y="5542026"/>
            <a:ext cx="292735" cy="292735"/>
            <a:chOff x="4840985" y="5542026"/>
            <a:chExt cx="292735" cy="292735"/>
          </a:xfrm>
        </p:grpSpPr>
        <p:sp>
          <p:nvSpPr>
            <p:cNvPr id="52" name="object 52"/>
            <p:cNvSpPr/>
            <p:nvPr/>
          </p:nvSpPr>
          <p:spPr>
            <a:xfrm>
              <a:off x="4861559" y="5562600"/>
              <a:ext cx="251460" cy="251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61559" y="556260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41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/>
          <p:nvPr/>
        </p:nvSpPr>
        <p:spPr>
          <a:xfrm>
            <a:off x="4191000" y="6527292"/>
            <a:ext cx="2682240" cy="83820"/>
          </a:xfrm>
          <a:custGeom>
            <a:avLst/>
            <a:gdLst/>
            <a:ahLst/>
            <a:cxnLst/>
            <a:rect l="l" t="t" r="r" b="b"/>
            <a:pathLst>
              <a:path w="2682240" h="83820">
                <a:moveTo>
                  <a:pt x="83820" y="83820"/>
                </a:moveTo>
                <a:lnTo>
                  <a:pt x="0" y="41148"/>
                </a:lnTo>
                <a:lnTo>
                  <a:pt x="83820" y="0"/>
                </a:lnTo>
                <a:lnTo>
                  <a:pt x="83820" y="36576"/>
                </a:lnTo>
                <a:lnTo>
                  <a:pt x="70104" y="36576"/>
                </a:lnTo>
                <a:lnTo>
                  <a:pt x="70104" y="47244"/>
                </a:lnTo>
                <a:lnTo>
                  <a:pt x="83820" y="47244"/>
                </a:lnTo>
                <a:lnTo>
                  <a:pt x="83820" y="83820"/>
                </a:lnTo>
                <a:close/>
              </a:path>
              <a:path w="2682240" h="83820">
                <a:moveTo>
                  <a:pt x="83820" y="47244"/>
                </a:moveTo>
                <a:lnTo>
                  <a:pt x="70104" y="47244"/>
                </a:lnTo>
                <a:lnTo>
                  <a:pt x="70104" y="36576"/>
                </a:lnTo>
                <a:lnTo>
                  <a:pt x="83820" y="36576"/>
                </a:lnTo>
                <a:lnTo>
                  <a:pt x="83820" y="47244"/>
                </a:lnTo>
                <a:close/>
              </a:path>
              <a:path w="2682240" h="83820">
                <a:moveTo>
                  <a:pt x="2682240" y="47244"/>
                </a:moveTo>
                <a:lnTo>
                  <a:pt x="83820" y="47244"/>
                </a:lnTo>
                <a:lnTo>
                  <a:pt x="83820" y="36576"/>
                </a:lnTo>
                <a:lnTo>
                  <a:pt x="2682240" y="36576"/>
                </a:lnTo>
                <a:lnTo>
                  <a:pt x="268224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1093625" y="202229"/>
            <a:ext cx="7076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How </a:t>
            </a:r>
            <a:r>
              <a:rPr spc="-145" dirty="0"/>
              <a:t>process </a:t>
            </a:r>
            <a:r>
              <a:rPr spc="-180" dirty="0"/>
              <a:t>state</a:t>
            </a:r>
            <a:r>
              <a:rPr spc="-440" dirty="0"/>
              <a:t> </a:t>
            </a:r>
            <a:r>
              <a:rPr spc="-130" dirty="0"/>
              <a:t>changes_7</a:t>
            </a:r>
            <a:endParaRPr spc="-130" dirty="0"/>
          </a:p>
        </p:txBody>
      </p:sp>
      <p:sp>
        <p:nvSpPr>
          <p:cNvPr id="56" name="object 56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45941" y="5471921"/>
          <a:ext cx="186182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419100"/>
                <a:gridCol w="419100"/>
                <a:gridCol w="419100"/>
                <a:gridCol w="419099"/>
              </a:tblGrid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16445" y="5389626"/>
            <a:ext cx="513715" cy="513715"/>
            <a:chOff x="6616445" y="5389626"/>
            <a:chExt cx="513715" cy="513715"/>
          </a:xfrm>
        </p:grpSpPr>
        <p:sp>
          <p:nvSpPr>
            <p:cNvPr id="4" name="object 4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5029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0" y="0"/>
                  </a:moveTo>
                  <a:lnTo>
                    <a:pt x="502919" y="0"/>
                  </a:lnTo>
                  <a:lnTo>
                    <a:pt x="502919" y="502920"/>
                  </a:lnTo>
                  <a:lnTo>
                    <a:pt x="0" y="5029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280659" y="5605271"/>
            <a:ext cx="1257300" cy="83820"/>
          </a:xfrm>
          <a:custGeom>
            <a:avLst/>
            <a:gdLst/>
            <a:ahLst/>
            <a:cxnLst/>
            <a:rect l="l" t="t" r="r" b="b"/>
            <a:pathLst>
              <a:path w="1257300" h="83820">
                <a:moveTo>
                  <a:pt x="1173480" y="83820"/>
                </a:moveTo>
                <a:lnTo>
                  <a:pt x="1173480" y="0"/>
                </a:lnTo>
                <a:lnTo>
                  <a:pt x="1247986" y="36576"/>
                </a:lnTo>
                <a:lnTo>
                  <a:pt x="1188720" y="36576"/>
                </a:lnTo>
                <a:lnTo>
                  <a:pt x="1188720" y="47244"/>
                </a:lnTo>
                <a:lnTo>
                  <a:pt x="1245325" y="47244"/>
                </a:lnTo>
                <a:lnTo>
                  <a:pt x="1173480" y="83820"/>
                </a:lnTo>
                <a:close/>
              </a:path>
              <a:path w="1257300" h="83820">
                <a:moveTo>
                  <a:pt x="117348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173480" y="36576"/>
                </a:lnTo>
                <a:lnTo>
                  <a:pt x="1173480" y="47244"/>
                </a:lnTo>
                <a:close/>
              </a:path>
              <a:path w="1257300" h="83820">
                <a:moveTo>
                  <a:pt x="1245325" y="47244"/>
                </a:moveTo>
                <a:lnTo>
                  <a:pt x="1188720" y="47244"/>
                </a:lnTo>
                <a:lnTo>
                  <a:pt x="1188720" y="36576"/>
                </a:lnTo>
                <a:lnTo>
                  <a:pt x="1247986" y="36576"/>
                </a:lnTo>
                <a:lnTo>
                  <a:pt x="1257300" y="41148"/>
                </a:lnTo>
                <a:lnTo>
                  <a:pt x="124532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73240" y="5981700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7520" y="656844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1257300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9320" y="5605271"/>
            <a:ext cx="1173480" cy="963294"/>
          </a:xfrm>
          <a:custGeom>
            <a:avLst/>
            <a:gdLst/>
            <a:ahLst/>
            <a:cxnLst/>
            <a:rect l="l" t="t" r="r" b="b"/>
            <a:pathLst>
              <a:path w="1173479" h="963295">
                <a:moveTo>
                  <a:pt x="1173480" y="41160"/>
                </a:moveTo>
                <a:lnTo>
                  <a:pt x="1164158" y="36576"/>
                </a:lnTo>
                <a:lnTo>
                  <a:pt x="1089660" y="0"/>
                </a:lnTo>
                <a:lnTo>
                  <a:pt x="1089660" y="36576"/>
                </a:lnTo>
                <a:lnTo>
                  <a:pt x="0" y="36576"/>
                </a:lnTo>
                <a:lnTo>
                  <a:pt x="0" y="47256"/>
                </a:lnTo>
                <a:lnTo>
                  <a:pt x="835177" y="47256"/>
                </a:lnTo>
                <a:lnTo>
                  <a:pt x="797039" y="124968"/>
                </a:lnTo>
                <a:lnTo>
                  <a:pt x="833615" y="124968"/>
                </a:lnTo>
                <a:lnTo>
                  <a:pt x="833615" y="963180"/>
                </a:lnTo>
                <a:lnTo>
                  <a:pt x="844283" y="963180"/>
                </a:lnTo>
                <a:lnTo>
                  <a:pt x="844283" y="124968"/>
                </a:lnTo>
                <a:lnTo>
                  <a:pt x="880872" y="124968"/>
                </a:lnTo>
                <a:lnTo>
                  <a:pt x="873887" y="111252"/>
                </a:lnTo>
                <a:lnTo>
                  <a:pt x="841286" y="47256"/>
                </a:lnTo>
                <a:lnTo>
                  <a:pt x="1089660" y="47256"/>
                </a:lnTo>
                <a:lnTo>
                  <a:pt x="1089660" y="83832"/>
                </a:lnTo>
                <a:lnTo>
                  <a:pt x="1161503" y="47256"/>
                </a:lnTo>
                <a:lnTo>
                  <a:pt x="1173480" y="41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8519" y="5605271"/>
            <a:ext cx="1089660" cy="83820"/>
          </a:xfrm>
          <a:custGeom>
            <a:avLst/>
            <a:gdLst/>
            <a:ahLst/>
            <a:cxnLst/>
            <a:rect l="l" t="t" r="r" b="b"/>
            <a:pathLst>
              <a:path w="1089659" h="83820">
                <a:moveTo>
                  <a:pt x="1005840" y="83820"/>
                </a:moveTo>
                <a:lnTo>
                  <a:pt x="1005840" y="0"/>
                </a:lnTo>
                <a:lnTo>
                  <a:pt x="1080346" y="36576"/>
                </a:lnTo>
                <a:lnTo>
                  <a:pt x="1021080" y="36576"/>
                </a:lnTo>
                <a:lnTo>
                  <a:pt x="1021080" y="47244"/>
                </a:lnTo>
                <a:lnTo>
                  <a:pt x="1077685" y="47244"/>
                </a:lnTo>
                <a:lnTo>
                  <a:pt x="1005840" y="83820"/>
                </a:lnTo>
                <a:close/>
              </a:path>
              <a:path w="1089659" h="83820">
                <a:moveTo>
                  <a:pt x="100584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005840" y="36576"/>
                </a:lnTo>
                <a:lnTo>
                  <a:pt x="1005840" y="47244"/>
                </a:lnTo>
                <a:close/>
              </a:path>
              <a:path w="1089659" h="83820">
                <a:moveTo>
                  <a:pt x="1077685" y="47244"/>
                </a:moveTo>
                <a:lnTo>
                  <a:pt x="1021080" y="47244"/>
                </a:lnTo>
                <a:lnTo>
                  <a:pt x="1021080" y="36576"/>
                </a:lnTo>
                <a:lnTo>
                  <a:pt x="1080346" y="36576"/>
                </a:lnTo>
                <a:lnTo>
                  <a:pt x="1089660" y="41148"/>
                </a:lnTo>
                <a:lnTo>
                  <a:pt x="107768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76372" y="5138165"/>
            <a:ext cx="3902710" cy="508634"/>
            <a:chOff x="2976372" y="5138165"/>
            <a:chExt cx="3902710" cy="508634"/>
          </a:xfrm>
        </p:grpSpPr>
        <p:sp>
          <p:nvSpPr>
            <p:cNvPr id="12" name="object 12"/>
            <p:cNvSpPr/>
            <p:nvPr/>
          </p:nvSpPr>
          <p:spPr>
            <a:xfrm>
              <a:off x="3017520" y="5143499"/>
              <a:ext cx="3855720" cy="251460"/>
            </a:xfrm>
            <a:custGeom>
              <a:avLst/>
              <a:gdLst/>
              <a:ahLst/>
              <a:cxnLst/>
              <a:rect l="l" t="t" r="r" b="b"/>
              <a:pathLst>
                <a:path w="3855720" h="251460">
                  <a:moveTo>
                    <a:pt x="3855720" y="251459"/>
                  </a:moveTo>
                  <a:lnTo>
                    <a:pt x="3855720" y="0"/>
                  </a:lnTo>
                </a:path>
                <a:path w="3855720" h="251460">
                  <a:moveTo>
                    <a:pt x="385572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76372" y="5143499"/>
              <a:ext cx="83820" cy="502920"/>
            </a:xfrm>
            <a:custGeom>
              <a:avLst/>
              <a:gdLst/>
              <a:ahLst/>
              <a:cxnLst/>
              <a:rect l="l" t="t" r="r" b="b"/>
              <a:pathLst>
                <a:path w="83819" h="502920">
                  <a:moveTo>
                    <a:pt x="47244" y="434340"/>
                  </a:moveTo>
                  <a:lnTo>
                    <a:pt x="36576" y="434340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47244" y="434340"/>
                  </a:lnTo>
                  <a:close/>
                </a:path>
                <a:path w="83819" h="502920">
                  <a:moveTo>
                    <a:pt x="41148" y="502920"/>
                  </a:moveTo>
                  <a:lnTo>
                    <a:pt x="0" y="419100"/>
                  </a:lnTo>
                  <a:lnTo>
                    <a:pt x="36576" y="419100"/>
                  </a:lnTo>
                  <a:lnTo>
                    <a:pt x="36576" y="434340"/>
                  </a:lnTo>
                  <a:lnTo>
                    <a:pt x="76061" y="434340"/>
                  </a:lnTo>
                  <a:lnTo>
                    <a:pt x="41148" y="502920"/>
                  </a:lnTo>
                  <a:close/>
                </a:path>
                <a:path w="83819" h="502920">
                  <a:moveTo>
                    <a:pt x="76061" y="434340"/>
                  </a:moveTo>
                  <a:lnTo>
                    <a:pt x="47244" y="434340"/>
                  </a:lnTo>
                  <a:lnTo>
                    <a:pt x="47244" y="419100"/>
                  </a:lnTo>
                  <a:lnTo>
                    <a:pt x="83820" y="419100"/>
                  </a:lnTo>
                  <a:lnTo>
                    <a:pt x="76061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269422" y="2455862"/>
            <a:ext cx="1771014" cy="2106295"/>
            <a:chOff x="4269422" y="2455862"/>
            <a:chExt cx="1771014" cy="2106295"/>
          </a:xfrm>
        </p:grpSpPr>
        <p:sp>
          <p:nvSpPr>
            <p:cNvPr id="15" name="object 15"/>
            <p:cNvSpPr/>
            <p:nvPr/>
          </p:nvSpPr>
          <p:spPr>
            <a:xfrm>
              <a:off x="4274819" y="4389120"/>
              <a:ext cx="1760220" cy="167640"/>
            </a:xfrm>
            <a:custGeom>
              <a:avLst/>
              <a:gdLst/>
              <a:ahLst/>
              <a:cxnLst/>
              <a:rect l="l" t="t" r="r" b="b"/>
              <a:pathLst>
                <a:path w="1760220" h="167639">
                  <a:moveTo>
                    <a:pt x="0" y="167639"/>
                  </a:moveTo>
                  <a:lnTo>
                    <a:pt x="1760220" y="167639"/>
                  </a:lnTo>
                  <a:lnTo>
                    <a:pt x="1760220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7481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280153" y="2466594"/>
            <a:ext cx="1750060" cy="90995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08940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95250">
              <a:lnSpc>
                <a:spcPct val="100000"/>
              </a:lnSpc>
              <a:spcBef>
                <a:spcPts val="10"/>
              </a:spcBef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9360" y="3331306"/>
            <a:ext cx="937894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 b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R="49530" algn="just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 b :=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00266" y="5557265"/>
            <a:ext cx="262255" cy="262255"/>
            <a:chOff x="6700266" y="5557265"/>
            <a:chExt cx="262255" cy="262255"/>
          </a:xfrm>
        </p:grpSpPr>
        <p:sp>
          <p:nvSpPr>
            <p:cNvPr id="20" name="object 20"/>
            <p:cNvSpPr/>
            <p:nvPr/>
          </p:nvSpPr>
          <p:spPr>
            <a:xfrm>
              <a:off x="6705600" y="5562599"/>
              <a:ext cx="251459" cy="2514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0560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095500" y="2461260"/>
            <a:ext cx="1760220" cy="2095500"/>
          </a:xfrm>
          <a:prstGeom prst="rect">
            <a:avLst/>
          </a:prstGeom>
          <a:solidFill>
            <a:srgbClr val="FFCC99"/>
          </a:solidFill>
          <a:ln w="10668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36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8862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65125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04071" y="1913635"/>
            <a:ext cx="10064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l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o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cke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d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92346" y="1913635"/>
            <a:ext cx="7816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ea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y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41735" y="1913635"/>
            <a:ext cx="10471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Arial" panose="020B0604020202020204"/>
                <a:cs typeface="Arial" panose="020B0604020202020204"/>
              </a:rPr>
              <a:t>Run</a:t>
            </a:r>
            <a:r>
              <a:rPr sz="1950" b="1" spc="3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1950" b="1" spc="3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g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54647" y="2526647"/>
            <a:ext cx="1263015" cy="1859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algn="just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algn="just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marR="61595" indent="-314325" algn="just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</a:t>
            </a:r>
            <a:r>
              <a:rPr sz="17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 b :=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algn="just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22339" y="2694339"/>
            <a:ext cx="1263015" cy="1859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algn="just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algn="just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+ 1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R="73660" algn="ctr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:= c *</a:t>
            </a:r>
            <a:r>
              <a:rPr sz="175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 b :=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R="70485" algn="ctr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448805" y="2455926"/>
          <a:ext cx="2112010" cy="244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167640"/>
                <a:gridCol w="1424939"/>
                <a:gridCol w="167639"/>
                <a:gridCol w="167639"/>
              </a:tblGrid>
              <a:tr h="1676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1676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0219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a :=</a:t>
                      </a:r>
                      <a:r>
                        <a:rPr sz="175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414020" marR="53340">
                        <a:lnSpc>
                          <a:spcPct val="101000"/>
                        </a:lnSpc>
                      </a:pP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b := a +</a:t>
                      </a:r>
                      <a:r>
                        <a:rPr sz="175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1  c := b + 1  a := b </a:t>
                      </a:r>
                      <a:r>
                        <a:rPr sz="1750" dirty="0"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c  c := c *</a:t>
                      </a:r>
                      <a:r>
                        <a:rPr sz="1750" spc="-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50" spc="130" dirty="0">
                          <a:latin typeface="Georgia" panose="02040502050405020303"/>
                          <a:cs typeface="Georgia" panose="02040502050405020303"/>
                        </a:rPr>
                        <a:t>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b :=</a:t>
                      </a:r>
                      <a:r>
                        <a:rPr sz="175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4020">
                        <a:lnSpc>
                          <a:spcPts val="1220"/>
                        </a:lnSpc>
                      </a:pP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c :=</a:t>
                      </a:r>
                      <a:r>
                        <a:rPr sz="1750" spc="-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750" spc="5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7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hMerge="1">
                  <a:tcPr marL="0" marR="0" marT="0" marB="0"/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FF"/>
                    </a:solidFill>
                  </a:tcPr>
                </a:tc>
              </a:tr>
              <a:tr h="1676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4016502" y="3376421"/>
            <a:ext cx="2109470" cy="1019810"/>
            <a:chOff x="4016502" y="3376421"/>
            <a:chExt cx="2109470" cy="1019810"/>
          </a:xfrm>
        </p:grpSpPr>
        <p:sp>
          <p:nvSpPr>
            <p:cNvPr id="30" name="object 30"/>
            <p:cNvSpPr/>
            <p:nvPr/>
          </p:nvSpPr>
          <p:spPr>
            <a:xfrm>
              <a:off x="4023360" y="3376421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8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2095500" y="1005839"/>
                  </a:moveTo>
                  <a:lnTo>
                    <a:pt x="0" y="1005840"/>
                  </a:ln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2095500" y="1005840"/>
                  </a:moveTo>
                  <a:lnTo>
                    <a:pt x="0" y="1005840"/>
                  </a:lnTo>
                  <a:lnTo>
                    <a:pt x="0" y="0"/>
                  </a:lnTo>
                  <a:lnTo>
                    <a:pt x="2095500" y="0"/>
                  </a:lnTo>
                  <a:lnTo>
                    <a:pt x="2095500" y="1005840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0" y="0"/>
                  </a:moveTo>
                  <a:lnTo>
                    <a:pt x="2095500" y="0"/>
                  </a:lnTo>
                  <a:lnTo>
                    <a:pt x="2095500" y="1005840"/>
                  </a:lnTo>
                  <a:lnTo>
                    <a:pt x="0" y="100584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280153" y="3390138"/>
            <a:ext cx="1750060" cy="992505"/>
          </a:xfrm>
          <a:prstGeom prst="rect">
            <a:avLst/>
          </a:prstGeom>
          <a:solidFill>
            <a:srgbClr val="95A8A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38455">
              <a:lnSpc>
                <a:spcPct val="100000"/>
              </a:lnSpc>
            </a:pPr>
            <a:r>
              <a:rPr sz="195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Timeout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421885" y="5542026"/>
            <a:ext cx="292735" cy="292735"/>
            <a:chOff x="4421885" y="5542026"/>
            <a:chExt cx="292735" cy="292735"/>
          </a:xfrm>
        </p:grpSpPr>
        <p:sp>
          <p:nvSpPr>
            <p:cNvPr id="36" name="object 36"/>
            <p:cNvSpPr/>
            <p:nvPr/>
          </p:nvSpPr>
          <p:spPr>
            <a:xfrm>
              <a:off x="4442459" y="5562600"/>
              <a:ext cx="251460" cy="251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42459" y="556260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41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4856226" y="5557265"/>
            <a:ext cx="262255" cy="262255"/>
            <a:chOff x="4856226" y="5557265"/>
            <a:chExt cx="262255" cy="262255"/>
          </a:xfrm>
        </p:grpSpPr>
        <p:sp>
          <p:nvSpPr>
            <p:cNvPr id="39" name="object 39"/>
            <p:cNvSpPr/>
            <p:nvPr/>
          </p:nvSpPr>
          <p:spPr>
            <a:xfrm>
              <a:off x="4861560" y="5562599"/>
              <a:ext cx="251460" cy="251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6156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4191000" y="6527292"/>
            <a:ext cx="2682240" cy="83820"/>
          </a:xfrm>
          <a:custGeom>
            <a:avLst/>
            <a:gdLst/>
            <a:ahLst/>
            <a:cxnLst/>
            <a:rect l="l" t="t" r="r" b="b"/>
            <a:pathLst>
              <a:path w="2682240" h="83820">
                <a:moveTo>
                  <a:pt x="83820" y="83820"/>
                </a:moveTo>
                <a:lnTo>
                  <a:pt x="0" y="41148"/>
                </a:lnTo>
                <a:lnTo>
                  <a:pt x="83820" y="0"/>
                </a:lnTo>
                <a:lnTo>
                  <a:pt x="83820" y="36576"/>
                </a:lnTo>
                <a:lnTo>
                  <a:pt x="70104" y="36576"/>
                </a:lnTo>
                <a:lnTo>
                  <a:pt x="70104" y="47244"/>
                </a:lnTo>
                <a:lnTo>
                  <a:pt x="83820" y="47244"/>
                </a:lnTo>
                <a:lnTo>
                  <a:pt x="83820" y="83820"/>
                </a:lnTo>
                <a:close/>
              </a:path>
              <a:path w="2682240" h="83820">
                <a:moveTo>
                  <a:pt x="83820" y="47244"/>
                </a:moveTo>
                <a:lnTo>
                  <a:pt x="70104" y="47244"/>
                </a:lnTo>
                <a:lnTo>
                  <a:pt x="70104" y="36576"/>
                </a:lnTo>
                <a:lnTo>
                  <a:pt x="83820" y="36576"/>
                </a:lnTo>
                <a:lnTo>
                  <a:pt x="83820" y="47244"/>
                </a:lnTo>
                <a:close/>
              </a:path>
              <a:path w="2682240" h="83820">
                <a:moveTo>
                  <a:pt x="2682240" y="47244"/>
                </a:moveTo>
                <a:lnTo>
                  <a:pt x="83820" y="47244"/>
                </a:lnTo>
                <a:lnTo>
                  <a:pt x="83820" y="36576"/>
                </a:lnTo>
                <a:lnTo>
                  <a:pt x="2682240" y="36576"/>
                </a:lnTo>
                <a:lnTo>
                  <a:pt x="268224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93625" y="202229"/>
            <a:ext cx="7076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How </a:t>
            </a:r>
            <a:r>
              <a:rPr spc="-145" dirty="0"/>
              <a:t>process </a:t>
            </a:r>
            <a:r>
              <a:rPr spc="-180" dirty="0"/>
              <a:t>state</a:t>
            </a:r>
            <a:r>
              <a:rPr spc="-440" dirty="0"/>
              <a:t> </a:t>
            </a:r>
            <a:r>
              <a:rPr spc="-130" dirty="0"/>
              <a:t>changes_8</a:t>
            </a:r>
            <a:endParaRPr spc="-130" dirty="0"/>
          </a:p>
        </p:txBody>
      </p:sp>
      <p:sp>
        <p:nvSpPr>
          <p:cNvPr id="43" name="object 4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45941" y="5471921"/>
          <a:ext cx="1861820" cy="43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419100"/>
                <a:gridCol w="419100"/>
                <a:gridCol w="419100"/>
                <a:gridCol w="419099"/>
              </a:tblGrid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6616445" y="5389626"/>
            <a:ext cx="513715" cy="513715"/>
            <a:chOff x="6616445" y="5389626"/>
            <a:chExt cx="513715" cy="513715"/>
          </a:xfrm>
        </p:grpSpPr>
        <p:sp>
          <p:nvSpPr>
            <p:cNvPr id="4" name="object 4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5029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1779" y="5394960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0" y="0"/>
                  </a:moveTo>
                  <a:lnTo>
                    <a:pt x="502919" y="0"/>
                  </a:lnTo>
                  <a:lnTo>
                    <a:pt x="502919" y="502920"/>
                  </a:lnTo>
                  <a:lnTo>
                    <a:pt x="0" y="5029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280659" y="5605271"/>
            <a:ext cx="1257300" cy="83820"/>
          </a:xfrm>
          <a:custGeom>
            <a:avLst/>
            <a:gdLst/>
            <a:ahLst/>
            <a:cxnLst/>
            <a:rect l="l" t="t" r="r" b="b"/>
            <a:pathLst>
              <a:path w="1257300" h="83820">
                <a:moveTo>
                  <a:pt x="1173480" y="83820"/>
                </a:moveTo>
                <a:lnTo>
                  <a:pt x="1173480" y="0"/>
                </a:lnTo>
                <a:lnTo>
                  <a:pt x="1247986" y="36576"/>
                </a:lnTo>
                <a:lnTo>
                  <a:pt x="1188720" y="36576"/>
                </a:lnTo>
                <a:lnTo>
                  <a:pt x="1188720" y="47244"/>
                </a:lnTo>
                <a:lnTo>
                  <a:pt x="1245325" y="47244"/>
                </a:lnTo>
                <a:lnTo>
                  <a:pt x="1173480" y="83820"/>
                </a:lnTo>
                <a:close/>
              </a:path>
              <a:path w="1257300" h="83820">
                <a:moveTo>
                  <a:pt x="117348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173480" y="36576"/>
                </a:lnTo>
                <a:lnTo>
                  <a:pt x="1173480" y="47244"/>
                </a:lnTo>
                <a:close/>
              </a:path>
              <a:path w="1257300" h="83820">
                <a:moveTo>
                  <a:pt x="1245325" y="47244"/>
                </a:moveTo>
                <a:lnTo>
                  <a:pt x="1188720" y="47244"/>
                </a:lnTo>
                <a:lnTo>
                  <a:pt x="1188720" y="36576"/>
                </a:lnTo>
                <a:lnTo>
                  <a:pt x="1247986" y="36576"/>
                </a:lnTo>
                <a:lnTo>
                  <a:pt x="1257300" y="41148"/>
                </a:lnTo>
                <a:lnTo>
                  <a:pt x="124532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73240" y="5981700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7520" y="656844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1257300" y="0"/>
                </a:moveTo>
                <a:lnTo>
                  <a:pt x="0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9320" y="5605271"/>
            <a:ext cx="1173480" cy="963294"/>
          </a:xfrm>
          <a:custGeom>
            <a:avLst/>
            <a:gdLst/>
            <a:ahLst/>
            <a:cxnLst/>
            <a:rect l="l" t="t" r="r" b="b"/>
            <a:pathLst>
              <a:path w="1173479" h="963295">
                <a:moveTo>
                  <a:pt x="1173480" y="41160"/>
                </a:moveTo>
                <a:lnTo>
                  <a:pt x="1164158" y="36576"/>
                </a:lnTo>
                <a:lnTo>
                  <a:pt x="1089660" y="0"/>
                </a:lnTo>
                <a:lnTo>
                  <a:pt x="1089660" y="36576"/>
                </a:lnTo>
                <a:lnTo>
                  <a:pt x="0" y="36576"/>
                </a:lnTo>
                <a:lnTo>
                  <a:pt x="0" y="47256"/>
                </a:lnTo>
                <a:lnTo>
                  <a:pt x="835177" y="47256"/>
                </a:lnTo>
                <a:lnTo>
                  <a:pt x="797039" y="124968"/>
                </a:lnTo>
                <a:lnTo>
                  <a:pt x="833615" y="124968"/>
                </a:lnTo>
                <a:lnTo>
                  <a:pt x="833615" y="963180"/>
                </a:lnTo>
                <a:lnTo>
                  <a:pt x="844283" y="963180"/>
                </a:lnTo>
                <a:lnTo>
                  <a:pt x="844283" y="124968"/>
                </a:lnTo>
                <a:lnTo>
                  <a:pt x="880872" y="124968"/>
                </a:lnTo>
                <a:lnTo>
                  <a:pt x="873887" y="111252"/>
                </a:lnTo>
                <a:lnTo>
                  <a:pt x="841286" y="47256"/>
                </a:lnTo>
                <a:lnTo>
                  <a:pt x="1089660" y="47256"/>
                </a:lnTo>
                <a:lnTo>
                  <a:pt x="1089660" y="83832"/>
                </a:lnTo>
                <a:lnTo>
                  <a:pt x="1161503" y="47256"/>
                </a:lnTo>
                <a:lnTo>
                  <a:pt x="1173480" y="41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8519" y="5605271"/>
            <a:ext cx="1089660" cy="83820"/>
          </a:xfrm>
          <a:custGeom>
            <a:avLst/>
            <a:gdLst/>
            <a:ahLst/>
            <a:cxnLst/>
            <a:rect l="l" t="t" r="r" b="b"/>
            <a:pathLst>
              <a:path w="1089659" h="83820">
                <a:moveTo>
                  <a:pt x="1005840" y="83820"/>
                </a:moveTo>
                <a:lnTo>
                  <a:pt x="1005840" y="0"/>
                </a:lnTo>
                <a:lnTo>
                  <a:pt x="1080346" y="36576"/>
                </a:lnTo>
                <a:lnTo>
                  <a:pt x="1021080" y="36576"/>
                </a:lnTo>
                <a:lnTo>
                  <a:pt x="1021080" y="47244"/>
                </a:lnTo>
                <a:lnTo>
                  <a:pt x="1077685" y="47244"/>
                </a:lnTo>
                <a:lnTo>
                  <a:pt x="1005840" y="83820"/>
                </a:lnTo>
                <a:close/>
              </a:path>
              <a:path w="1089659" h="83820">
                <a:moveTo>
                  <a:pt x="100584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1005840" y="36576"/>
                </a:lnTo>
                <a:lnTo>
                  <a:pt x="1005840" y="47244"/>
                </a:lnTo>
                <a:close/>
              </a:path>
              <a:path w="1089659" h="83820">
                <a:moveTo>
                  <a:pt x="1077685" y="47244"/>
                </a:moveTo>
                <a:lnTo>
                  <a:pt x="1021080" y="47244"/>
                </a:lnTo>
                <a:lnTo>
                  <a:pt x="1021080" y="36576"/>
                </a:lnTo>
                <a:lnTo>
                  <a:pt x="1080346" y="36576"/>
                </a:lnTo>
                <a:lnTo>
                  <a:pt x="1089660" y="41148"/>
                </a:lnTo>
                <a:lnTo>
                  <a:pt x="107768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76372" y="5138165"/>
            <a:ext cx="4070350" cy="681355"/>
            <a:chOff x="2976372" y="5138165"/>
            <a:chExt cx="4070350" cy="681355"/>
          </a:xfrm>
        </p:grpSpPr>
        <p:sp>
          <p:nvSpPr>
            <p:cNvPr id="12" name="object 12"/>
            <p:cNvSpPr/>
            <p:nvPr/>
          </p:nvSpPr>
          <p:spPr>
            <a:xfrm>
              <a:off x="3017520" y="5143499"/>
              <a:ext cx="3855720" cy="251460"/>
            </a:xfrm>
            <a:custGeom>
              <a:avLst/>
              <a:gdLst/>
              <a:ahLst/>
              <a:cxnLst/>
              <a:rect l="l" t="t" r="r" b="b"/>
              <a:pathLst>
                <a:path w="3855720" h="251460">
                  <a:moveTo>
                    <a:pt x="3855720" y="251459"/>
                  </a:moveTo>
                  <a:lnTo>
                    <a:pt x="3855720" y="0"/>
                  </a:lnTo>
                </a:path>
                <a:path w="3855720" h="251460">
                  <a:moveTo>
                    <a:pt x="385572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76372" y="5143499"/>
              <a:ext cx="83820" cy="502920"/>
            </a:xfrm>
            <a:custGeom>
              <a:avLst/>
              <a:gdLst/>
              <a:ahLst/>
              <a:cxnLst/>
              <a:rect l="l" t="t" r="r" b="b"/>
              <a:pathLst>
                <a:path w="83819" h="502920">
                  <a:moveTo>
                    <a:pt x="47244" y="434340"/>
                  </a:moveTo>
                  <a:lnTo>
                    <a:pt x="36576" y="434340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47244" y="434340"/>
                  </a:lnTo>
                  <a:close/>
                </a:path>
                <a:path w="83819" h="502920">
                  <a:moveTo>
                    <a:pt x="41148" y="502920"/>
                  </a:moveTo>
                  <a:lnTo>
                    <a:pt x="0" y="419100"/>
                  </a:lnTo>
                  <a:lnTo>
                    <a:pt x="36576" y="419100"/>
                  </a:lnTo>
                  <a:lnTo>
                    <a:pt x="36576" y="434340"/>
                  </a:lnTo>
                  <a:lnTo>
                    <a:pt x="76061" y="434340"/>
                  </a:lnTo>
                  <a:lnTo>
                    <a:pt x="41148" y="502920"/>
                  </a:lnTo>
                  <a:close/>
                </a:path>
                <a:path w="83819" h="502920">
                  <a:moveTo>
                    <a:pt x="76061" y="434340"/>
                  </a:moveTo>
                  <a:lnTo>
                    <a:pt x="47244" y="434340"/>
                  </a:lnTo>
                  <a:lnTo>
                    <a:pt x="47244" y="419100"/>
                  </a:lnTo>
                  <a:lnTo>
                    <a:pt x="83820" y="419100"/>
                  </a:lnTo>
                  <a:lnTo>
                    <a:pt x="76061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89419" y="5562599"/>
              <a:ext cx="251459" cy="2514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89419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454140" y="2461260"/>
            <a:ext cx="1760220" cy="2095500"/>
          </a:xfrm>
          <a:prstGeom prst="rect">
            <a:avLst/>
          </a:prstGeom>
          <a:solidFill>
            <a:srgbClr val="00CCFF"/>
          </a:solidFill>
          <a:ln w="10667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36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8862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+ 1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100330">
              <a:lnSpc>
                <a:spcPct val="100000"/>
              </a:lnSpc>
              <a:spcBef>
                <a:spcPts val="10"/>
              </a:spcBef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:=</a:t>
            </a:r>
            <a:r>
              <a:rPr sz="175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56226" y="5557265"/>
            <a:ext cx="262255" cy="262255"/>
            <a:chOff x="4856226" y="5557265"/>
            <a:chExt cx="262255" cy="262255"/>
          </a:xfrm>
        </p:grpSpPr>
        <p:sp>
          <p:nvSpPr>
            <p:cNvPr id="18" name="object 18"/>
            <p:cNvSpPr/>
            <p:nvPr/>
          </p:nvSpPr>
          <p:spPr>
            <a:xfrm>
              <a:off x="4861560" y="5562599"/>
              <a:ext cx="251460" cy="251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61560" y="5562599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095500" y="2461260"/>
            <a:ext cx="1760220" cy="2095500"/>
          </a:xfrm>
          <a:prstGeom prst="rect">
            <a:avLst/>
          </a:prstGeom>
          <a:solidFill>
            <a:srgbClr val="FFCC99"/>
          </a:solidFill>
          <a:ln w="10668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36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88620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14020" marR="365125" indent="-314325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4071" y="1913635"/>
            <a:ext cx="10064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l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o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cke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d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1587" y="1913635"/>
            <a:ext cx="10471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950" b="1" spc="30" dirty="0">
                <a:latin typeface="Arial" panose="020B0604020202020204"/>
                <a:cs typeface="Arial" panose="020B0604020202020204"/>
              </a:rPr>
              <a:t>u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nn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i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g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72493" y="1913635"/>
            <a:ext cx="7816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950" b="1" spc="20" dirty="0">
                <a:latin typeface="Arial" panose="020B0604020202020204"/>
                <a:cs typeface="Arial" panose="020B0604020202020204"/>
              </a:rPr>
              <a:t>ea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y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69422" y="2455862"/>
            <a:ext cx="1771014" cy="2106295"/>
            <a:chOff x="4269422" y="2455862"/>
            <a:chExt cx="1771014" cy="2106295"/>
          </a:xfrm>
        </p:grpSpPr>
        <p:sp>
          <p:nvSpPr>
            <p:cNvPr id="25" name="object 25"/>
            <p:cNvSpPr/>
            <p:nvPr/>
          </p:nvSpPr>
          <p:spPr>
            <a:xfrm>
              <a:off x="4274820" y="246125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20" y="1927860"/>
                  </a:moveTo>
                  <a:lnTo>
                    <a:pt x="0" y="1927860"/>
                  </a:lnTo>
                  <a:lnTo>
                    <a:pt x="0" y="2095500"/>
                  </a:lnTo>
                  <a:lnTo>
                    <a:pt x="1760220" y="2095500"/>
                  </a:lnTo>
                  <a:lnTo>
                    <a:pt x="1760220" y="1927860"/>
                  </a:lnTo>
                  <a:close/>
                </a:path>
                <a:path w="1760220" h="2095500">
                  <a:moveTo>
                    <a:pt x="1760220" y="0"/>
                  </a:moveTo>
                  <a:lnTo>
                    <a:pt x="0" y="0"/>
                  </a:lnTo>
                  <a:lnTo>
                    <a:pt x="0" y="922020"/>
                  </a:lnTo>
                  <a:lnTo>
                    <a:pt x="1760220" y="922020"/>
                  </a:lnTo>
                  <a:lnTo>
                    <a:pt x="176022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74819" y="2461260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375416" y="2526647"/>
            <a:ext cx="1299210" cy="1859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algn="just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algn="just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marR="39370" indent="-314325" algn="just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c := b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37062" y="2623502"/>
            <a:ext cx="1771014" cy="2106295"/>
            <a:chOff x="4437062" y="2623502"/>
            <a:chExt cx="1771014" cy="2106295"/>
          </a:xfrm>
        </p:grpSpPr>
        <p:sp>
          <p:nvSpPr>
            <p:cNvPr id="29" name="object 29"/>
            <p:cNvSpPr/>
            <p:nvPr/>
          </p:nvSpPr>
          <p:spPr>
            <a:xfrm>
              <a:off x="4442460" y="262889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20" y="2095500"/>
                  </a:moveTo>
                  <a:lnTo>
                    <a:pt x="0" y="2095500"/>
                  </a:lnTo>
                  <a:lnTo>
                    <a:pt x="0" y="0"/>
                  </a:lnTo>
                  <a:lnTo>
                    <a:pt x="1760220" y="0"/>
                  </a:lnTo>
                  <a:lnTo>
                    <a:pt x="1760220" y="20955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42460" y="262889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20" y="0"/>
                  </a:lnTo>
                  <a:lnTo>
                    <a:pt x="176022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542999" y="2694339"/>
            <a:ext cx="1299210" cy="1859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algn="just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algn="just">
              <a:lnSpc>
                <a:spcPct val="101000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  b := a +</a:t>
            </a:r>
            <a:r>
              <a:rPr sz="17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marR="51435" indent="-314325" algn="just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:= b +</a:t>
            </a:r>
            <a:r>
              <a:rPr sz="175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  a := b </a:t>
            </a:r>
            <a:r>
              <a:rPr sz="1750" dirty="0">
                <a:latin typeface="Arial" panose="020B0604020202020204"/>
                <a:cs typeface="Arial" panose="020B0604020202020204"/>
              </a:rPr>
              <a:t>-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 c := c * b  b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04702" y="2791142"/>
            <a:ext cx="1771014" cy="2106295"/>
            <a:chOff x="4604702" y="2791142"/>
            <a:chExt cx="1771014" cy="2106295"/>
          </a:xfrm>
        </p:grpSpPr>
        <p:sp>
          <p:nvSpPr>
            <p:cNvPr id="33" name="object 33"/>
            <p:cNvSpPr/>
            <p:nvPr/>
          </p:nvSpPr>
          <p:spPr>
            <a:xfrm>
              <a:off x="4610100" y="279653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1760219" y="2095500"/>
                  </a:moveTo>
                  <a:lnTo>
                    <a:pt x="0" y="2095500"/>
                  </a:lnTo>
                  <a:lnTo>
                    <a:pt x="0" y="0"/>
                  </a:lnTo>
                  <a:lnTo>
                    <a:pt x="1760219" y="0"/>
                  </a:lnTo>
                  <a:lnTo>
                    <a:pt x="1760219" y="209550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610100" y="2796539"/>
              <a:ext cx="1760220" cy="2095500"/>
            </a:xfrm>
            <a:custGeom>
              <a:avLst/>
              <a:gdLst/>
              <a:ahLst/>
              <a:cxnLst/>
              <a:rect l="l" t="t" r="r" b="b"/>
              <a:pathLst>
                <a:path w="1760220" h="2095500">
                  <a:moveTo>
                    <a:pt x="0" y="0"/>
                  </a:moveTo>
                  <a:lnTo>
                    <a:pt x="1760219" y="0"/>
                  </a:lnTo>
                  <a:lnTo>
                    <a:pt x="1760219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615434" y="2801873"/>
            <a:ext cx="1414780" cy="57467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a :=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408940">
              <a:lnSpc>
                <a:spcPts val="209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read a</a:t>
            </a:r>
            <a:r>
              <a:rPr sz="17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file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10691" y="3398361"/>
            <a:ext cx="1263015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945"/>
              </a:lnSpc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 a +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R="3175" algn="r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c := b +</a:t>
            </a:r>
            <a:r>
              <a:rPr sz="17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1</a:t>
            </a:r>
            <a:endParaRPr sz="1750">
              <a:latin typeface="Arial" panose="020B0604020202020204"/>
              <a:cs typeface="Arial" panose="020B0604020202020204"/>
            </a:endParaRPr>
          </a:p>
          <a:p>
            <a:pPr marL="313690" marR="61595" indent="-314325" algn="r">
              <a:lnSpc>
                <a:spcPct val="101000"/>
              </a:lnSpc>
            </a:pPr>
            <a:r>
              <a:rPr sz="1750" spc="130" dirty="0">
                <a:latin typeface="Georgia" panose="02040502050405020303"/>
                <a:cs typeface="Georgia" panose="02040502050405020303"/>
              </a:rPr>
              <a:t>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a := b</a:t>
            </a:r>
            <a:r>
              <a:rPr sz="175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latin typeface="Arial" panose="020B0604020202020204"/>
                <a:cs typeface="Arial" panose="020B0604020202020204"/>
              </a:rPr>
              <a:t>-</a:t>
            </a:r>
            <a:r>
              <a:rPr sz="175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</a:t>
            </a:r>
            <a:r>
              <a:rPr sz="175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c := c *</a:t>
            </a:r>
            <a:r>
              <a:rPr sz="17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b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11935" y="4437319"/>
            <a:ext cx="59372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 panose="020B0604020202020204"/>
                <a:cs typeface="Arial" panose="020B0604020202020204"/>
              </a:rPr>
              <a:t>b :=</a:t>
            </a:r>
            <a:r>
              <a:rPr sz="17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0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016502" y="3376421"/>
            <a:ext cx="2109470" cy="1019810"/>
            <a:chOff x="4016502" y="3376421"/>
            <a:chExt cx="2109470" cy="1019810"/>
          </a:xfrm>
        </p:grpSpPr>
        <p:sp>
          <p:nvSpPr>
            <p:cNvPr id="39" name="object 39"/>
            <p:cNvSpPr/>
            <p:nvPr/>
          </p:nvSpPr>
          <p:spPr>
            <a:xfrm>
              <a:off x="4023360" y="3376421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8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2095500" y="1005839"/>
                  </a:moveTo>
                  <a:lnTo>
                    <a:pt x="0" y="1005840"/>
                  </a:ln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2095500" y="1005840"/>
                  </a:moveTo>
                  <a:lnTo>
                    <a:pt x="0" y="1005840"/>
                  </a:lnTo>
                  <a:lnTo>
                    <a:pt x="0" y="0"/>
                  </a:lnTo>
                  <a:lnTo>
                    <a:pt x="2095500" y="0"/>
                  </a:lnTo>
                  <a:lnTo>
                    <a:pt x="2095500" y="1005840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023360" y="3383279"/>
              <a:ext cx="2095500" cy="1005840"/>
            </a:xfrm>
            <a:custGeom>
              <a:avLst/>
              <a:gdLst/>
              <a:ahLst/>
              <a:cxnLst/>
              <a:rect l="l" t="t" r="r" b="b"/>
              <a:pathLst>
                <a:path w="2095500" h="1005839">
                  <a:moveTo>
                    <a:pt x="0" y="0"/>
                  </a:moveTo>
                  <a:lnTo>
                    <a:pt x="2095500" y="0"/>
                  </a:lnTo>
                  <a:lnTo>
                    <a:pt x="2095500" y="1005840"/>
                  </a:lnTo>
                  <a:lnTo>
                    <a:pt x="0" y="1005840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615434" y="3390138"/>
            <a:ext cx="1414780" cy="992505"/>
          </a:xfrm>
          <a:prstGeom prst="rect">
            <a:avLst/>
          </a:prstGeom>
          <a:solidFill>
            <a:srgbClr val="95A8A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175">
              <a:lnSpc>
                <a:spcPct val="100000"/>
              </a:lnSpc>
            </a:pPr>
            <a:r>
              <a:rPr sz="1950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Timeout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421885" y="5542026"/>
            <a:ext cx="292735" cy="292735"/>
            <a:chOff x="4421885" y="5542026"/>
            <a:chExt cx="292735" cy="292735"/>
          </a:xfrm>
        </p:grpSpPr>
        <p:sp>
          <p:nvSpPr>
            <p:cNvPr id="45" name="object 45"/>
            <p:cNvSpPr/>
            <p:nvPr/>
          </p:nvSpPr>
          <p:spPr>
            <a:xfrm>
              <a:off x="4442459" y="5562600"/>
              <a:ext cx="251460" cy="251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442459" y="556260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126491"/>
                  </a:moveTo>
                  <a:lnTo>
                    <a:pt x="9905" y="77152"/>
                  </a:lnTo>
                  <a:lnTo>
                    <a:pt x="36956" y="36956"/>
                  </a:lnTo>
                  <a:lnTo>
                    <a:pt x="77152" y="9905"/>
                  </a:lnTo>
                  <a:lnTo>
                    <a:pt x="126491" y="0"/>
                  </a:lnTo>
                  <a:lnTo>
                    <a:pt x="175593" y="9905"/>
                  </a:lnTo>
                  <a:lnTo>
                    <a:pt x="215265" y="36956"/>
                  </a:lnTo>
                  <a:lnTo>
                    <a:pt x="241792" y="77152"/>
                  </a:lnTo>
                  <a:lnTo>
                    <a:pt x="251459" y="126491"/>
                  </a:lnTo>
                  <a:lnTo>
                    <a:pt x="241792" y="175593"/>
                  </a:lnTo>
                  <a:lnTo>
                    <a:pt x="215264" y="215264"/>
                  </a:lnTo>
                  <a:lnTo>
                    <a:pt x="175593" y="241792"/>
                  </a:lnTo>
                  <a:lnTo>
                    <a:pt x="126491" y="251459"/>
                  </a:lnTo>
                  <a:lnTo>
                    <a:pt x="77152" y="241792"/>
                  </a:lnTo>
                  <a:lnTo>
                    <a:pt x="36956" y="215264"/>
                  </a:lnTo>
                  <a:lnTo>
                    <a:pt x="9905" y="175593"/>
                  </a:lnTo>
                  <a:lnTo>
                    <a:pt x="0" y="126491"/>
                  </a:lnTo>
                </a:path>
              </a:pathLst>
            </a:custGeom>
            <a:ln w="41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4191000" y="6527292"/>
            <a:ext cx="2682240" cy="83820"/>
          </a:xfrm>
          <a:custGeom>
            <a:avLst/>
            <a:gdLst/>
            <a:ahLst/>
            <a:cxnLst/>
            <a:rect l="l" t="t" r="r" b="b"/>
            <a:pathLst>
              <a:path w="2682240" h="83820">
                <a:moveTo>
                  <a:pt x="83820" y="83820"/>
                </a:moveTo>
                <a:lnTo>
                  <a:pt x="0" y="41148"/>
                </a:lnTo>
                <a:lnTo>
                  <a:pt x="83820" y="0"/>
                </a:lnTo>
                <a:lnTo>
                  <a:pt x="83820" y="36576"/>
                </a:lnTo>
                <a:lnTo>
                  <a:pt x="70104" y="36576"/>
                </a:lnTo>
                <a:lnTo>
                  <a:pt x="70104" y="47244"/>
                </a:lnTo>
                <a:lnTo>
                  <a:pt x="83820" y="47244"/>
                </a:lnTo>
                <a:lnTo>
                  <a:pt x="83820" y="83820"/>
                </a:lnTo>
                <a:close/>
              </a:path>
              <a:path w="2682240" h="83820">
                <a:moveTo>
                  <a:pt x="83820" y="47244"/>
                </a:moveTo>
                <a:lnTo>
                  <a:pt x="70104" y="47244"/>
                </a:lnTo>
                <a:lnTo>
                  <a:pt x="70104" y="36576"/>
                </a:lnTo>
                <a:lnTo>
                  <a:pt x="83820" y="36576"/>
                </a:lnTo>
                <a:lnTo>
                  <a:pt x="83820" y="47244"/>
                </a:lnTo>
                <a:close/>
              </a:path>
              <a:path w="2682240" h="83820">
                <a:moveTo>
                  <a:pt x="2682240" y="47244"/>
                </a:moveTo>
                <a:lnTo>
                  <a:pt x="83820" y="47244"/>
                </a:lnTo>
                <a:lnTo>
                  <a:pt x="83820" y="36576"/>
                </a:lnTo>
                <a:lnTo>
                  <a:pt x="2682240" y="36576"/>
                </a:lnTo>
                <a:lnTo>
                  <a:pt x="268224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093625" y="709647"/>
            <a:ext cx="7076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How </a:t>
            </a:r>
            <a:r>
              <a:rPr spc="-145" dirty="0"/>
              <a:t>process </a:t>
            </a:r>
            <a:r>
              <a:rPr spc="-180" dirty="0"/>
              <a:t>state</a:t>
            </a:r>
            <a:r>
              <a:rPr spc="-440" dirty="0"/>
              <a:t> </a:t>
            </a:r>
            <a:r>
              <a:rPr spc="-130" dirty="0"/>
              <a:t>changes_9</a:t>
            </a:r>
            <a:endParaRPr spc="-130" dirty="0"/>
          </a:p>
        </p:txBody>
      </p:sp>
      <p:sp>
        <p:nvSpPr>
          <p:cNvPr id="49" name="object 49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663" y="436883"/>
            <a:ext cx="6804025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spc="-190" dirty="0"/>
              <a:t>Problem </a:t>
            </a:r>
            <a:r>
              <a:rPr sz="3500" spc="-200" dirty="0"/>
              <a:t>in </a:t>
            </a:r>
            <a:r>
              <a:rPr sz="3500" spc="-265" dirty="0"/>
              <a:t>Two-state </a:t>
            </a:r>
            <a:r>
              <a:rPr sz="3500" spc="-100" dirty="0"/>
              <a:t>Process</a:t>
            </a:r>
            <a:r>
              <a:rPr sz="3500" spc="-180" dirty="0"/>
              <a:t> </a:t>
            </a:r>
            <a:r>
              <a:rPr sz="3500" spc="-160" dirty="0"/>
              <a:t>model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18455" y="1170528"/>
            <a:ext cx="8698865" cy="525145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24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waiting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175" dirty="0">
                <a:latin typeface="Times New Roman" panose="02020603050405020304"/>
                <a:cs typeface="Times New Roman" panose="02020603050405020304"/>
              </a:rPr>
              <a:t>I/O</a:t>
            </a:r>
            <a:r>
              <a:rPr sz="30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request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735330" algn="l"/>
                <a:tab pos="1725930" algn="l"/>
                <a:tab pos="2768600" algn="l"/>
                <a:tab pos="3371215" algn="l"/>
                <a:tab pos="4197985" algn="l"/>
                <a:tab pos="4828540" algn="l"/>
                <a:tab pos="5788025" algn="l"/>
                <a:tab pos="6269990" algn="l"/>
                <a:tab pos="6958965" algn="l"/>
                <a:tab pos="7651750" algn="l"/>
              </a:tabLst>
            </a:pP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bo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r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9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g 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889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1056640" algn="l"/>
                <a:tab pos="2689860" algn="l"/>
                <a:tab pos="3829685" algn="l"/>
                <a:tab pos="4938395" algn="l"/>
                <a:tab pos="5925185" algn="l"/>
                <a:tab pos="6562725" algn="l"/>
                <a:tab pos="7793355" algn="l"/>
                <a:tab pos="823912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spc="-2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nn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2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front, it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95" dirty="0">
                <a:latin typeface="Times New Roman" panose="02020603050405020304"/>
                <a:cs typeface="Times New Roman" panose="02020603050405020304"/>
              </a:rPr>
              <a:t>busy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the worst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case, 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90" dirty="0">
                <a:latin typeface="Times New Roman" panose="02020603050405020304"/>
                <a:cs typeface="Times New Roman" panose="02020603050405020304"/>
              </a:rPr>
              <a:t>scan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whole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queue 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30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Solution?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Split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state</a:t>
            </a:r>
            <a:r>
              <a:rPr sz="30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5" dirty="0">
                <a:latin typeface="Times New Roman" panose="02020603050405020304"/>
                <a:cs typeface="Times New Roman" panose="02020603050405020304"/>
              </a:rPr>
              <a:t>to: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8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Waiting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8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3050" spc="-190" dirty="0">
                <a:latin typeface="Times New Roman" panose="02020603050405020304"/>
                <a:cs typeface="Times New Roman" panose="02020603050405020304"/>
              </a:rPr>
              <a:t>Ready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709647"/>
            <a:ext cx="5518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 </a:t>
            </a:r>
            <a:r>
              <a:rPr spc="-170" dirty="0"/>
              <a:t>Address</a:t>
            </a:r>
            <a:r>
              <a:rPr spc="-365" dirty="0"/>
              <a:t> </a:t>
            </a:r>
            <a:r>
              <a:rPr spc="-85" dirty="0"/>
              <a:t>Space</a:t>
            </a:r>
            <a:endParaRPr spc="-8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814705" marR="5080" indent="-300355">
              <a:lnSpc>
                <a:spcPts val="3320"/>
              </a:lnSpc>
              <a:spcBef>
                <a:spcPts val="52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815975" algn="l"/>
              </a:tabLst>
            </a:pPr>
            <a:r>
              <a:rPr spc="-370" dirty="0"/>
              <a:t>A </a:t>
            </a:r>
            <a:r>
              <a:rPr spc="-110" dirty="0"/>
              <a:t>list </a:t>
            </a:r>
            <a:r>
              <a:rPr spc="-180" dirty="0"/>
              <a:t>of </a:t>
            </a:r>
            <a:r>
              <a:rPr spc="-114" dirty="0"/>
              <a:t>memory </a:t>
            </a:r>
            <a:r>
              <a:rPr spc="-135" dirty="0"/>
              <a:t>locations </a:t>
            </a:r>
            <a:r>
              <a:rPr spc="-120" dirty="0"/>
              <a:t>from </a:t>
            </a:r>
            <a:r>
              <a:rPr spc="-150" dirty="0"/>
              <a:t>some min </a:t>
            </a:r>
            <a:r>
              <a:rPr spc="-160" dirty="0"/>
              <a:t>(usually </a:t>
            </a:r>
            <a:r>
              <a:rPr spc="-80" dirty="0"/>
              <a:t>0) </a:t>
            </a:r>
            <a:r>
              <a:rPr spc="-35" dirty="0"/>
              <a:t>to  </a:t>
            </a:r>
            <a:r>
              <a:rPr spc="-150" dirty="0"/>
              <a:t>some </a:t>
            </a:r>
            <a:r>
              <a:rPr spc="-175" dirty="0"/>
              <a:t>max </a:t>
            </a:r>
            <a:r>
              <a:rPr spc="-85" dirty="0"/>
              <a:t>that </a:t>
            </a:r>
            <a:r>
              <a:rPr spc="-229" dirty="0"/>
              <a:t>a </a:t>
            </a:r>
            <a:r>
              <a:rPr spc="-135" dirty="0"/>
              <a:t>process </a:t>
            </a:r>
            <a:r>
              <a:rPr spc="-175" dirty="0"/>
              <a:t>can </a:t>
            </a:r>
            <a:r>
              <a:rPr spc="-114" dirty="0"/>
              <a:t>read </a:t>
            </a:r>
            <a:r>
              <a:rPr spc="-160" dirty="0"/>
              <a:t>and</a:t>
            </a:r>
            <a:r>
              <a:rPr spc="-135" dirty="0"/>
              <a:t> </a:t>
            </a:r>
            <a:r>
              <a:rPr spc="-35" dirty="0"/>
              <a:t>write.</a:t>
            </a:r>
            <a:endParaRPr spc="-35" dirty="0"/>
          </a:p>
          <a:p>
            <a:pPr marL="502285">
              <a:lnSpc>
                <a:spcPct val="100000"/>
              </a:lnSpc>
              <a:spcBef>
                <a:spcPts val="15"/>
              </a:spcBef>
              <a:buClr>
                <a:srgbClr val="D34816"/>
              </a:buClr>
              <a:buFont typeface="Webdings" panose="05030102010509060703"/>
              <a:buChar char=""/>
            </a:pPr>
            <a:endParaRPr sz="3700"/>
          </a:p>
          <a:p>
            <a:pPr marL="814705" indent="-300355">
              <a:lnSpc>
                <a:spcPct val="10000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815975" algn="l"/>
              </a:tabLst>
            </a:pPr>
            <a:r>
              <a:rPr spc="-130" dirty="0"/>
              <a:t>Contains</a:t>
            </a:r>
            <a:endParaRPr spc="-130" dirty="0"/>
          </a:p>
          <a:p>
            <a:pPr marL="1331595" lvl="1" indent="-314325">
              <a:lnSpc>
                <a:spcPct val="100000"/>
              </a:lnSpc>
              <a:spcBef>
                <a:spcPts val="17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1332230" algn="l"/>
                <a:tab pos="1332865" algn="l"/>
              </a:tabLst>
            </a:pP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executable</a:t>
            </a:r>
            <a:r>
              <a:rPr sz="26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program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331595" lvl="1" indent="-314325">
              <a:lnSpc>
                <a:spcPct val="100000"/>
              </a:lnSpc>
              <a:spcBef>
                <a:spcPts val="1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1332230" algn="l"/>
                <a:tab pos="133286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program’s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331595" lvl="1" indent="-314325">
              <a:lnSpc>
                <a:spcPct val="100000"/>
              </a:lnSpc>
              <a:spcBef>
                <a:spcPts val="1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1332230" algn="l"/>
                <a:tab pos="1332865" algn="l"/>
              </a:tabLst>
            </a:pP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Stack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331595" marR="6350" lvl="1" indent="-314325">
              <a:lnSpc>
                <a:spcPts val="2860"/>
              </a:lnSpc>
              <a:spcBef>
                <a:spcPts val="47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1332230" algn="l"/>
                <a:tab pos="1332865" algn="l"/>
              </a:tabLst>
            </a:pP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Associated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registers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PC, </a:t>
            </a:r>
            <a:r>
              <a:rPr sz="2650" spc="-265" dirty="0">
                <a:latin typeface="Times New Roman" panose="02020603050405020304"/>
                <a:cs typeface="Times New Roman" panose="02020603050405020304"/>
              </a:rPr>
              <a:t>SP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650" spc="-70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run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5892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Five-state </a:t>
            </a:r>
            <a:r>
              <a:rPr spc="-140" dirty="0"/>
              <a:t>Process</a:t>
            </a:r>
            <a:r>
              <a:rPr spc="-300" dirty="0"/>
              <a:t> </a:t>
            </a:r>
            <a:r>
              <a:rPr spc="-125" dirty="0"/>
              <a:t>Model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04959"/>
            <a:ext cx="8373109" cy="32613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Running: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currently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run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Ready: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ready 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run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Blocked: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waiting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event</a:t>
            </a:r>
            <a:r>
              <a:rPr sz="30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80" dirty="0">
                <a:latin typeface="Times New Roman" panose="02020603050405020304"/>
                <a:cs typeface="Times New Roman" panose="02020603050405020304"/>
              </a:rPr>
              <a:t>(I/O)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1883410" algn="l"/>
                <a:tab pos="4354830" algn="l"/>
                <a:tab pos="5756910" algn="l"/>
                <a:tab pos="6195695" algn="l"/>
                <a:tab pos="6739890" algn="l"/>
              </a:tabLst>
            </a:pP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New:</a:t>
            </a:r>
            <a:r>
              <a:rPr sz="3050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just	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created,</a:t>
            </a:r>
            <a:r>
              <a:rPr sz="30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3050" spc="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yet	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admitted	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	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set	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run-able 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Exit: </a:t>
            </a:r>
            <a:r>
              <a:rPr sz="3050" spc="-25" dirty="0">
                <a:latin typeface="Times New Roman" panose="02020603050405020304"/>
                <a:cs typeface="Times New Roman" panose="02020603050405020304"/>
              </a:rPr>
              <a:t>completed/error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exit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472051"/>
            <a:ext cx="5892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Five-state </a:t>
            </a:r>
            <a:r>
              <a:rPr spc="-140" dirty="0"/>
              <a:t>Process</a:t>
            </a:r>
            <a:r>
              <a:rPr spc="-300" dirty="0"/>
              <a:t> </a:t>
            </a:r>
            <a:r>
              <a:rPr spc="-125" dirty="0"/>
              <a:t>Model</a:t>
            </a:r>
            <a:endParaRPr spc="-125" dirty="0"/>
          </a:p>
        </p:txBody>
      </p:sp>
      <p:sp>
        <p:nvSpPr>
          <p:cNvPr id="3" name="object 3"/>
          <p:cNvSpPr/>
          <p:nvPr/>
        </p:nvSpPr>
        <p:spPr>
          <a:xfrm>
            <a:off x="1043939" y="1822704"/>
            <a:ext cx="8665464" cy="44317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4580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Scheduling</a:t>
            </a:r>
            <a:r>
              <a:rPr spc="-310" dirty="0"/>
              <a:t> </a:t>
            </a:r>
            <a:r>
              <a:rPr spc="-185" dirty="0"/>
              <a:t>Queues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04959"/>
            <a:ext cx="8374380" cy="31769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Job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queue </a:t>
            </a:r>
            <a:r>
              <a:rPr sz="3050" spc="1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5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1374140" algn="l"/>
                <a:tab pos="2415540" algn="l"/>
                <a:tab pos="2807335" algn="l"/>
                <a:tab pos="3390900" algn="l"/>
                <a:tab pos="3865245" algn="l"/>
                <a:tab pos="4385945" algn="l"/>
                <a:tab pos="5901690" algn="l"/>
                <a:tab pos="7205980" algn="l"/>
                <a:tab pos="7664450" algn="l"/>
              </a:tabLst>
            </a:pPr>
            <a:r>
              <a:rPr sz="3050" spc="-19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qu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15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r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memory,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ready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waiting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05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execute.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1459865" algn="l"/>
                <a:tab pos="2604135" algn="l"/>
                <a:tab pos="2971800" algn="l"/>
                <a:tab pos="3540125" algn="l"/>
                <a:tab pos="3994150" algn="l"/>
                <a:tab pos="5490210" algn="l"/>
                <a:tab pos="6696075" algn="l"/>
                <a:tab pos="7283450" algn="l"/>
                <a:tab pos="7777480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15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69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3050" spc="25" dirty="0">
                <a:latin typeface="Times New Roman" panose="02020603050405020304"/>
                <a:cs typeface="Times New Roman" panose="02020603050405020304"/>
              </a:rPr>
              <a:t>O 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device.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14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migration </a:t>
            </a:r>
            <a:r>
              <a:rPr sz="3050" spc="-1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3050" spc="-8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3050" spc="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0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queues.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551249"/>
            <a:ext cx="58502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 </a:t>
            </a:r>
            <a:r>
              <a:rPr spc="-165" dirty="0"/>
              <a:t>Scheduling</a:t>
            </a:r>
            <a:r>
              <a:rPr spc="-409" dirty="0"/>
              <a:t> </a:t>
            </a:r>
            <a:r>
              <a:rPr spc="-380" dirty="0"/>
              <a:t>View</a:t>
            </a:r>
            <a:endParaRPr spc="-380" dirty="0"/>
          </a:p>
        </p:txBody>
      </p:sp>
      <p:sp>
        <p:nvSpPr>
          <p:cNvPr id="3" name="object 3"/>
          <p:cNvSpPr/>
          <p:nvPr/>
        </p:nvSpPr>
        <p:spPr>
          <a:xfrm>
            <a:off x="1031747" y="1424939"/>
            <a:ext cx="8499348" cy="53157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4580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Scheduling</a:t>
            </a:r>
            <a:r>
              <a:rPr spc="-310" dirty="0"/>
              <a:t> </a:t>
            </a:r>
            <a:r>
              <a:rPr spc="-185" dirty="0"/>
              <a:t>Queues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04959"/>
            <a:ext cx="8375650" cy="26238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The queues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generally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stored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linked</a:t>
            </a:r>
            <a:r>
              <a:rPr sz="30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lists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635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queue header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points 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final </a:t>
            </a:r>
            <a:r>
              <a:rPr sz="3050" spc="-280" dirty="0">
                <a:latin typeface="Times New Roman" panose="02020603050405020304"/>
                <a:cs typeface="Times New Roman" panose="02020603050405020304"/>
              </a:rPr>
              <a:t>PCB’s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list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974725" algn="l"/>
                <a:tab pos="2129790" algn="l"/>
                <a:tab pos="2944495" algn="l"/>
                <a:tab pos="3766820" algn="l"/>
                <a:tab pos="4244975" algn="l"/>
                <a:tab pos="5462905" algn="l"/>
                <a:tab pos="5791835" algn="l"/>
                <a:tab pos="7013575" algn="l"/>
                <a:tab pos="7824470" algn="l"/>
              </a:tabLst>
            </a:pPr>
            <a:r>
              <a:rPr sz="3050" spc="-38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46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ud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po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2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t 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points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3050" spc="-260" dirty="0">
                <a:latin typeface="Times New Roman" panose="02020603050405020304"/>
                <a:cs typeface="Times New Roman" panose="02020603050405020304"/>
              </a:rPr>
              <a:t>PCB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ready</a:t>
            </a:r>
            <a:r>
              <a:rPr sz="3050" spc="-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queue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392579"/>
            <a:ext cx="4580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Scheduling</a:t>
            </a:r>
            <a:r>
              <a:rPr spc="-310" dirty="0"/>
              <a:t> </a:t>
            </a:r>
            <a:r>
              <a:rPr spc="-185" dirty="0"/>
              <a:t>Queues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911352" y="1431036"/>
            <a:ext cx="8316467" cy="54650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384" y="2962190"/>
            <a:ext cx="6336665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Operations </a:t>
            </a:r>
            <a:r>
              <a:rPr sz="4800" spc="1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4800" spc="-229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Processes</a:t>
            </a:r>
            <a:endParaRPr sz="4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84" y="1729178"/>
            <a:ext cx="8166100" cy="4655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children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processes,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which,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10" dirty="0">
                <a:latin typeface="Times New Roman" panose="02020603050405020304"/>
                <a:cs typeface="Times New Roman" panose="02020603050405020304"/>
              </a:rPr>
              <a:t>turn 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processes, forming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40" dirty="0">
                <a:latin typeface="Times New Roman" panose="02020603050405020304"/>
                <a:cs typeface="Times New Roman" panose="02020603050405020304"/>
              </a:rPr>
              <a:t>tree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sharing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29285" lvl="1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629920" algn="l"/>
              </a:tabLst>
            </a:pP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children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share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30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resources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29285" lvl="1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629920" algn="l"/>
              </a:tabLst>
            </a:pP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Children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share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parent’s</a:t>
            </a:r>
            <a:r>
              <a:rPr sz="305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resources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29285" lvl="1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629920" algn="l"/>
              </a:tabLst>
            </a:pP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share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305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resources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Execution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29920" lvl="1" indent="-252095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29920" algn="l"/>
              </a:tabLst>
            </a:pP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children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execute</a:t>
            </a:r>
            <a:r>
              <a:rPr sz="26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concurrently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2992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29920" algn="l"/>
              </a:tabLst>
            </a:pP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waits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children</a:t>
            </a:r>
            <a:r>
              <a:rPr sz="26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terminate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461243"/>
            <a:ext cx="36074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20" dirty="0"/>
              <a:t>Process</a:t>
            </a:r>
            <a:r>
              <a:rPr sz="3950" spc="-290" dirty="0"/>
              <a:t> </a:t>
            </a:r>
            <a:r>
              <a:rPr sz="3950" spc="-215" dirty="0"/>
              <a:t>Creation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5709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 </a:t>
            </a:r>
            <a:r>
              <a:rPr spc="-240" dirty="0"/>
              <a:t>Creation</a:t>
            </a:r>
            <a:r>
              <a:rPr spc="-380" dirty="0"/>
              <a:t> </a:t>
            </a:r>
            <a:r>
              <a:rPr spc="-300" dirty="0"/>
              <a:t>(Cont.)</a:t>
            </a:r>
            <a:endParaRPr spc="-300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12312"/>
            <a:ext cx="8375015" cy="33686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space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650" spc="-1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duplicate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parent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650" spc="-1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loaded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65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it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10" dirty="0"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examples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9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b="1" spc="-15" dirty="0">
                <a:latin typeface="Times New Roman" panose="02020603050405020304"/>
                <a:cs typeface="Times New Roman" panose="02020603050405020304"/>
              </a:rPr>
              <a:t>fork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system call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creates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6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2095">
              <a:lnSpc>
                <a:spcPts val="3170"/>
              </a:lnSpc>
              <a:spcBef>
                <a:spcPts val="54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  <a:tab pos="1423670" algn="l"/>
                <a:tab pos="2413000" algn="l"/>
                <a:tab pos="2986405" algn="l"/>
                <a:tab pos="3696970" algn="l"/>
                <a:tab pos="4417695" algn="l"/>
                <a:tab pos="4703445" algn="l"/>
                <a:tab pos="5477510" algn="l"/>
                <a:tab pos="5893435" algn="l"/>
                <a:tab pos="6922770" algn="l"/>
                <a:tab pos="7465695" algn="l"/>
              </a:tabLst>
            </a:pPr>
            <a:r>
              <a:rPr sz="2650" b="1" spc="6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b="1" spc="4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b="1" spc="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b="1" spc="6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6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b="1" spc="-7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650" b="1" spc="9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b="1" spc="-9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b="1" spc="1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5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65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program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491" y="1808403"/>
            <a:ext cx="6115685" cy="37198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535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690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Includes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Build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kernel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6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structures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Allocate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memory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3055" indent="-300990">
              <a:lnSpc>
                <a:spcPct val="100000"/>
              </a:lnSpc>
              <a:spcBef>
                <a:spcPts val="65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690" algn="l"/>
              </a:tabLst>
            </a:pP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Reasons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270000" lvl="1" indent="-252095">
              <a:lnSpc>
                <a:spcPct val="100000"/>
              </a:lnSpc>
              <a:spcBef>
                <a:spcPts val="430"/>
              </a:spcBef>
              <a:buClr>
                <a:srgbClr val="E6B1AA"/>
              </a:buClr>
              <a:buSzPct val="85000"/>
              <a:buFont typeface="Arial" panose="020B0604020202020204"/>
              <a:buChar char="•"/>
              <a:tabLst>
                <a:tab pos="1270000" algn="l"/>
                <a:tab pos="1270635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Submit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batch </a:t>
            </a:r>
            <a:r>
              <a:rPr sz="2650" spc="-25" dirty="0">
                <a:latin typeface="Times New Roman" panose="02020603050405020304"/>
                <a:cs typeface="Times New Roman" panose="02020603050405020304"/>
              </a:rPr>
              <a:t>job/Start</a:t>
            </a:r>
            <a:r>
              <a:rPr sz="26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program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270000" lvl="1" indent="-252095">
              <a:lnSpc>
                <a:spcPct val="100000"/>
              </a:lnSpc>
              <a:spcBef>
                <a:spcPts val="430"/>
              </a:spcBef>
              <a:buClr>
                <a:srgbClr val="E6B1AA"/>
              </a:buClr>
              <a:buSzPct val="85000"/>
              <a:buFont typeface="Arial" panose="020B0604020202020204"/>
              <a:buChar char="•"/>
              <a:tabLst>
                <a:tab pos="1270000" algn="l"/>
                <a:tab pos="1270635" algn="l"/>
              </a:tabLst>
            </a:pP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logs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270000" lvl="1" indent="-252095">
              <a:lnSpc>
                <a:spcPct val="100000"/>
              </a:lnSpc>
              <a:spcBef>
                <a:spcPts val="420"/>
              </a:spcBef>
              <a:buClr>
                <a:srgbClr val="E6B1AA"/>
              </a:buClr>
              <a:buSzPct val="85000"/>
              <a:buFont typeface="Arial" panose="020B0604020202020204"/>
              <a:buChar char="•"/>
              <a:tabLst>
                <a:tab pos="1270000" algn="l"/>
                <a:tab pos="1270635" algn="l"/>
              </a:tabLst>
            </a:pP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creates on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behalf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65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(printing)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270000" lvl="1" indent="-252095">
              <a:lnSpc>
                <a:spcPct val="100000"/>
              </a:lnSpc>
              <a:spcBef>
                <a:spcPts val="435"/>
              </a:spcBef>
              <a:buClr>
                <a:srgbClr val="E6B1AA"/>
              </a:buClr>
              <a:buSzPct val="85000"/>
              <a:buFont typeface="Arial" panose="020B0604020202020204"/>
              <a:buChar char="•"/>
              <a:tabLst>
                <a:tab pos="1270000" algn="l"/>
                <a:tab pos="1270635" algn="l"/>
              </a:tabLst>
            </a:pP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Spawned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265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619879"/>
            <a:ext cx="36074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20" dirty="0"/>
              <a:t>Process</a:t>
            </a:r>
            <a:r>
              <a:rPr sz="3950" spc="-290" dirty="0"/>
              <a:t> </a:t>
            </a:r>
            <a:r>
              <a:rPr sz="3950" spc="-215" dirty="0"/>
              <a:t>Creation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4759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 </a:t>
            </a:r>
            <a:r>
              <a:rPr spc="135" dirty="0"/>
              <a:t>=?</a:t>
            </a:r>
            <a:r>
              <a:rPr spc="-355" dirty="0"/>
              <a:t> </a:t>
            </a:r>
            <a:r>
              <a:rPr spc="-215" dirty="0"/>
              <a:t>Program</a:t>
            </a:r>
            <a:endParaRPr spc="-215" dirty="0"/>
          </a:p>
        </p:txBody>
      </p:sp>
      <p:sp>
        <p:nvSpPr>
          <p:cNvPr id="3" name="object 3"/>
          <p:cNvSpPr/>
          <p:nvPr/>
        </p:nvSpPr>
        <p:spPr>
          <a:xfrm>
            <a:off x="862221" y="1672474"/>
            <a:ext cx="3395036" cy="48657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14858" y="1688136"/>
            <a:ext cx="3261995" cy="237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</a:pPr>
            <a:r>
              <a:rPr sz="2600" spc="-1155" dirty="0">
                <a:solidFill>
                  <a:srgbClr val="D34816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2600" spc="240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Program: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series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commands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(e.g.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C 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statements,</a:t>
            </a:r>
            <a:r>
              <a:rPr sz="305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95" dirty="0">
                <a:latin typeface="Times New Roman" panose="02020603050405020304"/>
                <a:cs typeface="Times New Roman" panose="02020603050405020304"/>
              </a:rPr>
              <a:t>assembly 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commands,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shell  commands)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20" y="1617072"/>
            <a:ext cx="8057515" cy="22047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starts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mode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8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process,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initial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end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initialization,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initial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starts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another 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85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init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kernel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spc="-17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400" spc="-1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identifier 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619879"/>
            <a:ext cx="46386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310" dirty="0"/>
              <a:t>Unix </a:t>
            </a:r>
            <a:r>
              <a:rPr sz="3950" spc="-120" dirty="0"/>
              <a:t>Process</a:t>
            </a:r>
            <a:r>
              <a:rPr sz="3950" spc="-195" dirty="0"/>
              <a:t> </a:t>
            </a:r>
            <a:r>
              <a:rPr sz="3950" spc="-215" dirty="0"/>
              <a:t>Creation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3" y="188213"/>
            <a:ext cx="9922764" cy="73700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8597" y="581656"/>
            <a:ext cx="6109970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spc="1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500" spc="-4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Tree </a:t>
            </a: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of Processes </a:t>
            </a:r>
            <a:r>
              <a:rPr sz="3500" spc="-1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500" spc="-15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Linux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  <p:sp>
        <p:nvSpPr>
          <p:cNvPr id="4" name="object 4"/>
          <p:cNvSpPr txBox="1"/>
          <p:nvPr/>
        </p:nvSpPr>
        <p:spPr>
          <a:xfrm>
            <a:off x="5459939" y="1804072"/>
            <a:ext cx="5226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latin typeface="Courier New" panose="02070309020205020404"/>
                <a:cs typeface="Courier New" panose="02070309020205020404"/>
              </a:rPr>
              <a:t>init  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1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1539" y="3218372"/>
            <a:ext cx="734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2725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latin typeface="Courier New" panose="02070309020205020404"/>
                <a:cs typeface="Courier New" panose="02070309020205020404"/>
              </a:rPr>
              <a:t>sshd  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3028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9950" y="3212264"/>
            <a:ext cx="734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latin typeface="Courier New" panose="02070309020205020404"/>
                <a:cs typeface="Courier New" panose="02070309020205020404"/>
              </a:rPr>
              <a:t>login  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8415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1170" y="3265608"/>
            <a:ext cx="593090" cy="4044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8895" marR="5080" indent="-36830">
              <a:lnSpc>
                <a:spcPts val="1490"/>
              </a:lnSpc>
              <a:spcBef>
                <a:spcPts val="155"/>
              </a:spcBef>
            </a:pPr>
            <a:r>
              <a:rPr sz="1250" b="1" spc="-195" dirty="0">
                <a:latin typeface="Courier New" panose="02070309020205020404"/>
                <a:cs typeface="Courier New" panose="02070309020205020404"/>
              </a:rPr>
              <a:t>k</a:t>
            </a:r>
            <a:r>
              <a:rPr sz="1250" b="1" spc="-200" dirty="0">
                <a:latin typeface="Courier New" panose="02070309020205020404"/>
                <a:cs typeface="Courier New" panose="02070309020205020404"/>
              </a:rPr>
              <a:t>th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250" b="1" spc="-200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250" b="1" spc="-200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d  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2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8909" y="4632594"/>
            <a:ext cx="734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4630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latin typeface="Courier New" panose="02070309020205020404"/>
                <a:cs typeface="Courier New" panose="02070309020205020404"/>
              </a:rPr>
              <a:t>sshd  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3610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4245" y="4647824"/>
            <a:ext cx="664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latin typeface="Courier New" panose="02070309020205020404"/>
                <a:cs typeface="Courier New" panose="02070309020205020404"/>
              </a:rPr>
              <a:t>pdflush  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200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6901" y="4652462"/>
            <a:ext cx="5226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latin typeface="Courier New" panose="02070309020205020404"/>
                <a:cs typeface="Courier New" panose="02070309020205020404"/>
              </a:rPr>
              <a:t>k</a:t>
            </a:r>
            <a:r>
              <a:rPr sz="1250" b="1" spc="-200" dirty="0">
                <a:latin typeface="Courier New" panose="02070309020205020404"/>
                <a:cs typeface="Courier New" panose="02070309020205020404"/>
              </a:rPr>
              <a:t>h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250" b="1" spc="-200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250" b="1" spc="-200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r  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6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39125" y="6133799"/>
            <a:ext cx="734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0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latin typeface="Courier New" panose="02070309020205020404"/>
                <a:cs typeface="Courier New" panose="02070309020205020404"/>
              </a:rPr>
              <a:t>tcsch  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4005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0258" y="6203812"/>
            <a:ext cx="734695" cy="4044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177800">
              <a:lnSpc>
                <a:spcPts val="1490"/>
              </a:lnSpc>
              <a:spcBef>
                <a:spcPts val="155"/>
              </a:spcBef>
            </a:pPr>
            <a:r>
              <a:rPr sz="1250" b="1" spc="-195" dirty="0">
                <a:latin typeface="Courier New" panose="02070309020205020404"/>
                <a:cs typeface="Courier New" panose="02070309020205020404"/>
              </a:rPr>
              <a:t>emacs  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9204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7606" y="4689030"/>
            <a:ext cx="734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4630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latin typeface="Courier New" panose="02070309020205020404"/>
                <a:cs typeface="Courier New" panose="02070309020205020404"/>
              </a:rPr>
              <a:t>bash  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8416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7515" y="6223719"/>
            <a:ext cx="732155" cy="4044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84480">
              <a:lnSpc>
                <a:spcPts val="1490"/>
              </a:lnSpc>
              <a:spcBef>
                <a:spcPts val="155"/>
              </a:spcBef>
            </a:pPr>
            <a:r>
              <a:rPr sz="1250" b="1" spc="-190" dirty="0">
                <a:latin typeface="Courier New" panose="02070309020205020404"/>
                <a:cs typeface="Courier New" panose="02070309020205020404"/>
              </a:rPr>
              <a:t>ps  </a:t>
            </a:r>
            <a:r>
              <a:rPr sz="1250" b="1" spc="-195" dirty="0">
                <a:latin typeface="Courier New" panose="02070309020205020404"/>
                <a:cs typeface="Courier New" panose="02070309020205020404"/>
              </a:rPr>
              <a:t>pid </a:t>
            </a:r>
            <a:r>
              <a:rPr sz="1250" b="1" spc="-19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250" b="1" spc="-2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250" b="1" spc="-200" dirty="0">
                <a:latin typeface="Courier New" panose="02070309020205020404"/>
                <a:cs typeface="Courier New" panose="02070309020205020404"/>
              </a:rPr>
              <a:t>9298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20" y="1617072"/>
            <a:ext cx="8072755" cy="25736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themselves 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go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processes.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marR="191135" indent="-300355">
              <a:lnSpc>
                <a:spcPct val="101000"/>
              </a:lnSpc>
              <a:spcBef>
                <a:spcPts val="655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descended 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init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kernel 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thread.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27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see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family 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relationship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18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Linux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pstree</a:t>
            </a:r>
            <a:r>
              <a:rPr sz="2400" b="1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command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85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29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new process 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created </a:t>
            </a:r>
            <a:r>
              <a:rPr sz="2400" spc="-19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spc="-1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spc="30" dirty="0">
                <a:latin typeface="Times New Roman" panose="02020603050405020304"/>
                <a:cs typeface="Times New Roman" panose="02020603050405020304"/>
              </a:rPr>
              <a:t>fork()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call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461243"/>
            <a:ext cx="36074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20" dirty="0"/>
              <a:t>Process</a:t>
            </a:r>
            <a:r>
              <a:rPr sz="3950" spc="-290" dirty="0"/>
              <a:t> </a:t>
            </a:r>
            <a:r>
              <a:rPr sz="3950" spc="-215" dirty="0"/>
              <a:t>Creation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469" y="2142165"/>
            <a:ext cx="7562850" cy="321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95"/>
              </a:spcBef>
            </a:pP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end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system call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 waiting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scheduler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chooses</a:t>
            </a:r>
            <a:r>
              <a:rPr sz="2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it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28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structure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allocated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The new process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2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existing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parent</a:t>
            </a:r>
            <a:r>
              <a:rPr sz="22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gets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child’s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pid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returned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it.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gets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returned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it.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Both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execute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point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after fork()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returns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941326"/>
            <a:ext cx="45269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300" dirty="0"/>
              <a:t>The </a:t>
            </a:r>
            <a:r>
              <a:rPr sz="3950" spc="-285" dirty="0"/>
              <a:t>fork() </a:t>
            </a:r>
            <a:r>
              <a:rPr sz="3950" spc="-160" dirty="0"/>
              <a:t>system</a:t>
            </a:r>
            <a:r>
              <a:rPr sz="3950" spc="-100" dirty="0"/>
              <a:t> </a:t>
            </a:r>
            <a:r>
              <a:rPr sz="3950" spc="-175" dirty="0"/>
              <a:t>call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174" y="441461"/>
            <a:ext cx="3869690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Fork() System</a:t>
            </a:r>
            <a:r>
              <a:rPr sz="3500" spc="-7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500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67" y="1496063"/>
            <a:ext cx="4274820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50" spc="-525" dirty="0">
                <a:solidFill>
                  <a:srgbClr val="993300"/>
                </a:solidFill>
                <a:latin typeface="Times New Roman" panose="02020603050405020304"/>
                <a:cs typeface="Times New Roman" panose="02020603050405020304"/>
              </a:rPr>
              <a:t> </a:t>
            </a:r>
            <a:r>
              <a:rPr sz="3500" spc="5" dirty="0">
                <a:latin typeface="Arial" panose="020B0604020202020204"/>
                <a:cs typeface="Arial" panose="020B0604020202020204"/>
              </a:rPr>
              <a:t>Before calling</a:t>
            </a:r>
            <a:r>
              <a:rPr sz="35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3500" spc="-80" dirty="0">
                <a:latin typeface="Arial" panose="020B0604020202020204"/>
                <a:cs typeface="Arial" panose="020B0604020202020204"/>
              </a:rPr>
              <a:t>fork()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67" y="3692208"/>
            <a:ext cx="3899535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50" spc="-525" dirty="0">
                <a:solidFill>
                  <a:srgbClr val="993300"/>
                </a:solidFill>
                <a:latin typeface="Times New Roman" panose="02020603050405020304"/>
                <a:cs typeface="Times New Roman" panose="02020603050405020304"/>
              </a:rPr>
              <a:t> </a:t>
            </a:r>
            <a:r>
              <a:rPr sz="3500" spc="-5" dirty="0">
                <a:latin typeface="Arial" panose="020B0604020202020204"/>
                <a:cs typeface="Arial" panose="020B0604020202020204"/>
              </a:rPr>
              <a:t>After </a:t>
            </a:r>
            <a:r>
              <a:rPr sz="3500" spc="5" dirty="0">
                <a:latin typeface="Arial" panose="020B0604020202020204"/>
                <a:cs typeface="Arial" panose="020B0604020202020204"/>
              </a:rPr>
              <a:t>calling</a:t>
            </a:r>
            <a:r>
              <a:rPr sz="35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3500" spc="-85" dirty="0">
                <a:latin typeface="Arial" panose="020B0604020202020204"/>
                <a:cs typeface="Arial" panose="020B0604020202020204"/>
              </a:rPr>
              <a:t>fork()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9188" y="1328927"/>
            <a:ext cx="2336292" cy="27660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6947" y="4367784"/>
            <a:ext cx="5018532" cy="2682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880" y="441461"/>
            <a:ext cx="6204585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Example of fork() system</a:t>
            </a:r>
            <a:r>
              <a:rPr sz="3500" spc="-7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50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448" y="1207414"/>
            <a:ext cx="3397885" cy="5042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99540">
              <a:lnSpc>
                <a:spcPct val="129000"/>
              </a:lnSpc>
              <a:spcBef>
                <a:spcPts val="90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#include &lt;stdio.h&gt;  #include</a:t>
            </a:r>
            <a:r>
              <a:rPr sz="15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&lt;sys/types.h&gt;  #include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&lt;unistd.h&gt;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500" spc="5" dirty="0">
                <a:latin typeface="Arial" panose="020B0604020202020204"/>
                <a:cs typeface="Arial" panose="020B0604020202020204"/>
              </a:rPr>
              <a:t>int</a:t>
            </a:r>
            <a:r>
              <a:rPr sz="15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main()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{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228600">
              <a:lnSpc>
                <a:spcPct val="100000"/>
              </a:lnSpc>
              <a:spcBef>
                <a:spcPts val="515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// </a:t>
            </a:r>
            <a:r>
              <a:rPr sz="1500" spc="20" dirty="0">
                <a:latin typeface="Arial" panose="020B0604020202020204"/>
                <a:cs typeface="Arial" panose="020B0604020202020204"/>
              </a:rPr>
              <a:t>make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two process 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which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run</a:t>
            </a:r>
            <a:r>
              <a:rPr sz="15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20" dirty="0">
                <a:latin typeface="Arial" panose="020B0604020202020204"/>
                <a:cs typeface="Arial" panose="020B0604020202020204"/>
              </a:rPr>
              <a:t>same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228600" marR="118110">
              <a:lnSpc>
                <a:spcPct val="129000"/>
              </a:lnSpc>
              <a:spcBef>
                <a:spcPts val="5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//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program 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running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fork()</a:t>
            </a:r>
            <a:r>
              <a:rPr sz="15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instruction  fork();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228600" marR="1227455">
              <a:lnSpc>
                <a:spcPct val="129000"/>
              </a:lnSpc>
            </a:pPr>
            <a:r>
              <a:rPr sz="1500" spc="10" dirty="0">
                <a:latin typeface="Arial" panose="020B0604020202020204"/>
                <a:cs typeface="Arial" panose="020B0604020202020204"/>
              </a:rPr>
              <a:t>printf("Hello 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world!\n"); 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return</a:t>
            </a:r>
            <a:r>
              <a:rPr sz="15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0;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}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500" spc="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Output?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2359025">
              <a:lnSpc>
                <a:spcPct val="129000"/>
              </a:lnSpc>
            </a:pPr>
            <a:r>
              <a:rPr sz="1500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Hello</a:t>
            </a:r>
            <a:r>
              <a:rPr sz="1500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world!  Hello</a:t>
            </a:r>
            <a:r>
              <a:rPr sz="1500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world!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880" y="441461"/>
            <a:ext cx="6204585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Example of fork() system</a:t>
            </a:r>
            <a:r>
              <a:rPr sz="3500" spc="-7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50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448" y="1208938"/>
            <a:ext cx="2174875" cy="35293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77165">
              <a:lnSpc>
                <a:spcPct val="139000"/>
              </a:lnSpc>
              <a:spcBef>
                <a:spcPts val="90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#include &lt;stdio.h&gt;  #include</a:t>
            </a:r>
            <a:r>
              <a:rPr sz="15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&lt;sys/types.h&gt;  #include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&lt;unistd.h&gt;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spc="5" dirty="0">
                <a:latin typeface="Arial" panose="020B0604020202020204"/>
                <a:cs typeface="Arial" panose="020B0604020202020204"/>
              </a:rPr>
              <a:t>int</a:t>
            </a:r>
            <a:r>
              <a:rPr sz="15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main()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{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228600">
              <a:lnSpc>
                <a:spcPct val="100000"/>
              </a:lnSpc>
              <a:spcBef>
                <a:spcPts val="705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fork();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228600">
              <a:lnSpc>
                <a:spcPct val="100000"/>
              </a:lnSpc>
              <a:spcBef>
                <a:spcPts val="710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fork();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rial" panose="020B0604020202020204"/>
              <a:cs typeface="Arial" panose="020B0604020202020204"/>
            </a:endParaRPr>
          </a:p>
          <a:p>
            <a:pPr marL="228600" marR="5080">
              <a:lnSpc>
                <a:spcPct val="139000"/>
              </a:lnSpc>
            </a:pPr>
            <a:r>
              <a:rPr sz="1500" spc="10" dirty="0">
                <a:latin typeface="Arial" panose="020B0604020202020204"/>
                <a:cs typeface="Arial" panose="020B0604020202020204"/>
              </a:rPr>
              <a:t>printf("Hello 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world!\n"); 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return</a:t>
            </a:r>
            <a:r>
              <a:rPr sz="15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0;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}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156" y="441461"/>
            <a:ext cx="3500754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Exercise –</a:t>
            </a:r>
            <a:r>
              <a:rPr sz="3500" spc="-5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50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fork()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40" y="1387831"/>
            <a:ext cx="5506720" cy="457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7350">
              <a:lnSpc>
                <a:spcPct val="139000"/>
              </a:lnSpc>
              <a:spcBef>
                <a:spcPts val="100"/>
              </a:spcBef>
            </a:pPr>
            <a:r>
              <a:rPr sz="1950" spc="15" dirty="0">
                <a:latin typeface="Arial" panose="020B0604020202020204"/>
                <a:cs typeface="Arial" panose="020B0604020202020204"/>
              </a:rPr>
              <a:t>#include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&lt;stdio.h&gt; 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#include</a:t>
            </a:r>
            <a:r>
              <a:rPr sz="195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&lt;sys/types.h&gt;  int</a:t>
            </a:r>
            <a:r>
              <a:rPr sz="19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main()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{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291465">
              <a:lnSpc>
                <a:spcPct val="100000"/>
              </a:lnSpc>
              <a:spcBef>
                <a:spcPts val="925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fork();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291465">
              <a:lnSpc>
                <a:spcPct val="100000"/>
              </a:lnSpc>
              <a:spcBef>
                <a:spcPts val="910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fork();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291465">
              <a:lnSpc>
                <a:spcPct val="100000"/>
              </a:lnSpc>
              <a:spcBef>
                <a:spcPts val="915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fork();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291465" marR="3487420">
              <a:lnSpc>
                <a:spcPct val="139000"/>
              </a:lnSpc>
              <a:spcBef>
                <a:spcPts val="10"/>
              </a:spcBef>
            </a:pPr>
            <a:r>
              <a:rPr sz="1950" spc="20" dirty="0">
                <a:latin typeface="Arial" panose="020B0604020202020204"/>
                <a:cs typeface="Arial" panose="020B0604020202020204"/>
              </a:rPr>
              <a:t>p</a:t>
            </a:r>
            <a:r>
              <a:rPr sz="1950" dirty="0">
                <a:latin typeface="Arial" panose="020B0604020202020204"/>
                <a:cs typeface="Arial" panose="020B0604020202020204"/>
              </a:rPr>
              <a:t>r</a:t>
            </a:r>
            <a:r>
              <a:rPr sz="1950" spc="20" dirty="0">
                <a:latin typeface="Arial" panose="020B0604020202020204"/>
                <a:cs typeface="Arial" panose="020B0604020202020204"/>
              </a:rPr>
              <a:t>i</a:t>
            </a:r>
            <a:r>
              <a:rPr sz="1950" dirty="0">
                <a:latin typeface="Arial" panose="020B0604020202020204"/>
                <a:cs typeface="Arial" panose="020B0604020202020204"/>
              </a:rPr>
              <a:t>n</a:t>
            </a:r>
            <a:r>
              <a:rPr sz="1950" spc="5" dirty="0">
                <a:latin typeface="Arial" panose="020B0604020202020204"/>
                <a:cs typeface="Arial" panose="020B0604020202020204"/>
              </a:rPr>
              <a:t>tf</a:t>
            </a:r>
            <a:r>
              <a:rPr sz="1950" dirty="0">
                <a:latin typeface="Arial" panose="020B0604020202020204"/>
                <a:cs typeface="Arial" panose="020B0604020202020204"/>
              </a:rPr>
              <a:t>(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"he</a:t>
            </a:r>
            <a:r>
              <a:rPr sz="1950" dirty="0">
                <a:latin typeface="Arial" panose="020B0604020202020204"/>
                <a:cs typeface="Arial" panose="020B0604020202020204"/>
              </a:rPr>
              <a:t>ll</a:t>
            </a:r>
            <a:r>
              <a:rPr sz="1950" spc="20" dirty="0">
                <a:latin typeface="Arial" panose="020B0604020202020204"/>
                <a:cs typeface="Arial" panose="020B0604020202020204"/>
              </a:rPr>
              <a:t>o</a:t>
            </a:r>
            <a:r>
              <a:rPr sz="1950" spc="5" dirty="0">
                <a:latin typeface="Arial" panose="020B0604020202020204"/>
                <a:cs typeface="Arial" panose="020B0604020202020204"/>
              </a:rPr>
              <a:t>\</a:t>
            </a:r>
            <a:r>
              <a:rPr sz="1950" dirty="0">
                <a:latin typeface="Arial" panose="020B0604020202020204"/>
                <a:cs typeface="Arial" panose="020B0604020202020204"/>
              </a:rPr>
              <a:t>n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"</a:t>
            </a:r>
            <a:r>
              <a:rPr sz="1950" dirty="0">
                <a:latin typeface="Arial" panose="020B0604020202020204"/>
                <a:cs typeface="Arial" panose="020B0604020202020204"/>
              </a:rPr>
              <a:t>)</a:t>
            </a:r>
            <a:r>
              <a:rPr sz="1950" spc="5" dirty="0">
                <a:latin typeface="Arial" panose="020B0604020202020204"/>
                <a:cs typeface="Arial" panose="020B0604020202020204"/>
              </a:rPr>
              <a:t>; 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return</a:t>
            </a:r>
            <a:r>
              <a:rPr sz="19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0;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}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950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Question: </a:t>
            </a:r>
            <a:r>
              <a:rPr sz="1950" spc="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1950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many times will “hello” </a:t>
            </a:r>
            <a:r>
              <a:rPr sz="195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950" spc="-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printed?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823" y="540561"/>
            <a:ext cx="43656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310" dirty="0"/>
              <a:t>Unix </a:t>
            </a:r>
            <a:r>
              <a:rPr sz="3950" spc="-120" dirty="0"/>
              <a:t>Process</a:t>
            </a:r>
            <a:r>
              <a:rPr sz="3950" spc="-185" dirty="0"/>
              <a:t> </a:t>
            </a:r>
            <a:r>
              <a:rPr sz="3950" spc="-245" dirty="0"/>
              <a:t>Control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478556" y="1678267"/>
            <a:ext cx="4820920" cy="48202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12420" indent="-300355" algn="just">
              <a:lnSpc>
                <a:spcPct val="100000"/>
              </a:lnSpc>
              <a:spcBef>
                <a:spcPts val="23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Minimal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checking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22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conditions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 algn="just">
              <a:lnSpc>
                <a:spcPct val="8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Potential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confusion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about open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files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writing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marR="7620" indent="-300355" algn="just">
              <a:lnSpc>
                <a:spcPct val="8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The new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created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fork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or  </a:t>
            </a:r>
            <a:r>
              <a:rPr sz="2200" b="1" spc="50" dirty="0">
                <a:latin typeface="Times New Roman" panose="02020603050405020304"/>
                <a:cs typeface="Times New Roman" panose="02020603050405020304"/>
              </a:rPr>
              <a:t>exec </a:t>
            </a:r>
            <a:r>
              <a:rPr sz="2200" spc="-17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three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standard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files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automatically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opened: </a:t>
            </a:r>
            <a:r>
              <a:rPr sz="2200" b="1" spc="20" dirty="0">
                <a:latin typeface="Times New Roman" panose="02020603050405020304"/>
                <a:cs typeface="Times New Roman" panose="02020603050405020304"/>
              </a:rPr>
              <a:t>stdin</a:t>
            </a:r>
            <a:r>
              <a:rPr sz="2200" spc="2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b="1" spc="30" dirty="0">
                <a:latin typeface="Times New Roman" panose="02020603050405020304"/>
                <a:cs typeface="Times New Roman" panose="02020603050405020304"/>
              </a:rPr>
              <a:t>stdout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stderr.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 algn="just">
              <a:lnSpc>
                <a:spcPts val="2110"/>
              </a:lnSpc>
              <a:spcBef>
                <a:spcPts val="64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17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buffered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output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should 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appear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output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child,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buffers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flushed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fork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marR="7620" indent="-300355" algn="just">
              <a:lnSpc>
                <a:spcPct val="80000"/>
              </a:lnSpc>
              <a:spcBef>
                <a:spcPts val="68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both 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stream,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whatever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read 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lost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other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marR="6350" indent="-300355" algn="just">
              <a:lnSpc>
                <a:spcPct val="8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something </a:t>
            </a: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been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delivered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from 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pointer </a:t>
            </a: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has 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moved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on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4479" y="7061707"/>
            <a:ext cx="2552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223" y="1703266"/>
            <a:ext cx="2707640" cy="1249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95"/>
              </a:spcBef>
            </a:pPr>
            <a:r>
              <a:rPr sz="220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b="1" spc="-2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main()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330"/>
              </a:lnSpc>
            </a:pPr>
            <a:r>
              <a:rPr sz="2200" b="1" spc="-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17905" marR="5080">
              <a:lnSpc>
                <a:spcPts val="2340"/>
              </a:lnSpc>
              <a:spcBef>
                <a:spcPts val="170"/>
              </a:spcBef>
            </a:pPr>
            <a:r>
              <a:rPr sz="220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200" b="1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pid;  </a:t>
            </a:r>
            <a:r>
              <a:rPr sz="220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200" b="1" spc="-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x =</a:t>
            </a:r>
            <a:r>
              <a:rPr sz="2200" b="1" spc="-6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5026" y="3183102"/>
            <a:ext cx="2371090" cy="12490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674370">
              <a:lnSpc>
                <a:spcPts val="2340"/>
              </a:lnSpc>
              <a:spcBef>
                <a:spcPts val="420"/>
              </a:spcBef>
            </a:pPr>
            <a:r>
              <a:rPr sz="2200" b="1" spc="-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x = x +</a:t>
            </a:r>
            <a:r>
              <a:rPr sz="2200" b="1" spc="-7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-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1;  fork();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45"/>
              </a:lnSpc>
            </a:pPr>
            <a:r>
              <a:rPr sz="2200" b="1" spc="-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x =</a:t>
            </a:r>
            <a:r>
              <a:rPr sz="2200" b="1" spc="-2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spc="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3;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485"/>
              </a:lnSpc>
            </a:pPr>
            <a:r>
              <a:rPr sz="220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printf(“%d”,x)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223" y="4339789"/>
            <a:ext cx="19304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90"/>
              </a:lnSpc>
              <a:spcBef>
                <a:spcPts val="95"/>
              </a:spcBef>
            </a:pPr>
            <a:r>
              <a:rPr sz="2200" b="1" spc="-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490"/>
              </a:lnSpc>
            </a:pPr>
            <a:r>
              <a:rPr sz="2200" b="1" spc="-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724" y="7020572"/>
            <a:ext cx="25031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815" y="153441"/>
            <a:ext cx="6705600" cy="1097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3500" spc="-145" dirty="0"/>
              <a:t>But </a:t>
            </a:r>
            <a:r>
              <a:rPr sz="3500" spc="-320" dirty="0"/>
              <a:t>we </a:t>
            </a:r>
            <a:r>
              <a:rPr sz="3500" spc="-220" dirty="0"/>
              <a:t>want </a:t>
            </a:r>
            <a:r>
              <a:rPr sz="3500" spc="-225" dirty="0"/>
              <a:t>the </a:t>
            </a:r>
            <a:r>
              <a:rPr sz="3500" spc="-185" dirty="0"/>
              <a:t>child </a:t>
            </a:r>
            <a:r>
              <a:rPr sz="3500" spc="-105" dirty="0"/>
              <a:t>process </a:t>
            </a:r>
            <a:r>
              <a:rPr sz="3500" spc="-250" dirty="0"/>
              <a:t>to </a:t>
            </a:r>
            <a:r>
              <a:rPr sz="3500" spc="-130" dirty="0"/>
              <a:t>do  </a:t>
            </a:r>
            <a:r>
              <a:rPr sz="3500" spc="-140" dirty="0"/>
              <a:t>something</a:t>
            </a:r>
            <a:r>
              <a:rPr sz="3500" spc="-220" dirty="0"/>
              <a:t> </a:t>
            </a:r>
            <a:r>
              <a:rPr sz="3500" spc="-75" dirty="0"/>
              <a:t>else…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4479" y="7061707"/>
            <a:ext cx="2552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" y="2712719"/>
            <a:ext cx="5532120" cy="4453255"/>
          </a:xfrm>
          <a:custGeom>
            <a:avLst/>
            <a:gdLst/>
            <a:ahLst/>
            <a:cxnLst/>
            <a:rect l="l" t="t" r="r" b="b"/>
            <a:pathLst>
              <a:path w="5532120" h="4453255">
                <a:moveTo>
                  <a:pt x="5532107" y="0"/>
                </a:moveTo>
                <a:lnTo>
                  <a:pt x="0" y="0"/>
                </a:lnTo>
                <a:lnTo>
                  <a:pt x="0" y="531876"/>
                </a:lnTo>
                <a:lnTo>
                  <a:pt x="0" y="4453140"/>
                </a:lnTo>
                <a:lnTo>
                  <a:pt x="5532107" y="4453140"/>
                </a:lnTo>
                <a:lnTo>
                  <a:pt x="5532107" y="531876"/>
                </a:lnTo>
                <a:lnTo>
                  <a:pt x="5532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6919" y="2649733"/>
            <a:ext cx="16319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650" b="1" spc="-9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1" spc="-2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pid;</a:t>
            </a:r>
            <a:endParaRPr sz="2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919" y="3000239"/>
            <a:ext cx="3036570" cy="979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650" b="1" spc="-1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status </a:t>
            </a: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650" b="1" spc="-8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1" spc="-2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1950" b="1" spc="10" dirty="0">
                <a:solidFill>
                  <a:srgbClr val="9A2D1F"/>
                </a:solidFill>
                <a:latin typeface="Arial" panose="020B0604020202020204"/>
                <a:cs typeface="Arial" panose="020B0604020202020204"/>
              </a:rPr>
              <a:t>pid </a:t>
            </a:r>
            <a:r>
              <a:rPr sz="1950" b="1" spc="15" dirty="0">
                <a:solidFill>
                  <a:srgbClr val="9A2D1F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950" b="1" spc="-10" dirty="0">
                <a:solidFill>
                  <a:srgbClr val="9A2D1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5" dirty="0">
                <a:solidFill>
                  <a:srgbClr val="9A2D1F"/>
                </a:solidFill>
                <a:latin typeface="Arial" panose="020B0604020202020204"/>
                <a:cs typeface="Arial" panose="020B0604020202020204"/>
              </a:rPr>
              <a:t>fork();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919" y="3888699"/>
            <a:ext cx="5048250" cy="287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0"/>
              </a:spcBef>
            </a:pP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2650" b="1" spc="-1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(pid&gt;0)</a:t>
            </a:r>
            <a:r>
              <a:rPr sz="2650" b="1" spc="-2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018540">
              <a:lnSpc>
                <a:spcPts val="2755"/>
              </a:lnSpc>
            </a:pP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/* </a:t>
            </a:r>
            <a:r>
              <a:rPr sz="2650" b="1" spc="-1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parent</a:t>
            </a:r>
            <a:r>
              <a:rPr sz="2650" b="1" spc="-3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*/</a:t>
            </a: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018540">
              <a:lnSpc>
                <a:spcPts val="2760"/>
              </a:lnSpc>
            </a:pP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……</a:t>
            </a: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018540">
              <a:lnSpc>
                <a:spcPts val="2755"/>
              </a:lnSpc>
            </a:pP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pid =</a:t>
            </a:r>
            <a:r>
              <a:rPr sz="2650" b="1" spc="-9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1" spc="-1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wait(&amp;status);</a:t>
            </a: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755"/>
              </a:lnSpc>
            </a:pP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} else</a:t>
            </a:r>
            <a:r>
              <a:rPr sz="2650" b="1" spc="-4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018540">
              <a:lnSpc>
                <a:spcPts val="2755"/>
              </a:lnSpc>
            </a:pP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/* </a:t>
            </a:r>
            <a:r>
              <a:rPr sz="2650" b="1" spc="-1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child</a:t>
            </a:r>
            <a:r>
              <a:rPr sz="2650" b="1" spc="-3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*/</a:t>
            </a: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018540" marR="1409700">
              <a:lnSpc>
                <a:spcPts val="2760"/>
              </a:lnSpc>
              <a:spcBef>
                <a:spcPts val="225"/>
              </a:spcBef>
            </a:pP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……  </a:t>
            </a:r>
            <a:r>
              <a:rPr sz="2650" b="1" spc="-1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exit(s</a:t>
            </a:r>
            <a:r>
              <a:rPr sz="2650" b="1" spc="-4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650" b="1" spc="-15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atus)</a:t>
            </a: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919" y="6686850"/>
            <a:ext cx="2266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9A2D1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5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04403" y="3031807"/>
            <a:ext cx="7197090" cy="3763645"/>
            <a:chOff x="1704403" y="3031807"/>
            <a:chExt cx="7197090" cy="3763645"/>
          </a:xfrm>
        </p:grpSpPr>
        <p:sp>
          <p:nvSpPr>
            <p:cNvPr id="11" name="object 11"/>
            <p:cNvSpPr/>
            <p:nvPr/>
          </p:nvSpPr>
          <p:spPr>
            <a:xfrm>
              <a:off x="1720596" y="3249168"/>
              <a:ext cx="4482465" cy="1653539"/>
            </a:xfrm>
            <a:custGeom>
              <a:avLst/>
              <a:gdLst/>
              <a:ahLst/>
              <a:cxnLst/>
              <a:rect l="l" t="t" r="r" b="b"/>
              <a:pathLst>
                <a:path w="4482465" h="1653539">
                  <a:moveTo>
                    <a:pt x="4482084" y="0"/>
                  </a:moveTo>
                  <a:lnTo>
                    <a:pt x="2467356" y="0"/>
                  </a:lnTo>
                  <a:lnTo>
                    <a:pt x="0" y="1653539"/>
                  </a:lnTo>
                </a:path>
              </a:pathLst>
            </a:custGeom>
            <a:ln w="32004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20596" y="3249168"/>
              <a:ext cx="4482465" cy="1653539"/>
            </a:xfrm>
            <a:custGeom>
              <a:avLst/>
              <a:gdLst/>
              <a:ahLst/>
              <a:cxnLst/>
              <a:rect l="l" t="t" r="r" b="b"/>
              <a:pathLst>
                <a:path w="4482465" h="1653539">
                  <a:moveTo>
                    <a:pt x="4482084" y="0"/>
                  </a:moveTo>
                  <a:lnTo>
                    <a:pt x="2467356" y="0"/>
                  </a:lnTo>
                  <a:lnTo>
                    <a:pt x="0" y="1653539"/>
                  </a:lnTo>
                </a:path>
              </a:pathLst>
            </a:custGeom>
            <a:ln w="32004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86500" y="3048000"/>
              <a:ext cx="2598420" cy="3731260"/>
            </a:xfrm>
            <a:custGeom>
              <a:avLst/>
              <a:gdLst/>
              <a:ahLst/>
              <a:cxnLst/>
              <a:rect l="l" t="t" r="r" b="b"/>
              <a:pathLst>
                <a:path w="2598420" h="3731259">
                  <a:moveTo>
                    <a:pt x="2598419" y="3730751"/>
                  </a:moveTo>
                  <a:lnTo>
                    <a:pt x="0" y="3730752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86500" y="3048000"/>
              <a:ext cx="2598420" cy="3731260"/>
            </a:xfrm>
            <a:custGeom>
              <a:avLst/>
              <a:gdLst/>
              <a:ahLst/>
              <a:cxnLst/>
              <a:rect l="l" t="t" r="r" b="b"/>
              <a:pathLst>
                <a:path w="2598420" h="3731259">
                  <a:moveTo>
                    <a:pt x="2598419" y="3730752"/>
                  </a:moveTo>
                  <a:lnTo>
                    <a:pt x="0" y="3730752"/>
                  </a:lnTo>
                  <a:lnTo>
                    <a:pt x="0" y="0"/>
                  </a:lnTo>
                  <a:lnTo>
                    <a:pt x="2598419" y="0"/>
                  </a:lnTo>
                  <a:lnTo>
                    <a:pt x="2598419" y="3730752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86500" y="3048000"/>
              <a:ext cx="2598420" cy="3731260"/>
            </a:xfrm>
            <a:custGeom>
              <a:avLst/>
              <a:gdLst/>
              <a:ahLst/>
              <a:cxnLst/>
              <a:rect l="l" t="t" r="r" b="b"/>
              <a:pathLst>
                <a:path w="2598420" h="3731259">
                  <a:moveTo>
                    <a:pt x="0" y="0"/>
                  </a:moveTo>
                  <a:lnTo>
                    <a:pt x="2598419" y="0"/>
                  </a:lnTo>
                  <a:lnTo>
                    <a:pt x="2598419" y="3730752"/>
                  </a:lnTo>
                  <a:lnTo>
                    <a:pt x="0" y="3730752"/>
                  </a:lnTo>
                  <a:lnTo>
                    <a:pt x="0" y="0"/>
                  </a:lnTo>
                  <a:close/>
                </a:path>
              </a:pathLst>
            </a:custGeom>
            <a:ln w="32004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86500" y="3048000"/>
            <a:ext cx="2598420" cy="373380"/>
          </a:xfrm>
          <a:prstGeom prst="rect">
            <a:avLst/>
          </a:prstGeom>
          <a:solidFill>
            <a:srgbClr val="95A8A8"/>
          </a:solidFill>
          <a:ln w="32003">
            <a:solidFill>
              <a:srgbClr val="E8E4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2630"/>
              </a:lnSpc>
            </a:pPr>
            <a:r>
              <a:rPr sz="2400" i="1" spc="-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uses </a:t>
            </a:r>
            <a:r>
              <a:rPr sz="2400" b="1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wait</a:t>
            </a:r>
            <a:r>
              <a:rPr sz="2400" b="1" i="1" spc="-12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4406" y="4181285"/>
            <a:ext cx="48768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8879" y="3342141"/>
            <a:ext cx="157353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algn="just">
              <a:lnSpc>
                <a:spcPts val="2365"/>
              </a:lnSpc>
            </a:pP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until</a:t>
            </a:r>
            <a:r>
              <a:rPr sz="2400" i="1" spc="-5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" indent="-24765" algn="just">
              <a:lnSpc>
                <a:spcPct val="81000"/>
              </a:lnSpc>
              <a:spcBef>
                <a:spcPts val="280"/>
              </a:spcBef>
            </a:pP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exits; wait 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rns 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i="1" spc="-114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pid  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status.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4406" y="4827497"/>
            <a:ext cx="1928495" cy="6896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665"/>
              </a:spcBef>
            </a:pPr>
            <a:r>
              <a:rPr sz="2400" b="1" i="1" spc="-4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Wait 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variants  allow wait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i="1" spc="-8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4406" y="5417340"/>
            <a:ext cx="2082164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specific child,</a:t>
            </a:r>
            <a:r>
              <a:rPr sz="2400" i="1" spc="-8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87106" y="5757730"/>
            <a:ext cx="1896110" cy="9321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ts val="2330"/>
              </a:lnSpc>
              <a:spcBef>
                <a:spcPts val="295"/>
              </a:spcBef>
            </a:pP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notification of 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stops and</a:t>
            </a:r>
            <a:r>
              <a:rPr sz="2400" i="1" spc="-12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other  signals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61375" y="5630227"/>
            <a:ext cx="6704965" cy="1729105"/>
            <a:chOff x="1861375" y="5630227"/>
            <a:chExt cx="6704965" cy="1729105"/>
          </a:xfrm>
        </p:grpSpPr>
        <p:sp>
          <p:nvSpPr>
            <p:cNvPr id="23" name="object 23"/>
            <p:cNvSpPr/>
            <p:nvPr/>
          </p:nvSpPr>
          <p:spPr>
            <a:xfrm>
              <a:off x="5951220" y="5630418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0"/>
                  </a:moveTo>
                  <a:lnTo>
                    <a:pt x="0" y="16001"/>
                  </a:lnTo>
                </a:path>
              </a:pathLst>
            </a:custGeom>
            <a:ln w="3175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77568" y="5646420"/>
              <a:ext cx="6672580" cy="1696720"/>
            </a:xfrm>
            <a:custGeom>
              <a:avLst/>
              <a:gdLst/>
              <a:ahLst/>
              <a:cxnLst/>
              <a:rect l="l" t="t" r="r" b="b"/>
              <a:pathLst>
                <a:path w="6672580" h="1696720">
                  <a:moveTo>
                    <a:pt x="6672072" y="1696211"/>
                  </a:moveTo>
                  <a:lnTo>
                    <a:pt x="4073652" y="1696212"/>
                  </a:lnTo>
                  <a:lnTo>
                    <a:pt x="4073652" y="0"/>
                  </a:lnTo>
                </a:path>
                <a:path w="6672580" h="1696720">
                  <a:moveTo>
                    <a:pt x="3989831" y="128016"/>
                  </a:moveTo>
                  <a:lnTo>
                    <a:pt x="3124200" y="128016"/>
                  </a:lnTo>
                  <a:lnTo>
                    <a:pt x="0" y="640080"/>
                  </a:lnTo>
                </a:path>
              </a:pathLst>
            </a:custGeom>
            <a:ln w="32004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951220" y="5646420"/>
              <a:ext cx="2598420" cy="1696720"/>
            </a:xfrm>
            <a:custGeom>
              <a:avLst/>
              <a:gdLst/>
              <a:ahLst/>
              <a:cxnLst/>
              <a:rect l="l" t="t" r="r" b="b"/>
              <a:pathLst>
                <a:path w="2598420" h="1696720">
                  <a:moveTo>
                    <a:pt x="2598420" y="1696212"/>
                  </a:moveTo>
                  <a:lnTo>
                    <a:pt x="0" y="1696212"/>
                  </a:lnTo>
                  <a:lnTo>
                    <a:pt x="0" y="0"/>
                  </a:lnTo>
                  <a:lnTo>
                    <a:pt x="2598420" y="0"/>
                  </a:lnTo>
                  <a:lnTo>
                    <a:pt x="2598420" y="1696212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77568" y="5646420"/>
              <a:ext cx="6672580" cy="1696720"/>
            </a:xfrm>
            <a:custGeom>
              <a:avLst/>
              <a:gdLst/>
              <a:ahLst/>
              <a:cxnLst/>
              <a:rect l="l" t="t" r="r" b="b"/>
              <a:pathLst>
                <a:path w="6672580" h="1696720">
                  <a:moveTo>
                    <a:pt x="4073652" y="0"/>
                  </a:moveTo>
                  <a:lnTo>
                    <a:pt x="6672072" y="0"/>
                  </a:lnTo>
                  <a:lnTo>
                    <a:pt x="6672072" y="1696212"/>
                  </a:lnTo>
                  <a:lnTo>
                    <a:pt x="4073652" y="1696212"/>
                  </a:lnTo>
                  <a:lnTo>
                    <a:pt x="4073652" y="0"/>
                  </a:lnTo>
                  <a:close/>
                </a:path>
                <a:path w="6672580" h="1696720">
                  <a:moveTo>
                    <a:pt x="3989831" y="128016"/>
                  </a:moveTo>
                  <a:lnTo>
                    <a:pt x="3124200" y="128016"/>
                  </a:lnTo>
                  <a:lnTo>
                    <a:pt x="0" y="640080"/>
                  </a:lnTo>
                </a:path>
              </a:pathLst>
            </a:custGeom>
            <a:ln w="32004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039049" y="5616960"/>
            <a:ext cx="171577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i="1" spc="-5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39049" y="5930972"/>
            <a:ext cx="2277110" cy="7092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545"/>
              </a:spcBef>
            </a:pP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passes 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2400" i="1" spc="-13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back  to </a:t>
            </a:r>
            <a:r>
              <a:rPr sz="2400" i="1" spc="-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i="1" spc="-10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exit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51220" y="6778752"/>
            <a:ext cx="2598420" cy="563880"/>
          </a:xfrm>
          <a:prstGeom prst="rect">
            <a:avLst/>
          </a:prstGeom>
          <a:solidFill>
            <a:srgbClr val="95A8A8"/>
          </a:solidFill>
          <a:ln w="32003">
            <a:solidFill>
              <a:srgbClr val="E8E4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060"/>
              </a:lnSpc>
            </a:pP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i="1" spc="-2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report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00330">
              <a:lnSpc>
                <a:spcPts val="2670"/>
              </a:lnSpc>
            </a:pPr>
            <a:r>
              <a:rPr sz="2400" i="1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success/failure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22107" y="1532191"/>
            <a:ext cx="4345305" cy="2355215"/>
            <a:chOff x="1622107" y="1532191"/>
            <a:chExt cx="4345305" cy="2355215"/>
          </a:xfrm>
        </p:grpSpPr>
        <p:sp>
          <p:nvSpPr>
            <p:cNvPr id="31" name="object 31"/>
            <p:cNvSpPr/>
            <p:nvPr/>
          </p:nvSpPr>
          <p:spPr>
            <a:xfrm>
              <a:off x="2933700" y="1532381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09">
                  <a:moveTo>
                    <a:pt x="0" y="0"/>
                  </a:moveTo>
                  <a:lnTo>
                    <a:pt x="0" y="16001"/>
                  </a:lnTo>
                </a:path>
              </a:pathLst>
            </a:custGeom>
            <a:ln w="3175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38299" y="1548383"/>
              <a:ext cx="4312920" cy="2322830"/>
            </a:xfrm>
            <a:custGeom>
              <a:avLst/>
              <a:gdLst/>
              <a:ahLst/>
              <a:cxnLst/>
              <a:rect l="l" t="t" r="r" b="b"/>
              <a:pathLst>
                <a:path w="4312920" h="2322829">
                  <a:moveTo>
                    <a:pt x="4312920" y="1696211"/>
                  </a:moveTo>
                  <a:lnTo>
                    <a:pt x="1295400" y="1696211"/>
                  </a:lnTo>
                  <a:lnTo>
                    <a:pt x="1295400" y="0"/>
                  </a:lnTo>
                </a:path>
                <a:path w="4312920" h="2322829">
                  <a:moveTo>
                    <a:pt x="1211579" y="128015"/>
                  </a:moveTo>
                  <a:lnTo>
                    <a:pt x="952500" y="128015"/>
                  </a:lnTo>
                  <a:lnTo>
                    <a:pt x="0" y="2322575"/>
                  </a:lnTo>
                </a:path>
              </a:pathLst>
            </a:custGeom>
            <a:ln w="32004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933700" y="1548383"/>
              <a:ext cx="3017520" cy="1696720"/>
            </a:xfrm>
            <a:custGeom>
              <a:avLst/>
              <a:gdLst/>
              <a:ahLst/>
              <a:cxnLst/>
              <a:rect l="l" t="t" r="r" b="b"/>
              <a:pathLst>
                <a:path w="3017520" h="1696720">
                  <a:moveTo>
                    <a:pt x="3017519" y="1696211"/>
                  </a:moveTo>
                  <a:lnTo>
                    <a:pt x="0" y="1696211"/>
                  </a:lnTo>
                  <a:lnTo>
                    <a:pt x="0" y="0"/>
                  </a:lnTo>
                  <a:lnTo>
                    <a:pt x="3017519" y="0"/>
                  </a:lnTo>
                  <a:lnTo>
                    <a:pt x="3017519" y="1696211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38299" y="1548383"/>
              <a:ext cx="4312920" cy="2322830"/>
            </a:xfrm>
            <a:custGeom>
              <a:avLst/>
              <a:gdLst/>
              <a:ahLst/>
              <a:cxnLst/>
              <a:rect l="l" t="t" r="r" b="b"/>
              <a:pathLst>
                <a:path w="4312920" h="2322829">
                  <a:moveTo>
                    <a:pt x="1295400" y="0"/>
                  </a:moveTo>
                  <a:lnTo>
                    <a:pt x="4312920" y="0"/>
                  </a:lnTo>
                  <a:lnTo>
                    <a:pt x="4312920" y="1696211"/>
                  </a:lnTo>
                  <a:lnTo>
                    <a:pt x="1295400" y="1696211"/>
                  </a:lnTo>
                  <a:lnTo>
                    <a:pt x="1295400" y="0"/>
                  </a:lnTo>
                  <a:close/>
                </a:path>
                <a:path w="4312920" h="2322829">
                  <a:moveTo>
                    <a:pt x="1211579" y="128015"/>
                  </a:moveTo>
                  <a:lnTo>
                    <a:pt x="952500" y="128015"/>
                  </a:lnTo>
                  <a:lnTo>
                    <a:pt x="0" y="2322575"/>
                  </a:lnTo>
                </a:path>
              </a:pathLst>
            </a:custGeom>
            <a:ln w="32004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021592" y="1518876"/>
            <a:ext cx="2493010" cy="13373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545"/>
              </a:spcBef>
            </a:pP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b="1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fork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syscall  </a:t>
            </a:r>
            <a:r>
              <a:rPr sz="2400" i="1" spc="-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returns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i="1" spc="-1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zero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i="1" spc="-12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i="1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child  </a:t>
            </a:r>
            <a:r>
              <a:rPr sz="2400" i="1" spc="-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ID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i="1" spc="-7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21592" y="2773119"/>
            <a:ext cx="81915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pa</a:t>
            </a:r>
            <a:r>
              <a:rPr sz="2400" i="1" spc="-7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i="1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23794" y="3405378"/>
            <a:ext cx="6480175" cy="1102360"/>
            <a:chOff x="2923794" y="3405378"/>
            <a:chExt cx="6480175" cy="1102360"/>
          </a:xfrm>
        </p:grpSpPr>
        <p:sp>
          <p:nvSpPr>
            <p:cNvPr id="38" name="object 38"/>
            <p:cNvSpPr/>
            <p:nvPr/>
          </p:nvSpPr>
          <p:spPr>
            <a:xfrm>
              <a:off x="6873240" y="3405378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0"/>
                  </a:moveTo>
                  <a:lnTo>
                    <a:pt x="0" y="16001"/>
                  </a:lnTo>
                </a:path>
              </a:pathLst>
            </a:custGeom>
            <a:ln w="3175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939796" y="3421380"/>
              <a:ext cx="6448425" cy="1069975"/>
            </a:xfrm>
            <a:custGeom>
              <a:avLst/>
              <a:gdLst/>
              <a:ahLst/>
              <a:cxnLst/>
              <a:rect l="l" t="t" r="r" b="b"/>
              <a:pathLst>
                <a:path w="6448425" h="1069975">
                  <a:moveTo>
                    <a:pt x="6448044" y="1069847"/>
                  </a:moveTo>
                  <a:lnTo>
                    <a:pt x="3933444" y="1069848"/>
                  </a:lnTo>
                  <a:lnTo>
                    <a:pt x="3933444" y="0"/>
                  </a:lnTo>
                </a:path>
                <a:path w="6448425" h="1069975">
                  <a:moveTo>
                    <a:pt x="3849623" y="79248"/>
                  </a:moveTo>
                  <a:lnTo>
                    <a:pt x="3015996" y="79248"/>
                  </a:lnTo>
                  <a:lnTo>
                    <a:pt x="0" y="466344"/>
                  </a:lnTo>
                </a:path>
              </a:pathLst>
            </a:custGeom>
            <a:ln w="32004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73240" y="3421380"/>
              <a:ext cx="2514600" cy="1069975"/>
            </a:xfrm>
            <a:custGeom>
              <a:avLst/>
              <a:gdLst/>
              <a:ahLst/>
              <a:cxnLst/>
              <a:rect l="l" t="t" r="r" b="b"/>
              <a:pathLst>
                <a:path w="2514600" h="1069975">
                  <a:moveTo>
                    <a:pt x="2514600" y="1069848"/>
                  </a:moveTo>
                  <a:lnTo>
                    <a:pt x="0" y="1069848"/>
                  </a:lnTo>
                  <a:lnTo>
                    <a:pt x="0" y="0"/>
                  </a:lnTo>
                  <a:lnTo>
                    <a:pt x="2514600" y="0"/>
                  </a:lnTo>
                  <a:lnTo>
                    <a:pt x="2514600" y="1069848"/>
                  </a:lnTo>
                  <a:close/>
                </a:path>
              </a:pathLst>
            </a:custGeom>
            <a:solidFill>
              <a:srgbClr val="95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939796" y="3421380"/>
              <a:ext cx="6448425" cy="1069975"/>
            </a:xfrm>
            <a:custGeom>
              <a:avLst/>
              <a:gdLst/>
              <a:ahLst/>
              <a:cxnLst/>
              <a:rect l="l" t="t" r="r" b="b"/>
              <a:pathLst>
                <a:path w="6448425" h="1069975">
                  <a:moveTo>
                    <a:pt x="3933444" y="0"/>
                  </a:moveTo>
                  <a:lnTo>
                    <a:pt x="6448044" y="0"/>
                  </a:lnTo>
                  <a:lnTo>
                    <a:pt x="6448044" y="1069848"/>
                  </a:lnTo>
                  <a:lnTo>
                    <a:pt x="3933444" y="1069848"/>
                  </a:lnTo>
                  <a:lnTo>
                    <a:pt x="3933444" y="0"/>
                  </a:lnTo>
                  <a:close/>
                </a:path>
                <a:path w="6448425" h="1069975">
                  <a:moveTo>
                    <a:pt x="3849623" y="79248"/>
                  </a:moveTo>
                  <a:lnTo>
                    <a:pt x="3015996" y="79248"/>
                  </a:lnTo>
                  <a:lnTo>
                    <a:pt x="0" y="466344"/>
                  </a:lnTo>
                </a:path>
              </a:pathLst>
            </a:custGeom>
            <a:ln w="32004">
              <a:solidFill>
                <a:srgbClr val="E8E4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349006" y="3390469"/>
            <a:ext cx="2629535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7" baseline="1700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slee </a:t>
            </a:r>
            <a:r>
              <a:rPr sz="2400" b="1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Fork </a:t>
            </a:r>
            <a:r>
              <a:rPr sz="2400" i="1" spc="-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creates</a:t>
            </a:r>
            <a:r>
              <a:rPr sz="2400" i="1" spc="12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49006" y="3704331"/>
            <a:ext cx="2736215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7" baseline="2100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chil </a:t>
            </a:r>
            <a:r>
              <a:rPr sz="2400" i="1" spc="1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exact </a:t>
            </a:r>
            <a:r>
              <a:rPr sz="2400" i="1" spc="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copy of</a:t>
            </a:r>
            <a:r>
              <a:rPr sz="2400" i="1" spc="-29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49006" y="4018342"/>
            <a:ext cx="2460625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2" baseline="24000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retu </a:t>
            </a:r>
            <a:r>
              <a:rPr sz="2400" i="1" spc="-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i="1" spc="13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282828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3724" y="7020572"/>
            <a:ext cx="25031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18789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12312"/>
            <a:ext cx="4821555" cy="37877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(text)</a:t>
            </a:r>
            <a:r>
              <a:rPr sz="26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section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section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Stack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Heap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CPU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State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(program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counter,</a:t>
            </a:r>
            <a:r>
              <a:rPr sz="26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etc.)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Environment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control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(PCB)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6960" y="139700"/>
            <a:ext cx="8369300" cy="676910"/>
          </a:xfrm>
        </p:spPr>
        <p:txBody>
          <a:bodyPr wrap="square"/>
          <a:p>
            <a:r>
              <a:rPr lang="en-US"/>
              <a:t>Output with fork() system call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1066927"/>
            <a:ext cx="4375404" cy="4154805"/>
          </a:xfrm>
        </p:spPr>
        <p:txBody>
          <a:bodyPr/>
          <a:p>
            <a:endParaRPr lang="en-US" sz="1800"/>
          </a:p>
          <a:p>
            <a:r>
              <a:rPr lang="en-US" sz="1800"/>
              <a:t>void forkexample()</a:t>
            </a:r>
            <a:endParaRPr lang="en-US" sz="1800"/>
          </a:p>
          <a:p>
            <a:r>
              <a:rPr lang="en-US" sz="1800"/>
              <a:t>{</a:t>
            </a:r>
            <a:endParaRPr lang="en-US" sz="1800"/>
          </a:p>
          <a:p>
            <a:r>
              <a:rPr lang="en-US" sz="1800"/>
              <a:t>	int x = 1;</a:t>
            </a:r>
            <a:endParaRPr lang="en-US" sz="1800"/>
          </a:p>
          <a:p>
            <a:r>
              <a:rPr lang="en-US" sz="1800"/>
              <a:t>	if (fork() == 0)</a:t>
            </a:r>
            <a:endParaRPr lang="en-US" sz="1800"/>
          </a:p>
          <a:p>
            <a:r>
              <a:rPr lang="en-US" sz="1800"/>
              <a:t>	printf("Child has x = %d\n", ++x);</a:t>
            </a:r>
            <a:endParaRPr lang="en-US" sz="1800"/>
          </a:p>
          <a:p>
            <a:r>
              <a:rPr lang="en-US" sz="1800"/>
              <a:t>	</a:t>
            </a:r>
            <a:endParaRPr lang="en-US" sz="1800"/>
          </a:p>
          <a:p>
            <a:r>
              <a:rPr lang="en-US" sz="1800"/>
              <a:t>	else</a:t>
            </a:r>
            <a:endParaRPr lang="en-US" sz="1800"/>
          </a:p>
          <a:p>
            <a:r>
              <a:rPr lang="en-US" sz="1800"/>
              <a:t>	printf("Parent has x = %d\n", --x);</a:t>
            </a:r>
            <a:endParaRPr lang="en-US" sz="1800"/>
          </a:p>
          <a:p>
            <a:r>
              <a:rPr lang="en-US" sz="1800"/>
              <a:t>}</a:t>
            </a:r>
            <a:endParaRPr lang="en-US" sz="1800"/>
          </a:p>
          <a:p>
            <a:r>
              <a:rPr lang="en-US" sz="1800"/>
              <a:t>int main()</a:t>
            </a:r>
            <a:endParaRPr lang="en-US" sz="1800"/>
          </a:p>
          <a:p>
            <a:r>
              <a:rPr lang="en-US" sz="1800"/>
              <a:t>{</a:t>
            </a:r>
            <a:endParaRPr lang="en-US" sz="1800"/>
          </a:p>
          <a:p>
            <a:r>
              <a:rPr lang="en-US" sz="1800"/>
              <a:t>	forkexample();</a:t>
            </a:r>
            <a:endParaRPr lang="en-US" sz="1800"/>
          </a:p>
          <a:p>
            <a:r>
              <a:rPr lang="en-US" sz="1800"/>
              <a:t>	return 0;</a:t>
            </a:r>
            <a:endParaRPr lang="en-US" sz="1800"/>
          </a:p>
          <a:p>
            <a:r>
              <a:rPr lang="en-US" sz="1800"/>
              <a:t>}</a:t>
            </a:r>
            <a:endParaRPr lang="en-US" sz="1800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>
          <a:xfrm>
            <a:off x="5105146" y="990727"/>
            <a:ext cx="4375404" cy="3601085"/>
          </a:xfrm>
        </p:spPr>
        <p:txBody>
          <a:bodyPr wrap="square"/>
          <a:p>
            <a:r>
              <a:rPr lang="en-US" sz="1800"/>
              <a:t>void forkexample()</a:t>
            </a:r>
            <a:endParaRPr lang="en-US" sz="1800"/>
          </a:p>
          <a:p>
            <a:r>
              <a:rPr lang="en-US" sz="1800"/>
              <a:t>{</a:t>
            </a:r>
            <a:endParaRPr lang="en-US" sz="1800"/>
          </a:p>
          <a:p>
            <a:r>
              <a:rPr lang="en-US" sz="1800"/>
              <a:t>if (fork() == 0)</a:t>
            </a:r>
            <a:endParaRPr lang="en-US" sz="1800"/>
          </a:p>
          <a:p>
            <a:r>
              <a:rPr lang="en-US" sz="1800"/>
              <a:t>printf("Hello from Child!\n");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else</a:t>
            </a:r>
            <a:endParaRPr lang="en-US" sz="1800"/>
          </a:p>
          <a:p>
            <a:r>
              <a:rPr lang="en-US" sz="1800"/>
              <a:t>printf("Hello from Parent!\n");</a:t>
            </a:r>
            <a:endParaRPr lang="en-US" sz="1800"/>
          </a:p>
          <a:p>
            <a:r>
              <a:rPr lang="en-US" sz="1800"/>
              <a:t>}</a:t>
            </a:r>
            <a:endParaRPr lang="en-US" sz="1800"/>
          </a:p>
          <a:p>
            <a:r>
              <a:rPr lang="en-US" sz="1800"/>
              <a:t>int main()</a:t>
            </a:r>
            <a:endParaRPr lang="en-US" sz="1800"/>
          </a:p>
          <a:p>
            <a:r>
              <a:rPr lang="en-US" sz="1800"/>
              <a:t>{</a:t>
            </a:r>
            <a:endParaRPr lang="en-US" sz="1800"/>
          </a:p>
          <a:p>
            <a:r>
              <a:rPr lang="en-US" sz="1800"/>
              <a:t>	forkexample();</a:t>
            </a:r>
            <a:endParaRPr lang="en-US" sz="1800"/>
          </a:p>
          <a:p>
            <a:r>
              <a:rPr lang="en-US" sz="1800"/>
              <a:t>	return 0;</a:t>
            </a:r>
            <a:endParaRPr lang="en-US" sz="1800"/>
          </a:p>
          <a:p>
            <a:r>
              <a:rPr lang="en-US" sz="1800"/>
              <a:t>}</a:t>
            </a:r>
            <a:endParaRPr lang="en-US" sz="1800"/>
          </a:p>
        </p:txBody>
      </p:sp>
      <p:sp>
        <p:nvSpPr>
          <p:cNvPr id="7" name="Text Box 6"/>
          <p:cNvSpPr txBox="1"/>
          <p:nvPr/>
        </p:nvSpPr>
        <p:spPr>
          <a:xfrm>
            <a:off x="381000" y="571500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Hello from Child!</a:t>
            </a:r>
            <a:endParaRPr lang="en-US"/>
          </a:p>
          <a:p>
            <a:r>
              <a:rPr lang="en-US"/>
              <a:t>Hello from Parent!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81000" y="647700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OR</a:t>
            </a:r>
            <a:endParaRPr lang="en-US"/>
          </a:p>
          <a:p>
            <a:r>
              <a:rPr lang="en-US"/>
              <a:t>Hello from Parent!</a:t>
            </a:r>
            <a:endParaRPr lang="en-US"/>
          </a:p>
          <a:p>
            <a:r>
              <a:rPr lang="en-US"/>
              <a:t>Hello from Chil!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72000" y="472440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Output</a:t>
            </a:r>
            <a:endParaRPr lang="en-US"/>
          </a:p>
          <a:p>
            <a:r>
              <a:rPr lang="en-US"/>
              <a:t>Parent has x = 0</a:t>
            </a:r>
            <a:endParaRPr lang="en-US"/>
          </a:p>
          <a:p>
            <a:r>
              <a:rPr lang="en-US"/>
              <a:t>Child has x = 2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495800" y="563880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OR</a:t>
            </a:r>
            <a:endParaRPr lang="en-US"/>
          </a:p>
          <a:p>
            <a:endParaRPr lang="en-US"/>
          </a:p>
          <a:p>
            <a:r>
              <a:rPr lang="en-US"/>
              <a:t>Child has x = 2</a:t>
            </a:r>
            <a:endParaRPr lang="en-US"/>
          </a:p>
          <a:p>
            <a:r>
              <a:rPr lang="en-US"/>
              <a:t>Parent has x = 0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85800" y="5105400"/>
            <a:ext cx="93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Output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6960" y="139700"/>
            <a:ext cx="8337550" cy="676910"/>
          </a:xfrm>
        </p:spPr>
        <p:txBody>
          <a:bodyPr wrap="square"/>
          <a:p>
            <a:r>
              <a:rPr lang="en-US"/>
              <a:t>Problems based on C fork()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90999" y="1688136"/>
            <a:ext cx="8876400" cy="4693285"/>
          </a:xfrm>
        </p:spPr>
        <p:txBody>
          <a:bodyPr/>
          <a:p>
            <a:r>
              <a:rPr lang="en-US"/>
              <a:t>for (int i = 1; i &lt;= 2; i++)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    fork();</a:t>
            </a:r>
            <a:endParaRPr lang="en-US"/>
          </a:p>
          <a:p>
            <a:r>
              <a:rPr lang="en-US"/>
              <a:t>        printf("%d, fork \n",i);</a:t>
            </a:r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/>
          </a:p>
          <a:p>
            <a:endParaRPr lang="en-US"/>
          </a:p>
          <a:p>
            <a:pPr marL="514350" indent="-514350">
              <a:buAutoNum type="arabicPeriod"/>
            </a:pPr>
            <a:r>
              <a:rPr lang="en-US"/>
              <a:t>HOW many outputs will be there? Also when i&lt;=3?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The total number of child processes created is?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24" y="7020572"/>
            <a:ext cx="25031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4479" y="7061707"/>
            <a:ext cx="2552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1352" y="114300"/>
            <a:ext cx="8633460" cy="7543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275" y="7051750"/>
            <a:ext cx="328104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0"/>
              </a:lnSpc>
              <a:tabLst>
                <a:tab pos="802640" algn="l"/>
              </a:tabLst>
            </a:pPr>
            <a:r>
              <a:rPr sz="2250" spc="97" baseline="-11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51	</a:t>
            </a: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120" y="402336"/>
            <a:ext cx="4989576" cy="71277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59983" y="403859"/>
            <a:ext cx="4381068" cy="712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67605" y="7005307"/>
            <a:ext cx="80835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95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950" b="1" spc="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950" b="1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nt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2742" y="7005307"/>
            <a:ext cx="6546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Ch</a:t>
            </a:r>
            <a:r>
              <a:rPr sz="1950" b="1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ild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91" y="1571655"/>
            <a:ext cx="3846829" cy="36633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7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Stack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Memory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5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Environment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80" dirty="0">
                <a:latin typeface="Times New Roman" panose="02020603050405020304"/>
                <a:cs typeface="Times New Roman" panose="02020603050405020304"/>
              </a:rPr>
              <a:t>Open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 descriptors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50" dirty="0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directory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5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28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limits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105" dirty="0"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directory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778270"/>
            <a:ext cx="46145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200" dirty="0"/>
              <a:t>Child </a:t>
            </a:r>
            <a:r>
              <a:rPr sz="3950" spc="-120" dirty="0"/>
              <a:t>Process</a:t>
            </a:r>
            <a:r>
              <a:rPr sz="3950" spc="-305" dirty="0"/>
              <a:t> </a:t>
            </a:r>
            <a:r>
              <a:rPr sz="3950" spc="-195" dirty="0"/>
              <a:t>Inherits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177" y="1777249"/>
            <a:ext cx="5528310" cy="26244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7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8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5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8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times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Own 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copy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files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5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Resource 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utilization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(initialized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5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zero)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941326"/>
            <a:ext cx="66979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200" dirty="0"/>
              <a:t>Child </a:t>
            </a:r>
            <a:r>
              <a:rPr sz="3950" spc="-130" dirty="0"/>
              <a:t>process </a:t>
            </a:r>
            <a:r>
              <a:rPr sz="3950" spc="-15" dirty="0"/>
              <a:t>DOES </a:t>
            </a:r>
            <a:r>
              <a:rPr sz="3950" spc="-310" dirty="0"/>
              <a:t>NOT</a:t>
            </a:r>
            <a:r>
              <a:rPr sz="3950" spc="-625" dirty="0"/>
              <a:t> </a:t>
            </a:r>
            <a:r>
              <a:rPr sz="3950" spc="-245" dirty="0"/>
              <a:t>Inherit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7781" y="1570687"/>
            <a:ext cx="7973695" cy="394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 algn="just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often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want 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wait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all 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been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completed.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implemented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wait()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call.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 algn="just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45" dirty="0">
                <a:latin typeface="Times New Roman" panose="02020603050405020304"/>
                <a:cs typeface="Times New Roman" panose="02020603050405020304"/>
              </a:rPr>
              <a:t>wait()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050" spc="-200" dirty="0">
                <a:latin typeface="Times New Roman" panose="02020603050405020304"/>
                <a:cs typeface="Times New Roman" panose="02020603050405020304"/>
              </a:rPr>
              <a:t>Blocks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calling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child process 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terminates. 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child process 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already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teminated, the 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wait()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returns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immediately.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 algn="just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50" dirty="0">
                <a:latin typeface="Times New Roman" panose="02020603050405020304"/>
                <a:cs typeface="Times New Roman" panose="02020603050405020304"/>
              </a:rPr>
              <a:t>waitpid()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Options </a:t>
            </a:r>
            <a:r>
              <a:rPr sz="3050" spc="-195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block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calling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particular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child process </a:t>
            </a: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30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one.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5199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The </a:t>
            </a:r>
            <a:r>
              <a:rPr spc="-320" dirty="0"/>
              <a:t>wait() </a:t>
            </a:r>
            <a:r>
              <a:rPr spc="-165" dirty="0"/>
              <a:t>System</a:t>
            </a:r>
            <a:r>
              <a:rPr spc="-135" dirty="0"/>
              <a:t> </a:t>
            </a:r>
            <a:r>
              <a:rPr spc="-185" dirty="0"/>
              <a:t>Call</a:t>
            </a:r>
            <a:endParaRPr spc="-18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67" y="1668291"/>
            <a:ext cx="8296275" cy="3764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262255" indent="-300355">
              <a:lnSpc>
                <a:spcPct val="100000"/>
              </a:lnSpc>
              <a:spcBef>
                <a:spcPts val="95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b="1" spc="-1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25" dirty="0"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3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15" dirty="0">
                <a:latin typeface="Times New Roman" panose="02020603050405020304"/>
                <a:cs typeface="Times New Roman" panose="02020603050405020304"/>
              </a:rPr>
              <a:t>returns</a:t>
            </a:r>
            <a:r>
              <a:rPr sz="22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9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2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parent,</a:t>
            </a:r>
            <a:r>
              <a:rPr sz="22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20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2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15" dirty="0"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2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must  </a:t>
            </a:r>
            <a:r>
              <a:rPr sz="2200" b="1" spc="-35" dirty="0">
                <a:latin typeface="Times New Roman" panose="02020603050405020304"/>
                <a:cs typeface="Times New Roman" panose="02020603050405020304"/>
              </a:rPr>
              <a:t>arrange </a:t>
            </a:r>
            <a:r>
              <a:rPr sz="2200" b="1" spc="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b="1" spc="5" dirty="0">
                <a:latin typeface="Times New Roman" panose="02020603050405020304"/>
                <a:cs typeface="Times New Roman" panose="02020603050405020304"/>
              </a:rPr>
              <a:t>receive </a:t>
            </a:r>
            <a:r>
              <a:rPr sz="2200" b="1" spc="-1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b="1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value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b="1" spc="-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b="1" spc="20" dirty="0">
                <a:latin typeface="Times New Roman" panose="02020603050405020304"/>
                <a:cs typeface="Times New Roman" panose="02020603050405020304"/>
              </a:rPr>
              <a:t>wait() </a:t>
            </a:r>
            <a:r>
              <a:rPr sz="2200" b="1" spc="-2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2200" b="1" spc="-15" dirty="0">
                <a:latin typeface="Times New Roman" panose="02020603050405020304"/>
                <a:cs typeface="Times New Roman" panose="02020603050405020304"/>
              </a:rPr>
              <a:t>serves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b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15" dirty="0">
                <a:latin typeface="Times New Roman" panose="02020603050405020304"/>
                <a:cs typeface="Times New Roman" panose="02020603050405020304"/>
              </a:rPr>
              <a:t>purpose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29310" lvl="1" indent="-314960">
              <a:lnSpc>
                <a:spcPct val="100000"/>
              </a:lnSpc>
              <a:spcBef>
                <a:spcPts val="345"/>
              </a:spcBef>
              <a:buClr>
                <a:srgbClr val="9A2D1F"/>
              </a:buClr>
              <a:buSzPct val="84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2200" spc="-240" dirty="0">
                <a:latin typeface="Times New Roman" panose="02020603050405020304"/>
                <a:cs typeface="Times New Roman" panose="02020603050405020304"/>
              </a:rPr>
              <a:t>pid</a:t>
            </a:r>
            <a:r>
              <a:rPr sz="2300" i="1" spc="-240" dirty="0">
                <a:latin typeface="Times New Roman" panose="02020603050405020304"/>
                <a:cs typeface="Times New Roman" panose="02020603050405020304"/>
              </a:rPr>
              <a:t>_</a:t>
            </a:r>
            <a:r>
              <a:rPr sz="2200" spc="-240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wait(int</a:t>
            </a:r>
            <a:r>
              <a:rPr sz="22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695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2200" spc="-695" dirty="0">
                <a:latin typeface="Times New Roman" panose="02020603050405020304"/>
                <a:cs typeface="Times New Roman" panose="02020603050405020304"/>
              </a:rPr>
              <a:t>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29310" lvl="1" indent="-314960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4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puts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sleep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waiting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child’s</a:t>
            </a:r>
            <a:r>
              <a:rPr sz="22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result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29310" marR="5080" lvl="1" indent="-31432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4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exit(),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unblocks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parent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returns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value 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passed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8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exit()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7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wait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(along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pid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child)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29310" lvl="1" indent="-314960">
              <a:lnSpc>
                <a:spcPct val="100000"/>
              </a:lnSpc>
              <a:spcBef>
                <a:spcPts val="445"/>
              </a:spcBef>
              <a:buClr>
                <a:srgbClr val="9A2D1F"/>
              </a:buClr>
              <a:buSzPct val="84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children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alive,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wait()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returns</a:t>
            </a:r>
            <a:r>
              <a:rPr sz="2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immediately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29310" marR="377825" lvl="1" indent="-314325">
              <a:lnSpc>
                <a:spcPct val="100000"/>
              </a:lnSpc>
              <a:spcBef>
                <a:spcPts val="440"/>
              </a:spcBef>
              <a:buClr>
                <a:srgbClr val="9A2D1F"/>
              </a:buClr>
              <a:buSzPct val="84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also,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zombies,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wait()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returns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immediately 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(and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deallocates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zombie)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619879"/>
            <a:ext cx="46824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300" dirty="0"/>
              <a:t>The </a:t>
            </a:r>
            <a:r>
              <a:rPr sz="3950" spc="-285" dirty="0"/>
              <a:t>wait() </a:t>
            </a:r>
            <a:r>
              <a:rPr sz="3950" spc="-145" dirty="0"/>
              <a:t>System</a:t>
            </a:r>
            <a:r>
              <a:rPr sz="3950" spc="-120" dirty="0"/>
              <a:t> </a:t>
            </a:r>
            <a:r>
              <a:rPr sz="3950" spc="-165" dirty="0"/>
              <a:t>Call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983" y="441461"/>
            <a:ext cx="7195820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Demonstrate </a:t>
            </a:r>
            <a:r>
              <a:rPr sz="3500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possible</a:t>
            </a:r>
            <a:r>
              <a:rPr sz="3500" spc="-4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outputs.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782" y="1134544"/>
            <a:ext cx="4464685" cy="493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92480">
              <a:lnSpc>
                <a:spcPct val="121000"/>
              </a:lnSpc>
              <a:spcBef>
                <a:spcPts val="95"/>
              </a:spcBef>
            </a:pPr>
            <a:r>
              <a:rPr sz="1400" spc="5" dirty="0">
                <a:latin typeface="Arial" panose="020B0604020202020204"/>
                <a:cs typeface="Arial" panose="020B0604020202020204"/>
              </a:rPr>
              <a:t>// 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C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program </a:t>
            </a:r>
            <a:r>
              <a:rPr sz="1400" dirty="0">
                <a:latin typeface="Arial" panose="020B0604020202020204"/>
                <a:cs typeface="Arial" panose="020B0604020202020204"/>
              </a:rPr>
              <a:t>to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demonstrate working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of wait() 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#include&lt;stdio.h&gt;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 marR="2761615">
              <a:lnSpc>
                <a:spcPct val="121000"/>
              </a:lnSpc>
            </a:pPr>
            <a:r>
              <a:rPr sz="1400" spc="5" dirty="0">
                <a:latin typeface="Arial" panose="020B0604020202020204"/>
                <a:cs typeface="Arial" panose="020B0604020202020204"/>
              </a:rPr>
              <a:t>#</a:t>
            </a:r>
            <a:r>
              <a:rPr sz="140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n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c</a:t>
            </a:r>
            <a:r>
              <a:rPr sz="1400" dirty="0">
                <a:latin typeface="Arial" panose="020B0604020202020204"/>
                <a:cs typeface="Arial" panose="020B0604020202020204"/>
              </a:rPr>
              <a:t>l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u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d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e&lt;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y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s/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w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140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t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.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h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&gt;  #include&lt;unistd.h&gt;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 panose="020B0604020202020204"/>
                <a:cs typeface="Arial" panose="020B0604020202020204"/>
              </a:rPr>
              <a:t>int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main()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5" dirty="0">
                <a:latin typeface="Arial" panose="020B0604020202020204"/>
                <a:cs typeface="Arial" panose="020B0604020202020204"/>
              </a:rPr>
              <a:t>{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64008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if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(fork()==</a:t>
            </a:r>
            <a:r>
              <a:rPr sz="14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0)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645920">
              <a:lnSpc>
                <a:spcPct val="100000"/>
              </a:lnSpc>
              <a:spcBef>
                <a:spcPts val="350"/>
              </a:spcBef>
            </a:pPr>
            <a:r>
              <a:rPr sz="1400" spc="5" dirty="0">
                <a:latin typeface="Arial" panose="020B0604020202020204"/>
                <a:cs typeface="Arial" panose="020B0604020202020204"/>
              </a:rPr>
              <a:t>printf("HC: hello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from</a:t>
            </a:r>
            <a:r>
              <a:rPr sz="14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child\n");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640080">
              <a:lnSpc>
                <a:spcPct val="100000"/>
              </a:lnSpc>
              <a:spcBef>
                <a:spcPts val="360"/>
              </a:spcBef>
            </a:pPr>
            <a:r>
              <a:rPr sz="1400" spc="10" dirty="0">
                <a:latin typeface="Arial" panose="020B0604020202020204"/>
                <a:cs typeface="Arial" panose="020B0604020202020204"/>
              </a:rPr>
              <a:t>else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640080">
              <a:lnSpc>
                <a:spcPct val="100000"/>
              </a:lnSpc>
              <a:spcBef>
                <a:spcPts val="350"/>
              </a:spcBef>
            </a:pPr>
            <a:r>
              <a:rPr sz="1400" spc="5" dirty="0">
                <a:latin typeface="Arial" panose="020B0604020202020204"/>
                <a:cs typeface="Arial" panose="020B0604020202020204"/>
              </a:rPr>
              <a:t>{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645920" marR="234950">
              <a:lnSpc>
                <a:spcPct val="121000"/>
              </a:lnSpc>
              <a:spcBef>
                <a:spcPts val="10"/>
              </a:spcBef>
            </a:pPr>
            <a:r>
              <a:rPr sz="1400" spc="5" dirty="0">
                <a:latin typeface="Arial" panose="020B0604020202020204"/>
                <a:cs typeface="Arial" panose="020B0604020202020204"/>
              </a:rPr>
              <a:t>printf("HP: hello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from parent\n");  wait(NULL);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645920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printf("CT: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child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has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terminated\n");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640080">
              <a:lnSpc>
                <a:spcPct val="100000"/>
              </a:lnSpc>
              <a:spcBef>
                <a:spcPts val="360"/>
              </a:spcBef>
            </a:pPr>
            <a:r>
              <a:rPr sz="1400" spc="5" dirty="0">
                <a:latin typeface="Arial" panose="020B0604020202020204"/>
                <a:cs typeface="Arial" panose="020B0604020202020204"/>
              </a:rPr>
              <a:t>}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640080" marR="2651760">
              <a:lnSpc>
                <a:spcPct val="121000"/>
              </a:lnSpc>
            </a:pPr>
            <a:r>
              <a:rPr sz="1400" spc="5" dirty="0">
                <a:latin typeface="Arial" panose="020B0604020202020204"/>
                <a:cs typeface="Arial" panose="020B0604020202020204"/>
              </a:rPr>
              <a:t>p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400" dirty="0">
                <a:latin typeface="Arial" panose="020B0604020202020204"/>
                <a:cs typeface="Arial" panose="020B0604020202020204"/>
              </a:rPr>
              <a:t>i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ntf</a:t>
            </a:r>
            <a:r>
              <a:rPr sz="1400" dirty="0">
                <a:latin typeface="Arial" panose="020B0604020202020204"/>
                <a:cs typeface="Arial" panose="020B0604020202020204"/>
              </a:rPr>
              <a:t>(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"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B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y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e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\</a:t>
            </a:r>
            <a:r>
              <a:rPr sz="1400" spc="15" dirty="0">
                <a:latin typeface="Arial" panose="020B0604020202020204"/>
                <a:cs typeface="Arial" panose="020B0604020202020204"/>
              </a:rPr>
              <a:t>n"</a:t>
            </a:r>
            <a:r>
              <a:rPr sz="1400" dirty="0">
                <a:latin typeface="Arial" panose="020B0604020202020204"/>
                <a:cs typeface="Arial" panose="020B0604020202020204"/>
              </a:rPr>
              <a:t>)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;  </a:t>
            </a:r>
            <a:r>
              <a:rPr sz="1400" spc="10" dirty="0">
                <a:latin typeface="Arial" panose="020B0604020202020204"/>
                <a:cs typeface="Arial" panose="020B0604020202020204"/>
              </a:rPr>
              <a:t>return</a:t>
            </a:r>
            <a:r>
              <a:rPr sz="1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latin typeface="Arial" panose="020B0604020202020204"/>
                <a:cs typeface="Arial" panose="020B0604020202020204"/>
              </a:rPr>
              <a:t>0;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5" dirty="0">
                <a:latin typeface="Arial" panose="020B0604020202020204"/>
                <a:cs typeface="Arial" panose="020B0604020202020204"/>
              </a:rPr>
              <a:t>}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6428" y="5675376"/>
            <a:ext cx="563880" cy="18415"/>
          </a:xfrm>
          <a:custGeom>
            <a:avLst/>
            <a:gdLst/>
            <a:ahLst/>
            <a:cxnLst/>
            <a:rect l="l" t="t" r="r" b="b"/>
            <a:pathLst>
              <a:path w="563879" h="18414">
                <a:moveTo>
                  <a:pt x="563879" y="18287"/>
                </a:moveTo>
                <a:lnTo>
                  <a:pt x="0" y="18287"/>
                </a:lnTo>
                <a:lnTo>
                  <a:pt x="0" y="0"/>
                </a:lnTo>
                <a:lnTo>
                  <a:pt x="563879" y="0"/>
                </a:lnTo>
                <a:lnTo>
                  <a:pt x="563879" y="18287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9280" y="1352869"/>
            <a:ext cx="8788400" cy="54102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12420" marR="5080" indent="-300355" algn="just">
              <a:lnSpc>
                <a:spcPct val="80000"/>
              </a:lnSpc>
              <a:spcBef>
                <a:spcPts val="78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850" spc="-3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zombie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50" spc="-7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8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850" spc="-21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50" spc="-18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u="heavy" spc="-114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orphan process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850" spc="-235" dirty="0">
                <a:latin typeface="Times New Roman" panose="02020603050405020304"/>
                <a:cs typeface="Times New Roman" panose="02020603050405020304"/>
              </a:rPr>
              <a:t>An 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orphan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50" spc="-22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50" spc="-105" dirty="0">
                <a:latin typeface="Times New Roman" panose="02020603050405020304"/>
                <a:cs typeface="Times New Roman" panose="02020603050405020304"/>
              </a:rPr>
              <a:t>still executing,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whose 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850" spc="-21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died. </a:t>
            </a: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850" spc="-6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become 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zombie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processes;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instead, 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are adopted </a:t>
            </a:r>
            <a:r>
              <a:rPr sz="2850" spc="-2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50" spc="-235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u="heavy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init</a:t>
            </a:r>
            <a:r>
              <a:rPr sz="2850" spc="-9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(process </a:t>
            </a:r>
            <a:r>
              <a:rPr sz="2850" spc="-185" dirty="0">
                <a:latin typeface="Times New Roman" panose="02020603050405020304"/>
                <a:cs typeface="Times New Roman" panose="02020603050405020304"/>
              </a:rPr>
              <a:t>ID </a:t>
            </a:r>
            <a:r>
              <a:rPr sz="2850" spc="-20" dirty="0">
                <a:latin typeface="Times New Roman" panose="02020603050405020304"/>
                <a:cs typeface="Times New Roman" panose="02020603050405020304"/>
              </a:rPr>
              <a:t>1),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waits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its 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children.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17145" indent="-300355" algn="just">
              <a:lnSpc>
                <a:spcPct val="80000"/>
              </a:lnSpc>
              <a:spcBef>
                <a:spcPts val="66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850" spc="-5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50" spc="-5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u="heavy" spc="-1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850" spc="-13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50" spc="-16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u="heavy" spc="-1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Unix-like</a:t>
            </a:r>
            <a:r>
              <a:rPr sz="2850" spc="-13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850" spc="-9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u="heavy" spc="-114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850" u="heavy" spc="-1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50" spc="-22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b="1" spc="35" dirty="0">
                <a:latin typeface="Times New Roman" panose="02020603050405020304"/>
                <a:cs typeface="Times New Roman" panose="02020603050405020304"/>
              </a:rPr>
              <a:t>zombie  </a:t>
            </a:r>
            <a:r>
              <a:rPr sz="2850" b="1" spc="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4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850" b="1" spc="30" dirty="0">
                <a:latin typeface="Times New Roman" panose="02020603050405020304"/>
                <a:cs typeface="Times New Roman" panose="02020603050405020304"/>
              </a:rPr>
              <a:t>defunct </a:t>
            </a:r>
            <a:r>
              <a:rPr sz="2850" b="1" spc="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50" spc="-2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-225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u="heavy" spc="-1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850" spc="-14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850" spc="-21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850" spc="-21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u="heavy" spc="-1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completed  </a:t>
            </a:r>
            <a:r>
              <a:rPr sz="2850" u="heavy" spc="-114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2850" spc="-114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still </a:t>
            </a:r>
            <a:r>
              <a:rPr sz="2850" spc="-21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850" spc="-80" dirty="0">
                <a:latin typeface="Times New Roman" panose="02020603050405020304"/>
                <a:cs typeface="Times New Roman" panose="02020603050405020304"/>
              </a:rPr>
              <a:t>entry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50" spc="-85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u="heavy" spc="-1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u="heavy" spc="-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850" spc="-75" dirty="0"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is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19050" algn="just">
              <a:lnSpc>
                <a:spcPct val="77000"/>
              </a:lnSpc>
              <a:spcBef>
                <a:spcPts val="115"/>
              </a:spcBef>
            </a:pPr>
            <a:r>
              <a:rPr sz="2850" spc="-105" dirty="0">
                <a:latin typeface="Times New Roman" panose="02020603050405020304"/>
                <a:cs typeface="Times New Roman" panose="02020603050405020304"/>
              </a:rPr>
              <a:t>still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needed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allow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850" spc="-65" dirty="0">
                <a:latin typeface="Times New Roman" panose="02020603050405020304"/>
                <a:cs typeface="Times New Roman" panose="02020603050405020304"/>
              </a:rPr>
              <a:t>started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(now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zombie) 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read its </a:t>
            </a:r>
            <a:r>
              <a:rPr sz="2850" u="heavy" spc="-8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exit </a:t>
            </a:r>
            <a:r>
              <a:rPr sz="2850" u="heavy" spc="-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25" dirty="0">
                <a:latin typeface="Times New Roman" panose="02020603050405020304"/>
                <a:cs typeface="Times New Roman" panose="02020603050405020304"/>
              </a:rPr>
              <a:t>term</a:t>
            </a:r>
            <a:r>
              <a:rPr sz="285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25" dirty="0">
                <a:latin typeface="Times New Roman" panose="02020603050405020304"/>
                <a:cs typeface="Times New Roman" panose="02020603050405020304"/>
              </a:rPr>
              <a:t>zombie</a:t>
            </a:r>
            <a:r>
              <a:rPr lang="en-US" sz="28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2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lang="en-US" sz="28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25" dirty="0">
                <a:latin typeface="Times New Roman" panose="02020603050405020304"/>
                <a:cs typeface="Times New Roman" panose="02020603050405020304"/>
              </a:rPr>
              <a:t>derives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17145" algn="just">
              <a:lnSpc>
                <a:spcPct val="78000"/>
              </a:lnSpc>
              <a:spcBef>
                <a:spcPts val="65"/>
              </a:spcBef>
            </a:pP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common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definition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50" u="heavy" spc="-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zombie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—an </a:t>
            </a:r>
            <a:r>
              <a:rPr sz="2850" u="heavy" spc="-1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undead</a:t>
            </a:r>
            <a:r>
              <a:rPr sz="2850" spc="-14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person. 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60" dirty="0">
                <a:latin typeface="Times New Roman" panose="02020603050405020304"/>
                <a:cs typeface="Times New Roman" panose="02020603050405020304"/>
              </a:rPr>
              <a:t>term's 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colorful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metaphor,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21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850" u="heavy" spc="-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died</a:t>
            </a:r>
            <a:r>
              <a:rPr lang="en-US" sz="2850" u="heavy" spc="-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200" dirty="0">
                <a:latin typeface="Times New Roman" panose="02020603050405020304"/>
                <a:cs typeface="Times New Roman" panose="02020603050405020304"/>
              </a:rPr>
              <a:t>but has  </a:t>
            </a:r>
            <a:r>
              <a:rPr sz="2850" spc="-6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yet been </a:t>
            </a:r>
            <a:r>
              <a:rPr sz="2850" u="heavy" spc="-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repe</a:t>
            </a:r>
            <a:r>
              <a:rPr lang="en-US" sz="2850" u="heavy" spc="-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u="heavy" spc="-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50" spc="-86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000" i="1" spc="4025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Also,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unlike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normal 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processes, </a:t>
            </a:r>
            <a:r>
              <a:rPr sz="2850" b="1" spc="4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b="1" u="heavy" spc="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kill </a:t>
            </a:r>
            <a:r>
              <a:rPr sz="2850" b="1" spc="45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-5" dirty="0">
                <a:latin typeface="Times New Roman" panose="02020603050405020304"/>
                <a:cs typeface="Times New Roman" panose="02020603050405020304"/>
              </a:rPr>
              <a:t>command </a:t>
            </a:r>
            <a:r>
              <a:rPr sz="2850" b="1" spc="-5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850" b="1" spc="8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850" b="1" spc="20" dirty="0">
                <a:latin typeface="Times New Roman" panose="02020603050405020304"/>
                <a:cs typeface="Times New Roman" panose="02020603050405020304"/>
              </a:rPr>
              <a:t>effect </a:t>
            </a:r>
            <a:r>
              <a:rPr sz="2850" b="1" spc="8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850" b="1" spc="-12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b="1" spc="25" dirty="0">
                <a:latin typeface="Times New Roman" panose="02020603050405020304"/>
                <a:cs typeface="Times New Roman" panose="02020603050405020304"/>
              </a:rPr>
              <a:t>zombie</a:t>
            </a:r>
            <a:r>
              <a:rPr sz="2850" b="1" spc="-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b="1" spc="15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3625" y="392579"/>
            <a:ext cx="6443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Zombie </a:t>
            </a:r>
            <a:r>
              <a:rPr spc="-245" dirty="0"/>
              <a:t>vs. </a:t>
            </a:r>
            <a:r>
              <a:rPr spc="-235" dirty="0"/>
              <a:t>Orphan</a:t>
            </a:r>
            <a:r>
              <a:rPr spc="-300" dirty="0"/>
              <a:t> </a:t>
            </a:r>
            <a:r>
              <a:rPr spc="-140" dirty="0"/>
              <a:t>Process</a:t>
            </a:r>
            <a:endParaRPr spc="-14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3283" y="295656"/>
            <a:ext cx="4198620" cy="66219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988" y="1774895"/>
            <a:ext cx="8329930" cy="17018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 algn="just">
              <a:lnSpc>
                <a:spcPts val="2110"/>
              </a:lnSpc>
              <a:spcBef>
                <a:spcPts val="605"/>
              </a:spcBef>
            </a:pP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ends,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resources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associated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deallocated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be used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processes.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However,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process's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entry 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table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remains.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child's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exit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status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by 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executing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u="heavy" spc="-1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wait</a:t>
            </a:r>
            <a:r>
              <a:rPr sz="2200" spc="-10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heavy" spc="-1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u="heavy" spc="-7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stage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zombie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removed.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wait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call  </a:t>
            </a:r>
            <a:r>
              <a:rPr sz="2200" spc="-19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executed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sequential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code,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is commonly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executed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u="heavy" spc="-1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handler</a:t>
            </a:r>
            <a:r>
              <a:rPr sz="2200" spc="-10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for 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u="heavy" spc="-17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SIGCHLD</a:t>
            </a:r>
            <a:r>
              <a:rPr sz="2200" spc="-175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heavy" spc="-1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parent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receives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whenever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200" spc="-17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died.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625" y="472051"/>
            <a:ext cx="4346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What </a:t>
            </a:r>
            <a:r>
              <a:rPr spc="-55" dirty="0"/>
              <a:t>is </a:t>
            </a:r>
            <a:r>
              <a:rPr spc="-20" dirty="0"/>
              <a:t>a</a:t>
            </a:r>
            <a:r>
              <a:rPr spc="-509" dirty="0"/>
              <a:t> </a:t>
            </a:r>
            <a:r>
              <a:rPr spc="-185" dirty="0"/>
              <a:t>zombie?</a:t>
            </a:r>
            <a:endParaRPr spc="-18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469" y="1616517"/>
            <a:ext cx="8408670" cy="27743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50190" marR="5080" indent="-238125" algn="just">
              <a:lnSpc>
                <a:spcPct val="80000"/>
              </a:lnSpc>
              <a:spcBef>
                <a:spcPts val="635"/>
              </a:spcBef>
            </a:pPr>
            <a:r>
              <a:rPr sz="1850" spc="-815" dirty="0">
                <a:solidFill>
                  <a:srgbClr val="D34816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1850" spc="865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zombie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removed,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200" spc="-8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heavy" spc="-1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u="heavy" spc="-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200" spc="-135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entry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table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can 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reused.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However,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fails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wait,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zombie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left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table.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situations this </a:t>
            </a:r>
            <a:r>
              <a:rPr sz="2200" spc="-19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desirable,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creates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another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child process 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ensures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allocated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ID. 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modern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UNIX-like systems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(that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comply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9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heavy" spc="-15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Single </a:t>
            </a:r>
            <a:r>
              <a:rPr sz="2200" u="heavy" spc="-114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Unix  </a:t>
            </a:r>
            <a:r>
              <a:rPr sz="2200" u="heavy" spc="-1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Specification </a:t>
            </a:r>
            <a:r>
              <a:rPr sz="2200" u="heavy" spc="-1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v3</a:t>
            </a:r>
            <a:r>
              <a:rPr sz="2200" spc="-14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respect),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following special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applies: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 </a:t>
            </a:r>
            <a:r>
              <a:rPr sz="2300" i="1" spc="-700" dirty="0">
                <a:latin typeface="Times New Roman" panose="02020603050405020304"/>
                <a:cs typeface="Times New Roman" panose="02020603050405020304"/>
              </a:rPr>
              <a:t>explicitly</a:t>
            </a:r>
            <a:r>
              <a:rPr sz="230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ignores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SIGCHLD by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setting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handler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SIG_IGN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(rather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than 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simply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ignoring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signal </a:t>
            </a:r>
            <a:r>
              <a:rPr sz="2200" spc="-18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default)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200" spc="-17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85" dirty="0">
                <a:latin typeface="Times New Roman" panose="02020603050405020304"/>
                <a:cs typeface="Times New Roman" panose="02020603050405020304"/>
              </a:rPr>
              <a:t>SA_NOCLDWAIT </a:t>
            </a: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flag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set,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all 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exit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status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discarded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zombie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left.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625" y="392579"/>
            <a:ext cx="4346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What </a:t>
            </a:r>
            <a:r>
              <a:rPr spc="-55" dirty="0"/>
              <a:t>is </a:t>
            </a:r>
            <a:r>
              <a:rPr spc="-20" dirty="0"/>
              <a:t>a</a:t>
            </a:r>
            <a:r>
              <a:rPr spc="-509" dirty="0"/>
              <a:t> </a:t>
            </a:r>
            <a:r>
              <a:rPr spc="-185" dirty="0"/>
              <a:t>zombie?</a:t>
            </a:r>
            <a:endParaRPr spc="-18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469" y="1901392"/>
            <a:ext cx="7981950" cy="29419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12420" marR="13335" indent="-300355" algn="just">
              <a:lnSpc>
                <a:spcPts val="2110"/>
              </a:lnSpc>
              <a:spcBef>
                <a:spcPts val="60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Since 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allocated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zombie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except for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table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entry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itself, the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primary concern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zombies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not 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memory,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rather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numbers.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34816"/>
              </a:buClr>
              <a:buFont typeface="Webdings" panose="05030102010509060703"/>
              <a:buChar char=""/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 algn="just">
              <a:lnSpc>
                <a:spcPct val="80000"/>
              </a:lnSpc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2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remove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zombies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system,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SIGCHLD</a:t>
            </a:r>
            <a:r>
              <a:rPr sz="2200" spc="-175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heavy" spc="-1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200" spc="-140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sent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manually,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75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heavy" spc="-10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kill</a:t>
            </a:r>
            <a:r>
              <a:rPr sz="2200" spc="-105" dirty="0">
                <a:solidFill>
                  <a:srgbClr val="CC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command. </a:t>
            </a:r>
            <a:r>
              <a:rPr sz="2200" spc="-15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still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refuses 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reap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zombie,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would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remove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process. 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loses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parent,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init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becomes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parent.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Init 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periodically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executes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wait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reap </a:t>
            </a:r>
            <a:r>
              <a:rPr sz="2200" spc="-170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zombies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init </a:t>
            </a:r>
            <a:r>
              <a:rPr sz="2200" spc="-180" dirty="0">
                <a:latin typeface="Times New Roman" panose="02020603050405020304"/>
                <a:cs typeface="Times New Roman" panose="02020603050405020304"/>
              </a:rPr>
              <a:t>as 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parent.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4346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What </a:t>
            </a:r>
            <a:r>
              <a:rPr spc="-55" dirty="0"/>
              <a:t>is </a:t>
            </a:r>
            <a:r>
              <a:rPr spc="-20" dirty="0"/>
              <a:t>a</a:t>
            </a:r>
            <a:r>
              <a:rPr spc="-509" dirty="0"/>
              <a:t> </a:t>
            </a:r>
            <a:r>
              <a:rPr spc="-185" dirty="0"/>
              <a:t>zombie?</a:t>
            </a:r>
            <a:endParaRPr spc="-18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20" y="1700275"/>
            <a:ext cx="8105775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366395" indent="-300355">
              <a:lnSpc>
                <a:spcPct val="101000"/>
              </a:lnSpc>
              <a:spcBef>
                <a:spcPts val="10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interval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terminating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calling  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wait(),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said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1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‘zombie’.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85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Even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though 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running its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taking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entry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8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table </a:t>
            </a:r>
            <a:r>
              <a:rPr sz="2400" spc="-17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400" spc="-1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limited 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entries.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941326"/>
            <a:ext cx="39160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95" dirty="0"/>
              <a:t>What </a:t>
            </a:r>
            <a:r>
              <a:rPr sz="3950" spc="-70" dirty="0"/>
              <a:t>is </a:t>
            </a:r>
            <a:r>
              <a:rPr sz="3950" spc="-15" dirty="0"/>
              <a:t>a</a:t>
            </a:r>
            <a:r>
              <a:rPr sz="3950" spc="-434" dirty="0"/>
              <a:t> </a:t>
            </a:r>
            <a:r>
              <a:rPr sz="3950" spc="-160" dirty="0"/>
              <a:t>zombie?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20" y="1700275"/>
            <a:ext cx="837501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7620" indent="-300355">
              <a:lnSpc>
                <a:spcPct val="101000"/>
              </a:lnSpc>
              <a:spcBef>
                <a:spcPts val="10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17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the parent 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terminates without 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calling 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wait(),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adopted </a:t>
            </a:r>
            <a:r>
              <a:rPr sz="2400" spc="-175" dirty="0">
                <a:latin typeface="Times New Roman" panose="02020603050405020304"/>
                <a:cs typeface="Times New Roman" panose="02020603050405020304"/>
              </a:rPr>
              <a:t>by 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init.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85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is: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Ensure 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wait()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waitpid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etc, 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every 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child process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terminates.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778270"/>
            <a:ext cx="39160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95" dirty="0"/>
              <a:t>What </a:t>
            </a:r>
            <a:r>
              <a:rPr sz="3950" spc="-70" dirty="0"/>
              <a:t>is </a:t>
            </a:r>
            <a:r>
              <a:rPr sz="3950" spc="-15" dirty="0"/>
              <a:t>a</a:t>
            </a:r>
            <a:r>
              <a:rPr sz="3950" spc="-434" dirty="0"/>
              <a:t> </a:t>
            </a:r>
            <a:r>
              <a:rPr sz="3950" spc="-160" dirty="0"/>
              <a:t>zombie?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20" y="1622492"/>
            <a:ext cx="8091805" cy="38995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435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Batch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job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issues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Halt</a:t>
            </a:r>
            <a:r>
              <a:rPr sz="265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instruction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34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logs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off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32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executes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service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request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5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terminate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34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terminates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65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terminate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32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6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intervention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960">
              <a:lnSpc>
                <a:spcPct val="100000"/>
              </a:lnSpc>
              <a:spcBef>
                <a:spcPts val="120"/>
              </a:spcBef>
              <a:buClr>
                <a:srgbClr val="9A2D1F"/>
              </a:buClr>
              <a:buSzPct val="85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deadlock</a:t>
            </a:r>
            <a:r>
              <a:rPr sz="265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occurs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325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650" spc="-60" dirty="0"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fault</a:t>
            </a:r>
            <a:r>
              <a:rPr sz="26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conditions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29310" marR="5080" lvl="1" indent="-314325">
              <a:lnSpc>
                <a:spcPts val="2840"/>
              </a:lnSpc>
              <a:spcBef>
                <a:spcPts val="500"/>
              </a:spcBef>
              <a:buClr>
                <a:srgbClr val="9A2D1F"/>
              </a:buClr>
              <a:buSzPct val="85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unavailable,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protection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error,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arithmetic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error,  </a:t>
            </a:r>
            <a:r>
              <a:rPr sz="2650" spc="130" dirty="0">
                <a:latin typeface="Times New Roman" panose="02020603050405020304"/>
                <a:cs typeface="Times New Roman" panose="02020603050405020304"/>
              </a:rPr>
              <a:t>I/O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failure,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invalid</a:t>
            </a:r>
            <a:r>
              <a:rPr sz="265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instruction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540561"/>
            <a:ext cx="43268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20" dirty="0"/>
              <a:t>Process</a:t>
            </a:r>
            <a:r>
              <a:rPr sz="3950" spc="-280" dirty="0"/>
              <a:t> </a:t>
            </a:r>
            <a:r>
              <a:rPr sz="3950" spc="-270" dirty="0"/>
              <a:t>Termination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313380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Process</a:t>
            </a:r>
            <a:r>
              <a:rPr spc="-270" dirty="0"/>
              <a:t> </a:t>
            </a:r>
            <a:r>
              <a:rPr spc="-305" dirty="0"/>
              <a:t>Termination</a:t>
            </a:r>
            <a:endParaRPr spc="-305" dirty="0"/>
          </a:p>
        </p:txBody>
      </p:sp>
      <p:sp>
        <p:nvSpPr>
          <p:cNvPr id="3" name="object 3"/>
          <p:cNvSpPr txBox="1"/>
          <p:nvPr/>
        </p:nvSpPr>
        <p:spPr>
          <a:xfrm>
            <a:off x="1076946" y="1174541"/>
            <a:ext cx="8373745" cy="5076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1526540" algn="l"/>
                <a:tab pos="2897505" algn="l"/>
                <a:tab pos="3520440" algn="l"/>
                <a:tab pos="5055870" algn="l"/>
                <a:tab pos="5713730" algn="l"/>
                <a:tab pos="6426835" algn="l"/>
                <a:tab pos="7025640" algn="l"/>
              </a:tabLst>
            </a:pP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2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g 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delete 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50" b="1" spc="50" dirty="0">
                <a:latin typeface="Times New Roman" panose="02020603050405020304"/>
                <a:cs typeface="Times New Roman" panose="02020603050405020304"/>
              </a:rPr>
              <a:t>exit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).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Output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(via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5" dirty="0">
                <a:latin typeface="Times New Roman" panose="02020603050405020304"/>
                <a:cs typeface="Times New Roman" panose="02020603050405020304"/>
              </a:rPr>
              <a:t>wait</a:t>
            </a:r>
            <a:r>
              <a:rPr sz="2650" spc="5" dirty="0">
                <a:latin typeface="Times New Roman" panose="02020603050405020304"/>
                <a:cs typeface="Times New Roman" panose="02020603050405020304"/>
              </a:rPr>
              <a:t>).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resources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deallocated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65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marR="6350" indent="-300355">
              <a:lnSpc>
                <a:spcPct val="101000"/>
              </a:lnSpc>
              <a:spcBef>
                <a:spcPts val="5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1397635" algn="l"/>
                <a:tab pos="2141855" algn="l"/>
                <a:tab pos="3692525" algn="l"/>
                <a:tab pos="5247640" algn="l"/>
                <a:tab pos="5701665" algn="l"/>
                <a:tab pos="7033895" algn="l"/>
              </a:tabLst>
            </a:pP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1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spc="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50" b="1" spc="5" dirty="0">
                <a:latin typeface="Times New Roman" panose="02020603050405020304"/>
                <a:cs typeface="Times New Roman" panose="02020603050405020304"/>
              </a:rPr>
              <a:t>abort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9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exceeded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allocated</a:t>
            </a:r>
            <a:r>
              <a:rPr sz="265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resources.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250" dirty="0">
                <a:latin typeface="Times New Roman" panose="02020603050405020304"/>
                <a:cs typeface="Times New Roman" panose="02020603050405020304"/>
              </a:rPr>
              <a:t>Task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assigned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longer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70" dirty="0">
                <a:latin typeface="Times New Roman" panose="02020603050405020304"/>
                <a:cs typeface="Times New Roman" panose="02020603050405020304"/>
              </a:rPr>
              <a:t>required.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exiting.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917575" lvl="2" indent="-252095">
              <a:lnSpc>
                <a:spcPct val="100000"/>
              </a:lnSpc>
              <a:spcBef>
                <a:spcPts val="500"/>
              </a:spcBef>
              <a:buClr>
                <a:srgbClr val="E6B1AA"/>
              </a:buClr>
              <a:buSzPct val="84000"/>
              <a:buFont typeface="Webdings" panose="05030102010509060703"/>
              <a:buChar char=""/>
              <a:tabLst>
                <a:tab pos="918210" algn="l"/>
              </a:tabLst>
            </a:pP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allow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continue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parent terminates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917575" lvl="2" indent="-252095">
              <a:lnSpc>
                <a:spcPct val="100000"/>
              </a:lnSpc>
              <a:spcBef>
                <a:spcPts val="445"/>
              </a:spcBef>
              <a:buClr>
                <a:srgbClr val="E6B1AA"/>
              </a:buClr>
              <a:buSzPct val="84000"/>
              <a:buFont typeface="Webdings" panose="05030102010509060703"/>
              <a:buChar char=""/>
              <a:tabLst>
                <a:tab pos="918210" algn="l"/>
              </a:tabLst>
            </a:pP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Cascading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termination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16" y="1607311"/>
            <a:ext cx="8239125" cy="40322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b="1" spc="40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40" dirty="0">
                <a:latin typeface="Times New Roman" panose="02020603050405020304"/>
                <a:cs typeface="Times New Roman" panose="02020603050405020304"/>
              </a:rPr>
              <a:t>exit</a:t>
            </a:r>
            <a:r>
              <a:rPr sz="2400" b="1" spc="-33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4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4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40" dirty="0"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2400" b="1" spc="-330" dirty="0">
                <a:latin typeface="Times New Roman" panose="02020603050405020304"/>
                <a:cs typeface="Times New Roman" panose="02020603050405020304"/>
              </a:rPr>
              <a:t>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56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finishes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execution,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calls</a:t>
            </a:r>
            <a:r>
              <a:rPr lang="en-US"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exit</a:t>
            </a:r>
            <a:r>
              <a:rPr sz="2200" spc="-335" dirty="0">
                <a:latin typeface="Times New Roman" panose="02020603050405020304"/>
                <a:cs typeface="Times New Roman" panose="02020603050405020304"/>
              </a:rPr>
              <a:t>()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40"/>
              </a:spcBef>
              <a:buClr>
                <a:srgbClr val="D34816"/>
              </a:buClr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call: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1950" spc="-95" dirty="0">
                <a:latin typeface="Times New Roman" panose="02020603050405020304"/>
                <a:cs typeface="Times New Roman" panose="02020603050405020304"/>
              </a:rPr>
              <a:t>takes </a:t>
            </a:r>
            <a:r>
              <a:rPr sz="1950" spc="-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“result” </a:t>
            </a:r>
            <a:r>
              <a:rPr sz="1950" spc="-10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50" spc="-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50" spc="-65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1950" spc="-15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950" spc="-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9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65" dirty="0">
                <a:latin typeface="Times New Roman" panose="02020603050405020304"/>
                <a:cs typeface="Times New Roman" panose="02020603050405020304"/>
              </a:rPr>
              <a:t>argument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480"/>
              </a:spcBef>
              <a:buClr>
                <a:srgbClr val="9A2D1F"/>
              </a:buClr>
              <a:buSzPct val="85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closes </a:t>
            </a:r>
            <a:r>
              <a:rPr sz="1950" spc="-9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950" spc="-70" dirty="0">
                <a:latin typeface="Times New Roman" panose="02020603050405020304"/>
                <a:cs typeface="Times New Roman" panose="02020603050405020304"/>
              </a:rPr>
              <a:t>open </a:t>
            </a:r>
            <a:r>
              <a:rPr sz="1950" spc="-65" dirty="0">
                <a:latin typeface="Times New Roman" panose="02020603050405020304"/>
                <a:cs typeface="Times New Roman" panose="02020603050405020304"/>
              </a:rPr>
              <a:t>files, connections,</a:t>
            </a:r>
            <a:r>
              <a:rPr sz="195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480"/>
              </a:spcBef>
              <a:buClr>
                <a:srgbClr val="9A2D1F"/>
              </a:buClr>
              <a:buSzPct val="85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1950" spc="-85" dirty="0">
                <a:latin typeface="Times New Roman" panose="02020603050405020304"/>
                <a:cs typeface="Times New Roman" panose="02020603050405020304"/>
              </a:rPr>
              <a:t>deallocates</a:t>
            </a:r>
            <a:r>
              <a:rPr sz="19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70" dirty="0">
                <a:latin typeface="Times New Roman" panose="02020603050405020304"/>
                <a:cs typeface="Times New Roman" panose="02020603050405020304"/>
              </a:rPr>
              <a:t>memory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465"/>
              </a:spcBef>
              <a:buClr>
                <a:srgbClr val="9A2D1F"/>
              </a:buClr>
              <a:buSzPct val="85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1950" spc="-85" dirty="0">
                <a:latin typeface="Times New Roman" panose="02020603050405020304"/>
                <a:cs typeface="Times New Roman" panose="02020603050405020304"/>
              </a:rPr>
              <a:t>deallocates </a:t>
            </a:r>
            <a:r>
              <a:rPr sz="1950" spc="-7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1950" spc="-10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50" spc="-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50" spc="-114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1950" spc="-45" dirty="0">
                <a:latin typeface="Times New Roman" panose="02020603050405020304"/>
                <a:cs typeface="Times New Roman" panose="02020603050405020304"/>
              </a:rPr>
              <a:t>structures </a:t>
            </a:r>
            <a:r>
              <a:rPr sz="1950" spc="-60" dirty="0">
                <a:latin typeface="Times New Roman" panose="02020603050405020304"/>
                <a:cs typeface="Times New Roman" panose="02020603050405020304"/>
              </a:rPr>
              <a:t>supporting </a:t>
            </a:r>
            <a:r>
              <a:rPr sz="1950" spc="-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85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480"/>
              </a:spcBef>
              <a:buClr>
                <a:srgbClr val="9A2D1F"/>
              </a:buClr>
              <a:buSzPct val="85000"/>
              <a:buFont typeface="Arial" panose="020B0604020202020204"/>
              <a:buChar char="•"/>
              <a:tabLst>
                <a:tab pos="829310" algn="l"/>
                <a:tab pos="829310" algn="l"/>
              </a:tabLst>
            </a:pP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checks </a:t>
            </a:r>
            <a:r>
              <a:rPr sz="1950" spc="-114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950" spc="-5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1950" spc="-114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9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alive: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69365" marR="5080" lvl="2" indent="-251460">
              <a:lnSpc>
                <a:spcPct val="101000"/>
              </a:lnSpc>
              <a:spcBef>
                <a:spcPts val="475"/>
              </a:spcBef>
              <a:buClr>
                <a:srgbClr val="E6B1AA"/>
              </a:buClr>
              <a:buSzPct val="86000"/>
              <a:buFont typeface="Arial" panose="020B0604020202020204"/>
              <a:buChar char="•"/>
              <a:tabLst>
                <a:tab pos="1269365" algn="l"/>
                <a:tab pos="1270000" algn="l"/>
              </a:tabLst>
            </a:pPr>
            <a:r>
              <a:rPr sz="1750" spc="-1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so, </a:t>
            </a:r>
            <a:r>
              <a:rPr sz="1750" spc="-3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750" spc="-95" dirty="0">
                <a:latin typeface="Times New Roman" panose="02020603050405020304"/>
                <a:cs typeface="Times New Roman" panose="02020603050405020304"/>
              </a:rPr>
              <a:t>holds 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result </a:t>
            </a:r>
            <a:r>
              <a:rPr sz="1750" spc="-10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1750" spc="-65" dirty="0">
                <a:latin typeface="Times New Roman" panose="02020603050405020304"/>
                <a:cs typeface="Times New Roman" panose="02020603050405020304"/>
              </a:rPr>
              <a:t>requests </a:t>
            </a:r>
            <a:r>
              <a:rPr sz="1750" spc="5" dirty="0">
                <a:latin typeface="Times New Roman" panose="02020603050405020304"/>
                <a:cs typeface="Times New Roman" panose="02020603050405020304"/>
              </a:rPr>
              <a:t>it, </a:t>
            </a:r>
            <a:r>
              <a:rPr sz="1750" spc="-8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1750" spc="-85" dirty="0"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1750" spc="-4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750" spc="-85" dirty="0">
                <a:latin typeface="Times New Roman" panose="02020603050405020304"/>
                <a:cs typeface="Times New Roman" panose="02020603050405020304"/>
              </a:rPr>
              <a:t>really </a:t>
            </a:r>
            <a:r>
              <a:rPr sz="1750" spc="-45" dirty="0">
                <a:latin typeface="Times New Roman" panose="02020603050405020304"/>
                <a:cs typeface="Times New Roman" panose="02020603050405020304"/>
              </a:rPr>
              <a:t>die, 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1750" spc="-30" dirty="0">
                <a:latin typeface="Times New Roman" panose="02020603050405020304"/>
                <a:cs typeface="Times New Roman" panose="02020603050405020304"/>
              </a:rPr>
              <a:t>it  </a:t>
            </a:r>
            <a:r>
              <a:rPr sz="1750" spc="-40" dirty="0">
                <a:latin typeface="Times New Roman" panose="02020603050405020304"/>
                <a:cs typeface="Times New Roman" panose="02020603050405020304"/>
              </a:rPr>
              <a:t>enters 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750" spc="-45" dirty="0">
                <a:latin typeface="Times New Roman" panose="02020603050405020304"/>
                <a:cs typeface="Times New Roman" panose="02020603050405020304"/>
              </a:rPr>
              <a:t>zombie/defunct</a:t>
            </a:r>
            <a:r>
              <a:rPr sz="175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60" dirty="0">
                <a:latin typeface="Times New Roman" panose="02020603050405020304"/>
                <a:cs typeface="Times New Roman" panose="02020603050405020304"/>
              </a:rPr>
              <a:t>state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69365" lvl="2" indent="-252095">
              <a:lnSpc>
                <a:spcPct val="100000"/>
              </a:lnSpc>
              <a:spcBef>
                <a:spcPts val="460"/>
              </a:spcBef>
              <a:buClr>
                <a:srgbClr val="E6B1AA"/>
              </a:buClr>
              <a:buSzPct val="86000"/>
              <a:buFont typeface="Arial" panose="020B0604020202020204"/>
              <a:buChar char="•"/>
              <a:tabLst>
                <a:tab pos="1269365" algn="l"/>
                <a:tab pos="1270000" algn="l"/>
              </a:tabLst>
            </a:pPr>
            <a:r>
              <a:rPr sz="1750" spc="-1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750" spc="-10" dirty="0">
                <a:latin typeface="Times New Roman" panose="02020603050405020304"/>
                <a:cs typeface="Times New Roman" panose="02020603050405020304"/>
              </a:rPr>
              <a:t>not, </a:t>
            </a:r>
            <a:r>
              <a:rPr sz="1750" spc="-3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750" spc="-80" dirty="0">
                <a:latin typeface="Times New Roman" panose="02020603050405020304"/>
                <a:cs typeface="Times New Roman" panose="02020603050405020304"/>
              </a:rPr>
              <a:t>deallocates </a:t>
            </a:r>
            <a:r>
              <a:rPr sz="1750" spc="-9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750" spc="-8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750" spc="-35" dirty="0">
                <a:latin typeface="Times New Roman" panose="02020603050405020304"/>
                <a:cs typeface="Times New Roman" panose="02020603050405020304"/>
              </a:rPr>
              <a:t>structures, 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750" spc="-8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1750" spc="-1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7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85" dirty="0">
                <a:latin typeface="Times New Roman" panose="02020603050405020304"/>
                <a:cs typeface="Times New Roman" panose="02020603050405020304"/>
              </a:rPr>
              <a:t>dead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698952"/>
            <a:ext cx="10636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254" dirty="0"/>
              <a:t>e</a:t>
            </a:r>
            <a:r>
              <a:rPr sz="3950" spc="-525" dirty="0"/>
              <a:t>x</a:t>
            </a:r>
            <a:r>
              <a:rPr sz="3950" spc="-229" dirty="0"/>
              <a:t>i</a:t>
            </a:r>
            <a:r>
              <a:rPr sz="3950" spc="-345" dirty="0"/>
              <a:t>t</a:t>
            </a:r>
            <a:r>
              <a:rPr sz="3950" spc="-305" dirty="0"/>
              <a:t>(</a:t>
            </a:r>
            <a:r>
              <a:rPr sz="3950" spc="-290" dirty="0"/>
              <a:t>)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469" y="1811541"/>
            <a:ext cx="7984490" cy="39636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12420" marR="5080" indent="-300355" algn="just">
              <a:lnSpc>
                <a:spcPts val="2110"/>
              </a:lnSpc>
              <a:spcBef>
                <a:spcPts val="60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b="1" spc="50" dirty="0">
                <a:latin typeface="Times New Roman" panose="02020603050405020304"/>
                <a:cs typeface="Times New Roman" panose="02020603050405020304"/>
              </a:rPr>
              <a:t>exec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name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family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functions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includes </a:t>
            </a:r>
            <a:r>
              <a:rPr sz="2200" b="1" spc="50" dirty="0">
                <a:latin typeface="Times New Roman" panose="02020603050405020304"/>
                <a:cs typeface="Times New Roman" panose="02020603050405020304"/>
              </a:rPr>
              <a:t>execl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b="1" spc="50" dirty="0">
                <a:latin typeface="Times New Roman" panose="02020603050405020304"/>
                <a:cs typeface="Times New Roman" panose="02020603050405020304"/>
              </a:rPr>
              <a:t>execv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,  </a:t>
            </a:r>
            <a:r>
              <a:rPr sz="2200" b="1" spc="50" dirty="0">
                <a:latin typeface="Times New Roman" panose="02020603050405020304"/>
                <a:cs typeface="Times New Roman" panose="02020603050405020304"/>
              </a:rPr>
              <a:t>execle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b="1" spc="40" dirty="0">
                <a:latin typeface="Times New Roman" panose="02020603050405020304"/>
                <a:cs typeface="Times New Roman" panose="02020603050405020304"/>
              </a:rPr>
              <a:t>execve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b="1" spc="50" dirty="0">
                <a:latin typeface="Times New Roman" panose="02020603050405020304"/>
                <a:cs typeface="Times New Roman" panose="02020603050405020304"/>
              </a:rPr>
              <a:t>execlp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b="1" spc="45" dirty="0">
                <a:latin typeface="Times New Roman" panose="02020603050405020304"/>
                <a:cs typeface="Times New Roman" panose="02020603050405020304"/>
              </a:rPr>
              <a:t>execvp</a:t>
            </a:r>
            <a:r>
              <a:rPr sz="2200" spc="4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200" spc="-18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transforming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calling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process.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reason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variety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200" spc="-190" dirty="0">
                <a:latin typeface="Times New Roman" panose="02020603050405020304"/>
                <a:cs typeface="Times New Roman" panose="02020603050405020304"/>
              </a:rPr>
              <a:t>ways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pulling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together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presenting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arguments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function.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34816"/>
              </a:buClr>
              <a:buFont typeface="Webdings" panose="05030102010509060703"/>
              <a:buChar char=""/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312420" marR="17780" indent="-300355" algn="just">
              <a:lnSpc>
                <a:spcPct val="79000"/>
              </a:lnSpc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shall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310" dirty="0">
                <a:latin typeface="Times New Roman" panose="02020603050405020304"/>
                <a:cs typeface="Times New Roman" panose="02020603050405020304"/>
              </a:rPr>
              <a:t>successful</a:t>
            </a:r>
            <a:r>
              <a:rPr sz="2300" i="1" spc="-310" dirty="0">
                <a:latin typeface="Times New Roman" panose="02020603050405020304"/>
                <a:cs typeface="Times New Roman" panose="02020603050405020304"/>
              </a:rPr>
              <a:t>exec</a:t>
            </a:r>
            <a:r>
              <a:rPr sz="2200" spc="-31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because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calling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image is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overlaid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new process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image.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34816"/>
              </a:buClr>
              <a:buFont typeface="Webdings" panose="05030102010509060703"/>
              <a:buChar char="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12420" marR="13970" indent="-300355" algn="just">
              <a:lnSpc>
                <a:spcPct val="80000"/>
              </a:lnSpc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28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exec</a:t>
            </a:r>
            <a:r>
              <a:rPr lang="en-US" sz="22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function from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than one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thread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shall 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result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threads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being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terminated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executable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image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being  loaded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executed.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destructor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functions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cleanup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handlers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shall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called.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698952"/>
            <a:ext cx="12795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254" dirty="0"/>
              <a:t>e</a:t>
            </a:r>
            <a:r>
              <a:rPr sz="3950" spc="-560" dirty="0"/>
              <a:t>x</a:t>
            </a:r>
            <a:r>
              <a:rPr sz="3950" spc="-215" dirty="0"/>
              <a:t>e</a:t>
            </a:r>
            <a:r>
              <a:rPr sz="3950" spc="-165" dirty="0"/>
              <a:t>c</a:t>
            </a:r>
            <a:r>
              <a:rPr sz="3950" spc="-305" dirty="0"/>
              <a:t>(</a:t>
            </a:r>
            <a:r>
              <a:rPr sz="3950" spc="-290" dirty="0"/>
              <a:t>)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469" y="1521369"/>
            <a:ext cx="7974965" cy="51574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marR="6985" indent="-300355" algn="just">
              <a:lnSpc>
                <a:spcPct val="78000"/>
              </a:lnSpc>
              <a:spcBef>
                <a:spcPts val="73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exec</a:t>
            </a:r>
            <a:r>
              <a:rPr lang="en-US" sz="22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functions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returns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calling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 image,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error  </a:t>
            </a:r>
            <a:r>
              <a:rPr sz="2200" spc="-17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occurred;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shall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-1,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2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errno</a:t>
            </a:r>
            <a:r>
              <a:rPr lang="en-US" sz="22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shall be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indicate 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error.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34816"/>
              </a:buClr>
              <a:buFont typeface="Webdings" panose="05030102010509060703"/>
              <a:buChar char=""/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ts val="2110"/>
              </a:lnSpc>
              <a:spcBef>
                <a:spcPts val="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shall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inherit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least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attributes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calling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image: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535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55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55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555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55" dirty="0">
                <a:latin typeface="Times New Roman" panose="02020603050405020304"/>
                <a:cs typeface="Times New Roman" panose="02020603050405020304"/>
              </a:rPr>
              <a:t>Session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membership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55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Real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55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Real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ID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555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Supplementary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IDs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55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left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alarm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clock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signal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(see</a:t>
            </a:r>
            <a:r>
              <a:rPr sz="22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alarm())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55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directory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60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directory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698952"/>
            <a:ext cx="12795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254" dirty="0"/>
              <a:t>e</a:t>
            </a:r>
            <a:r>
              <a:rPr sz="3950" spc="-560" dirty="0"/>
              <a:t>x</a:t>
            </a:r>
            <a:r>
              <a:rPr sz="3950" spc="-215" dirty="0"/>
              <a:t>e</a:t>
            </a:r>
            <a:r>
              <a:rPr sz="3950" spc="-165" dirty="0"/>
              <a:t>c</a:t>
            </a:r>
            <a:r>
              <a:rPr sz="3950" spc="-305" dirty="0"/>
              <a:t>(</a:t>
            </a:r>
            <a:r>
              <a:rPr sz="3950" spc="-290" dirty="0"/>
              <a:t>)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2386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CPU</a:t>
            </a:r>
            <a:r>
              <a:rPr spc="-335" dirty="0"/>
              <a:t> </a:t>
            </a:r>
            <a:r>
              <a:rPr spc="-160" dirty="0"/>
              <a:t>State</a:t>
            </a:r>
            <a:endParaRPr spc="-160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12312"/>
            <a:ext cx="5850890" cy="28708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CPU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registers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contain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50" dirty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30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state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Status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Word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(PSW):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includes</a:t>
            </a:r>
            <a:r>
              <a:rPr sz="265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bits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Instruction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6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(IR):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Counter</a:t>
            </a:r>
            <a:r>
              <a:rPr sz="26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(PC):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Stack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26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(SP):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General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purpose</a:t>
            </a:r>
            <a:r>
              <a:rPr sz="26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registers: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20" y="1635863"/>
            <a:ext cx="8371840" cy="22891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57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650" spc="-24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usually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want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child process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650" spc="-70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6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executable</a:t>
            </a:r>
            <a:r>
              <a:rPr lang="en-US" sz="2650" spc="-125" dirty="0">
                <a:latin typeface="Times New Roman" panose="02020603050405020304"/>
                <a:cs typeface="Times New Roman" panose="02020603050405020304"/>
              </a:rPr>
              <a:t> file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50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Example,</a:t>
            </a:r>
            <a:r>
              <a:rPr sz="2800" i="1" spc="-72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650" spc="-1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  list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 directory</a:t>
            </a:r>
            <a:r>
              <a:rPr lang="en-US" sz="265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contents</a:t>
            </a:r>
            <a:endParaRPr sz="2650" spc="-165" dirty="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ts val="317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Arial" panose="020B0604020202020204"/>
              <a:buChar char="•"/>
              <a:tabLst>
                <a:tab pos="312420" algn="l"/>
                <a:tab pos="313055" algn="l"/>
                <a:tab pos="1637030" algn="l"/>
                <a:tab pos="3112135" algn="l"/>
                <a:tab pos="3571240" algn="l"/>
                <a:tab pos="4124960" algn="l"/>
                <a:tab pos="5039995" algn="l"/>
                <a:tab pos="5455920" algn="l"/>
                <a:tab pos="6179820" algn="l"/>
                <a:tab pos="7178675" algn="l"/>
                <a:tab pos="7953375" algn="l"/>
              </a:tabLst>
            </a:pPr>
            <a:r>
              <a:rPr sz="265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2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3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24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114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650" spc="-22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22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change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executing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program, but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6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processes.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823" y="857588"/>
            <a:ext cx="12795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254" dirty="0"/>
              <a:t>e</a:t>
            </a:r>
            <a:r>
              <a:rPr sz="3950" spc="-560" dirty="0"/>
              <a:t>x</a:t>
            </a:r>
            <a:r>
              <a:rPr sz="3950" spc="-215" dirty="0"/>
              <a:t>e</a:t>
            </a:r>
            <a:r>
              <a:rPr sz="3950" spc="-165" dirty="0"/>
              <a:t>c</a:t>
            </a:r>
            <a:r>
              <a:rPr sz="3950" spc="-305" dirty="0"/>
              <a:t>(</a:t>
            </a:r>
            <a:r>
              <a:rPr sz="3950" spc="-290" dirty="0"/>
              <a:t>)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8379" y="706939"/>
            <a:ext cx="3543300" cy="663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-300" dirty="0"/>
              <a:t>The</a:t>
            </a:r>
            <a:r>
              <a:rPr sz="3950" spc="-715" dirty="0"/>
              <a:t> </a:t>
            </a:r>
            <a:r>
              <a:rPr sz="4150" b="0" i="1" spc="-265" dirty="0">
                <a:latin typeface="Times New Roman" panose="02020603050405020304"/>
                <a:cs typeface="Times New Roman" panose="02020603050405020304"/>
              </a:rPr>
              <a:t>ls</a:t>
            </a:r>
            <a:r>
              <a:rPr sz="3950" spc="-265" dirty="0"/>
              <a:t>Command</a:t>
            </a:r>
            <a:endParaRPr sz="3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070226"/>
            <a:ext cx="8481834" cy="340855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81355" y="6260055"/>
            <a:ext cx="76676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Steps </a:t>
            </a:r>
            <a:r>
              <a:rPr sz="265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in executing </a:t>
            </a:r>
            <a:r>
              <a:rPr sz="26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5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command </a:t>
            </a:r>
            <a:r>
              <a:rPr sz="2650" i="1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ls </a:t>
            </a:r>
            <a:r>
              <a:rPr sz="265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265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65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650" spc="6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shell</a:t>
            </a:r>
            <a:endParaRPr sz="26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290" y="578559"/>
            <a:ext cx="4037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exec()-</a:t>
            </a:r>
            <a:r>
              <a:rPr spc="-350" dirty="0"/>
              <a:t> </a:t>
            </a:r>
            <a:r>
              <a:rPr spc="-220" dirty="0"/>
              <a:t>Variations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622886" y="1398570"/>
            <a:ext cx="9197975" cy="403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-65" dirty="0">
                <a:latin typeface="Times New Roman" panose="02020603050405020304"/>
                <a:cs typeface="Times New Roman" panose="02020603050405020304"/>
              </a:rPr>
              <a:t>e: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array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pointers that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points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environment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variables  and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explicitly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newly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loaded</a:t>
            </a:r>
            <a:r>
              <a:rPr sz="30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848995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-90" dirty="0">
                <a:latin typeface="Times New Roman" panose="02020603050405020304"/>
                <a:cs typeface="Times New Roman" panose="02020603050405020304"/>
              </a:rPr>
              <a:t>l: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command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line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arguments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list 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function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38735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-80" dirty="0">
                <a:latin typeface="Times New Roman" panose="02020603050405020304"/>
                <a:cs typeface="Times New Roman" panose="02020603050405020304"/>
              </a:rPr>
              <a:t>p: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3050" spc="-2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path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environment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variable which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helps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file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argument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loaded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3050" spc="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104140" indent="-300355">
              <a:lnSpc>
                <a:spcPct val="101000"/>
              </a:lnSpc>
              <a:spcBef>
                <a:spcPts val="65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-100" dirty="0">
                <a:latin typeface="Times New Roman" panose="02020603050405020304"/>
                <a:cs typeface="Times New Roman" panose="02020603050405020304"/>
              </a:rPr>
              <a:t>v: 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v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command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line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arguments.These are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an 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array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pointers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function.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5839" y="5471159"/>
            <a:ext cx="8063483" cy="19354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542" y="315002"/>
            <a:ext cx="7940675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spc="1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Program </a:t>
            </a:r>
            <a:r>
              <a:rPr sz="350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Forking </a:t>
            </a:r>
            <a:r>
              <a:rPr sz="3500" spc="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Separate</a:t>
            </a:r>
            <a:r>
              <a:rPr sz="3500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 Process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3230" y="1182624"/>
            <a:ext cx="5470174" cy="60431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3997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Process</a:t>
            </a:r>
            <a:r>
              <a:rPr b="0" spc="-32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15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Creation</a:t>
            </a:r>
            <a:endParaRPr b="0" spc="-150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3736" y="2311025"/>
            <a:ext cx="9466465" cy="28557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511" y="1622577"/>
            <a:ext cx="3016885" cy="51644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06755">
              <a:lnSpc>
                <a:spcPct val="124000"/>
              </a:lnSpc>
              <a:spcBef>
                <a:spcPts val="8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#include &lt;stdio.h&gt;  #include &lt;stdlib.h&gt;  #include</a:t>
            </a:r>
            <a:r>
              <a:rPr sz="1300" b="1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&lt;sys/types.h&gt;  #include</a:t>
            </a:r>
            <a:r>
              <a:rPr sz="1300" b="1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&lt;unistd.h&gt;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int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main(int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argc, char</a:t>
            </a:r>
            <a:r>
              <a:rPr sz="1300" b="1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*argv[])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{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 marR="1297305">
              <a:lnSpc>
                <a:spcPts val="1930"/>
              </a:lnSpc>
              <a:spcBef>
                <a:spcPts val="11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pid_t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new_pid; 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new_pid </a:t>
            </a:r>
            <a:r>
              <a:rPr sz="1300" b="1" spc="15" dirty="0">
                <a:latin typeface="Verdana" panose="020B0604030504040204"/>
                <a:cs typeface="Verdana" panose="020B0604030504040204"/>
              </a:rPr>
              <a:t>=</a:t>
            </a:r>
            <a:r>
              <a:rPr sz="1300" b="1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fork();  switch(new_pid)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{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 marR="1069975">
              <a:lnSpc>
                <a:spcPct val="124000"/>
              </a:lnSpc>
              <a:spcBef>
                <a:spcPts val="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case </a:t>
            </a:r>
            <a:r>
              <a:rPr sz="1300" b="1" spc="15" dirty="0">
                <a:latin typeface="Verdana" panose="020B0604030504040204"/>
                <a:cs typeface="Verdana" panose="020B0604030504040204"/>
              </a:rPr>
              <a:t>-1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: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/* Error</a:t>
            </a:r>
            <a:r>
              <a:rPr sz="130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*/ 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printf("Error");  break;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 marR="687705">
              <a:lnSpc>
                <a:spcPct val="123000"/>
              </a:lnSpc>
              <a:spcBef>
                <a:spcPts val="1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case 0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: </a:t>
            </a:r>
            <a:r>
              <a:rPr sz="1300" b="1" spc="15" dirty="0">
                <a:latin typeface="Verdana" panose="020B0604030504040204"/>
                <a:cs typeface="Verdana" panose="020B0604030504040204"/>
              </a:rPr>
              <a:t>/*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I </a:t>
            </a:r>
            <a:r>
              <a:rPr sz="1300" b="1" spc="15" dirty="0">
                <a:latin typeface="Verdana" panose="020B0604030504040204"/>
                <a:cs typeface="Verdana" panose="020B0604030504040204"/>
              </a:rPr>
              <a:t>am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child</a:t>
            </a:r>
            <a:r>
              <a:rPr sz="1300" b="1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*/  printf("Child");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break;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 marR="448310">
              <a:lnSpc>
                <a:spcPts val="1930"/>
              </a:lnSpc>
              <a:spcBef>
                <a:spcPts val="115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default :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/* I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am parent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*/ 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printf("Parent");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break;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}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}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3954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</a:tabLst>
            </a:pPr>
            <a:r>
              <a:rPr spc="-90" dirty="0"/>
              <a:t>E</a:t>
            </a:r>
            <a:r>
              <a:rPr spc="-540" dirty="0"/>
              <a:t>x</a:t>
            </a:r>
            <a:r>
              <a:rPr spc="-15" dirty="0"/>
              <a:t>a</a:t>
            </a:r>
            <a:r>
              <a:rPr spc="-265" dirty="0"/>
              <a:t>m</a:t>
            </a:r>
            <a:r>
              <a:rPr spc="-190" dirty="0"/>
              <a:t>p</a:t>
            </a:r>
            <a:r>
              <a:rPr spc="-285" dirty="0"/>
              <a:t>l</a:t>
            </a:r>
            <a:r>
              <a:rPr spc="-245" dirty="0"/>
              <a:t>e</a:t>
            </a:r>
            <a:r>
              <a:rPr spc="-515" dirty="0"/>
              <a:t>--</a:t>
            </a:r>
            <a:r>
              <a:rPr dirty="0"/>
              <a:t>	</a:t>
            </a:r>
            <a:r>
              <a:rPr spc="-415" dirty="0"/>
              <a:t>F</a:t>
            </a:r>
            <a:r>
              <a:rPr spc="-160" dirty="0"/>
              <a:t>o</a:t>
            </a:r>
            <a:r>
              <a:rPr spc="-475" dirty="0"/>
              <a:t>r</a:t>
            </a:r>
            <a:r>
              <a:rPr spc="-210" dirty="0"/>
              <a:t>k</a:t>
            </a:r>
            <a:r>
              <a:rPr spc="-300" dirty="0"/>
              <a:t>(</a:t>
            </a:r>
            <a:r>
              <a:rPr spc="-325" dirty="0"/>
              <a:t>)</a:t>
            </a:r>
            <a:endParaRPr spc="-3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511" y="1622577"/>
            <a:ext cx="2359660" cy="4919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93370">
              <a:lnSpc>
                <a:spcPct val="124000"/>
              </a:lnSpc>
              <a:spcBef>
                <a:spcPts val="9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#include &lt;stdio.h&gt;  #include &lt;unistd.h&gt;  #include &lt;iostream&gt; 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using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namespace</a:t>
            </a:r>
            <a:r>
              <a:rPr sz="1300" b="1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std;  int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main()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{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8270" marR="549275">
              <a:lnSpc>
                <a:spcPts val="1930"/>
              </a:lnSpc>
              <a:spcBef>
                <a:spcPts val="11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cout&lt;&lt;"A\n";  pid_t p1 </a:t>
            </a:r>
            <a:r>
              <a:rPr sz="1300" b="1" spc="15" dirty="0">
                <a:latin typeface="Verdana" panose="020B0604030504040204"/>
                <a:cs typeface="Verdana" panose="020B0604030504040204"/>
              </a:rPr>
              <a:t>=</a:t>
            </a:r>
            <a:r>
              <a:rPr sz="1300" b="1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fork();  if(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p1 == 0</a:t>
            </a:r>
            <a:r>
              <a:rPr sz="1300" b="1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)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8270">
              <a:lnSpc>
                <a:spcPct val="100000"/>
              </a:lnSpc>
              <a:spcBef>
                <a:spcPts val="24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{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018540" marR="5080">
              <a:lnSpc>
                <a:spcPct val="123000"/>
              </a:lnSpc>
              <a:spcBef>
                <a:spcPts val="1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co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u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&lt;&lt;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"</a:t>
            </a:r>
            <a:r>
              <a:rPr sz="1300" b="1" spc="25" dirty="0">
                <a:latin typeface="Verdana" panose="020B0604030504040204"/>
                <a:cs typeface="Verdana" panose="020B0604030504040204"/>
              </a:rPr>
              <a:t>B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\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n";  fork();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8270">
              <a:lnSpc>
                <a:spcPct val="100000"/>
              </a:lnSpc>
              <a:spcBef>
                <a:spcPts val="37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}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8270">
              <a:lnSpc>
                <a:spcPct val="100000"/>
              </a:lnSpc>
              <a:spcBef>
                <a:spcPts val="37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else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8270">
              <a:lnSpc>
                <a:spcPct val="100000"/>
              </a:lnSpc>
              <a:spcBef>
                <a:spcPts val="36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{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018540">
              <a:lnSpc>
                <a:spcPct val="100000"/>
              </a:lnSpc>
              <a:spcBef>
                <a:spcPts val="37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cout&lt;&lt;"C\n";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8270">
              <a:lnSpc>
                <a:spcPct val="100000"/>
              </a:lnSpc>
              <a:spcBef>
                <a:spcPts val="36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}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70485" marR="884555" indent="57785">
              <a:lnSpc>
                <a:spcPts val="1930"/>
              </a:lnSpc>
              <a:spcBef>
                <a:spcPts val="13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co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u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&lt;&lt;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"D\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n"; 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return</a:t>
            </a:r>
            <a:r>
              <a:rPr sz="1300" b="1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0;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}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3954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</a:tabLst>
            </a:pPr>
            <a:r>
              <a:rPr spc="-90" dirty="0"/>
              <a:t>E</a:t>
            </a:r>
            <a:r>
              <a:rPr spc="-540" dirty="0"/>
              <a:t>x</a:t>
            </a:r>
            <a:r>
              <a:rPr spc="-15" dirty="0"/>
              <a:t>a</a:t>
            </a:r>
            <a:r>
              <a:rPr spc="-265" dirty="0"/>
              <a:t>m</a:t>
            </a:r>
            <a:r>
              <a:rPr spc="-190" dirty="0"/>
              <a:t>p</a:t>
            </a:r>
            <a:r>
              <a:rPr spc="-285" dirty="0"/>
              <a:t>l</a:t>
            </a:r>
            <a:r>
              <a:rPr spc="-245" dirty="0"/>
              <a:t>e</a:t>
            </a:r>
            <a:r>
              <a:rPr spc="-515" dirty="0"/>
              <a:t>--</a:t>
            </a:r>
            <a:r>
              <a:rPr dirty="0"/>
              <a:t>	</a:t>
            </a:r>
            <a:r>
              <a:rPr spc="-415" dirty="0"/>
              <a:t>F</a:t>
            </a:r>
            <a:r>
              <a:rPr spc="-160" dirty="0"/>
              <a:t>o</a:t>
            </a:r>
            <a:r>
              <a:rPr spc="-475" dirty="0"/>
              <a:t>r</a:t>
            </a:r>
            <a:r>
              <a:rPr spc="-210" dirty="0"/>
              <a:t>k</a:t>
            </a:r>
            <a:r>
              <a:rPr spc="-300" dirty="0"/>
              <a:t>(</a:t>
            </a:r>
            <a:r>
              <a:rPr spc="-325" dirty="0"/>
              <a:t>)</a:t>
            </a:r>
            <a:endParaRPr spc="-3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479" y="7061707"/>
            <a:ext cx="2552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3658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</a:tabLst>
            </a:pPr>
            <a:r>
              <a:rPr spc="-90" dirty="0"/>
              <a:t>E</a:t>
            </a:r>
            <a:r>
              <a:rPr spc="-540" dirty="0"/>
              <a:t>x</a:t>
            </a:r>
            <a:r>
              <a:rPr spc="-15" dirty="0"/>
              <a:t>a</a:t>
            </a:r>
            <a:r>
              <a:rPr spc="-265" dirty="0"/>
              <a:t>m</a:t>
            </a:r>
            <a:r>
              <a:rPr spc="-190" dirty="0"/>
              <a:t>p</a:t>
            </a:r>
            <a:r>
              <a:rPr spc="-285" dirty="0"/>
              <a:t>l</a:t>
            </a:r>
            <a:r>
              <a:rPr spc="-245" dirty="0"/>
              <a:t>e</a:t>
            </a:r>
            <a:r>
              <a:rPr spc="-515" dirty="0"/>
              <a:t>--</a:t>
            </a:r>
            <a:r>
              <a:rPr dirty="0"/>
              <a:t>	</a:t>
            </a:r>
            <a:r>
              <a:rPr spc="-290" dirty="0"/>
              <a:t>e</a:t>
            </a:r>
            <a:r>
              <a:rPr spc="-630" dirty="0"/>
              <a:t>x</a:t>
            </a:r>
            <a:r>
              <a:rPr spc="-245" dirty="0"/>
              <a:t>e</a:t>
            </a:r>
            <a:r>
              <a:rPr spc="-204" dirty="0"/>
              <a:t>c</a:t>
            </a:r>
            <a:endParaRPr spc="-204" dirty="0"/>
          </a:p>
        </p:txBody>
      </p:sp>
      <p:sp>
        <p:nvSpPr>
          <p:cNvPr id="5" name="object 5"/>
          <p:cNvSpPr txBox="1"/>
          <p:nvPr/>
        </p:nvSpPr>
        <p:spPr>
          <a:xfrm>
            <a:off x="1046505" y="1621515"/>
            <a:ext cx="4994275" cy="566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39645">
              <a:lnSpc>
                <a:spcPct val="132000"/>
              </a:lnSpc>
              <a:spcBef>
                <a:spcPts val="95"/>
              </a:spcBef>
            </a:pPr>
            <a:r>
              <a:rPr sz="1750" b="1" spc="5" dirty="0">
                <a:latin typeface="Verdana" panose="020B0604030504040204"/>
                <a:cs typeface="Verdana" panose="020B0604030504040204"/>
              </a:rPr>
              <a:t>#include &lt;stdio.h&gt;  #include &lt;unistd.h&gt;  #include&lt;iostream&gt;  using namespace</a:t>
            </a:r>
            <a:r>
              <a:rPr sz="1750" b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std;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750" b="1" dirty="0">
                <a:latin typeface="Verdana" panose="020B0604030504040204"/>
                <a:cs typeface="Verdana" panose="020B0604030504040204"/>
              </a:rPr>
              <a:t>int 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main(int argc, char</a:t>
            </a:r>
            <a:r>
              <a:rPr sz="1750" b="1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*argv[])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b="1" spc="10" dirty="0">
                <a:latin typeface="Verdana" panose="020B0604030504040204"/>
                <a:cs typeface="Verdana" panose="020B0604030504040204"/>
              </a:rPr>
              <a:t>{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b="1" spc="5" dirty="0">
                <a:latin typeface="Verdana" panose="020B0604030504040204"/>
                <a:cs typeface="Verdana" panose="020B0604030504040204"/>
              </a:rPr>
              <a:t>for(int i=1; </a:t>
            </a:r>
            <a:r>
              <a:rPr sz="1750" b="1" dirty="0">
                <a:latin typeface="Verdana" panose="020B0604030504040204"/>
                <a:cs typeface="Verdana" panose="020B0604030504040204"/>
              </a:rPr>
              <a:t>i </a:t>
            </a:r>
            <a:r>
              <a:rPr sz="1750" b="1" spc="10" dirty="0">
                <a:latin typeface="Verdana" panose="020B0604030504040204"/>
                <a:cs typeface="Verdana" panose="020B0604030504040204"/>
              </a:rPr>
              <a:t>&lt; 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argc;</a:t>
            </a:r>
            <a:r>
              <a:rPr sz="1750" b="1" dirty="0">
                <a:latin typeface="Verdana" panose="020B0604030504040204"/>
                <a:cs typeface="Verdana" panose="020B0604030504040204"/>
              </a:rPr>
              <a:t> 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i++)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L="1017905">
              <a:lnSpc>
                <a:spcPct val="100000"/>
              </a:lnSpc>
              <a:spcBef>
                <a:spcPts val="675"/>
              </a:spcBef>
            </a:pPr>
            <a:r>
              <a:rPr sz="1750" b="1" spc="10" dirty="0">
                <a:latin typeface="Verdana" panose="020B0604030504040204"/>
                <a:cs typeface="Verdana" panose="020B0604030504040204"/>
              </a:rPr>
              <a:t>{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L="1017905">
              <a:lnSpc>
                <a:spcPct val="100000"/>
              </a:lnSpc>
              <a:spcBef>
                <a:spcPts val="670"/>
              </a:spcBef>
            </a:pPr>
            <a:r>
              <a:rPr sz="1750" b="1" spc="5" dirty="0">
                <a:latin typeface="Verdana" panose="020B0604030504040204"/>
                <a:cs typeface="Verdana" panose="020B0604030504040204"/>
              </a:rPr>
              <a:t>if(fork()==0)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L="2023745">
              <a:lnSpc>
                <a:spcPct val="100000"/>
              </a:lnSpc>
              <a:spcBef>
                <a:spcPts val="675"/>
              </a:spcBef>
            </a:pPr>
            <a:r>
              <a:rPr sz="1750" b="1" spc="10" dirty="0">
                <a:latin typeface="Verdana" panose="020B0604030504040204"/>
                <a:cs typeface="Verdana" panose="020B0604030504040204"/>
              </a:rPr>
              <a:t>{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L="857885" marR="5080" indent="389890">
              <a:lnSpc>
                <a:spcPct val="132000"/>
              </a:lnSpc>
            </a:pPr>
            <a:r>
              <a:rPr sz="1750" b="1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1750" b="1" spc="-15" dirty="0">
                <a:latin typeface="Verdana" panose="020B0604030504040204"/>
                <a:cs typeface="Verdana" panose="020B0604030504040204"/>
              </a:rPr>
              <a:t>x</a:t>
            </a:r>
            <a:r>
              <a:rPr sz="1750" b="1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1750" b="1" spc="-10" dirty="0">
                <a:latin typeface="Verdana" panose="020B0604030504040204"/>
                <a:cs typeface="Verdana" panose="020B0604030504040204"/>
              </a:rPr>
              <a:t>c</a:t>
            </a:r>
            <a:r>
              <a:rPr sz="1750" b="1" spc="-5" dirty="0">
                <a:latin typeface="Verdana" panose="020B0604030504040204"/>
                <a:cs typeface="Verdana" panose="020B0604030504040204"/>
              </a:rPr>
              <a:t>l</a:t>
            </a:r>
            <a:r>
              <a:rPr sz="1750" b="1" spc="20" dirty="0">
                <a:latin typeface="Verdana" panose="020B0604030504040204"/>
                <a:cs typeface="Verdana" panose="020B0604030504040204"/>
              </a:rPr>
              <a:t>p</a:t>
            </a:r>
            <a:r>
              <a:rPr sz="1750" b="1" spc="-5" dirty="0">
                <a:latin typeface="Verdana" panose="020B0604030504040204"/>
                <a:cs typeface="Verdana" panose="020B0604030504040204"/>
              </a:rPr>
              <a:t>(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a</a:t>
            </a:r>
            <a:r>
              <a:rPr sz="1750" b="1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g</a:t>
            </a:r>
            <a:r>
              <a:rPr sz="1750" b="1" spc="20" dirty="0">
                <a:latin typeface="Verdana" panose="020B0604030504040204"/>
                <a:cs typeface="Verdana" panose="020B0604030504040204"/>
              </a:rPr>
              <a:t>v</a:t>
            </a:r>
            <a:r>
              <a:rPr sz="1750" b="1" spc="-5" dirty="0">
                <a:latin typeface="Verdana" panose="020B0604030504040204"/>
                <a:cs typeface="Verdana" panose="020B0604030504040204"/>
              </a:rPr>
              <a:t>[i</a:t>
            </a:r>
            <a:r>
              <a:rPr sz="1750" b="1" spc="15" dirty="0">
                <a:latin typeface="Verdana" panose="020B0604030504040204"/>
                <a:cs typeface="Verdana" panose="020B0604030504040204"/>
              </a:rPr>
              <a:t>]</a:t>
            </a:r>
            <a:r>
              <a:rPr sz="1750" b="1" dirty="0">
                <a:latin typeface="Verdana" panose="020B0604030504040204"/>
                <a:cs typeface="Verdana" panose="020B0604030504040204"/>
              </a:rPr>
              <a:t>,</a:t>
            </a:r>
            <a:r>
              <a:rPr sz="1750" b="1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750" b="1" spc="10" dirty="0">
                <a:latin typeface="Verdana" panose="020B0604030504040204"/>
                <a:cs typeface="Verdana" panose="020B0604030504040204"/>
              </a:rPr>
              <a:t>r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gv</a:t>
            </a:r>
            <a:r>
              <a:rPr sz="1750" b="1" spc="15" dirty="0">
                <a:latin typeface="Verdana" panose="020B0604030504040204"/>
                <a:cs typeface="Verdana" panose="020B0604030504040204"/>
              </a:rPr>
              <a:t>[</a:t>
            </a:r>
            <a:r>
              <a:rPr sz="1750" b="1" spc="-5" dirty="0">
                <a:latin typeface="Verdana" panose="020B0604030504040204"/>
                <a:cs typeface="Verdana" panose="020B0604030504040204"/>
              </a:rPr>
              <a:t>i]</a:t>
            </a:r>
            <a:r>
              <a:rPr sz="1750" b="1" dirty="0">
                <a:latin typeface="Verdana" panose="020B0604030504040204"/>
                <a:cs typeface="Verdana" panose="020B0604030504040204"/>
              </a:rPr>
              <a:t>,</a:t>
            </a:r>
            <a:r>
              <a:rPr sz="1750" b="1" spc="15" dirty="0">
                <a:latin typeface="Verdana" panose="020B0604030504040204"/>
                <a:cs typeface="Verdana" panose="020B0604030504040204"/>
              </a:rPr>
              <a:t>N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U</a:t>
            </a:r>
            <a:r>
              <a:rPr sz="1750" b="1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L</a:t>
            </a:r>
            <a:r>
              <a:rPr sz="1750" b="1" spc="15" dirty="0">
                <a:latin typeface="Verdana" panose="020B0604030504040204"/>
                <a:cs typeface="Verdana" panose="020B0604030504040204"/>
              </a:rPr>
              <a:t>)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;  cout&lt;&lt;"exec</a:t>
            </a:r>
            <a:r>
              <a:rPr sz="1750" b="1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complete&lt;&lt;endl";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L="2023745">
              <a:lnSpc>
                <a:spcPct val="100000"/>
              </a:lnSpc>
              <a:spcBef>
                <a:spcPts val="670"/>
              </a:spcBef>
            </a:pPr>
            <a:r>
              <a:rPr sz="1750" b="1" spc="10" dirty="0">
                <a:latin typeface="Verdana" panose="020B0604030504040204"/>
                <a:cs typeface="Verdana" panose="020B0604030504040204"/>
              </a:rPr>
              <a:t>}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R="3808730" algn="r">
              <a:lnSpc>
                <a:spcPct val="100000"/>
              </a:lnSpc>
              <a:spcBef>
                <a:spcPts val="675"/>
              </a:spcBef>
            </a:pPr>
            <a:r>
              <a:rPr sz="1750" b="1" spc="10" dirty="0">
                <a:latin typeface="Verdana" panose="020B0604030504040204"/>
                <a:cs typeface="Verdana" panose="020B0604030504040204"/>
              </a:rPr>
              <a:t>}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R="3857625" algn="r">
              <a:lnSpc>
                <a:spcPct val="100000"/>
              </a:lnSpc>
              <a:spcBef>
                <a:spcPts val="670"/>
              </a:spcBef>
            </a:pPr>
            <a:r>
              <a:rPr sz="1750" b="1" spc="5" dirty="0">
                <a:latin typeface="Verdana" panose="020B0604030504040204"/>
                <a:cs typeface="Verdana" panose="020B0604030504040204"/>
              </a:rPr>
              <a:t>return</a:t>
            </a:r>
            <a:r>
              <a:rPr sz="1750" b="1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750" b="1" spc="5" dirty="0">
                <a:latin typeface="Verdana" panose="020B0604030504040204"/>
                <a:cs typeface="Verdana" panose="020B0604030504040204"/>
              </a:rPr>
              <a:t>0;</a:t>
            </a: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25" b="1" spc="-142" baseline="2000" dirty="0">
                <a:latin typeface="Verdana" panose="020B0604030504040204"/>
                <a:cs typeface="Verdana" panose="020B0604030504040204"/>
              </a:rPr>
              <a:t>}</a:t>
            </a:r>
            <a:r>
              <a:rPr sz="1500" spc="-9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</a:t>
            </a: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Operating</a:t>
            </a:r>
            <a:r>
              <a:rPr sz="1500" spc="-20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00" y="7061707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</a:tabLst>
            </a:pPr>
            <a:r>
              <a:rPr spc="-295" dirty="0"/>
              <a:t>Example--	</a:t>
            </a:r>
            <a:r>
              <a:rPr spc="-355" dirty="0"/>
              <a:t>fork, </a:t>
            </a:r>
            <a:r>
              <a:rPr spc="-385" dirty="0"/>
              <a:t>exec,</a:t>
            </a:r>
            <a:r>
              <a:rPr spc="-175" dirty="0"/>
              <a:t> </a:t>
            </a:r>
            <a:r>
              <a:rPr spc="-315" dirty="0"/>
              <a:t>wait</a:t>
            </a:r>
            <a:endParaRPr spc="-315" dirty="0"/>
          </a:p>
        </p:txBody>
      </p:sp>
      <p:sp>
        <p:nvSpPr>
          <p:cNvPr id="5" name="object 5"/>
          <p:cNvSpPr txBox="1"/>
          <p:nvPr/>
        </p:nvSpPr>
        <p:spPr>
          <a:xfrm>
            <a:off x="985018" y="828809"/>
            <a:ext cx="7581265" cy="6647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5669280">
              <a:lnSpc>
                <a:spcPct val="147000"/>
              </a:lnSpc>
              <a:spcBef>
                <a:spcPts val="95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using namespace</a:t>
            </a:r>
            <a:r>
              <a:rPr sz="1200" b="1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std;  int</a:t>
            </a:r>
            <a:r>
              <a:rPr sz="1200" b="1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main()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{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25400" marR="5287645">
              <a:lnSpc>
                <a:spcPct val="147000"/>
              </a:lnSpc>
            </a:pPr>
            <a:r>
              <a:rPr sz="1200" b="1" dirty="0">
                <a:latin typeface="Verdana" panose="020B0604030504040204"/>
                <a:cs typeface="Verdana" panose="020B0604030504040204"/>
              </a:rPr>
              <a:t>char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*argv[10];  cout&lt;&lt;"Enter filename:</a:t>
            </a:r>
            <a:r>
              <a:rPr sz="1200" b="1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";  argv[0]="gedit";  cin&gt;&gt;argv[1];  argv[2]=NULL;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25400" marR="6529705">
              <a:lnSpc>
                <a:spcPct val="147000"/>
              </a:lnSpc>
            </a:pPr>
            <a:r>
              <a:rPr sz="1200" b="1" spc="10" dirty="0">
                <a:latin typeface="Verdana" panose="020B0604030504040204"/>
                <a:cs typeface="Verdana" panose="020B0604030504040204"/>
              </a:rPr>
              <a:t>pid_t =</a:t>
            </a:r>
            <a:r>
              <a:rPr sz="1200" b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pid;  int</a:t>
            </a:r>
            <a:r>
              <a:rPr sz="1200" b="1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status;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25400">
              <a:lnSpc>
                <a:spcPct val="100000"/>
              </a:lnSpc>
              <a:spcBef>
                <a:spcPts val="670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if((pid </a:t>
            </a:r>
            <a:r>
              <a:rPr sz="1200" b="1" spc="10" dirty="0">
                <a:latin typeface="Verdana" panose="020B0604030504040204"/>
                <a:cs typeface="Verdana" panose="020B0604030504040204"/>
              </a:rPr>
              <a:t>=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fork()&lt;0)// </a:t>
            </a:r>
            <a:r>
              <a:rPr sz="1200" b="1" dirty="0">
                <a:latin typeface="Verdana" panose="020B0604030504040204"/>
                <a:cs typeface="Verdana" panose="020B0604030504040204"/>
              </a:rPr>
              <a:t>forking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child</a:t>
            </a:r>
            <a:r>
              <a:rPr sz="1200" b="1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process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30175">
              <a:lnSpc>
                <a:spcPct val="100000"/>
              </a:lnSpc>
              <a:spcBef>
                <a:spcPts val="675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{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030605" marR="3004185">
              <a:lnSpc>
                <a:spcPct val="147000"/>
              </a:lnSpc>
            </a:pPr>
            <a:r>
              <a:rPr sz="1200" b="1" dirty="0">
                <a:latin typeface="Verdana" panose="020B0604030504040204"/>
                <a:cs typeface="Verdana" panose="020B0604030504040204"/>
              </a:rPr>
              <a:t>printf(""forking child process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failed\n");  exit(1);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30175">
              <a:lnSpc>
                <a:spcPct val="100000"/>
              </a:lnSpc>
              <a:spcBef>
                <a:spcPts val="670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}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6835">
              <a:lnSpc>
                <a:spcPct val="100000"/>
              </a:lnSpc>
              <a:spcBef>
                <a:spcPts val="670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else if(pid </a:t>
            </a:r>
            <a:r>
              <a:rPr sz="1200" b="1" spc="10" dirty="0">
                <a:latin typeface="Verdana" panose="020B0604030504040204"/>
                <a:cs typeface="Verdana" panose="020B0604030504040204"/>
              </a:rPr>
              <a:t>==</a:t>
            </a:r>
            <a:r>
              <a:rPr sz="1200" b="1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0)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30175">
              <a:lnSpc>
                <a:spcPct val="100000"/>
              </a:lnSpc>
              <a:spcBef>
                <a:spcPts val="675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{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030605">
              <a:lnSpc>
                <a:spcPct val="100000"/>
              </a:lnSpc>
              <a:spcBef>
                <a:spcPts val="670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execvp(*argv,argv);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R="7202805" algn="ctr">
              <a:lnSpc>
                <a:spcPct val="100000"/>
              </a:lnSpc>
              <a:spcBef>
                <a:spcPts val="670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}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R="7173595" algn="ctr">
              <a:lnSpc>
                <a:spcPct val="100000"/>
              </a:lnSpc>
              <a:spcBef>
                <a:spcPts val="675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else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R="7202805" algn="ctr">
              <a:lnSpc>
                <a:spcPct val="100000"/>
              </a:lnSpc>
              <a:spcBef>
                <a:spcPts val="670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{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25400" marR="17780" indent="470535">
              <a:lnSpc>
                <a:spcPct val="101000"/>
              </a:lnSpc>
              <a:spcBef>
                <a:spcPts val="660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while(wait(&amp;status)!=pid);// parent </a:t>
            </a:r>
            <a:r>
              <a:rPr sz="1200" b="1" dirty="0">
                <a:latin typeface="Verdana" panose="020B0604030504040204"/>
                <a:cs typeface="Verdana" panose="020B0604030504040204"/>
              </a:rPr>
              <a:t>process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wait </a:t>
            </a:r>
            <a:r>
              <a:rPr sz="1200" b="1" dirty="0">
                <a:latin typeface="Verdana" panose="020B0604030504040204"/>
                <a:cs typeface="Verdana" panose="020B0604030504040204"/>
              </a:rPr>
              <a:t>for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completion </a:t>
            </a:r>
            <a:r>
              <a:rPr sz="1200" b="1" dirty="0">
                <a:latin typeface="Verdana" panose="020B0604030504040204"/>
                <a:cs typeface="Verdana" panose="020B0604030504040204"/>
              </a:rPr>
              <a:t>of child </a:t>
            </a:r>
            <a:r>
              <a:rPr sz="1200" b="1" spc="5" dirty="0">
                <a:latin typeface="Verdana" panose="020B0604030504040204"/>
                <a:cs typeface="Verdana" panose="020B0604030504040204"/>
              </a:rPr>
              <a:t>process  completion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1285">
              <a:lnSpc>
                <a:spcPct val="100000"/>
              </a:lnSpc>
              <a:spcBef>
                <a:spcPts val="880"/>
              </a:spcBef>
            </a:pPr>
            <a:r>
              <a:rPr sz="1500" spc="-50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757" baseline="23000" dirty="0">
                <a:latin typeface="Verdana" panose="020B0604030504040204"/>
                <a:cs typeface="Verdana" panose="020B0604030504040204"/>
              </a:rPr>
              <a:t>}</a:t>
            </a:r>
            <a:r>
              <a:rPr sz="1800" b="1" spc="-367" baseline="23000" dirty="0">
                <a:latin typeface="Verdana" panose="020B0604030504040204"/>
                <a:cs typeface="Verdana" panose="020B0604030504040204"/>
              </a:rPr>
              <a:t> </a:t>
            </a: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S-2006 Operating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200" b="1" spc="5" dirty="0">
                <a:latin typeface="Verdana" panose="020B0604030504040204"/>
                <a:cs typeface="Verdana" panose="020B0604030504040204"/>
              </a:rPr>
              <a:t>}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511" y="1189758"/>
            <a:ext cx="184403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#include</a:t>
            </a:r>
            <a:r>
              <a:rPr sz="1300" b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&lt;stdio.h&gt;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6511" y="1389452"/>
            <a:ext cx="2315210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#include &lt;stdlib.h&gt;  #include</a:t>
            </a:r>
            <a:r>
              <a:rPr sz="1300" b="1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&lt;sys/types.h&gt;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511" y="2370819"/>
            <a:ext cx="1615440" cy="5137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{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8270">
              <a:lnSpc>
                <a:spcPct val="100000"/>
              </a:lnSpc>
              <a:spcBef>
                <a:spcPts val="36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pid_t</a:t>
            </a:r>
            <a:r>
              <a:rPr sz="1300" b="1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child_pid;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2336" y="3105390"/>
            <a:ext cx="2809875" cy="758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9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/*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Duplicate this process.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*/  child_pid </a:t>
            </a:r>
            <a:r>
              <a:rPr sz="1300" b="1" spc="15" dirty="0">
                <a:latin typeface="Verdana" panose="020B0604030504040204"/>
                <a:cs typeface="Verdana" panose="020B0604030504040204"/>
              </a:rPr>
              <a:t>=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fork</a:t>
            </a:r>
            <a:r>
              <a:rPr sz="1300" b="1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();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if (child_pid !=</a:t>
            </a:r>
            <a:r>
              <a:rPr sz="1300" b="1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0)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606" y="3836853"/>
            <a:ext cx="3157220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/*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This is the parent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process. */  return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child_pid;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6511" y="4976875"/>
            <a:ext cx="4123690" cy="181800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46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execvp (program,</a:t>
            </a:r>
            <a:r>
              <a:rPr sz="1300" b="1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arg_list);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 marR="5080" indent="229870">
              <a:lnSpc>
                <a:spcPts val="1270"/>
              </a:lnSpc>
              <a:spcBef>
                <a:spcPts val="65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/* The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execvp function returns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only if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an  error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occurs.</a:t>
            </a:r>
            <a:r>
              <a:rPr sz="1300" b="1" spc="45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*/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 marR="452120" indent="229870">
              <a:lnSpc>
                <a:spcPts val="1270"/>
              </a:lnSpc>
              <a:spcBef>
                <a:spcPts val="655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fprintf (stderr,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"an error occurred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in 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execvp\n");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42570">
              <a:lnSpc>
                <a:spcPct val="100000"/>
              </a:lnSpc>
              <a:spcBef>
                <a:spcPts val="370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abort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();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8270">
              <a:lnSpc>
                <a:spcPct val="100000"/>
              </a:lnSpc>
              <a:spcBef>
                <a:spcPts val="37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}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}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7515" y="1389452"/>
            <a:ext cx="1043940" cy="5162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int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main</a:t>
            </a:r>
            <a:r>
              <a:rPr sz="1300" b="1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()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{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6511" y="1924330"/>
            <a:ext cx="805370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19270" algn="l"/>
              </a:tabLst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#include</a:t>
            </a:r>
            <a:r>
              <a:rPr sz="1300" b="1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&lt;unistd.h&gt;	/* The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argument list to pass to the</a:t>
            </a:r>
            <a:r>
              <a:rPr sz="1300" b="1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"ls"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1111" y="2168177"/>
            <a:ext cx="52431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int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spawn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(char*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program,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char** arg_list)</a:t>
            </a:r>
            <a:r>
              <a:rPr sz="1300" b="1" spc="229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b="1" spc="15" baseline="28000" dirty="0">
                <a:latin typeface="Verdana" panose="020B0604030504040204"/>
                <a:cs typeface="Verdana" panose="020B0604030504040204"/>
              </a:rPr>
              <a:t>command.</a:t>
            </a:r>
            <a:endParaRPr sz="1950" baseline="28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0529" y="2084357"/>
            <a:ext cx="2603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*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/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3341" y="2329678"/>
            <a:ext cx="1896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char* arg_list[] </a:t>
            </a:r>
            <a:r>
              <a:rPr sz="1300" b="1" spc="15" dirty="0">
                <a:latin typeface="Verdana" panose="020B0604030504040204"/>
                <a:cs typeface="Verdana" panose="020B0604030504040204"/>
              </a:rPr>
              <a:t>=</a:t>
            </a:r>
            <a:r>
              <a:rPr sz="1300" b="1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{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7515" y="2573526"/>
            <a:ext cx="3583940" cy="87756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229870">
              <a:lnSpc>
                <a:spcPts val="1270"/>
              </a:lnSpc>
              <a:spcBef>
                <a:spcPts val="405"/>
              </a:spcBef>
              <a:tabLst>
                <a:tab pos="944880" algn="l"/>
              </a:tabLst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"ls",	/*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argv[0], the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name of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the 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program.</a:t>
            </a:r>
            <a:r>
              <a:rPr sz="1300" b="1" spc="459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*/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42570">
              <a:lnSpc>
                <a:spcPct val="100000"/>
              </a:lnSpc>
              <a:spcBef>
                <a:spcPts val="37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"-l",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42570">
              <a:lnSpc>
                <a:spcPct val="100000"/>
              </a:lnSpc>
              <a:spcBef>
                <a:spcPts val="36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"/",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7515" y="3469681"/>
            <a:ext cx="3987165" cy="6324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229870">
              <a:lnSpc>
                <a:spcPts val="1260"/>
              </a:lnSpc>
              <a:spcBef>
                <a:spcPts val="410"/>
              </a:spcBef>
              <a:tabLst>
                <a:tab pos="1078865" algn="l"/>
              </a:tabLst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NULL	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/* The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argument list must end 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with a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NULL.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 */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8270">
              <a:lnSpc>
                <a:spcPct val="100000"/>
              </a:lnSpc>
              <a:spcBef>
                <a:spcPts val="380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};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2336" y="4371893"/>
            <a:ext cx="81641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03065" algn="l"/>
              </a:tabLst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else {	</a:t>
            </a:r>
            <a:r>
              <a:rPr sz="1950" b="1" spc="15" baseline="2000" dirty="0">
                <a:latin typeface="Verdana" panose="020B0604030504040204"/>
                <a:cs typeface="Verdana" panose="020B0604030504040204"/>
              </a:rPr>
              <a:t>/* Spawn a child process </a:t>
            </a:r>
            <a:r>
              <a:rPr sz="1950" b="1" spc="7" baseline="2000" dirty="0">
                <a:latin typeface="Verdana" panose="020B0604030504040204"/>
                <a:cs typeface="Verdana" panose="020B0604030504040204"/>
              </a:rPr>
              <a:t>running </a:t>
            </a:r>
            <a:r>
              <a:rPr sz="1950" b="1" spc="15" baseline="2000" dirty="0">
                <a:latin typeface="Verdana" panose="020B0604030504040204"/>
                <a:cs typeface="Verdana" panose="020B0604030504040204"/>
              </a:rPr>
              <a:t>the</a:t>
            </a:r>
            <a:r>
              <a:rPr sz="1950" b="1" spc="-89" baseline="20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b="1" spc="7" baseline="2000" dirty="0">
                <a:latin typeface="Verdana" panose="020B0604030504040204"/>
                <a:cs typeface="Verdana" panose="020B0604030504040204"/>
              </a:rPr>
              <a:t>"ls"</a:t>
            </a:r>
            <a:endParaRPr sz="1950" baseline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1206" y="4615658"/>
            <a:ext cx="50133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/* Now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execute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PROGRAM, searching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for</a:t>
            </a:r>
            <a:r>
              <a:rPr sz="1300" b="1" spc="12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b="1" spc="15" baseline="30000" dirty="0">
                <a:latin typeface="Verdana" panose="020B0604030504040204"/>
                <a:cs typeface="Verdana" panose="020B0604030504040204"/>
              </a:rPr>
              <a:t>command.</a:t>
            </a:r>
            <a:endParaRPr sz="1950" baseline="30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0529" y="4525781"/>
            <a:ext cx="10274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1300" b="1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the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6511" y="4777242"/>
            <a:ext cx="72605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91355" algn="l"/>
              </a:tabLst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it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in the</a:t>
            </a:r>
            <a:r>
              <a:rPr sz="1300" b="1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path. </a:t>
            </a:r>
            <a:r>
              <a:rPr sz="1300" b="1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*/	</a:t>
            </a:r>
            <a:r>
              <a:rPr sz="1950" b="1" spc="7" baseline="2000" dirty="0">
                <a:latin typeface="Verdana" panose="020B0604030504040204"/>
                <a:cs typeface="Verdana" panose="020B0604030504040204"/>
              </a:rPr>
              <a:t>returned </a:t>
            </a:r>
            <a:r>
              <a:rPr sz="1950" b="1" spc="15" baseline="2000" dirty="0">
                <a:latin typeface="Verdana" panose="020B0604030504040204"/>
                <a:cs typeface="Verdana" panose="020B0604030504040204"/>
              </a:rPr>
              <a:t>child process </a:t>
            </a:r>
            <a:r>
              <a:rPr sz="1950" b="1" spc="7" baseline="2000" dirty="0">
                <a:latin typeface="Verdana" panose="020B0604030504040204"/>
                <a:cs typeface="Verdana" panose="020B0604030504040204"/>
              </a:rPr>
              <a:t>id.</a:t>
            </a:r>
            <a:r>
              <a:rPr sz="1950" b="1" spc="630" baseline="20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b="1" spc="15" baseline="2000" dirty="0">
                <a:latin typeface="Verdana" panose="020B0604030504040204"/>
                <a:cs typeface="Verdana" panose="020B0604030504040204"/>
              </a:rPr>
              <a:t>*/</a:t>
            </a:r>
            <a:endParaRPr sz="1950" baseline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3341" y="5014929"/>
            <a:ext cx="21367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spawn ("ls",</a:t>
            </a:r>
            <a:r>
              <a:rPr sz="1300" b="1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arg_list);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3341" y="5504221"/>
            <a:ext cx="361505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Verdana" panose="020B0604030504040204"/>
                <a:cs typeface="Verdana" panose="020B0604030504040204"/>
              </a:rPr>
              <a:t>printf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("done with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main</a:t>
            </a:r>
            <a:r>
              <a:rPr sz="13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10" dirty="0">
                <a:latin typeface="Verdana" panose="020B0604030504040204"/>
                <a:cs typeface="Verdana" panose="020B0604030504040204"/>
              </a:rPr>
              <a:t>program\n");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7515" y="5949114"/>
            <a:ext cx="978535" cy="5162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46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return</a:t>
            </a:r>
            <a:r>
              <a:rPr sz="1300" b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5" dirty="0">
                <a:latin typeface="Verdana" panose="020B0604030504040204"/>
                <a:cs typeface="Verdana" panose="020B0604030504040204"/>
              </a:rPr>
              <a:t>0;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00" b="1" spc="10" dirty="0">
                <a:latin typeface="Verdana" panose="020B0604030504040204"/>
                <a:cs typeface="Verdana" panose="020B0604030504040204"/>
              </a:rPr>
              <a:t>}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87527" y="7061707"/>
            <a:ext cx="2476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76966" y="139689"/>
            <a:ext cx="6087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</a:tabLst>
            </a:pPr>
            <a:r>
              <a:rPr spc="-295" dirty="0"/>
              <a:t>Example--	</a:t>
            </a:r>
            <a:r>
              <a:rPr spc="-355" dirty="0"/>
              <a:t>fork, </a:t>
            </a:r>
            <a:r>
              <a:rPr spc="-385" dirty="0"/>
              <a:t>exec,</a:t>
            </a:r>
            <a:r>
              <a:rPr spc="-175" dirty="0"/>
              <a:t> </a:t>
            </a:r>
            <a:r>
              <a:rPr spc="-315" dirty="0"/>
              <a:t>wait</a:t>
            </a:r>
            <a:endParaRPr spc="-315" dirty="0"/>
          </a:p>
        </p:txBody>
      </p:sp>
      <p:sp>
        <p:nvSpPr>
          <p:cNvPr id="25" name="object 25"/>
          <p:cNvSpPr txBox="1"/>
          <p:nvPr/>
        </p:nvSpPr>
        <p:spPr>
          <a:xfrm>
            <a:off x="1093724" y="7020572"/>
            <a:ext cx="25031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42005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Memory</a:t>
            </a:r>
            <a:r>
              <a:rPr spc="-290" dirty="0"/>
              <a:t> </a:t>
            </a:r>
            <a:r>
              <a:rPr spc="-215" dirty="0"/>
              <a:t>Contents</a:t>
            </a:r>
            <a:endParaRPr spc="-2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4705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815975" algn="l"/>
              </a:tabLst>
            </a:pPr>
            <a:r>
              <a:rPr spc="-120" dirty="0"/>
              <a:t>Only </a:t>
            </a:r>
            <a:r>
              <a:rPr spc="-229" dirty="0"/>
              <a:t>a </a:t>
            </a:r>
            <a:r>
              <a:rPr spc="-175" dirty="0"/>
              <a:t>small </a:t>
            </a:r>
            <a:r>
              <a:rPr spc="-40" dirty="0"/>
              <a:t>part </a:t>
            </a:r>
            <a:r>
              <a:rPr spc="-165" dirty="0"/>
              <a:t>of an </a:t>
            </a:r>
            <a:r>
              <a:rPr spc="-160" dirty="0"/>
              <a:t>application’s </a:t>
            </a:r>
            <a:r>
              <a:rPr spc="-135" dirty="0"/>
              <a:t>data </a:t>
            </a:r>
            <a:r>
              <a:rPr spc="-175" dirty="0"/>
              <a:t>can </a:t>
            </a:r>
            <a:r>
              <a:rPr spc="-125" dirty="0"/>
              <a:t>be </a:t>
            </a:r>
            <a:r>
              <a:rPr spc="-85" dirty="0"/>
              <a:t>stored </a:t>
            </a:r>
            <a:r>
              <a:rPr spc="-130" dirty="0"/>
              <a:t>in  </a:t>
            </a:r>
            <a:r>
              <a:rPr spc="-80" dirty="0"/>
              <a:t>registers.The </a:t>
            </a:r>
            <a:r>
              <a:rPr spc="-70" dirty="0"/>
              <a:t>rest </a:t>
            </a:r>
            <a:r>
              <a:rPr spc="-185" dirty="0"/>
              <a:t>is </a:t>
            </a:r>
            <a:r>
              <a:rPr spc="-130" dirty="0"/>
              <a:t>in</a:t>
            </a:r>
            <a:r>
              <a:rPr spc="-5" dirty="0"/>
              <a:t> </a:t>
            </a:r>
            <a:r>
              <a:rPr spc="-130" dirty="0"/>
              <a:t>memory.</a:t>
            </a:r>
            <a:endParaRPr spc="-130" dirty="0"/>
          </a:p>
          <a:p>
            <a:pPr marL="814705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815975" algn="l"/>
              </a:tabLst>
            </a:pPr>
            <a:r>
              <a:rPr spc="-210" dirty="0"/>
              <a:t>Typically </a:t>
            </a:r>
            <a:r>
              <a:rPr spc="-140" dirty="0"/>
              <a:t>divided </a:t>
            </a:r>
            <a:r>
              <a:rPr spc="-80" dirty="0"/>
              <a:t>into </a:t>
            </a:r>
            <a:r>
              <a:rPr spc="-229" dirty="0"/>
              <a:t>a </a:t>
            </a:r>
            <a:r>
              <a:rPr spc="-175" dirty="0"/>
              <a:t>few</a:t>
            </a:r>
            <a:r>
              <a:rPr spc="204" dirty="0"/>
              <a:t> </a:t>
            </a:r>
            <a:r>
              <a:rPr spc="-120" dirty="0"/>
              <a:t>segments:</a:t>
            </a:r>
            <a:endParaRPr spc="-120" dirty="0"/>
          </a:p>
          <a:p>
            <a:pPr marL="1118235" lvl="1" indent="-252095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1119505" algn="l"/>
              </a:tabLst>
            </a:pP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Text/application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118235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111950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118235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111950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Heap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118235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1119505" algn="l"/>
              </a:tabLst>
            </a:pP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Stack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4705" indent="-300355">
              <a:lnSpc>
                <a:spcPct val="100000"/>
              </a:lnSpc>
              <a:spcBef>
                <a:spcPts val="62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815975" algn="l"/>
              </a:tabLst>
            </a:pPr>
            <a:r>
              <a:rPr spc="-195" dirty="0"/>
              <a:t>All </a:t>
            </a:r>
            <a:r>
              <a:rPr spc="-80" dirty="0"/>
              <a:t>the </a:t>
            </a:r>
            <a:r>
              <a:rPr spc="-150" dirty="0"/>
              <a:t>addressable </a:t>
            </a:r>
            <a:r>
              <a:rPr spc="-120" dirty="0"/>
              <a:t>memory </a:t>
            </a:r>
            <a:r>
              <a:rPr spc="-75" dirty="0"/>
              <a:t>together </a:t>
            </a:r>
            <a:r>
              <a:rPr spc="-200" dirty="0"/>
              <a:t>is</a:t>
            </a:r>
            <a:r>
              <a:rPr spc="130" dirty="0"/>
              <a:t> </a:t>
            </a:r>
            <a:r>
              <a:rPr spc="-175" dirty="0"/>
              <a:t>called?</a:t>
            </a:r>
            <a:endParaRPr spc="-175" dirty="0"/>
          </a:p>
          <a:p>
            <a:pPr marL="1118235" lvl="1" indent="-252095">
              <a:lnSpc>
                <a:spcPct val="100000"/>
              </a:lnSpc>
              <a:spcBef>
                <a:spcPts val="49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111950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process's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6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space.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476" y="978758"/>
            <a:ext cx="1163955" cy="1048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5"/>
              </a:spcBef>
            </a:pP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&lt;stdio.h&gt; 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&lt;stdlib.h&gt; 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&lt;sys/types.h&gt; 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&lt;unistd.h&gt; 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&lt;sys/wait.h&gt;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6476" y="2205560"/>
            <a:ext cx="2049780" cy="8439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main(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argc, </a:t>
            </a: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*argv[], </a:t>
            </a: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*env[]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)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95885" marR="232410">
              <a:lnSpc>
                <a:spcPct val="134000"/>
              </a:lnSpc>
              <a:spcBef>
                <a:spcPts val="15"/>
              </a:spcBef>
            </a:pP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pid_t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my_pid,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parent_pid,</a:t>
            </a:r>
            <a:r>
              <a:rPr sz="1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child_pid; 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status;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476" y="3280634"/>
            <a:ext cx="2195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latin typeface="Times New Roman" panose="02020603050405020304"/>
                <a:cs typeface="Times New Roman" panose="02020603050405020304"/>
              </a:rPr>
              <a:t>/*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1000" spc="-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1000" spc="-75" dirty="0"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pid </a:t>
            </a:r>
            <a:r>
              <a:rPr sz="1000" spc="-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75" dirty="0"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parent's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pid.</a:t>
            </a:r>
            <a:r>
              <a:rPr sz="1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*/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88" y="3638233"/>
            <a:ext cx="2642870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7985">
              <a:lnSpc>
                <a:spcPct val="134000"/>
              </a:lnSpc>
              <a:spcBef>
                <a:spcPts val="100"/>
              </a:spcBef>
            </a:pP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my_pid 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getpid();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parent_pid 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getppid(); 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printf("\n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Parent: </a:t>
            </a:r>
            <a:r>
              <a:rPr sz="1000" spc="-70" dirty="0"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pid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%d\n\n",</a:t>
            </a:r>
            <a:r>
              <a:rPr sz="1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my_pid);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printf("Parent: </a:t>
            </a:r>
            <a:r>
              <a:rPr sz="1000" spc="-70" dirty="0"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parent's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pid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%d\n\n",</a:t>
            </a:r>
            <a:r>
              <a:rPr sz="1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parent_pid);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476" y="4453522"/>
            <a:ext cx="1802764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5080" indent="-83820">
              <a:lnSpc>
                <a:spcPct val="135000"/>
              </a:lnSpc>
              <a:spcBef>
                <a:spcPts val="100"/>
              </a:spcBef>
            </a:pPr>
            <a:r>
              <a:rPr sz="1000" spc="90" dirty="0">
                <a:latin typeface="Times New Roman" panose="02020603050405020304"/>
                <a:cs typeface="Times New Roman" panose="02020603050405020304"/>
              </a:rPr>
              <a:t>/*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1000" spc="-7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fork()</a:t>
            </a:r>
            <a:r>
              <a:rPr sz="10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fails </a:t>
            </a:r>
            <a:r>
              <a:rPr sz="1000" spc="80" dirty="0">
                <a:latin typeface="Times New Roman" panose="02020603050405020304"/>
                <a:cs typeface="Times New Roman" panose="02020603050405020304"/>
              </a:rPr>
              <a:t>*/  </a:t>
            </a: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if((child_pid 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fork()) 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0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)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95885">
              <a:lnSpc>
                <a:spcPct val="100000"/>
              </a:lnSpc>
              <a:spcBef>
                <a:spcPts val="4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81610" marR="588010">
              <a:lnSpc>
                <a:spcPct val="134000"/>
              </a:lnSpc>
            </a:pP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perror("fork</a:t>
            </a:r>
            <a:r>
              <a:rPr sz="1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failure"); 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exit(1);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95885">
              <a:lnSpc>
                <a:spcPct val="100000"/>
              </a:lnSpc>
              <a:spcBef>
                <a:spcPts val="40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6476" y="5939962"/>
            <a:ext cx="16522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latin typeface="Times New Roman" panose="02020603050405020304"/>
                <a:cs typeface="Times New Roman" panose="02020603050405020304"/>
              </a:rPr>
              <a:t>/*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fork() </a:t>
            </a:r>
            <a:r>
              <a:rPr sz="1000" spc="95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0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*/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288" y="6295956"/>
            <a:ext cx="2444750" cy="6400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if(child_pid </a:t>
            </a:r>
            <a:r>
              <a:rPr sz="1000" spc="95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0)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97790" marR="5080" indent="-85725">
              <a:lnSpc>
                <a:spcPts val="1620"/>
              </a:lnSpc>
              <a:spcBef>
                <a:spcPts val="1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printf("\nChild: </a:t>
            </a:r>
            <a:r>
              <a:rPr sz="1000" spc="-7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000" spc="-80" dirty="0">
                <a:latin typeface="Times New Roman" panose="02020603050405020304"/>
                <a:cs typeface="Times New Roman" panose="02020603050405020304"/>
              </a:rPr>
              <a:t>am </a:t>
            </a:r>
            <a:r>
              <a:rPr sz="1000" spc="-8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new-born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process!\n\n"); 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my_pid 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getpid(); parent_pid </a:t>
            </a:r>
            <a:r>
              <a:rPr sz="1000" spc="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 getppid();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7385" y="978758"/>
            <a:ext cx="3669029" cy="4343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printf("Child: </a:t>
            </a:r>
            <a:r>
              <a:rPr sz="1000" spc="-70" dirty="0"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parent's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pid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is: 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%d\n\n",</a:t>
            </a:r>
            <a:r>
              <a:rPr sz="1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parent_pid);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printf("Child: </a:t>
            </a:r>
            <a:r>
              <a:rPr sz="1000" spc="-7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will sleep </a:t>
            </a: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1000" spc="-60" dirty="0">
                <a:latin typeface="Times New Roman" panose="02020603050405020304"/>
                <a:cs typeface="Times New Roman" panose="02020603050405020304"/>
              </a:rPr>
              <a:t>seconds and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then execute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date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000" spc="-60" dirty="0"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1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45" dirty="0">
                <a:latin typeface="Times New Roman" panose="02020603050405020304"/>
                <a:cs typeface="Times New Roman" panose="02020603050405020304"/>
              </a:rPr>
              <a:t>\n\n");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7385" y="1592993"/>
            <a:ext cx="3342640" cy="84264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sleep(3);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34000"/>
              </a:lnSpc>
            </a:pP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printf("Child: Now, </a:t>
            </a:r>
            <a:r>
              <a:rPr sz="1000" spc="-7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000" spc="-60" dirty="0">
                <a:latin typeface="Times New Roman" panose="02020603050405020304"/>
                <a:cs typeface="Times New Roman" panose="02020603050405020304"/>
              </a:rPr>
              <a:t>woke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1000" spc="-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80" dirty="0">
                <a:latin typeface="Times New Roman" panose="02020603050405020304"/>
                <a:cs typeface="Times New Roman" panose="02020603050405020304"/>
              </a:rPr>
              <a:t>am </a:t>
            </a: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executing date </a:t>
            </a:r>
            <a:r>
              <a:rPr sz="1000" spc="-60" dirty="0">
                <a:latin typeface="Times New Roman" panose="02020603050405020304"/>
                <a:cs typeface="Times New Roman" panose="02020603050405020304"/>
              </a:rPr>
              <a:t>command </a:t>
            </a:r>
            <a:r>
              <a:rPr sz="1000" spc="45" dirty="0">
                <a:latin typeface="Times New Roman" panose="02020603050405020304"/>
                <a:cs typeface="Times New Roman" panose="02020603050405020304"/>
              </a:rPr>
              <a:t>\n\n");  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execl("/bin/date", </a:t>
            </a: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"date",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1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perror("execl()</a:t>
            </a:r>
            <a:r>
              <a:rPr sz="1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failure!\n\n");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8193" y="2668005"/>
            <a:ext cx="3889375" cy="2978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68910">
              <a:lnSpc>
                <a:spcPct val="79000"/>
              </a:lnSpc>
              <a:spcBef>
                <a:spcPts val="345"/>
              </a:spcBef>
            </a:pP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printf("This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after execl()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000" spc="-60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000" spc="-7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been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executed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execl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were  </a:t>
            </a:r>
            <a:r>
              <a:rPr sz="1000" spc="-60" dirty="0">
                <a:latin typeface="Times New Roman" panose="02020603050405020304"/>
                <a:cs typeface="Times New Roman" panose="02020603050405020304"/>
              </a:rPr>
              <a:t>successful!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45" dirty="0">
                <a:latin typeface="Times New Roman" panose="02020603050405020304"/>
                <a:cs typeface="Times New Roman" panose="02020603050405020304"/>
              </a:rPr>
              <a:t>\n\n");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7385" y="3196822"/>
            <a:ext cx="439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_exit(1);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18193" y="3347066"/>
            <a:ext cx="3156585" cy="26866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2990850" algn="r">
              <a:lnSpc>
                <a:spcPct val="100000"/>
              </a:lnSpc>
              <a:spcBef>
                <a:spcPts val="52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3013075" algn="r">
              <a:lnSpc>
                <a:spcPct val="100000"/>
              </a:lnSpc>
              <a:spcBef>
                <a:spcPts val="420"/>
              </a:spcBef>
            </a:pPr>
            <a:r>
              <a:rPr sz="1000" spc="229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*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40005">
              <a:lnSpc>
                <a:spcPct val="100000"/>
              </a:lnSpc>
              <a:spcBef>
                <a:spcPts val="405"/>
              </a:spcBef>
            </a:pP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40005">
              <a:lnSpc>
                <a:spcPct val="100000"/>
              </a:lnSpc>
              <a:spcBef>
                <a:spcPts val="410"/>
              </a:spcBef>
            </a:pPr>
            <a:r>
              <a:rPr sz="1000" spc="85" dirty="0">
                <a:latin typeface="Times New Roman" panose="02020603050405020304"/>
                <a:cs typeface="Times New Roman" panose="02020603050405020304"/>
              </a:rPr>
              <a:t>*/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95885">
              <a:lnSpc>
                <a:spcPct val="100000"/>
              </a:lnSpc>
              <a:spcBef>
                <a:spcPts val="410"/>
              </a:spcBef>
            </a:pP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95885">
              <a:lnSpc>
                <a:spcPct val="100000"/>
              </a:lnSpc>
              <a:spcBef>
                <a:spcPts val="40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81610" marR="459105">
              <a:lnSpc>
                <a:spcPct val="134000"/>
              </a:lnSpc>
              <a:spcBef>
                <a:spcPts val="15"/>
              </a:spcBef>
            </a:pP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printf("\nParent: </a:t>
            </a:r>
            <a:r>
              <a:rPr sz="1000" spc="-7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created </a:t>
            </a:r>
            <a:r>
              <a:rPr sz="1000" spc="-8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process.\n\n"); 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printf("Parent: </a:t>
            </a:r>
            <a:r>
              <a:rPr sz="1000" spc="-75" dirty="0"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child's pid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is: 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%d\n\n",</a:t>
            </a:r>
            <a:r>
              <a:rPr sz="1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child_pid); 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system("ps </a:t>
            </a: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-acefl </a:t>
            </a:r>
            <a:r>
              <a:rPr sz="1000" spc="290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grep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ercal");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printf("\n </a:t>
            </a:r>
            <a:r>
              <a:rPr sz="1000" spc="30" dirty="0">
                <a:latin typeface="Times New Roman" panose="02020603050405020304"/>
                <a:cs typeface="Times New Roman" panose="02020603050405020304"/>
              </a:rPr>
              <a:t>\n"); 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wait(&amp;status); </a:t>
            </a:r>
            <a:r>
              <a:rPr sz="1000" spc="90" dirty="0">
                <a:latin typeface="Times New Roman" panose="02020603050405020304"/>
                <a:cs typeface="Times New Roman" panose="02020603050405020304"/>
              </a:rPr>
              <a:t>/*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000" spc="-60" dirty="0">
                <a:latin typeface="Times New Roman" panose="02020603050405020304"/>
                <a:cs typeface="Times New Roman" panose="02020603050405020304"/>
              </a:rPr>
              <a:t>use wait(NULL) </a:t>
            </a: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since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exit</a:t>
            </a:r>
            <a:r>
              <a:rPr sz="1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status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684530">
              <a:lnSpc>
                <a:spcPct val="100000"/>
              </a:lnSpc>
              <a:spcBef>
                <a:spcPts val="405"/>
              </a:spcBef>
            </a:pPr>
            <a:r>
              <a:rPr sz="1000" spc="-4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000" spc="-35" dirty="0">
                <a:latin typeface="Times New Roman" panose="02020603050405020304"/>
                <a:cs typeface="Times New Roman" panose="02020603050405020304"/>
              </a:rPr>
              <a:t>used.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80" dirty="0">
                <a:latin typeface="Times New Roman" panose="02020603050405020304"/>
                <a:cs typeface="Times New Roman" panose="02020603050405020304"/>
              </a:rPr>
              <a:t>*/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81610">
              <a:lnSpc>
                <a:spcPct val="100000"/>
              </a:lnSpc>
              <a:spcBef>
                <a:spcPts val="42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printf("\n </a:t>
            </a:r>
            <a:r>
              <a:rPr sz="1000" spc="-30" dirty="0">
                <a:latin typeface="Times New Roman" panose="02020603050405020304"/>
                <a:cs typeface="Times New Roman" panose="02020603050405020304"/>
              </a:rPr>
              <a:t>Parent: </a:t>
            </a:r>
            <a:r>
              <a:rPr sz="1000" spc="-75" dirty="0"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000" spc="-5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000" spc="-40" dirty="0">
                <a:latin typeface="Times New Roman" panose="02020603050405020304"/>
                <a:cs typeface="Times New Roman" panose="02020603050405020304"/>
              </a:rPr>
              <a:t>dead. </a:t>
            </a:r>
            <a:r>
              <a:rPr sz="1000" spc="-75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000" spc="-80" dirty="0">
                <a:latin typeface="Times New Roman" panose="02020603050405020304"/>
                <a:cs typeface="Times New Roman" panose="02020603050405020304"/>
              </a:rPr>
              <a:t>am </a:t>
            </a:r>
            <a:r>
              <a:rPr sz="1000" spc="-65" dirty="0">
                <a:latin typeface="Times New Roman" panose="02020603050405020304"/>
                <a:cs typeface="Times New Roman" panose="02020603050405020304"/>
              </a:rPr>
              <a:t>going </a:t>
            </a: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leave.\n </a:t>
            </a:r>
            <a:r>
              <a:rPr sz="1000" spc="85" dirty="0">
                <a:latin typeface="Times New Roman" panose="02020603050405020304"/>
                <a:cs typeface="Times New Roman" panose="02020603050405020304"/>
              </a:rPr>
              <a:t>\n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");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95885">
              <a:lnSpc>
                <a:spcPct val="100000"/>
              </a:lnSpc>
              <a:spcBef>
                <a:spcPts val="410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1997" y="6264605"/>
            <a:ext cx="439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0;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8193" y="6468848"/>
            <a:ext cx="86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3625" y="154983"/>
            <a:ext cx="7211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</a:tabLst>
            </a:pPr>
            <a:r>
              <a:rPr spc="-295" dirty="0"/>
              <a:t>Example--	</a:t>
            </a:r>
            <a:r>
              <a:rPr spc="-355" dirty="0"/>
              <a:t>fork, </a:t>
            </a:r>
            <a:r>
              <a:rPr spc="-385" dirty="0"/>
              <a:t>exec, </a:t>
            </a:r>
            <a:r>
              <a:rPr spc="-350" dirty="0"/>
              <a:t>wait,</a:t>
            </a:r>
            <a:r>
              <a:rPr spc="-15" dirty="0"/>
              <a:t> </a:t>
            </a:r>
            <a:r>
              <a:rPr spc="-345" dirty="0"/>
              <a:t>Exit</a:t>
            </a:r>
            <a:endParaRPr spc="-34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41440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Example </a:t>
            </a:r>
            <a:r>
              <a:rPr spc="-235" dirty="0"/>
              <a:t>of </a:t>
            </a:r>
            <a:r>
              <a:rPr spc="-315" dirty="0"/>
              <a:t>fork(</a:t>
            </a:r>
            <a:r>
              <a:rPr spc="-430" dirty="0"/>
              <a:t> </a:t>
            </a:r>
            <a:r>
              <a:rPr spc="-325" dirty="0"/>
              <a:t>)</a:t>
            </a:r>
            <a:endParaRPr spc="-325" dirty="0"/>
          </a:p>
        </p:txBody>
      </p:sp>
      <p:sp>
        <p:nvSpPr>
          <p:cNvPr id="3" name="object 3"/>
          <p:cNvSpPr txBox="1"/>
          <p:nvPr/>
        </p:nvSpPr>
        <p:spPr>
          <a:xfrm>
            <a:off x="1093693" y="1736829"/>
            <a:ext cx="7519670" cy="36468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Arial" panose="020B0604020202020204"/>
                <a:cs typeface="Arial" panose="020B0604020202020204"/>
              </a:rPr>
              <a:t>int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main(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int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argc, </a:t>
            </a:r>
            <a:r>
              <a:rPr sz="1950" b="1" spc="15" dirty="0">
                <a:latin typeface="Arial" panose="020B0604020202020204"/>
                <a:cs typeface="Arial" panose="020B0604020202020204"/>
              </a:rPr>
              <a:t>char</a:t>
            </a:r>
            <a:r>
              <a:rPr sz="195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**argv)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{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291465" marR="4764405">
              <a:lnSpc>
                <a:spcPts val="2380"/>
              </a:lnSpc>
              <a:spcBef>
                <a:spcPts val="80"/>
              </a:spcBef>
            </a:pPr>
            <a:r>
              <a:rPr sz="1950" b="1" spc="15" dirty="0">
                <a:latin typeface="Arial" panose="020B0604020202020204"/>
                <a:cs typeface="Arial" panose="020B0604020202020204"/>
              </a:rPr>
              <a:t>char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*name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=</a:t>
            </a:r>
            <a:r>
              <a:rPr sz="19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argv[0];  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int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child_pid = </a:t>
            </a:r>
            <a:r>
              <a:rPr sz="1950" spc="5" dirty="0">
                <a:latin typeface="Arial" panose="020B0604020202020204"/>
                <a:cs typeface="Arial" panose="020B0604020202020204"/>
              </a:rPr>
              <a:t>fork();  </a:t>
            </a:r>
            <a:r>
              <a:rPr sz="1950" b="1" spc="5" dirty="0">
                <a:latin typeface="Arial" panose="020B0604020202020204"/>
                <a:cs typeface="Arial" panose="020B0604020202020204"/>
              </a:rPr>
              <a:t>if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(child_pid ==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0)</a:t>
            </a:r>
            <a:r>
              <a:rPr sz="195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{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571500">
              <a:lnSpc>
                <a:spcPts val="2280"/>
              </a:lnSpc>
            </a:pPr>
            <a:r>
              <a:rPr sz="1950" spc="10" dirty="0">
                <a:latin typeface="Arial" panose="020B0604020202020204"/>
                <a:cs typeface="Arial" panose="020B0604020202020204"/>
              </a:rPr>
              <a:t>printf(“Child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of </a:t>
            </a:r>
            <a:r>
              <a:rPr sz="1950" spc="20" dirty="0">
                <a:latin typeface="Arial" panose="020B0604020202020204"/>
                <a:cs typeface="Arial" panose="020B0604020202020204"/>
              </a:rPr>
              <a:t>%s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sees PID of</a:t>
            </a:r>
            <a:r>
              <a:rPr sz="195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%d\n”,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1339850">
              <a:lnSpc>
                <a:spcPct val="100000"/>
              </a:lnSpc>
              <a:spcBef>
                <a:spcPts val="40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name,</a:t>
            </a:r>
            <a:r>
              <a:rPr sz="19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child_pid);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571500"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Arial" panose="020B0604020202020204"/>
                <a:cs typeface="Arial" panose="020B0604020202020204"/>
              </a:rPr>
              <a:t>return</a:t>
            </a:r>
            <a:r>
              <a:rPr sz="195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0;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291465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} </a:t>
            </a:r>
            <a:r>
              <a:rPr sz="1950" b="1" spc="10" dirty="0">
                <a:latin typeface="Arial" panose="020B0604020202020204"/>
                <a:cs typeface="Arial" panose="020B0604020202020204"/>
              </a:rPr>
              <a:t>else</a:t>
            </a:r>
            <a:r>
              <a:rPr sz="195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{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571500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printf(“I </a:t>
            </a:r>
            <a:r>
              <a:rPr sz="1950" spc="20" dirty="0">
                <a:latin typeface="Arial" panose="020B0604020202020204"/>
                <a:cs typeface="Arial" panose="020B0604020202020204"/>
              </a:rPr>
              <a:t>am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the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parent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%s. My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child </a:t>
            </a:r>
            <a:r>
              <a:rPr sz="1950" spc="5" dirty="0">
                <a:latin typeface="Arial" panose="020B0604020202020204"/>
                <a:cs typeface="Arial" panose="020B0604020202020204"/>
              </a:rPr>
              <a:t>is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%d\n”, name,</a:t>
            </a:r>
            <a:r>
              <a:rPr sz="19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child_pid);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571500"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Arial" panose="020B0604020202020204"/>
                <a:cs typeface="Arial" panose="020B0604020202020204"/>
              </a:rPr>
              <a:t>return</a:t>
            </a:r>
            <a:r>
              <a:rPr sz="195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0;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291465">
              <a:lnSpc>
                <a:spcPct val="100000"/>
              </a:lnSpc>
              <a:spcBef>
                <a:spcPts val="40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}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23741" y="5362411"/>
            <a:ext cx="842010" cy="0"/>
          </a:xfrm>
          <a:custGeom>
            <a:avLst/>
            <a:gdLst/>
            <a:ahLst/>
            <a:cxnLst/>
            <a:rect l="l" t="t" r="r" b="b"/>
            <a:pathLst>
              <a:path w="842010">
                <a:moveTo>
                  <a:pt x="0" y="0"/>
                </a:moveTo>
                <a:lnTo>
                  <a:pt x="841419" y="0"/>
                </a:lnTo>
              </a:path>
            </a:pathLst>
          </a:custGeom>
          <a:ln w="158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3693" y="5357810"/>
            <a:ext cx="10985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Arial" panose="020B0604020202020204"/>
                <a:cs typeface="Arial" panose="020B0604020202020204"/>
              </a:rPr>
              <a:t>}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1198" y="5357810"/>
            <a:ext cx="4412615" cy="930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5" dirty="0">
                <a:latin typeface="Arial" panose="020B0604020202020204"/>
                <a:cs typeface="Arial" panose="020B0604020202020204"/>
              </a:rPr>
              <a:t>%</a:t>
            </a:r>
            <a:r>
              <a:rPr sz="195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./forktest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15" dirty="0">
                <a:latin typeface="Arial" panose="020B0604020202020204"/>
                <a:cs typeface="Arial" panose="020B0604020202020204"/>
              </a:rPr>
              <a:t>Child of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forktest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sees PID of</a:t>
            </a:r>
            <a:r>
              <a:rPr sz="195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0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Arial" panose="020B0604020202020204"/>
                <a:cs typeface="Arial" panose="020B0604020202020204"/>
              </a:rPr>
              <a:t>I </a:t>
            </a:r>
            <a:r>
              <a:rPr sz="1950" spc="20" dirty="0">
                <a:latin typeface="Arial" panose="020B0604020202020204"/>
                <a:cs typeface="Arial" panose="020B0604020202020204"/>
              </a:rPr>
              <a:t>am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the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parent forktest. </a:t>
            </a:r>
            <a:r>
              <a:rPr sz="1950" spc="15" dirty="0">
                <a:latin typeface="Arial" panose="020B0604020202020204"/>
                <a:cs typeface="Arial" panose="020B0604020202020204"/>
              </a:rPr>
              <a:t>My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child </a:t>
            </a:r>
            <a:r>
              <a:rPr sz="1950" spc="5" dirty="0">
                <a:latin typeface="Arial" panose="020B0604020202020204"/>
                <a:cs typeface="Arial" panose="020B0604020202020204"/>
              </a:rPr>
              <a:t>is</a:t>
            </a:r>
            <a:r>
              <a:rPr sz="195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950" spc="10" dirty="0">
                <a:latin typeface="Arial" panose="020B0604020202020204"/>
                <a:cs typeface="Arial" panose="020B0604020202020204"/>
              </a:rPr>
              <a:t>486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9" name="object 9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630448"/>
            <a:ext cx="5423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Fork </a:t>
            </a:r>
            <a:r>
              <a:rPr dirty="0"/>
              <a:t>+ </a:t>
            </a:r>
            <a:r>
              <a:rPr spc="-290" dirty="0"/>
              <a:t>Exec </a:t>
            </a:r>
            <a:r>
              <a:rPr spc="965" dirty="0"/>
              <a:t>–</a:t>
            </a:r>
            <a:r>
              <a:rPr spc="-385" dirty="0"/>
              <a:t> </a:t>
            </a:r>
            <a:r>
              <a:rPr spc="-254" dirty="0"/>
              <a:t>shell-like</a:t>
            </a:r>
            <a:endParaRPr spc="-254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327150"/>
            <a:ext cx="6430010" cy="5438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2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750" spc="-45" dirty="0">
                <a:latin typeface="Times New Roman" panose="02020603050405020304"/>
                <a:cs typeface="Times New Roman" panose="02020603050405020304"/>
              </a:rPr>
              <a:t>main(</a:t>
            </a:r>
            <a:r>
              <a:rPr sz="1750" b="1" spc="-4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argc, </a:t>
            </a:r>
            <a:r>
              <a:rPr sz="1750" b="1" spc="-20" dirty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z="1750" b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85" dirty="0">
                <a:latin typeface="Times New Roman" panose="02020603050405020304"/>
                <a:cs typeface="Times New Roman" panose="02020603050405020304"/>
              </a:rPr>
              <a:t>**argv)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spc="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750" b="1" spc="-20" dirty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z="175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90" dirty="0">
                <a:latin typeface="Times New Roman" panose="02020603050405020304"/>
                <a:cs typeface="Times New Roman" panose="02020603050405020304"/>
              </a:rPr>
              <a:t>*argvNew[5];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215265">
              <a:lnSpc>
                <a:spcPct val="100000"/>
              </a:lnSpc>
              <a:spcBef>
                <a:spcPts val="10"/>
              </a:spcBef>
            </a:pPr>
            <a:r>
              <a:rPr sz="1750" b="1" spc="2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7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pid;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417830" marR="2257425" indent="-203200">
              <a:lnSpc>
                <a:spcPct val="101000"/>
              </a:lnSpc>
            </a:pPr>
            <a:r>
              <a:rPr sz="1750" b="1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750" spc="-60" dirty="0">
                <a:latin typeface="Times New Roman" panose="02020603050405020304"/>
                <a:cs typeface="Times New Roman" panose="02020603050405020304"/>
              </a:rPr>
              <a:t>((pid </a:t>
            </a:r>
            <a:r>
              <a:rPr sz="1750" spc="18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fork()) </a:t>
            </a:r>
            <a:r>
              <a:rPr sz="1750" spc="18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1750" spc="-60" dirty="0">
                <a:latin typeface="Times New Roman" panose="02020603050405020304"/>
                <a:cs typeface="Times New Roman" panose="02020603050405020304"/>
              </a:rPr>
              <a:t>0) </a:t>
            </a:r>
            <a:endParaRPr sz="1750" spc="-60" dirty="0">
              <a:latin typeface="Times New Roman" panose="02020603050405020304"/>
              <a:cs typeface="Times New Roman" panose="02020603050405020304"/>
            </a:endParaRPr>
          </a:p>
          <a:p>
            <a:pPr marL="417830" marR="2257425" indent="-203200">
              <a:lnSpc>
                <a:spcPct val="101000"/>
              </a:lnSpc>
            </a:pPr>
            <a:r>
              <a:rPr sz="1750" spc="5" dirty="0">
                <a:latin typeface="Times New Roman" panose="02020603050405020304"/>
                <a:cs typeface="Times New Roman" panose="02020603050405020304"/>
              </a:rPr>
              <a:t>{  </a:t>
            </a:r>
            <a:endParaRPr sz="1750" spc="5" dirty="0">
              <a:latin typeface="Times New Roman" panose="02020603050405020304"/>
              <a:cs typeface="Times New Roman" panose="02020603050405020304"/>
            </a:endParaRPr>
          </a:p>
          <a:p>
            <a:pPr marL="417830" marR="2257425" indent="-203200">
              <a:lnSpc>
                <a:spcPct val="101000"/>
              </a:lnSpc>
            </a:pPr>
            <a:r>
              <a:rPr sz="1750" spc="-45" dirty="0">
                <a:latin typeface="Times New Roman" panose="02020603050405020304"/>
                <a:cs typeface="Times New Roman" panose="02020603050405020304"/>
              </a:rPr>
              <a:t>printf( </a:t>
            </a:r>
            <a:r>
              <a:rPr sz="1750" spc="-75" dirty="0">
                <a:latin typeface="Times New Roman" panose="02020603050405020304"/>
                <a:cs typeface="Times New Roman" panose="02020603050405020304"/>
              </a:rPr>
              <a:t>"Fork</a:t>
            </a:r>
            <a:r>
              <a:rPr lang="en-US" sz="17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5" dirty="0">
                <a:latin typeface="Times New Roman" panose="02020603050405020304"/>
                <a:cs typeface="Times New Roman" panose="02020603050405020304"/>
              </a:rPr>
              <a:t>error\n“);  </a:t>
            </a:r>
            <a:endParaRPr sz="1750" spc="5" dirty="0">
              <a:latin typeface="Times New Roman" panose="02020603050405020304"/>
              <a:cs typeface="Times New Roman" panose="02020603050405020304"/>
            </a:endParaRPr>
          </a:p>
          <a:p>
            <a:pPr marL="417830" marR="2257425" indent="-203200">
              <a:lnSpc>
                <a:spcPct val="101000"/>
              </a:lnSpc>
            </a:pPr>
            <a:r>
              <a:rPr sz="1750" b="1" spc="20" dirty="0">
                <a:latin typeface="Times New Roman" panose="02020603050405020304"/>
                <a:cs typeface="Times New Roman" panose="02020603050405020304"/>
              </a:rPr>
              <a:t>exit(1</a:t>
            </a:r>
            <a:r>
              <a:rPr sz="1750" spc="20" dirty="0">
                <a:latin typeface="Times New Roman" panose="02020603050405020304"/>
                <a:cs typeface="Times New Roman" panose="02020603050405020304"/>
              </a:rPr>
              <a:t>);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20395" marR="977900" indent="-405765">
              <a:lnSpc>
                <a:spcPct val="101000"/>
              </a:lnSpc>
            </a:pPr>
            <a:r>
              <a:rPr sz="1750" spc="5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b="1" spc="20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17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b="1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75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65" dirty="0">
                <a:latin typeface="Times New Roman" panose="02020603050405020304"/>
                <a:cs typeface="Times New Roman" panose="02020603050405020304"/>
              </a:rPr>
              <a:t>(pid</a:t>
            </a:r>
            <a:r>
              <a:rPr sz="17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180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60" dirty="0">
                <a:latin typeface="Times New Roman" panose="02020603050405020304"/>
                <a:cs typeface="Times New Roman" panose="02020603050405020304"/>
              </a:rPr>
              <a:t>0)</a:t>
            </a:r>
            <a:r>
              <a:rPr sz="1750" spc="-20" dirty="0">
                <a:latin typeface="Times New Roman" panose="02020603050405020304"/>
                <a:cs typeface="Times New Roman" panose="02020603050405020304"/>
              </a:rPr>
              <a:t> </a:t>
            </a:r>
            <a:endParaRPr sz="1750" spc="-20" dirty="0">
              <a:latin typeface="Times New Roman" panose="02020603050405020304"/>
              <a:cs typeface="Times New Roman" panose="02020603050405020304"/>
            </a:endParaRPr>
          </a:p>
          <a:p>
            <a:pPr marL="620395" marR="977900" indent="-405765">
              <a:lnSpc>
                <a:spcPct val="101000"/>
              </a:lnSpc>
            </a:pPr>
            <a:r>
              <a:rPr sz="1750" spc="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16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80" dirty="0"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8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7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155" dirty="0">
                <a:latin typeface="Times New Roman" panose="02020603050405020304"/>
                <a:cs typeface="Times New Roman" panose="02020603050405020304"/>
              </a:rPr>
              <a:t>*/  </a:t>
            </a:r>
            <a:endParaRPr sz="1750" spc="155" dirty="0">
              <a:latin typeface="Times New Roman" panose="02020603050405020304"/>
              <a:cs typeface="Times New Roman" panose="02020603050405020304"/>
            </a:endParaRPr>
          </a:p>
          <a:p>
            <a:pPr marL="620395" marR="977900" indent="-405765">
              <a:lnSpc>
                <a:spcPct val="101000"/>
              </a:lnSpc>
            </a:pPr>
            <a:r>
              <a:rPr sz="1750" spc="-100" dirty="0">
                <a:latin typeface="Times New Roman" panose="02020603050405020304"/>
                <a:cs typeface="Times New Roman" panose="02020603050405020304"/>
              </a:rPr>
              <a:t>argvNew[0] </a:t>
            </a:r>
            <a:r>
              <a:rPr sz="1750" spc="18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750" spc="35" dirty="0">
                <a:latin typeface="Times New Roman" panose="02020603050405020304"/>
                <a:cs typeface="Times New Roman" panose="02020603050405020304"/>
              </a:rPr>
              <a:t>"/bin/ls";  </a:t>
            </a:r>
            <a:r>
              <a:rPr sz="1750" spc="-100" dirty="0">
                <a:latin typeface="Times New Roman" panose="02020603050405020304"/>
                <a:cs typeface="Times New Roman" panose="02020603050405020304"/>
              </a:rPr>
              <a:t>argvNew[1] </a:t>
            </a:r>
            <a:r>
              <a:rPr sz="1750" spc="18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15" dirty="0">
                <a:latin typeface="Times New Roman" panose="02020603050405020304"/>
                <a:cs typeface="Times New Roman" panose="02020603050405020304"/>
              </a:rPr>
              <a:t>"-l";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20395">
              <a:lnSpc>
                <a:spcPct val="100000"/>
              </a:lnSpc>
              <a:spcBef>
                <a:spcPts val="10"/>
              </a:spcBef>
            </a:pPr>
            <a:r>
              <a:rPr sz="1750" spc="-100" dirty="0">
                <a:latin typeface="Times New Roman" panose="02020603050405020304"/>
                <a:cs typeface="Times New Roman" panose="02020603050405020304"/>
              </a:rPr>
              <a:t>argvNew[2] </a:t>
            </a:r>
            <a:r>
              <a:rPr sz="1750" spc="18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105" dirty="0">
                <a:latin typeface="Times New Roman" panose="02020603050405020304"/>
                <a:cs typeface="Times New Roman" panose="02020603050405020304"/>
              </a:rPr>
              <a:t>NULL;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822960" marR="5080" indent="-203200">
              <a:lnSpc>
                <a:spcPct val="101000"/>
              </a:lnSpc>
            </a:pPr>
            <a:r>
              <a:rPr sz="1750" b="1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750" spc="-85" dirty="0">
                <a:latin typeface="Times New Roman" panose="02020603050405020304"/>
                <a:cs typeface="Times New Roman" panose="02020603050405020304"/>
              </a:rPr>
              <a:t>(execve(argvNew[0], </a:t>
            </a:r>
            <a:r>
              <a:rPr sz="1750" spc="-100" dirty="0">
                <a:latin typeface="Times New Roman" panose="02020603050405020304"/>
                <a:cs typeface="Times New Roman" panose="02020603050405020304"/>
              </a:rPr>
              <a:t>argvNew, </a:t>
            </a:r>
            <a:r>
              <a:rPr sz="1750" spc="-70" dirty="0">
                <a:latin typeface="Times New Roman" panose="02020603050405020304"/>
                <a:cs typeface="Times New Roman" panose="02020603050405020304"/>
              </a:rPr>
              <a:t>environ) </a:t>
            </a:r>
            <a:r>
              <a:rPr sz="1750" spc="18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75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0) </a:t>
            </a:r>
            <a:endParaRPr sz="1750" spc="-50" dirty="0">
              <a:latin typeface="Times New Roman" panose="02020603050405020304"/>
              <a:cs typeface="Times New Roman" panose="02020603050405020304"/>
            </a:endParaRPr>
          </a:p>
          <a:p>
            <a:pPr marL="822960" marR="5080" indent="-203200">
              <a:lnSpc>
                <a:spcPct val="101000"/>
              </a:lnSpc>
            </a:pPr>
            <a:r>
              <a:rPr sz="1750" spc="5" dirty="0">
                <a:latin typeface="Times New Roman" panose="02020603050405020304"/>
                <a:cs typeface="Times New Roman" panose="02020603050405020304"/>
              </a:rPr>
              <a:t>{  </a:t>
            </a:r>
            <a:r>
              <a:rPr sz="1750" spc="-45" dirty="0">
                <a:latin typeface="Times New Roman" panose="02020603050405020304"/>
                <a:cs typeface="Times New Roman" panose="02020603050405020304"/>
              </a:rPr>
              <a:t>printf( </a:t>
            </a:r>
            <a:r>
              <a:rPr sz="1750" spc="-100" dirty="0">
                <a:latin typeface="Times New Roman" panose="02020603050405020304"/>
                <a:cs typeface="Times New Roman" panose="02020603050405020304"/>
              </a:rPr>
              <a:t>"Execve</a:t>
            </a:r>
            <a:r>
              <a:rPr sz="17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5" dirty="0">
                <a:latin typeface="Times New Roman" panose="02020603050405020304"/>
                <a:cs typeface="Times New Roman" panose="02020603050405020304"/>
              </a:rPr>
              <a:t>error\n“);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822960">
              <a:lnSpc>
                <a:spcPct val="100000"/>
              </a:lnSpc>
              <a:spcBef>
                <a:spcPts val="15"/>
              </a:spcBef>
            </a:pPr>
            <a:r>
              <a:rPr sz="1750" b="1" spc="20" dirty="0">
                <a:latin typeface="Times New Roman" panose="02020603050405020304"/>
                <a:cs typeface="Times New Roman" panose="02020603050405020304"/>
              </a:rPr>
              <a:t>exit(1</a:t>
            </a:r>
            <a:r>
              <a:rPr sz="1750" spc="20" dirty="0">
                <a:latin typeface="Times New Roman" panose="02020603050405020304"/>
                <a:cs typeface="Times New Roman" panose="02020603050405020304"/>
              </a:rPr>
              <a:t>);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20395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Times New Roman" panose="02020603050405020304"/>
                <a:cs typeface="Times New Roman" panose="02020603050405020304"/>
              </a:rPr>
              <a:t>}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215265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Times New Roman" panose="02020603050405020304"/>
                <a:cs typeface="Times New Roman" panose="02020603050405020304"/>
              </a:rPr>
              <a:t>} </a:t>
            </a:r>
            <a:r>
              <a:rPr sz="1750" b="1" spc="20" dirty="0">
                <a:latin typeface="Times New Roman" panose="02020603050405020304"/>
                <a:cs typeface="Times New Roman" panose="02020603050405020304"/>
              </a:rPr>
              <a:t>else </a:t>
            </a:r>
            <a:endParaRPr sz="1750" b="1" spc="20" dirty="0">
              <a:latin typeface="Times New Roman" panose="02020603050405020304"/>
              <a:cs typeface="Times New Roman" panose="02020603050405020304"/>
            </a:endParaRPr>
          </a:p>
          <a:p>
            <a:pPr marL="215265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750" spc="16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75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1750" spc="155" dirty="0">
                <a:latin typeface="Times New Roman" panose="02020603050405020304"/>
                <a:cs typeface="Times New Roman" panose="02020603050405020304"/>
              </a:rPr>
              <a:t>*/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670560">
              <a:lnSpc>
                <a:spcPct val="100000"/>
              </a:lnSpc>
              <a:spcBef>
                <a:spcPts val="15"/>
              </a:spcBef>
            </a:pPr>
            <a:r>
              <a:rPr sz="1750" spc="-60" dirty="0">
                <a:latin typeface="Times New Roman" panose="02020603050405020304"/>
                <a:cs typeface="Times New Roman" panose="02020603050405020304"/>
              </a:rPr>
              <a:t>wait(pid); </a:t>
            </a:r>
            <a:r>
              <a:rPr sz="1750" spc="160" dirty="0">
                <a:latin typeface="Times New Roman" panose="02020603050405020304"/>
                <a:cs typeface="Times New Roman" panose="02020603050405020304"/>
              </a:rPr>
              <a:t>/* </a:t>
            </a:r>
            <a:r>
              <a:rPr sz="1750" spc="-75" dirty="0">
                <a:latin typeface="Times New Roman" panose="02020603050405020304"/>
                <a:cs typeface="Times New Roman" panose="02020603050405020304"/>
              </a:rPr>
              <a:t>wait </a:t>
            </a:r>
            <a:r>
              <a:rPr sz="1750" spc="-6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750" spc="-8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1750" spc="-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750" spc="-100" dirty="0">
                <a:latin typeface="Times New Roman" panose="02020603050405020304"/>
                <a:cs typeface="Times New Roman" panose="02020603050405020304"/>
              </a:rPr>
              <a:t>finish</a:t>
            </a:r>
            <a:r>
              <a:rPr sz="175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155" dirty="0">
                <a:latin typeface="Times New Roman" panose="02020603050405020304"/>
                <a:cs typeface="Times New Roman" panose="02020603050405020304"/>
              </a:rPr>
              <a:t>*/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215265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Times New Roman" panose="02020603050405020304"/>
                <a:cs typeface="Times New Roman" panose="02020603050405020304"/>
              </a:rPr>
              <a:t>}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spc="5" dirty="0">
                <a:latin typeface="Times New Roman" panose="02020603050405020304"/>
                <a:cs typeface="Times New Roman" panose="02020603050405020304"/>
              </a:rPr>
              <a:t>}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2689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696464"/>
                </a:solidFill>
              </a:rPr>
              <a:t>R</a:t>
            </a:r>
            <a:r>
              <a:rPr spc="-245" dirty="0">
                <a:solidFill>
                  <a:srgbClr val="696464"/>
                </a:solidFill>
              </a:rPr>
              <a:t>e</a:t>
            </a:r>
            <a:r>
              <a:rPr spc="-400" dirty="0">
                <a:solidFill>
                  <a:srgbClr val="696464"/>
                </a:solidFill>
              </a:rPr>
              <a:t>f</a:t>
            </a:r>
            <a:r>
              <a:rPr spc="-245" dirty="0">
                <a:solidFill>
                  <a:srgbClr val="696464"/>
                </a:solidFill>
              </a:rPr>
              <a:t>e</a:t>
            </a:r>
            <a:r>
              <a:rPr spc="-430" dirty="0">
                <a:solidFill>
                  <a:srgbClr val="696464"/>
                </a:solidFill>
              </a:rPr>
              <a:t>r</a:t>
            </a:r>
            <a:r>
              <a:rPr spc="-245" dirty="0">
                <a:solidFill>
                  <a:srgbClr val="696464"/>
                </a:solidFill>
              </a:rPr>
              <a:t>e</a:t>
            </a:r>
            <a:r>
              <a:rPr spc="-180" dirty="0">
                <a:solidFill>
                  <a:srgbClr val="696464"/>
                </a:solidFill>
              </a:rPr>
              <a:t>n</a:t>
            </a:r>
            <a:r>
              <a:rPr spc="-235" dirty="0">
                <a:solidFill>
                  <a:srgbClr val="696464"/>
                </a:solidFill>
              </a:rPr>
              <a:t>c</a:t>
            </a:r>
            <a:r>
              <a:rPr spc="-245" dirty="0">
                <a:solidFill>
                  <a:srgbClr val="696464"/>
                </a:solidFill>
              </a:rPr>
              <a:t>e</a:t>
            </a:r>
            <a:r>
              <a:rPr spc="145" dirty="0">
                <a:solidFill>
                  <a:srgbClr val="696464"/>
                </a:solidFill>
              </a:rPr>
              <a:t>s</a:t>
            </a:r>
            <a:endParaRPr spc="145" dirty="0">
              <a:solidFill>
                <a:srgbClr val="696464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020" y="1622492"/>
            <a:ext cx="8335009" cy="45961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25120" indent="-300355">
              <a:lnSpc>
                <a:spcPct val="100000"/>
              </a:lnSpc>
              <a:spcBef>
                <a:spcPts val="4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25120" algn="l"/>
                <a:tab pos="325755" algn="l"/>
              </a:tabLst>
            </a:pP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Concepts (Silberschatz, </a:t>
            </a: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625" spc="-97" baseline="25000" dirty="0">
                <a:latin typeface="Times New Roman" panose="02020603050405020304"/>
                <a:cs typeface="Times New Roman" panose="02020603050405020304"/>
              </a:rPr>
              <a:t>th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edition)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Chapter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3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25120" indent="-300355">
              <a:lnSpc>
                <a:spcPts val="3010"/>
              </a:lnSpc>
              <a:spcBef>
                <a:spcPts val="34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25120" algn="l"/>
                <a:tab pos="325755" algn="l"/>
              </a:tabLst>
            </a:pPr>
            <a:r>
              <a:rPr sz="2650" u="heavy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http://siber.cankaya.edu.tr/OperatingSystems/ceng328/node87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25120">
              <a:lnSpc>
                <a:spcPts val="3010"/>
              </a:lnSpc>
            </a:pPr>
            <a:r>
              <a:rPr sz="2650" u="heavy" spc="-6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.html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25120" indent="-300355">
              <a:lnSpc>
                <a:spcPts val="3010"/>
              </a:lnSpc>
              <a:spcBef>
                <a:spcPts val="3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25120" algn="l"/>
                <a:tab pos="325755" algn="l"/>
              </a:tabLst>
            </a:pPr>
            <a:r>
              <a:rPr sz="2650" u="heavy" spc="-5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http://www.personal.kent.edu/~rmuhamma/OpSystems/Myos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25120">
              <a:lnSpc>
                <a:spcPts val="3010"/>
              </a:lnSpc>
            </a:pPr>
            <a:r>
              <a:rPr sz="2650" u="heavy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/processControl.htm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25120" indent="-300355">
              <a:lnSpc>
                <a:spcPts val="3020"/>
              </a:lnSpc>
              <a:spcBef>
                <a:spcPts val="3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25120" algn="l"/>
                <a:tab pos="325755" algn="l"/>
              </a:tabLst>
            </a:pPr>
            <a:r>
              <a:rPr sz="2650" u="heavy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http://www.tutorialspoint.com/operating_system/os_processes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25120">
              <a:lnSpc>
                <a:spcPts val="3020"/>
              </a:lnSpc>
            </a:pPr>
            <a:r>
              <a:rPr sz="2650" u="heavy" spc="-5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.htm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25120" indent="-300355">
              <a:lnSpc>
                <a:spcPct val="100000"/>
              </a:lnSpc>
              <a:spcBef>
                <a:spcPts val="32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25120" algn="l"/>
                <a:tab pos="325755" algn="l"/>
              </a:tabLst>
            </a:pPr>
            <a:r>
              <a:rPr sz="2650" u="heavy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http://wiki.answers.com/Q/Explain_process_control_block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25120" indent="-300355">
              <a:lnSpc>
                <a:spcPct val="100000"/>
              </a:lnSpc>
              <a:spcBef>
                <a:spcPts val="3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25120" algn="l"/>
                <a:tab pos="325755" algn="l"/>
              </a:tabLst>
            </a:pPr>
            <a:r>
              <a:rPr sz="2650" u="heavy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  <a:hlinkClick r:id="rId5"/>
              </a:rPr>
              <a:t>http://www.gitam.edu/eresource/comp/gvr(os)/4.2.htm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25120" marR="128270" indent="-300355">
              <a:lnSpc>
                <a:spcPts val="2860"/>
              </a:lnSpc>
              <a:spcBef>
                <a:spcPts val="69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25120" algn="l"/>
                <a:tab pos="325755" algn="l"/>
              </a:tabLst>
            </a:pPr>
            <a:r>
              <a:rPr sz="2650" u="heavy" spc="-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  <a:hlinkClick r:id="rId6"/>
              </a:rPr>
              <a:t>http://www.sal.ksu.edu/faculty/tim/ossg/Process/p_create.ht </a:t>
            </a:r>
            <a:r>
              <a:rPr sz="2650" u="heavy" spc="-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u="heavy" spc="-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 panose="02020603050405020304"/>
                <a:cs typeface="Times New Roman" panose="02020603050405020304"/>
              </a:rPr>
              <a:t>ml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59079" y="7077995"/>
            <a:ext cx="3060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2999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E</a:t>
            </a:r>
            <a:r>
              <a:rPr spc="-315" dirty="0"/>
              <a:t>n</a:t>
            </a:r>
            <a:r>
              <a:rPr spc="-300" dirty="0"/>
              <a:t>v</a:t>
            </a:r>
            <a:r>
              <a:rPr spc="-305" dirty="0"/>
              <a:t>i</a:t>
            </a:r>
            <a:r>
              <a:rPr spc="-520" dirty="0"/>
              <a:t>r</a:t>
            </a:r>
            <a:r>
              <a:rPr spc="-204" dirty="0"/>
              <a:t>o</a:t>
            </a:r>
            <a:r>
              <a:rPr spc="-225" dirty="0"/>
              <a:t>n</a:t>
            </a:r>
            <a:r>
              <a:rPr spc="-175" dirty="0"/>
              <a:t>m</a:t>
            </a:r>
            <a:r>
              <a:rPr spc="-245" dirty="0"/>
              <a:t>e</a:t>
            </a:r>
            <a:r>
              <a:rPr spc="-225" dirty="0"/>
              <a:t>n</a:t>
            </a:r>
            <a:r>
              <a:rPr spc="-390" dirty="0"/>
              <a:t>t</a:t>
            </a:r>
            <a:endParaRPr spc="-390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04959"/>
            <a:ext cx="8353425" cy="37306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Contains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relationships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3050" spc="-60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30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entities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 does 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exist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vacuum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typically 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connections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3050" spc="-60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entities,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48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29310" algn="l"/>
                <a:tab pos="829310" algn="l"/>
              </a:tabLst>
            </a:pP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terminal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sitting.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29310" lvl="1" indent="-314325">
              <a:lnSpc>
                <a:spcPct val="100000"/>
              </a:lnSpc>
              <a:spcBef>
                <a:spcPts val="48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29310" algn="l"/>
                <a:tab pos="829310" algn="l"/>
              </a:tabLst>
            </a:pP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files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29310" marR="5080" lvl="1" indent="-314325">
              <a:lnSpc>
                <a:spcPct val="101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29310" algn="l"/>
                <a:tab pos="829310" algn="l"/>
              </a:tabLst>
            </a:pP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channels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60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processes,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possibly 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3050" spc="-60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machines.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10" dirty="0"/>
            </a:fld>
            <a:endParaRPr spc="1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26545</Words>
  <Application>WPS Presentation</Application>
  <PresentationFormat>Custom</PresentationFormat>
  <Paragraphs>1369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102" baseType="lpstr">
      <vt:lpstr>Arial</vt:lpstr>
      <vt:lpstr>SimSun</vt:lpstr>
      <vt:lpstr>Wingdings</vt:lpstr>
      <vt:lpstr>Trebuchet MS</vt:lpstr>
      <vt:lpstr>Times New Roman</vt:lpstr>
      <vt:lpstr>Arial</vt:lpstr>
      <vt:lpstr>Webdings</vt:lpstr>
      <vt:lpstr>Courier New</vt:lpstr>
      <vt:lpstr>AoyagiKouzanFontT</vt:lpstr>
      <vt:lpstr>Thonburi</vt:lpstr>
      <vt:lpstr>Georgia</vt:lpstr>
      <vt:lpstr>Verdana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Operating Systems  CS2006</vt:lpstr>
      <vt:lpstr>Process</vt:lpstr>
      <vt:lpstr>Process Address Space</vt:lpstr>
      <vt:lpstr>Process =? Program</vt:lpstr>
      <vt:lpstr>Process</vt:lpstr>
      <vt:lpstr>PowerPoint 演示文稿</vt:lpstr>
      <vt:lpstr>CPU State</vt:lpstr>
      <vt:lpstr>Memory Contents</vt:lpstr>
      <vt:lpstr>Environment</vt:lpstr>
      <vt:lpstr>Process Control Block (PCB)</vt:lpstr>
      <vt:lpstr>Process Control Block (PCB)</vt:lpstr>
      <vt:lpstr>Process Control Block (PCB)</vt:lpstr>
      <vt:lpstr>Process Identification</vt:lpstr>
      <vt:lpstr>Process Control Block</vt:lpstr>
      <vt:lpstr>Process Representation in Linux</vt:lpstr>
      <vt:lpstr>CPU Switch From Process to  Process</vt:lpstr>
      <vt:lpstr>CPU Switch From Process to  Process</vt:lpstr>
      <vt:lpstr>Process States</vt:lpstr>
      <vt:lpstr>Two-state process model</vt:lpstr>
      <vt:lpstr>How process state changes_1</vt:lpstr>
      <vt:lpstr>How process state_2</vt:lpstr>
      <vt:lpstr>How process state changes_3</vt:lpstr>
      <vt:lpstr>How process state changes_4</vt:lpstr>
      <vt:lpstr>How process state changes_5</vt:lpstr>
      <vt:lpstr>How process state changes_6</vt:lpstr>
      <vt:lpstr>How process state changes_7</vt:lpstr>
      <vt:lpstr>How process state changes_8</vt:lpstr>
      <vt:lpstr>How process state changes_9</vt:lpstr>
      <vt:lpstr>Problem in Two-state Process model</vt:lpstr>
      <vt:lpstr>Five-state Process Model</vt:lpstr>
      <vt:lpstr>Five-state Process Model</vt:lpstr>
      <vt:lpstr>Scheduling Queues</vt:lpstr>
      <vt:lpstr>Process Scheduling View</vt:lpstr>
      <vt:lpstr>Scheduling Queues</vt:lpstr>
      <vt:lpstr>Scheduling Queues</vt:lpstr>
      <vt:lpstr>Operations on Processes</vt:lpstr>
      <vt:lpstr>Process Creation</vt:lpstr>
      <vt:lpstr>Process Creation (Cont.)</vt:lpstr>
      <vt:lpstr>Process Creation</vt:lpstr>
      <vt:lpstr>Unix Process Creation</vt:lpstr>
      <vt:lpstr>A Tree of Processes in Linux</vt:lpstr>
      <vt:lpstr>Process Creation</vt:lpstr>
      <vt:lpstr>The fork() system call</vt:lpstr>
      <vt:lpstr>Fork() System call</vt:lpstr>
      <vt:lpstr>Example of fork() system call</vt:lpstr>
      <vt:lpstr>Example of fork() system call</vt:lpstr>
      <vt:lpstr>Exercise – fork()</vt:lpstr>
      <vt:lpstr>Unix Process Control</vt:lpstr>
      <vt:lpstr>But we want the child process to do  something else…</vt:lpstr>
      <vt:lpstr>Output with fork() system call</vt:lpstr>
      <vt:lpstr>Problems based on C fork()</vt:lpstr>
      <vt:lpstr>PowerPoint 演示文稿</vt:lpstr>
      <vt:lpstr>PowerPoint 演示文稿</vt:lpstr>
      <vt:lpstr>Child Process Inherits</vt:lpstr>
      <vt:lpstr>Child process DOES NOT Inherit</vt:lpstr>
      <vt:lpstr>The wait() System Call</vt:lpstr>
      <vt:lpstr>The wait() System Call</vt:lpstr>
      <vt:lpstr>Demonstrate all possible outputs.</vt:lpstr>
      <vt:lpstr>Zombie vs. Orphan Process</vt:lpstr>
      <vt:lpstr>What is a zombie?</vt:lpstr>
      <vt:lpstr>What is a zombie?</vt:lpstr>
      <vt:lpstr>What is a zombie?</vt:lpstr>
      <vt:lpstr>What is a zombie?</vt:lpstr>
      <vt:lpstr>What is a zombie?</vt:lpstr>
      <vt:lpstr>Process Termination</vt:lpstr>
      <vt:lpstr>Process Termination</vt:lpstr>
      <vt:lpstr>exit()</vt:lpstr>
      <vt:lpstr>exec()</vt:lpstr>
      <vt:lpstr>exec()</vt:lpstr>
      <vt:lpstr>exec()</vt:lpstr>
      <vt:lpstr>The lsCommand</vt:lpstr>
      <vt:lpstr>exec()- Variations</vt:lpstr>
      <vt:lpstr>C Program Forking Separate Process</vt:lpstr>
      <vt:lpstr>Process Creation</vt:lpstr>
      <vt:lpstr>Example--	Fork()</vt:lpstr>
      <vt:lpstr>Example--	Fork()</vt:lpstr>
      <vt:lpstr>Example--	exec</vt:lpstr>
      <vt:lpstr>Example--	fork, exec, wait</vt:lpstr>
      <vt:lpstr>Example--	fork, exec, wait</vt:lpstr>
      <vt:lpstr>Example--	fork, exec, wait, Exit</vt:lpstr>
      <vt:lpstr>Example of fork( )</vt:lpstr>
      <vt:lpstr>Fork + Exec – shell-like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Lecture-4 (Processes).pptx</dc:title>
  <dc:creator>rana.asif</dc:creator>
  <cp:lastModifiedBy>rubabanam</cp:lastModifiedBy>
  <cp:revision>11</cp:revision>
  <dcterms:created xsi:type="dcterms:W3CDTF">2023-09-13T07:43:28Z</dcterms:created>
  <dcterms:modified xsi:type="dcterms:W3CDTF">2023-09-13T07:43:28Z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2022-03-25T15:00:00Z</vt:filetime>
  </property>
  <property fmtid="{D5CDD505-2E9C-101B-9397-08002B2CF9AE}" pid="3" name="LastSaved">
    <vt:filetime>2023-02-20T15:00:00Z</vt:filetime>
  </property>
  <property fmtid="{D5CDD505-2E9C-101B-9397-08002B2CF9AE}" pid="4" name="KSOProductBuildVer">
    <vt:lpwstr>1033-5.4.4.8063</vt:lpwstr>
  </property>
</Properties>
</file>