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Alexandria Semi Bold"/>
      <p:regular r:id="rId12"/>
    </p:embeddedFont>
    <p:embeddedFont>
      <p:font typeface="Alexandria Semi Bold"/>
      <p:regular r:id="rId13"/>
    </p:embeddedFont>
    <p:embeddedFont>
      <p:font typeface="Sora Light"/>
      <p:regular r:id="rId14"/>
    </p:embeddedFont>
    <p:embeddedFont>
      <p:font typeface="Sora Light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025854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Python I/O and Debugging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776192"/>
            <a:ext cx="5266015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50"/>
              </a:lnSpc>
              <a:buNone/>
            </a:pPr>
            <a:r>
              <a:rPr lang="en-US" sz="26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Class 16 - 10 AM python course</a:t>
            </a:r>
            <a:endParaRPr lang="en-US" sz="2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2945963"/>
            <a:ext cx="6888242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Agenda of Today's Class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409194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3 x LeetCode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(40 min.)</a:t>
            </a:r>
            <a:endParaRPr lang="en-US" sz="1700" dirty="0"/>
          </a:p>
        </p:txBody>
      </p:sp>
      <p:sp>
        <p:nvSpPr>
          <p:cNvPr id="4" name="Text 2"/>
          <p:cNvSpPr/>
          <p:nvPr/>
        </p:nvSpPr>
        <p:spPr>
          <a:xfrm>
            <a:off x="758309" y="451437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Python I/O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(10 min.)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4936808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700"/>
              </a:lnSpc>
              <a:buSzPct val="100000"/>
              <a:buChar char="•"/>
            </a:pPr>
            <a:r>
              <a:rPr lang="en-US" sz="170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Debug</a:t>
            </a:r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previous week program (5 min.)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8886" y="478393"/>
            <a:ext cx="6959918" cy="5723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36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Python Input and Output (I/O)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608886" y="1398627"/>
            <a:ext cx="13412629" cy="1310045"/>
          </a:xfrm>
          <a:prstGeom prst="roundRect">
            <a:avLst>
              <a:gd name="adj" fmla="val 5578"/>
            </a:avLst>
          </a:prstGeom>
          <a:solidFill>
            <a:srgbClr val="D5DCF6"/>
          </a:solidFill>
          <a:ln w="7620">
            <a:solidFill>
              <a:srgbClr val="BBC2D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790456" y="1580198"/>
            <a:ext cx="2289215" cy="286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What is I/O?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90456" y="1970603"/>
            <a:ext cx="13049488" cy="556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Input/Output operations enable programs to interact with users, files, and other systems. They form the bridge between your code and the external world.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08886" y="3078242"/>
            <a:ext cx="2533531" cy="2861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Types of I/O in Python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608886" y="3538299"/>
            <a:ext cx="7877770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Console I/O: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Interacting with terminal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08886" y="3877389"/>
            <a:ext cx="7877770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b="1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File I/O:</a:t>
            </a:r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Reading and writing files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608886" y="4216479"/>
            <a:ext cx="7877770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Network I/O: Communicating over networks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608886" y="4555569"/>
            <a:ext cx="7877770" cy="2782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150"/>
              </a:lnSpc>
              <a:buSzPct val="100000"/>
              <a:buChar char="•"/>
            </a:pPr>
            <a:r>
              <a:rPr lang="en-US" sz="135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Database I/O: Storing and retrieving data</a:t>
            </a:r>
            <a:endParaRPr lang="en-US" sz="1350" dirty="0"/>
          </a:p>
        </p:txBody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8615" y="3099911"/>
            <a:ext cx="5110401" cy="51104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6261" y="445651"/>
            <a:ext cx="7240667" cy="532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50"/>
              </a:lnSpc>
              <a:buNone/>
            </a:pPr>
            <a:r>
              <a:rPr lang="en-US" sz="33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Basic Input and Output in Python</a:t>
            </a:r>
            <a:endParaRPr lang="en-US" sz="3350" dirty="0"/>
          </a:p>
        </p:txBody>
      </p:sp>
      <p:sp>
        <p:nvSpPr>
          <p:cNvPr id="3" name="Text 1"/>
          <p:cNvSpPr/>
          <p:nvPr/>
        </p:nvSpPr>
        <p:spPr>
          <a:xfrm>
            <a:off x="566261" y="1382435"/>
            <a:ext cx="2977396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A2D7A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Console Output with print()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566261" y="1830586"/>
            <a:ext cx="6551533" cy="2831068"/>
          </a:xfrm>
          <a:prstGeom prst="roundRect">
            <a:avLst>
              <a:gd name="adj" fmla="val 2401"/>
            </a:avLst>
          </a:prstGeom>
          <a:solidFill>
            <a:srgbClr val="F2EDED"/>
          </a:solidFill>
          <a:ln/>
        </p:spPr>
      </p:sp>
      <p:sp>
        <p:nvSpPr>
          <p:cNvPr id="5" name="Shape 3"/>
          <p:cNvSpPr/>
          <p:nvPr/>
        </p:nvSpPr>
        <p:spPr>
          <a:xfrm>
            <a:off x="558284" y="1830586"/>
            <a:ext cx="6567487" cy="2831068"/>
          </a:xfrm>
          <a:prstGeom prst="roundRect">
            <a:avLst>
              <a:gd name="adj" fmla="val 857"/>
            </a:avLst>
          </a:prstGeom>
          <a:solidFill>
            <a:srgbClr val="F2EDED"/>
          </a:solidFill>
          <a:ln/>
        </p:spPr>
      </p:sp>
      <p:sp>
        <p:nvSpPr>
          <p:cNvPr id="6" name="Text 4"/>
          <p:cNvSpPr/>
          <p:nvPr/>
        </p:nvSpPr>
        <p:spPr>
          <a:xfrm>
            <a:off x="720090" y="1951911"/>
            <a:ext cx="6243876" cy="25884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B3535"/>
                </a:solidFill>
                <a:highlight>
                  <a:srgbClr val="F2EDED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# Simple outputprint("Hello, world!")# Formatting outputname = "Alice"age = 25print(f"{name} is {age} years old.")# Multiple itemsprint("Items:", "apple", "banana", "cherry")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7520226" y="1382435"/>
            <a:ext cx="2461022" cy="266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1A2D7A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User Input with input()</a:t>
            </a:r>
            <a:endParaRPr lang="en-US" sz="1650" dirty="0"/>
          </a:p>
        </p:txBody>
      </p:sp>
      <p:sp>
        <p:nvSpPr>
          <p:cNvPr id="8" name="Shape 6"/>
          <p:cNvSpPr/>
          <p:nvPr/>
        </p:nvSpPr>
        <p:spPr>
          <a:xfrm>
            <a:off x="7520226" y="1830586"/>
            <a:ext cx="6551533" cy="4901803"/>
          </a:xfrm>
          <a:prstGeom prst="roundRect">
            <a:avLst>
              <a:gd name="adj" fmla="val 1387"/>
            </a:avLst>
          </a:prstGeom>
          <a:solidFill>
            <a:srgbClr val="F2EDED"/>
          </a:solidFill>
          <a:ln/>
        </p:spPr>
      </p:sp>
      <p:sp>
        <p:nvSpPr>
          <p:cNvPr id="9" name="Shape 7"/>
          <p:cNvSpPr/>
          <p:nvPr/>
        </p:nvSpPr>
        <p:spPr>
          <a:xfrm>
            <a:off x="7512248" y="1830586"/>
            <a:ext cx="6567487" cy="4901803"/>
          </a:xfrm>
          <a:prstGeom prst="roundRect">
            <a:avLst>
              <a:gd name="adj" fmla="val 495"/>
            </a:avLst>
          </a:prstGeom>
          <a:solidFill>
            <a:srgbClr val="F2EDED"/>
          </a:solidFill>
          <a:ln/>
        </p:spPr>
      </p:sp>
      <p:sp>
        <p:nvSpPr>
          <p:cNvPr id="10" name="Text 8"/>
          <p:cNvSpPr/>
          <p:nvPr/>
        </p:nvSpPr>
        <p:spPr>
          <a:xfrm>
            <a:off x="7674054" y="1951911"/>
            <a:ext cx="6243876" cy="46591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3B3535"/>
                </a:solidFill>
                <a:highlight>
                  <a:srgbClr val="F2EDED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# Basic inputname = input("Enter your name: ")print(f"Hello, {name}!")# Converting input to numbersage = int(input("Enter your age: "))height = float(input("Enter height in meters: "))# Input validation examplewhile True:    try:        num = int(input("Enter a positive number: "))        if num &gt; 0:            break        print("Must be positive!")    except ValueError:        print("Invalid input. Try again.")</a:t>
            </a:r>
            <a:endParaRPr lang="en-US" sz="1250" dirty="0"/>
          </a:p>
        </p:txBody>
      </p:sp>
      <p:sp>
        <p:nvSpPr>
          <p:cNvPr id="11" name="Shape 9"/>
          <p:cNvSpPr/>
          <p:nvPr/>
        </p:nvSpPr>
        <p:spPr>
          <a:xfrm>
            <a:off x="566261" y="7096482"/>
            <a:ext cx="13497877" cy="687467"/>
          </a:xfrm>
          <a:prstGeom prst="roundRect">
            <a:avLst>
              <a:gd name="adj" fmla="val 9886"/>
            </a:avLst>
          </a:prstGeom>
          <a:solidFill>
            <a:srgbClr val="B6D6FC"/>
          </a:solidFill>
          <a:ln/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067" y="7339846"/>
            <a:ext cx="202168" cy="161806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1092041" y="7298650"/>
            <a:ext cx="12810292" cy="2588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Remember: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input() always returns a </a:t>
            </a:r>
            <a:pPr algn="l" indent="0" marL="0">
              <a:lnSpc>
                <a:spcPts val="2000"/>
              </a:lnSpc>
              <a:buNone/>
            </a:pPr>
            <a:r>
              <a:rPr lang="en-US" sz="1250" b="1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string</a:t>
            </a:r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000000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, so you must convert to other types as needed.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8866" y="352663"/>
            <a:ext cx="3635812" cy="421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Debugging in Python</a:t>
            </a:r>
            <a:endParaRPr lang="en-US" sz="2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866" y="1110972"/>
            <a:ext cx="5305306" cy="530530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074688" y="1082159"/>
            <a:ext cx="8114348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Debugging is the process of finding and fixing errors (bugs) in your code. </a:t>
            </a: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6074688" y="1415534"/>
            <a:ext cx="2103953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1F1E1E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Common Types of Errors</a:t>
            </a:r>
            <a:endParaRPr lang="en-US" sz="1300" dirty="0"/>
          </a:p>
        </p:txBody>
      </p:sp>
      <p:sp>
        <p:nvSpPr>
          <p:cNvPr id="6" name="Text 3"/>
          <p:cNvSpPr/>
          <p:nvPr/>
        </p:nvSpPr>
        <p:spPr>
          <a:xfrm>
            <a:off x="6074688" y="1754743"/>
            <a:ext cx="8114348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1A2D7A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Syntax errors: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Incorrect code structure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6074688" y="2004774"/>
            <a:ext cx="8114348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1A2D7A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Runtime errors: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Code crashes during execution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6074688" y="2254806"/>
            <a:ext cx="8114348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600"/>
              </a:lnSpc>
              <a:buSzPct val="100000"/>
              <a:buChar char="•"/>
            </a:pPr>
            <a:r>
              <a:rPr lang="en-US" sz="1000" b="1" dirty="0">
                <a:solidFill>
                  <a:srgbClr val="1A2D7A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Logic errors:</a:t>
            </a:r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 Code runs but produces incorrect results</a:t>
            </a:r>
            <a:endParaRPr lang="en-US" sz="1000" dirty="0"/>
          </a:p>
        </p:txBody>
      </p:sp>
      <p:sp>
        <p:nvSpPr>
          <p:cNvPr id="9" name="Shape 6"/>
          <p:cNvSpPr/>
          <p:nvPr/>
        </p:nvSpPr>
        <p:spPr>
          <a:xfrm>
            <a:off x="448866" y="6704648"/>
            <a:ext cx="4491990" cy="2526744"/>
          </a:xfrm>
          <a:prstGeom prst="roundRect">
            <a:avLst>
              <a:gd name="adj" fmla="val 2132"/>
            </a:avLst>
          </a:prstGeom>
          <a:solidFill>
            <a:srgbClr val="FFFAFA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464106" y="6719888"/>
            <a:ext cx="4461510" cy="384691"/>
          </a:xfrm>
          <a:prstGeom prst="roundRect">
            <a:avLst>
              <a:gd name="adj" fmla="val 9250"/>
            </a:avLst>
          </a:prstGeom>
          <a:solidFill>
            <a:srgbClr val="D5DCF6"/>
          </a:solidFill>
          <a:ln/>
        </p:spPr>
      </p:sp>
      <p:sp>
        <p:nvSpPr>
          <p:cNvPr id="11" name="Text 8"/>
          <p:cNvSpPr/>
          <p:nvPr/>
        </p:nvSpPr>
        <p:spPr>
          <a:xfrm>
            <a:off x="2598658" y="6788229"/>
            <a:ext cx="192286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1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592336" y="7232809"/>
            <a:ext cx="168771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Print Debugging</a:t>
            </a:r>
            <a:endParaRPr lang="en-US" sz="1300" dirty="0"/>
          </a:p>
        </p:txBody>
      </p:sp>
      <p:sp>
        <p:nvSpPr>
          <p:cNvPr id="13" name="Text 10"/>
          <p:cNvSpPr/>
          <p:nvPr/>
        </p:nvSpPr>
        <p:spPr>
          <a:xfrm>
            <a:off x="592336" y="7520702"/>
            <a:ext cx="4205049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Add print() statements to inspect values and program flow</a:t>
            </a:r>
            <a:endParaRPr lang="en-US" sz="1000" dirty="0"/>
          </a:p>
        </p:txBody>
      </p:sp>
      <p:sp>
        <p:nvSpPr>
          <p:cNvPr id="14" name="Shape 11"/>
          <p:cNvSpPr/>
          <p:nvPr/>
        </p:nvSpPr>
        <p:spPr>
          <a:xfrm>
            <a:off x="592336" y="7870031"/>
            <a:ext cx="4205049" cy="807601"/>
          </a:xfrm>
          <a:prstGeom prst="roundRect">
            <a:avLst>
              <a:gd name="adj" fmla="val 6671"/>
            </a:avLst>
          </a:prstGeom>
          <a:solidFill>
            <a:srgbClr val="F2EDED"/>
          </a:solidFill>
          <a:ln/>
        </p:spPr>
      </p:sp>
      <p:sp>
        <p:nvSpPr>
          <p:cNvPr id="15" name="Shape 12"/>
          <p:cNvSpPr/>
          <p:nvPr/>
        </p:nvSpPr>
        <p:spPr>
          <a:xfrm>
            <a:off x="586026" y="7870031"/>
            <a:ext cx="4217670" cy="807601"/>
          </a:xfrm>
          <a:prstGeom prst="roundRect">
            <a:avLst>
              <a:gd name="adj" fmla="val 2382"/>
            </a:avLst>
          </a:prstGeom>
          <a:solidFill>
            <a:srgbClr val="F2EDED"/>
          </a:solidFill>
          <a:ln/>
        </p:spPr>
      </p:sp>
      <p:sp>
        <p:nvSpPr>
          <p:cNvPr id="16" name="Text 13"/>
          <p:cNvSpPr/>
          <p:nvPr/>
        </p:nvSpPr>
        <p:spPr>
          <a:xfrm>
            <a:off x="714256" y="7966115"/>
            <a:ext cx="3961209" cy="6154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highlight>
                  <a:srgbClr val="F2EDED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print(f"Debug: x = {x}, y = {y}")print(f"Function returned: {result}")    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5069086" y="6704648"/>
            <a:ext cx="4492109" cy="2526744"/>
          </a:xfrm>
          <a:prstGeom prst="roundRect">
            <a:avLst>
              <a:gd name="adj" fmla="val 2132"/>
            </a:avLst>
          </a:prstGeom>
          <a:solidFill>
            <a:srgbClr val="FFFAFA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18" name="Shape 15"/>
          <p:cNvSpPr/>
          <p:nvPr/>
        </p:nvSpPr>
        <p:spPr>
          <a:xfrm>
            <a:off x="5084326" y="6719888"/>
            <a:ext cx="4461629" cy="384691"/>
          </a:xfrm>
          <a:prstGeom prst="roundRect">
            <a:avLst>
              <a:gd name="adj" fmla="val 9250"/>
            </a:avLst>
          </a:prstGeom>
          <a:solidFill>
            <a:srgbClr val="D5DCF6"/>
          </a:solidFill>
          <a:ln/>
        </p:spPr>
      </p:sp>
      <p:sp>
        <p:nvSpPr>
          <p:cNvPr id="19" name="Text 16"/>
          <p:cNvSpPr/>
          <p:nvPr/>
        </p:nvSpPr>
        <p:spPr>
          <a:xfrm>
            <a:off x="7218998" y="6788229"/>
            <a:ext cx="192286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2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5212556" y="7232809"/>
            <a:ext cx="200906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Python Debugger (pdb)</a:t>
            </a:r>
            <a:endParaRPr lang="en-US" sz="1300" dirty="0"/>
          </a:p>
        </p:txBody>
      </p:sp>
      <p:sp>
        <p:nvSpPr>
          <p:cNvPr id="21" name="Text 18"/>
          <p:cNvSpPr/>
          <p:nvPr/>
        </p:nvSpPr>
        <p:spPr>
          <a:xfrm>
            <a:off x="5212556" y="7520702"/>
            <a:ext cx="4205168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Python's built-in interactive debugging tool</a:t>
            </a:r>
            <a:endParaRPr lang="en-US" sz="1000" dirty="0"/>
          </a:p>
        </p:txBody>
      </p:sp>
      <p:sp>
        <p:nvSpPr>
          <p:cNvPr id="22" name="Shape 19"/>
          <p:cNvSpPr/>
          <p:nvPr/>
        </p:nvSpPr>
        <p:spPr>
          <a:xfrm>
            <a:off x="5212556" y="7870031"/>
            <a:ext cx="4205168" cy="1012746"/>
          </a:xfrm>
          <a:prstGeom prst="roundRect">
            <a:avLst>
              <a:gd name="adj" fmla="val 5319"/>
            </a:avLst>
          </a:prstGeom>
          <a:solidFill>
            <a:srgbClr val="F2EDED"/>
          </a:solidFill>
          <a:ln/>
        </p:spPr>
      </p:sp>
      <p:sp>
        <p:nvSpPr>
          <p:cNvPr id="23" name="Shape 20"/>
          <p:cNvSpPr/>
          <p:nvPr/>
        </p:nvSpPr>
        <p:spPr>
          <a:xfrm>
            <a:off x="5206246" y="7870031"/>
            <a:ext cx="4217789" cy="1012746"/>
          </a:xfrm>
          <a:prstGeom prst="roundRect">
            <a:avLst>
              <a:gd name="adj" fmla="val 1900"/>
            </a:avLst>
          </a:prstGeom>
          <a:solidFill>
            <a:srgbClr val="F2EDED"/>
          </a:solidFill>
          <a:ln/>
        </p:spPr>
      </p:sp>
      <p:sp>
        <p:nvSpPr>
          <p:cNvPr id="24" name="Text 21"/>
          <p:cNvSpPr/>
          <p:nvPr/>
        </p:nvSpPr>
        <p:spPr>
          <a:xfrm>
            <a:off x="5334476" y="7966115"/>
            <a:ext cx="3961328" cy="8205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highlight>
                  <a:srgbClr val="F2EDED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import pdbpdb.set_trace()  # Code pauses here# Or in Python 3.7+: breakpoint()    </a:t>
            </a:r>
            <a:endParaRPr lang="en-US" sz="1000" dirty="0"/>
          </a:p>
        </p:txBody>
      </p:sp>
      <p:sp>
        <p:nvSpPr>
          <p:cNvPr id="25" name="Shape 22"/>
          <p:cNvSpPr/>
          <p:nvPr/>
        </p:nvSpPr>
        <p:spPr>
          <a:xfrm>
            <a:off x="9689425" y="6704648"/>
            <a:ext cx="4492109" cy="2526744"/>
          </a:xfrm>
          <a:prstGeom prst="roundRect">
            <a:avLst>
              <a:gd name="adj" fmla="val 2132"/>
            </a:avLst>
          </a:prstGeom>
          <a:solidFill>
            <a:srgbClr val="FFFAFA"/>
          </a:solidFill>
          <a:ln w="15240">
            <a:solidFill>
              <a:srgbClr val="BBC2DC"/>
            </a:solidFill>
            <a:prstDash val="solid"/>
          </a:ln>
        </p:spPr>
      </p:sp>
      <p:sp>
        <p:nvSpPr>
          <p:cNvPr id="26" name="Shape 23"/>
          <p:cNvSpPr/>
          <p:nvPr/>
        </p:nvSpPr>
        <p:spPr>
          <a:xfrm>
            <a:off x="9704665" y="6719888"/>
            <a:ext cx="4461629" cy="384691"/>
          </a:xfrm>
          <a:prstGeom prst="roundRect">
            <a:avLst>
              <a:gd name="adj" fmla="val 9250"/>
            </a:avLst>
          </a:prstGeom>
          <a:solidFill>
            <a:srgbClr val="D5DCF6"/>
          </a:solidFill>
          <a:ln/>
        </p:spPr>
      </p:sp>
      <p:sp>
        <p:nvSpPr>
          <p:cNvPr id="27" name="Text 24"/>
          <p:cNvSpPr/>
          <p:nvPr/>
        </p:nvSpPr>
        <p:spPr>
          <a:xfrm>
            <a:off x="11839337" y="6788229"/>
            <a:ext cx="192286" cy="2403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500"/>
              </a:lnSpc>
              <a:buNone/>
            </a:pPr>
            <a:r>
              <a:rPr lang="en-US" sz="15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3</a:t>
            </a:r>
            <a:endParaRPr lang="en-US" sz="1500" dirty="0"/>
          </a:p>
        </p:txBody>
      </p:sp>
      <p:sp>
        <p:nvSpPr>
          <p:cNvPr id="28" name="Text 25"/>
          <p:cNvSpPr/>
          <p:nvPr/>
        </p:nvSpPr>
        <p:spPr>
          <a:xfrm>
            <a:off x="9832896" y="7232809"/>
            <a:ext cx="1687711" cy="210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300" dirty="0">
                <a:solidFill>
                  <a:srgbClr val="3B3535"/>
                </a:solidFill>
                <a:latin typeface="Alexandria Semi Bold" pitchFamily="34" charset="0"/>
                <a:ea typeface="Alexandria Semi Bold" pitchFamily="34" charset="-122"/>
                <a:cs typeface="Alexandria Semi Bold" pitchFamily="34" charset="-120"/>
              </a:rPr>
              <a:t>Try-Except Blocks</a:t>
            </a:r>
            <a:endParaRPr lang="en-US" sz="1300" dirty="0"/>
          </a:p>
        </p:txBody>
      </p:sp>
      <p:sp>
        <p:nvSpPr>
          <p:cNvPr id="29" name="Text 26"/>
          <p:cNvSpPr/>
          <p:nvPr/>
        </p:nvSpPr>
        <p:spPr>
          <a:xfrm>
            <a:off x="9832896" y="7520702"/>
            <a:ext cx="4205168" cy="205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latin typeface="Sora Light" pitchFamily="34" charset="0"/>
                <a:ea typeface="Sora Light" pitchFamily="34" charset="-122"/>
                <a:cs typeface="Sora Light" pitchFamily="34" charset="-120"/>
              </a:rPr>
              <a:t>Catch and handle exceptions gracefully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9832896" y="7870031"/>
            <a:ext cx="4205168" cy="1217890"/>
          </a:xfrm>
          <a:prstGeom prst="roundRect">
            <a:avLst>
              <a:gd name="adj" fmla="val 4423"/>
            </a:avLst>
          </a:prstGeom>
          <a:solidFill>
            <a:srgbClr val="F2EDED"/>
          </a:solidFill>
          <a:ln/>
        </p:spPr>
      </p:sp>
      <p:sp>
        <p:nvSpPr>
          <p:cNvPr id="31" name="Shape 28"/>
          <p:cNvSpPr/>
          <p:nvPr/>
        </p:nvSpPr>
        <p:spPr>
          <a:xfrm>
            <a:off x="9826585" y="7870031"/>
            <a:ext cx="4217789" cy="1217890"/>
          </a:xfrm>
          <a:prstGeom prst="roundRect">
            <a:avLst>
              <a:gd name="adj" fmla="val 1580"/>
            </a:avLst>
          </a:prstGeom>
          <a:solidFill>
            <a:srgbClr val="F2EDED"/>
          </a:solidFill>
          <a:ln/>
        </p:spPr>
      </p:sp>
      <p:sp>
        <p:nvSpPr>
          <p:cNvPr id="32" name="Text 29"/>
          <p:cNvSpPr/>
          <p:nvPr/>
        </p:nvSpPr>
        <p:spPr>
          <a:xfrm>
            <a:off x="9954816" y="7966115"/>
            <a:ext cx="3961328" cy="1025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000" dirty="0">
                <a:solidFill>
                  <a:srgbClr val="3B3535"/>
                </a:solidFill>
                <a:highlight>
                  <a:srgbClr val="F2EDED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try: result = x / yexcept ZeroDivisionError: print("Error: division by zero")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2025-08-25T03:31:29Z</dcterms:created>
  <dcterms:modified xsi:type="dcterms:W3CDTF">2025-08-25T03:31:29Z</dcterms:modified>
</cp:coreProperties>
</file>