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92" r:id="rId4"/>
    <p:sldId id="293" r:id="rId5"/>
    <p:sldId id="294" r:id="rId6"/>
    <p:sldId id="262" r:id="rId7"/>
    <p:sldId id="263" r:id="rId8"/>
    <p:sldId id="264" r:id="rId9"/>
    <p:sldId id="265" r:id="rId10"/>
    <p:sldId id="261" r:id="rId11"/>
    <p:sldId id="280" r:id="rId12"/>
    <p:sldId id="266" r:id="rId13"/>
    <p:sldId id="267" r:id="rId14"/>
    <p:sldId id="268" r:id="rId15"/>
    <p:sldId id="348" r:id="rId16"/>
    <p:sldId id="351" r:id="rId17"/>
    <p:sldId id="269" r:id="rId18"/>
    <p:sldId id="274" r:id="rId19"/>
    <p:sldId id="270" r:id="rId20"/>
    <p:sldId id="271" r:id="rId21"/>
    <p:sldId id="272" r:id="rId22"/>
    <p:sldId id="350" r:id="rId23"/>
    <p:sldId id="273" r:id="rId24"/>
    <p:sldId id="275" r:id="rId25"/>
    <p:sldId id="276" r:id="rId26"/>
    <p:sldId id="277" r:id="rId27"/>
    <p:sldId id="278" r:id="rId28"/>
    <p:sldId id="367" r:id="rId29"/>
    <p:sldId id="368" r:id="rId30"/>
    <p:sldId id="369" r:id="rId31"/>
    <p:sldId id="370" r:id="rId32"/>
    <p:sldId id="371" r:id="rId33"/>
    <p:sldId id="375" r:id="rId34"/>
    <p:sldId id="376" r:id="rId35"/>
    <p:sldId id="381" r:id="rId36"/>
    <p:sldId id="382" r:id="rId37"/>
    <p:sldId id="281" r:id="rId38"/>
    <p:sldId id="282" r:id="rId39"/>
    <p:sldId id="283" r:id="rId40"/>
    <p:sldId id="284" r:id="rId41"/>
    <p:sldId id="286" r:id="rId42"/>
    <p:sldId id="285" r:id="rId43"/>
    <p:sldId id="287" r:id="rId44"/>
    <p:sldId id="288" r:id="rId45"/>
    <p:sldId id="289" r:id="rId46"/>
    <p:sldId id="290" r:id="rId47"/>
    <p:sldId id="291" r:id="rId48"/>
    <p:sldId id="383" r:id="rId49"/>
    <p:sldId id="384" r:id="rId50"/>
    <p:sldId id="385" r:id="rId51"/>
    <p:sldId id="386" r:id="rId52"/>
    <p:sldId id="387" r:id="rId53"/>
    <p:sldId id="27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B8643-C65A-45DA-A57A-4B0B9A42BCF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957E01-04D3-45D7-A1B5-8DAC756A71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is a powerful modern computer programming language. It allows you to use variables without declaring them (i.e., it determines types implicitly), and it relies on indentation as a control structure. </a:t>
          </a:r>
        </a:p>
      </dgm:t>
    </dgm:pt>
    <dgm:pt modelId="{4FFC2C6A-E6CD-4AE3-8772-3541E786D960}" type="parTrans" cxnId="{A5DABC53-08D3-42B7-AFAA-660CE453863C}">
      <dgm:prSet/>
      <dgm:spPr/>
      <dgm:t>
        <a:bodyPr/>
        <a:lstStyle/>
        <a:p>
          <a:endParaRPr lang="en-US"/>
        </a:p>
      </dgm:t>
    </dgm:pt>
    <dgm:pt modelId="{318BE90E-2A3F-4C3F-9C73-67E77D03CCD5}" type="sibTrans" cxnId="{A5DABC53-08D3-42B7-AFAA-660CE453863C}">
      <dgm:prSet/>
      <dgm:spPr/>
      <dgm:t>
        <a:bodyPr/>
        <a:lstStyle/>
        <a:p>
          <a:endParaRPr lang="en-US"/>
        </a:p>
      </dgm:t>
    </dgm:pt>
    <dgm:pt modelId="{D9A8D265-45F3-453E-B9EE-0373369A5F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are not forced to define classes in Python (unlike Java) but you are free to do so when convenient</a:t>
          </a:r>
        </a:p>
      </dgm:t>
    </dgm:pt>
    <dgm:pt modelId="{27E42DD3-74DE-486D-88AF-0B6CA786EE5C}" type="parTrans" cxnId="{B5D87CB7-F25A-4577-8683-A481F8A4EFB9}">
      <dgm:prSet/>
      <dgm:spPr/>
      <dgm:t>
        <a:bodyPr/>
        <a:lstStyle/>
        <a:p>
          <a:endParaRPr lang="en-US"/>
        </a:p>
      </dgm:t>
    </dgm:pt>
    <dgm:pt modelId="{D9572EBD-5EF7-423F-A726-CBF852B33226}" type="sibTrans" cxnId="{B5D87CB7-F25A-4577-8683-A481F8A4EFB9}">
      <dgm:prSet/>
      <dgm:spPr/>
      <dgm:t>
        <a:bodyPr/>
        <a:lstStyle/>
        <a:p>
          <a:endParaRPr lang="en-US"/>
        </a:p>
      </dgm:t>
    </dgm:pt>
    <dgm:pt modelId="{9921470A-4159-488F-BE93-7EDD55467CD2}" type="pres">
      <dgm:prSet presAssocID="{5C0B8643-C65A-45DA-A57A-4B0B9A42BCF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254D77-DF45-4F93-A91E-10F2334AED5F}" type="pres">
      <dgm:prSet presAssocID="{7C957E01-04D3-45D7-A1B5-8DAC756A7188}" presName="compNode" presStyleCnt="0"/>
      <dgm:spPr/>
    </dgm:pt>
    <dgm:pt modelId="{A1D6B9F3-4DB8-45A3-A983-94C508A021EA}" type="pres">
      <dgm:prSet presAssocID="{7C957E01-04D3-45D7-A1B5-8DAC756A7188}" presName="bgRect" presStyleLbl="bgShp" presStyleIdx="0" presStyleCnt="2"/>
      <dgm:spPr/>
    </dgm:pt>
    <dgm:pt modelId="{FC54ADEB-4FC1-45E1-9274-5DEB727DADD0}" type="pres">
      <dgm:prSet presAssocID="{7C957E01-04D3-45D7-A1B5-8DAC756A7188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900527D-A8B6-49F2-8C5F-9E6DF30EED8C}" type="pres">
      <dgm:prSet presAssocID="{7C957E01-04D3-45D7-A1B5-8DAC756A7188}" presName="spaceRect" presStyleCnt="0"/>
      <dgm:spPr/>
    </dgm:pt>
    <dgm:pt modelId="{52B167E0-0346-4C7C-BEAD-C7ACC46FCAA1}" type="pres">
      <dgm:prSet presAssocID="{7C957E01-04D3-45D7-A1B5-8DAC756A7188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91E6D36-82A0-45F8-8B0D-3A798DFB9BDE}" type="pres">
      <dgm:prSet presAssocID="{318BE90E-2A3F-4C3F-9C73-67E77D03CCD5}" presName="sibTrans" presStyleCnt="0"/>
      <dgm:spPr/>
    </dgm:pt>
    <dgm:pt modelId="{9C05A761-E343-4C46-8975-E4784B4D49A0}" type="pres">
      <dgm:prSet presAssocID="{D9A8D265-45F3-453E-B9EE-0373369A5F0B}" presName="compNode" presStyleCnt="0"/>
      <dgm:spPr/>
    </dgm:pt>
    <dgm:pt modelId="{7F1C5CBD-1910-4A37-B922-AA7A6AB4A2A3}" type="pres">
      <dgm:prSet presAssocID="{D9A8D265-45F3-453E-B9EE-0373369A5F0B}" presName="bgRect" presStyleLbl="bgShp" presStyleIdx="1" presStyleCnt="2"/>
      <dgm:spPr/>
    </dgm:pt>
    <dgm:pt modelId="{717BACCC-69A9-4311-8CBA-0119D2CDDE60}" type="pres">
      <dgm:prSet presAssocID="{D9A8D265-45F3-453E-B9EE-0373369A5F0B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6321344-B668-45B9-89E8-FEE708A97B1B}" type="pres">
      <dgm:prSet presAssocID="{D9A8D265-45F3-453E-B9EE-0373369A5F0B}" presName="spaceRect" presStyleCnt="0"/>
      <dgm:spPr/>
    </dgm:pt>
    <dgm:pt modelId="{1CF2E6C5-3E4E-4959-94B8-7AF79708729F}" type="pres">
      <dgm:prSet presAssocID="{D9A8D265-45F3-453E-B9EE-0373369A5F0B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5DABC53-08D3-42B7-AFAA-660CE453863C}" srcId="{5C0B8643-C65A-45DA-A57A-4B0B9A42BCFD}" destId="{7C957E01-04D3-45D7-A1B5-8DAC756A7188}" srcOrd="0" destOrd="0" parTransId="{4FFC2C6A-E6CD-4AE3-8772-3541E786D960}" sibTransId="{318BE90E-2A3F-4C3F-9C73-67E77D03CCD5}"/>
    <dgm:cxn modelId="{B05EC3BA-E980-4529-9494-86BD42A42C3F}" type="presOf" srcId="{5C0B8643-C65A-45DA-A57A-4B0B9A42BCFD}" destId="{9921470A-4159-488F-BE93-7EDD55467CD2}" srcOrd="0" destOrd="0" presId="urn:microsoft.com/office/officeart/2018/2/layout/IconVerticalSolidList"/>
    <dgm:cxn modelId="{A06EE69E-09E4-4DE0-80FC-A2EE463FDA93}" type="presOf" srcId="{D9A8D265-45F3-453E-B9EE-0373369A5F0B}" destId="{1CF2E6C5-3E4E-4959-94B8-7AF79708729F}" srcOrd="0" destOrd="0" presId="urn:microsoft.com/office/officeart/2018/2/layout/IconVerticalSolidList"/>
    <dgm:cxn modelId="{B5D87CB7-F25A-4577-8683-A481F8A4EFB9}" srcId="{5C0B8643-C65A-45DA-A57A-4B0B9A42BCFD}" destId="{D9A8D265-45F3-453E-B9EE-0373369A5F0B}" srcOrd="1" destOrd="0" parTransId="{27E42DD3-74DE-486D-88AF-0B6CA786EE5C}" sibTransId="{D9572EBD-5EF7-423F-A726-CBF852B33226}"/>
    <dgm:cxn modelId="{80443FE6-AEF7-4FCD-BBD2-DBF92308E6B7}" type="presOf" srcId="{7C957E01-04D3-45D7-A1B5-8DAC756A7188}" destId="{52B167E0-0346-4C7C-BEAD-C7ACC46FCAA1}" srcOrd="0" destOrd="0" presId="urn:microsoft.com/office/officeart/2018/2/layout/IconVerticalSolidList"/>
    <dgm:cxn modelId="{B8B49131-BE6B-465A-87B2-F991F990C6E4}" type="presParOf" srcId="{9921470A-4159-488F-BE93-7EDD55467CD2}" destId="{16254D77-DF45-4F93-A91E-10F2334AED5F}" srcOrd="0" destOrd="0" presId="urn:microsoft.com/office/officeart/2018/2/layout/IconVerticalSolidList"/>
    <dgm:cxn modelId="{53F35EBB-CCD1-4FC1-B861-301392854388}" type="presParOf" srcId="{16254D77-DF45-4F93-A91E-10F2334AED5F}" destId="{A1D6B9F3-4DB8-45A3-A983-94C508A021EA}" srcOrd="0" destOrd="0" presId="urn:microsoft.com/office/officeart/2018/2/layout/IconVerticalSolidList"/>
    <dgm:cxn modelId="{88F6F05F-44F6-42A1-B3AC-9F000F2EBD7C}" type="presParOf" srcId="{16254D77-DF45-4F93-A91E-10F2334AED5F}" destId="{FC54ADEB-4FC1-45E1-9274-5DEB727DADD0}" srcOrd="1" destOrd="0" presId="urn:microsoft.com/office/officeart/2018/2/layout/IconVerticalSolidList"/>
    <dgm:cxn modelId="{AD679375-34B4-445D-B55C-05CBFCC70912}" type="presParOf" srcId="{16254D77-DF45-4F93-A91E-10F2334AED5F}" destId="{F900527D-A8B6-49F2-8C5F-9E6DF30EED8C}" srcOrd="2" destOrd="0" presId="urn:microsoft.com/office/officeart/2018/2/layout/IconVerticalSolidList"/>
    <dgm:cxn modelId="{F911F956-E38A-41AF-ABFD-1CA09AF8A81E}" type="presParOf" srcId="{16254D77-DF45-4F93-A91E-10F2334AED5F}" destId="{52B167E0-0346-4C7C-BEAD-C7ACC46FCAA1}" srcOrd="3" destOrd="0" presId="urn:microsoft.com/office/officeart/2018/2/layout/IconVerticalSolidList"/>
    <dgm:cxn modelId="{8F7063AF-ABFB-46F1-9874-17E109D8C9F0}" type="presParOf" srcId="{9921470A-4159-488F-BE93-7EDD55467CD2}" destId="{E91E6D36-82A0-45F8-8B0D-3A798DFB9BDE}" srcOrd="1" destOrd="0" presId="urn:microsoft.com/office/officeart/2018/2/layout/IconVerticalSolidList"/>
    <dgm:cxn modelId="{32755707-22A5-4C33-8D99-780EF4EFC142}" type="presParOf" srcId="{9921470A-4159-488F-BE93-7EDD55467CD2}" destId="{9C05A761-E343-4C46-8975-E4784B4D49A0}" srcOrd="2" destOrd="0" presId="urn:microsoft.com/office/officeart/2018/2/layout/IconVerticalSolidList"/>
    <dgm:cxn modelId="{32E6D64D-CE81-4DFC-B4C2-6DDF06438936}" type="presParOf" srcId="{9C05A761-E343-4C46-8975-E4784B4D49A0}" destId="{7F1C5CBD-1910-4A37-B922-AA7A6AB4A2A3}" srcOrd="0" destOrd="0" presId="urn:microsoft.com/office/officeart/2018/2/layout/IconVerticalSolidList"/>
    <dgm:cxn modelId="{33D8F0BB-7F2C-4B72-90B4-D2A30CB3A979}" type="presParOf" srcId="{9C05A761-E343-4C46-8975-E4784B4D49A0}" destId="{717BACCC-69A9-4311-8CBA-0119D2CDDE60}" srcOrd="1" destOrd="0" presId="urn:microsoft.com/office/officeart/2018/2/layout/IconVerticalSolidList"/>
    <dgm:cxn modelId="{F735EE7E-368E-4023-B515-3BBE9E548CC9}" type="presParOf" srcId="{9C05A761-E343-4C46-8975-E4784B4D49A0}" destId="{B6321344-B668-45B9-89E8-FEE708A97B1B}" srcOrd="2" destOrd="0" presId="urn:microsoft.com/office/officeart/2018/2/layout/IconVerticalSolidList"/>
    <dgm:cxn modelId="{3CC740B1-3DFF-4DF8-A49B-5CD05F77B2BB}" type="presParOf" srcId="{9C05A761-E343-4C46-8975-E4784B4D49A0}" destId="{1CF2E6C5-3E4E-4959-94B8-7AF7970872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026378-588B-4818-89E9-AB5505F1B65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05E5C9-B2A5-4CBA-BADE-90EBC5F87975}">
      <dgm:prSet/>
      <dgm:spPr/>
      <dgm:t>
        <a:bodyPr/>
        <a:lstStyle/>
        <a:p>
          <a:r>
            <a:rPr lang="en-US"/>
            <a:t>Open source general-purpose language.</a:t>
          </a:r>
        </a:p>
      </dgm:t>
    </dgm:pt>
    <dgm:pt modelId="{C81AB655-468B-4ED3-A5B5-ABD5A6AE2371}" type="parTrans" cxnId="{DDBC4290-2EA4-4A18-A111-C9A399AEBF7E}">
      <dgm:prSet/>
      <dgm:spPr/>
      <dgm:t>
        <a:bodyPr/>
        <a:lstStyle/>
        <a:p>
          <a:endParaRPr lang="en-US"/>
        </a:p>
      </dgm:t>
    </dgm:pt>
    <dgm:pt modelId="{028DF987-7BA0-4835-8E09-3351661D546F}" type="sibTrans" cxnId="{DDBC4290-2EA4-4A18-A111-C9A399AEBF7E}">
      <dgm:prSet/>
      <dgm:spPr/>
      <dgm:t>
        <a:bodyPr/>
        <a:lstStyle/>
        <a:p>
          <a:endParaRPr lang="en-US"/>
        </a:p>
      </dgm:t>
    </dgm:pt>
    <dgm:pt modelId="{D444BD97-05B1-47BF-AB67-B9C836098421}">
      <dgm:prSet/>
      <dgm:spPr/>
      <dgm:t>
        <a:bodyPr/>
        <a:lstStyle/>
        <a:p>
          <a:r>
            <a:rPr lang="en-US"/>
            <a:t>Object Oriented, Procedural, Functional</a:t>
          </a:r>
        </a:p>
      </dgm:t>
    </dgm:pt>
    <dgm:pt modelId="{699A9CDD-F756-4CFF-859B-274D00D3BEE8}" type="parTrans" cxnId="{895E6397-68BB-4980-8971-539E12B887B3}">
      <dgm:prSet/>
      <dgm:spPr/>
      <dgm:t>
        <a:bodyPr/>
        <a:lstStyle/>
        <a:p>
          <a:endParaRPr lang="en-US"/>
        </a:p>
      </dgm:t>
    </dgm:pt>
    <dgm:pt modelId="{8821F214-51D2-4A56-A368-C05925C95CFA}" type="sibTrans" cxnId="{895E6397-68BB-4980-8971-539E12B887B3}">
      <dgm:prSet/>
      <dgm:spPr/>
      <dgm:t>
        <a:bodyPr/>
        <a:lstStyle/>
        <a:p>
          <a:endParaRPr lang="en-US"/>
        </a:p>
      </dgm:t>
    </dgm:pt>
    <dgm:pt modelId="{8358E958-A7BF-4C0A-ABDD-ED4E6D993B5B}">
      <dgm:prSet/>
      <dgm:spPr/>
      <dgm:t>
        <a:bodyPr/>
        <a:lstStyle/>
        <a:p>
          <a:r>
            <a:rPr lang="en-US"/>
            <a:t>Easy to interface with C/ObjC/Java/Fortran</a:t>
          </a:r>
        </a:p>
      </dgm:t>
    </dgm:pt>
    <dgm:pt modelId="{F14DCA9A-F59C-4C60-B416-1D1A58A2F021}" type="parTrans" cxnId="{E2F40351-5EB5-4231-9683-757DAF13398E}">
      <dgm:prSet/>
      <dgm:spPr/>
      <dgm:t>
        <a:bodyPr/>
        <a:lstStyle/>
        <a:p>
          <a:endParaRPr lang="en-US"/>
        </a:p>
      </dgm:t>
    </dgm:pt>
    <dgm:pt modelId="{7EB6BD21-E6A5-4742-91C9-E502C24DCA5E}" type="sibTrans" cxnId="{E2F40351-5EB5-4231-9683-757DAF13398E}">
      <dgm:prSet/>
      <dgm:spPr/>
      <dgm:t>
        <a:bodyPr/>
        <a:lstStyle/>
        <a:p>
          <a:endParaRPr lang="en-US"/>
        </a:p>
      </dgm:t>
    </dgm:pt>
    <dgm:pt modelId="{E5F6D6A4-2FF6-43E7-BEDD-5203F51086E8}">
      <dgm:prSet/>
      <dgm:spPr/>
      <dgm:t>
        <a:bodyPr/>
        <a:lstStyle/>
        <a:p>
          <a:r>
            <a:rPr lang="en-US"/>
            <a:t>Easy-ish to interface with C++ (via SWIG)</a:t>
          </a:r>
        </a:p>
      </dgm:t>
    </dgm:pt>
    <dgm:pt modelId="{3B13458F-0263-4C22-B308-AA1F6AE44A31}" type="parTrans" cxnId="{64C7247E-AB42-477C-A773-47472C44B118}">
      <dgm:prSet/>
      <dgm:spPr/>
      <dgm:t>
        <a:bodyPr/>
        <a:lstStyle/>
        <a:p>
          <a:endParaRPr lang="en-US"/>
        </a:p>
      </dgm:t>
    </dgm:pt>
    <dgm:pt modelId="{49035804-FBD4-4C24-B827-F4D5BEEF0AA6}" type="sibTrans" cxnId="{64C7247E-AB42-477C-A773-47472C44B118}">
      <dgm:prSet/>
      <dgm:spPr/>
      <dgm:t>
        <a:bodyPr/>
        <a:lstStyle/>
        <a:p>
          <a:endParaRPr lang="en-US"/>
        </a:p>
      </dgm:t>
    </dgm:pt>
    <dgm:pt modelId="{AA91FEEB-6261-483F-8E61-07DC2C447324}">
      <dgm:prSet/>
      <dgm:spPr/>
      <dgm:t>
        <a:bodyPr/>
        <a:lstStyle/>
        <a:p>
          <a:r>
            <a:rPr lang="en-US"/>
            <a:t>Great interactive environment</a:t>
          </a:r>
        </a:p>
      </dgm:t>
    </dgm:pt>
    <dgm:pt modelId="{EBA1D2F7-6FF9-4ADE-9EF5-3F23E73E0AA5}" type="parTrans" cxnId="{8F70AEFB-A8FA-4F27-B9E9-D9BA01FC6DE7}">
      <dgm:prSet/>
      <dgm:spPr/>
      <dgm:t>
        <a:bodyPr/>
        <a:lstStyle/>
        <a:p>
          <a:endParaRPr lang="en-US"/>
        </a:p>
      </dgm:t>
    </dgm:pt>
    <dgm:pt modelId="{4A1A5071-8892-4529-BC56-5FB78BEB48A4}" type="sibTrans" cxnId="{8F70AEFB-A8FA-4F27-B9E9-D9BA01FC6DE7}">
      <dgm:prSet/>
      <dgm:spPr/>
      <dgm:t>
        <a:bodyPr/>
        <a:lstStyle/>
        <a:p>
          <a:endParaRPr lang="en-US"/>
        </a:p>
      </dgm:t>
    </dgm:pt>
    <dgm:pt modelId="{35AA4ABB-C0E0-4E49-ACD1-7DDABE432A87}">
      <dgm:prSet/>
      <dgm:spPr/>
      <dgm:t>
        <a:bodyPr/>
        <a:lstStyle/>
        <a:p>
          <a:r>
            <a:rPr lang="en-US"/>
            <a:t>Easier to learn</a:t>
          </a:r>
        </a:p>
      </dgm:t>
    </dgm:pt>
    <dgm:pt modelId="{CEB177A0-A5F0-4C80-91AC-AE07774F5B2A}" type="parTrans" cxnId="{2DAAAA5D-2D45-4BE5-A801-65BD3F47BD40}">
      <dgm:prSet/>
      <dgm:spPr/>
      <dgm:t>
        <a:bodyPr/>
        <a:lstStyle/>
        <a:p>
          <a:endParaRPr lang="en-US"/>
        </a:p>
      </dgm:t>
    </dgm:pt>
    <dgm:pt modelId="{18826E75-2758-4CC7-93A4-C0C30D0DE37B}" type="sibTrans" cxnId="{2DAAAA5D-2D45-4BE5-A801-65BD3F47BD40}">
      <dgm:prSet/>
      <dgm:spPr/>
      <dgm:t>
        <a:bodyPr/>
        <a:lstStyle/>
        <a:p>
          <a:endParaRPr lang="en-US"/>
        </a:p>
      </dgm:t>
    </dgm:pt>
    <dgm:pt modelId="{13A25749-51AC-48C4-8CAF-3624F2B9FBE0}">
      <dgm:prSet/>
      <dgm:spPr/>
      <dgm:t>
        <a:bodyPr/>
        <a:lstStyle/>
        <a:p>
          <a:r>
            <a:rPr lang="en-US"/>
            <a:t>Simple Elegant Syntax</a:t>
          </a:r>
        </a:p>
      </dgm:t>
    </dgm:pt>
    <dgm:pt modelId="{A2250834-8B73-4C39-9D1C-807965B7D199}" type="parTrans" cxnId="{DB6E9CBE-9DC3-403A-BB26-69F32141D766}">
      <dgm:prSet/>
      <dgm:spPr/>
      <dgm:t>
        <a:bodyPr/>
        <a:lstStyle/>
        <a:p>
          <a:endParaRPr lang="en-US"/>
        </a:p>
      </dgm:t>
    </dgm:pt>
    <dgm:pt modelId="{FAF707C7-BBCC-4489-838A-FB4111E5452F}" type="sibTrans" cxnId="{DB6E9CBE-9DC3-403A-BB26-69F32141D766}">
      <dgm:prSet/>
      <dgm:spPr/>
      <dgm:t>
        <a:bodyPr/>
        <a:lstStyle/>
        <a:p>
          <a:endParaRPr lang="en-US"/>
        </a:p>
      </dgm:t>
    </dgm:pt>
    <dgm:pt modelId="{2968D059-E9FA-464E-AA3F-3208D7A162DC}">
      <dgm:prSet/>
      <dgm:spPr/>
      <dgm:t>
        <a:bodyPr/>
        <a:lstStyle/>
        <a:p>
          <a:r>
            <a:rPr lang="en-US"/>
            <a:t>Great Community and Support</a:t>
          </a:r>
        </a:p>
      </dgm:t>
    </dgm:pt>
    <dgm:pt modelId="{D2E33771-7D6E-46BE-B66F-7F84524CD4FC}" type="parTrans" cxnId="{51281114-67D1-4224-A864-43E8A26448CA}">
      <dgm:prSet/>
      <dgm:spPr/>
      <dgm:t>
        <a:bodyPr/>
        <a:lstStyle/>
        <a:p>
          <a:endParaRPr lang="en-US"/>
        </a:p>
      </dgm:t>
    </dgm:pt>
    <dgm:pt modelId="{37F58BD3-84E0-42E9-8BF8-E39ECE2B142C}" type="sibTrans" cxnId="{51281114-67D1-4224-A864-43E8A26448CA}">
      <dgm:prSet/>
      <dgm:spPr/>
      <dgm:t>
        <a:bodyPr/>
        <a:lstStyle/>
        <a:p>
          <a:endParaRPr lang="en-US"/>
        </a:p>
      </dgm:t>
    </dgm:pt>
    <dgm:pt modelId="{B214EA39-7678-42F5-A59F-C08C98553E8F}" type="pres">
      <dgm:prSet presAssocID="{34026378-588B-4818-89E9-AB5505F1B65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B3D2AA8-2F3E-4D66-9A21-C885599430B9}" type="pres">
      <dgm:prSet presAssocID="{6205E5C9-B2A5-4CBA-BADE-90EBC5F87975}" presName="thickLine" presStyleLbl="alignNode1" presStyleIdx="0" presStyleCnt="8"/>
      <dgm:spPr/>
    </dgm:pt>
    <dgm:pt modelId="{07F1AEBB-4E7A-4DE7-B92E-359492F7E873}" type="pres">
      <dgm:prSet presAssocID="{6205E5C9-B2A5-4CBA-BADE-90EBC5F87975}" presName="horz1" presStyleCnt="0"/>
      <dgm:spPr/>
    </dgm:pt>
    <dgm:pt modelId="{FB5EA205-E36F-4E67-B991-DE0B6D820FB9}" type="pres">
      <dgm:prSet presAssocID="{6205E5C9-B2A5-4CBA-BADE-90EBC5F87975}" presName="tx1" presStyleLbl="revTx" presStyleIdx="0" presStyleCnt="8"/>
      <dgm:spPr/>
      <dgm:t>
        <a:bodyPr/>
        <a:lstStyle/>
        <a:p>
          <a:endParaRPr lang="en-US"/>
        </a:p>
      </dgm:t>
    </dgm:pt>
    <dgm:pt modelId="{7BE99A63-854C-4CEE-B545-DCF150DDF6E9}" type="pres">
      <dgm:prSet presAssocID="{6205E5C9-B2A5-4CBA-BADE-90EBC5F87975}" presName="vert1" presStyleCnt="0"/>
      <dgm:spPr/>
    </dgm:pt>
    <dgm:pt modelId="{071838E9-59CA-472C-8E41-46B93FB705C6}" type="pres">
      <dgm:prSet presAssocID="{D444BD97-05B1-47BF-AB67-B9C836098421}" presName="thickLine" presStyleLbl="alignNode1" presStyleIdx="1" presStyleCnt="8"/>
      <dgm:spPr/>
    </dgm:pt>
    <dgm:pt modelId="{687A4BBE-6934-461E-A65F-51F2CE4B760D}" type="pres">
      <dgm:prSet presAssocID="{D444BD97-05B1-47BF-AB67-B9C836098421}" presName="horz1" presStyleCnt="0"/>
      <dgm:spPr/>
    </dgm:pt>
    <dgm:pt modelId="{F1D47D2B-E082-4907-94F0-169412D6EE35}" type="pres">
      <dgm:prSet presAssocID="{D444BD97-05B1-47BF-AB67-B9C836098421}" presName="tx1" presStyleLbl="revTx" presStyleIdx="1" presStyleCnt="8"/>
      <dgm:spPr/>
      <dgm:t>
        <a:bodyPr/>
        <a:lstStyle/>
        <a:p>
          <a:endParaRPr lang="en-US"/>
        </a:p>
      </dgm:t>
    </dgm:pt>
    <dgm:pt modelId="{C9AC6DD4-482D-475C-8FFD-4FCAAA7CAC1A}" type="pres">
      <dgm:prSet presAssocID="{D444BD97-05B1-47BF-AB67-B9C836098421}" presName="vert1" presStyleCnt="0"/>
      <dgm:spPr/>
    </dgm:pt>
    <dgm:pt modelId="{5CD72348-F173-498D-906B-B9C21F639969}" type="pres">
      <dgm:prSet presAssocID="{8358E958-A7BF-4C0A-ABDD-ED4E6D993B5B}" presName="thickLine" presStyleLbl="alignNode1" presStyleIdx="2" presStyleCnt="8"/>
      <dgm:spPr/>
    </dgm:pt>
    <dgm:pt modelId="{1AC74823-31AC-464F-9AF3-037EC2B2535B}" type="pres">
      <dgm:prSet presAssocID="{8358E958-A7BF-4C0A-ABDD-ED4E6D993B5B}" presName="horz1" presStyleCnt="0"/>
      <dgm:spPr/>
    </dgm:pt>
    <dgm:pt modelId="{6B846D10-BAA0-441E-B9E4-E87223E4BD06}" type="pres">
      <dgm:prSet presAssocID="{8358E958-A7BF-4C0A-ABDD-ED4E6D993B5B}" presName="tx1" presStyleLbl="revTx" presStyleIdx="2" presStyleCnt="8"/>
      <dgm:spPr/>
      <dgm:t>
        <a:bodyPr/>
        <a:lstStyle/>
        <a:p>
          <a:endParaRPr lang="en-US"/>
        </a:p>
      </dgm:t>
    </dgm:pt>
    <dgm:pt modelId="{DB8A5FBB-516D-4555-8E51-8FC7E881FE7F}" type="pres">
      <dgm:prSet presAssocID="{8358E958-A7BF-4C0A-ABDD-ED4E6D993B5B}" presName="vert1" presStyleCnt="0"/>
      <dgm:spPr/>
    </dgm:pt>
    <dgm:pt modelId="{F3ED99BC-0B09-458E-B3A2-B1D9B104DC10}" type="pres">
      <dgm:prSet presAssocID="{E5F6D6A4-2FF6-43E7-BEDD-5203F51086E8}" presName="thickLine" presStyleLbl="alignNode1" presStyleIdx="3" presStyleCnt="8"/>
      <dgm:spPr/>
    </dgm:pt>
    <dgm:pt modelId="{58A4110C-91B1-46D4-A1A5-5585FDBB3D31}" type="pres">
      <dgm:prSet presAssocID="{E5F6D6A4-2FF6-43E7-BEDD-5203F51086E8}" presName="horz1" presStyleCnt="0"/>
      <dgm:spPr/>
    </dgm:pt>
    <dgm:pt modelId="{453ECC88-B691-4CCA-BD7A-EF40DEFFDCA6}" type="pres">
      <dgm:prSet presAssocID="{E5F6D6A4-2FF6-43E7-BEDD-5203F51086E8}" presName="tx1" presStyleLbl="revTx" presStyleIdx="3" presStyleCnt="8"/>
      <dgm:spPr/>
      <dgm:t>
        <a:bodyPr/>
        <a:lstStyle/>
        <a:p>
          <a:endParaRPr lang="en-US"/>
        </a:p>
      </dgm:t>
    </dgm:pt>
    <dgm:pt modelId="{6EC22CBA-2D4D-49FA-A4A4-DB700928226E}" type="pres">
      <dgm:prSet presAssocID="{E5F6D6A4-2FF6-43E7-BEDD-5203F51086E8}" presName="vert1" presStyleCnt="0"/>
      <dgm:spPr/>
    </dgm:pt>
    <dgm:pt modelId="{9673995C-A433-4BA2-8420-09AA80BA5A11}" type="pres">
      <dgm:prSet presAssocID="{AA91FEEB-6261-483F-8E61-07DC2C447324}" presName="thickLine" presStyleLbl="alignNode1" presStyleIdx="4" presStyleCnt="8"/>
      <dgm:spPr/>
    </dgm:pt>
    <dgm:pt modelId="{2234C4CC-C792-4EEE-8650-4DE3EBEE0AFE}" type="pres">
      <dgm:prSet presAssocID="{AA91FEEB-6261-483F-8E61-07DC2C447324}" presName="horz1" presStyleCnt="0"/>
      <dgm:spPr/>
    </dgm:pt>
    <dgm:pt modelId="{3A8DFDAE-D2FE-4A78-B1A8-637B03155164}" type="pres">
      <dgm:prSet presAssocID="{AA91FEEB-6261-483F-8E61-07DC2C447324}" presName="tx1" presStyleLbl="revTx" presStyleIdx="4" presStyleCnt="8"/>
      <dgm:spPr/>
      <dgm:t>
        <a:bodyPr/>
        <a:lstStyle/>
        <a:p>
          <a:endParaRPr lang="en-US"/>
        </a:p>
      </dgm:t>
    </dgm:pt>
    <dgm:pt modelId="{3842D807-BAED-404D-95E7-D836E42740F3}" type="pres">
      <dgm:prSet presAssocID="{AA91FEEB-6261-483F-8E61-07DC2C447324}" presName="vert1" presStyleCnt="0"/>
      <dgm:spPr/>
    </dgm:pt>
    <dgm:pt modelId="{B69B536F-EA22-419C-BFB6-17C44C82F556}" type="pres">
      <dgm:prSet presAssocID="{35AA4ABB-C0E0-4E49-ACD1-7DDABE432A87}" presName="thickLine" presStyleLbl="alignNode1" presStyleIdx="5" presStyleCnt="8"/>
      <dgm:spPr/>
    </dgm:pt>
    <dgm:pt modelId="{581790C8-FD04-4721-A327-8E26E7ADAA67}" type="pres">
      <dgm:prSet presAssocID="{35AA4ABB-C0E0-4E49-ACD1-7DDABE432A87}" presName="horz1" presStyleCnt="0"/>
      <dgm:spPr/>
    </dgm:pt>
    <dgm:pt modelId="{CB6184FC-BB9B-4B26-8862-88E43E3CF66E}" type="pres">
      <dgm:prSet presAssocID="{35AA4ABB-C0E0-4E49-ACD1-7DDABE432A87}" presName="tx1" presStyleLbl="revTx" presStyleIdx="5" presStyleCnt="8"/>
      <dgm:spPr/>
      <dgm:t>
        <a:bodyPr/>
        <a:lstStyle/>
        <a:p>
          <a:endParaRPr lang="en-US"/>
        </a:p>
      </dgm:t>
    </dgm:pt>
    <dgm:pt modelId="{7CA7A937-B32D-464B-8FC9-012310476A50}" type="pres">
      <dgm:prSet presAssocID="{35AA4ABB-C0E0-4E49-ACD1-7DDABE432A87}" presName="vert1" presStyleCnt="0"/>
      <dgm:spPr/>
    </dgm:pt>
    <dgm:pt modelId="{DB38B43E-2397-4A05-B335-28ED4F41D712}" type="pres">
      <dgm:prSet presAssocID="{13A25749-51AC-48C4-8CAF-3624F2B9FBE0}" presName="thickLine" presStyleLbl="alignNode1" presStyleIdx="6" presStyleCnt="8"/>
      <dgm:spPr/>
    </dgm:pt>
    <dgm:pt modelId="{3C12B933-120A-45B8-A5A6-4D6BFF40DD61}" type="pres">
      <dgm:prSet presAssocID="{13A25749-51AC-48C4-8CAF-3624F2B9FBE0}" presName="horz1" presStyleCnt="0"/>
      <dgm:spPr/>
    </dgm:pt>
    <dgm:pt modelId="{E63BBC67-D3DD-4C7B-9A28-F12B0A644829}" type="pres">
      <dgm:prSet presAssocID="{13A25749-51AC-48C4-8CAF-3624F2B9FBE0}" presName="tx1" presStyleLbl="revTx" presStyleIdx="6" presStyleCnt="8"/>
      <dgm:spPr/>
      <dgm:t>
        <a:bodyPr/>
        <a:lstStyle/>
        <a:p>
          <a:endParaRPr lang="en-US"/>
        </a:p>
      </dgm:t>
    </dgm:pt>
    <dgm:pt modelId="{E193A960-BCD3-4B0D-B7B5-B8E6A5E60FB5}" type="pres">
      <dgm:prSet presAssocID="{13A25749-51AC-48C4-8CAF-3624F2B9FBE0}" presName="vert1" presStyleCnt="0"/>
      <dgm:spPr/>
    </dgm:pt>
    <dgm:pt modelId="{186B0F27-3A19-4D4A-ACC6-C2BF9E522DA8}" type="pres">
      <dgm:prSet presAssocID="{2968D059-E9FA-464E-AA3F-3208D7A162DC}" presName="thickLine" presStyleLbl="alignNode1" presStyleIdx="7" presStyleCnt="8"/>
      <dgm:spPr/>
    </dgm:pt>
    <dgm:pt modelId="{030D7987-18F6-4EA9-BB44-755792857E90}" type="pres">
      <dgm:prSet presAssocID="{2968D059-E9FA-464E-AA3F-3208D7A162DC}" presName="horz1" presStyleCnt="0"/>
      <dgm:spPr/>
    </dgm:pt>
    <dgm:pt modelId="{D1D51449-D748-47A6-AE0F-1B57AABB6746}" type="pres">
      <dgm:prSet presAssocID="{2968D059-E9FA-464E-AA3F-3208D7A162DC}" presName="tx1" presStyleLbl="revTx" presStyleIdx="7" presStyleCnt="8"/>
      <dgm:spPr/>
      <dgm:t>
        <a:bodyPr/>
        <a:lstStyle/>
        <a:p>
          <a:endParaRPr lang="en-US"/>
        </a:p>
      </dgm:t>
    </dgm:pt>
    <dgm:pt modelId="{23DF4217-2506-4B56-BFBA-357E44534C92}" type="pres">
      <dgm:prSet presAssocID="{2968D059-E9FA-464E-AA3F-3208D7A162DC}" presName="vert1" presStyleCnt="0"/>
      <dgm:spPr/>
    </dgm:pt>
  </dgm:ptLst>
  <dgm:cxnLst>
    <dgm:cxn modelId="{F95AD899-8CB8-4032-BBB3-2CDC9F1CAEE8}" type="presOf" srcId="{8358E958-A7BF-4C0A-ABDD-ED4E6D993B5B}" destId="{6B846D10-BAA0-441E-B9E4-E87223E4BD06}" srcOrd="0" destOrd="0" presId="urn:microsoft.com/office/officeart/2008/layout/LinedList"/>
    <dgm:cxn modelId="{751262EC-56EC-4DBE-B5AB-E14939C91A9C}" type="presOf" srcId="{34026378-588B-4818-89E9-AB5505F1B654}" destId="{B214EA39-7678-42F5-A59F-C08C98553E8F}" srcOrd="0" destOrd="0" presId="urn:microsoft.com/office/officeart/2008/layout/LinedList"/>
    <dgm:cxn modelId="{AB192571-E79E-4A57-B270-F4807A4E5542}" type="presOf" srcId="{E5F6D6A4-2FF6-43E7-BEDD-5203F51086E8}" destId="{453ECC88-B691-4CCA-BD7A-EF40DEFFDCA6}" srcOrd="0" destOrd="0" presId="urn:microsoft.com/office/officeart/2008/layout/LinedList"/>
    <dgm:cxn modelId="{38845BA7-CB4C-4D41-A617-3CC348B6A042}" type="presOf" srcId="{AA91FEEB-6261-483F-8E61-07DC2C447324}" destId="{3A8DFDAE-D2FE-4A78-B1A8-637B03155164}" srcOrd="0" destOrd="0" presId="urn:microsoft.com/office/officeart/2008/layout/LinedList"/>
    <dgm:cxn modelId="{96F2850A-2BD2-4623-8184-3571AC63BD6B}" type="presOf" srcId="{2968D059-E9FA-464E-AA3F-3208D7A162DC}" destId="{D1D51449-D748-47A6-AE0F-1B57AABB6746}" srcOrd="0" destOrd="0" presId="urn:microsoft.com/office/officeart/2008/layout/LinedList"/>
    <dgm:cxn modelId="{BE6EF178-5E10-47EF-B0B0-54AC501123ED}" type="presOf" srcId="{6205E5C9-B2A5-4CBA-BADE-90EBC5F87975}" destId="{FB5EA205-E36F-4E67-B991-DE0B6D820FB9}" srcOrd="0" destOrd="0" presId="urn:microsoft.com/office/officeart/2008/layout/LinedList"/>
    <dgm:cxn modelId="{8F70AEFB-A8FA-4F27-B9E9-D9BA01FC6DE7}" srcId="{34026378-588B-4818-89E9-AB5505F1B654}" destId="{AA91FEEB-6261-483F-8E61-07DC2C447324}" srcOrd="4" destOrd="0" parTransId="{EBA1D2F7-6FF9-4ADE-9EF5-3F23E73E0AA5}" sibTransId="{4A1A5071-8892-4529-BC56-5FB78BEB48A4}"/>
    <dgm:cxn modelId="{4611A34F-A035-4E6E-A9ED-D89D013D766F}" type="presOf" srcId="{13A25749-51AC-48C4-8CAF-3624F2B9FBE0}" destId="{E63BBC67-D3DD-4C7B-9A28-F12B0A644829}" srcOrd="0" destOrd="0" presId="urn:microsoft.com/office/officeart/2008/layout/LinedList"/>
    <dgm:cxn modelId="{DDBC4290-2EA4-4A18-A111-C9A399AEBF7E}" srcId="{34026378-588B-4818-89E9-AB5505F1B654}" destId="{6205E5C9-B2A5-4CBA-BADE-90EBC5F87975}" srcOrd="0" destOrd="0" parTransId="{C81AB655-468B-4ED3-A5B5-ABD5A6AE2371}" sibTransId="{028DF987-7BA0-4835-8E09-3351661D546F}"/>
    <dgm:cxn modelId="{E2F40351-5EB5-4231-9683-757DAF13398E}" srcId="{34026378-588B-4818-89E9-AB5505F1B654}" destId="{8358E958-A7BF-4C0A-ABDD-ED4E6D993B5B}" srcOrd="2" destOrd="0" parTransId="{F14DCA9A-F59C-4C60-B416-1D1A58A2F021}" sibTransId="{7EB6BD21-E6A5-4742-91C9-E502C24DCA5E}"/>
    <dgm:cxn modelId="{758B63C4-D8AD-4F7D-9023-F1A20FD1F2CF}" type="presOf" srcId="{D444BD97-05B1-47BF-AB67-B9C836098421}" destId="{F1D47D2B-E082-4907-94F0-169412D6EE35}" srcOrd="0" destOrd="0" presId="urn:microsoft.com/office/officeart/2008/layout/LinedList"/>
    <dgm:cxn modelId="{51281114-67D1-4224-A864-43E8A26448CA}" srcId="{34026378-588B-4818-89E9-AB5505F1B654}" destId="{2968D059-E9FA-464E-AA3F-3208D7A162DC}" srcOrd="7" destOrd="0" parTransId="{D2E33771-7D6E-46BE-B66F-7F84524CD4FC}" sibTransId="{37F58BD3-84E0-42E9-8BF8-E39ECE2B142C}"/>
    <dgm:cxn modelId="{DB6E9CBE-9DC3-403A-BB26-69F32141D766}" srcId="{34026378-588B-4818-89E9-AB5505F1B654}" destId="{13A25749-51AC-48C4-8CAF-3624F2B9FBE0}" srcOrd="6" destOrd="0" parTransId="{A2250834-8B73-4C39-9D1C-807965B7D199}" sibTransId="{FAF707C7-BBCC-4489-838A-FB4111E5452F}"/>
    <dgm:cxn modelId="{64C7247E-AB42-477C-A773-47472C44B118}" srcId="{34026378-588B-4818-89E9-AB5505F1B654}" destId="{E5F6D6A4-2FF6-43E7-BEDD-5203F51086E8}" srcOrd="3" destOrd="0" parTransId="{3B13458F-0263-4C22-B308-AA1F6AE44A31}" sibTransId="{49035804-FBD4-4C24-B827-F4D5BEEF0AA6}"/>
    <dgm:cxn modelId="{2DAAAA5D-2D45-4BE5-A801-65BD3F47BD40}" srcId="{34026378-588B-4818-89E9-AB5505F1B654}" destId="{35AA4ABB-C0E0-4E49-ACD1-7DDABE432A87}" srcOrd="5" destOrd="0" parTransId="{CEB177A0-A5F0-4C80-91AC-AE07774F5B2A}" sibTransId="{18826E75-2758-4CC7-93A4-C0C30D0DE37B}"/>
    <dgm:cxn modelId="{35BED99A-F3A3-41DF-9ACB-3765E5885D20}" type="presOf" srcId="{35AA4ABB-C0E0-4E49-ACD1-7DDABE432A87}" destId="{CB6184FC-BB9B-4B26-8862-88E43E3CF66E}" srcOrd="0" destOrd="0" presId="urn:microsoft.com/office/officeart/2008/layout/LinedList"/>
    <dgm:cxn modelId="{895E6397-68BB-4980-8971-539E12B887B3}" srcId="{34026378-588B-4818-89E9-AB5505F1B654}" destId="{D444BD97-05B1-47BF-AB67-B9C836098421}" srcOrd="1" destOrd="0" parTransId="{699A9CDD-F756-4CFF-859B-274D00D3BEE8}" sibTransId="{8821F214-51D2-4A56-A368-C05925C95CFA}"/>
    <dgm:cxn modelId="{B813FE37-27F8-45A3-A0F4-A97688EA9A07}" type="presParOf" srcId="{B214EA39-7678-42F5-A59F-C08C98553E8F}" destId="{5B3D2AA8-2F3E-4D66-9A21-C885599430B9}" srcOrd="0" destOrd="0" presId="urn:microsoft.com/office/officeart/2008/layout/LinedList"/>
    <dgm:cxn modelId="{35643B99-E19B-4190-86AE-61EA62B6B804}" type="presParOf" srcId="{B214EA39-7678-42F5-A59F-C08C98553E8F}" destId="{07F1AEBB-4E7A-4DE7-B92E-359492F7E873}" srcOrd="1" destOrd="0" presId="urn:microsoft.com/office/officeart/2008/layout/LinedList"/>
    <dgm:cxn modelId="{05ADE73B-15B3-4F96-8C48-5F8CE6CDC3AA}" type="presParOf" srcId="{07F1AEBB-4E7A-4DE7-B92E-359492F7E873}" destId="{FB5EA205-E36F-4E67-B991-DE0B6D820FB9}" srcOrd="0" destOrd="0" presId="urn:microsoft.com/office/officeart/2008/layout/LinedList"/>
    <dgm:cxn modelId="{3A01E56C-7250-4AA9-BD84-B1D3A7B7761E}" type="presParOf" srcId="{07F1AEBB-4E7A-4DE7-B92E-359492F7E873}" destId="{7BE99A63-854C-4CEE-B545-DCF150DDF6E9}" srcOrd="1" destOrd="0" presId="urn:microsoft.com/office/officeart/2008/layout/LinedList"/>
    <dgm:cxn modelId="{BBD7A753-6DC5-43F3-A152-16ACDB97869F}" type="presParOf" srcId="{B214EA39-7678-42F5-A59F-C08C98553E8F}" destId="{071838E9-59CA-472C-8E41-46B93FB705C6}" srcOrd="2" destOrd="0" presId="urn:microsoft.com/office/officeart/2008/layout/LinedList"/>
    <dgm:cxn modelId="{EB6E8D2A-5FDC-4DE4-94FA-15168DE48840}" type="presParOf" srcId="{B214EA39-7678-42F5-A59F-C08C98553E8F}" destId="{687A4BBE-6934-461E-A65F-51F2CE4B760D}" srcOrd="3" destOrd="0" presId="urn:microsoft.com/office/officeart/2008/layout/LinedList"/>
    <dgm:cxn modelId="{5B61387D-F492-4226-801D-E7FE6115DB88}" type="presParOf" srcId="{687A4BBE-6934-461E-A65F-51F2CE4B760D}" destId="{F1D47D2B-E082-4907-94F0-169412D6EE35}" srcOrd="0" destOrd="0" presId="urn:microsoft.com/office/officeart/2008/layout/LinedList"/>
    <dgm:cxn modelId="{501AC0CA-93D1-4129-AA39-DD05827A2272}" type="presParOf" srcId="{687A4BBE-6934-461E-A65F-51F2CE4B760D}" destId="{C9AC6DD4-482D-475C-8FFD-4FCAAA7CAC1A}" srcOrd="1" destOrd="0" presId="urn:microsoft.com/office/officeart/2008/layout/LinedList"/>
    <dgm:cxn modelId="{586030AD-D5FD-4E8F-825C-0238AF7A7B29}" type="presParOf" srcId="{B214EA39-7678-42F5-A59F-C08C98553E8F}" destId="{5CD72348-F173-498D-906B-B9C21F639969}" srcOrd="4" destOrd="0" presId="urn:microsoft.com/office/officeart/2008/layout/LinedList"/>
    <dgm:cxn modelId="{C025D8E8-4E5F-4176-A2CE-73C5FE19499A}" type="presParOf" srcId="{B214EA39-7678-42F5-A59F-C08C98553E8F}" destId="{1AC74823-31AC-464F-9AF3-037EC2B2535B}" srcOrd="5" destOrd="0" presId="urn:microsoft.com/office/officeart/2008/layout/LinedList"/>
    <dgm:cxn modelId="{6460E093-E12F-4986-A765-34A336B9DFF2}" type="presParOf" srcId="{1AC74823-31AC-464F-9AF3-037EC2B2535B}" destId="{6B846D10-BAA0-441E-B9E4-E87223E4BD06}" srcOrd="0" destOrd="0" presId="urn:microsoft.com/office/officeart/2008/layout/LinedList"/>
    <dgm:cxn modelId="{14F0D664-D881-494F-93D5-FEB16F535672}" type="presParOf" srcId="{1AC74823-31AC-464F-9AF3-037EC2B2535B}" destId="{DB8A5FBB-516D-4555-8E51-8FC7E881FE7F}" srcOrd="1" destOrd="0" presId="urn:microsoft.com/office/officeart/2008/layout/LinedList"/>
    <dgm:cxn modelId="{B822F249-2191-4BD9-AA18-299166FE7564}" type="presParOf" srcId="{B214EA39-7678-42F5-A59F-C08C98553E8F}" destId="{F3ED99BC-0B09-458E-B3A2-B1D9B104DC10}" srcOrd="6" destOrd="0" presId="urn:microsoft.com/office/officeart/2008/layout/LinedList"/>
    <dgm:cxn modelId="{BA540998-805D-47FF-ACCF-0682435497DD}" type="presParOf" srcId="{B214EA39-7678-42F5-A59F-C08C98553E8F}" destId="{58A4110C-91B1-46D4-A1A5-5585FDBB3D31}" srcOrd="7" destOrd="0" presId="urn:microsoft.com/office/officeart/2008/layout/LinedList"/>
    <dgm:cxn modelId="{F7AD7B0D-3718-4857-9B0C-D989B945134D}" type="presParOf" srcId="{58A4110C-91B1-46D4-A1A5-5585FDBB3D31}" destId="{453ECC88-B691-4CCA-BD7A-EF40DEFFDCA6}" srcOrd="0" destOrd="0" presId="urn:microsoft.com/office/officeart/2008/layout/LinedList"/>
    <dgm:cxn modelId="{B5112A07-8054-4C48-BC41-672F88BD79D5}" type="presParOf" srcId="{58A4110C-91B1-46D4-A1A5-5585FDBB3D31}" destId="{6EC22CBA-2D4D-49FA-A4A4-DB700928226E}" srcOrd="1" destOrd="0" presId="urn:microsoft.com/office/officeart/2008/layout/LinedList"/>
    <dgm:cxn modelId="{23EDE8AA-14A7-49BB-9E66-2294B694BA04}" type="presParOf" srcId="{B214EA39-7678-42F5-A59F-C08C98553E8F}" destId="{9673995C-A433-4BA2-8420-09AA80BA5A11}" srcOrd="8" destOrd="0" presId="urn:microsoft.com/office/officeart/2008/layout/LinedList"/>
    <dgm:cxn modelId="{529D5186-7F06-409F-B35E-4A71F088A971}" type="presParOf" srcId="{B214EA39-7678-42F5-A59F-C08C98553E8F}" destId="{2234C4CC-C792-4EEE-8650-4DE3EBEE0AFE}" srcOrd="9" destOrd="0" presId="urn:microsoft.com/office/officeart/2008/layout/LinedList"/>
    <dgm:cxn modelId="{18A05CA6-48FF-4CA8-8D2F-0949EFFF6546}" type="presParOf" srcId="{2234C4CC-C792-4EEE-8650-4DE3EBEE0AFE}" destId="{3A8DFDAE-D2FE-4A78-B1A8-637B03155164}" srcOrd="0" destOrd="0" presId="urn:microsoft.com/office/officeart/2008/layout/LinedList"/>
    <dgm:cxn modelId="{E35AE4E3-CD8B-444C-86DB-87F3D5696A20}" type="presParOf" srcId="{2234C4CC-C792-4EEE-8650-4DE3EBEE0AFE}" destId="{3842D807-BAED-404D-95E7-D836E42740F3}" srcOrd="1" destOrd="0" presId="urn:microsoft.com/office/officeart/2008/layout/LinedList"/>
    <dgm:cxn modelId="{03482A25-5AE3-489B-921A-158C81530AEE}" type="presParOf" srcId="{B214EA39-7678-42F5-A59F-C08C98553E8F}" destId="{B69B536F-EA22-419C-BFB6-17C44C82F556}" srcOrd="10" destOrd="0" presId="urn:microsoft.com/office/officeart/2008/layout/LinedList"/>
    <dgm:cxn modelId="{95EE6472-1734-484B-8DAB-B2DF0AFE4A4F}" type="presParOf" srcId="{B214EA39-7678-42F5-A59F-C08C98553E8F}" destId="{581790C8-FD04-4721-A327-8E26E7ADAA67}" srcOrd="11" destOrd="0" presId="urn:microsoft.com/office/officeart/2008/layout/LinedList"/>
    <dgm:cxn modelId="{E9F11054-DA19-41D3-A42B-18AAD76E8A18}" type="presParOf" srcId="{581790C8-FD04-4721-A327-8E26E7ADAA67}" destId="{CB6184FC-BB9B-4B26-8862-88E43E3CF66E}" srcOrd="0" destOrd="0" presId="urn:microsoft.com/office/officeart/2008/layout/LinedList"/>
    <dgm:cxn modelId="{12247E56-9662-452A-A8CB-F0BE2023AD64}" type="presParOf" srcId="{581790C8-FD04-4721-A327-8E26E7ADAA67}" destId="{7CA7A937-B32D-464B-8FC9-012310476A50}" srcOrd="1" destOrd="0" presId="urn:microsoft.com/office/officeart/2008/layout/LinedList"/>
    <dgm:cxn modelId="{7550A8D3-FC61-4311-824D-F0C37FF7C9A4}" type="presParOf" srcId="{B214EA39-7678-42F5-A59F-C08C98553E8F}" destId="{DB38B43E-2397-4A05-B335-28ED4F41D712}" srcOrd="12" destOrd="0" presId="urn:microsoft.com/office/officeart/2008/layout/LinedList"/>
    <dgm:cxn modelId="{EA6A2F17-C084-4398-9702-EF353B9B9D8D}" type="presParOf" srcId="{B214EA39-7678-42F5-A59F-C08C98553E8F}" destId="{3C12B933-120A-45B8-A5A6-4D6BFF40DD61}" srcOrd="13" destOrd="0" presId="urn:microsoft.com/office/officeart/2008/layout/LinedList"/>
    <dgm:cxn modelId="{C00B9021-4304-4A93-94FF-986F8165CE6D}" type="presParOf" srcId="{3C12B933-120A-45B8-A5A6-4D6BFF40DD61}" destId="{E63BBC67-D3DD-4C7B-9A28-F12B0A644829}" srcOrd="0" destOrd="0" presId="urn:microsoft.com/office/officeart/2008/layout/LinedList"/>
    <dgm:cxn modelId="{6722ABF6-C79D-4DF9-81A0-DF8B57B3B157}" type="presParOf" srcId="{3C12B933-120A-45B8-A5A6-4D6BFF40DD61}" destId="{E193A960-BCD3-4B0D-B7B5-B8E6A5E60FB5}" srcOrd="1" destOrd="0" presId="urn:microsoft.com/office/officeart/2008/layout/LinedList"/>
    <dgm:cxn modelId="{B1F23269-EE83-4B9B-AB8C-7ED05F82D205}" type="presParOf" srcId="{B214EA39-7678-42F5-A59F-C08C98553E8F}" destId="{186B0F27-3A19-4D4A-ACC6-C2BF9E522DA8}" srcOrd="14" destOrd="0" presId="urn:microsoft.com/office/officeart/2008/layout/LinedList"/>
    <dgm:cxn modelId="{5B8E63A6-304E-45D1-A5C6-5C89E6E84CDB}" type="presParOf" srcId="{B214EA39-7678-42F5-A59F-C08C98553E8F}" destId="{030D7987-18F6-4EA9-BB44-755792857E90}" srcOrd="15" destOrd="0" presId="urn:microsoft.com/office/officeart/2008/layout/LinedList"/>
    <dgm:cxn modelId="{0021667E-C870-4B59-BC2D-DD208B69776E}" type="presParOf" srcId="{030D7987-18F6-4EA9-BB44-755792857E90}" destId="{D1D51449-D748-47A6-AE0F-1B57AABB6746}" srcOrd="0" destOrd="0" presId="urn:microsoft.com/office/officeart/2008/layout/LinedList"/>
    <dgm:cxn modelId="{D325F091-F319-40DD-972A-8442DCE57E69}" type="presParOf" srcId="{030D7987-18F6-4EA9-BB44-755792857E90}" destId="{23DF4217-2506-4B56-BFBA-357E44534C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6B9F3-4DB8-45A3-A983-94C508A021EA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4ADEB-4FC1-45E1-9274-5DEB727DADD0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167E0-0346-4C7C-BEAD-C7ACC46FCAA1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Python is a powerful modern computer programming language. It allows you to use variables without declaring them (i.e., it determines types implicitly), and it relies on indentation as a control structure. </a:t>
          </a:r>
        </a:p>
      </dsp:txBody>
      <dsp:txXfrm>
        <a:off x="1507738" y="707092"/>
        <a:ext cx="9007861" cy="1305401"/>
      </dsp:txXfrm>
    </dsp:sp>
    <dsp:sp modelId="{7F1C5CBD-1910-4A37-B922-AA7A6AB4A2A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BACCC-69A9-4311-8CBA-0119D2CDDE6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2E6C5-3E4E-4959-94B8-7AF79708729F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You are not forced to define classes in Python (unlike Java) but you are free to do so when convenient</a:t>
          </a:r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D2AA8-2F3E-4D66-9A21-C885599430B9}">
      <dsp:nvSpPr>
        <dsp:cNvPr id="0" name=""/>
        <dsp:cNvSpPr/>
      </dsp:nvSpPr>
      <dsp:spPr>
        <a:xfrm>
          <a:off x="0" y="0"/>
          <a:ext cx="4559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EA205-E36F-4E67-B991-DE0B6D820FB9}">
      <dsp:nvSpPr>
        <dsp:cNvPr id="0" name=""/>
        <dsp:cNvSpPr/>
      </dsp:nvSpPr>
      <dsp:spPr>
        <a:xfrm>
          <a:off x="0" y="0"/>
          <a:ext cx="4559425" cy="497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Open source general-purpose language.</a:t>
          </a:r>
        </a:p>
      </dsp:txBody>
      <dsp:txXfrm>
        <a:off x="0" y="0"/>
        <a:ext cx="4559425" cy="497448"/>
      </dsp:txXfrm>
    </dsp:sp>
    <dsp:sp modelId="{071838E9-59CA-472C-8E41-46B93FB705C6}">
      <dsp:nvSpPr>
        <dsp:cNvPr id="0" name=""/>
        <dsp:cNvSpPr/>
      </dsp:nvSpPr>
      <dsp:spPr>
        <a:xfrm>
          <a:off x="0" y="497448"/>
          <a:ext cx="4559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47D2B-E082-4907-94F0-169412D6EE35}">
      <dsp:nvSpPr>
        <dsp:cNvPr id="0" name=""/>
        <dsp:cNvSpPr/>
      </dsp:nvSpPr>
      <dsp:spPr>
        <a:xfrm>
          <a:off x="0" y="497448"/>
          <a:ext cx="4559425" cy="497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Object Oriented, Procedural, Functional</a:t>
          </a:r>
        </a:p>
      </dsp:txBody>
      <dsp:txXfrm>
        <a:off x="0" y="497448"/>
        <a:ext cx="4559425" cy="497448"/>
      </dsp:txXfrm>
    </dsp:sp>
    <dsp:sp modelId="{5CD72348-F173-498D-906B-B9C21F639969}">
      <dsp:nvSpPr>
        <dsp:cNvPr id="0" name=""/>
        <dsp:cNvSpPr/>
      </dsp:nvSpPr>
      <dsp:spPr>
        <a:xfrm>
          <a:off x="0" y="994896"/>
          <a:ext cx="4559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46D10-BAA0-441E-B9E4-E87223E4BD06}">
      <dsp:nvSpPr>
        <dsp:cNvPr id="0" name=""/>
        <dsp:cNvSpPr/>
      </dsp:nvSpPr>
      <dsp:spPr>
        <a:xfrm>
          <a:off x="0" y="994896"/>
          <a:ext cx="4559425" cy="497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Easy to interface with C/ObjC/Java/Fortran</a:t>
          </a:r>
        </a:p>
      </dsp:txBody>
      <dsp:txXfrm>
        <a:off x="0" y="994896"/>
        <a:ext cx="4559425" cy="497448"/>
      </dsp:txXfrm>
    </dsp:sp>
    <dsp:sp modelId="{F3ED99BC-0B09-458E-B3A2-B1D9B104DC10}">
      <dsp:nvSpPr>
        <dsp:cNvPr id="0" name=""/>
        <dsp:cNvSpPr/>
      </dsp:nvSpPr>
      <dsp:spPr>
        <a:xfrm>
          <a:off x="0" y="1492344"/>
          <a:ext cx="4559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ECC88-B691-4CCA-BD7A-EF40DEFFDCA6}">
      <dsp:nvSpPr>
        <dsp:cNvPr id="0" name=""/>
        <dsp:cNvSpPr/>
      </dsp:nvSpPr>
      <dsp:spPr>
        <a:xfrm>
          <a:off x="0" y="1492344"/>
          <a:ext cx="4559425" cy="497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Easy-ish to interface with C++ (via SWIG)</a:t>
          </a:r>
        </a:p>
      </dsp:txBody>
      <dsp:txXfrm>
        <a:off x="0" y="1492344"/>
        <a:ext cx="4559425" cy="497448"/>
      </dsp:txXfrm>
    </dsp:sp>
    <dsp:sp modelId="{9673995C-A433-4BA2-8420-09AA80BA5A11}">
      <dsp:nvSpPr>
        <dsp:cNvPr id="0" name=""/>
        <dsp:cNvSpPr/>
      </dsp:nvSpPr>
      <dsp:spPr>
        <a:xfrm>
          <a:off x="0" y="1989792"/>
          <a:ext cx="4559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DFDAE-D2FE-4A78-B1A8-637B03155164}">
      <dsp:nvSpPr>
        <dsp:cNvPr id="0" name=""/>
        <dsp:cNvSpPr/>
      </dsp:nvSpPr>
      <dsp:spPr>
        <a:xfrm>
          <a:off x="0" y="1989792"/>
          <a:ext cx="4559425" cy="497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Great interactive environment</a:t>
          </a:r>
        </a:p>
      </dsp:txBody>
      <dsp:txXfrm>
        <a:off x="0" y="1989792"/>
        <a:ext cx="4559425" cy="497448"/>
      </dsp:txXfrm>
    </dsp:sp>
    <dsp:sp modelId="{B69B536F-EA22-419C-BFB6-17C44C82F556}">
      <dsp:nvSpPr>
        <dsp:cNvPr id="0" name=""/>
        <dsp:cNvSpPr/>
      </dsp:nvSpPr>
      <dsp:spPr>
        <a:xfrm>
          <a:off x="0" y="2487240"/>
          <a:ext cx="4559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184FC-BB9B-4B26-8862-88E43E3CF66E}">
      <dsp:nvSpPr>
        <dsp:cNvPr id="0" name=""/>
        <dsp:cNvSpPr/>
      </dsp:nvSpPr>
      <dsp:spPr>
        <a:xfrm>
          <a:off x="0" y="2487240"/>
          <a:ext cx="4559425" cy="497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Easier to learn</a:t>
          </a:r>
        </a:p>
      </dsp:txBody>
      <dsp:txXfrm>
        <a:off x="0" y="2487240"/>
        <a:ext cx="4559425" cy="497448"/>
      </dsp:txXfrm>
    </dsp:sp>
    <dsp:sp modelId="{DB38B43E-2397-4A05-B335-28ED4F41D712}">
      <dsp:nvSpPr>
        <dsp:cNvPr id="0" name=""/>
        <dsp:cNvSpPr/>
      </dsp:nvSpPr>
      <dsp:spPr>
        <a:xfrm>
          <a:off x="0" y="2984688"/>
          <a:ext cx="4559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BBC67-D3DD-4C7B-9A28-F12B0A644829}">
      <dsp:nvSpPr>
        <dsp:cNvPr id="0" name=""/>
        <dsp:cNvSpPr/>
      </dsp:nvSpPr>
      <dsp:spPr>
        <a:xfrm>
          <a:off x="0" y="2984688"/>
          <a:ext cx="4559425" cy="497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Simple Elegant Syntax</a:t>
          </a:r>
        </a:p>
      </dsp:txBody>
      <dsp:txXfrm>
        <a:off x="0" y="2984688"/>
        <a:ext cx="4559425" cy="497448"/>
      </dsp:txXfrm>
    </dsp:sp>
    <dsp:sp modelId="{186B0F27-3A19-4D4A-ACC6-C2BF9E522DA8}">
      <dsp:nvSpPr>
        <dsp:cNvPr id="0" name=""/>
        <dsp:cNvSpPr/>
      </dsp:nvSpPr>
      <dsp:spPr>
        <a:xfrm>
          <a:off x="0" y="3482136"/>
          <a:ext cx="4559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51449-D748-47A6-AE0F-1B57AABB6746}">
      <dsp:nvSpPr>
        <dsp:cNvPr id="0" name=""/>
        <dsp:cNvSpPr/>
      </dsp:nvSpPr>
      <dsp:spPr>
        <a:xfrm>
          <a:off x="0" y="3482136"/>
          <a:ext cx="4559425" cy="497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Great Community and Support</a:t>
          </a:r>
        </a:p>
      </dsp:txBody>
      <dsp:txXfrm>
        <a:off x="0" y="3482136"/>
        <a:ext cx="4559425" cy="497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27C06-A8F7-40AF-B0FE-EDA0E757324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F4C2B-6E12-40F6-8E8A-0CB5C8F14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A1F3EA0-985B-454D-B9ED-0C3F461B4D09}" type="slidenum">
              <a:rPr lang="en-US" altLang="en-US"/>
              <a:t>29</a:t>
            </a:fld>
            <a:endParaRPr lang="en-US" altLang="en-US" dirty="0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53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5EA5444C-83A5-4ACA-9A0A-065B89C8944B}" type="slidenum">
              <a:rPr lang="en-US" altLang="en-US"/>
              <a:t>30</a:t>
            </a:fld>
            <a:endParaRPr lang="en-US" altLang="en-US" dirty="0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065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0E99CD6-AEB9-4E0A-9A60-C23C83338F49}" type="slidenum">
              <a:rPr lang="en-US" altLang="en-US"/>
              <a:t>31</a:t>
            </a:fld>
            <a:endParaRPr lang="en-US" altLang="en-US" dirty="0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2812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0E99CD6-AEB9-4E0A-9A60-C23C83338F49}" type="slidenum">
              <a:rPr lang="en-US" altLang="en-US"/>
              <a:t>32</a:t>
            </a:fld>
            <a:endParaRPr lang="en-US" altLang="en-US" dirty="0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464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1F76-FB7B-46E1-8F29-CA81E5F489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E3B-91AD-4B41-BD91-208F1E1F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1F76-FB7B-46E1-8F29-CA81E5F489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E3B-91AD-4B41-BD91-208F1E1F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6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1F76-FB7B-46E1-8F29-CA81E5F489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E3B-91AD-4B41-BD91-208F1E1F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2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1F76-FB7B-46E1-8F29-CA81E5F489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E3B-91AD-4B41-BD91-208F1E1F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1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1F76-FB7B-46E1-8F29-CA81E5F489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E3B-91AD-4B41-BD91-208F1E1F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1F76-FB7B-46E1-8F29-CA81E5F489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E3B-91AD-4B41-BD91-208F1E1F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9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1F76-FB7B-46E1-8F29-CA81E5F489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E3B-91AD-4B41-BD91-208F1E1F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7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1F76-FB7B-46E1-8F29-CA81E5F489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E3B-91AD-4B41-BD91-208F1E1F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1F76-FB7B-46E1-8F29-CA81E5F489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E3B-91AD-4B41-BD91-208F1E1F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9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1F76-FB7B-46E1-8F29-CA81E5F489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E3B-91AD-4B41-BD91-208F1E1F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6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1F76-FB7B-46E1-8F29-CA81E5F489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2E3B-91AD-4B41-BD91-208F1E1F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2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A1F76-FB7B-46E1-8F29-CA81E5F489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92E3B-91AD-4B41-BD91-208F1E1F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3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mputingcodex@gmail.com" TargetMode="External"/><Relationship Id="rId2" Type="http://schemas.openxmlformats.org/officeDocument/2006/relationships/hyperlink" Target="https://codexcomputingco.unaux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image" Target="../media/image26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makemeanalyst.com/python-programming/take-input-from-user/" TargetMode="External"/><Relationship Id="rId13" Type="http://schemas.openxmlformats.org/officeDocument/2006/relationships/hyperlink" Target="http://makemeanalyst.com/python-programming/strings/" TargetMode="External"/><Relationship Id="rId3" Type="http://schemas.openxmlformats.org/officeDocument/2006/relationships/hyperlink" Target="http://makemeanalyst.com/python-programming/installing-python-in-windows/" TargetMode="External"/><Relationship Id="rId7" Type="http://schemas.openxmlformats.org/officeDocument/2006/relationships/hyperlink" Target="http://makemeanalyst.com/python-programming/operators-and-expressions/" TargetMode="External"/><Relationship Id="rId12" Type="http://schemas.openxmlformats.org/officeDocument/2006/relationships/hyperlink" Target="http://makemeanalyst.com/python-programming/loops/" TargetMode="External"/><Relationship Id="rId2" Type="http://schemas.openxmlformats.org/officeDocument/2006/relationships/hyperlink" Target="http://makemeanalyst.com/python-programm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kemeanalyst.com/python-programming/statements/" TargetMode="External"/><Relationship Id="rId11" Type="http://schemas.openxmlformats.org/officeDocument/2006/relationships/hyperlink" Target="http://makemeanalyst.com/python-programming/functions/" TargetMode="External"/><Relationship Id="rId5" Type="http://schemas.openxmlformats.org/officeDocument/2006/relationships/hyperlink" Target="http://makemeanalyst.com/python-programming/variable-names-and-keywords/" TargetMode="External"/><Relationship Id="rId15" Type="http://schemas.openxmlformats.org/officeDocument/2006/relationships/hyperlink" Target="http://makemeanalyst.com/python-programming/dictionaries/" TargetMode="External"/><Relationship Id="rId10" Type="http://schemas.openxmlformats.org/officeDocument/2006/relationships/hyperlink" Target="http://makemeanalyst.com/python-programming/if-elif-else/" TargetMode="External"/><Relationship Id="rId4" Type="http://schemas.openxmlformats.org/officeDocument/2006/relationships/hyperlink" Target="http://makemeanalyst.com/python-programming/values-variables-and-types/" TargetMode="External"/><Relationship Id="rId9" Type="http://schemas.openxmlformats.org/officeDocument/2006/relationships/hyperlink" Target="http://makemeanalyst.com/python-programming/comments/" TargetMode="External"/><Relationship Id="rId14" Type="http://schemas.openxmlformats.org/officeDocument/2006/relationships/hyperlink" Target="http://makemeanalyst.com/python-programming/lists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hon.org/doc/" TargetMode="External"/><Relationship Id="rId5" Type="http://schemas.openxmlformats.org/officeDocument/2006/relationships/hyperlink" Target="http://www.python.org/" TargetMode="Externa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 sz="7200" b="1" cap="all" dirty="0">
                <a:solidFill>
                  <a:schemeClr val="bg1"/>
                </a:solidFill>
              </a:rPr>
              <a:t>INTRODUCTION TO PYTHON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6088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CodeX Computing &amp; Co.</a:t>
            </a:r>
          </a:p>
          <a:p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Python Spring Internship – 2025</a:t>
            </a:r>
          </a:p>
          <a:p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Batch A</a:t>
            </a:r>
            <a:endParaRPr lang="en-US" u="sng" dirty="0">
              <a:solidFill>
                <a:srgbClr val="FF0000"/>
              </a:solidFill>
            </a:endParaRPr>
          </a:p>
          <a:p>
            <a:pPr algn="l"/>
            <a:r>
              <a:rPr lang="en-US" sz="1800" dirty="0" smtClean="0">
                <a:hlinkClick r:id="rId2"/>
              </a:rPr>
              <a:t>https://codexcomputingco.unaux.com/</a:t>
            </a:r>
            <a:endParaRPr lang="en-US" sz="1800" dirty="0" smtClean="0"/>
          </a:p>
          <a:p>
            <a:pPr algn="l"/>
            <a:r>
              <a:rPr lang="en-US" sz="1800" dirty="0" smtClean="0">
                <a:hlinkClick r:id="rId3"/>
              </a:rPr>
              <a:t>computingcodex@gmail.com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3" y="85023"/>
            <a:ext cx="3266516" cy="103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7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138"/>
          <a:stretch/>
        </p:blipFill>
        <p:spPr>
          <a:xfrm>
            <a:off x="702776" y="1893194"/>
            <a:ext cx="11153727" cy="42757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5712" y="530061"/>
            <a:ext cx="8298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Functionalities in a Python Notebook (</a:t>
            </a:r>
            <a:r>
              <a:rPr lang="en-US" sz="2800" b="1" dirty="0" err="1">
                <a:solidFill>
                  <a:srgbClr val="C00000"/>
                </a:solidFill>
              </a:rPr>
              <a:t>Jupyter</a:t>
            </a:r>
            <a:r>
              <a:rPr lang="en-US" sz="2800" b="1" dirty="0">
                <a:solidFill>
                  <a:srgbClr val="C00000"/>
                </a:solidFill>
              </a:rPr>
              <a:t>)</a:t>
            </a:r>
            <a:r>
              <a:rPr lang="en-US" sz="2800" dirty="0">
                <a:solidFill>
                  <a:srgbClr val="C00000"/>
                </a:solidFill>
              </a:rPr>
              <a:t/>
            </a:r>
            <a:br>
              <a:rPr lang="en-US" sz="2800" dirty="0">
                <a:solidFill>
                  <a:srgbClr val="C00000"/>
                </a:solidFill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956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solidFill>
                  <a:srgbClr val="C00000"/>
                </a:solidFill>
              </a:rPr>
              <a:t>INPUT FROM USER</a:t>
            </a:r>
            <a:br>
              <a:rPr lang="en-US" b="1" cap="all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python, </a:t>
            </a:r>
            <a:r>
              <a:rPr lang="en-US" b="1" dirty="0">
                <a:solidFill>
                  <a:srgbClr val="0070C0"/>
                </a:solidFill>
              </a:rPr>
              <a:t>input()</a:t>
            </a:r>
            <a:r>
              <a:rPr lang="en-US" dirty="0"/>
              <a:t> function is a built-in function for taking input from user. When this function is called, the program stops and waits for receiving a input. 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= input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       print(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dirty="0"/>
              <a:t>It is a better to print a prompt telling the user what is the input they should enter 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name = input('Enter your name?\n')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Enter your name?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Mr. X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&gt;&gt;&gt; print(name)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Mr. X</a:t>
            </a:r>
          </a:p>
        </p:txBody>
      </p:sp>
    </p:spTree>
    <p:extLst>
      <p:ext uri="{BB962C8B-B14F-4D97-AF65-F5344CB8AC3E}">
        <p14:creationId xmlns:p14="http://schemas.microsoft.com/office/powerpoint/2010/main" val="275932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solidFill>
                  <a:srgbClr val="C00000"/>
                </a:solidFill>
              </a:rPr>
              <a:t>PYTHON VALUES, VARIABLES AND TYPES</a:t>
            </a:r>
            <a:br>
              <a:rPr lang="en-US" b="1" cap="all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value is one of the most basic things in any program </a:t>
            </a:r>
          </a:p>
          <a:p>
            <a:r>
              <a:rPr lang="en-US" dirty="0"/>
              <a:t>A value may be characters i.e. ‘Hello, World!’ or </a:t>
            </a:r>
          </a:p>
          <a:p>
            <a:r>
              <a:rPr lang="en-US" dirty="0"/>
              <a:t>A number like 1,2.2 ,3.5 etc. </a:t>
            </a:r>
          </a:p>
          <a:p>
            <a:r>
              <a:rPr lang="en-US" dirty="0"/>
              <a:t>Values belong to different types: 1 is an integer, 2 is a float and ‘Hello, World!’ is a string etc.</a:t>
            </a:r>
          </a:p>
          <a:p>
            <a:pPr marL="0" indent="0">
              <a:buNone/>
            </a:pPr>
            <a:r>
              <a:rPr lang="en-US" dirty="0"/>
              <a:t>Alpha-Numeric Values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4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PYTHON NUMBERS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47197"/>
            <a:ext cx="9130048" cy="3785652"/>
          </a:xfrm>
          <a:prstGeom prst="rect">
            <a:avLst/>
          </a:prstGeom>
          <a:solidFill>
            <a:srgbClr val="FA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Python supports 3 types of numbers: integers, float and complex number.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If you want to know  what type a value has you can use type()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print(type(1))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/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print(type(2.2))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/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print(type(complex(2,3)))</a:t>
            </a:r>
          </a:p>
        </p:txBody>
      </p:sp>
    </p:spTree>
    <p:extLst>
      <p:ext uri="{BB962C8B-B14F-4D97-AF65-F5344CB8AC3E}">
        <p14:creationId xmlns:p14="http://schemas.microsoft.com/office/powerpoint/2010/main" val="2370446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sz="4000" dirty="0" smtClean="0">
                <a:solidFill>
                  <a:srgbClr val="C00000"/>
                </a:solidFill>
                <a:latin typeface="Raleway"/>
              </a:rPr>
              <a:t>PYTHON STRING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80133"/>
            <a:ext cx="9168087" cy="1968071"/>
          </a:xfrm>
          <a:prstGeom prst="rect">
            <a:avLst/>
          </a:prstGeom>
          <a:solidFill>
            <a:srgbClr val="FA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21424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Strings are defined either with a single quote or a double quotes.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 difference between the two is that using double quotes makes it easy to include apostrophes.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print(type('Hello 20K Batch'))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print(type(“Programming in AI String test"))</a:t>
            </a:r>
          </a:p>
        </p:txBody>
      </p:sp>
    </p:spTree>
    <p:extLst>
      <p:ext uri="{BB962C8B-B14F-4D97-AF65-F5344CB8AC3E}">
        <p14:creationId xmlns:p14="http://schemas.microsoft.com/office/powerpoint/2010/main" val="1512265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Type Conversion Examples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9A66FF-7E78-4BF3-BD16-5C17BA70CC9F}" type="datetime7">
              <a:rPr lang="en-US" smtClean="0"/>
              <a:t>Mar-25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5001" y="1194692"/>
            <a:ext cx="4870987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Note that float to int conversion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is truncation, not rounding off</a:t>
            </a:r>
          </a:p>
        </p:txBody>
      </p:sp>
      <p:cxnSp>
        <p:nvCxnSpPr>
          <p:cNvPr id="19" name="Elbow Connector 18"/>
          <p:cNvCxnSpPr/>
          <p:nvPr/>
        </p:nvCxnSpPr>
        <p:spPr>
          <a:xfrm rot="10800000" flipV="1">
            <a:off x="5167749" y="1644035"/>
            <a:ext cx="547253" cy="4618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51466"/>
            <a:ext cx="2362200" cy="219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64548"/>
            <a:ext cx="2362200" cy="141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4629150"/>
            <a:ext cx="7051007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Brace 3"/>
          <p:cNvSpPr/>
          <p:nvPr/>
        </p:nvSpPr>
        <p:spPr>
          <a:xfrm>
            <a:off x="4800600" y="1051465"/>
            <a:ext cx="367147" cy="211308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1" y="2672196"/>
            <a:ext cx="2911811" cy="15950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8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arkare\AppData\Local\Microsoft\Windows\INetCache\IE\YFTFC7G9\PS2_RAM_Module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4B4B67"/>
              </a:clrFrom>
              <a:clrTo>
                <a:srgbClr val="4B4B6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7" t="16467" r="8873" b="18243"/>
          <a:stretch/>
        </p:blipFill>
        <p:spPr bwMode="auto">
          <a:xfrm rot="5400000">
            <a:off x="5303598" y="2283745"/>
            <a:ext cx="6171318" cy="20610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45720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Variables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066800"/>
            <a:ext cx="5562600" cy="5638800"/>
          </a:xfrm>
        </p:spPr>
        <p:txBody>
          <a:bodyPr>
            <a:normAutofit/>
          </a:bodyPr>
          <a:lstStyle/>
          <a:p>
            <a:r>
              <a:rPr lang="en-US" dirty="0"/>
              <a:t>A name associated with an object</a:t>
            </a:r>
          </a:p>
          <a:p>
            <a:r>
              <a:rPr lang="en-US" dirty="0"/>
              <a:t>Assignment used for binding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 = 64;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 = ‘</a:t>
            </a:r>
            <a:r>
              <a:rPr lang="en-US" dirty="0" err="1">
                <a:solidFill>
                  <a:srgbClr val="FF0000"/>
                </a:solidFill>
              </a:rPr>
              <a:t>Acads</a:t>
            </a:r>
            <a:r>
              <a:rPr lang="en-US" dirty="0">
                <a:solidFill>
                  <a:srgbClr val="FF0000"/>
                </a:solidFill>
              </a:rPr>
              <a:t>’;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 = 3.1416;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Variables can change their bindings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 = 2.7183;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26ADF6-6B84-4F02-849F-FEB1A2521ECD}" type="datetime7">
              <a:rPr lang="en-US" smtClean="0"/>
              <a:t>Mar-25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417777" y="1524000"/>
            <a:ext cx="1600200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latin typeface="Verdana" pitchFamily="34" charset="0"/>
              </a:rPr>
              <a:t>64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438559" y="2209800"/>
            <a:ext cx="1506682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 err="1">
                <a:latin typeface="Verdana" pitchFamily="34" charset="0"/>
              </a:rPr>
              <a:t>Acads</a:t>
            </a:r>
            <a:endParaRPr lang="en-US" sz="2000" dirty="0"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391401" y="2971800"/>
            <a:ext cx="1922318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3200" dirty="0">
                <a:latin typeface="Verdana" pitchFamily="34" charset="0"/>
              </a:rPr>
              <a:t>3.1416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391400" y="4953000"/>
            <a:ext cx="1922318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3200" dirty="0">
                <a:latin typeface="Verdana" pitchFamily="34" charset="0"/>
              </a:rPr>
              <a:t>2.7183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11800" y="928916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65688" y="2477870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16984" y="3730498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f</a:t>
            </a:r>
          </a:p>
        </p:txBody>
      </p:sp>
      <p:cxnSp>
        <p:nvCxnSpPr>
          <p:cNvPr id="17" name="Curved Connector 16"/>
          <p:cNvCxnSpPr>
            <a:stCxn id="10" idx="1"/>
            <a:endCxn id="4" idx="3"/>
          </p:cNvCxnSpPr>
          <p:nvPr/>
        </p:nvCxnSpPr>
        <p:spPr>
          <a:xfrm rot="10800000" flipV="1">
            <a:off x="9017977" y="1252081"/>
            <a:ext cx="893822" cy="500519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5" idx="1"/>
            <a:endCxn id="5" idx="3"/>
          </p:cNvCxnSpPr>
          <p:nvPr/>
        </p:nvCxnSpPr>
        <p:spPr>
          <a:xfrm rot="10800000">
            <a:off x="8945243" y="2438402"/>
            <a:ext cx="1120447" cy="362635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1"/>
            <a:endCxn id="6" idx="3"/>
          </p:cNvCxnSpPr>
          <p:nvPr/>
        </p:nvCxnSpPr>
        <p:spPr>
          <a:xfrm rot="10800000">
            <a:off x="9313721" y="3200402"/>
            <a:ext cx="803265" cy="853263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6" idx="1"/>
            <a:endCxn id="14" idx="3"/>
          </p:cNvCxnSpPr>
          <p:nvPr/>
        </p:nvCxnSpPr>
        <p:spPr>
          <a:xfrm rot="10800000" flipV="1">
            <a:off x="9313718" y="4053663"/>
            <a:ext cx="803266" cy="1127937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24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4" grpId="0" animBg="1"/>
      <p:bldP spid="10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Variables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50178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variables are containers to hold data.  These assigned data value to a variable can be changed at a later stage.</a:t>
            </a:r>
          </a:p>
          <a:p>
            <a:r>
              <a:rPr lang="en-US" dirty="0"/>
              <a:t>The first assignment of value to a variable creates the variable.  There is no explicit declaration of variable.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Conventions</a:t>
            </a:r>
            <a:endParaRPr lang="en-US" dirty="0"/>
          </a:p>
          <a:p>
            <a:r>
              <a:rPr lang="en-US" dirty="0"/>
              <a:t>Variable names follow these conventions.</a:t>
            </a:r>
          </a:p>
          <a:p>
            <a:r>
              <a:rPr lang="en-US" dirty="0"/>
              <a:t>Variable name begins with letter or underscore character not number and </a:t>
            </a:r>
            <a:r>
              <a:rPr lang="en-US" dirty="0" err="1"/>
              <a:t>hyypen</a:t>
            </a:r>
            <a:endParaRPr lang="en-US" dirty="0"/>
          </a:p>
          <a:p>
            <a:r>
              <a:rPr lang="en-US" dirty="0"/>
              <a:t>Alpha-numeric and underscores are allowed in the rest of name</a:t>
            </a:r>
          </a:p>
          <a:p>
            <a:r>
              <a:rPr lang="en-US" dirty="0"/>
              <a:t>Variable names are case-sensitive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2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Arial" charset="0"/>
                <a:ea typeface="Arial" charset="0"/>
                <a:cs typeface="Arial" charset="0"/>
                <a:sym typeface="Cabin"/>
              </a:rPr>
              <a:t>You cannot use </a:t>
            </a:r>
            <a:r>
              <a:rPr lang="en-US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Cabin"/>
              </a:rPr>
              <a:t>as variable names / identifiers</a:t>
            </a:r>
          </a:p>
          <a:p>
            <a:pPr lvl="0"/>
            <a:endParaRPr lang="en-US" dirty="0">
              <a:latin typeface="Arial" charset="0"/>
              <a:ea typeface="Arial" charset="0"/>
              <a:cs typeface="Arial" charset="0"/>
              <a:sym typeface="Cabin"/>
            </a:endParaRPr>
          </a:p>
          <a:p>
            <a:endParaRPr lang="en-US" dirty="0"/>
          </a:p>
        </p:txBody>
      </p:sp>
      <p:sp>
        <p:nvSpPr>
          <p:cNvPr id="4" name="Shape 503"/>
          <p:cNvSpPr txBox="1"/>
          <p:nvPr/>
        </p:nvSpPr>
        <p:spPr>
          <a:xfrm>
            <a:off x="1324331" y="2846540"/>
            <a:ext cx="10124987" cy="3330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2400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2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2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2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2400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2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2400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2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2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     if		for 	  lambda 	    continue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2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  	def 	     from   while	    nonlocal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2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 	     del 	    global 	not      with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2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  	     elif    	try		or 		yield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2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 	else 	     import 	pass      break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2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 	in 		raise</a:t>
            </a:r>
            <a:endParaRPr lang="en-US" sz="2400" b="1" u="none" strike="noStrike" cap="none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036741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Variable Conventions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35584" y="979181"/>
            <a:ext cx="9834744" cy="558703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1424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valid names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numOfBoxes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num_of_boxes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10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this is a different variable than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numOfBoxes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_NUM_OF_BOXES = 15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 different variable as names are case sensitive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ownerName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ownerName2 = “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Muneeba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different, valid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invalid names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2ownerName = “Saeeda" # cannot start with number.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Only letter or underscore in the 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owner-name = “Bilal"    # no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owner name = “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Umer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  # no space allowed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# only alpha numeric and underscore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xmlns="" id="{BAA2FB88-AF71-BF1B-BDD8-82187A9A3A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442925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29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Statements: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Statements are instructions that Python interpreter can execute. </a:t>
            </a:r>
          </a:p>
          <a:p>
            <a:r>
              <a:rPr lang="en-US" dirty="0"/>
              <a:t>We have already seen two kinds of statements: print and assignment.</a:t>
            </a:r>
          </a:p>
          <a:p>
            <a:r>
              <a:rPr lang="en-US" dirty="0"/>
              <a:t> There are other kinds of statements </a:t>
            </a:r>
            <a:r>
              <a:rPr lang="en-US" dirty="0">
                <a:solidFill>
                  <a:srgbClr val="0070C0"/>
                </a:solidFill>
              </a:rPr>
              <a:t>like if statement, for statement, while statement etc.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FF0000"/>
                </a:solidFill>
              </a:rPr>
              <a:t>print</a:t>
            </a:r>
            <a:r>
              <a:rPr lang="es-ES" dirty="0">
                <a:solidFill>
                  <a:srgbClr val="FF0000"/>
                </a:solidFill>
              </a:rPr>
              <a:t>(100)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x = 200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y=400			 </a:t>
            </a:r>
            <a:r>
              <a:rPr lang="es-ES" dirty="0">
                <a:solidFill>
                  <a:srgbClr val="00B050"/>
                </a:solidFill>
              </a:rPr>
              <a:t>100	600</a:t>
            </a:r>
            <a:r>
              <a:rPr lang="es-ES" dirty="0">
                <a:solidFill>
                  <a:srgbClr val="FF0000"/>
                </a:solidFill>
              </a:rPr>
              <a:t/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z=</a:t>
            </a:r>
            <a:r>
              <a:rPr lang="es-ES" dirty="0" err="1">
                <a:solidFill>
                  <a:srgbClr val="FF0000"/>
                </a:solidFill>
              </a:rPr>
              <a:t>x+y</a:t>
            </a:r>
            <a:r>
              <a:rPr lang="es-ES" dirty="0">
                <a:solidFill>
                  <a:srgbClr val="FF0000"/>
                </a:solidFill>
              </a:rPr>
              <a:t/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 err="1">
                <a:solidFill>
                  <a:srgbClr val="FF0000"/>
                </a:solidFill>
              </a:rPr>
              <a:t>print</a:t>
            </a:r>
            <a:r>
              <a:rPr lang="es-ES" dirty="0">
                <a:solidFill>
                  <a:srgbClr val="FF0000"/>
                </a:solidFill>
              </a:rPr>
              <a:t>(z)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95470" y="4687911"/>
            <a:ext cx="1236372" cy="257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62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solidFill>
                  <a:srgbClr val="C00000"/>
                </a:solidFill>
              </a:rPr>
              <a:t>PYTHON OPERATORS AND EXPRESSIONS</a:t>
            </a:r>
            <a:br>
              <a:rPr lang="en-US" b="1" cap="all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has so many built-in operators to perform different arithmetic and logical operations. There are mainly 7 types of operators in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20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99756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Operators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42756"/>
            <a:ext cx="9525000" cy="5296156"/>
          </a:xfrm>
        </p:spPr>
        <p:txBody>
          <a:bodyPr>
            <a:normAutofit/>
          </a:bodyPr>
          <a:lstStyle/>
          <a:p>
            <a:r>
              <a:rPr lang="en-US" dirty="0"/>
              <a:t>Arithmetic</a:t>
            </a:r>
          </a:p>
          <a:p>
            <a:r>
              <a:rPr lang="en-US" dirty="0"/>
              <a:t>Comparison/Relational 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Logical</a:t>
            </a:r>
          </a:p>
          <a:p>
            <a:r>
              <a:rPr lang="en-US" dirty="0"/>
              <a:t>Bitwise</a:t>
            </a:r>
          </a:p>
          <a:p>
            <a:r>
              <a:rPr lang="en-US" dirty="0"/>
              <a:t>Membership</a:t>
            </a:r>
          </a:p>
          <a:p>
            <a:r>
              <a:rPr lang="en-US" dirty="0"/>
              <a:t>Identity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42878A-97F2-4D42-9E06-A752A85B19E4}" type="datetime7">
              <a:rPr lang="en-US" smtClean="0"/>
              <a:t>Mar-25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03892"/>
              </p:ext>
            </p:extLst>
          </p:nvPr>
        </p:nvGraphicFramePr>
        <p:xfrm>
          <a:off x="4572000" y="1166556"/>
          <a:ext cx="5334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676477"/>
              </p:ext>
            </p:extLst>
          </p:nvPr>
        </p:nvGraphicFramePr>
        <p:xfrm>
          <a:off x="4572000" y="1738056"/>
          <a:ext cx="457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0" y="2362200"/>
          <a:ext cx="5867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+=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-=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//=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%=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**=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0" y="2895600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572000" y="4114800"/>
          <a:ext cx="2209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1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5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not 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572000" y="4648200"/>
          <a:ext cx="2209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is 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572000" y="3505200"/>
          <a:ext cx="457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91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Arithmetic Operators :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19" y="1245909"/>
            <a:ext cx="9117169" cy="2378456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49250" y="3950217"/>
            <a:ext cx="3503054" cy="1936399"/>
          </a:xfrm>
          <a:prstGeom prst="rect">
            <a:avLst/>
          </a:prstGeom>
          <a:solidFill>
            <a:srgbClr val="FA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print(35/6)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print(3.14*10)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print(10+41)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print(10%4)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print(5**2) (5+9)*(15-7) </a:t>
            </a:r>
          </a:p>
        </p:txBody>
      </p:sp>
    </p:spTree>
    <p:extLst>
      <p:ext uri="{BB962C8B-B14F-4D97-AF65-F5344CB8AC3E}">
        <p14:creationId xmlns:p14="http://schemas.microsoft.com/office/powerpoint/2010/main" val="4212588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Relational Operators: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552" y="1027906"/>
            <a:ext cx="6096007" cy="3660004"/>
          </a:xfr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32585" y="4885630"/>
            <a:ext cx="1131720" cy="1813289"/>
          </a:xfrm>
          <a:prstGeom prst="rect">
            <a:avLst/>
          </a:prstGeom>
          <a:solidFill>
            <a:srgbClr val="FA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Roboto Mono"/>
              </a:rPr>
              <a:t>a=10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Roboto Mono"/>
              </a:rPr>
              <a:t>b=10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Roboto Mono"/>
              </a:rPr>
              <a:t>print(a&lt;b)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Roboto Mono"/>
              </a:rPr>
              <a:t>print(a&gt;b)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Roboto Mono"/>
              </a:rPr>
              <a:t>print(a==b)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Roboto Mono"/>
              </a:rPr>
              <a:t>print(a&lt;=b)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Roboto Mono"/>
              </a:rPr>
              <a:t>print(a&gt;=b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17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Bitwise Operators: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operators act on operands bit by bit as if they are string of binary digits.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2925918"/>
            <a:ext cx="5665651" cy="338598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03650" y="3184096"/>
            <a:ext cx="1662322" cy="2305731"/>
          </a:xfrm>
          <a:prstGeom prst="rect">
            <a:avLst/>
          </a:prstGeom>
          <a:solidFill>
            <a:srgbClr val="FA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a=1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b=2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a&amp;b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a|b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a^b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print(~a)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print(a&lt;&lt;b)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print(a&gt;&gt;b </a:t>
            </a:r>
          </a:p>
        </p:txBody>
      </p:sp>
    </p:spTree>
    <p:extLst>
      <p:ext uri="{BB962C8B-B14F-4D97-AF65-F5344CB8AC3E}">
        <p14:creationId xmlns:p14="http://schemas.microsoft.com/office/powerpoint/2010/main" val="3790515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Assignment operators: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41"/>
          <a:stretch/>
        </p:blipFill>
        <p:spPr>
          <a:xfrm>
            <a:off x="2564515" y="1302485"/>
            <a:ext cx="7068881" cy="2999059"/>
          </a:xfrm>
        </p:spPr>
      </p:pic>
    </p:spTree>
    <p:extLst>
      <p:ext uri="{BB962C8B-B14F-4D97-AF65-F5344CB8AC3E}">
        <p14:creationId xmlns:p14="http://schemas.microsoft.com/office/powerpoint/2010/main" val="3305796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Expressions: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986"/>
            <a:ext cx="10515600" cy="4351338"/>
          </a:xfrm>
        </p:spPr>
        <p:txBody>
          <a:bodyPr numCol="1">
            <a:normAutofit fontScale="92500" lnSpcReduction="20000"/>
          </a:bodyPr>
          <a:lstStyle/>
          <a:p>
            <a:pPr algn="just"/>
            <a:r>
              <a:rPr lang="en-US" dirty="0"/>
              <a:t>An expression is a combination of values, variables, and operators. A value all by itself is considered an expression, and so is a variable, so the following are all legal expressions: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Order of operations:</a:t>
            </a:r>
          </a:p>
          <a:p>
            <a:pPr algn="just"/>
            <a:r>
              <a:rPr lang="en-US" dirty="0"/>
              <a:t>If more than one operator appears in an expression, the order of evaluation depends on the rules of precedence. For mathematical operators, Python follows mathematical convention. The acronym </a:t>
            </a:r>
            <a:r>
              <a:rPr lang="en-US" b="1" dirty="0">
                <a:solidFill>
                  <a:srgbClr val="0070C0"/>
                </a:solidFill>
              </a:rPr>
              <a:t>PEMDAS</a:t>
            </a:r>
            <a:r>
              <a:rPr lang="en-US" dirty="0"/>
              <a:t> is a useful way to remember the rules: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Parentheses have the highest precedence. It can be used to force an expression to evaluate in the order you want. Since expressions in parentheses are evaluated first, </a:t>
            </a:r>
            <a:r>
              <a:rPr lang="en-US" dirty="0">
                <a:solidFill>
                  <a:srgbClr val="0070C0"/>
                </a:solidFill>
              </a:rPr>
              <a:t>2 * (3-1) is 4,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                                                and (1+1)**(5-2) is 8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7697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87" y="185686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862" y="1027218"/>
            <a:ext cx="7162800" cy="5257800"/>
          </a:xfrm>
        </p:spPr>
        <p:txBody>
          <a:bodyPr>
            <a:noAutofit/>
          </a:bodyPr>
          <a:lstStyle/>
          <a:p>
            <a:endParaRPr lang="en-US" sz="4000" dirty="0"/>
          </a:p>
          <a:p>
            <a:r>
              <a:rPr lang="en-US" sz="4000" dirty="0"/>
              <a:t>In daily routine</a:t>
            </a:r>
          </a:p>
          <a:p>
            <a:pPr lvl="1"/>
            <a:r>
              <a:rPr lang="en-US" sz="3600" dirty="0"/>
              <a:t>If it is very hot, I will skip exercise.</a:t>
            </a:r>
          </a:p>
          <a:p>
            <a:pPr lvl="1"/>
            <a:r>
              <a:rPr lang="en-US" sz="3600" dirty="0"/>
              <a:t>If there is a quiz tomorrow, I will first study and then sleep. Otherwise, I will sleep now.</a:t>
            </a:r>
          </a:p>
          <a:p>
            <a:pPr lvl="1"/>
            <a:r>
              <a:rPr lang="en-US" sz="3600" dirty="0"/>
              <a:t>If I have to buy coffee, I will                 go left. Else I will go                 straight.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D23DE-FC11-40EC-AC72-3DAFA60F16EE}" type="datetime7">
              <a:rPr lang="en-US" smtClean="0"/>
              <a:t>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67601" y="1295400"/>
            <a:ext cx="123433" cy="181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167284" y="385916"/>
            <a:ext cx="5617445" cy="5791200"/>
            <a:chOff x="5572992" y="1066800"/>
            <a:chExt cx="3314238" cy="5791200"/>
          </a:xfrm>
        </p:grpSpPr>
        <p:sp>
          <p:nvSpPr>
            <p:cNvPr id="8" name="Rectangle 7"/>
            <p:cNvSpPr/>
            <p:nvPr/>
          </p:nvSpPr>
          <p:spPr>
            <a:xfrm>
              <a:off x="7696200" y="1447800"/>
              <a:ext cx="585300" cy="5410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72992" y="2286000"/>
              <a:ext cx="2656608" cy="6096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8" name="Picture 4" descr="C:\Users\karkare\AppData\Local\Microsoft\Windows\INetCache\IE\N2P4WHXF\littlestorefront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992" y="1066800"/>
              <a:ext cx="1723942" cy="1346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Program Files (x86)\Microsoft Office\MEDIA\CAGCAT10\j0212957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558708">
              <a:off x="7397215" y="5166762"/>
              <a:ext cx="1830629" cy="1149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karkare\AppData\Local\Microsoft\Windows\INetCache\IE\7OQ3GPY8\120px-Coffee_Time_Logo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767" y="1084132"/>
              <a:ext cx="772392" cy="727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972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8839200" cy="1143000"/>
          </a:xfrm>
        </p:spPr>
        <p:txBody>
          <a:bodyPr/>
          <a:lstStyle/>
          <a:p>
            <a:r>
              <a:rPr lang="en-US" dirty="0"/>
              <a:t>Compare two integers and print the min.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9CED17-1AE7-4D71-806B-AE40A1844B10}" type="datetime7">
              <a:rPr lang="en-US" smtClean="0"/>
              <a:t>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29</a:t>
            </a:fld>
            <a:endParaRPr lang="en-US" dirty="0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6781800" y="1638300"/>
            <a:ext cx="3810000" cy="2362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452755" indent="-452755"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Check if x is less than y.</a:t>
            </a:r>
          </a:p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If so, print x </a:t>
            </a:r>
          </a:p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Otherwise, print y.</a:t>
            </a: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1676400" y="1524000"/>
            <a:ext cx="5105400" cy="33528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if</a:t>
            </a: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  x &lt; y:</a:t>
            </a:r>
          </a:p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         print (x)</a:t>
            </a:r>
          </a:p>
          <a:p>
            <a:pPr>
              <a:buClrTx/>
              <a:buFontTx/>
              <a:buNone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else:</a:t>
            </a:r>
            <a:endParaRPr lang="en-US" altLang="en-US" sz="3600" dirty="0">
              <a:solidFill>
                <a:srgbClr val="FF0000"/>
              </a:solidFill>
              <a:latin typeface="+mn-lt"/>
            </a:endParaRPr>
          </a:p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         print (y)</a:t>
            </a:r>
          </a:p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print (‘is the minimum’)</a:t>
            </a:r>
          </a:p>
        </p:txBody>
      </p:sp>
      <p:sp>
        <p:nvSpPr>
          <p:cNvPr id="6150" name="AutoShape 6"/>
          <p:cNvSpPr/>
          <p:nvPr/>
        </p:nvSpPr>
        <p:spPr bwMode="auto">
          <a:xfrm rot="10800000">
            <a:off x="5638800" y="1676399"/>
            <a:ext cx="1142999" cy="2324101"/>
          </a:xfrm>
          <a:prstGeom prst="leftBrace">
            <a:avLst>
              <a:gd name="adj1" fmla="val 8333"/>
              <a:gd name="adj2" fmla="val 51132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9377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199E1B1-A8C0-4FE8-A5A8-1CB41D69F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4A8DE83-DE75-4B41-9DB4-A7EC0B0DE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A7009A0A-BEF5-4EAC-AF15-E4F9F002E2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0265BFD-2E89-4966-B45D-8B4D5651F900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COMPILING AND INTERPRETING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09B85CB-E655-451A-84F5-B9EBCFC53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67" y="1966293"/>
            <a:ext cx="721570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70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8839200" y="3581400"/>
            <a:ext cx="1295400" cy="1219200"/>
          </a:xfrm>
          <a:prstGeom prst="roundRect">
            <a:avLst>
              <a:gd name="adj" fmla="val 16667"/>
            </a:avLst>
          </a:prstGeom>
          <a:solidFill>
            <a:srgbClr val="CF9401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28850" y="2762250"/>
            <a:ext cx="4781550" cy="3867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rgbClr val="000000"/>
            </a:solidFill>
            <a:round/>
          </a:ln>
          <a:effectLst/>
        </p:spPr>
        <p:txBody>
          <a:bodyPr/>
          <a:lstStyle>
            <a:lvl1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400050"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buSzPct val="75000"/>
            </a:pPr>
            <a:r>
              <a:rPr lang="en-US" altLang="en-US" sz="3200" dirty="0">
                <a:ea typeface="ＭＳ Ｐゴシック" pitchFamily="32" charset="-128"/>
              </a:rPr>
              <a:t>    x,y = 6,10</a:t>
            </a:r>
          </a:p>
          <a:p>
            <a:pPr lvl="1">
              <a:buSzPct val="75000"/>
            </a:pPr>
            <a:r>
              <a:rPr lang="en-US" altLang="en-US" sz="3200" dirty="0">
                <a:ea typeface="ＭＳ Ｐゴシック" pitchFamily="32" charset="-128"/>
              </a:rPr>
              <a:t>	</a:t>
            </a:r>
          </a:p>
          <a:p>
            <a:pPr lvl="1">
              <a:buSzPct val="75000"/>
            </a:pPr>
            <a:r>
              <a:rPr lang="en-US" altLang="en-US" sz="3200" dirty="0">
                <a:ea typeface="ＭＳ Ｐゴシック" pitchFamily="32" charset="-128"/>
              </a:rPr>
              <a:t>	if x &lt; y:</a:t>
            </a:r>
          </a:p>
          <a:p>
            <a:pPr lvl="1">
              <a:buSzPct val="75000"/>
            </a:pPr>
            <a:r>
              <a:rPr lang="en-US" altLang="en-US" sz="3200" dirty="0">
                <a:ea typeface="ＭＳ Ｐゴシック" pitchFamily="32" charset="-128"/>
              </a:rPr>
              <a:t>	 	print (x) </a:t>
            </a:r>
          </a:p>
          <a:p>
            <a:pPr lvl="1">
              <a:buSzPct val="75000"/>
            </a:pPr>
            <a:r>
              <a:rPr lang="en-US" altLang="en-US" sz="3200" dirty="0">
                <a:ea typeface="ＭＳ Ｐゴシック" pitchFamily="32" charset="-128"/>
              </a:rPr>
              <a:t>    else:   </a:t>
            </a:r>
          </a:p>
          <a:p>
            <a:pPr lvl="1">
              <a:buSzPct val="75000"/>
            </a:pPr>
            <a:r>
              <a:rPr lang="en-US" altLang="en-US" sz="3200" dirty="0">
                <a:ea typeface="ＭＳ Ｐゴシック" pitchFamily="32" charset="-128"/>
              </a:rPr>
              <a:t>         print (y)</a:t>
            </a:r>
          </a:p>
          <a:p>
            <a:pPr lvl="1">
              <a:buSzPct val="75000"/>
            </a:pPr>
            <a:r>
              <a:rPr lang="en-US" altLang="en-US" sz="3200" dirty="0">
                <a:ea typeface="ＭＳ Ｐゴシック" pitchFamily="32" charset="-128"/>
              </a:rPr>
              <a:t>         print (‘is the min’) 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162800" y="3581400"/>
            <a:ext cx="1295400" cy="1219200"/>
          </a:xfrm>
          <a:prstGeom prst="roundRect">
            <a:avLst>
              <a:gd name="adj" fmla="val 16667"/>
            </a:avLst>
          </a:prstGeom>
          <a:solidFill>
            <a:srgbClr val="CF9401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394576" y="3048001"/>
            <a:ext cx="333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x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8915400" y="3048001"/>
            <a:ext cx="338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y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7467600" y="3886201"/>
            <a:ext cx="81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6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9147175" y="3886200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10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7177088" y="2968625"/>
            <a:ext cx="2493288" cy="463846"/>
          </a:xfrm>
          <a:prstGeom prst="rect">
            <a:avLst/>
          </a:prstGeom>
          <a:solidFill>
            <a:srgbClr val="FFE3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Run the program</a:t>
            </a:r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2514600" y="38100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>
            <a:off x="2514600" y="43434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2514600" y="48006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2514600" y="61722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7177088" y="5334000"/>
            <a:ext cx="3262312" cy="1219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Output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7291388" y="5879988"/>
            <a:ext cx="436562" cy="5869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dirty="0">
                <a:solidFill>
                  <a:srgbClr val="FF0000"/>
                </a:solidFill>
                <a:ea typeface="ＭＳ Ｐゴシック" pitchFamily="32" charset="-128"/>
              </a:rPr>
              <a:t>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rgbClr val="C00000"/>
                </a:solidFill>
              </a:rPr>
              <a:t>Indentation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689C40-BD40-4FAB-B95D-7C363A07C460}" type="datetime7">
              <a:rPr lang="en-US" smtClean="0"/>
              <a:t>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30</a:t>
            </a:fld>
            <a:endParaRPr lang="en-US" dirty="0"/>
          </a:p>
        </p:txBody>
      </p:sp>
      <p:sp>
        <p:nvSpPr>
          <p:cNvPr id="24" name="AutoShape 14"/>
          <p:cNvSpPr>
            <a:spLocks noChangeArrowheads="1"/>
          </p:cNvSpPr>
          <p:nvPr/>
        </p:nvSpPr>
        <p:spPr bwMode="auto">
          <a:xfrm>
            <a:off x="2514600" y="28956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19869691">
            <a:off x="4457510" y="5460408"/>
            <a:ext cx="1808515" cy="622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skipped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524000" y="1066800"/>
            <a:ext cx="9144000" cy="1695450"/>
          </a:xfrm>
        </p:spPr>
        <p:txBody>
          <a:bodyPr>
            <a:noAutofit/>
          </a:bodyPr>
          <a:lstStyle/>
          <a:p>
            <a:r>
              <a:rPr lang="en-US" sz="3600" dirty="0"/>
              <a:t>Indentation is </a:t>
            </a:r>
            <a:r>
              <a:rPr lang="en-US" sz="3600" b="1" dirty="0"/>
              <a:t>important</a:t>
            </a:r>
            <a:r>
              <a:rPr lang="en-US" sz="3600" dirty="0"/>
              <a:t> in Python</a:t>
            </a:r>
          </a:p>
          <a:p>
            <a:pPr lvl="1"/>
            <a:r>
              <a:rPr lang="en-US" dirty="0"/>
              <a:t>grouping of statement (block of statements)</a:t>
            </a:r>
          </a:p>
          <a:p>
            <a:pPr lvl="1"/>
            <a:r>
              <a:rPr lang="en-US" dirty="0"/>
              <a:t>no explicit brackets, e.g. { }, to group statements</a:t>
            </a:r>
          </a:p>
        </p:txBody>
      </p:sp>
    </p:spTree>
    <p:extLst>
      <p:ext uri="{BB962C8B-B14F-4D97-AF65-F5344CB8AC3E}">
        <p14:creationId xmlns:p14="http://schemas.microsoft.com/office/powerpoint/2010/main" val="3447406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3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0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86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98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nimBg="1"/>
      <p:bldP spid="7174" grpId="0" animBg="1"/>
      <p:bldP spid="7182" grpId="0" animBg="1"/>
      <p:bldP spid="7182" grpId="1" animBg="1"/>
      <p:bldP spid="7183" grpId="0" animBg="1"/>
      <p:bldP spid="7183" grpId="1" animBg="1"/>
      <p:bldP spid="7184" grpId="0" animBg="1"/>
      <p:bldP spid="7184" grpId="1" animBg="1"/>
      <p:bldP spid="7185" grpId="0" animBg="1"/>
      <p:bldP spid="20" grpId="0" animBg="1"/>
      <p:bldP spid="21" grpId="0" animBg="1"/>
      <p:bldP spid="24" grpId="0" animBg="1"/>
      <p:bldP spid="24" grpId="1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if statement (no else!)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914400"/>
            <a:ext cx="7772400" cy="5181600"/>
          </a:xfrm>
        </p:spPr>
        <p:txBody>
          <a:bodyPr>
            <a:noAutofit/>
          </a:bodyPr>
          <a:lstStyle/>
          <a:p>
            <a:r>
              <a:rPr lang="en-US" dirty="0"/>
              <a:t>General form of the if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 of if statement</a:t>
            </a:r>
          </a:p>
          <a:p>
            <a:pPr lvl="1"/>
            <a:r>
              <a:rPr lang="en-US" dirty="0"/>
              <a:t>First the expression is evaluated.</a:t>
            </a:r>
          </a:p>
          <a:p>
            <a:pPr lvl="1"/>
            <a:r>
              <a:rPr lang="en-US" dirty="0"/>
              <a:t>If it evaluates to a </a:t>
            </a:r>
            <a:r>
              <a:rPr lang="en-US" b="1" dirty="0">
                <a:solidFill>
                  <a:srgbClr val="FF0000"/>
                </a:solidFill>
              </a:rPr>
              <a:t>true </a:t>
            </a:r>
            <a:r>
              <a:rPr lang="en-US" dirty="0"/>
              <a:t>value, then S1 is executed and then control moves to the S2.</a:t>
            </a:r>
          </a:p>
          <a:p>
            <a:pPr lvl="1"/>
            <a:r>
              <a:rPr lang="en-US" dirty="0"/>
              <a:t>If expression evaluates to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, then control moves to the S2 directly.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9BB3F-C0C6-439A-80EB-12F49619B74E}" type="datetime7">
              <a:rPr lang="en-US" smtClean="0"/>
              <a:t>Mar-25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31</a:t>
            </a:fld>
            <a:endParaRPr lang="en-US" dirty="0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2615188" y="1406285"/>
            <a:ext cx="4648200" cy="1599730"/>
          </a:xfrm>
          <a:prstGeom prst="roundRect">
            <a:avLst>
              <a:gd name="adj" fmla="val 16667"/>
            </a:avLst>
          </a:prstGeom>
          <a:solidFill>
            <a:srgbClr val="8BE6FF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if boolean-expr :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	         </a:t>
            </a: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Statement1</a:t>
            </a:r>
            <a:endParaRPr lang="en-US" altLang="en-US" sz="2800" dirty="0">
              <a:latin typeface="Comic Sans MS" pitchFamily="64" charset="0"/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800" dirty="0" smtClean="0">
                <a:latin typeface="Comic Sans MS" pitchFamily="64" charset="0"/>
                <a:ea typeface="ＭＳ Ｐゴシック" pitchFamily="32" charset="-128"/>
              </a:rPr>
              <a:t>Statement2</a:t>
            </a:r>
            <a:endParaRPr lang="en-US" altLang="en-US" sz="2800" dirty="0">
              <a:latin typeface="Comic Sans MS" pitchFamily="64" charset="0"/>
              <a:ea typeface="ＭＳ Ｐゴシック" pitchFamily="32" charset="-128"/>
            </a:endParaRPr>
          </a:p>
        </p:txBody>
      </p:sp>
      <p:sp>
        <p:nvSpPr>
          <p:cNvPr id="19" name="Action Button: Help 18">
            <a:hlinkClick r:id="" action="ppaction://noaction" highlightClick="1"/>
          </p:cNvPr>
          <p:cNvSpPr/>
          <p:nvPr/>
        </p:nvSpPr>
        <p:spPr bwMode="auto">
          <a:xfrm>
            <a:off x="8911672" y="1383269"/>
            <a:ext cx="412984" cy="448991"/>
          </a:xfrm>
          <a:prstGeom prst="actionButtonHelp">
            <a:avLst/>
          </a:prstGeom>
          <a:solidFill>
            <a:schemeClr val="bg2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 dirty="0">
              <a:latin typeface="Verdana" pitchFamily="34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700000">
            <a:off x="8354175" y="2926692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 dirty="0">
              <a:latin typeface="Verdana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8100000">
            <a:off x="8415332" y="1933637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 dirty="0">
              <a:latin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56004" y="2450068"/>
            <a:ext cx="40748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03953" y="3440668"/>
            <a:ext cx="40748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S2</a:t>
            </a:r>
          </a:p>
        </p:txBody>
      </p:sp>
      <p:sp>
        <p:nvSpPr>
          <p:cNvPr id="25" name="Bent Arrow 24"/>
          <p:cNvSpPr/>
          <p:nvPr/>
        </p:nvSpPr>
        <p:spPr bwMode="auto">
          <a:xfrm rot="9525154">
            <a:off x="9013535" y="1890638"/>
            <a:ext cx="622245" cy="1599728"/>
          </a:xfrm>
          <a:prstGeom prst="bentArrow">
            <a:avLst>
              <a:gd name="adj1" fmla="val 25000"/>
              <a:gd name="adj2" fmla="val 26222"/>
              <a:gd name="adj3" fmla="val 25000"/>
              <a:gd name="adj4" fmla="val 43750"/>
            </a:avLst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 dirty="0">
              <a:latin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8950299">
            <a:off x="8352182" y="16861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 rot="4012159">
            <a:off x="9249139" y="1796587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98840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20" grpId="0" animBg="1"/>
      <p:bldP spid="21" grpId="0" animBg="1"/>
      <p:bldP spid="25" grpId="0" animBg="1"/>
      <p:bldP spid="27" grpId="0"/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685800"/>
            <a:ext cx="7772400" cy="5867400"/>
          </a:xfrm>
        </p:spPr>
        <p:txBody>
          <a:bodyPr>
            <a:noAutofit/>
          </a:bodyPr>
          <a:lstStyle/>
          <a:p>
            <a:r>
              <a:rPr lang="en-US" dirty="0"/>
              <a:t>General form of the if-else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Execution of if-else statement</a:t>
            </a:r>
          </a:p>
          <a:p>
            <a:pPr lvl="1"/>
            <a:r>
              <a:rPr lang="en-US" dirty="0"/>
              <a:t>First the expression is evaluated.</a:t>
            </a:r>
          </a:p>
          <a:p>
            <a:pPr lvl="1"/>
            <a:r>
              <a:rPr lang="en-US" dirty="0"/>
              <a:t>If it evaluates to a </a:t>
            </a:r>
            <a:r>
              <a:rPr lang="en-US" b="1" dirty="0">
                <a:solidFill>
                  <a:srgbClr val="FF0000"/>
                </a:solidFill>
              </a:rPr>
              <a:t>true</a:t>
            </a:r>
            <a:r>
              <a:rPr lang="en-US" dirty="0"/>
              <a:t> value, then S1 is executed and then control moves to S3.</a:t>
            </a:r>
          </a:p>
          <a:p>
            <a:pPr lvl="1"/>
            <a:r>
              <a:rPr lang="en-US" dirty="0"/>
              <a:t>If expression evaluates to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, then S2 is executed and then control moves to S3.</a:t>
            </a:r>
          </a:p>
          <a:p>
            <a:pPr lvl="1"/>
            <a:r>
              <a:rPr lang="en-US" dirty="0"/>
              <a:t>S1/S2 can be </a:t>
            </a:r>
            <a:r>
              <a:rPr lang="en-US" b="1" dirty="0"/>
              <a:t>blocks </a:t>
            </a:r>
            <a:r>
              <a:rPr lang="en-US" dirty="0"/>
              <a:t>of statements!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D4DC77-6A7A-4A97-97AD-D4C6E459DF4D}" type="datetime7">
              <a:rPr lang="en-US" smtClean="0"/>
              <a:t>Mar-25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32</a:t>
            </a:fld>
            <a:endParaRPr lang="en-US" dirty="0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2520387" y="1255060"/>
            <a:ext cx="4648200" cy="2261809"/>
          </a:xfrm>
          <a:prstGeom prst="roundRect">
            <a:avLst>
              <a:gd name="adj" fmla="val 16667"/>
            </a:avLst>
          </a:prstGeom>
          <a:solidFill>
            <a:srgbClr val="8BE6FF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if boolean-expr 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	        </a:t>
            </a: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Statement1</a:t>
            </a:r>
            <a:endParaRPr lang="en-US" altLang="en-US" sz="2800" dirty="0">
              <a:latin typeface="Comic Sans MS" pitchFamily="64" charset="0"/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else: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	        </a:t>
            </a: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Statement2</a:t>
            </a:r>
            <a:endParaRPr lang="en-US" altLang="en-US" sz="2800" dirty="0">
              <a:latin typeface="Comic Sans MS" pitchFamily="64" charset="0"/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Statement3</a:t>
            </a:r>
            <a:endParaRPr lang="en-US" altLang="en-US" sz="2800" dirty="0">
              <a:latin typeface="Comic Sans MS" pitchFamily="64" charset="0"/>
              <a:ea typeface="ＭＳ Ｐゴシック" pitchFamily="32" charset="-128"/>
            </a:endParaRPr>
          </a:p>
        </p:txBody>
      </p:sp>
      <p:sp>
        <p:nvSpPr>
          <p:cNvPr id="5" name="Action Button: Help 4">
            <a:hlinkClick r:id="" action="ppaction://noaction" highlightClick="1"/>
          </p:cNvPr>
          <p:cNvSpPr/>
          <p:nvPr/>
        </p:nvSpPr>
        <p:spPr bwMode="auto">
          <a:xfrm>
            <a:off x="8935742" y="1307068"/>
            <a:ext cx="306625" cy="457672"/>
          </a:xfrm>
          <a:prstGeom prst="actionButtonHelp">
            <a:avLst/>
          </a:prstGeom>
          <a:solidFill>
            <a:schemeClr val="bg2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 dirty="0">
              <a:latin typeface="Verdana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 rot="2700000">
            <a:off x="8378244" y="2850492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 dirty="0">
              <a:latin typeface="Verdana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8100000">
            <a:off x="8378218" y="1867841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 dirty="0">
              <a:latin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27804" y="2385155"/>
            <a:ext cx="40748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0073" y="2373868"/>
            <a:ext cx="40748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28023" y="3364468"/>
            <a:ext cx="40748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S3</a:t>
            </a:r>
          </a:p>
        </p:txBody>
      </p:sp>
      <p:sp>
        <p:nvSpPr>
          <p:cNvPr id="20" name="Right Arrow 19"/>
          <p:cNvSpPr/>
          <p:nvPr/>
        </p:nvSpPr>
        <p:spPr bwMode="auto">
          <a:xfrm rot="2700000">
            <a:off x="9001670" y="1862689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 dirty="0">
              <a:latin typeface="Verdana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8100000">
            <a:off x="8955874" y="2850429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 dirty="0"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8950299">
            <a:off x="8275982" y="16099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true</a:t>
            </a:r>
          </a:p>
        </p:txBody>
      </p:sp>
      <p:sp>
        <p:nvSpPr>
          <p:cNvPr id="23" name="TextBox 22"/>
          <p:cNvSpPr txBox="1"/>
          <p:nvPr/>
        </p:nvSpPr>
        <p:spPr>
          <a:xfrm rot="2740178">
            <a:off x="9273209" y="1720387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76474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10" grpId="0" animBg="1"/>
      <p:bldP spid="20" grpId="0" animBg="1"/>
      <p:bldP spid="21" grpId="0" animBg="1"/>
      <p:bldP spid="17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if,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447800"/>
            <a:ext cx="8534400" cy="5029200"/>
          </a:xfrm>
        </p:spPr>
        <p:txBody>
          <a:bodyPr>
            <a:no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9AC62-4BDA-42A9-9CD7-D64EDE50C98B}" type="datetime7">
              <a:rPr lang="en-US" smtClean="0"/>
              <a:t>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352800" y="2133600"/>
            <a:ext cx="5448300" cy="44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if a &lt;= b: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if a &lt;= c: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…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else: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 …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else: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if b &lt;= c) :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  …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else: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  … </a:t>
            </a:r>
          </a:p>
        </p:txBody>
      </p:sp>
    </p:spTree>
    <p:extLst>
      <p:ext uri="{BB962C8B-B14F-4D97-AF65-F5344CB8AC3E}">
        <p14:creationId xmlns:p14="http://schemas.microsoft.com/office/powerpoint/2010/main" val="39826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Elif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914400"/>
            <a:ext cx="8001000" cy="1828800"/>
          </a:xfrm>
        </p:spPr>
        <p:txBody>
          <a:bodyPr/>
          <a:lstStyle/>
          <a:p>
            <a:r>
              <a:rPr lang="en-US" dirty="0"/>
              <a:t>A special kind of nesting is the chain of if-else-if-else-… statements</a:t>
            </a:r>
          </a:p>
          <a:p>
            <a:r>
              <a:rPr lang="en-US" dirty="0"/>
              <a:t>Can be written elegantly using if-elif-..-else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F75EBC-9A00-4400-8C2F-0671E323218B}" type="datetime7">
              <a:rPr lang="en-US" smtClean="0"/>
              <a:t>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34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2514601"/>
            <a:ext cx="3429000" cy="388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cond1: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	s1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elif cond2: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s2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elif cond3: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s3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elif  …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last-block-of-stmt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33600" y="2548614"/>
            <a:ext cx="3886200" cy="385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cond1: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	s1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if cond2: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s2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else: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if cond3: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  s3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else: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   …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50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if, if-else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if-else, nested if's, elif.</a:t>
            </a:r>
          </a:p>
          <a:p>
            <a:r>
              <a:rPr lang="en-US" sz="4400" dirty="0"/>
              <a:t>Multiple ways to solve a problem </a:t>
            </a:r>
          </a:p>
          <a:p>
            <a:pPr lvl="1"/>
            <a:r>
              <a:rPr lang="en-US" sz="4000" dirty="0"/>
              <a:t>issues of readability, maintainability</a:t>
            </a:r>
          </a:p>
          <a:p>
            <a:pPr lvl="1"/>
            <a:r>
              <a:rPr lang="en-US" sz="4000" dirty="0"/>
              <a:t>and efficiency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099852-2D71-47D6-AD46-77E3E27B91C8}" type="datetime7">
              <a:rPr lang="en-US" smtClean="0"/>
              <a:t>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6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4038600" cy="762000"/>
          </a:xfrm>
        </p:spPr>
        <p:txBody>
          <a:bodyPr/>
          <a:lstStyle/>
          <a:p>
            <a:r>
              <a:rPr lang="en-US" dirty="0"/>
              <a:t>Class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772400" cy="5943600"/>
          </a:xfrm>
        </p:spPr>
        <p:txBody>
          <a:bodyPr/>
          <a:lstStyle/>
          <a:p>
            <a:r>
              <a:rPr lang="en-US" dirty="0"/>
              <a:t>What is the value of expression:</a:t>
            </a:r>
          </a:p>
          <a:p>
            <a:endParaRPr lang="en-US" dirty="0"/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Run time crash/error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I don’t know / I don’t care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False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3F95C0-DFB4-4129-A5DF-7A708437287C}" type="datetime7">
              <a:rPr lang="en-US" smtClean="0"/>
              <a:t>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681400" y="1371601"/>
            <a:ext cx="5310200" cy="626853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3600" dirty="0">
                <a:latin typeface="Verdana" pitchFamily="34" charset="0"/>
              </a:rPr>
              <a:t>(5&lt;2) and (3/0 &gt; 1)</a:t>
            </a:r>
          </a:p>
        </p:txBody>
      </p:sp>
      <p:pic>
        <p:nvPicPr>
          <p:cNvPr id="4099" name="Picture 3" descr="C:\Users\karkare\AppData\Local\Microsoft\Windows\INetCache\IE\V9IY8K29\MC90010474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943" y="2071257"/>
            <a:ext cx="1042514" cy="109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karkare\AppData\Local\Microsoft\Windows\INetCache\IE\EC01WMOS\MC90005662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176" y="2071257"/>
            <a:ext cx="1501152" cy="119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karkare\AppData\Local\Microsoft\Windows\INetCache\IE\V9IY8K29\MP9004264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505200"/>
            <a:ext cx="1828800" cy="121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karkare\AppData\Local\Microsoft\Windows\INetCache\IE\45LGD9AS\MC900089048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721066"/>
            <a:ext cx="1031443" cy="181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/>
          <p:cNvSpPr/>
          <p:nvPr/>
        </p:nvSpPr>
        <p:spPr bwMode="auto">
          <a:xfrm>
            <a:off x="6324600" y="4721066"/>
            <a:ext cx="4267200" cy="907999"/>
          </a:xfrm>
          <a:prstGeom prst="wedgeEllipseCallout">
            <a:avLst>
              <a:gd name="adj1" fmla="val -59407"/>
              <a:gd name="adj2" fmla="val 5634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000" dirty="0">
                <a:latin typeface="Verdana" pitchFamily="34" charset="0"/>
              </a:rPr>
              <a:t>The correct answer is</a:t>
            </a:r>
          </a:p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000" b="1" dirty="0">
                <a:latin typeface="Verdana" pitchFamily="34" charset="0"/>
              </a:rPr>
              <a:t>False</a:t>
            </a:r>
            <a:r>
              <a:rPr lang="en-US" sz="2000" dirty="0">
                <a:latin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137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solidFill>
                  <a:srgbClr val="C00000"/>
                </a:solidFill>
              </a:rPr>
              <a:t>CONDITIONAL EXECUTION</a:t>
            </a:r>
            <a:br>
              <a:rPr lang="en-US" b="1" cap="all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if Statement</a:t>
            </a:r>
          </a:p>
          <a:p>
            <a:pPr marL="0" indent="0">
              <a:buNone/>
            </a:pPr>
            <a:r>
              <a:rPr lang="en-US" dirty="0"/>
              <a:t> We mostly need the ability to check conditions and change the behavior of the program accordingly. </a:t>
            </a:r>
          </a:p>
          <a:p>
            <a:pPr marL="0" indent="0">
              <a:buNone/>
            </a:pPr>
            <a:r>
              <a:rPr lang="en-US" dirty="0"/>
              <a:t>The Boolean expression after the if statement is called the condition. We end the if statement with a colon character (:) and the line(s) after the if statement are indented.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Example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06828" y="4991706"/>
            <a:ext cx="3464603" cy="828404"/>
          </a:xfrm>
          <a:prstGeom prst="rect">
            <a:avLst/>
          </a:prstGeom>
          <a:solidFill>
            <a:srgbClr val="FA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x=10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if x &gt; 0 : print('x is positive') </a:t>
            </a:r>
          </a:p>
        </p:txBody>
      </p:sp>
    </p:spTree>
    <p:extLst>
      <p:ext uri="{BB962C8B-B14F-4D97-AF65-F5344CB8AC3E}">
        <p14:creationId xmlns:p14="http://schemas.microsoft.com/office/powerpoint/2010/main" val="2522601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if-else Statement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 there are two possibilities and the condition determines which one gets executed. 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63650" y="3002974"/>
            <a:ext cx="2327750" cy="2305731"/>
          </a:xfrm>
          <a:prstGeom prst="rect">
            <a:avLst/>
          </a:prstGeom>
          <a:solidFill>
            <a:srgbClr val="FA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x=11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if x%2 == 0 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print('x is even')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else 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print('x is odd')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58366" y="4155839"/>
            <a:ext cx="113763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45488" y="3971173"/>
            <a:ext cx="1321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x is odd</a:t>
            </a:r>
          </a:p>
        </p:txBody>
      </p:sp>
    </p:spTree>
    <p:extLst>
      <p:ext uri="{BB962C8B-B14F-4D97-AF65-F5344CB8AC3E}">
        <p14:creationId xmlns:p14="http://schemas.microsoft.com/office/powerpoint/2010/main" val="3003804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Chained conditionals: if…</a:t>
            </a:r>
            <a:r>
              <a:rPr lang="en-US" b="1" dirty="0" err="1">
                <a:solidFill>
                  <a:srgbClr val="C00000"/>
                </a:solidFill>
              </a:rPr>
              <a:t>elif</a:t>
            </a:r>
            <a:r>
              <a:rPr lang="en-US" b="1" dirty="0">
                <a:solidFill>
                  <a:srgbClr val="C00000"/>
                </a:solidFill>
              </a:rPr>
              <a:t>…else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there are more than two possibilities. Therefore you need more than two branches. So, it can be Computed by Chained Conditions.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51537" y="3132568"/>
            <a:ext cx="3247364" cy="3044395"/>
          </a:xfrm>
          <a:prstGeom prst="rect">
            <a:avLst/>
          </a:prstGeom>
          <a:solidFill>
            <a:srgbClr val="FA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a=10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b=20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if a &lt; b: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print('a is less than b')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elif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a &gt; b: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print('a is greater than b')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else: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print('a and b are equal') </a:t>
            </a:r>
          </a:p>
        </p:txBody>
      </p:sp>
    </p:spTree>
    <p:extLst>
      <p:ext uri="{BB962C8B-B14F-4D97-AF65-F5344CB8AC3E}">
        <p14:creationId xmlns:p14="http://schemas.microsoft.com/office/powerpoint/2010/main" val="379226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AF450-DD64-40CC-9222-3ADB99A6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Write a C++ program to print the quotient of following numbers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1D1EF103-3095-422E-9610-8DE5B0C14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77"/>
          <a:stretch/>
        </p:blipFill>
        <p:spPr>
          <a:xfrm>
            <a:off x="838200" y="2210900"/>
            <a:ext cx="4117258" cy="3334493"/>
          </a:xfrm>
        </p:spPr>
      </p:pic>
    </p:spTree>
    <p:extLst>
      <p:ext uri="{BB962C8B-B14F-4D97-AF65-F5344CB8AC3E}">
        <p14:creationId xmlns:p14="http://schemas.microsoft.com/office/powerpoint/2010/main" val="3461695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Catching exceptions using try and except: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conditional execution structure built into Python to handle certain types of expected and unexpected errors called “</a:t>
            </a:r>
            <a:r>
              <a:rPr lang="en-US" dirty="0">
                <a:solidFill>
                  <a:srgbClr val="0070C0"/>
                </a:solidFill>
              </a:rPr>
              <a:t>try / except”.</a:t>
            </a:r>
            <a:r>
              <a:rPr lang="en-US" dirty="0"/>
              <a:t> </a:t>
            </a:r>
          </a:p>
          <a:p>
            <a:r>
              <a:rPr lang="en-US" dirty="0"/>
              <a:t>The idea of try and except is that you know that some sequence of instruction(s) may have a problem and you want to add some statements to be executed if an error occurs otherwise Ignore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66682" y="4240564"/>
            <a:ext cx="4476097" cy="1936399"/>
          </a:xfrm>
          <a:prstGeom prst="rect">
            <a:avLst/>
          </a:prstGeom>
          <a:solidFill>
            <a:srgbClr val="FA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try: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(input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("Enter a number\n"))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print(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except: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print("Please enter a number") </a:t>
            </a:r>
          </a:p>
        </p:txBody>
      </p:sp>
    </p:spTree>
    <p:extLst>
      <p:ext uri="{BB962C8B-B14F-4D97-AF65-F5344CB8AC3E}">
        <p14:creationId xmlns:p14="http://schemas.microsoft.com/office/powerpoint/2010/main" val="2957694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21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771"/>
            <a:ext cx="10515600" cy="4351338"/>
          </a:xfrm>
        </p:spPr>
        <p:txBody>
          <a:bodyPr/>
          <a:lstStyle/>
          <a:p>
            <a:r>
              <a:rPr lang="en-US" dirty="0"/>
              <a:t>A function is a block of code which only runs when it is called.</a:t>
            </a:r>
          </a:p>
          <a:p>
            <a:r>
              <a:rPr lang="en-US" dirty="0"/>
              <a:t>You can pass data, known as parameters, into a function.</a:t>
            </a:r>
          </a:p>
          <a:p>
            <a:r>
              <a:rPr lang="en-US" dirty="0"/>
              <a:t>A function can return data as a result.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Creating a Function</a:t>
            </a:r>
          </a:p>
          <a:p>
            <a:r>
              <a:rPr lang="en-US" dirty="0"/>
              <a:t>In Python a function is defined using the </a:t>
            </a:r>
            <a:r>
              <a:rPr lang="en-US" dirty="0" err="1">
                <a:solidFill>
                  <a:srgbClr val="0070C0"/>
                </a:solidFill>
              </a:rPr>
              <a:t>def</a:t>
            </a:r>
            <a:r>
              <a:rPr lang="en-US" dirty="0"/>
              <a:t> keyword:</a:t>
            </a:r>
          </a:p>
          <a:p>
            <a:pPr marL="0" indent="0">
              <a:buNone/>
            </a:pPr>
            <a:r>
              <a:rPr lang="en-US" dirty="0"/>
              <a:t>   Example</a:t>
            </a:r>
          </a:p>
          <a:p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dirty="0" err="1">
                <a:solidFill>
                  <a:srgbClr val="0070C0"/>
                </a:solidFill>
              </a:rPr>
              <a:t>my_function</a:t>
            </a:r>
            <a:r>
              <a:rPr lang="en-US" dirty="0">
                <a:solidFill>
                  <a:srgbClr val="0070C0"/>
                </a:solidFill>
              </a:rPr>
              <a:t>():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print("Hello function test")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21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Calling a Function</a:t>
            </a:r>
            <a:br>
              <a:rPr lang="en-US" b="1" dirty="0">
                <a:solidFill>
                  <a:srgbClr val="C00000"/>
                </a:solidFill>
                <a:latin typeface="+mn-lt"/>
              </a:rPr>
            </a:b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905"/>
            <a:ext cx="10515600" cy="5248203"/>
          </a:xfrm>
        </p:spPr>
        <p:txBody>
          <a:bodyPr>
            <a:normAutofit fontScale="92500"/>
          </a:bodyPr>
          <a:lstStyle/>
          <a:p>
            <a:r>
              <a:rPr lang="en-US" dirty="0"/>
              <a:t>To call a function, use the function name followed by parenthesis: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dirty="0" err="1">
                <a:solidFill>
                  <a:srgbClr val="0070C0"/>
                </a:solidFill>
              </a:rPr>
              <a:t>my_function</a:t>
            </a:r>
            <a:r>
              <a:rPr lang="en-US" dirty="0">
                <a:solidFill>
                  <a:srgbClr val="0070C0"/>
                </a:solidFill>
              </a:rPr>
              <a:t>():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print("Hello from a function")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FF0000"/>
                </a:solidFill>
              </a:rPr>
              <a:t>my_function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rgbClr val="C00000"/>
                </a:solidFill>
              </a:rPr>
              <a:t>Arguments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/>
              <a:t>Information can be passed into functions as arguments.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/>
              <a:t>Arguments are specified after the function name, inside the parentheses. 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/>
              <a:t>You can add as many arguments as you want, just separate them with a comma.</a:t>
            </a:r>
            <a:endParaRPr lang="en-US" sz="2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881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Argument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945" y="13485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my_function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fname</a:t>
            </a:r>
            <a:r>
              <a:rPr lang="en-US" dirty="0">
                <a:solidFill>
                  <a:srgbClr val="0070C0"/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print(</a:t>
            </a:r>
            <a:r>
              <a:rPr lang="en-US" dirty="0" err="1">
                <a:solidFill>
                  <a:srgbClr val="0070C0"/>
                </a:solidFill>
              </a:rPr>
              <a:t>fname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+ " Student")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my_function</a:t>
            </a:r>
            <a:r>
              <a:rPr lang="en-US" dirty="0">
                <a:solidFill>
                  <a:srgbClr val="0070C0"/>
                </a:solidFill>
              </a:rPr>
              <a:t>("Bilal")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my_function</a:t>
            </a:r>
            <a:r>
              <a:rPr lang="en-US" dirty="0">
                <a:solidFill>
                  <a:srgbClr val="0070C0"/>
                </a:solidFill>
              </a:rPr>
              <a:t>("Fahad")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my_function</a:t>
            </a:r>
            <a:r>
              <a:rPr lang="en-US" dirty="0">
                <a:solidFill>
                  <a:srgbClr val="0070C0"/>
                </a:solidFill>
              </a:rPr>
              <a:t>("</a:t>
            </a:r>
            <a:r>
              <a:rPr lang="en-US" dirty="0" err="1">
                <a:solidFill>
                  <a:srgbClr val="0070C0"/>
                </a:solidFill>
              </a:rPr>
              <a:t>Nimra</a:t>
            </a:r>
            <a:r>
              <a:rPr lang="en-US" dirty="0">
                <a:solidFill>
                  <a:srgbClr val="0070C0"/>
                </a:solidFill>
              </a:rPr>
              <a:t>")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Python provides a number of important built-in functions.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8364" y="5357793"/>
            <a:ext cx="3235053" cy="954107"/>
          </a:xfrm>
          <a:prstGeom prst="rect">
            <a:avLst/>
          </a:prstGeom>
          <a:solidFill>
            <a:srgbClr val="FA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print(max(1,2,3,4,5))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print(min(1,2,3,4,5)) </a:t>
            </a:r>
          </a:p>
        </p:txBody>
      </p:sp>
    </p:spTree>
    <p:extLst>
      <p:ext uri="{BB962C8B-B14F-4D97-AF65-F5344CB8AC3E}">
        <p14:creationId xmlns:p14="http://schemas.microsoft.com/office/powerpoint/2010/main" val="1763508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solidFill>
                  <a:srgbClr val="C00000"/>
                </a:solidFill>
              </a:rPr>
              <a:t>PYTHON LOOPS</a:t>
            </a:r>
            <a:br>
              <a:rPr lang="en-US" b="1" cap="all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LOOP</a:t>
            </a:r>
          </a:p>
          <a:p>
            <a:r>
              <a:rPr lang="en-US" dirty="0"/>
              <a:t>A </a:t>
            </a:r>
            <a:r>
              <a:rPr lang="en-US" b="1" dirty="0">
                <a:solidFill>
                  <a:srgbClr val="FF0000"/>
                </a:solidFill>
              </a:rPr>
              <a:t>for</a:t>
            </a:r>
            <a:r>
              <a:rPr lang="en-US" dirty="0"/>
              <a:t> loop is used for iterating over a sequence (that is either a list, a tuple, a dictionary, a set, or a string).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90454" y="3652200"/>
            <a:ext cx="2133597" cy="1382401"/>
          </a:xfrm>
          <a:prstGeom prst="rect">
            <a:avLst/>
          </a:prstGeom>
          <a:solidFill>
            <a:srgbClr val="FA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arr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=[1,2,3,4,5]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for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in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arr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print(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525392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14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form of iteration in Python is the while statement.</a:t>
            </a:r>
            <a:br>
              <a:rPr lang="en-US" dirty="0"/>
            </a:br>
            <a:r>
              <a:rPr lang="en-US" dirty="0"/>
              <a:t>Flow of execution for a while statement:</a:t>
            </a:r>
          </a:p>
          <a:p>
            <a:r>
              <a:rPr lang="en-US" dirty="0"/>
              <a:t>1. Evaluate the condition is True or False.</a:t>
            </a:r>
          </a:p>
          <a:p>
            <a:r>
              <a:rPr lang="en-US" dirty="0"/>
              <a:t>2. If the condition is false, exit the while statement and continue execution at the next statement.</a:t>
            </a:r>
          </a:p>
          <a:p>
            <a:r>
              <a:rPr lang="en-US" dirty="0"/>
              <a:t>3. If the condition is true, execute the body and then go back to step 1.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Infinite loop and Break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94018" y="4132189"/>
            <a:ext cx="2803844" cy="1813289"/>
          </a:xfrm>
          <a:prstGeom prst="rect">
            <a:avLst/>
          </a:prstGeom>
          <a:solidFill>
            <a:srgbClr val="FA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n =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while n &lt;15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print(n) n = n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print(‘Batch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2022')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2956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range() function in Python: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generate a sequence of numbers using range() function.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3068" y="2546300"/>
            <a:ext cx="4693208" cy="2305731"/>
          </a:xfrm>
          <a:prstGeom prst="rect">
            <a:avLst/>
          </a:prstGeom>
          <a:solidFill>
            <a:srgbClr val="FA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b" anchorCtr="0" compatLnSpc="1">
            <a:prstTxWarp prst="textNoShape">
              <a:avLst/>
            </a:prstTxWarp>
            <a:spAutoFit/>
          </a:bodyPr>
          <a:lstStyle/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arr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= ["A","B","C","D"] 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# iterate over the list using index 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for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in range(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len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arr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)):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print(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arr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[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]) </a:t>
            </a:r>
          </a:p>
        </p:txBody>
      </p:sp>
    </p:spTree>
    <p:extLst>
      <p:ext uri="{BB962C8B-B14F-4D97-AF65-F5344CB8AC3E}">
        <p14:creationId xmlns:p14="http://schemas.microsoft.com/office/powerpoint/2010/main" val="33317027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Finishing iterations with continue in Python:</a:t>
            </a:r>
            <a:br>
              <a:rPr lang="en-US" b="1" dirty="0">
                <a:solidFill>
                  <a:srgbClr val="C00000"/>
                </a:solidFill>
                <a:latin typeface="+mn-lt"/>
              </a:rPr>
            </a:b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"Make Me analyst M":</a:t>
            </a:r>
          </a:p>
          <a:p>
            <a:r>
              <a:rPr lang="en-US" dirty="0"/>
              <a:t>    if </a:t>
            </a:r>
            <a:r>
              <a:rPr lang="en-US" dirty="0" err="1"/>
              <a:t>i</a:t>
            </a:r>
            <a:r>
              <a:rPr lang="en-US" dirty="0"/>
              <a:t> == "M":</a:t>
            </a:r>
          </a:p>
          <a:p>
            <a:r>
              <a:rPr lang="en-US" dirty="0"/>
              <a:t>        continue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print("STOP")</a:t>
            </a:r>
          </a:p>
        </p:txBody>
      </p:sp>
    </p:spTree>
    <p:extLst>
      <p:ext uri="{BB962C8B-B14F-4D97-AF65-F5344CB8AC3E}">
        <p14:creationId xmlns:p14="http://schemas.microsoft.com/office/powerpoint/2010/main" val="24586748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Finishing iterations with continue in Python:</a:t>
            </a:r>
            <a:br>
              <a:rPr lang="en-US" b="1" dirty="0">
                <a:solidFill>
                  <a:srgbClr val="C00000"/>
                </a:solidFill>
                <a:latin typeface="+mn-lt"/>
              </a:rPr>
            </a:b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590"/>
            <a:ext cx="10515600" cy="5103209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/>
              <a:t>With the continue statement we can stop the current iteration, and continue with the next</a:t>
            </a:r>
            <a:r>
              <a:rPr lang="en-US" sz="3800" dirty="0" smtClean="0"/>
              <a:t>: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Task: </a:t>
            </a:r>
            <a:r>
              <a:rPr lang="en-US" sz="3600" dirty="0" smtClean="0"/>
              <a:t>Continue </a:t>
            </a:r>
            <a:r>
              <a:rPr lang="en-US" sz="3600" dirty="0"/>
              <a:t>to the next iteration if </a:t>
            </a:r>
            <a:r>
              <a:rPr lang="en-US" sz="3600" dirty="0" err="1"/>
              <a:t>i</a:t>
            </a:r>
            <a:r>
              <a:rPr lang="en-US" sz="3600" dirty="0"/>
              <a:t> is 3</a:t>
            </a:r>
            <a:r>
              <a:rPr lang="en-US" sz="3600" dirty="0" smtClean="0"/>
              <a:t>:</a:t>
            </a:r>
          </a:p>
          <a:p>
            <a:r>
              <a:rPr lang="en-US" sz="3800" dirty="0" err="1" smtClean="0"/>
              <a:t>i</a:t>
            </a:r>
            <a:r>
              <a:rPr lang="en-US" sz="3800" dirty="0" smtClean="0"/>
              <a:t> </a:t>
            </a:r>
            <a:r>
              <a:rPr lang="en-US" sz="3800" dirty="0"/>
              <a:t>= </a:t>
            </a:r>
            <a:r>
              <a:rPr lang="en-US" sz="3800" dirty="0" smtClean="0"/>
              <a:t>0</a:t>
            </a:r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/>
              <a:t>while </a:t>
            </a:r>
            <a:r>
              <a:rPr lang="en-US" sz="3800" dirty="0" err="1"/>
              <a:t>i</a:t>
            </a:r>
            <a:r>
              <a:rPr lang="en-US" sz="3800" dirty="0"/>
              <a:t> &lt; 6</a:t>
            </a:r>
            <a:r>
              <a:rPr lang="en-US" sz="3800" dirty="0" smtClean="0"/>
              <a:t>:                                                  </a:t>
            </a:r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/>
              <a:t>  </a:t>
            </a:r>
            <a:r>
              <a:rPr lang="en-US" sz="3800" dirty="0" err="1"/>
              <a:t>i</a:t>
            </a:r>
            <a:r>
              <a:rPr lang="en-US" sz="3800" dirty="0"/>
              <a:t> += 1</a:t>
            </a:r>
            <a:br>
              <a:rPr lang="en-US" sz="3800" dirty="0"/>
            </a:br>
            <a:r>
              <a:rPr lang="en-US" sz="3800" dirty="0"/>
              <a:t>  if </a:t>
            </a:r>
            <a:r>
              <a:rPr lang="en-US" sz="3800" dirty="0" err="1"/>
              <a:t>i</a:t>
            </a:r>
            <a:r>
              <a:rPr lang="en-US" sz="3800" dirty="0"/>
              <a:t> == 3:</a:t>
            </a:r>
            <a:br>
              <a:rPr lang="en-US" sz="3800" dirty="0"/>
            </a:br>
            <a:r>
              <a:rPr lang="en-US" sz="3800" dirty="0"/>
              <a:t>    continue</a:t>
            </a:r>
            <a:br>
              <a:rPr lang="en-US" sz="3800" dirty="0"/>
            </a:br>
            <a:r>
              <a:rPr lang="en-US" sz="3800" dirty="0"/>
              <a:t>  print(</a:t>
            </a:r>
            <a:r>
              <a:rPr lang="en-US" sz="3800" dirty="0" err="1"/>
              <a:t>i</a:t>
            </a:r>
            <a:r>
              <a:rPr lang="en-US" sz="3800" dirty="0" smtClean="0"/>
              <a:t>)</a:t>
            </a:r>
          </a:p>
          <a:p>
            <a:pPr marL="0" indent="0">
              <a:buNone/>
            </a:pPr>
            <a:r>
              <a:rPr lang="en-US" sz="3800" dirty="0" smtClean="0">
                <a:solidFill>
                  <a:srgbClr val="00B050"/>
                </a:solidFill>
              </a:rPr>
              <a:t>  </a:t>
            </a:r>
            <a:r>
              <a:rPr lang="en-US" sz="2600" dirty="0" smtClean="0">
                <a:solidFill>
                  <a:srgbClr val="00B050"/>
                </a:solidFill>
              </a:rPr>
              <a:t>OUTPUT</a:t>
            </a:r>
            <a:endParaRPr lang="en-US" sz="2600" dirty="0">
              <a:solidFill>
                <a:srgbClr val="00B050"/>
              </a:solidFill>
            </a:endParaRPr>
          </a:p>
          <a:p>
            <a:r>
              <a:rPr lang="en-US" sz="2900" dirty="0"/>
              <a:t>1</a:t>
            </a:r>
            <a:br>
              <a:rPr lang="en-US" sz="2900" dirty="0"/>
            </a:br>
            <a:r>
              <a:rPr lang="en-US" sz="2900" dirty="0"/>
              <a:t>2</a:t>
            </a:r>
            <a:br>
              <a:rPr lang="en-US" sz="2900" dirty="0"/>
            </a:br>
            <a:r>
              <a:rPr lang="en-US" sz="2900" dirty="0"/>
              <a:t>4</a:t>
            </a:r>
            <a:br>
              <a:rPr lang="en-US" sz="2900" dirty="0"/>
            </a:br>
            <a:r>
              <a:rPr lang="en-US" sz="2900" dirty="0"/>
              <a:t>5</a:t>
            </a:r>
            <a:br>
              <a:rPr lang="en-US" sz="2900" dirty="0"/>
            </a:br>
            <a:r>
              <a:rPr lang="en-US" sz="2900" dirty="0" smtClean="0"/>
              <a:t>6</a:t>
            </a:r>
            <a:endParaRPr lang="en-US" sz="2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6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Example2: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=0</a:t>
            </a:r>
          </a:p>
          <a:p>
            <a:pPr marL="0" indent="0">
              <a:buNone/>
            </a:pPr>
            <a:r>
              <a:rPr lang="en-US" dirty="0" err="1" smtClean="0"/>
              <a:t>list_numbers</a:t>
            </a:r>
            <a:r>
              <a:rPr lang="en-US" dirty="0" smtClean="0"/>
              <a:t> </a:t>
            </a:r>
            <a:r>
              <a:rPr lang="en-US" dirty="0"/>
              <a:t>= [3, 1, 2, 3, 3, 4, 5, 6, 3, 7, 8, 9, 10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 err="1"/>
              <a:t>i</a:t>
            </a:r>
            <a:r>
              <a:rPr lang="en-US" dirty="0"/>
              <a:t>&lt;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list_numbers</a:t>
            </a:r>
            <a:r>
              <a:rPr lang="en-US" dirty="0"/>
              <a:t>):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if </a:t>
            </a:r>
            <a:r>
              <a:rPr lang="en-US" dirty="0" err="1"/>
              <a:t>list_numbers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3 :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/>
              <a:t>i</a:t>
            </a:r>
            <a:r>
              <a:rPr lang="en-US" dirty="0"/>
              <a:t> += 1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continue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print (</a:t>
            </a:r>
            <a:r>
              <a:rPr lang="en-US" dirty="0" err="1"/>
              <a:t>list_numbers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17907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3775A1-FCC0-4013-8E8E-02C697D19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1795"/>
            <a:ext cx="5157787" cy="823912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C++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C0DD42-C579-4209-A6A4-6178F0E7C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33832"/>
            <a:ext cx="5157787" cy="46558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 int main()</a:t>
            </a:r>
          </a:p>
          <a:p>
            <a:pPr marL="0" indent="0">
              <a:buNone/>
            </a:pPr>
            <a:r>
              <a:rPr lang="en-US" dirty="0"/>
              <a:t>{	</a:t>
            </a:r>
          </a:p>
          <a:p>
            <a:pPr marL="0" indent="0">
              <a:buNone/>
            </a:pPr>
            <a:r>
              <a:rPr lang="en-US" dirty="0"/>
              <a:t>int a;	</a:t>
            </a:r>
          </a:p>
          <a:p>
            <a:pPr marL="0" indent="0">
              <a:buNone/>
            </a:pPr>
            <a:r>
              <a:rPr lang="en-US" dirty="0"/>
              <a:t>int b;	</a:t>
            </a:r>
          </a:p>
          <a:p>
            <a:pPr marL="0" indent="0">
              <a:buNone/>
            </a:pPr>
            <a:r>
              <a:rPr lang="en-US" dirty="0"/>
              <a:t>int q;</a:t>
            </a:r>
          </a:p>
          <a:p>
            <a:pPr marL="0" indent="0">
              <a:buNone/>
            </a:pPr>
            <a:r>
              <a:rPr lang="en-US" dirty="0"/>
              <a:t>a=30;	</a:t>
            </a:r>
          </a:p>
          <a:p>
            <a:pPr marL="0" indent="0">
              <a:buNone/>
            </a:pPr>
            <a:r>
              <a:rPr lang="en-US" dirty="0"/>
              <a:t>b=10;	</a:t>
            </a:r>
          </a:p>
          <a:p>
            <a:pPr marL="0" indent="0">
              <a:buNone/>
            </a:pPr>
            <a:r>
              <a:rPr lang="en-US" dirty="0"/>
              <a:t>q=a/b;	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&lt;&lt;q;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BF14D42-7E16-4165-BFC2-DE03E198F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471795"/>
            <a:ext cx="5183188" cy="823912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EA4A889-91F6-4A8C-B44E-01B9DCA29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33832"/>
            <a:ext cx="5183188" cy="465583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a=30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b=10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q=a//b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print(q)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print (type(a))</a:t>
            </a:r>
          </a:p>
        </p:txBody>
      </p:sp>
    </p:spTree>
    <p:extLst>
      <p:ext uri="{BB962C8B-B14F-4D97-AF65-F5344CB8AC3E}">
        <p14:creationId xmlns:p14="http://schemas.microsoft.com/office/powerpoint/2010/main" val="2986189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Skip 1</a:t>
            </a:r>
            <a:r>
              <a:rPr lang="en-US" b="1" baseline="30000" dirty="0" smtClean="0">
                <a:solidFill>
                  <a:srgbClr val="C00000"/>
                </a:solidFill>
                <a:latin typeface="+mn-lt"/>
              </a:rPr>
              <a:t>st</a:t>
            </a:r>
            <a:r>
              <a:rPr lang="en-US" b="1" dirty="0" smtClean="0">
                <a:solidFill>
                  <a:srgbClr val="C00000"/>
                </a:solidFill>
                <a:latin typeface="+mn-lt"/>
              </a:rPr>
              <a:t> Index element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list = [0, 1, 2, </a:t>
            </a:r>
            <a:r>
              <a:rPr lang="en-US" dirty="0" smtClean="0">
                <a:solidFill>
                  <a:srgbClr val="0070C0"/>
                </a:solidFill>
              </a:rPr>
              <a:t>3,4,5]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 element in list[1:]: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print(element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17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The break Statement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break </a:t>
            </a:r>
            <a:r>
              <a:rPr lang="en-US" dirty="0"/>
              <a:t>statement we can stop the loop even if the while condition is true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Task</a:t>
            </a:r>
            <a:r>
              <a:rPr lang="en-US" dirty="0" smtClean="0"/>
              <a:t>: </a:t>
            </a:r>
            <a:r>
              <a:rPr lang="en-US" dirty="0"/>
              <a:t>Exit the loop when </a:t>
            </a:r>
            <a:r>
              <a:rPr lang="en-US" dirty="0" err="1"/>
              <a:t>i</a:t>
            </a:r>
            <a:r>
              <a:rPr lang="en-US" dirty="0"/>
              <a:t> is 3:</a:t>
            </a:r>
            <a:endParaRPr lang="en-US" dirty="0" smtClean="0"/>
          </a:p>
          <a:p>
            <a:r>
              <a:rPr lang="en-US" dirty="0" err="1"/>
              <a:t>i</a:t>
            </a:r>
            <a:r>
              <a:rPr lang="en-US" dirty="0"/>
              <a:t> = 1</a:t>
            </a:r>
            <a:br>
              <a:rPr lang="en-US" dirty="0"/>
            </a:br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 &lt; 6: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if </a:t>
            </a:r>
            <a:r>
              <a:rPr lang="en-US" dirty="0" err="1"/>
              <a:t>i</a:t>
            </a:r>
            <a:r>
              <a:rPr lang="en-US" dirty="0"/>
              <a:t> == 3:</a:t>
            </a:r>
            <a:br>
              <a:rPr lang="en-US" dirty="0"/>
            </a:br>
            <a:r>
              <a:rPr lang="en-US" dirty="0"/>
              <a:t>    break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i</a:t>
            </a:r>
            <a:r>
              <a:rPr lang="en-US" dirty="0"/>
              <a:t> += 1</a:t>
            </a:r>
          </a:p>
        </p:txBody>
      </p:sp>
    </p:spTree>
    <p:extLst>
      <p:ext uri="{BB962C8B-B14F-4D97-AF65-F5344CB8AC3E}">
        <p14:creationId xmlns:p14="http://schemas.microsoft.com/office/powerpoint/2010/main" val="330686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The else Statement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</a:t>
            </a:r>
            <a:r>
              <a:rPr lang="en-US" dirty="0"/>
              <a:t>the else statement we can run a block of code once when the condition no longer is true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Task</a:t>
            </a:r>
            <a:r>
              <a:rPr lang="en-US" dirty="0" smtClean="0"/>
              <a:t>: </a:t>
            </a:r>
            <a:r>
              <a:rPr lang="en-US" dirty="0"/>
              <a:t>Print a message once the condition is false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= 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&lt; 6: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print(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+= 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print("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is no longer less than 6")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9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800" b="1" dirty="0">
                <a:solidFill>
                  <a:srgbClr val="C00000"/>
                </a:solidFill>
                <a:latin typeface="+mn-lt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4657256"/>
          </a:xfrm>
        </p:spPr>
        <p:txBody>
          <a:bodyPr>
            <a:normAutofit fontScale="55000" lnSpcReduction="20000"/>
          </a:bodyPr>
          <a:lstStyle/>
          <a:p>
            <a:r>
              <a:rPr lang="en-US" sz="3300" dirty="0">
                <a:solidFill>
                  <a:srgbClr val="0070C0"/>
                </a:solidFill>
                <a:hlinkClick r:id="rId2"/>
              </a:rPr>
              <a:t>Introduction to Python</a:t>
            </a:r>
            <a:endParaRPr lang="en-US" sz="3300" dirty="0">
              <a:solidFill>
                <a:srgbClr val="0070C0"/>
              </a:solidFill>
            </a:endParaRPr>
          </a:p>
          <a:p>
            <a:r>
              <a:rPr lang="en-US" sz="3300" dirty="0">
                <a:solidFill>
                  <a:srgbClr val="0070C0"/>
                </a:solidFill>
                <a:hlinkClick r:id="rId3"/>
              </a:rPr>
              <a:t>Installing Python in Windows</a:t>
            </a:r>
            <a:endParaRPr lang="en-US" sz="3300" dirty="0">
              <a:solidFill>
                <a:srgbClr val="0070C0"/>
              </a:solidFill>
            </a:endParaRPr>
          </a:p>
          <a:p>
            <a:r>
              <a:rPr lang="en-US" sz="3300" dirty="0">
                <a:solidFill>
                  <a:srgbClr val="0070C0"/>
                </a:solidFill>
                <a:hlinkClick r:id="rId4"/>
              </a:rPr>
              <a:t>Python Values, Variables and Types</a:t>
            </a:r>
            <a:endParaRPr lang="en-US" sz="3300" dirty="0">
              <a:solidFill>
                <a:srgbClr val="0070C0"/>
              </a:solidFill>
            </a:endParaRPr>
          </a:p>
          <a:p>
            <a:r>
              <a:rPr lang="en-US" sz="3300" dirty="0">
                <a:solidFill>
                  <a:srgbClr val="0070C0"/>
                </a:solidFill>
                <a:hlinkClick r:id="rId5"/>
              </a:rPr>
              <a:t>Python Variable Names and Keywords</a:t>
            </a:r>
            <a:endParaRPr lang="en-US" sz="3300" dirty="0">
              <a:solidFill>
                <a:srgbClr val="0070C0"/>
              </a:solidFill>
            </a:endParaRPr>
          </a:p>
          <a:p>
            <a:r>
              <a:rPr lang="en-US" sz="3300" dirty="0">
                <a:solidFill>
                  <a:srgbClr val="0070C0"/>
                </a:solidFill>
                <a:hlinkClick r:id="rId6"/>
              </a:rPr>
              <a:t>Python Statements</a:t>
            </a:r>
            <a:endParaRPr lang="en-US" sz="3300" dirty="0">
              <a:solidFill>
                <a:srgbClr val="0070C0"/>
              </a:solidFill>
            </a:endParaRPr>
          </a:p>
          <a:p>
            <a:r>
              <a:rPr lang="en-US" sz="3300" dirty="0">
                <a:solidFill>
                  <a:srgbClr val="0070C0"/>
                </a:solidFill>
                <a:hlinkClick r:id="rId7"/>
              </a:rPr>
              <a:t>Python Operators and Expressions</a:t>
            </a:r>
            <a:endParaRPr lang="en-US" sz="3300" dirty="0">
              <a:solidFill>
                <a:srgbClr val="0070C0"/>
              </a:solidFill>
            </a:endParaRPr>
          </a:p>
          <a:p>
            <a:r>
              <a:rPr lang="en-US" sz="3300" dirty="0">
                <a:solidFill>
                  <a:srgbClr val="0070C0"/>
                </a:solidFill>
                <a:hlinkClick r:id="rId8"/>
              </a:rPr>
              <a:t>Take input from User in Python</a:t>
            </a:r>
            <a:endParaRPr lang="en-US" sz="3300" dirty="0">
              <a:solidFill>
                <a:srgbClr val="0070C0"/>
              </a:solidFill>
            </a:endParaRPr>
          </a:p>
          <a:p>
            <a:r>
              <a:rPr lang="en-US" sz="3300" dirty="0">
                <a:solidFill>
                  <a:srgbClr val="0070C0"/>
                </a:solidFill>
                <a:hlinkClick r:id="rId9"/>
              </a:rPr>
              <a:t>Python Comments</a:t>
            </a:r>
            <a:endParaRPr lang="en-US" sz="3300" dirty="0">
              <a:solidFill>
                <a:srgbClr val="0070C0"/>
              </a:solidFill>
            </a:endParaRPr>
          </a:p>
          <a:p>
            <a:r>
              <a:rPr lang="en-US" sz="3300" dirty="0">
                <a:solidFill>
                  <a:srgbClr val="0070C0"/>
                </a:solidFill>
                <a:hlinkClick r:id="rId10"/>
              </a:rPr>
              <a:t>Python Conditional Execution</a:t>
            </a:r>
            <a:endParaRPr lang="en-US" sz="3300" dirty="0">
              <a:solidFill>
                <a:srgbClr val="0070C0"/>
              </a:solidFill>
            </a:endParaRPr>
          </a:p>
          <a:p>
            <a:r>
              <a:rPr lang="en-US" sz="3300" dirty="0">
                <a:solidFill>
                  <a:srgbClr val="0070C0"/>
                </a:solidFill>
                <a:hlinkClick r:id="rId11"/>
              </a:rPr>
              <a:t>Python Functions</a:t>
            </a:r>
            <a:endParaRPr lang="en-US" sz="3300" dirty="0">
              <a:solidFill>
                <a:srgbClr val="0070C0"/>
              </a:solidFill>
            </a:endParaRPr>
          </a:p>
          <a:p>
            <a:r>
              <a:rPr lang="en-US" sz="3300" dirty="0">
                <a:solidFill>
                  <a:srgbClr val="0070C0"/>
                </a:solidFill>
                <a:hlinkClick r:id="rId12"/>
              </a:rPr>
              <a:t>Python Loops</a:t>
            </a:r>
            <a:endParaRPr lang="en-US" sz="3300" dirty="0">
              <a:solidFill>
                <a:srgbClr val="0070C0"/>
              </a:solidFill>
            </a:endParaRPr>
          </a:p>
          <a:p>
            <a:r>
              <a:rPr lang="en-US" sz="3300" dirty="0">
                <a:solidFill>
                  <a:srgbClr val="0070C0"/>
                </a:solidFill>
                <a:hlinkClick r:id="rId13"/>
              </a:rPr>
              <a:t>Python Strings</a:t>
            </a:r>
            <a:endParaRPr lang="en-US" sz="3300" dirty="0">
              <a:solidFill>
                <a:srgbClr val="0070C0"/>
              </a:solidFill>
            </a:endParaRPr>
          </a:p>
          <a:p>
            <a:r>
              <a:rPr lang="en-US" sz="3300" dirty="0">
                <a:solidFill>
                  <a:srgbClr val="0070C0"/>
                </a:solidFill>
                <a:hlinkClick r:id="rId14"/>
              </a:rPr>
              <a:t>Python Lists</a:t>
            </a:r>
            <a:endParaRPr lang="en-US" sz="3300" dirty="0">
              <a:solidFill>
                <a:srgbClr val="0070C0"/>
              </a:solidFill>
            </a:endParaRPr>
          </a:p>
          <a:p>
            <a:r>
              <a:rPr lang="en-US" sz="3300" dirty="0">
                <a:solidFill>
                  <a:srgbClr val="0070C0"/>
                </a:solidFill>
                <a:hlinkClick r:id="rId15"/>
              </a:rPr>
              <a:t>Python Dictionaries</a:t>
            </a:r>
            <a:endParaRPr lang="en-US" sz="33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8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xmlns="" id="{201CC55D-ED54-4C5C-95E6-10947BD110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b="1"/>
              <a:t>FEATURES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xmlns="" id="{1DE889C7-FAD6-4397-98E2-05D5034844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873B707-463F-40B0-8227-E8CC6C67EB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xmlns="" id="{38079B09-54D6-342F-BD39-11BF412E9A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0719" y="2330505"/>
          <a:ext cx="4559425" cy="397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13237C8-E62C-4F0D-A318-BD6FB6C2D1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3" r="1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2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87F69AB-2350-44E3-9076-00265B93F3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70652AA-1C81-481C-856B-9037143754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xmlns="" id="{A2FF99B6-37BA-4650-B01D-799F02E31E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09748"/>
            <a:ext cx="6253211" cy="2063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4144700"/>
            <a:ext cx="6253212" cy="191587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4052" y="1782981"/>
            <a:ext cx="4004479" cy="4393982"/>
          </a:xfrm>
        </p:spPr>
        <p:txBody>
          <a:bodyPr>
            <a:normAutofit/>
          </a:bodyPr>
          <a:lstStyle/>
          <a:p>
            <a:endParaRPr lang="en-US" sz="2000" b="1"/>
          </a:p>
          <a:p>
            <a:pPr marL="0" indent="0">
              <a:buNone/>
            </a:pPr>
            <a:r>
              <a:rPr lang="en-US" sz="2000" b="1"/>
              <a:t> Downloads:</a:t>
            </a:r>
          </a:p>
          <a:p>
            <a:r>
              <a:rPr lang="en-US" sz="2000">
                <a:hlinkClick r:id="rId5"/>
              </a:rPr>
              <a:t>http://www.python.org</a:t>
            </a:r>
            <a:endParaRPr lang="en-US" sz="2000"/>
          </a:p>
          <a:p>
            <a:pPr marL="0" indent="0">
              <a:buNone/>
            </a:pPr>
            <a:r>
              <a:rPr lang="en-US" sz="2000" b="1"/>
              <a:t>Documentation:</a:t>
            </a:r>
          </a:p>
          <a:p>
            <a:r>
              <a:rPr lang="en-US" sz="2000">
                <a:hlinkClick r:id="rId6"/>
              </a:rPr>
              <a:t>http://www.python.org/doc/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Python 3.6.13(Lab)</a:t>
            </a:r>
          </a:p>
          <a:p>
            <a:pPr marL="0" indent="0">
              <a:buNone/>
            </a:pPr>
            <a:r>
              <a:rPr lang="en-US" sz="2000" b="1"/>
              <a:t>Python 3.8.8 </a:t>
            </a:r>
            <a:r>
              <a:rPr lang="en-US" sz="2000" b="1" i="1"/>
              <a:t>cannot</a:t>
            </a:r>
            <a:r>
              <a:rPr lang="en-US" sz="2000" b="1"/>
              <a:t> be used on Windows XP or earlier.</a:t>
            </a:r>
            <a:endParaRPr lang="en-US" sz="2000"/>
          </a:p>
          <a:p>
            <a:endParaRPr lang="en-US" sz="20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3EA7D759-6BEF-4CBD-A325-BCFA77832B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317405EC-53E3-473A-8B42-B9475D057B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C03F2370-11B5-4E16-8AE5-B4854408B4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40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38" y="1011475"/>
            <a:ext cx="4532643" cy="4351338"/>
          </a:xfrm>
        </p:spPr>
      </p:pic>
      <p:sp>
        <p:nvSpPr>
          <p:cNvPr id="5" name="Rectangle 4"/>
          <p:cNvSpPr/>
          <p:nvPr/>
        </p:nvSpPr>
        <p:spPr>
          <a:xfrm>
            <a:off x="842146" y="488255"/>
            <a:ext cx="20427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C00000"/>
                </a:solidFill>
                <a:effectLst/>
              </a:rPr>
              <a:t>Python IDEs</a:t>
            </a:r>
            <a:endParaRPr lang="en-US" sz="2800" b="0" i="0" dirty="0">
              <a:solidFill>
                <a:srgbClr val="C0000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6834" y="5859887"/>
            <a:ext cx="7173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Jupyter</a:t>
            </a:r>
            <a:r>
              <a:rPr lang="en-US" sz="2000" b="1" dirty="0"/>
              <a:t> Notebook Using Anaconda Prompt</a:t>
            </a:r>
          </a:p>
        </p:txBody>
      </p:sp>
    </p:spTree>
    <p:extLst>
      <p:ext uri="{BB962C8B-B14F-4D97-AF65-F5344CB8AC3E}">
        <p14:creationId xmlns:p14="http://schemas.microsoft.com/office/powerpoint/2010/main" val="376626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rgbClr val="C00000"/>
                </a:solidFill>
              </a:rPr>
              <a:t>Functionalities in a Python Notebook (Jupyter)</a:t>
            </a:r>
            <a:r>
              <a:rPr lang="en-US" sz="4000">
                <a:solidFill>
                  <a:srgbClr val="C00000"/>
                </a:solidFill>
              </a:rPr>
              <a:t/>
            </a:r>
            <a:br>
              <a:rPr lang="en-US" sz="4000">
                <a:solidFill>
                  <a:srgbClr val="C00000"/>
                </a:solidFill>
              </a:rPr>
            </a:b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1"/>
          <a:stretch/>
        </p:blipFill>
        <p:spPr>
          <a:xfrm>
            <a:off x="1210615" y="1690689"/>
            <a:ext cx="9543244" cy="4426776"/>
          </a:xfrm>
        </p:spPr>
      </p:pic>
    </p:spTree>
    <p:extLst>
      <p:ext uri="{BB962C8B-B14F-4D97-AF65-F5344CB8AC3E}">
        <p14:creationId xmlns:p14="http://schemas.microsoft.com/office/powerpoint/2010/main" val="120410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1712</Words>
  <Application>Microsoft Office PowerPoint</Application>
  <PresentationFormat>Widescreen</PresentationFormat>
  <Paragraphs>529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7" baseType="lpstr">
      <vt:lpstr>ＭＳ Ｐゴシック</vt:lpstr>
      <vt:lpstr>Arial</vt:lpstr>
      <vt:lpstr>Cabin</vt:lpstr>
      <vt:lpstr>Calibri</vt:lpstr>
      <vt:lpstr>Calibri Light</vt:lpstr>
      <vt:lpstr>Comic Sans MS</vt:lpstr>
      <vt:lpstr>Courier</vt:lpstr>
      <vt:lpstr>Courier New</vt:lpstr>
      <vt:lpstr>Raleway</vt:lpstr>
      <vt:lpstr>Roboto Mono</vt:lpstr>
      <vt:lpstr>Times New Roman</vt:lpstr>
      <vt:lpstr>Verdana</vt:lpstr>
      <vt:lpstr>Wingdings</vt:lpstr>
      <vt:lpstr>Office Theme</vt:lpstr>
      <vt:lpstr>INTRODUCTION TO PYTHON</vt:lpstr>
      <vt:lpstr>PowerPoint Presentation</vt:lpstr>
      <vt:lpstr>PowerPoint Presentation</vt:lpstr>
      <vt:lpstr>Write a C++ program to print the quotient of following numbers</vt:lpstr>
      <vt:lpstr>PowerPoint Presentation</vt:lpstr>
      <vt:lpstr>FEATURES</vt:lpstr>
      <vt:lpstr>PowerPoint Presentation</vt:lpstr>
      <vt:lpstr>PowerPoint Presentation</vt:lpstr>
      <vt:lpstr>Functionalities in a Python Notebook (Jupyter) </vt:lpstr>
      <vt:lpstr>PowerPoint Presentation</vt:lpstr>
      <vt:lpstr>INPUT FROM USER </vt:lpstr>
      <vt:lpstr>PYTHON VALUES, VARIABLES AND TYPES </vt:lpstr>
      <vt:lpstr>PYTHON NUMBERS</vt:lpstr>
      <vt:lpstr>PYTHON STRING</vt:lpstr>
      <vt:lpstr>Type Conversion Examples</vt:lpstr>
      <vt:lpstr>Variables</vt:lpstr>
      <vt:lpstr>Variables </vt:lpstr>
      <vt:lpstr>Reserved Words</vt:lpstr>
      <vt:lpstr>Variable Conventions </vt:lpstr>
      <vt:lpstr>Statements: </vt:lpstr>
      <vt:lpstr>PYTHON OPERATORS AND EXPRESSIONS </vt:lpstr>
      <vt:lpstr>Operators</vt:lpstr>
      <vt:lpstr>Arithmetic Operators : </vt:lpstr>
      <vt:lpstr>Relational Operators:  </vt:lpstr>
      <vt:lpstr>Bitwise Operators: </vt:lpstr>
      <vt:lpstr>Assignment operators:  </vt:lpstr>
      <vt:lpstr>Expressions: </vt:lpstr>
      <vt:lpstr>Conditional Statements</vt:lpstr>
      <vt:lpstr>if-else statement</vt:lpstr>
      <vt:lpstr>Indentation</vt:lpstr>
      <vt:lpstr>if statement (no else!)</vt:lpstr>
      <vt:lpstr>if-else statement</vt:lpstr>
      <vt:lpstr>Nested if, if-else</vt:lpstr>
      <vt:lpstr>Elif</vt:lpstr>
      <vt:lpstr>Summary of if, if-else </vt:lpstr>
      <vt:lpstr>Class Quiz</vt:lpstr>
      <vt:lpstr>CONDITIONAL EXECUTION </vt:lpstr>
      <vt:lpstr>if-else Statement </vt:lpstr>
      <vt:lpstr>Chained conditionals: if…elif…else </vt:lpstr>
      <vt:lpstr>Catching exceptions using try and except: </vt:lpstr>
      <vt:lpstr>Function</vt:lpstr>
      <vt:lpstr>Calling a Function </vt:lpstr>
      <vt:lpstr>Argument Example</vt:lpstr>
      <vt:lpstr>PYTHON LOOPS </vt:lpstr>
      <vt:lpstr>While Loop</vt:lpstr>
      <vt:lpstr>The range() function in Python: </vt:lpstr>
      <vt:lpstr>Finishing iterations with continue in Python: </vt:lpstr>
      <vt:lpstr>Finishing iterations with continue in Python: </vt:lpstr>
      <vt:lpstr>Example2:</vt:lpstr>
      <vt:lpstr>Skip 1st Index element</vt:lpstr>
      <vt:lpstr>The break Statement </vt:lpstr>
      <vt:lpstr>The else Statement 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Saeeda</dc:creator>
  <cp:lastModifiedBy>HP</cp:lastModifiedBy>
  <cp:revision>23</cp:revision>
  <dcterms:created xsi:type="dcterms:W3CDTF">2022-08-22T16:55:00Z</dcterms:created>
  <dcterms:modified xsi:type="dcterms:W3CDTF">2025-03-05T14:12:16Z</dcterms:modified>
</cp:coreProperties>
</file>