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57" r:id="rId4"/>
    <p:sldId id="258" r:id="rId5"/>
    <p:sldId id="259" r:id="rId6"/>
    <p:sldId id="262" r:id="rId7"/>
    <p:sldId id="260" r:id="rId8"/>
    <p:sldId id="261"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4DEF-F6F5-47CE-9B57-1EEDE8B927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76F6429-3DE1-476E-92B4-8D304A2B3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79C94D7-8467-4F91-AD32-28C674404674}"/>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5" name="Footer Placeholder 4">
            <a:extLst>
              <a:ext uri="{FF2B5EF4-FFF2-40B4-BE49-F238E27FC236}">
                <a16:creationId xmlns:a16="http://schemas.microsoft.com/office/drawing/2014/main" id="{8FD886F4-41A5-42E2-AA9F-69155AC3A2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465A7F-D846-46E5-AE51-040CD91A62F8}"/>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76834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3736-BD60-47ED-AEE3-7F3B83A9014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12C8D7-5526-497C-9688-E9B1A2518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179446-1B17-4B75-8E37-9B656039C83D}"/>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5" name="Footer Placeholder 4">
            <a:extLst>
              <a:ext uri="{FF2B5EF4-FFF2-40B4-BE49-F238E27FC236}">
                <a16:creationId xmlns:a16="http://schemas.microsoft.com/office/drawing/2014/main" id="{94E07F80-FFC6-48C5-BCD1-AF59585D30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3E515D-3E3D-422B-A587-8B88E408B8F0}"/>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19914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EDFE1-BF5A-47DC-90D9-CAEDDDC91C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2026B5-BD6F-4B37-97B7-F9DC6A985F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972A30-4C86-4ADE-AE99-D47E3CBB629F}"/>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5" name="Footer Placeholder 4">
            <a:extLst>
              <a:ext uri="{FF2B5EF4-FFF2-40B4-BE49-F238E27FC236}">
                <a16:creationId xmlns:a16="http://schemas.microsoft.com/office/drawing/2014/main" id="{4CCC5FF8-F36B-444B-ADD6-54C6BB6193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95A015-FAAE-436E-9F66-0F923A9CC2AF}"/>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181148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EE1D-9F83-4F14-8242-268C338C88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0B7FDB-B36E-42CB-A099-24A0BBF234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93EA84-E93C-4D6F-80AB-FBFE3E720C4D}"/>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5" name="Footer Placeholder 4">
            <a:extLst>
              <a:ext uri="{FF2B5EF4-FFF2-40B4-BE49-F238E27FC236}">
                <a16:creationId xmlns:a16="http://schemas.microsoft.com/office/drawing/2014/main" id="{7E51CC84-5AEA-4DB5-A1FA-E05384CFA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3291B2-7F1F-4E59-ABAE-AA0BF4F767CA}"/>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285323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E82F-35B5-4D91-9AC0-9A5C448DC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B84C02F-7E07-40AB-B17D-AA6ED94542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16A85A-F538-451A-9454-F8CB16D4C953}"/>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5" name="Footer Placeholder 4">
            <a:extLst>
              <a:ext uri="{FF2B5EF4-FFF2-40B4-BE49-F238E27FC236}">
                <a16:creationId xmlns:a16="http://schemas.microsoft.com/office/drawing/2014/main" id="{611A9334-7A2C-4329-8B30-CF74D55145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1CEAF7-9BD4-4717-BCEA-1F31D10691C5}"/>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267556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46B1-FE45-4D17-ABB3-75C71DD463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DD0C38-027C-46F0-89C0-F9F49C48D5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B19761-5281-418A-B178-A1D0669BB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E0DB8BD-492E-4E3A-A246-EB8135824738}"/>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6" name="Footer Placeholder 5">
            <a:extLst>
              <a:ext uri="{FF2B5EF4-FFF2-40B4-BE49-F238E27FC236}">
                <a16:creationId xmlns:a16="http://schemas.microsoft.com/office/drawing/2014/main" id="{58B96E22-3C27-4419-8640-CD7B7D39DB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E92136-8835-4915-82A7-76ED65FA0707}"/>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290854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6EB6-85A1-4F08-8053-FBA75B04907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4AA5D5-71E0-49B3-A51F-493E2C3CE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63C173-001F-4111-B329-A124D6E18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3743C68-72DC-48CE-8E4F-FFFCA097E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BFEEF-7E95-4424-9EC9-FE80CDC04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344F32-4E06-4C59-BE64-92F2D484D347}"/>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8" name="Footer Placeholder 7">
            <a:extLst>
              <a:ext uri="{FF2B5EF4-FFF2-40B4-BE49-F238E27FC236}">
                <a16:creationId xmlns:a16="http://schemas.microsoft.com/office/drawing/2014/main" id="{F17CF5A4-7AAF-4351-B60E-92DD18BC45E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248559-67EF-4CDA-A0D7-736B5A318353}"/>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3498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D60C-C7C0-4BBF-900F-36B337A25B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A49094-5A2F-476B-95E4-3DC7FCCB6F1E}"/>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4" name="Footer Placeholder 3">
            <a:extLst>
              <a:ext uri="{FF2B5EF4-FFF2-40B4-BE49-F238E27FC236}">
                <a16:creationId xmlns:a16="http://schemas.microsoft.com/office/drawing/2014/main" id="{99FD7359-1511-4DFB-936D-6842F4A7F24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CC3808B-A432-4692-92E5-BCE213ADDC4D}"/>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410444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78820-9730-4E0F-AFBF-BFF57C178B2B}"/>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3" name="Footer Placeholder 2">
            <a:extLst>
              <a:ext uri="{FF2B5EF4-FFF2-40B4-BE49-F238E27FC236}">
                <a16:creationId xmlns:a16="http://schemas.microsoft.com/office/drawing/2014/main" id="{D938EE20-7EB8-4919-BCED-A9B8DA80F4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BE5FA7-6623-48E3-ACF2-CE3061829821}"/>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159032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812E-55AA-42D5-943C-2094E0A71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27F35D-FEAE-4DB1-B5C3-6688584C7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86467ED-0E29-447F-B234-091317360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AD7B2-7900-432E-876C-5C582E172A33}"/>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6" name="Footer Placeholder 5">
            <a:extLst>
              <a:ext uri="{FF2B5EF4-FFF2-40B4-BE49-F238E27FC236}">
                <a16:creationId xmlns:a16="http://schemas.microsoft.com/office/drawing/2014/main" id="{C1197F80-56F6-4664-AD49-FA0BD55FE1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624142-60FA-4B4D-8FA8-4AC4FFE516C2}"/>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103073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B398-3C60-40D1-BE29-16033DC82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9B0206-E055-416D-B5A0-7C134D6C4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5917FA-B797-4255-9BDC-33791D477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018AE-D21F-4D81-9682-6A1B41BDE810}"/>
              </a:ext>
            </a:extLst>
          </p:cNvPr>
          <p:cNvSpPr>
            <a:spLocks noGrp="1"/>
          </p:cNvSpPr>
          <p:nvPr>
            <p:ph type="dt" sz="half" idx="10"/>
          </p:nvPr>
        </p:nvSpPr>
        <p:spPr/>
        <p:txBody>
          <a:bodyPr/>
          <a:lstStyle/>
          <a:p>
            <a:fld id="{D43AB8B1-6A8F-4498-AE93-F2D1F6D3C15A}" type="datetimeFigureOut">
              <a:rPr lang="en-GB" smtClean="0"/>
              <a:t>14/03/2020</a:t>
            </a:fld>
            <a:endParaRPr lang="en-GB"/>
          </a:p>
        </p:txBody>
      </p:sp>
      <p:sp>
        <p:nvSpPr>
          <p:cNvPr id="6" name="Footer Placeholder 5">
            <a:extLst>
              <a:ext uri="{FF2B5EF4-FFF2-40B4-BE49-F238E27FC236}">
                <a16:creationId xmlns:a16="http://schemas.microsoft.com/office/drawing/2014/main" id="{AAF8F25A-CC2D-447E-B735-A51AE15B6E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6C90B0-87E0-435A-8F24-9D5CB70E6E83}"/>
              </a:ext>
            </a:extLst>
          </p:cNvPr>
          <p:cNvSpPr>
            <a:spLocks noGrp="1"/>
          </p:cNvSpPr>
          <p:nvPr>
            <p:ph type="sldNum" sz="quarter" idx="12"/>
          </p:nvPr>
        </p:nvSpPr>
        <p:spPr/>
        <p:txBody>
          <a:bodyPr/>
          <a:lstStyle/>
          <a:p>
            <a:fld id="{61685C4D-0CBA-48B2-ABFA-5812B37AAD31}" type="slidenum">
              <a:rPr lang="en-GB" smtClean="0"/>
              <a:t>‹#›</a:t>
            </a:fld>
            <a:endParaRPr lang="en-GB"/>
          </a:p>
        </p:txBody>
      </p:sp>
    </p:spTree>
    <p:extLst>
      <p:ext uri="{BB962C8B-B14F-4D97-AF65-F5344CB8AC3E}">
        <p14:creationId xmlns:p14="http://schemas.microsoft.com/office/powerpoint/2010/main" val="429373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0277F-3D64-49A0-B2CE-A3FEB1E5F6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5A6CED-BC19-49A1-A5F3-39A269BBE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F716D2-D5E8-4950-BD4C-7B2E3EFA1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AB8B1-6A8F-4498-AE93-F2D1F6D3C15A}" type="datetimeFigureOut">
              <a:rPr lang="en-GB" smtClean="0"/>
              <a:t>14/03/2020</a:t>
            </a:fld>
            <a:endParaRPr lang="en-GB"/>
          </a:p>
        </p:txBody>
      </p:sp>
      <p:sp>
        <p:nvSpPr>
          <p:cNvPr id="5" name="Footer Placeholder 4">
            <a:extLst>
              <a:ext uri="{FF2B5EF4-FFF2-40B4-BE49-F238E27FC236}">
                <a16:creationId xmlns:a16="http://schemas.microsoft.com/office/drawing/2014/main" id="{85508A59-ABC9-4FFC-A651-315445E84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BD62F4-B7AE-4DEF-A65E-B5584B4177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85C4D-0CBA-48B2-ABFA-5812B37AAD31}" type="slidenum">
              <a:rPr lang="en-GB" smtClean="0"/>
              <a:t>‹#›</a:t>
            </a:fld>
            <a:endParaRPr lang="en-GB"/>
          </a:p>
        </p:txBody>
      </p:sp>
    </p:spTree>
    <p:extLst>
      <p:ext uri="{BB962C8B-B14F-4D97-AF65-F5344CB8AC3E}">
        <p14:creationId xmlns:p14="http://schemas.microsoft.com/office/powerpoint/2010/main" val="931527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215D08E9-B059-47E8-A607-B6B7BD2AC2CF}"/>
              </a:ext>
            </a:extLst>
          </p:cNvPr>
          <p:cNvSpPr>
            <a:spLocks noGrp="1" noChangeArrowheads="1"/>
          </p:cNvSpPr>
          <p:nvPr>
            <p:ph type="ctrTitle"/>
          </p:nvPr>
        </p:nvSpPr>
        <p:spPr/>
        <p:txBody>
          <a:bodyPr/>
          <a:lstStyle/>
          <a:p>
            <a:r>
              <a:rPr lang="en-GB" altLang="en-US" dirty="0"/>
              <a:t>Col</a:t>
            </a:r>
          </a:p>
        </p:txBody>
      </p:sp>
      <p:sp>
        <p:nvSpPr>
          <p:cNvPr id="2051" name="Subtitle 2">
            <a:extLst>
              <a:ext uri="{FF2B5EF4-FFF2-40B4-BE49-F238E27FC236}">
                <a16:creationId xmlns:a16="http://schemas.microsoft.com/office/drawing/2014/main" id="{F517CC5C-0D2E-45BE-AF8F-25CC391CD35B}"/>
              </a:ext>
            </a:extLst>
          </p:cNvPr>
          <p:cNvSpPr>
            <a:spLocks noGrp="1" noChangeArrowheads="1"/>
          </p:cNvSpPr>
          <p:nvPr>
            <p:ph type="subTitle" idx="1"/>
          </p:nvPr>
        </p:nvSpPr>
        <p:spPr>
          <a:xfrm>
            <a:off x="1524000" y="4559567"/>
            <a:ext cx="9144000" cy="671044"/>
          </a:xfrm>
        </p:spPr>
        <p:txBody>
          <a:bodyPr/>
          <a:lstStyle/>
          <a:p>
            <a:r>
              <a:rPr lang="en-GB" altLang="en-US" sz="2000" dirty="0"/>
              <a:t>ENGL 155</a:t>
            </a:r>
          </a:p>
        </p:txBody>
      </p:sp>
      <p:sp>
        <p:nvSpPr>
          <p:cNvPr id="4" name="Rectangle 2">
            <a:extLst>
              <a:ext uri="{FF2B5EF4-FFF2-40B4-BE49-F238E27FC236}">
                <a16:creationId xmlns:a16="http://schemas.microsoft.com/office/drawing/2014/main" id="{47267CCB-40CE-44A6-903C-1BA55E30A9A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2">
            <a:extLst>
              <a:ext uri="{FF2B5EF4-FFF2-40B4-BE49-F238E27FC236}">
                <a16:creationId xmlns:a16="http://schemas.microsoft.com/office/drawing/2014/main" id="{B7B1FF01-0E5F-405A-9AAC-09A4C2CE5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294" y="228600"/>
            <a:ext cx="2862568" cy="31326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AD8ADE8-AD73-4C7C-BEFD-29DFB56FF54E}"/>
              </a:ext>
            </a:extLst>
          </p:cNvPr>
          <p:cNvSpPr>
            <a:spLocks noChangeArrowheads="1"/>
          </p:cNvSpPr>
          <p:nvPr/>
        </p:nvSpPr>
        <p:spPr bwMode="auto">
          <a:xfrm>
            <a:off x="2743199" y="3109820"/>
            <a:ext cx="6416145" cy="96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GB"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College of Arts</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GB"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English Language and Literature</a:t>
            </a:r>
            <a:endParaRPr kumimoji="0" lang="en-GB"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57266"/>
    </mc:Choice>
    <mc:Fallback>
      <p:transition spd="slow" advTm="57266"/>
    </mc:Fallback>
  </mc:AlternateContent>
  <p:timing>
    <p:tnLst>
      <p:par>
        <p:cTn id="1" dur="indefinite" restart="never" nodeType="tmRoot">
          <p:childTnLst>
            <p:par>
              <p:cTn id="2"/>
            </p:par>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1C4E-CDA6-4D3A-8AA1-7252096DB3AE}"/>
              </a:ext>
            </a:extLst>
          </p:cNvPr>
          <p:cNvSpPr>
            <a:spLocks noGrp="1"/>
          </p:cNvSpPr>
          <p:nvPr>
            <p:ph type="title"/>
          </p:nvPr>
        </p:nvSpPr>
        <p:spPr/>
        <p:txBody>
          <a:bodyPr/>
          <a:lstStyle/>
          <a:p>
            <a:r>
              <a:rPr lang="en-GB" dirty="0"/>
              <a:t>Basic steps for Summarizing </a:t>
            </a:r>
          </a:p>
        </p:txBody>
      </p:sp>
      <p:sp>
        <p:nvSpPr>
          <p:cNvPr id="3" name="Content Placeholder 2">
            <a:extLst>
              <a:ext uri="{FF2B5EF4-FFF2-40B4-BE49-F238E27FC236}">
                <a16:creationId xmlns:a16="http://schemas.microsoft.com/office/drawing/2014/main" id="{E971C5D6-74E2-4BB5-8286-18058B6862C2}"/>
              </a:ext>
            </a:extLst>
          </p:cNvPr>
          <p:cNvSpPr>
            <a:spLocks noGrp="1"/>
          </p:cNvSpPr>
          <p:nvPr>
            <p:ph idx="1"/>
          </p:nvPr>
        </p:nvSpPr>
        <p:spPr/>
        <p:txBody>
          <a:bodyPr>
            <a:normAutofit fontScale="92500"/>
          </a:bodyPr>
          <a:lstStyle/>
          <a:p>
            <a:pPr marL="0" indent="0">
              <a:buNone/>
            </a:pPr>
            <a:r>
              <a:rPr lang="en-GB" dirty="0"/>
              <a:t>1- Read the source material and understand it well.</a:t>
            </a:r>
          </a:p>
          <a:p>
            <a:pPr marL="0" indent="0">
              <a:buNone/>
            </a:pPr>
            <a:endParaRPr lang="en-GB" dirty="0"/>
          </a:p>
          <a:p>
            <a:pPr marL="0" indent="0">
              <a:buNone/>
            </a:pPr>
            <a:r>
              <a:rPr lang="en-GB" dirty="0"/>
              <a:t>2- Decide which part of the source material are the most important.</a:t>
            </a:r>
          </a:p>
          <a:p>
            <a:pPr marL="0" indent="0">
              <a:buNone/>
            </a:pPr>
            <a:endParaRPr lang="en-GB" dirty="0"/>
          </a:p>
          <a:p>
            <a:pPr marL="0" indent="0">
              <a:buNone/>
            </a:pPr>
            <a:r>
              <a:rPr lang="en-GB" dirty="0"/>
              <a:t>3- Put the important parts in the same order as they appear in the original. </a:t>
            </a:r>
          </a:p>
          <a:p>
            <a:pPr marL="0" indent="0">
              <a:buNone/>
            </a:pPr>
            <a:endParaRPr lang="en-GB" dirty="0"/>
          </a:p>
          <a:p>
            <a:pPr marL="0" indent="0">
              <a:buNone/>
            </a:pPr>
            <a:r>
              <a:rPr lang="en-GB" dirty="0"/>
              <a:t>4- Paraphrase, using different grammar and vocabulary.</a:t>
            </a:r>
          </a:p>
          <a:p>
            <a:pPr marL="0" indent="0">
              <a:buNone/>
            </a:pPr>
            <a:endParaRPr lang="en-GB" dirty="0"/>
          </a:p>
          <a:p>
            <a:pPr marL="0" indent="0">
              <a:buNone/>
            </a:pPr>
            <a:r>
              <a:rPr lang="en-GB" dirty="0"/>
              <a:t>For further details, refer to page 61.</a:t>
            </a:r>
          </a:p>
        </p:txBody>
      </p:sp>
    </p:spTree>
    <p:extLst>
      <p:ext uri="{BB962C8B-B14F-4D97-AF65-F5344CB8AC3E}">
        <p14:creationId xmlns:p14="http://schemas.microsoft.com/office/powerpoint/2010/main" val="142550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630B6-918B-4EBA-888D-0D56F23A3A40}"/>
              </a:ext>
            </a:extLst>
          </p:cNvPr>
          <p:cNvSpPr>
            <a:spLocks noGrp="1"/>
          </p:cNvSpPr>
          <p:nvPr>
            <p:ph idx="1"/>
          </p:nvPr>
        </p:nvSpPr>
        <p:spPr>
          <a:xfrm>
            <a:off x="838200" y="475126"/>
            <a:ext cx="10515600" cy="4351338"/>
          </a:xfrm>
        </p:spPr>
        <p:txBody>
          <a:bodyPr>
            <a:normAutofit fontScale="70000" lnSpcReduction="20000"/>
          </a:bodyPr>
          <a:lstStyle/>
          <a:p>
            <a:pPr marL="0" indent="0">
              <a:buNone/>
            </a:pPr>
            <a:r>
              <a:rPr lang="en-US" dirty="0"/>
              <a:t> </a:t>
            </a:r>
            <a:endParaRPr lang="en-GB" sz="4600" dirty="0"/>
          </a:p>
          <a:p>
            <a:pPr marL="0" indent="0" algn="ctr">
              <a:buNone/>
            </a:pPr>
            <a:r>
              <a:rPr lang="en-US" sz="4600" b="1" dirty="0"/>
              <a:t>Sample summaries</a:t>
            </a:r>
            <a:endParaRPr lang="en-GB" sz="4600" dirty="0"/>
          </a:p>
          <a:p>
            <a:pPr marL="0" indent="0">
              <a:buNone/>
            </a:pPr>
            <a:r>
              <a:rPr lang="en-US" u="sng" dirty="0"/>
              <a:t>Original</a:t>
            </a:r>
            <a:endParaRPr lang="en-GB" dirty="0"/>
          </a:p>
          <a:p>
            <a:pPr marL="0" indent="0">
              <a:buNone/>
            </a:pPr>
            <a:r>
              <a:rPr lang="en-US" dirty="0"/>
              <a:t>	</a:t>
            </a:r>
            <a:endParaRPr lang="en-GB" dirty="0"/>
          </a:p>
          <a:p>
            <a:pPr marL="0" indent="0">
              <a:buNone/>
            </a:pPr>
            <a:r>
              <a:rPr lang="en-US" dirty="0"/>
              <a:t>Many languages do have a standard form – particularly on paper – and this is what we learn, but they probably also have a variety of regional dialects and social styles, and many are the products of the historical mingling of other languages. (41 words)</a:t>
            </a:r>
            <a:endParaRPr lang="en-GB" dirty="0"/>
          </a:p>
          <a:p>
            <a:pPr marL="0" indent="0">
              <a:buNone/>
            </a:pPr>
            <a:r>
              <a:rPr lang="en-US" dirty="0"/>
              <a:t> </a:t>
            </a:r>
            <a:endParaRPr lang="en-GB" dirty="0"/>
          </a:p>
          <a:p>
            <a:pPr marL="0" indent="0">
              <a:buNone/>
            </a:pPr>
            <a:r>
              <a:rPr lang="en-US" u="sng" dirty="0"/>
              <a:t>Summary</a:t>
            </a:r>
            <a:endParaRPr lang="en-GB" dirty="0"/>
          </a:p>
          <a:p>
            <a:pPr marL="0" indent="0">
              <a:buNone/>
            </a:pPr>
            <a:r>
              <a:rPr lang="en-US" dirty="0"/>
              <a:t> </a:t>
            </a:r>
            <a:endParaRPr lang="en-GB" dirty="0"/>
          </a:p>
          <a:p>
            <a:pPr marL="0" indent="0">
              <a:buNone/>
            </a:pPr>
            <a:r>
              <a:rPr lang="en-US" dirty="0"/>
              <a:t>Many languages have standard forms, regional dialects and various social styles.  They are often the result of mixing with other languages.  (21 words)</a:t>
            </a:r>
            <a:endParaRPr lang="en-GB" dirty="0"/>
          </a:p>
          <a:p>
            <a:pPr marL="0" indent="0">
              <a:buNone/>
            </a:pPr>
            <a:r>
              <a:rPr lang="en-US" dirty="0"/>
              <a:t> </a:t>
            </a:r>
            <a:endParaRPr lang="en-GB" dirty="0"/>
          </a:p>
          <a:p>
            <a:endParaRPr lang="en-GB" dirty="0"/>
          </a:p>
        </p:txBody>
      </p:sp>
    </p:spTree>
    <p:extLst>
      <p:ext uri="{BB962C8B-B14F-4D97-AF65-F5344CB8AC3E}">
        <p14:creationId xmlns:p14="http://schemas.microsoft.com/office/powerpoint/2010/main" val="125691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944C-61B2-40E6-A926-345828C1B716}"/>
              </a:ext>
            </a:extLst>
          </p:cNvPr>
          <p:cNvSpPr>
            <a:spLocks noGrp="1"/>
          </p:cNvSpPr>
          <p:nvPr>
            <p:ph type="title"/>
          </p:nvPr>
        </p:nvSpPr>
        <p:spPr/>
        <p:txBody>
          <a:bodyPr/>
          <a:lstStyle/>
          <a:p>
            <a:pPr algn="ctr"/>
            <a:r>
              <a:rPr lang="en-GB" dirty="0"/>
              <a:t>Complete the exercises on Paraphrasing and Summarizing </a:t>
            </a:r>
          </a:p>
        </p:txBody>
      </p:sp>
      <p:sp>
        <p:nvSpPr>
          <p:cNvPr id="3" name="Content Placeholder 2">
            <a:extLst>
              <a:ext uri="{FF2B5EF4-FFF2-40B4-BE49-F238E27FC236}">
                <a16:creationId xmlns:a16="http://schemas.microsoft.com/office/drawing/2014/main" id="{09724260-2EB6-457A-9B2F-CF48F7C67BB4}"/>
              </a:ext>
            </a:extLst>
          </p:cNvPr>
          <p:cNvSpPr>
            <a:spLocks noGrp="1"/>
          </p:cNvSpPr>
          <p:nvPr>
            <p:ph idx="1"/>
          </p:nvPr>
        </p:nvSpPr>
        <p:spPr/>
        <p:txBody>
          <a:bodyPr/>
          <a:lstStyle/>
          <a:p>
            <a:endParaRPr lang="en-GB" dirty="0"/>
          </a:p>
          <a:p>
            <a:r>
              <a:rPr lang="en-GB" dirty="0"/>
              <a:t>Paraphrasing page 60</a:t>
            </a:r>
          </a:p>
          <a:p>
            <a:pPr marL="0" indent="0">
              <a:buNone/>
            </a:pPr>
            <a:endParaRPr lang="en-GB" dirty="0"/>
          </a:p>
          <a:p>
            <a:r>
              <a:rPr lang="en-GB" dirty="0"/>
              <a:t>Summarizing page 63</a:t>
            </a:r>
          </a:p>
          <a:p>
            <a:endParaRPr lang="en-GB" dirty="0"/>
          </a:p>
          <a:p>
            <a:pPr marL="0" indent="0">
              <a:buNone/>
            </a:pPr>
            <a:r>
              <a:rPr lang="en-GB" dirty="0"/>
              <a:t>Refer to the slides if you need more help solving these exercises or open the book to pages 54-63.</a:t>
            </a:r>
          </a:p>
        </p:txBody>
      </p:sp>
    </p:spTree>
    <p:extLst>
      <p:ext uri="{BB962C8B-B14F-4D97-AF65-F5344CB8AC3E}">
        <p14:creationId xmlns:p14="http://schemas.microsoft.com/office/powerpoint/2010/main" val="5890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2AAC-6B4E-402D-9219-DD763ADCE63E}"/>
              </a:ext>
            </a:extLst>
          </p:cNvPr>
          <p:cNvSpPr>
            <a:spLocks noGrp="1"/>
          </p:cNvSpPr>
          <p:nvPr>
            <p:ph type="title"/>
          </p:nvPr>
        </p:nvSpPr>
        <p:spPr>
          <a:xfrm>
            <a:off x="838200" y="2398859"/>
            <a:ext cx="10515600" cy="1325563"/>
          </a:xfrm>
        </p:spPr>
        <p:txBody>
          <a:bodyPr/>
          <a:lstStyle/>
          <a:p>
            <a:pPr algn="ctr"/>
            <a:r>
              <a:rPr lang="en-GB" dirty="0"/>
              <a:t>Unit 3 Paraphrasing, Summarizing, Synthesizing, and Citing sources</a:t>
            </a:r>
          </a:p>
        </p:txBody>
      </p:sp>
      <p:sp>
        <p:nvSpPr>
          <p:cNvPr id="3" name="Content Placeholder 2">
            <a:extLst>
              <a:ext uri="{FF2B5EF4-FFF2-40B4-BE49-F238E27FC236}">
                <a16:creationId xmlns:a16="http://schemas.microsoft.com/office/drawing/2014/main" id="{6B91F9A7-82FB-4D7F-9073-545D2EBFDCCC}"/>
              </a:ext>
            </a:extLst>
          </p:cNvPr>
          <p:cNvSpPr>
            <a:spLocks noGrp="1"/>
          </p:cNvSpPr>
          <p:nvPr>
            <p:ph idx="1"/>
          </p:nvPr>
        </p:nvSpPr>
        <p:spPr/>
        <p:txBody>
          <a:bodyPr>
            <a:normAutofit lnSpcReduction="10000"/>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Prepared by Adam </a:t>
            </a:r>
            <a:r>
              <a:rPr lang="en-GB" dirty="0" err="1"/>
              <a:t>Tarawneh</a:t>
            </a:r>
            <a:r>
              <a:rPr lang="en-GB" dirty="0"/>
              <a:t> and </a:t>
            </a:r>
            <a:r>
              <a:rPr lang="en-GB" dirty="0" err="1"/>
              <a:t>Fadi</a:t>
            </a:r>
            <a:r>
              <a:rPr lang="en-GB" dirty="0"/>
              <a:t> Asker</a:t>
            </a:r>
          </a:p>
        </p:txBody>
      </p:sp>
    </p:spTree>
    <p:extLst>
      <p:ext uri="{BB962C8B-B14F-4D97-AF65-F5344CB8AC3E}">
        <p14:creationId xmlns:p14="http://schemas.microsoft.com/office/powerpoint/2010/main" val="52501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06DE-FBA8-4E3D-9398-20E8906F0B7E}"/>
              </a:ext>
            </a:extLst>
          </p:cNvPr>
          <p:cNvSpPr>
            <a:spLocks noGrp="1"/>
          </p:cNvSpPr>
          <p:nvPr>
            <p:ph type="title"/>
          </p:nvPr>
        </p:nvSpPr>
        <p:spPr/>
        <p:txBody>
          <a:bodyPr/>
          <a:lstStyle/>
          <a:p>
            <a:pPr algn="ctr"/>
            <a:r>
              <a:rPr lang="en-GB" dirty="0"/>
              <a:t>Unit 3: Paraphrasing, Summarizing, Synthesizing, and Citing Sources	</a:t>
            </a:r>
          </a:p>
        </p:txBody>
      </p:sp>
      <p:sp>
        <p:nvSpPr>
          <p:cNvPr id="3" name="Content Placeholder 2">
            <a:extLst>
              <a:ext uri="{FF2B5EF4-FFF2-40B4-BE49-F238E27FC236}">
                <a16:creationId xmlns:a16="http://schemas.microsoft.com/office/drawing/2014/main" id="{75D6205B-7505-41E5-8AD8-F826100A1D87}"/>
              </a:ext>
            </a:extLst>
          </p:cNvPr>
          <p:cNvSpPr>
            <a:spLocks noGrp="1"/>
          </p:cNvSpPr>
          <p:nvPr>
            <p:ph idx="1"/>
          </p:nvPr>
        </p:nvSpPr>
        <p:spPr/>
        <p:txBody>
          <a:bodyPr/>
          <a:lstStyle/>
          <a:p>
            <a:pPr marL="0" indent="0" algn="just">
              <a:buNone/>
            </a:pPr>
            <a:r>
              <a:rPr lang="en-GB" dirty="0"/>
              <a:t>In the previous unit and course ENGL 154, we learnt the basics of how to write an Essay. We were able to establish how all the parts of an essay relate and interact with each other. Now that we covered the structure, our focus should shift to the quality of an essay’s content and that is where methods such as </a:t>
            </a:r>
            <a:r>
              <a:rPr lang="en-GB" i="1" dirty="0"/>
              <a:t>Paraphrasing, Summarizing, Synthesizing, and Citing Sources</a:t>
            </a:r>
            <a:r>
              <a:rPr lang="en-GB" dirty="0"/>
              <a:t> come in hand. Such methods allow us to cite (include the works of others to enhance, strengthen, build or prove our own ideas in a more constructive approach. Throughout this unit, we will define each one of these methods and demonstrate how to practically use them.</a:t>
            </a:r>
          </a:p>
        </p:txBody>
      </p:sp>
    </p:spTree>
    <p:extLst>
      <p:ext uri="{BB962C8B-B14F-4D97-AF65-F5344CB8AC3E}">
        <p14:creationId xmlns:p14="http://schemas.microsoft.com/office/powerpoint/2010/main" val="100359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A1AA-FF90-46FD-99F3-C6FC6847B0D1}"/>
              </a:ext>
            </a:extLst>
          </p:cNvPr>
          <p:cNvSpPr>
            <a:spLocks noGrp="1"/>
          </p:cNvSpPr>
          <p:nvPr>
            <p:ph type="title"/>
          </p:nvPr>
        </p:nvSpPr>
        <p:spPr/>
        <p:txBody>
          <a:bodyPr/>
          <a:lstStyle/>
          <a:p>
            <a:pPr algn="ctr"/>
            <a:r>
              <a:rPr lang="en-GB" dirty="0"/>
              <a:t>When and why to use information from other sources 		</a:t>
            </a:r>
          </a:p>
        </p:txBody>
      </p:sp>
      <p:sp>
        <p:nvSpPr>
          <p:cNvPr id="3" name="Content Placeholder 2">
            <a:extLst>
              <a:ext uri="{FF2B5EF4-FFF2-40B4-BE49-F238E27FC236}">
                <a16:creationId xmlns:a16="http://schemas.microsoft.com/office/drawing/2014/main" id="{9DB455A6-C1BF-4B2C-82C0-EF73EBD24CAF}"/>
              </a:ext>
            </a:extLst>
          </p:cNvPr>
          <p:cNvSpPr>
            <a:spLocks noGrp="1"/>
          </p:cNvSpPr>
          <p:nvPr>
            <p:ph idx="1"/>
          </p:nvPr>
        </p:nvSpPr>
        <p:spPr/>
        <p:txBody>
          <a:bodyPr>
            <a:normAutofit fontScale="92500" lnSpcReduction="10000"/>
          </a:bodyPr>
          <a:lstStyle/>
          <a:p>
            <a:pPr marL="0" indent="0">
              <a:buNone/>
            </a:pPr>
            <a:r>
              <a:rPr lang="en-GB" sz="2000" dirty="0"/>
              <a:t>While most of the essay must be our own words; there are many reason why we should lean to other sources in our own work. Here are the most common of them:</a:t>
            </a:r>
          </a:p>
          <a:p>
            <a:pPr marL="0" indent="0">
              <a:buNone/>
            </a:pPr>
            <a:r>
              <a:rPr lang="en-GB" sz="2000" dirty="0"/>
              <a:t>1- Credibility: This means that your words can be trusted, as it is based on reliable sources. This is a very important quality to have in your writings, especially when trying to deliver a point. A credible writing makes it easy for the reader to trust and believe the content of your work. For example, If I was to state my own opinion on a scientific matter, then it would be nothing more than my own opinion. However; if I was to refer to an established Scientist professionalized in this matter and align my statement with it, then it would be easier for the reader to understand where your point is coming from and what it aims to achieve. </a:t>
            </a:r>
          </a:p>
          <a:p>
            <a:pPr marL="0" indent="0">
              <a:buNone/>
            </a:pPr>
            <a:r>
              <a:rPr lang="en-GB" sz="2000" dirty="0"/>
              <a:t>2- Evidence: Any statement that we aim to deliver through our essay needs to be met with proof, so that the reader can consider the ideas that you propose throughout the essay. We make our statements on the thesis and use the body paragraphs to support it. Referring to other sources allows you to use facts over opinions to support your idea.   </a:t>
            </a:r>
          </a:p>
          <a:p>
            <a:pPr marL="0" indent="0">
              <a:buNone/>
            </a:pPr>
            <a:r>
              <a:rPr lang="en-GB" sz="2000" dirty="0"/>
              <a:t>3- Being constructive:  Most ideas that we propose through an essay are usually built over a pre-existing idea from another source. Utilizing these pre-existing ideas along with your own work makes it a lot more convenient for the reader to follow your own work.  </a:t>
            </a:r>
          </a:p>
        </p:txBody>
      </p:sp>
    </p:spTree>
    <p:extLst>
      <p:ext uri="{BB962C8B-B14F-4D97-AF65-F5344CB8AC3E}">
        <p14:creationId xmlns:p14="http://schemas.microsoft.com/office/powerpoint/2010/main" val="420182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4AA7-08B6-4EE5-9A5D-900D53367AFA}"/>
              </a:ext>
            </a:extLst>
          </p:cNvPr>
          <p:cNvSpPr>
            <a:spLocks noGrp="1"/>
          </p:cNvSpPr>
          <p:nvPr>
            <p:ph type="title"/>
          </p:nvPr>
        </p:nvSpPr>
        <p:spPr/>
        <p:txBody>
          <a:bodyPr/>
          <a:lstStyle/>
          <a:p>
            <a:pPr algn="ctr"/>
            <a:r>
              <a:rPr lang="en-GB" dirty="0"/>
              <a:t>How to use information from other sources	</a:t>
            </a:r>
          </a:p>
        </p:txBody>
      </p:sp>
      <p:sp>
        <p:nvSpPr>
          <p:cNvPr id="3" name="Content Placeholder 2">
            <a:extLst>
              <a:ext uri="{FF2B5EF4-FFF2-40B4-BE49-F238E27FC236}">
                <a16:creationId xmlns:a16="http://schemas.microsoft.com/office/drawing/2014/main" id="{EC3DE059-8EF5-4B78-A5A2-043369C13D21}"/>
              </a:ext>
            </a:extLst>
          </p:cNvPr>
          <p:cNvSpPr>
            <a:spLocks noGrp="1"/>
          </p:cNvSpPr>
          <p:nvPr>
            <p:ph idx="1"/>
          </p:nvPr>
        </p:nvSpPr>
        <p:spPr/>
        <p:txBody>
          <a:bodyPr>
            <a:normAutofit fontScale="92500" lnSpcReduction="10000"/>
          </a:bodyPr>
          <a:lstStyle/>
          <a:p>
            <a:pPr marL="0" indent="0">
              <a:buNone/>
            </a:pPr>
            <a:r>
              <a:rPr lang="en-GB" sz="2000" b="1" dirty="0"/>
              <a:t>Citing:</a:t>
            </a:r>
            <a:r>
              <a:rPr lang="en-GB" sz="2000" dirty="0"/>
              <a:t> The action of indicating that a writer’s words are not original but are from another source.</a:t>
            </a:r>
          </a:p>
          <a:p>
            <a:r>
              <a:rPr lang="en-GB" sz="2000" dirty="0"/>
              <a:t>As in the definition above, we CITE the works of others into our own work. That can be done in two ways.</a:t>
            </a:r>
          </a:p>
          <a:p>
            <a:pPr marL="0" indent="0">
              <a:buNone/>
            </a:pPr>
            <a:r>
              <a:rPr lang="en-GB" sz="2000" b="1" dirty="0"/>
              <a:t>1- Direct Quotation:</a:t>
            </a:r>
            <a:r>
              <a:rPr lang="en-GB" sz="2000" dirty="0"/>
              <a:t> Using the exact words from the original source without changing the way the ideas are expressed. When we quote from others, we need to use quotation marks around the borrowed words, as seen in the example below:</a:t>
            </a:r>
          </a:p>
          <a:p>
            <a:pPr marL="0" indent="0">
              <a:buNone/>
            </a:pPr>
            <a:r>
              <a:rPr lang="en-GB" sz="2000" i="1" dirty="0"/>
              <a:t>EX. Ahmed states, “Anyone can be what they want to be if they wilfully they can do so.”</a:t>
            </a:r>
          </a:p>
          <a:p>
            <a:pPr marL="0" indent="0">
              <a:buNone/>
            </a:pPr>
            <a:r>
              <a:rPr lang="en-GB" sz="2000" b="1" dirty="0"/>
              <a:t>2- Paraphrase:</a:t>
            </a:r>
            <a:r>
              <a:rPr lang="en-GB" sz="2000" dirty="0"/>
              <a:t> Restating the ideas from the original source into the writer’s own words (Same ideas from the original expressed differently)</a:t>
            </a:r>
            <a:endParaRPr lang="en-GB" sz="2000" i="1" dirty="0"/>
          </a:p>
          <a:p>
            <a:pPr marL="0" indent="0">
              <a:buNone/>
            </a:pPr>
            <a:r>
              <a:rPr lang="en-GB" sz="2000" i="1" dirty="0"/>
              <a:t>Ex. Ahmed believes that having will allows to become whatever you would like to be.</a:t>
            </a:r>
          </a:p>
          <a:p>
            <a:pPr marL="0" indent="0">
              <a:buNone/>
            </a:pPr>
            <a:r>
              <a:rPr lang="en-GB" sz="2000" i="1" dirty="0"/>
              <a:t>NOTE: Using information from other sources without giving credit to the source you got the information from is called </a:t>
            </a:r>
            <a:r>
              <a:rPr lang="en-GB" sz="2000" b="1" i="1" dirty="0"/>
              <a:t>Plagiarism. </a:t>
            </a:r>
            <a:r>
              <a:rPr lang="en-GB" sz="2000" i="1" dirty="0"/>
              <a:t>It is considered as academic theft! </a:t>
            </a:r>
            <a:endParaRPr lang="en-GB" sz="2000" b="1" i="1" dirty="0"/>
          </a:p>
          <a:p>
            <a:pPr marL="0" indent="0">
              <a:buNone/>
            </a:pPr>
            <a:r>
              <a:rPr lang="en-GB" sz="2000" b="1" i="1" dirty="0"/>
              <a:t>Open to page 55 in your book for more examples that apply these methods.</a:t>
            </a:r>
          </a:p>
          <a:p>
            <a:pPr marL="0" indent="0">
              <a:buNone/>
            </a:pPr>
            <a:r>
              <a:rPr lang="en-GB" sz="2000" b="1" i="1" dirty="0"/>
              <a:t>For further details, refer to page 54.</a:t>
            </a:r>
          </a:p>
          <a:p>
            <a:pPr marL="0" indent="0">
              <a:buNone/>
            </a:pPr>
            <a:endParaRPr lang="en-GB" sz="2000" dirty="0"/>
          </a:p>
          <a:p>
            <a:pPr marL="0" indent="0">
              <a:buNone/>
            </a:pPr>
            <a:endParaRPr lang="en-GB" dirty="0"/>
          </a:p>
        </p:txBody>
      </p:sp>
    </p:spTree>
    <p:extLst>
      <p:ext uri="{BB962C8B-B14F-4D97-AF65-F5344CB8AC3E}">
        <p14:creationId xmlns:p14="http://schemas.microsoft.com/office/powerpoint/2010/main" val="378538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46AFDD-019F-49F5-874D-722E018104C3}"/>
              </a:ext>
            </a:extLst>
          </p:cNvPr>
          <p:cNvSpPr>
            <a:spLocks noGrp="1"/>
          </p:cNvSpPr>
          <p:nvPr>
            <p:ph type="title"/>
          </p:nvPr>
        </p:nvSpPr>
        <p:spPr/>
        <p:txBody>
          <a:bodyPr/>
          <a:lstStyle/>
          <a:p>
            <a:r>
              <a:rPr lang="en-GB" dirty="0"/>
              <a:t>Practice: Use a direct quotation or paraphrase   Ahmed’s work into your own.</a:t>
            </a:r>
          </a:p>
        </p:txBody>
      </p:sp>
      <p:sp>
        <p:nvSpPr>
          <p:cNvPr id="6" name="TextBox 5">
            <a:extLst>
              <a:ext uri="{FF2B5EF4-FFF2-40B4-BE49-F238E27FC236}">
                <a16:creationId xmlns:a16="http://schemas.microsoft.com/office/drawing/2014/main" id="{141A96D0-BEFE-46C8-84D9-1FDBDDB745C3}"/>
              </a:ext>
            </a:extLst>
          </p:cNvPr>
          <p:cNvSpPr txBox="1"/>
          <p:nvPr/>
        </p:nvSpPr>
        <p:spPr>
          <a:xfrm>
            <a:off x="838200" y="1927274"/>
            <a:ext cx="10415954" cy="5355312"/>
          </a:xfrm>
          <a:prstGeom prst="rect">
            <a:avLst/>
          </a:prstGeom>
          <a:noFill/>
        </p:spPr>
        <p:txBody>
          <a:bodyPr wrap="square" rtlCol="0">
            <a:spAutoFit/>
          </a:bodyPr>
          <a:lstStyle/>
          <a:p>
            <a:r>
              <a:rPr lang="en-GB" b="1" i="1" u="sng" dirty="0"/>
              <a:t>Ahmed’s Work:</a:t>
            </a:r>
          </a:p>
          <a:p>
            <a:r>
              <a:rPr lang="en-GB" b="1" i="1" u="sng" dirty="0"/>
              <a:t>If a student studied properly and processes the information as soon as it is covered, then achieving an A becomes an easy task.</a:t>
            </a:r>
            <a:endParaRPr lang="en-GB" dirty="0"/>
          </a:p>
          <a:p>
            <a:r>
              <a:rPr lang="en-GB" dirty="0"/>
              <a:t>-Remember, the writer of this source is </a:t>
            </a:r>
            <a:r>
              <a:rPr lang="en-GB" b="1" dirty="0"/>
              <a:t>Ahmed</a:t>
            </a:r>
            <a:r>
              <a:rPr lang="en-GB" dirty="0"/>
              <a:t>. Whether you are directly quoting or paraphrasing Ahmed’s work, make sure that you properly give </a:t>
            </a:r>
            <a:r>
              <a:rPr lang="en-GB" b="1" dirty="0"/>
              <a:t>Ahmed</a:t>
            </a:r>
            <a:r>
              <a:rPr lang="en-GB" dirty="0"/>
              <a:t> credit for the words/ideas that is being borrowed, so that you avoid plagiarising </a:t>
            </a:r>
            <a:r>
              <a:rPr lang="en-GB" b="1" dirty="0"/>
              <a:t>Ahmed’s</a:t>
            </a:r>
            <a:r>
              <a:rPr lang="en-GB" dirty="0"/>
              <a:t> work.</a:t>
            </a:r>
          </a:p>
          <a:p>
            <a:r>
              <a:rPr lang="en-GB" dirty="0"/>
              <a:t>  </a:t>
            </a:r>
          </a:p>
          <a:p>
            <a:r>
              <a:rPr lang="en-GB" dirty="0"/>
              <a:t>Direct Quote:</a:t>
            </a:r>
          </a:p>
          <a:p>
            <a:endParaRPr lang="en-GB" dirty="0"/>
          </a:p>
          <a:p>
            <a:r>
              <a:rPr lang="en-GB" dirty="0"/>
              <a:t>_________________________________________________________________________________________</a:t>
            </a:r>
          </a:p>
          <a:p>
            <a:endParaRPr lang="en-GB" dirty="0"/>
          </a:p>
          <a:p>
            <a:r>
              <a:rPr lang="en-GB" dirty="0"/>
              <a:t>Paraphrase:</a:t>
            </a:r>
          </a:p>
          <a:p>
            <a:endParaRPr lang="en-GB" dirty="0"/>
          </a:p>
          <a:p>
            <a:r>
              <a:rPr lang="en-GB" dirty="0"/>
              <a:t>_________________________________________________________________________________________</a:t>
            </a:r>
          </a:p>
          <a:p>
            <a:endParaRPr lang="en-GB" dirty="0"/>
          </a:p>
          <a:p>
            <a:r>
              <a:rPr lang="en-GB" i="1" dirty="0"/>
              <a:t>For support on solving this practice, refer to page 55 and 56</a:t>
            </a:r>
          </a:p>
          <a:p>
            <a:endParaRPr lang="en-GB" dirty="0"/>
          </a:p>
          <a:p>
            <a:endParaRPr lang="en-GB" dirty="0"/>
          </a:p>
          <a:p>
            <a:r>
              <a:rPr lang="en-GB" dirty="0"/>
              <a:t>  </a:t>
            </a:r>
          </a:p>
        </p:txBody>
      </p:sp>
    </p:spTree>
    <p:extLst>
      <p:ext uri="{BB962C8B-B14F-4D97-AF65-F5344CB8AC3E}">
        <p14:creationId xmlns:p14="http://schemas.microsoft.com/office/powerpoint/2010/main" val="285121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1582-121B-4BED-A16B-53F6E33B83E9}"/>
              </a:ext>
            </a:extLst>
          </p:cNvPr>
          <p:cNvSpPr>
            <a:spLocks noGrp="1"/>
          </p:cNvSpPr>
          <p:nvPr>
            <p:ph type="title"/>
          </p:nvPr>
        </p:nvSpPr>
        <p:spPr>
          <a:xfrm>
            <a:off x="838200" y="365125"/>
            <a:ext cx="10515600" cy="450801"/>
          </a:xfrm>
        </p:spPr>
        <p:txBody>
          <a:bodyPr>
            <a:normAutofit fontScale="90000"/>
          </a:bodyPr>
          <a:lstStyle/>
          <a:p>
            <a:pPr algn="ctr"/>
            <a:r>
              <a:rPr lang="en-GB" dirty="0"/>
              <a:t>Paraphrasing, Summarizing, Synthesizing </a:t>
            </a:r>
          </a:p>
        </p:txBody>
      </p:sp>
      <p:sp>
        <p:nvSpPr>
          <p:cNvPr id="3" name="Content Placeholder 2">
            <a:extLst>
              <a:ext uri="{FF2B5EF4-FFF2-40B4-BE49-F238E27FC236}">
                <a16:creationId xmlns:a16="http://schemas.microsoft.com/office/drawing/2014/main" id="{DFE1E928-2EEC-4C3A-B0F2-CA0D27FC827D}"/>
              </a:ext>
            </a:extLst>
          </p:cNvPr>
          <p:cNvSpPr>
            <a:spLocks noGrp="1"/>
          </p:cNvSpPr>
          <p:nvPr>
            <p:ph idx="1"/>
          </p:nvPr>
        </p:nvSpPr>
        <p:spPr>
          <a:xfrm>
            <a:off x="838200" y="1041008"/>
            <a:ext cx="5028028" cy="5451866"/>
          </a:xfrm>
        </p:spPr>
        <p:txBody>
          <a:bodyPr>
            <a:normAutofit lnSpcReduction="10000"/>
          </a:bodyPr>
          <a:lstStyle/>
          <a:p>
            <a:pPr marL="0" indent="0">
              <a:buNone/>
            </a:pPr>
            <a:r>
              <a:rPr lang="en-GB" dirty="0"/>
              <a:t>In essays, we often base our information on something that we read. Therefore, it is important to learn how to:</a:t>
            </a:r>
          </a:p>
          <a:p>
            <a:pPr marL="0" indent="0">
              <a:buNone/>
            </a:pPr>
            <a:r>
              <a:rPr lang="en-GB" b="1" dirty="0"/>
              <a:t>1- Paraphrase: </a:t>
            </a:r>
            <a:r>
              <a:rPr lang="en-GB" dirty="0"/>
              <a:t>Use different language to say the same thing.</a:t>
            </a:r>
          </a:p>
          <a:p>
            <a:pPr marL="0" indent="0">
              <a:buNone/>
            </a:pPr>
            <a:r>
              <a:rPr lang="en-GB" b="1" dirty="0"/>
              <a:t>2- Summarize: </a:t>
            </a:r>
            <a:r>
              <a:rPr lang="en-GB" dirty="0"/>
              <a:t>Express the same idea in fewer words.</a:t>
            </a:r>
          </a:p>
          <a:p>
            <a:pPr marL="0" indent="0">
              <a:buNone/>
            </a:pPr>
            <a:r>
              <a:rPr lang="en-GB" b="1" dirty="0"/>
              <a:t>3- Synthesize: </a:t>
            </a:r>
            <a:r>
              <a:rPr lang="en-GB" dirty="0"/>
              <a:t>Combine information from two or more sources.</a:t>
            </a:r>
          </a:p>
          <a:p>
            <a:pPr marL="0" indent="0">
              <a:buNone/>
            </a:pPr>
            <a:r>
              <a:rPr lang="en-GB" dirty="0"/>
              <a:t>As seen in the illustration from the book in page 57</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46B014BB-68EF-4E87-AA51-11994E817CA7}"/>
              </a:ext>
            </a:extLst>
          </p:cNvPr>
          <p:cNvPicPr>
            <a:picLocks noChangeAspect="1"/>
          </p:cNvPicPr>
          <p:nvPr/>
        </p:nvPicPr>
        <p:blipFill>
          <a:blip r:embed="rId2"/>
          <a:stretch>
            <a:fillRect/>
          </a:stretch>
        </p:blipFill>
        <p:spPr>
          <a:xfrm>
            <a:off x="6096000" y="1041008"/>
            <a:ext cx="4839286" cy="5451867"/>
          </a:xfrm>
          <a:prstGeom prst="rect">
            <a:avLst/>
          </a:prstGeom>
        </p:spPr>
      </p:pic>
    </p:spTree>
    <p:extLst>
      <p:ext uri="{BB962C8B-B14F-4D97-AF65-F5344CB8AC3E}">
        <p14:creationId xmlns:p14="http://schemas.microsoft.com/office/powerpoint/2010/main" val="219487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2FE4-E6BB-4A00-86BE-205D92351FCC}"/>
              </a:ext>
            </a:extLst>
          </p:cNvPr>
          <p:cNvSpPr>
            <a:spLocks noGrp="1"/>
          </p:cNvSpPr>
          <p:nvPr>
            <p:ph type="title"/>
          </p:nvPr>
        </p:nvSpPr>
        <p:spPr/>
        <p:txBody>
          <a:bodyPr/>
          <a:lstStyle/>
          <a:p>
            <a:pPr algn="ctr"/>
            <a:r>
              <a:rPr lang="en-GB" dirty="0"/>
              <a:t>Basic steps for Paraphrasing </a:t>
            </a:r>
          </a:p>
        </p:txBody>
      </p:sp>
      <p:sp>
        <p:nvSpPr>
          <p:cNvPr id="3" name="Content Placeholder 2">
            <a:extLst>
              <a:ext uri="{FF2B5EF4-FFF2-40B4-BE49-F238E27FC236}">
                <a16:creationId xmlns:a16="http://schemas.microsoft.com/office/drawing/2014/main" id="{1625EF6F-BB7D-4BC8-BD62-BAB1041415F2}"/>
              </a:ext>
            </a:extLst>
          </p:cNvPr>
          <p:cNvSpPr>
            <a:spLocks noGrp="1"/>
          </p:cNvSpPr>
          <p:nvPr>
            <p:ph idx="1"/>
          </p:nvPr>
        </p:nvSpPr>
        <p:spPr/>
        <p:txBody>
          <a:bodyPr/>
          <a:lstStyle/>
          <a:p>
            <a:pPr marL="0" indent="0">
              <a:buNone/>
            </a:pPr>
            <a:r>
              <a:rPr lang="en-GB" dirty="0"/>
              <a:t>1- Read the source material and understand it well.</a:t>
            </a:r>
          </a:p>
          <a:p>
            <a:pPr marL="0" indent="0">
              <a:buNone/>
            </a:pPr>
            <a:r>
              <a:rPr lang="en-GB" dirty="0"/>
              <a:t>2- Decide which material you want to use.</a:t>
            </a:r>
          </a:p>
          <a:p>
            <a:pPr marL="0" indent="0">
              <a:buNone/>
            </a:pPr>
            <a:r>
              <a:rPr lang="en-GB" dirty="0"/>
              <a:t>3- Think of a different way to say that information.</a:t>
            </a:r>
          </a:p>
          <a:p>
            <a:pPr marL="0" indent="0">
              <a:buNone/>
            </a:pPr>
            <a:r>
              <a:rPr lang="en-GB" dirty="0"/>
              <a:t>4- Use different and original vocabulary.</a:t>
            </a:r>
          </a:p>
          <a:p>
            <a:pPr marL="0" indent="0">
              <a:buNone/>
            </a:pPr>
            <a:r>
              <a:rPr lang="en-GB" dirty="0"/>
              <a:t>5- Use different and original sentence structure. </a:t>
            </a:r>
          </a:p>
          <a:p>
            <a:pPr marL="0" indent="0">
              <a:buNone/>
            </a:pPr>
            <a:endParaRPr lang="en-GB" dirty="0"/>
          </a:p>
          <a:p>
            <a:pPr marL="0" indent="0">
              <a:buNone/>
            </a:pPr>
            <a:endParaRPr lang="en-GB" dirty="0"/>
          </a:p>
          <a:p>
            <a:pPr marL="0" indent="0">
              <a:buNone/>
            </a:pPr>
            <a:r>
              <a:rPr lang="en-GB" dirty="0"/>
              <a:t>Open to page 58 and see the examples of paraphrasing</a:t>
            </a:r>
          </a:p>
        </p:txBody>
      </p:sp>
    </p:spTree>
    <p:extLst>
      <p:ext uri="{BB962C8B-B14F-4D97-AF65-F5344CB8AC3E}">
        <p14:creationId xmlns:p14="http://schemas.microsoft.com/office/powerpoint/2010/main" val="353420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6B8A-84E8-420C-ABE9-47B23AC396CB}"/>
              </a:ext>
            </a:extLst>
          </p:cNvPr>
          <p:cNvSpPr>
            <a:spLocks noGrp="1"/>
          </p:cNvSpPr>
          <p:nvPr>
            <p:ph type="title"/>
          </p:nvPr>
        </p:nvSpPr>
        <p:spPr/>
        <p:txBody>
          <a:bodyPr/>
          <a:lstStyle/>
          <a:p>
            <a:pPr algn="ctr"/>
            <a:r>
              <a:rPr lang="en-GB" dirty="0"/>
              <a:t>Summarizing </a:t>
            </a:r>
          </a:p>
        </p:txBody>
      </p:sp>
      <p:sp>
        <p:nvSpPr>
          <p:cNvPr id="3" name="Content Placeholder 2">
            <a:extLst>
              <a:ext uri="{FF2B5EF4-FFF2-40B4-BE49-F238E27FC236}">
                <a16:creationId xmlns:a16="http://schemas.microsoft.com/office/drawing/2014/main" id="{3B6D7DA9-F7C6-46C7-B919-DF0FF16A15A6}"/>
              </a:ext>
            </a:extLst>
          </p:cNvPr>
          <p:cNvSpPr>
            <a:spLocks noGrp="1"/>
          </p:cNvSpPr>
          <p:nvPr>
            <p:ph idx="1"/>
          </p:nvPr>
        </p:nvSpPr>
        <p:spPr/>
        <p:txBody>
          <a:bodyPr>
            <a:normAutofit fontScale="85000" lnSpcReduction="20000"/>
          </a:bodyPr>
          <a:lstStyle/>
          <a:p>
            <a:r>
              <a:rPr lang="en-GB" dirty="0"/>
              <a:t>When you summarize from a source, you do not include all the information it. Instead, you use only the parts that you think are the most Important. This means that a full article could be summed into a paragraph or a book into an essay. Therefore, a summary is always shorter than the original source.</a:t>
            </a:r>
          </a:p>
          <a:p>
            <a:r>
              <a:rPr lang="en-GB" dirty="0"/>
              <a:t>Note: When summarizing, you are not adding your own ideas</a:t>
            </a:r>
          </a:p>
          <a:p>
            <a:pPr marL="0" indent="0">
              <a:buNone/>
            </a:pPr>
            <a:r>
              <a:rPr lang="en-GB" dirty="0"/>
              <a:t>To recap:</a:t>
            </a:r>
          </a:p>
          <a:p>
            <a:pPr lvl="0"/>
            <a:r>
              <a:rPr lang="en-US" dirty="0"/>
              <a:t>A summary is a shorter version of a text.</a:t>
            </a:r>
            <a:endParaRPr lang="en-GB" dirty="0"/>
          </a:p>
          <a:p>
            <a:pPr lvl="0"/>
            <a:r>
              <a:rPr lang="en-US" dirty="0"/>
              <a:t>It contains the main ideas of the text written in a brief and simple way.</a:t>
            </a:r>
            <a:endParaRPr lang="en-GB" dirty="0"/>
          </a:p>
          <a:p>
            <a:pPr lvl="0"/>
            <a:r>
              <a:rPr lang="en-US" dirty="0"/>
              <a:t>We use it when taking information from other writers (sources).</a:t>
            </a:r>
            <a:endParaRPr lang="en-GB" dirty="0"/>
          </a:p>
          <a:p>
            <a:pPr lvl="0"/>
            <a:r>
              <a:rPr lang="en-US" dirty="0"/>
              <a:t>We do not add any of our own ideas.</a:t>
            </a:r>
            <a:endParaRPr lang="en-GB" dirty="0"/>
          </a:p>
          <a:p>
            <a:pPr lvl="0"/>
            <a:r>
              <a:rPr lang="en-US" dirty="0"/>
              <a:t>With long texts we focus on Topic Sentences and usually leave out any supporting detail.</a:t>
            </a:r>
            <a:endParaRPr lang="en-GB" dirty="0"/>
          </a:p>
          <a:p>
            <a:pPr marL="0" indent="0">
              <a:buNone/>
            </a:pPr>
            <a:endParaRPr lang="en-GB" dirty="0"/>
          </a:p>
        </p:txBody>
      </p:sp>
    </p:spTree>
    <p:extLst>
      <p:ext uri="{BB962C8B-B14F-4D97-AF65-F5344CB8AC3E}">
        <p14:creationId xmlns:p14="http://schemas.microsoft.com/office/powerpoint/2010/main" val="2277439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1241</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Col</vt:lpstr>
      <vt:lpstr>Unit 3 Paraphrasing, Summarizing, Synthesizing, and Citing sources</vt:lpstr>
      <vt:lpstr>Unit 3: Paraphrasing, Summarizing, Synthesizing, and Citing Sources </vt:lpstr>
      <vt:lpstr>When and why to use information from other sources   </vt:lpstr>
      <vt:lpstr>How to use information from other sources </vt:lpstr>
      <vt:lpstr>Practice: Use a direct quotation or paraphrase   Ahmed’s work into your own.</vt:lpstr>
      <vt:lpstr>Paraphrasing, Summarizing, Synthesizing </vt:lpstr>
      <vt:lpstr>Basic steps for Paraphrasing </vt:lpstr>
      <vt:lpstr>Summarizing </vt:lpstr>
      <vt:lpstr>Basic steps for Summarizing </vt:lpstr>
      <vt:lpstr>PowerPoint Presentation</vt:lpstr>
      <vt:lpstr>Complete the exercises on Paraphrasing and Summarizing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97338</dc:creator>
  <cp:lastModifiedBy>97338</cp:lastModifiedBy>
  <cp:revision>24</cp:revision>
  <dcterms:created xsi:type="dcterms:W3CDTF">2020-03-14T20:12:38Z</dcterms:created>
  <dcterms:modified xsi:type="dcterms:W3CDTF">2020-03-15T10:36:50Z</dcterms:modified>
</cp:coreProperties>
</file>