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30B"/>
    <a:srgbClr val="5E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F9731-01D9-46ED-A269-D9FA684555D1}" v="22" dt="2021-03-01T15:50:24.923"/>
    <p1510:client id="{22307EDB-2CB5-F2FA-6008-4FE88749D0FD}" v="625" dt="2021-03-01T14:21:30.944"/>
    <p1510:client id="{3B1DB3AE-BB35-4B54-917E-B91A630549EC}" v="286" dt="2021-03-01T15:06:09.767"/>
    <p1510:client id="{3D2FC5D6-14CD-452B-91F7-CB069FE2242E}" v="151" dt="2021-03-01T16:11:33.832"/>
    <p1510:client id="{59D91385-6A5B-48E7-A0C6-831C4A0E48C4}" v="275" dt="2021-03-01T14:37:26.064"/>
    <p1510:client id="{8B654A03-1551-40BD-80D5-9F3AEDAD0B12}" v="112" dt="2021-03-01T14:58:26.848"/>
    <p1510:client id="{97D321C8-B0D6-4332-BB50-D2798F55AA40}" v="157" dt="2021-03-01T16:00:36.419"/>
    <p1510:client id="{B7024C32-3CD0-4E42-8CF5-0A3C2F7C7574}" v="208" dt="2021-03-01T14:48:07.653"/>
    <p1510:client id="{BA0E9C80-6CDF-4FC2-9C41-448AECE72723}" v="80" dt="2021-03-01T15:01:03.222"/>
    <p1510:client id="{C4631F91-A6B5-4BC8-9189-BE2D111407C9}" v="844" dt="2021-03-01T15:33:56.137"/>
    <p1510:client id="{E66C3E1D-E6D9-42B2-93E6-D684BB35BC43}" v="319" dt="2021-03-01T15:45:47.544"/>
    <p1510:client id="{ED880724-C95B-4A46-A5F5-FA0F57D42E20}" v="469" dt="2021-03-01T16:08:51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11A97-5F90-4CF8-9AB0-B45D9CF9CD1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CD21-AD7F-4A80-B29C-9E6D4269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CD21-AD7F-4A80-B29C-9E6D42692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7A9-38A2-4E53-9403-CBFFDF17AC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76D57B25-2514-4177-8FF3-67B98D4C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67372"/>
              </p:ext>
            </p:extLst>
          </p:nvPr>
        </p:nvGraphicFramePr>
        <p:xfrm>
          <a:off x="3195850" y="3821373"/>
          <a:ext cx="5579225" cy="2014581"/>
        </p:xfrm>
        <a:graphic>
          <a:graphicData uri="http://schemas.openxmlformats.org/drawingml/2006/table">
            <a:tbl>
              <a:tblPr firstRow="1" firstCol="1" bandRow="1"/>
              <a:tblGrid>
                <a:gridCol w="2829740">
                  <a:extLst>
                    <a:ext uri="{9D8B030D-6E8A-4147-A177-3AD203B41FA5}">
                      <a16:colId xmlns="" xmlns:a16="http://schemas.microsoft.com/office/drawing/2014/main" val="650275313"/>
                    </a:ext>
                  </a:extLst>
                </a:gridCol>
                <a:gridCol w="2749485">
                  <a:extLst>
                    <a:ext uri="{9D8B030D-6E8A-4147-A177-3AD203B41FA5}">
                      <a16:colId xmlns="" xmlns:a16="http://schemas.microsoft.com/office/drawing/2014/main" val="4256752602"/>
                    </a:ext>
                  </a:extLst>
                </a:gridCol>
              </a:tblGrid>
              <a:tr h="445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Abubaker Gul</a:t>
                      </a:r>
                      <a:endParaRPr lang="en-US" sz="1400" b="1" i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20194401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5667835"/>
                  </a:ext>
                </a:extLst>
              </a:tr>
              <a:tr h="58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  Abrar Javaid</a:t>
                      </a:r>
                      <a:endParaRPr lang="en-US" sz="140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20192906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5681689"/>
                  </a:ext>
                </a:extLst>
              </a:tr>
              <a:tr h="5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           Fahed Ishfaq Ahmed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20192782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830137"/>
                  </a:ext>
                </a:extLst>
              </a:tr>
              <a:tr h="426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            Muneeb Ahmad Riaz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20192153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47183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DF6823F8-44C7-44DA-9072-1FAF9769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59" y="1604287"/>
            <a:ext cx="8416649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University of Bahrain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College of Information Technology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Department of Information Systems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ITIS232 LAB – System Analysis and Design I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Semester 1, 2020/2021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Project “Case Study”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21D1EBF-8A78-4E01-A2AA-88856384DF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60" y="2056"/>
            <a:ext cx="1226820" cy="141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7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D976324-550E-4C59-BCFA-F2F9D597EEA4}"/>
              </a:ext>
            </a:extLst>
          </p:cNvPr>
          <p:cNvSpPr/>
          <p:nvPr/>
        </p:nvSpPr>
        <p:spPr>
          <a:xfrm>
            <a:off x="4259738" y="-4101"/>
            <a:ext cx="376898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b="1" u="sng" kern="0">
                <a:solidFill>
                  <a:srgbClr val="7B230B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FUNCTIONAL REQUIREMENTS:</a:t>
            </a:r>
            <a:endParaRPr lang="en-US" b="1" kern="0">
              <a:solidFill>
                <a:srgbClr val="7B230B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9A9BAE1B-C18F-46F3-AA8E-B4213273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31827"/>
              </p:ext>
            </p:extLst>
          </p:nvPr>
        </p:nvGraphicFramePr>
        <p:xfrm>
          <a:off x="2498202" y="1118886"/>
          <a:ext cx="7303625" cy="65122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3047569104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153135084"/>
                    </a:ext>
                  </a:extLst>
                </a:gridCol>
              </a:tblGrid>
              <a:tr h="15611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Authorized 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506102"/>
                  </a:ext>
                </a:extLst>
              </a:tr>
              <a:tr h="46834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This interface allows user to access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pharmacy</a:t>
                      </a:r>
                      <a:r>
                        <a:rPr lang="en-GB" sz="1200" baseline="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system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using their log in credentials.</a:t>
                      </a:r>
                      <a:endParaRPr lang="en-GB" sz="12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4917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25143210-11F7-4B94-BFA3-C56092F6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18304"/>
              </p:ext>
            </p:extLst>
          </p:nvPr>
        </p:nvGraphicFramePr>
        <p:xfrm>
          <a:off x="2498676" y="1899042"/>
          <a:ext cx="7303625" cy="901811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908711958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1423914909"/>
                    </a:ext>
                  </a:extLst>
                </a:gridCol>
              </a:tblGrid>
              <a:tr h="233374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F2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Signing 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3828678"/>
                  </a:ext>
                </a:extLst>
              </a:tr>
              <a:tr h="66843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If the customer has no account, he must sign up using his email address.</a:t>
                      </a:r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367724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8774C307-F536-4CB9-B3CD-02DC384A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06599"/>
              </p:ext>
            </p:extLst>
          </p:nvPr>
        </p:nvGraphicFramePr>
        <p:xfrm>
          <a:off x="2488556" y="2893670"/>
          <a:ext cx="7303625" cy="996145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1194411469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2265673681"/>
                    </a:ext>
                  </a:extLst>
                </a:gridCol>
              </a:tblGrid>
              <a:tr h="361708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F3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Confirmation/Verification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7272944"/>
                  </a:ext>
                </a:extLst>
              </a:tr>
              <a:tr h="63443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>
                          <a:effectLst/>
                          <a:latin typeface="Times New Roman"/>
                          <a:cs typeface="Arial"/>
                        </a:rPr>
                        <a:t>After entering email, a link would be sent by system to confirm the user account then user can log in using his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420913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5499DBCC-AF83-48DA-81A8-E6CB342AE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12760"/>
              </p:ext>
            </p:extLst>
          </p:nvPr>
        </p:nvGraphicFramePr>
        <p:xfrm>
          <a:off x="2489029" y="3985545"/>
          <a:ext cx="7303625" cy="940669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822467612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3092532802"/>
                    </a:ext>
                  </a:extLst>
                </a:gridCol>
              </a:tblGrid>
              <a:tr h="23149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F4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 Interface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5989071"/>
                  </a:ext>
                </a:extLst>
              </a:tr>
              <a:tr h="709176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This interface allows employees with authorized access log in credentials. </a:t>
                      </a:r>
                      <a:r>
                        <a:rPr lang="en-GB" sz="1200" b="0" i="0" u="none" strike="noStrike" noProof="0" smtClean="0">
                          <a:effectLst/>
                          <a:latin typeface="Times New Roman"/>
                        </a:rPr>
                        <a:t>Pharmacy system 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provides multiple features like manipulation of records, addition, deletion or updating orders.</a:t>
                      </a:r>
                      <a:endParaRPr lang="en-US" dirty="0">
                        <a:latin typeface="Times New Roman"/>
                      </a:endParaRPr>
                    </a:p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endParaRPr lang="en-GB" sz="12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533017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7B57BDDF-2D37-41D4-8C73-DDF6FEDD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31871"/>
              </p:ext>
            </p:extLst>
          </p:nvPr>
        </p:nvGraphicFramePr>
        <p:xfrm>
          <a:off x="2489029" y="5044885"/>
          <a:ext cx="7303625" cy="709176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1002680247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2431108262"/>
                    </a:ext>
                  </a:extLst>
                </a:gridCol>
              </a:tblGrid>
              <a:tr h="23639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F5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Sending Medical prescriptions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631061"/>
                  </a:ext>
                </a:extLst>
              </a:tr>
              <a:tr h="472784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user is required by the system to upload his/her medical prescriptions.</a:t>
                      </a:r>
                      <a:endParaRPr lang="en-GB" sz="1200" dirty="0" err="1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171045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F9C05273-7B0A-4099-89A8-36BC8877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0360"/>
              </p:ext>
            </p:extLst>
          </p:nvPr>
        </p:nvGraphicFramePr>
        <p:xfrm>
          <a:off x="2527139" y="5883797"/>
          <a:ext cx="7303625" cy="85204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727861680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1433730850"/>
                    </a:ext>
                  </a:extLst>
                </a:gridCol>
              </a:tblGrid>
              <a:tr h="25247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F6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Entering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883368"/>
                  </a:ext>
                </a:extLst>
              </a:tr>
              <a:tr h="599568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The customer is required to enter address details by finding it on the map.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723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0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1CA3003-A6A8-4784-8990-BDC004C6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9394"/>
              </p:ext>
            </p:extLst>
          </p:nvPr>
        </p:nvGraphicFramePr>
        <p:xfrm>
          <a:off x="2905246" y="103590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2728184969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4182179516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F7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Address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0977544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This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allows the customer to confirm their address to avoid any inconvenience or delay in the delivery process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7169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0C925592-A3A8-4EE2-971D-69DBFF12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63888"/>
              </p:ext>
            </p:extLst>
          </p:nvPr>
        </p:nvGraphicFramePr>
        <p:xfrm>
          <a:off x="2905246" y="1180328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705626515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1828062356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F8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Specifying whole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4144082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customer is required to enter the whole address in detail for e.g., city, area, road, block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724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1228AD21-240D-47EB-927B-D9061F1A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74701"/>
              </p:ext>
            </p:extLst>
          </p:nvPr>
        </p:nvGraphicFramePr>
        <p:xfrm>
          <a:off x="2888747" y="2251733"/>
          <a:ext cx="7106855" cy="976065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2421055038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3134309914"/>
                    </a:ext>
                  </a:extLst>
                </a:gridCol>
              </a:tblGrid>
              <a:tr h="19521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F9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Order Details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3842144"/>
                  </a:ext>
                </a:extLst>
              </a:tr>
              <a:tr h="78085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</a:t>
                      </a:r>
                      <a:r>
                        <a:rPr lang="en-GB" sz="1200" baseline="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will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issues the details of the customer’s order. It’s known as a printed receipt that includes customer’s name, expected delivery time and order details. These details can be viewed by both the customer and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</a:t>
                      </a:r>
                      <a:r>
                        <a:rPr lang="en-GB" sz="1200" baseline="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system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.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 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27756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32FDE5C4-3560-42F4-BE66-B50F6707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58987"/>
              </p:ext>
            </p:extLst>
          </p:nvPr>
        </p:nvGraphicFramePr>
        <p:xfrm>
          <a:off x="2905246" y="3465370"/>
          <a:ext cx="7140454" cy="1170130"/>
        </p:xfrm>
        <a:graphic>
          <a:graphicData uri="http://schemas.openxmlformats.org/drawingml/2006/table">
            <a:tbl>
              <a:tblPr/>
              <a:tblGrid>
                <a:gridCol w="1653541">
                  <a:extLst>
                    <a:ext uri="{9D8B030D-6E8A-4147-A177-3AD203B41FA5}">
                      <a16:colId xmlns="" xmlns:a16="http://schemas.microsoft.com/office/drawing/2014/main" val="1063818616"/>
                    </a:ext>
                  </a:extLst>
                </a:gridCol>
                <a:gridCol w="5486913">
                  <a:extLst>
                    <a:ext uri="{9D8B030D-6E8A-4147-A177-3AD203B41FA5}">
                      <a16:colId xmlns="" xmlns:a16="http://schemas.microsoft.com/office/drawing/2014/main" val="965649035"/>
                    </a:ext>
                  </a:extLst>
                </a:gridCol>
              </a:tblGrid>
              <a:tr h="21614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F10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Personal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1773739"/>
                  </a:ext>
                </a:extLst>
              </a:tr>
              <a:tr h="95399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costumer is required to enter 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personal and contact information in order to keep him updated about his order. </a:t>
                      </a:r>
                      <a:endParaRPr lang="en-GB" sz="1200" b="0" i="0" u="none" strike="noStrike" noProof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46059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AC66B82-ECF6-4A43-BA58-3989E023A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16362"/>
              </p:ext>
            </p:extLst>
          </p:nvPr>
        </p:nvGraphicFramePr>
        <p:xfrm>
          <a:off x="2879846" y="4724400"/>
          <a:ext cx="7153154" cy="839870"/>
        </p:xfrm>
        <a:graphic>
          <a:graphicData uri="http://schemas.openxmlformats.org/drawingml/2006/table">
            <a:tbl>
              <a:tblPr/>
              <a:tblGrid>
                <a:gridCol w="1649513">
                  <a:extLst>
                    <a:ext uri="{9D8B030D-6E8A-4147-A177-3AD203B41FA5}">
                      <a16:colId xmlns="" xmlns:a16="http://schemas.microsoft.com/office/drawing/2014/main" val="1902179568"/>
                    </a:ext>
                  </a:extLst>
                </a:gridCol>
                <a:gridCol w="5503641">
                  <a:extLst>
                    <a:ext uri="{9D8B030D-6E8A-4147-A177-3AD203B41FA5}">
                      <a16:colId xmlns="" xmlns:a16="http://schemas.microsoft.com/office/drawing/2014/main" val="690800065"/>
                    </a:ext>
                  </a:extLst>
                </a:gridCol>
              </a:tblGrid>
              <a:tr h="16824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F11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Payment 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600126"/>
                  </a:ext>
                </a:extLst>
              </a:tr>
              <a:tr h="67163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customer must pay through his credit card for verifying the customer and 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in order to authorize his card, an authorization request send to the credit card company”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10973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B5B9E5A-F186-471D-B00C-1F29C051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46786"/>
              </p:ext>
            </p:extLst>
          </p:nvPr>
        </p:nvGraphicFramePr>
        <p:xfrm>
          <a:off x="2905246" y="5605377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842315361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2035411945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F12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Order review and confirmation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7473053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allows customer to review and confirm his/her medicines after this an email is sent to customer with all order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830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47CC21F2-A12B-4F88-964C-B12B43C7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5732"/>
              </p:ext>
            </p:extLst>
          </p:nvPr>
        </p:nvGraphicFramePr>
        <p:xfrm>
          <a:off x="2552336" y="256688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="" xmlns:a16="http://schemas.microsoft.com/office/drawing/2014/main" val="1318618841"/>
                    </a:ext>
                  </a:extLst>
                </a:gridCol>
                <a:gridCol w="5452994">
                  <a:extLst>
                    <a:ext uri="{9D8B030D-6E8A-4147-A177-3AD203B41FA5}">
                      <a16:colId xmlns="" xmlns:a16="http://schemas.microsoft.com/office/drawing/2014/main" val="1359562898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F13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Payment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6622388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After all the process pharmacist handles customers' orders and calculates the final payment. Then an email is sent to customer with all payment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5066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A3B61C0B-CAE1-4E0D-B412-1E71420C7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8023"/>
              </p:ext>
            </p:extLst>
          </p:nvPr>
        </p:nvGraphicFramePr>
        <p:xfrm>
          <a:off x="2552336" y="2269524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="" xmlns:a16="http://schemas.microsoft.com/office/drawing/2014/main" val="1106456096"/>
                    </a:ext>
                  </a:extLst>
                </a:gridCol>
                <a:gridCol w="5452994">
                  <a:extLst>
                    <a:ext uri="{9D8B030D-6E8A-4147-A177-3AD203B41FA5}">
                      <a16:colId xmlns="" xmlns:a16="http://schemas.microsoft.com/office/drawing/2014/main" val="3068368960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F15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Delivery confirmation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9425887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delivery man then confirms the pharmacy that order has been delivered to the costumer.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2743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B0A84111-788C-4AD3-9D70-4DC9FE8D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2592"/>
              </p:ext>
            </p:extLst>
          </p:nvPr>
        </p:nvGraphicFramePr>
        <p:xfrm>
          <a:off x="2552336" y="1263106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="" xmlns:a16="http://schemas.microsoft.com/office/drawing/2014/main" val="50862182"/>
                    </a:ext>
                  </a:extLst>
                </a:gridCol>
                <a:gridCol w="5452994">
                  <a:extLst>
                    <a:ext uri="{9D8B030D-6E8A-4147-A177-3AD203B41FA5}">
                      <a16:colId xmlns="" xmlns:a16="http://schemas.microsoft.com/office/drawing/2014/main" val="3473986407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F14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Delivery man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867604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delivery man then collects the customer's order from pharmacy and deliver it on scheduled date and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590816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FD178CBA-E669-40BE-A81E-CA52F3E9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697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365</Words>
  <Application>Microsoft Office PowerPoint</Application>
  <PresentationFormat>Custom</PresentationFormat>
  <Paragraphs>76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BAKER GUL MOHAMMAD KHAN  ZARBAT KHAN</dc:creator>
  <cp:lastModifiedBy>shinning wizards</cp:lastModifiedBy>
  <cp:revision>203</cp:revision>
  <dcterms:created xsi:type="dcterms:W3CDTF">2020-12-27T22:08:02Z</dcterms:created>
  <dcterms:modified xsi:type="dcterms:W3CDTF">2021-03-02T15:20:35Z</dcterms:modified>
</cp:coreProperties>
</file>