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  <p:sldMasterId id="2147483719" r:id="rId6"/>
    <p:sldMasterId id="2147483731" r:id="rId7"/>
  </p:sldMasterIdLst>
  <p:notesMasterIdLst>
    <p:notesMasterId r:id="rId38"/>
  </p:notesMasterIdLst>
  <p:sldIdLst>
    <p:sldId id="259" r:id="rId8"/>
    <p:sldId id="262" r:id="rId9"/>
    <p:sldId id="265" r:id="rId10"/>
    <p:sldId id="268" r:id="rId11"/>
    <p:sldId id="271" r:id="rId12"/>
    <p:sldId id="274" r:id="rId13"/>
    <p:sldId id="277" r:id="rId14"/>
    <p:sldId id="280" r:id="rId15"/>
    <p:sldId id="283" r:id="rId16"/>
    <p:sldId id="286" r:id="rId17"/>
    <p:sldId id="289" r:id="rId18"/>
    <p:sldId id="292" r:id="rId19"/>
    <p:sldId id="295" r:id="rId20"/>
    <p:sldId id="298" r:id="rId21"/>
    <p:sldId id="301" r:id="rId22"/>
    <p:sldId id="304" r:id="rId23"/>
    <p:sldId id="307" r:id="rId24"/>
    <p:sldId id="310" r:id="rId25"/>
    <p:sldId id="313" r:id="rId26"/>
    <p:sldId id="316" r:id="rId27"/>
    <p:sldId id="319" r:id="rId28"/>
    <p:sldId id="322" r:id="rId29"/>
    <p:sldId id="325" r:id="rId30"/>
    <p:sldId id="328" r:id="rId31"/>
    <p:sldId id="331" r:id="rId32"/>
    <p:sldId id="334" r:id="rId33"/>
    <p:sldId id="337" r:id="rId34"/>
    <p:sldId id="340" r:id="rId35"/>
    <p:sldId id="343" r:id="rId36"/>
    <p:sldId id="346" r:id="rId37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gs" Target="tags/tag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/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/>
            <a:lvl1pPr algn="r">
              <a:defRPr sz="1200"/>
            </a:lvl1pPr>
          </a:lstStyle>
          <a:p>
            <a:fld id="{79911A97-5F90-4CF8-9AB0-B45D9CF9CD1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/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/>
            <a:lvl1pPr algn="r">
              <a:defRPr sz="1200"/>
            </a:lvl1pPr>
          </a:lstStyle>
          <a:p>
            <a:fld id="{11EACD21-AD7F-4A80-B29C-9E6D42692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86963"/>
      </p:ext>
    </p:extLst>
  </p:cSld>
  <p:clrMap bg1="lt1" tx1="dk1" bg2="lt2" tx2="dk2" accent1="accent1" accent2="accent2" accent3="accent3" accent4="accent4" accent5="accent5" accent6="accent6" hlink="hlink" folHlink="folHlink"/>
  <p:notesStyle>
    <a:defPPr/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fld id="{11EACD21-AD7F-4A80-B29C-9E6D4269231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5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fld id="{11EACD21-AD7F-4A80-B29C-9E6D4269231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defPPr/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95A5C36B-89DD-4BB7-BFAD-48DE71FE96CC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D6394A02-6684-47D6-8494-C43268BAA2FE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9020759F-5660-4014-A999-4702F88494CC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9A53-75DB-4703-A472-8F4CDF775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4FB9A-5483-4E2A-B35B-A18088265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2DEA-6C01-4FF3-8F13-879C0E0F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1829-1FF0-423E-88FA-E033E532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00E6-77F1-4920-A032-5718C3C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547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B9B0-D4BC-416D-875F-261B621C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C887-4E0D-4625-ACA8-58B4F8A8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FDB8-9F75-4F57-9E7D-6EA9F0AF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3FF9-98BE-46E8-9ADB-EFCE1600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38E9-562B-4D7F-8ADE-49918E6C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94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5CDA-3126-4C9A-A20F-6DCA5986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9C350-E0BE-4176-BA3F-C2178AE4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49047-2DD2-4FCC-AB2E-CA9CF409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86674-FB82-4863-92DA-6D8A314D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74627-98F8-4816-AE70-EFCE6AF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999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0F4F-69A2-49FF-82B7-4AC783CA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CFD9-A149-47AB-8B2D-7505C92A5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95812-BC8A-4D21-87B4-5B6BC8DEF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77118-631A-44F2-AAF0-445C9F64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EEDDA-21EE-4090-A040-AA0FEB1A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9E3B4-D353-4947-AAF0-CBAE22C4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050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E4F5-719C-4902-85DC-F2BFF33C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40D8-A31F-4265-8F70-C481BCB5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7343A-4F88-4A2F-A9FC-AE70E3CFA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04E0F-D463-43C6-959C-15E831AE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DD5B1-E893-439E-8659-ED7ADFA19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5117A-65B8-489A-90B3-05B5A8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BA337-6A3E-459B-87F2-BD551A6C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2DA4A-4212-4EA9-825C-1E424DC7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06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E7FB-F064-45D2-A490-33207659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F217A-67F3-4E80-9A1C-A68D5D8F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222D5-FCAE-4CD0-8A20-52B418AA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5AAC2-5740-4218-87D0-983E877B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451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FEB3D-7192-4BB2-B45F-A3096E94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39FF0-DFDE-4702-8ABA-BA9D3A7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D161-1906-4AF0-B898-726A12DA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905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88B3-FC11-4C6F-8501-94DB3D4E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4B09-E39C-4C12-9449-C6F615F5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059F2-6217-4E45-8543-682BA4A5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42E30-53B5-43D9-BAC6-4855AE2A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3CCE4-0D10-48FB-A523-D947197F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023F3-0B68-4436-9540-7E120DF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541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077A1C65-F959-4729-840B-C0258B7CC69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F1BC-379E-44DB-9275-14D603A9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77978-B4C8-4EED-BDC1-0E49AB42A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4B1F1-3E8E-4232-8C87-6111E6B2B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9A146-F8E7-4767-870B-575CE022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B64F3-1540-41F8-A826-0E97D793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27CB1-5EB6-4589-9A21-4BB352A9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578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BA1C-7181-4131-ACCA-5F7CA2E2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6D209-8032-44A8-BA1B-73975750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6620-BB08-4FAD-BC70-499B33D6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CDFF-2E2E-4653-A1EC-BB528739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2575-0C54-4BAB-B6DA-ABDE98A1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499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12A12-2646-460D-82E3-038907125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1D54D-CDB4-4D06-A099-B398C7E8D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774-1F11-4568-9A4C-AC903CEE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71CC-FD5D-45C1-858B-4F596335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A4A5-EFCA-45A3-910A-BC248321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500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9A53-75DB-4703-A472-8F4CDF775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4FB9A-5483-4E2A-B35B-A18088265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2DEA-6C01-4FF3-8F13-879C0E0F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1829-1FF0-423E-88FA-E033E532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00E6-77F1-4920-A032-5718C3C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547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B9B0-D4BC-416D-875F-261B621C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C887-4E0D-4625-ACA8-58B4F8A8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FDB8-9F75-4F57-9E7D-6EA9F0AF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3FF9-98BE-46E8-9ADB-EFCE1600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38E9-562B-4D7F-8ADE-49918E6C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947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5CDA-3126-4C9A-A20F-6DCA5986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9C350-E0BE-4176-BA3F-C2178AE4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49047-2DD2-4FCC-AB2E-CA9CF409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86674-FB82-4863-92DA-6D8A314D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74627-98F8-4816-AE70-EFCE6AF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999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0F4F-69A2-49FF-82B7-4AC783CA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CFD9-A149-47AB-8B2D-7505C92A5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95812-BC8A-4D21-87B4-5B6BC8DEF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77118-631A-44F2-AAF0-445C9F64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EEDDA-21EE-4090-A040-AA0FEB1A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9E3B4-D353-4947-AAF0-CBAE22C4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0506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E4F5-719C-4902-85DC-F2BFF33C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40D8-A31F-4265-8F70-C481BCB5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7343A-4F88-4A2F-A9FC-AE70E3CFA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04E0F-D463-43C6-959C-15E831AE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DD5B1-E893-439E-8659-ED7ADFA19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5117A-65B8-489A-90B3-05B5A8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BA337-6A3E-459B-87F2-BD551A6C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2DA4A-4212-4EA9-825C-1E424DC7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06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E7FB-F064-45D2-A490-33207659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F217A-67F3-4E80-9A1C-A68D5D8F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222D5-FCAE-4CD0-8A20-52B418AA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5AAC2-5740-4218-87D0-983E877B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451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FEB3D-7192-4BB2-B45F-A3096E94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39FF0-DFDE-4702-8ABA-BA9D3A7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D161-1906-4AF0-B898-726A12DA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90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defPPr/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defPPr/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defPPr/>
          </a:lstStyle>
          <a:p>
            <a:fld id="{C3D2DFA2-6C50-4993-A033-036B8DF2D3EE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88B3-FC11-4C6F-8501-94DB3D4E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4B09-E39C-4C12-9449-C6F615F5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059F2-6217-4E45-8543-682BA4A5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42E30-53B5-43D9-BAC6-4855AE2A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3CCE4-0D10-48FB-A523-D947197F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023F3-0B68-4436-9540-7E120DF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5416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F1BC-379E-44DB-9275-14D603A9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77978-B4C8-4EED-BDC1-0E49AB42A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4B1F1-3E8E-4232-8C87-6111E6B2B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9A146-F8E7-4767-870B-575CE022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B64F3-1540-41F8-A826-0E97D793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27CB1-5EB6-4589-9A21-4BB352A9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578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BA1C-7181-4131-ACCA-5F7CA2E2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6D209-8032-44A8-BA1B-73975750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6620-BB08-4FAD-BC70-499B33D6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CDFF-2E2E-4653-A1EC-BB528739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2575-0C54-4BAB-B6DA-ABDE98A1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499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12A12-2646-460D-82E3-038907125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1D54D-CDB4-4D06-A099-B398C7E8D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774-1F11-4568-9A4C-AC903CEE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71CC-FD5D-45C1-858B-4F596335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A4A5-EFCA-45A3-910A-BC248321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500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9A53-75DB-4703-A472-8F4CDF775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4FB9A-5483-4E2A-B35B-A18088265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2DEA-6C01-4FF3-8F13-879C0E0F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1829-1FF0-423E-88FA-E033E532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00E6-77F1-4920-A032-5718C3C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547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B9B0-D4BC-416D-875F-261B621C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C887-4E0D-4625-ACA8-58B4F8A8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FDB8-9F75-4F57-9E7D-6EA9F0AF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3FF9-98BE-46E8-9ADB-EFCE1600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38E9-562B-4D7F-8ADE-49918E6C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947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5CDA-3126-4C9A-A20F-6DCA5986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9C350-E0BE-4176-BA3F-C2178AE4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49047-2DD2-4FCC-AB2E-CA9CF409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86674-FB82-4863-92DA-6D8A314D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74627-98F8-4816-AE70-EFCE6AF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999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0F4F-69A2-49FF-82B7-4AC783CA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CFD9-A149-47AB-8B2D-7505C92A5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95812-BC8A-4D21-87B4-5B6BC8DEF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77118-631A-44F2-AAF0-445C9F64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EEDDA-21EE-4090-A040-AA0FEB1A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9E3B4-D353-4947-AAF0-CBAE22C4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0506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E4F5-719C-4902-85DC-F2BFF33C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40D8-A31F-4265-8F70-C481BCB5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7343A-4F88-4A2F-A9FC-AE70E3CFA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04E0F-D463-43C6-959C-15E831AE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DD5B1-E893-439E-8659-ED7ADFA19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5117A-65B8-489A-90B3-05B5A8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BA337-6A3E-459B-87F2-BD551A6C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2DA4A-4212-4EA9-825C-1E424DC7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06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E7FB-F064-45D2-A490-33207659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F217A-67F3-4E80-9A1C-A68D5D8F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222D5-FCAE-4CD0-8A20-52B418AA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5AAC2-5740-4218-87D0-983E877B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45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defPPr/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defPPr/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>
            <a:defPPr/>
          </a:lstStyle>
          <a:p>
            <a:fld id="{8D3C5AE5-D56F-41A2-A94E-E0AC0682741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FEB3D-7192-4BB2-B45F-A3096E94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39FF0-DFDE-4702-8ABA-BA9D3A7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D161-1906-4AF0-B898-726A12DA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905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88B3-FC11-4C6F-8501-94DB3D4E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4B09-E39C-4C12-9449-C6F615F5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059F2-6217-4E45-8543-682BA4A5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42E30-53B5-43D9-BAC6-4855AE2A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3CCE4-0D10-48FB-A523-D947197F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023F3-0B68-4436-9540-7E120DF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5416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F1BC-379E-44DB-9275-14D603A9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77978-B4C8-4EED-BDC1-0E49AB42A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4B1F1-3E8E-4232-8C87-6111E6B2B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9A146-F8E7-4767-870B-575CE022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B64F3-1540-41F8-A826-0E97D793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27CB1-5EB6-4589-9A21-4BB352A9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578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BA1C-7181-4131-ACCA-5F7CA2E2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6D209-8032-44A8-BA1B-73975750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6620-BB08-4FAD-BC70-499B33D6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CDFF-2E2E-4653-A1EC-BB528739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2575-0C54-4BAB-B6DA-ABDE98A1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499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12A12-2646-460D-82E3-038907125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1D54D-CDB4-4D06-A099-B398C7E8D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774-1F11-4568-9A4C-AC903CEE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71CC-FD5D-45C1-858B-4F596335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A4A5-EFCA-45A3-910A-BC248321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500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9A53-75DB-4703-A472-8F4CDF775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4FB9A-5483-4E2A-B35B-A18088265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2DEA-6C01-4FF3-8F13-879C0E0F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1829-1FF0-423E-88FA-E033E532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00E6-77F1-4920-A032-5718C3C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547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B9B0-D4BC-416D-875F-261B621C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C887-4E0D-4625-ACA8-58B4F8A8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FDB8-9F75-4F57-9E7D-6EA9F0AF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3FF9-98BE-46E8-9ADB-EFCE1600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38E9-562B-4D7F-8ADE-49918E6C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947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5CDA-3126-4C9A-A20F-6DCA5986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9C350-E0BE-4176-BA3F-C2178AE4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49047-2DD2-4FCC-AB2E-CA9CF409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86674-FB82-4863-92DA-6D8A314D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74627-98F8-4816-AE70-EFCE6AF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9994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0F4F-69A2-49FF-82B7-4AC783CA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CFD9-A149-47AB-8B2D-7505C92A5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95812-BC8A-4D21-87B4-5B6BC8DEF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77118-631A-44F2-AAF0-445C9F64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EEDDA-21EE-4090-A040-AA0FEB1A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9E3B4-D353-4947-AAF0-CBAE22C4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05068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E4F5-719C-4902-85DC-F2BFF33C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40D8-A31F-4265-8F70-C481BCB5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7343A-4F88-4A2F-A9FC-AE70E3CFA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04E0F-D463-43C6-959C-15E831AE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DD5B1-E893-439E-8659-ED7ADFA19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5117A-65B8-489A-90B3-05B5A8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BA337-6A3E-459B-87F2-BD551A6C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2DA4A-4212-4EA9-825C-1E424DC7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0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defPPr/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defPPr/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>
            <a:defPPr/>
          </a:lstStyle>
          <a:p>
            <a:fld id="{017F29EF-987B-4BCC-B390-A9F6E36B954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E7FB-F064-45D2-A490-33207659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F217A-67F3-4E80-9A1C-A68D5D8F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222D5-FCAE-4CD0-8A20-52B418AA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5AAC2-5740-4218-87D0-983E877B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451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FEB3D-7192-4BB2-B45F-A3096E94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39FF0-DFDE-4702-8ABA-BA9D3A7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D161-1906-4AF0-B898-726A12DA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9058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88B3-FC11-4C6F-8501-94DB3D4E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4B09-E39C-4C12-9449-C6F615F5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059F2-6217-4E45-8543-682BA4A5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42E30-53B5-43D9-BAC6-4855AE2A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3CCE4-0D10-48FB-A523-D947197F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023F3-0B68-4436-9540-7E120DF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5416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F1BC-379E-44DB-9275-14D603A9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77978-B4C8-4EED-BDC1-0E49AB42A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4B1F1-3E8E-4232-8C87-6111E6B2B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9A146-F8E7-4767-870B-575CE022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B64F3-1540-41F8-A826-0E97D793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27CB1-5EB6-4589-9A21-4BB352A9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578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BA1C-7181-4131-ACCA-5F7CA2E2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6D209-8032-44A8-BA1B-73975750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6620-BB08-4FAD-BC70-499B33D6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CDFF-2E2E-4653-A1EC-BB528739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2575-0C54-4BAB-B6DA-ABDE98A1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499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12A12-2646-460D-82E3-038907125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1D54D-CDB4-4D06-A099-B398C7E8D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774-1F11-4568-9A4C-AC903CEE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71CC-FD5D-45C1-858B-4F596335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A4A5-EFCA-45A3-910A-BC248321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500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9A53-75DB-4703-A472-8F4CDF775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4FB9A-5483-4E2A-B35B-A18088265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2DEA-6C01-4FF3-8F13-879C0E0F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1829-1FF0-423E-88FA-E033E532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00E6-77F1-4920-A032-5718C3C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547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B9B0-D4BC-416D-875F-261B621C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C887-4E0D-4625-ACA8-58B4F8A8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FDB8-9F75-4F57-9E7D-6EA9F0AF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3FF9-98BE-46E8-9ADB-EFCE1600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38E9-562B-4D7F-8ADE-49918E6C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947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5CDA-3126-4C9A-A20F-6DCA5986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9C350-E0BE-4176-BA3F-C2178AE4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49047-2DD2-4FCC-AB2E-CA9CF409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86674-FB82-4863-92DA-6D8A314D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74627-98F8-4816-AE70-EFCE6AF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9994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0F4F-69A2-49FF-82B7-4AC783CA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CFD9-A149-47AB-8B2D-7505C92A5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95812-BC8A-4D21-87B4-5B6BC8DEF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77118-631A-44F2-AAF0-445C9F64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EEDDA-21EE-4090-A040-AA0FEB1A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9E3B4-D353-4947-AAF0-CBAE22C4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050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>
            <a:defPPr/>
          </a:lstStyle>
          <a:p>
            <a:fld id="{DFFBCAA3-F699-4085-A71D-0DEC4DE2D603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E4F5-719C-4902-85DC-F2BFF33C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40D8-A31F-4265-8F70-C481BCB5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7343A-4F88-4A2F-A9FC-AE70E3CFA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04E0F-D463-43C6-959C-15E831AE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DD5B1-E893-439E-8659-ED7ADFA19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5117A-65B8-489A-90B3-05B5A8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BA337-6A3E-459B-87F2-BD551A6C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2DA4A-4212-4EA9-825C-1E424DC7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06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E7FB-F064-45D2-A490-33207659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F217A-67F3-4E80-9A1C-A68D5D8F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222D5-FCAE-4CD0-8A20-52B418AA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5AAC2-5740-4218-87D0-983E877B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4511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FEB3D-7192-4BB2-B45F-A3096E94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39FF0-DFDE-4702-8ABA-BA9D3A7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D161-1906-4AF0-B898-726A12DA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9058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88B3-FC11-4C6F-8501-94DB3D4E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4B09-E39C-4C12-9449-C6F615F5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059F2-6217-4E45-8543-682BA4A5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42E30-53B5-43D9-BAC6-4855AE2A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3CCE4-0D10-48FB-A523-D947197F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023F3-0B68-4436-9540-7E120DF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54162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F1BC-379E-44DB-9275-14D603A9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77978-B4C8-4EED-BDC1-0E49AB42A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4B1F1-3E8E-4232-8C87-6111E6B2B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9A146-F8E7-4767-870B-575CE022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B64F3-1540-41F8-A826-0E97D793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27CB1-5EB6-4589-9A21-4BB352A9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578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BA1C-7181-4131-ACCA-5F7CA2E2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6D209-8032-44A8-BA1B-73975750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6620-BB08-4FAD-BC70-499B33D6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CDFF-2E2E-4653-A1EC-BB528739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2575-0C54-4BAB-B6DA-ABDE98A1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4999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12A12-2646-460D-82E3-038907125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1D54D-CDB4-4D06-A099-B398C7E8D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774-1F11-4568-9A4C-AC903CEE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71CC-FD5D-45C1-858B-4F596335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A4A5-EFCA-45A3-910A-BC248321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5001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9A53-75DB-4703-A472-8F4CDF775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defPPr/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4FB9A-5483-4E2A-B35B-A18088265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defPPr/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2DEA-6C01-4FF3-8F13-879C0E0F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1829-1FF0-423E-88FA-E033E532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00E6-77F1-4920-A032-5718C3C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5478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B9B0-D4BC-416D-875F-261B621C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C887-4E0D-4625-ACA8-58B4F8A8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FDB8-9F75-4F57-9E7D-6EA9F0AF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3FF9-98BE-46E8-9ADB-EFCE1600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38E9-562B-4D7F-8ADE-49918E6C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9474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5CDA-3126-4C9A-A20F-6DCA5986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9C350-E0BE-4176-BA3F-C2178AE4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49047-2DD2-4FCC-AB2E-CA9CF409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86674-FB82-4863-92DA-6D8A314D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74627-98F8-4816-AE70-EFCE6AF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99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>
            <a:defPPr/>
          </a:lstStyle>
          <a:p>
            <a:fld id="{FEA143CC-EC37-4759-A151-537173AF30E2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0F4F-69A2-49FF-82B7-4AC783CA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CFD9-A149-47AB-8B2D-7505C92A5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95812-BC8A-4D21-87B4-5B6BC8DEF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77118-631A-44F2-AAF0-445C9F64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EEDDA-21EE-4090-A040-AA0FEB1A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9E3B4-D353-4947-AAF0-CBAE22C4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05068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E4F5-719C-4902-85DC-F2BFF33C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40D8-A31F-4265-8F70-C481BCB5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7343A-4F88-4A2F-A9FC-AE70E3CFA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04E0F-D463-43C6-959C-15E831AE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DD5B1-E893-439E-8659-ED7ADFA19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5117A-65B8-489A-90B3-05B5A8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BA337-6A3E-459B-87F2-BD551A6C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2DA4A-4212-4EA9-825C-1E424DC7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067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E7FB-F064-45D2-A490-33207659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F217A-67F3-4E80-9A1C-A68D5D8F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222D5-FCAE-4CD0-8A20-52B418AA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5AAC2-5740-4218-87D0-983E877B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451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FEB3D-7192-4BB2-B45F-A3096E94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39FF0-DFDE-4702-8ABA-BA9D3A7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D161-1906-4AF0-B898-726A12DA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9058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88B3-FC11-4C6F-8501-94DB3D4E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4B09-E39C-4C12-9449-C6F615F5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059F2-6217-4E45-8543-682BA4A5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42E30-53B5-43D9-BAC6-4855AE2A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3CCE4-0D10-48FB-A523-D947197F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023F3-0B68-4436-9540-7E120DF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5416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F1BC-379E-44DB-9275-14D603A9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77978-B4C8-4EED-BDC1-0E49AB42A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4B1F1-3E8E-4232-8C87-6111E6B2B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9A146-F8E7-4767-870B-575CE022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B64F3-1540-41F8-A826-0E97D793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27CB1-5EB6-4589-9A21-4BB352A9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5789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BA1C-7181-4131-ACCA-5F7CA2E2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6D209-8032-44A8-BA1B-73975750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6620-BB08-4FAD-BC70-499B33D6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CDFF-2E2E-4653-A1EC-BB528739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2575-0C54-4BAB-B6DA-ABDE98A1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4999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12A12-2646-460D-82E3-038907125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1D54D-CDB4-4D06-A099-B398C7E8D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774-1F11-4568-9A4C-AC903CEE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71CC-FD5D-45C1-858B-4F596335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A4A5-EFCA-45A3-910A-BC248321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50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defPPr/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defPPr/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>
            <a:defPPr/>
          </a:lstStyle>
          <a:p>
            <a:fld id="{23FBA0AB-5CE4-4B99-BB48-A802D6741C5B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defPPr/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defPPr/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>
            <a:defPPr/>
          </a:lstStyle>
          <a:p>
            <a:fld id="{C6D522AF-8C63-4559-ACF1-D6E2FDB23D60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AE96A-B781-4557-9B7F-35EECFE3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3E1B-4E6A-4429-AF3B-9CC70DB0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6ED67-B561-43A5-8201-5B8735D29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046D-D59D-4A8C-9DF4-162001784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C740-1F8A-49AE-B03E-72A03AD03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AE96A-B781-4557-9B7F-35EECFE3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3E1B-4E6A-4429-AF3B-9CC70DB0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6ED67-B561-43A5-8201-5B8735D29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046D-D59D-4A8C-9DF4-162001784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C740-1F8A-49AE-B03E-72A03AD03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AE96A-B781-4557-9B7F-35EECFE3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3E1B-4E6A-4429-AF3B-9CC70DB0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6ED67-B561-43A5-8201-5B8735D29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046D-D59D-4A8C-9DF4-162001784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C740-1F8A-49AE-B03E-72A03AD03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AE96A-B781-4557-9B7F-35EECFE3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3E1B-4E6A-4429-AF3B-9CC70DB0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6ED67-B561-43A5-8201-5B8735D29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046D-D59D-4A8C-9DF4-162001784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C740-1F8A-49AE-B03E-72A03AD03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AE96A-B781-4557-9B7F-35EECFE3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3E1B-4E6A-4429-AF3B-9CC70DB0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6ED67-B561-43A5-8201-5B8735D29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046D-D59D-4A8C-9DF4-162001784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C740-1F8A-49AE-B03E-72A03AD03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AE96A-B781-4557-9B7F-35EECFE3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3E1B-4E6A-4429-AF3B-9CC70DB0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6ED67-B561-43A5-8201-5B8735D29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7CDA7A9-38A2-4E53-9403-CBFFDF17AC27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046D-D59D-4A8C-9DF4-162001784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C740-1F8A-49AE-B03E-72A03AD03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8AAF7A5-18FB-4CA5-A96C-82E4A5ECD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D57B25-2514-4177-8FF3-67B98D4CB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67372"/>
              </p:ext>
            </p:extLst>
          </p:nvPr>
        </p:nvGraphicFramePr>
        <p:xfrm>
          <a:off x="3195850" y="3821373"/>
          <a:ext cx="5579225" cy="2014581"/>
        </p:xfrm>
        <a:graphic>
          <a:graphicData uri="http://schemas.openxmlformats.org/drawingml/2006/table">
            <a:tbl>
              <a:tblPr firstRow="1" firstCol="1" bandRow="1"/>
              <a:tblGrid>
                <a:gridCol w="2829740">
                  <a:extLst>
                    <a:ext uri="{9D8B030D-6E8A-4147-A177-3AD203B41FA5}">
                      <a16:colId xmlns:a16="http://schemas.microsoft.com/office/drawing/2014/main" val="650275313"/>
                    </a:ext>
                  </a:extLst>
                </a:gridCol>
                <a:gridCol w="2749485">
                  <a:extLst>
                    <a:ext uri="{9D8B030D-6E8A-4147-A177-3AD203B41FA5}">
                      <a16:colId xmlns:a16="http://schemas.microsoft.com/office/drawing/2014/main" val="4256752602"/>
                    </a:ext>
                  </a:extLst>
                </a:gridCol>
              </a:tblGrid>
              <a:tr h="445532">
                <a:tc>
                  <a:txBody>
                    <a:bodyPr/>
                    <a:lstStyle>
                      <a:defPPr/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 pitchFamily="34" charset="0"/>
                        </a:rPr>
                        <a:t>     Abubaker Gul</a:t>
                      </a:r>
                      <a:endParaRPr lang="en-US" sz="1400" b="1" i="1">
                        <a:solidFill>
                          <a:srgbClr val="000000"/>
                        </a:solidFill>
                        <a:effectLst/>
                        <a:latin typeface="Times New Roman"/>
                        <a:ea typeface="Yu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 pitchFamily="34" charset="0"/>
                        </a:rPr>
                        <a:t>20194401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667835"/>
                  </a:ext>
                </a:extLst>
              </a:tr>
              <a:tr h="581130">
                <a:tc>
                  <a:txBody>
                    <a:bodyPr/>
                    <a:lstStyle>
                      <a:defPPr/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 pitchFamily="34" charset="0"/>
                        </a:rPr>
                        <a:t>   Abrar Javaid</a:t>
                      </a:r>
                      <a:endParaRPr lang="en-US" sz="140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Yu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EC2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 pitchFamily="34" charset="0"/>
                        </a:rPr>
                        <a:t>20192906</a:t>
                      </a:r>
                      <a:endParaRPr lang="en-US" sz="1100">
                        <a:solidFill>
                          <a:srgbClr val="7B230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81689"/>
                  </a:ext>
                </a:extLst>
              </a:tr>
              <a:tr h="561758">
                <a:tc>
                  <a:txBody>
                    <a:bodyPr/>
                    <a:lstStyle>
                      <a:defPPr/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 pitchFamily="34" charset="0"/>
                        </a:rPr>
                        <a:t>                Fahed Ishfaq Ahmed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 pitchFamily="34" charset="0"/>
                        </a:rPr>
                        <a:t>20192782</a:t>
                      </a:r>
                      <a:endParaRPr lang="en-US" sz="1100">
                        <a:solidFill>
                          <a:srgbClr val="7B230B"/>
                        </a:solidFill>
                        <a:effectLst/>
                        <a:latin typeface="Times New Roman"/>
                        <a:ea typeface="Yu Mincho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30137"/>
                  </a:ext>
                </a:extLst>
              </a:tr>
              <a:tr h="426161">
                <a:tc>
                  <a:txBody>
                    <a:bodyPr/>
                    <a:lstStyle>
                      <a:defPPr/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 pitchFamily="34" charset="0"/>
                        </a:rPr>
                        <a:t>                 Muneeb Ahmad Riaz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EC2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 pitchFamily="34" charset="0"/>
                        </a:rPr>
                        <a:t>20192153</a:t>
                      </a:r>
                      <a:endParaRPr lang="en-US" sz="1100">
                        <a:solidFill>
                          <a:srgbClr val="7B230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47183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F6823F8-44C7-44DA-9072-1FAF9769C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459" y="1604287"/>
            <a:ext cx="8416649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MT" charset="0"/>
              </a:rPr>
              <a:t>University of Bahrain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MT" charset="0"/>
              </a:rPr>
              <a:t>College of Information Technology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MT" charset="0"/>
              </a:rPr>
              <a:t>Department of Information Systems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-BoldMT" charset="0"/>
              </a:rPr>
              <a:t>ITIS232 LAB – System Analysis and Design I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MT" charset="0"/>
              </a:rPr>
              <a:t>Semester 1, 2020/2021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-BoldMT" charset="0"/>
              </a:rPr>
              <a:t>Project “Case Study”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D1EBF-8A78-4E01-A2AA-88856384DF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60" y="2056"/>
            <a:ext cx="1226820" cy="141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4768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60623"/>
              </p:ext>
            </p:extLst>
          </p:nvPr>
        </p:nvGraphicFramePr>
        <p:xfrm>
          <a:off x="951345" y="541536"/>
          <a:ext cx="8128000" cy="437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</a:t>
                      </a:r>
                      <a:r>
                        <a:rPr lang="en-US" baseline="0"/>
                        <a:t>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Sending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Description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Sending email for notifying</a:t>
                      </a:r>
                      <a:r>
                        <a:rPr lang="en-US" baseline="0"/>
                        <a:t> the customer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 in information</a:t>
                      </a:r>
                      <a:r>
                        <a:rPr lang="en-US" baseline="0"/>
                        <a:t> from process 1.1</a:t>
                      </a:r>
                    </a:p>
                    <a:p>
                      <a:r>
                        <a:rPr lang="en-US" baseline="0"/>
                        <a:t>Customer information from customer data store.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Output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 in information to process 1.3</a:t>
                      </a:r>
                    </a:p>
                    <a:p>
                      <a:r>
                        <a:rPr lang="en-US"/>
                        <a:t>Email to customer external entity.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Check if the customer has sign up using email address.</a:t>
                      </a:r>
                    </a:p>
                    <a:p>
                      <a:r>
                        <a:rPr lang="en-US"/>
                        <a:t>Then</a:t>
                      </a:r>
                      <a:r>
                        <a:rPr lang="en-US" baseline="0"/>
                        <a:t> go to process 1.3 else notify the customer to sign up using email address.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Remarks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9879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524375"/>
              </p:ext>
            </p:extLst>
          </p:nvPr>
        </p:nvGraphicFramePr>
        <p:xfrm>
          <a:off x="951345" y="541536"/>
          <a:ext cx="8128000" cy="381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</a:t>
                      </a:r>
                      <a:r>
                        <a:rPr lang="en-US" baseline="0"/>
                        <a:t>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Opening</a:t>
                      </a:r>
                      <a:r>
                        <a:rPr lang="en-US" baseline="0"/>
                        <a:t> email and using system.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Description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Customers will open the email to use the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 in information</a:t>
                      </a:r>
                      <a:r>
                        <a:rPr lang="en-US" baseline="0"/>
                        <a:t> from process 1.2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Output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 in information</a:t>
                      </a:r>
                      <a:r>
                        <a:rPr lang="en-US" baseline="0"/>
                        <a:t> to process 1.4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Remarks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1214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30653"/>
              </p:ext>
            </p:extLst>
          </p:nvPr>
        </p:nvGraphicFramePr>
        <p:xfrm>
          <a:off x="951345" y="541536"/>
          <a:ext cx="8128000" cy="455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</a:t>
                      </a:r>
                      <a:r>
                        <a:rPr lang="en-US" baseline="0"/>
                        <a:t>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 into the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Description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Customer will login</a:t>
                      </a:r>
                      <a:r>
                        <a:rPr lang="en-US" baseline="0"/>
                        <a:t> and use the system.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</a:t>
                      </a:r>
                      <a:r>
                        <a:rPr lang="en-US" baseline="0"/>
                        <a:t> in information from process 1.3</a:t>
                      </a:r>
                    </a:p>
                    <a:p>
                      <a:r>
                        <a:rPr lang="en-US" baseline="0"/>
                        <a:t>Customer information from customer data store .</a:t>
                      </a:r>
                    </a:p>
                    <a:p>
                      <a:r>
                        <a:rPr lang="en-US" baseline="0"/>
                        <a:t>Log in from customer external entity.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Output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Customer information</a:t>
                      </a:r>
                      <a:r>
                        <a:rPr lang="en-US" baseline="0"/>
                        <a:t> to process 2.1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Check if the customer has account </a:t>
                      </a:r>
                    </a:p>
                    <a:p>
                      <a:r>
                        <a:rPr lang="en-US"/>
                        <a:t>Then go to process 2.1 else</a:t>
                      </a:r>
                    </a:p>
                    <a:p>
                      <a:r>
                        <a:rPr lang="en-US" baseline="0"/>
                        <a:t>Go to process 1.1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Remarks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03822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85453"/>
              </p:ext>
            </p:extLst>
          </p:nvPr>
        </p:nvGraphicFramePr>
        <p:xfrm>
          <a:off x="951345" y="541536"/>
          <a:ext cx="8128000" cy="400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</a:t>
                      </a:r>
                      <a:r>
                        <a:rPr lang="en-US" baseline="0"/>
                        <a:t>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Upload medical</a:t>
                      </a:r>
                      <a:r>
                        <a:rPr lang="en-US" baseline="0"/>
                        <a:t> prescription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Description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Customer will upload</a:t>
                      </a:r>
                      <a:r>
                        <a:rPr lang="en-US" baseline="0"/>
                        <a:t> his medical prescription to place order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Customer information from</a:t>
                      </a:r>
                      <a:r>
                        <a:rPr lang="en-US" baseline="0"/>
                        <a:t> process 1.4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Output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</a:t>
                      </a:r>
                      <a:r>
                        <a:rPr lang="en-US" baseline="0"/>
                        <a:t> information to process 2.2</a:t>
                      </a:r>
                    </a:p>
                    <a:p>
                      <a:r>
                        <a:rPr lang="en-US" baseline="0"/>
                        <a:t>Order information to order record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Remarks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34894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32026"/>
              </p:ext>
            </p:extLst>
          </p:nvPr>
        </p:nvGraphicFramePr>
        <p:xfrm>
          <a:off x="951345" y="541536"/>
          <a:ext cx="8128000" cy="391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</a:t>
                      </a:r>
                      <a:r>
                        <a:rPr lang="en-US" baseline="0"/>
                        <a:t>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Entering</a:t>
                      </a:r>
                      <a:r>
                        <a:rPr lang="en-US" baseline="0"/>
                        <a:t> address details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Description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Customer will enter his address to receive the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 information from process 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Output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 information from 2.3</a:t>
                      </a:r>
                    </a:p>
                    <a:p>
                      <a:r>
                        <a:rPr lang="en-US"/>
                        <a:t>Order information to order record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24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Remarks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9034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91158"/>
              </p:ext>
            </p:extLst>
          </p:nvPr>
        </p:nvGraphicFramePr>
        <p:xfrm>
          <a:off x="950026" y="719666"/>
          <a:ext cx="9209974" cy="408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Specifying address.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Description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Customer will specify his address to receive the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</a:t>
                      </a:r>
                      <a:r>
                        <a:rPr lang="en-US" baseline="0"/>
                        <a:t> information from process 2.2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Output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</a:t>
                      </a:r>
                      <a:r>
                        <a:rPr lang="en-US" baseline="0"/>
                        <a:t> information to process 2.4</a:t>
                      </a:r>
                    </a:p>
                    <a:p>
                      <a:r>
                        <a:rPr lang="en-US" baseline="0"/>
                        <a:t>Oder information to order record.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Remarks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75203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90448"/>
              </p:ext>
            </p:extLst>
          </p:nvPr>
        </p:nvGraphicFramePr>
        <p:xfrm>
          <a:off x="855024" y="731541"/>
          <a:ext cx="9304977" cy="408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Schedule delivery.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Description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Customer will schedule delivery</a:t>
                      </a:r>
                      <a:r>
                        <a:rPr lang="en-US" baseline="0"/>
                        <a:t> to receive the order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</a:t>
                      </a:r>
                      <a:r>
                        <a:rPr lang="en-US" baseline="0"/>
                        <a:t> information from process 2.3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Output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</a:t>
                      </a:r>
                      <a:r>
                        <a:rPr lang="en-US" baseline="0"/>
                        <a:t> information to process 2.5</a:t>
                      </a:r>
                    </a:p>
                    <a:p>
                      <a:r>
                        <a:rPr lang="en-US" baseline="0"/>
                        <a:t>Order information to order record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Remarks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20983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8907"/>
              </p:ext>
            </p:extLst>
          </p:nvPr>
        </p:nvGraphicFramePr>
        <p:xfrm>
          <a:off x="855024" y="719666"/>
          <a:ext cx="9304977" cy="408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Personal information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Description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Get the customer</a:t>
                      </a:r>
                      <a:r>
                        <a:rPr lang="en-US" baseline="0"/>
                        <a:t> personal information to place the order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 information from process</a:t>
                      </a:r>
                      <a:r>
                        <a:rPr lang="en-US" baseline="0"/>
                        <a:t> 2.4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Output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 information to process 2.6</a:t>
                      </a:r>
                    </a:p>
                    <a:p>
                      <a:r>
                        <a:rPr lang="en-US"/>
                        <a:t>Order information to order record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Remarks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62319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69582"/>
              </p:ext>
            </p:extLst>
          </p:nvPr>
        </p:nvGraphicFramePr>
        <p:xfrm>
          <a:off x="855024" y="719666"/>
          <a:ext cx="9304977" cy="497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Payment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Description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Entering payment information for</a:t>
                      </a:r>
                      <a:r>
                        <a:rPr lang="en-US" baseline="0"/>
                        <a:t> payment.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 information from process 2.5</a:t>
                      </a:r>
                    </a:p>
                    <a:p>
                      <a:r>
                        <a:rPr lang="en-US"/>
                        <a:t>Customer credit card information from customer credit card</a:t>
                      </a:r>
                    </a:p>
                    <a:p>
                      <a:r>
                        <a:rPr lang="en-US"/>
                        <a:t>Company</a:t>
                      </a:r>
                      <a:r>
                        <a:rPr lang="en-US" baseline="0"/>
                        <a:t> external entity.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Output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Customer credit card request to customer</a:t>
                      </a:r>
                      <a:r>
                        <a:rPr lang="en-US" baseline="0"/>
                        <a:t> credit card.</a:t>
                      </a:r>
                    </a:p>
                    <a:p>
                      <a:r>
                        <a:rPr lang="en-US" baseline="0"/>
                        <a:t>Company external entity.</a:t>
                      </a:r>
                    </a:p>
                    <a:p>
                      <a:r>
                        <a:rPr lang="en-US" baseline="0"/>
                        <a:t>Order information to process 3.1</a:t>
                      </a:r>
                    </a:p>
                    <a:p>
                      <a:r>
                        <a:rPr lang="en-US" baseline="0"/>
                        <a:t>Order information to order record.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Remarks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1218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56793"/>
              </p:ext>
            </p:extLst>
          </p:nvPr>
        </p:nvGraphicFramePr>
        <p:xfrm>
          <a:off x="855024" y="719666"/>
          <a:ext cx="9304977" cy="415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Review order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Description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Customer will review the order before confirmation.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</a:t>
                      </a:r>
                      <a:r>
                        <a:rPr lang="en-US" baseline="0"/>
                        <a:t> information from process 2.6</a:t>
                      </a:r>
                    </a:p>
                    <a:p>
                      <a:r>
                        <a:rPr lang="en-US" baseline="0"/>
                        <a:t>Order update from order record.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Output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 information to process</a:t>
                      </a:r>
                      <a:r>
                        <a:rPr lang="en-US" baseline="0"/>
                        <a:t> 3.2</a:t>
                      </a:r>
                    </a:p>
                    <a:p>
                      <a:r>
                        <a:rPr lang="en-US" baseline="0"/>
                        <a:t>Order information to order record.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Remarks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8106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976324-550E-4C59-BCFA-F2F9D597EEA4}"/>
              </a:ext>
            </a:extLst>
          </p:cNvPr>
          <p:cNvSpPr/>
          <p:nvPr/>
        </p:nvSpPr>
        <p:spPr>
          <a:xfrm>
            <a:off x="4259738" y="-4101"/>
            <a:ext cx="3768980" cy="3740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b="1" u="sng" kern="0">
                <a:solidFill>
                  <a:srgbClr val="7B230B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FUNCTIONAL REQUIREMENTS:</a:t>
            </a:r>
            <a:endParaRPr lang="en-US" b="1" kern="0">
              <a:solidFill>
                <a:srgbClr val="7B230B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A9BAE1B-C18F-46F3-AA8E-B42132732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31827"/>
              </p:ext>
            </p:extLst>
          </p:nvPr>
        </p:nvGraphicFramePr>
        <p:xfrm>
          <a:off x="2498202" y="1118886"/>
          <a:ext cx="7303625" cy="651220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:a16="http://schemas.microsoft.com/office/drawing/2014/main" val="3047569104"/>
                    </a:ext>
                  </a:extLst>
                </a:gridCol>
                <a:gridCol w="5619413">
                  <a:extLst>
                    <a:ext uri="{9D8B030D-6E8A-4147-A177-3AD203B41FA5}">
                      <a16:colId xmlns:a16="http://schemas.microsoft.com/office/drawing/2014/main" val="153135084"/>
                    </a:ext>
                  </a:extLst>
                </a:gridCol>
              </a:tblGrid>
              <a:tr h="156113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F1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Authorized login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06102"/>
                  </a:ext>
                </a:extLst>
              </a:tr>
              <a:tr h="468340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This interface allows user to access pharmacy</a:t>
                      </a:r>
                      <a:r>
                        <a:rPr lang="en-GB" sz="1200" baseline="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 system</a:t>
                      </a: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 using their log in credentials.</a:t>
                      </a:r>
                      <a:endParaRPr lang="en-GB" sz="1200" b="0" i="0" u="none" strike="noStrike" noProof="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917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5143210-11F7-4B94-BFA3-C56092F63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18304"/>
              </p:ext>
            </p:extLst>
          </p:nvPr>
        </p:nvGraphicFramePr>
        <p:xfrm>
          <a:off x="2498676" y="1899042"/>
          <a:ext cx="7303625" cy="901811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:a16="http://schemas.microsoft.com/office/drawing/2014/main" val="908711958"/>
                    </a:ext>
                  </a:extLst>
                </a:gridCol>
                <a:gridCol w="5619413">
                  <a:extLst>
                    <a:ext uri="{9D8B030D-6E8A-4147-A177-3AD203B41FA5}">
                      <a16:colId xmlns:a16="http://schemas.microsoft.com/office/drawing/2014/main" val="1423914909"/>
                    </a:ext>
                  </a:extLst>
                </a:gridCol>
              </a:tblGrid>
              <a:tr h="233374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F2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lv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200" b="0" i="0" u="none" strike="noStrike" noProof="0">
                          <a:effectLst/>
                          <a:latin typeface="Times New Roman"/>
                        </a:rPr>
                        <a:t>Signing up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828678"/>
                  </a:ext>
                </a:extLst>
              </a:tr>
              <a:tr h="668437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lvl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200" b="0" i="0" u="none" strike="noStrike" noProof="0">
                          <a:effectLst/>
                          <a:latin typeface="Times New Roman"/>
                        </a:rPr>
                        <a:t>If the customer has no account, he must sign up using his email address.</a:t>
                      </a:r>
                      <a:endParaRPr lang="en-US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67724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774C307-F536-4CB9-B3CD-02DC384AA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06599"/>
              </p:ext>
            </p:extLst>
          </p:nvPr>
        </p:nvGraphicFramePr>
        <p:xfrm>
          <a:off x="2488556" y="2893670"/>
          <a:ext cx="7303625" cy="996145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:a16="http://schemas.microsoft.com/office/drawing/2014/main" val="1194411469"/>
                    </a:ext>
                  </a:extLst>
                </a:gridCol>
                <a:gridCol w="5619413">
                  <a:extLst>
                    <a:ext uri="{9D8B030D-6E8A-4147-A177-3AD203B41FA5}">
                      <a16:colId xmlns:a16="http://schemas.microsoft.com/office/drawing/2014/main" val="2265673681"/>
                    </a:ext>
                  </a:extLst>
                </a:gridCol>
              </a:tblGrid>
              <a:tr h="361708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F3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Confirmation/Verification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272944"/>
                  </a:ext>
                </a:extLst>
              </a:tr>
              <a:tr h="634437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lvl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200">
                          <a:effectLst/>
                          <a:latin typeface="Times New Roman"/>
                          <a:cs typeface="Arial" pitchFamily="34" charset="0"/>
                        </a:rPr>
                        <a:t>After entering email, a link would be sent by system to confirm the user account then user can log in using his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20913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499DBCC-AF83-48DA-81A8-E6CB342AE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12760"/>
              </p:ext>
            </p:extLst>
          </p:nvPr>
        </p:nvGraphicFramePr>
        <p:xfrm>
          <a:off x="2489029" y="3985545"/>
          <a:ext cx="7303625" cy="940669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:a16="http://schemas.microsoft.com/office/drawing/2014/main" val="822467612"/>
                    </a:ext>
                  </a:extLst>
                </a:gridCol>
                <a:gridCol w="5619413">
                  <a:extLst>
                    <a:ext uri="{9D8B030D-6E8A-4147-A177-3AD203B41FA5}">
                      <a16:colId xmlns:a16="http://schemas.microsoft.com/office/drawing/2014/main" val="3092532802"/>
                    </a:ext>
                  </a:extLst>
                </a:gridCol>
              </a:tblGrid>
              <a:tr h="231493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F4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System Interface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989071"/>
                  </a:ext>
                </a:extLst>
              </a:tr>
              <a:tr h="709176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lvl="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GB" sz="1200" b="0" i="0" u="none" strike="noStrike" noProof="0">
                          <a:effectLst/>
                          <a:latin typeface="Times New Roman"/>
                        </a:rPr>
                        <a:t>This interface allows employees with authorized access log in credentials. Pharmacy system provides multiple features like manipulation of records, addition, deletion or updating orders.</a:t>
                      </a:r>
                      <a:endParaRPr lang="en-US">
                        <a:latin typeface="Times New Roman"/>
                      </a:endParaRPr>
                    </a:p>
                    <a:p>
                      <a:pPr marL="0" marR="0" lvl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None/>
                      </a:pPr>
                      <a:endParaRPr lang="en-GB" sz="120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3017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B57BDDF-2D37-41D4-8C73-DDF6FEDDB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31871"/>
              </p:ext>
            </p:extLst>
          </p:nvPr>
        </p:nvGraphicFramePr>
        <p:xfrm>
          <a:off x="2489029" y="5044885"/>
          <a:ext cx="7303625" cy="709176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:a16="http://schemas.microsoft.com/office/drawing/2014/main" val="1002680247"/>
                    </a:ext>
                  </a:extLst>
                </a:gridCol>
                <a:gridCol w="5619413">
                  <a:extLst>
                    <a:ext uri="{9D8B030D-6E8A-4147-A177-3AD203B41FA5}">
                      <a16:colId xmlns:a16="http://schemas.microsoft.com/office/drawing/2014/main" val="2431108262"/>
                    </a:ext>
                  </a:extLst>
                </a:gridCol>
              </a:tblGrid>
              <a:tr h="236392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F5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Sending Medical prescriptions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631061"/>
                  </a:ext>
                </a:extLst>
              </a:tr>
              <a:tr h="472784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The user is required by the system to upload his/her medical prescriptions.</a:t>
                      </a:r>
                      <a:endParaRPr lang="en-GB" sz="1200" err="1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71045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9C05273-7B0A-4099-89A8-36BC88774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70360"/>
              </p:ext>
            </p:extLst>
          </p:nvPr>
        </p:nvGraphicFramePr>
        <p:xfrm>
          <a:off x="2527139" y="5883797"/>
          <a:ext cx="7303625" cy="852040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:a16="http://schemas.microsoft.com/office/drawing/2014/main" val="727861680"/>
                    </a:ext>
                  </a:extLst>
                </a:gridCol>
                <a:gridCol w="5619413">
                  <a:extLst>
                    <a:ext uri="{9D8B030D-6E8A-4147-A177-3AD203B41FA5}">
                      <a16:colId xmlns:a16="http://schemas.microsoft.com/office/drawing/2014/main" val="1433730850"/>
                    </a:ext>
                  </a:extLst>
                </a:gridCol>
              </a:tblGrid>
              <a:tr h="252472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F6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Entering 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83368"/>
                  </a:ext>
                </a:extLst>
              </a:tr>
              <a:tr h="599568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lvl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200" b="0" i="0" u="none" strike="noStrike" noProof="0">
                          <a:effectLst/>
                          <a:latin typeface="Times New Roman"/>
                        </a:rPr>
                        <a:t>The customer is required to enter address details by finding it on the map.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23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0718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33334"/>
              </p:ext>
            </p:extLst>
          </p:nvPr>
        </p:nvGraphicFramePr>
        <p:xfrm>
          <a:off x="855024" y="719666"/>
          <a:ext cx="9304977" cy="469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 confirmation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Description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Determining</a:t>
                      </a:r>
                      <a:r>
                        <a:rPr lang="en-US" baseline="0"/>
                        <a:t> the order is accepted or rejected by customer.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 information from</a:t>
                      </a:r>
                      <a:r>
                        <a:rPr lang="en-US" baseline="0"/>
                        <a:t> process 3.1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Output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 confirmation email will be sent</a:t>
                      </a:r>
                      <a:r>
                        <a:rPr lang="en-US" baseline="0"/>
                        <a:t> to customer external entity.</a:t>
                      </a:r>
                    </a:p>
                    <a:p>
                      <a:r>
                        <a:rPr lang="en-US" baseline="0"/>
                        <a:t>order information to process 4.1</a:t>
                      </a:r>
                    </a:p>
                    <a:p>
                      <a:r>
                        <a:rPr lang="en-US" baseline="0"/>
                        <a:t>Order information to order record.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Check if the order is confirmed.</a:t>
                      </a:r>
                    </a:p>
                    <a:p>
                      <a:r>
                        <a:rPr lang="en-US"/>
                        <a:t>The</a:t>
                      </a:r>
                      <a:r>
                        <a:rPr lang="en-US" baseline="0"/>
                        <a:t>n go to process 4.1</a:t>
                      </a:r>
                    </a:p>
                    <a:p>
                      <a:r>
                        <a:rPr lang="en-US" baseline="0"/>
                        <a:t>Else notify the customer.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Remarks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17656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98304"/>
              </p:ext>
            </p:extLst>
          </p:nvPr>
        </p:nvGraphicFramePr>
        <p:xfrm>
          <a:off x="855024" y="719666"/>
          <a:ext cx="9304977" cy="503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Item preparation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Description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Pharmacist will prepare item for the customer.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</a:t>
                      </a:r>
                      <a:r>
                        <a:rPr lang="en-US" baseline="0"/>
                        <a:t> information from process 3.2</a:t>
                      </a:r>
                    </a:p>
                    <a:p>
                      <a:r>
                        <a:rPr lang="en-US" baseline="0"/>
                        <a:t>Order confirmation pharmacist from external entity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Output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 information to external entity pharmacist</a:t>
                      </a:r>
                    </a:p>
                    <a:p>
                      <a:r>
                        <a:rPr lang="en-US"/>
                        <a:t>Item</a:t>
                      </a:r>
                      <a:r>
                        <a:rPr lang="en-US" baseline="0"/>
                        <a:t> quantity to item record</a:t>
                      </a:r>
                    </a:p>
                    <a:p>
                      <a:r>
                        <a:rPr lang="en-US" baseline="0"/>
                        <a:t>Item update to item record</a:t>
                      </a:r>
                    </a:p>
                    <a:p>
                      <a:r>
                        <a:rPr lang="en-US" baseline="0"/>
                        <a:t>Item information to process 4.2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Check if the item is available with pharmacist </a:t>
                      </a:r>
                    </a:p>
                    <a:p>
                      <a:r>
                        <a:rPr lang="en-US"/>
                        <a:t>Then go</a:t>
                      </a:r>
                      <a:r>
                        <a:rPr lang="en-US" baseline="0"/>
                        <a:t> to process 4.2</a:t>
                      </a:r>
                    </a:p>
                    <a:p>
                      <a:r>
                        <a:rPr lang="en-US" baseline="0"/>
                        <a:t>Else send item update to the item record.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Remarks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2722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62957"/>
              </p:ext>
            </p:extLst>
          </p:nvPr>
        </p:nvGraphicFramePr>
        <p:xfrm>
          <a:off x="855024" y="719666"/>
          <a:ext cx="9304977" cy="408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3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Item confirmation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Description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Determining</a:t>
                      </a:r>
                      <a:r>
                        <a:rPr lang="en-US" baseline="0"/>
                        <a:t> the item is available or not.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Item information from process to 4.1</a:t>
                      </a:r>
                    </a:p>
                    <a:p>
                      <a:r>
                        <a:rPr lang="en-US"/>
                        <a:t>Item information from item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Output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</a:t>
                      </a:r>
                      <a:r>
                        <a:rPr lang="en-US" baseline="0"/>
                        <a:t> information to process 5.1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084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Remarks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92204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98045"/>
              </p:ext>
            </p:extLst>
          </p:nvPr>
        </p:nvGraphicFramePr>
        <p:xfrm>
          <a:off x="1045029" y="719666"/>
          <a:ext cx="9114971" cy="420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1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442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442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Payment process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442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Description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Generating an invoice for the customer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442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 information from process to 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442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Output data flow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Invoice information to invoice record.</a:t>
                      </a:r>
                    </a:p>
                    <a:p>
                      <a:r>
                        <a:rPr lang="en-US"/>
                        <a:t>Payment information to process 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442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442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Remarks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24949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27753"/>
              </p:ext>
            </p:extLst>
          </p:nvPr>
        </p:nvGraphicFramePr>
        <p:xfrm>
          <a:off x="629393" y="719666"/>
          <a:ext cx="9530608" cy="419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297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97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Payment confirmation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97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Description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Sending payment confirmation to customer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297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Payment</a:t>
                      </a:r>
                      <a:r>
                        <a:rPr lang="en-US" baseline="0"/>
                        <a:t> information from process 5.1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297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Output data flow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Payment</a:t>
                      </a:r>
                      <a:r>
                        <a:rPr lang="en-US" baseline="0"/>
                        <a:t> confirmation to customer external entity </a:t>
                      </a:r>
                    </a:p>
                    <a:p>
                      <a:r>
                        <a:rPr lang="en-US" baseline="0"/>
                        <a:t>Payment update to invoice record.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5677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Check if the payment is confirmed</a:t>
                      </a:r>
                    </a:p>
                    <a:p>
                      <a:r>
                        <a:rPr lang="en-US"/>
                        <a:t>Then</a:t>
                      </a:r>
                      <a:r>
                        <a:rPr lang="en-US" baseline="0"/>
                        <a:t> go to process 6.1 </a:t>
                      </a:r>
                    </a:p>
                    <a:p>
                      <a:r>
                        <a:rPr lang="en-US" baseline="0"/>
                        <a:t>Else notify the customer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297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Remarks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2036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94069"/>
              </p:ext>
            </p:extLst>
          </p:nvPr>
        </p:nvGraphicFramePr>
        <p:xfrm>
          <a:off x="1199408" y="719664"/>
          <a:ext cx="8960592" cy="487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710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10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Delivery process</a:t>
                      </a:r>
                      <a:r>
                        <a:rPr lang="en-US" baseline="0"/>
                        <a:t>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710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Description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The finished order is packed and labelled for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710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 information from process</a:t>
                      </a:r>
                      <a:r>
                        <a:rPr lang="en-US" baseline="0"/>
                        <a:t> to 5.2</a:t>
                      </a:r>
                    </a:p>
                    <a:p>
                      <a:r>
                        <a:rPr lang="en-US" baseline="0"/>
                        <a:t>Customer order from pharmacist external entity </a:t>
                      </a:r>
                    </a:p>
                    <a:p>
                      <a:r>
                        <a:rPr lang="en-US" baseline="0"/>
                        <a:t>Update information from driver record.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710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Output data flow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 details to driver external entity </a:t>
                      </a:r>
                    </a:p>
                    <a:p>
                      <a:r>
                        <a:rPr lang="en-US"/>
                        <a:t>Delivery information to driver record.</a:t>
                      </a:r>
                    </a:p>
                    <a:p>
                      <a:r>
                        <a:rPr lang="en-US"/>
                        <a:t>Delivery</a:t>
                      </a:r>
                      <a:r>
                        <a:rPr lang="en-US" baseline="0"/>
                        <a:t> information to process 6.2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710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710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Remarks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63264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8498"/>
              </p:ext>
            </p:extLst>
          </p:nvPr>
        </p:nvGraphicFramePr>
        <p:xfrm>
          <a:off x="819396" y="719667"/>
          <a:ext cx="9340604" cy="4647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997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997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Delivery confirmation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997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Description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Confirming</a:t>
                      </a:r>
                      <a:r>
                        <a:rPr lang="en-US" baseline="0"/>
                        <a:t> that order has being delivered.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997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Order information from process to</a:t>
                      </a:r>
                      <a:r>
                        <a:rPr lang="en-US" baseline="0"/>
                        <a:t> 6.1 </a:t>
                      </a:r>
                    </a:p>
                    <a:p>
                      <a:r>
                        <a:rPr lang="en-US" baseline="0"/>
                        <a:t>Delivery confirmation from driver external entity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97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Output data flow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997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997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Remarks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69798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8700C6-A20E-4A34-B6C0-12D0B13A9715}"/>
              </a:ext>
            </a:extLst>
          </p:cNvPr>
          <p:cNvSpPr/>
          <p:nvPr/>
        </p:nvSpPr>
        <p:spPr>
          <a:xfrm>
            <a:off x="0" y="127521"/>
            <a:ext cx="12037670" cy="65489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sz="2400" b="1" u="sng" kern="0">
                <a:solidFill>
                  <a:srgbClr val="7B230B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Decision Table:</a:t>
            </a:r>
            <a:endParaRPr lang="en-US" sz="16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US" sz="2400" b="1" u="sng">
                <a:solidFill>
                  <a:srgbClr val="7B230B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Verify Customer Order:</a:t>
            </a:r>
            <a:endParaRPr lang="en-US" sz="2000" b="1">
              <a:solidFill>
                <a:srgbClr val="7B230B"/>
              </a:solidFill>
              <a:effectLst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itchFamily="34" charset="0"/>
              </a:rPr>
              <a:t> </a:t>
            </a:r>
            <a:r>
              <a:rPr lang="en-US" sz="1600" u="sng" spc="75">
                <a:solidFill>
                  <a:srgbClr val="5A5A5A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SCENARIO:</a:t>
            </a:r>
            <a:endParaRPr lang="en-US" sz="1400" spc="75">
              <a:solidFill>
                <a:srgbClr val="5A5A5A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pharmacy system wants to create a decision table to verify the customer order process . In order to confirm the order submission to the system the driver must follow the  3 conditions. Order availability in pharmacy, order delivered to the customer and delivered according to the schedule.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actions taken during this  process are accepted or rejected. If the 3 conditions are met the order will be accepted  and the order will be rejected if any of the condition is not met.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u="sng" spc="75">
                <a:solidFill>
                  <a:srgbClr val="5A5A5A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CONDITIONS:</a:t>
            </a:r>
            <a:endParaRPr lang="en-US" sz="1600" spc="75">
              <a:solidFill>
                <a:srgbClr val="5A5A5A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C1: order availability (Y, 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C2: order delivered (Y, 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C3: order deliver according to the schedule (Y, N)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u="sng" spc="75">
                <a:solidFill>
                  <a:srgbClr val="5A5A5A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NUMBER OF RULES:</a:t>
            </a:r>
            <a:endParaRPr lang="en-US" sz="1600" spc="75">
              <a:solidFill>
                <a:srgbClr val="5A5A5A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2*2*2 = 8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u="sng" spc="75">
                <a:solidFill>
                  <a:srgbClr val="5A5A5A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ACTIONS: </a:t>
            </a:r>
            <a:endParaRPr lang="en-US" sz="1600" spc="75">
              <a:solidFill>
                <a:srgbClr val="5A5A5A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A1: Confirm the order submission to the system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A2: Failed in order submission to the  system</a:t>
            </a:r>
          </a:p>
        </p:txBody>
      </p:sp>
    </p:spTree>
    <p:extLst>
      <p:ext uri="{BB962C8B-B14F-4D97-AF65-F5344CB8AC3E}">
        <p14:creationId xmlns:p14="http://schemas.microsoft.com/office/powerpoint/2010/main" val="14080154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 pitchFamily="34" charset="0"/>
                <a:cs typeface="Arial" pitchFamily="34" charset="0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67246-1841-4830-970B-BCE38CB31381}"/>
              </a:ext>
            </a:extLst>
          </p:cNvPr>
          <p:cNvSpPr/>
          <p:nvPr/>
        </p:nvSpPr>
        <p:spPr>
          <a:xfrm>
            <a:off x="2219218" y="92467"/>
            <a:ext cx="6986427" cy="811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200" b="1" u="sng" kern="1200" spc="75">
                <a:solidFill>
                  <a:srgbClr val="7B230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DECISION TABLE:</a:t>
            </a:r>
            <a:endParaRPr lang="en-US" sz="3200" b="1" kern="1200" spc="75">
              <a:solidFill>
                <a:srgbClr val="7B230B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940009-1A10-4085-962B-27D4EAD56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1468"/>
              </p:ext>
            </p:extLst>
          </p:nvPr>
        </p:nvGraphicFramePr>
        <p:xfrm>
          <a:off x="304986" y="1029259"/>
          <a:ext cx="11458924" cy="562839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513838">
                  <a:extLst>
                    <a:ext uri="{9D8B030D-6E8A-4147-A177-3AD203B41FA5}">
                      <a16:colId xmlns:a16="http://schemas.microsoft.com/office/drawing/2014/main" val="202333998"/>
                    </a:ext>
                  </a:extLst>
                </a:gridCol>
                <a:gridCol w="986644">
                  <a:extLst>
                    <a:ext uri="{9D8B030D-6E8A-4147-A177-3AD203B41FA5}">
                      <a16:colId xmlns:a16="http://schemas.microsoft.com/office/drawing/2014/main" val="1375088538"/>
                    </a:ext>
                  </a:extLst>
                </a:gridCol>
                <a:gridCol w="1063301">
                  <a:extLst>
                    <a:ext uri="{9D8B030D-6E8A-4147-A177-3AD203B41FA5}">
                      <a16:colId xmlns:a16="http://schemas.microsoft.com/office/drawing/2014/main" val="1624427470"/>
                    </a:ext>
                  </a:extLst>
                </a:gridCol>
                <a:gridCol w="1112757">
                  <a:extLst>
                    <a:ext uri="{9D8B030D-6E8A-4147-A177-3AD203B41FA5}">
                      <a16:colId xmlns:a16="http://schemas.microsoft.com/office/drawing/2014/main" val="1338012419"/>
                    </a:ext>
                  </a:extLst>
                </a:gridCol>
                <a:gridCol w="1001481">
                  <a:extLst>
                    <a:ext uri="{9D8B030D-6E8A-4147-A177-3AD203B41FA5}">
                      <a16:colId xmlns:a16="http://schemas.microsoft.com/office/drawing/2014/main" val="3910116983"/>
                    </a:ext>
                  </a:extLst>
                </a:gridCol>
                <a:gridCol w="1112757">
                  <a:extLst>
                    <a:ext uri="{9D8B030D-6E8A-4147-A177-3AD203B41FA5}">
                      <a16:colId xmlns:a16="http://schemas.microsoft.com/office/drawing/2014/main" val="1231095903"/>
                    </a:ext>
                  </a:extLst>
                </a:gridCol>
                <a:gridCol w="1112757">
                  <a:extLst>
                    <a:ext uri="{9D8B030D-6E8A-4147-A177-3AD203B41FA5}">
                      <a16:colId xmlns:a16="http://schemas.microsoft.com/office/drawing/2014/main" val="3884832383"/>
                    </a:ext>
                  </a:extLst>
                </a:gridCol>
                <a:gridCol w="778931">
                  <a:extLst>
                    <a:ext uri="{9D8B030D-6E8A-4147-A177-3AD203B41FA5}">
                      <a16:colId xmlns:a16="http://schemas.microsoft.com/office/drawing/2014/main" val="3012441572"/>
                    </a:ext>
                  </a:extLst>
                </a:gridCol>
                <a:gridCol w="776458">
                  <a:extLst>
                    <a:ext uri="{9D8B030D-6E8A-4147-A177-3AD203B41FA5}">
                      <a16:colId xmlns:a16="http://schemas.microsoft.com/office/drawing/2014/main" val="2972506530"/>
                    </a:ext>
                  </a:extLst>
                </a:gridCol>
              </a:tblGrid>
              <a:tr h="963746"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400" b="1" cap="none" spc="60">
                          <a:solidFill>
                            <a:schemeClr val="bg1"/>
                          </a:solidFill>
                          <a:effectLst/>
                        </a:rPr>
                        <a:t>C1 : </a:t>
                      </a:r>
                      <a:r>
                        <a:rPr lang="en-US" sz="2400" b="1" cap="none" spc="6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rder availability </a:t>
                      </a:r>
                      <a:r>
                        <a:rPr lang="en-US" sz="2400" b="1" cap="none" spc="60">
                          <a:solidFill>
                            <a:schemeClr val="bg1"/>
                          </a:solidFill>
                          <a:effectLst/>
                        </a:rPr>
                        <a:t>(Y, N)</a:t>
                      </a:r>
                      <a:endParaRPr lang="en-US" sz="2400" b="1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900" b="0" cap="none" spc="60">
                          <a:solidFill>
                            <a:schemeClr val="bg1"/>
                          </a:solidFill>
                          <a:effectLst/>
                        </a:rPr>
                        <a:t>Y </a:t>
                      </a:r>
                      <a:endParaRPr lang="en-US" sz="29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900" b="0" cap="none" spc="60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endParaRPr lang="en-US" sz="29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900" b="0" cap="none" spc="60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endParaRPr lang="en-US" sz="29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900" b="0" cap="none" spc="60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endParaRPr lang="en-US" sz="29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900" b="0" cap="none" spc="6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9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900" b="0" cap="none" spc="6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9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900" b="0" cap="none" spc="6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9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900" b="0" cap="none" spc="6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9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11712"/>
                  </a:ext>
                </a:extLst>
              </a:tr>
              <a:tr h="954389"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 : Order delivered (Y,N)</a:t>
                      </a:r>
                      <a:endParaRPr lang="en-US" sz="24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453867"/>
                  </a:ext>
                </a:extLst>
              </a:tr>
              <a:tr h="1360506"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C3: O</a:t>
                      </a: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rder deliver according to the schedule </a:t>
                      </a:r>
                      <a:r>
                        <a:rPr lang="en-US" sz="2400" b="1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(Y,N)</a:t>
                      </a:r>
                      <a:endParaRPr lang="en-US" sz="24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552375"/>
                  </a:ext>
                </a:extLst>
              </a:tr>
              <a:tr h="1386008">
                <a:tc>
                  <a:txBody>
                    <a:bodyPr/>
                    <a:lstStyle>
                      <a:defPPr/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  <a:effectLst/>
                        </a:rPr>
                        <a:t>A1 : </a:t>
                      </a: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Confirm the order submission to the system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437449"/>
                  </a:ext>
                </a:extLst>
              </a:tr>
              <a:tr h="963746"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  <a:effectLst/>
                        </a:rPr>
                        <a:t>A2 : Failed in order submission to the  system</a:t>
                      </a:r>
                      <a:endParaRPr lang="en-US" sz="2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22503" marR="122503" marT="16333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38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42615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A7B0B-2E79-4B1E-8979-C8C411BC01E1}"/>
              </a:ext>
            </a:extLst>
          </p:cNvPr>
          <p:cNvSpPr/>
          <p:nvPr/>
        </p:nvSpPr>
        <p:spPr>
          <a:xfrm>
            <a:off x="154112" y="397368"/>
            <a:ext cx="11837260" cy="63251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sz="2800" b="1" u="sng" kern="0" dirty="0">
                <a:solidFill>
                  <a:srgbClr val="7B230B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Data Dictionary:</a:t>
            </a:r>
            <a:endParaRPr lang="en-US" sz="2800" b="1" kern="0" dirty="0">
              <a:solidFill>
                <a:srgbClr val="7B230B"/>
              </a:solidFill>
              <a:effectLst/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Pharmacist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Pharmacist ID + Pharmacist name + Gender + {Telephone} + Salary </a:t>
            </a:r>
            <a:endParaRPr lang="en-US" sz="1600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600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600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600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spcAft>
                <a:spcPts val="800"/>
              </a:spcAft>
            </a:pPr>
            <a:r>
              <a:rPr lang="en-US" sz="16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Name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{address} + {phone} +Email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US" sz="1600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spcAft>
                <a:spcPts val="800"/>
              </a:spcAft>
            </a:pPr>
            <a:r>
              <a:rPr lang="en-US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Order ID + Customer ID + Item ID + Pharmacist ID + Bill NO + Order date  + (Credit card info.) + Payment method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65648B-4AD0-4281-88D1-CBB4BFF0D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74794"/>
              </p:ext>
            </p:extLst>
          </p:nvPr>
        </p:nvGraphicFramePr>
        <p:xfrm>
          <a:off x="154112" y="3017226"/>
          <a:ext cx="11349952" cy="132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027">
                  <a:extLst>
                    <a:ext uri="{9D8B030D-6E8A-4147-A177-3AD203B41FA5}">
                      <a16:colId xmlns:a16="http://schemas.microsoft.com/office/drawing/2014/main" val="2805903236"/>
                    </a:ext>
                  </a:extLst>
                </a:gridCol>
                <a:gridCol w="1295295">
                  <a:extLst>
                    <a:ext uri="{9D8B030D-6E8A-4147-A177-3AD203B41FA5}">
                      <a16:colId xmlns:a16="http://schemas.microsoft.com/office/drawing/2014/main" val="3755682098"/>
                    </a:ext>
                  </a:extLst>
                </a:gridCol>
                <a:gridCol w="4428100">
                  <a:extLst>
                    <a:ext uri="{9D8B030D-6E8A-4147-A177-3AD203B41FA5}">
                      <a16:colId xmlns:a16="http://schemas.microsoft.com/office/drawing/2014/main" val="3446549890"/>
                    </a:ext>
                  </a:extLst>
                </a:gridCol>
                <a:gridCol w="1566403">
                  <a:extLst>
                    <a:ext uri="{9D8B030D-6E8A-4147-A177-3AD203B41FA5}">
                      <a16:colId xmlns:a16="http://schemas.microsoft.com/office/drawing/2014/main" val="1243863866"/>
                    </a:ext>
                  </a:extLst>
                </a:gridCol>
                <a:gridCol w="2607127">
                  <a:extLst>
                    <a:ext uri="{9D8B030D-6E8A-4147-A177-3AD203B41FA5}">
                      <a16:colId xmlns:a16="http://schemas.microsoft.com/office/drawing/2014/main" val="606387529"/>
                    </a:ext>
                  </a:extLst>
                </a:gridCol>
              </a:tblGrid>
              <a:tr h="471206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 err="1"/>
                        <a:t>CustomerID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407316"/>
                  </a:ext>
                </a:extLst>
              </a:tr>
              <a:tr h="426021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 err="1"/>
                        <a:t>Fahed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>
                          <a:effectLst/>
                        </a:rPr>
                        <a:t>House 513 , Road 1327, Block 213, Muharraq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3900000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XYZ@gmail.com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371180"/>
                  </a:ext>
                </a:extLst>
              </a:tr>
              <a:tr h="426021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2987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 err="1"/>
                        <a:t>Muneeb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>
                          <a:effectLst/>
                        </a:rPr>
                        <a:t>House 856 , Road 1528, Block 279, Hidd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3800000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xyz@gmail.com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9022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EE5253-5615-4E85-935F-EB523B3AB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29828"/>
              </p:ext>
            </p:extLst>
          </p:nvPr>
        </p:nvGraphicFramePr>
        <p:xfrm>
          <a:off x="154112" y="4913648"/>
          <a:ext cx="11349953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744">
                  <a:extLst>
                    <a:ext uri="{9D8B030D-6E8A-4147-A177-3AD203B41FA5}">
                      <a16:colId xmlns:a16="http://schemas.microsoft.com/office/drawing/2014/main" val="1795391160"/>
                    </a:ext>
                  </a:extLst>
                </a:gridCol>
                <a:gridCol w="1528819">
                  <a:extLst>
                    <a:ext uri="{9D8B030D-6E8A-4147-A177-3AD203B41FA5}">
                      <a16:colId xmlns:a16="http://schemas.microsoft.com/office/drawing/2014/main" val="2036514223"/>
                    </a:ext>
                  </a:extLst>
                </a:gridCol>
                <a:gridCol w="1082204">
                  <a:extLst>
                    <a:ext uri="{9D8B030D-6E8A-4147-A177-3AD203B41FA5}">
                      <a16:colId xmlns:a16="http://schemas.microsoft.com/office/drawing/2014/main" val="344804400"/>
                    </a:ext>
                  </a:extLst>
                </a:gridCol>
                <a:gridCol w="1582467">
                  <a:extLst>
                    <a:ext uri="{9D8B030D-6E8A-4147-A177-3AD203B41FA5}">
                      <a16:colId xmlns:a16="http://schemas.microsoft.com/office/drawing/2014/main" val="3147159637"/>
                    </a:ext>
                  </a:extLst>
                </a:gridCol>
                <a:gridCol w="1092413">
                  <a:extLst>
                    <a:ext uri="{9D8B030D-6E8A-4147-A177-3AD203B41FA5}">
                      <a16:colId xmlns:a16="http://schemas.microsoft.com/office/drawing/2014/main" val="1092783776"/>
                    </a:ext>
                  </a:extLst>
                </a:gridCol>
                <a:gridCol w="1143460">
                  <a:extLst>
                    <a:ext uri="{9D8B030D-6E8A-4147-A177-3AD203B41FA5}">
                      <a16:colId xmlns:a16="http://schemas.microsoft.com/office/drawing/2014/main" val="4046293490"/>
                    </a:ext>
                  </a:extLst>
                </a:gridCol>
                <a:gridCol w="1796865">
                  <a:extLst>
                    <a:ext uri="{9D8B030D-6E8A-4147-A177-3AD203B41FA5}">
                      <a16:colId xmlns:a16="http://schemas.microsoft.com/office/drawing/2014/main" val="2126127688"/>
                    </a:ext>
                  </a:extLst>
                </a:gridCol>
                <a:gridCol w="1704981">
                  <a:extLst>
                    <a:ext uri="{9D8B030D-6E8A-4147-A177-3AD203B41FA5}">
                      <a16:colId xmlns:a16="http://schemas.microsoft.com/office/drawing/2014/main" val="13159015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 ID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 ID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 ID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Pharmacist ID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Bill NO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 date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(Credit card info.)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 method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06753"/>
                  </a:ext>
                </a:extLst>
              </a:tr>
              <a:tr h="370840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2092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10497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22/6/2022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cash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771503"/>
                  </a:ext>
                </a:extLst>
              </a:tr>
              <a:tr h="370840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2987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2091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10498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22/4/2021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cash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951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AEE93A-AA9F-43E7-A4C4-21DAB120D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17977"/>
              </p:ext>
            </p:extLst>
          </p:nvPr>
        </p:nvGraphicFramePr>
        <p:xfrm>
          <a:off x="154112" y="1171211"/>
          <a:ext cx="80976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323">
                  <a:extLst>
                    <a:ext uri="{9D8B030D-6E8A-4147-A177-3AD203B41FA5}">
                      <a16:colId xmlns:a16="http://schemas.microsoft.com/office/drawing/2014/main" val="3372396164"/>
                    </a:ext>
                  </a:extLst>
                </a:gridCol>
                <a:gridCol w="1713780">
                  <a:extLst>
                    <a:ext uri="{9D8B030D-6E8A-4147-A177-3AD203B41FA5}">
                      <a16:colId xmlns:a16="http://schemas.microsoft.com/office/drawing/2014/main" val="1418326237"/>
                    </a:ext>
                  </a:extLst>
                </a:gridCol>
                <a:gridCol w="1605481">
                  <a:extLst>
                    <a:ext uri="{9D8B030D-6E8A-4147-A177-3AD203B41FA5}">
                      <a16:colId xmlns:a16="http://schemas.microsoft.com/office/drawing/2014/main" val="2891167325"/>
                    </a:ext>
                  </a:extLst>
                </a:gridCol>
                <a:gridCol w="1914442">
                  <a:extLst>
                    <a:ext uri="{9D8B030D-6E8A-4147-A177-3AD203B41FA5}">
                      <a16:colId xmlns:a16="http://schemas.microsoft.com/office/drawing/2014/main" val="2052046"/>
                    </a:ext>
                  </a:extLst>
                </a:gridCol>
                <a:gridCol w="1324616">
                  <a:extLst>
                    <a:ext uri="{9D8B030D-6E8A-4147-A177-3AD203B41FA5}">
                      <a16:colId xmlns:a16="http://schemas.microsoft.com/office/drawing/2014/main" val="15942422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Pharmacist ID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Pharmacist name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Telephone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67662"/>
                  </a:ext>
                </a:extLst>
              </a:tr>
              <a:tr h="370840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Abubaker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37850100/39861098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1000 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85353"/>
                  </a:ext>
                </a:extLst>
              </a:tr>
              <a:tr h="370840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Abrar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38125406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 dirty="0"/>
                        <a:t>850BD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04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5457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CA3003-A6A8-4784-8990-BDC004C6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9394"/>
              </p:ext>
            </p:extLst>
          </p:nvPr>
        </p:nvGraphicFramePr>
        <p:xfrm>
          <a:off x="2905246" y="103590"/>
          <a:ext cx="7106855" cy="824360"/>
        </p:xfrm>
        <a:graphic>
          <a:graphicData uri="http://schemas.openxmlformats.org/drawingml/2006/table">
            <a:tbl>
              <a:tblPr/>
              <a:tblGrid>
                <a:gridCol w="1638836">
                  <a:extLst>
                    <a:ext uri="{9D8B030D-6E8A-4147-A177-3AD203B41FA5}">
                      <a16:colId xmlns:a16="http://schemas.microsoft.com/office/drawing/2014/main" val="2728184969"/>
                    </a:ext>
                  </a:extLst>
                </a:gridCol>
                <a:gridCol w="5468019">
                  <a:extLst>
                    <a:ext uri="{9D8B030D-6E8A-4147-A177-3AD203B41FA5}">
                      <a16:colId xmlns:a16="http://schemas.microsoft.com/office/drawing/2014/main" val="4182179516"/>
                    </a:ext>
                  </a:extLst>
                </a:gridCol>
              </a:tblGrid>
              <a:tr h="274787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F7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Address confirmation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77544"/>
                  </a:ext>
                </a:extLst>
              </a:tr>
              <a:tr h="549573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This system allows the customer to confirm their address to avoid any inconvenience or delay in the delivery process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7169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925592-A3A8-4EE2-971D-69DBFF12A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63888"/>
              </p:ext>
            </p:extLst>
          </p:nvPr>
        </p:nvGraphicFramePr>
        <p:xfrm>
          <a:off x="2905246" y="1180328"/>
          <a:ext cx="7106855" cy="824360"/>
        </p:xfrm>
        <a:graphic>
          <a:graphicData uri="http://schemas.openxmlformats.org/drawingml/2006/table">
            <a:tbl>
              <a:tblPr/>
              <a:tblGrid>
                <a:gridCol w="1638836">
                  <a:extLst>
                    <a:ext uri="{9D8B030D-6E8A-4147-A177-3AD203B41FA5}">
                      <a16:colId xmlns:a16="http://schemas.microsoft.com/office/drawing/2014/main" val="705626515"/>
                    </a:ext>
                  </a:extLst>
                </a:gridCol>
                <a:gridCol w="5468019">
                  <a:extLst>
                    <a:ext uri="{9D8B030D-6E8A-4147-A177-3AD203B41FA5}">
                      <a16:colId xmlns:a16="http://schemas.microsoft.com/office/drawing/2014/main" val="1828062356"/>
                    </a:ext>
                  </a:extLst>
                </a:gridCol>
              </a:tblGrid>
              <a:tr h="274787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F8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Specifying whole 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144082"/>
                  </a:ext>
                </a:extLst>
              </a:tr>
              <a:tr h="549573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The customer is required to enter the whole address in detail for e.g., city, area, road, block etc.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24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28AD21-240D-47EB-927B-D9061F1A1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74701"/>
              </p:ext>
            </p:extLst>
          </p:nvPr>
        </p:nvGraphicFramePr>
        <p:xfrm>
          <a:off x="2888747" y="2251733"/>
          <a:ext cx="7106855" cy="976065"/>
        </p:xfrm>
        <a:graphic>
          <a:graphicData uri="http://schemas.openxmlformats.org/drawingml/2006/table">
            <a:tbl>
              <a:tblPr/>
              <a:tblGrid>
                <a:gridCol w="1638836">
                  <a:extLst>
                    <a:ext uri="{9D8B030D-6E8A-4147-A177-3AD203B41FA5}">
                      <a16:colId xmlns:a16="http://schemas.microsoft.com/office/drawing/2014/main" val="2421055038"/>
                    </a:ext>
                  </a:extLst>
                </a:gridCol>
                <a:gridCol w="5468019">
                  <a:extLst>
                    <a:ext uri="{9D8B030D-6E8A-4147-A177-3AD203B41FA5}">
                      <a16:colId xmlns:a16="http://schemas.microsoft.com/office/drawing/2014/main" val="3134309914"/>
                    </a:ext>
                  </a:extLst>
                </a:gridCol>
              </a:tblGrid>
              <a:tr h="195213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F9</a:t>
                      </a:r>
                      <a:endParaRPr lang="en-US" sz="100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Order Details</a:t>
                      </a:r>
                      <a:endParaRPr lang="en-US" sz="100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842144"/>
                  </a:ext>
                </a:extLst>
              </a:tr>
              <a:tr h="780852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Description</a:t>
                      </a:r>
                      <a:endParaRPr lang="en-US" sz="100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The system</a:t>
                      </a:r>
                      <a:r>
                        <a:rPr lang="en-GB" sz="1200" baseline="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 will</a:t>
                      </a: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 issues the details of the customer’s order. It’s known as a printed receipt that includes customer’s name, expected delivery time and order details. These details can be viewed by both the customer and the</a:t>
                      </a:r>
                      <a:r>
                        <a:rPr lang="en-GB" sz="1200" baseline="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 system</a:t>
                      </a: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. 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7756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2FDE5C4-3560-42F4-BE66-B50F6707C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58987"/>
              </p:ext>
            </p:extLst>
          </p:nvPr>
        </p:nvGraphicFramePr>
        <p:xfrm>
          <a:off x="2905246" y="3465370"/>
          <a:ext cx="7140454" cy="1170130"/>
        </p:xfrm>
        <a:graphic>
          <a:graphicData uri="http://schemas.openxmlformats.org/drawingml/2006/table">
            <a:tbl>
              <a:tblPr/>
              <a:tblGrid>
                <a:gridCol w="1653541">
                  <a:extLst>
                    <a:ext uri="{9D8B030D-6E8A-4147-A177-3AD203B41FA5}">
                      <a16:colId xmlns:a16="http://schemas.microsoft.com/office/drawing/2014/main" val="1063818616"/>
                    </a:ext>
                  </a:extLst>
                </a:gridCol>
                <a:gridCol w="5486913">
                  <a:extLst>
                    <a:ext uri="{9D8B030D-6E8A-4147-A177-3AD203B41FA5}">
                      <a16:colId xmlns:a16="http://schemas.microsoft.com/office/drawing/2014/main" val="965649035"/>
                    </a:ext>
                  </a:extLst>
                </a:gridCol>
              </a:tblGrid>
              <a:tr h="216140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F10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Personal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773739"/>
                  </a:ext>
                </a:extLst>
              </a:tr>
              <a:tr h="953990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The costumer is required to enter </a:t>
                      </a:r>
                      <a:r>
                        <a:rPr lang="en-GB" sz="1200" b="0" i="0" u="none" strike="noStrike" noProof="0">
                          <a:effectLst/>
                          <a:latin typeface="Times New Roman"/>
                        </a:rPr>
                        <a:t>personal and contact information in order to keep him updated about his order. </a:t>
                      </a:r>
                      <a:endParaRPr lang="en-GB" sz="1200" b="0" i="0" u="none" strike="noStrike" noProof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60597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AC66B82-ECF6-4A43-BA58-3989E023A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16362"/>
              </p:ext>
            </p:extLst>
          </p:nvPr>
        </p:nvGraphicFramePr>
        <p:xfrm>
          <a:off x="2879846" y="4724400"/>
          <a:ext cx="7153154" cy="839870"/>
        </p:xfrm>
        <a:graphic>
          <a:graphicData uri="http://schemas.openxmlformats.org/drawingml/2006/table">
            <a:tbl>
              <a:tblPr/>
              <a:tblGrid>
                <a:gridCol w="1649513">
                  <a:extLst>
                    <a:ext uri="{9D8B030D-6E8A-4147-A177-3AD203B41FA5}">
                      <a16:colId xmlns:a16="http://schemas.microsoft.com/office/drawing/2014/main" val="1902179568"/>
                    </a:ext>
                  </a:extLst>
                </a:gridCol>
                <a:gridCol w="5503641">
                  <a:extLst>
                    <a:ext uri="{9D8B030D-6E8A-4147-A177-3AD203B41FA5}">
                      <a16:colId xmlns:a16="http://schemas.microsoft.com/office/drawing/2014/main" val="690800065"/>
                    </a:ext>
                  </a:extLst>
                </a:gridCol>
              </a:tblGrid>
              <a:tr h="168240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F11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Payment method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00126"/>
                  </a:ext>
                </a:extLst>
              </a:tr>
              <a:tr h="671630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The customer must pay through his credit card for verifying the customer and </a:t>
                      </a:r>
                      <a:r>
                        <a:rPr lang="en-GB" sz="1200" b="0" i="0" u="none" strike="noStrike" noProof="0">
                          <a:effectLst/>
                          <a:latin typeface="Times New Roman"/>
                        </a:rPr>
                        <a:t>in order to authorize his card, an authorization request send to the credit card company”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09737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B5B9E5A-F186-471D-B00C-1F29C051E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46786"/>
              </p:ext>
            </p:extLst>
          </p:nvPr>
        </p:nvGraphicFramePr>
        <p:xfrm>
          <a:off x="2905246" y="5605377"/>
          <a:ext cx="7106855" cy="824360"/>
        </p:xfrm>
        <a:graphic>
          <a:graphicData uri="http://schemas.openxmlformats.org/drawingml/2006/table">
            <a:tbl>
              <a:tblPr/>
              <a:tblGrid>
                <a:gridCol w="1638836">
                  <a:extLst>
                    <a:ext uri="{9D8B030D-6E8A-4147-A177-3AD203B41FA5}">
                      <a16:colId xmlns:a16="http://schemas.microsoft.com/office/drawing/2014/main" val="842315361"/>
                    </a:ext>
                  </a:extLst>
                </a:gridCol>
                <a:gridCol w="5468019">
                  <a:extLst>
                    <a:ext uri="{9D8B030D-6E8A-4147-A177-3AD203B41FA5}">
                      <a16:colId xmlns:a16="http://schemas.microsoft.com/office/drawing/2014/main" val="2035411945"/>
                    </a:ext>
                  </a:extLst>
                </a:gridCol>
              </a:tblGrid>
              <a:tr h="274787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F12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Order review and confirmation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473053"/>
                  </a:ext>
                </a:extLst>
              </a:tr>
              <a:tr h="549573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The system allows customer to review and confirm his/her medicines after this an email is sent to customer with all order details.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30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06038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F7EF-54A1-4D9E-BB9D-01F86D76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39" y="254636"/>
            <a:ext cx="2866491" cy="320717"/>
          </a:xfrm>
        </p:spPr>
        <p:txBody>
          <a:bodyPr>
            <a:noAutofit/>
          </a:bodyPr>
          <a:lstStyle>
            <a:defPPr/>
          </a:lstStyle>
          <a:p>
            <a:r>
              <a:rPr lang="en-US" sz="2800" b="1" u="sng" kern="0">
                <a:solidFill>
                  <a:srgbClr val="7B230B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Data Dictionary:</a:t>
            </a:r>
            <a:br>
              <a:rPr lang="en-US" sz="2800" b="1" kern="0">
                <a:solidFill>
                  <a:srgbClr val="7B230B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9DD8-8B73-42A5-8920-94DC89E0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64" y="496847"/>
            <a:ext cx="12058436" cy="6289233"/>
          </a:xfrm>
        </p:spPr>
        <p:txBody>
          <a:bodyPr>
            <a:normAutofit/>
          </a:bodyPr>
          <a:lstStyle>
            <a:defPPr/>
          </a:lstStyle>
          <a:p>
            <a:endParaRPr lang="en-US" sz="1600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ItemID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Item Name + Price + Item Quantity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6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Invoice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InvoiceNO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name +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ItemID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Item Name + Item Quantity + Price + Total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6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Delivery=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Delivery ID+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ItemID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Bill NO + Address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3D31A3-77D3-417E-AFD2-7BA2EDED9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970484"/>
              </p:ext>
            </p:extLst>
          </p:nvPr>
        </p:nvGraphicFramePr>
        <p:xfrm>
          <a:off x="223751" y="756936"/>
          <a:ext cx="7615431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87">
                  <a:extLst>
                    <a:ext uri="{9D8B030D-6E8A-4147-A177-3AD203B41FA5}">
                      <a16:colId xmlns:a16="http://schemas.microsoft.com/office/drawing/2014/main" val="2843870478"/>
                    </a:ext>
                  </a:extLst>
                </a:gridCol>
                <a:gridCol w="1535659">
                  <a:extLst>
                    <a:ext uri="{9D8B030D-6E8A-4147-A177-3AD203B41FA5}">
                      <a16:colId xmlns:a16="http://schemas.microsoft.com/office/drawing/2014/main" val="1768599461"/>
                    </a:ext>
                  </a:extLst>
                </a:gridCol>
                <a:gridCol w="1972109">
                  <a:extLst>
                    <a:ext uri="{9D8B030D-6E8A-4147-A177-3AD203B41FA5}">
                      <a16:colId xmlns:a16="http://schemas.microsoft.com/office/drawing/2014/main" val="2181740613"/>
                    </a:ext>
                  </a:extLst>
                </a:gridCol>
                <a:gridCol w="2861176">
                  <a:extLst>
                    <a:ext uri="{9D8B030D-6E8A-4147-A177-3AD203B41FA5}">
                      <a16:colId xmlns:a16="http://schemas.microsoft.com/office/drawing/2014/main" val="213665408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ItemID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 Name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Item Price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 Quantity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11799"/>
                  </a:ext>
                </a:extLst>
              </a:tr>
              <a:tr h="370840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2092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Panadol 250mg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2.000 BD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41911"/>
                  </a:ext>
                </a:extLst>
              </a:tr>
              <a:tr h="370840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2091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 dirty="0" err="1"/>
                        <a:t>Brufen</a:t>
                      </a:r>
                      <a:r>
                        <a:rPr lang="en-US" sz="1600" dirty="0"/>
                        <a:t> 500mg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 dirty="0"/>
                        <a:t>3.500BD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7078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20A657-9726-40AE-9699-762109873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56563"/>
              </p:ext>
            </p:extLst>
          </p:nvPr>
        </p:nvGraphicFramePr>
        <p:xfrm>
          <a:off x="223751" y="2580036"/>
          <a:ext cx="11712537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067">
                  <a:extLst>
                    <a:ext uri="{9D8B030D-6E8A-4147-A177-3AD203B41FA5}">
                      <a16:colId xmlns:a16="http://schemas.microsoft.com/office/drawing/2014/main" val="3926275733"/>
                    </a:ext>
                  </a:extLst>
                </a:gridCol>
                <a:gridCol w="1411929">
                  <a:extLst>
                    <a:ext uri="{9D8B030D-6E8A-4147-A177-3AD203B41FA5}">
                      <a16:colId xmlns:a16="http://schemas.microsoft.com/office/drawing/2014/main" val="957734200"/>
                    </a:ext>
                  </a:extLst>
                </a:gridCol>
                <a:gridCol w="1342132">
                  <a:extLst>
                    <a:ext uri="{9D8B030D-6E8A-4147-A177-3AD203B41FA5}">
                      <a16:colId xmlns:a16="http://schemas.microsoft.com/office/drawing/2014/main" val="3432344378"/>
                    </a:ext>
                  </a:extLst>
                </a:gridCol>
                <a:gridCol w="1402680">
                  <a:extLst>
                    <a:ext uri="{9D8B030D-6E8A-4147-A177-3AD203B41FA5}">
                      <a16:colId xmlns:a16="http://schemas.microsoft.com/office/drawing/2014/main" val="3751106598"/>
                    </a:ext>
                  </a:extLst>
                </a:gridCol>
                <a:gridCol w="2068699">
                  <a:extLst>
                    <a:ext uri="{9D8B030D-6E8A-4147-A177-3AD203B41FA5}">
                      <a16:colId xmlns:a16="http://schemas.microsoft.com/office/drawing/2014/main" val="1297667120"/>
                    </a:ext>
                  </a:extLst>
                </a:gridCol>
                <a:gridCol w="1453135">
                  <a:extLst>
                    <a:ext uri="{9D8B030D-6E8A-4147-A177-3AD203B41FA5}">
                      <a16:colId xmlns:a16="http://schemas.microsoft.com/office/drawing/2014/main" val="3993992610"/>
                    </a:ext>
                  </a:extLst>
                </a:gridCol>
                <a:gridCol w="1089852">
                  <a:extLst>
                    <a:ext uri="{9D8B030D-6E8A-4147-A177-3AD203B41FA5}">
                      <a16:colId xmlns:a16="http://schemas.microsoft.com/office/drawing/2014/main" val="553315001"/>
                    </a:ext>
                  </a:extLst>
                </a:gridCol>
                <a:gridCol w="1480043">
                  <a:extLst>
                    <a:ext uri="{9D8B030D-6E8A-4147-A177-3AD203B41FA5}">
                      <a16:colId xmlns:a16="http://schemas.microsoft.com/office/drawing/2014/main" val="1223753701"/>
                    </a:ext>
                  </a:extLst>
                </a:gridCol>
              </a:tblGrid>
              <a:tr h="296506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InvoiceNO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CustomerID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ItemID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 Name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 Quantity 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42826"/>
                  </a:ext>
                </a:extLst>
              </a:tr>
              <a:tr h="512147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2019876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 err="1"/>
                        <a:t>Fahed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2092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Panadol 250mg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2.000 BD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10.000 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038074"/>
                  </a:ext>
                </a:extLst>
              </a:tr>
              <a:tr h="512147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2019878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2987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 err="1"/>
                        <a:t>Muneeb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2091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err="1"/>
                        <a:t>Brufen 500mg</a:t>
                      </a:r>
                    </a:p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3.500 BD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 sz="1600"/>
                        <a:t>10.500 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7059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17CA6D-D90D-4CEF-828E-066B4917B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696324"/>
              </p:ext>
            </p:extLst>
          </p:nvPr>
        </p:nvGraphicFramePr>
        <p:xfrm>
          <a:off x="223751" y="4760964"/>
          <a:ext cx="11314130" cy="1337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921">
                  <a:extLst>
                    <a:ext uri="{9D8B030D-6E8A-4147-A177-3AD203B41FA5}">
                      <a16:colId xmlns:a16="http://schemas.microsoft.com/office/drawing/2014/main" val="1049113977"/>
                    </a:ext>
                  </a:extLst>
                </a:gridCol>
                <a:gridCol w="1910993">
                  <a:extLst>
                    <a:ext uri="{9D8B030D-6E8A-4147-A177-3AD203B41FA5}">
                      <a16:colId xmlns:a16="http://schemas.microsoft.com/office/drawing/2014/main" val="2737020244"/>
                    </a:ext>
                  </a:extLst>
                </a:gridCol>
                <a:gridCol w="1387011">
                  <a:extLst>
                    <a:ext uri="{9D8B030D-6E8A-4147-A177-3AD203B41FA5}">
                      <a16:colId xmlns:a16="http://schemas.microsoft.com/office/drawing/2014/main" val="4153460597"/>
                    </a:ext>
                  </a:extLst>
                </a:gridCol>
                <a:gridCol w="1623317">
                  <a:extLst>
                    <a:ext uri="{9D8B030D-6E8A-4147-A177-3AD203B41FA5}">
                      <a16:colId xmlns:a16="http://schemas.microsoft.com/office/drawing/2014/main" val="3395547133"/>
                    </a:ext>
                  </a:extLst>
                </a:gridCol>
                <a:gridCol w="4417888">
                  <a:extLst>
                    <a:ext uri="{9D8B030D-6E8A-4147-A177-3AD203B41FA5}">
                      <a16:colId xmlns:a16="http://schemas.microsoft.com/office/drawing/2014/main" val="2491460594"/>
                    </a:ext>
                  </a:extLst>
                </a:gridCol>
              </a:tblGrid>
              <a:tr h="378737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Delivery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CustomerID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ItemID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Bill NO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18464"/>
                  </a:ext>
                </a:extLst>
              </a:tr>
              <a:tr h="479485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10029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2092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10497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>
                          <a:effectLst/>
                        </a:rPr>
                        <a:t>House 513 , Road 1327, Block 213, Muharraq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4412"/>
                  </a:ext>
                </a:extLst>
              </a:tr>
              <a:tr h="479485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10078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2987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2091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10498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>
                          <a:effectLst/>
                        </a:rPr>
                        <a:t>House 856 , Road 1528, Block 279, Hidd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57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3981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CC21F2-A12B-4F88-964C-B12B43C71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95732"/>
              </p:ext>
            </p:extLst>
          </p:nvPr>
        </p:nvGraphicFramePr>
        <p:xfrm>
          <a:off x="2552336" y="256688"/>
          <a:ext cx="7087328" cy="835351"/>
        </p:xfrm>
        <a:graphic>
          <a:graphicData uri="http://schemas.openxmlformats.org/drawingml/2006/table">
            <a:tbl>
              <a:tblPr/>
              <a:tblGrid>
                <a:gridCol w="1634334">
                  <a:extLst>
                    <a:ext uri="{9D8B030D-6E8A-4147-A177-3AD203B41FA5}">
                      <a16:colId xmlns:a16="http://schemas.microsoft.com/office/drawing/2014/main" val="1318618841"/>
                    </a:ext>
                  </a:extLst>
                </a:gridCol>
                <a:gridCol w="5452994">
                  <a:extLst>
                    <a:ext uri="{9D8B030D-6E8A-4147-A177-3AD203B41FA5}">
                      <a16:colId xmlns:a16="http://schemas.microsoft.com/office/drawing/2014/main" val="1359562898"/>
                    </a:ext>
                  </a:extLst>
                </a:gridCol>
              </a:tblGrid>
              <a:tr h="278450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F13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Payment confirmation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622388"/>
                  </a:ext>
                </a:extLst>
              </a:tr>
              <a:tr h="556901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After all the process pharmacist handles customers' orders and calculates the final payment. Then an email is sent to customer with all payment details.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669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61C0B-CAE1-4E0D-B412-1E71420C7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98023"/>
              </p:ext>
            </p:extLst>
          </p:nvPr>
        </p:nvGraphicFramePr>
        <p:xfrm>
          <a:off x="2552336" y="2269524"/>
          <a:ext cx="7087328" cy="835351"/>
        </p:xfrm>
        <a:graphic>
          <a:graphicData uri="http://schemas.openxmlformats.org/drawingml/2006/table">
            <a:tbl>
              <a:tblPr/>
              <a:tblGrid>
                <a:gridCol w="1634334">
                  <a:extLst>
                    <a:ext uri="{9D8B030D-6E8A-4147-A177-3AD203B41FA5}">
                      <a16:colId xmlns:a16="http://schemas.microsoft.com/office/drawing/2014/main" val="1106456096"/>
                    </a:ext>
                  </a:extLst>
                </a:gridCol>
                <a:gridCol w="5452994">
                  <a:extLst>
                    <a:ext uri="{9D8B030D-6E8A-4147-A177-3AD203B41FA5}">
                      <a16:colId xmlns:a16="http://schemas.microsoft.com/office/drawing/2014/main" val="3068368960"/>
                    </a:ext>
                  </a:extLst>
                </a:gridCol>
              </a:tblGrid>
              <a:tr h="278450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F15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Delivery confirmation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25887"/>
                  </a:ext>
                </a:extLst>
              </a:tr>
              <a:tr h="556901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The delivery man then confirms the pharmacy that order has been delivered to the costumer.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7432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A84111-788C-4AD3-9D70-4DC9FE8DB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22592"/>
              </p:ext>
            </p:extLst>
          </p:nvPr>
        </p:nvGraphicFramePr>
        <p:xfrm>
          <a:off x="2552336" y="1263106"/>
          <a:ext cx="7087328" cy="835351"/>
        </p:xfrm>
        <a:graphic>
          <a:graphicData uri="http://schemas.openxmlformats.org/drawingml/2006/table">
            <a:tbl>
              <a:tblPr/>
              <a:tblGrid>
                <a:gridCol w="1634334">
                  <a:extLst>
                    <a:ext uri="{9D8B030D-6E8A-4147-A177-3AD203B41FA5}">
                      <a16:colId xmlns:a16="http://schemas.microsoft.com/office/drawing/2014/main" val="50862182"/>
                    </a:ext>
                  </a:extLst>
                </a:gridCol>
                <a:gridCol w="5452994">
                  <a:extLst>
                    <a:ext uri="{9D8B030D-6E8A-4147-A177-3AD203B41FA5}">
                      <a16:colId xmlns:a16="http://schemas.microsoft.com/office/drawing/2014/main" val="3473986407"/>
                    </a:ext>
                  </a:extLst>
                </a:gridCol>
              </a:tblGrid>
              <a:tr h="278450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F14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Delivery man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867604"/>
                  </a:ext>
                </a:extLst>
              </a:tr>
              <a:tr h="556901">
                <a:tc>
                  <a:txBody>
                    <a:bodyPr/>
                    <a:lstStyle>
                      <a:defPPr/>
                    </a:lstStyle>
                    <a:p>
                      <a:pPr marL="18034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/>
                    </a:lstStyle>
                    <a:p>
                      <a:pPr marL="0" marR="0" algn="just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 pitchFamily="34" charset="0"/>
                        </a:rPr>
                        <a:t>The delivery man then collects the customer's order from pharmacy and deliver it on scheduled date and time.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90816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FD178CBA-E669-40BE-A81E-CA52F3E90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3697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Context level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1853406"/>
            <a:ext cx="6486525" cy="4295775"/>
          </a:xfrm>
        </p:spPr>
      </p:pic>
    </p:spTree>
    <p:extLst>
      <p:ext uri="{BB962C8B-B14F-4D97-AF65-F5344CB8AC3E}">
        <p14:creationId xmlns:p14="http://schemas.microsoft.com/office/powerpoint/2010/main" val="39722459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LEVEL 0  DFD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431"/>
            <a:ext cx="10515600" cy="4156364"/>
          </a:xfrm>
        </p:spPr>
      </p:pic>
    </p:spTree>
    <p:extLst>
      <p:ext uri="{BB962C8B-B14F-4D97-AF65-F5344CB8AC3E}">
        <p14:creationId xmlns:p14="http://schemas.microsoft.com/office/powerpoint/2010/main" val="22727177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Level 1 DFD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9915896" cy="5105399"/>
          </a:xfrm>
        </p:spPr>
      </p:pic>
    </p:spTree>
    <p:extLst>
      <p:ext uri="{BB962C8B-B14F-4D97-AF65-F5344CB8AC3E}">
        <p14:creationId xmlns:p14="http://schemas.microsoft.com/office/powerpoint/2010/main" val="21282019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712" y="375781"/>
            <a:ext cx="373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IN" sz="2800" b="1" u="sng" dirty="0"/>
              <a:t>Decomposition diagram</a:t>
            </a:r>
            <a:endParaRPr lang="en-US" sz="28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47" y="1066800"/>
            <a:ext cx="100584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49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99047"/>
              </p:ext>
            </p:extLst>
          </p:nvPr>
        </p:nvGraphicFramePr>
        <p:xfrm>
          <a:off x="1703703" y="2169920"/>
          <a:ext cx="8343075" cy="451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1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336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336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Signing up using email.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336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Process</a:t>
                      </a:r>
                      <a:r>
                        <a:rPr lang="en-US" baseline="0"/>
                        <a:t> 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Get</a:t>
                      </a:r>
                      <a:r>
                        <a:rPr lang="en-US" baseline="0"/>
                        <a:t> the customers email address from the customer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336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Input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Email address from customer external 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336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Output Data Flow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Login information to process 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336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336">
                <a:tc>
                  <a:txBody>
                    <a:bodyPr/>
                    <a:lstStyle>
                      <a:defPPr/>
                    </a:lstStyle>
                    <a:p>
                      <a:r>
                        <a:rPr lang="en-US"/>
                        <a:t>Remarks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/>
                    </a:lstStyle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32964" y="901874"/>
            <a:ext cx="3738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IN" sz="3200" b="1" u="sng">
                <a:solidFill>
                  <a:srgbClr val="C00000"/>
                </a:solidFill>
              </a:rPr>
              <a:t>Process Specification</a:t>
            </a:r>
            <a:endParaRPr lang="en-US" sz="3200" b="1" u="sng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3786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5.0.3"/>
  <p:tag name="AS_OS" val="Microsoft Windows NT 10.0.17763.0"/>
  <p:tag name="AS_RELEASE_DATE" val="2021.03.14"/>
  <p:tag name="AS_TITLE" val="Aspose.Slides for .NET Standard 2.0"/>
  <p:tag name="AS_VERSION" val="21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1973</Words>
  <Application>Microsoft Office PowerPoint</Application>
  <PresentationFormat>Widescreen</PresentationFormat>
  <Paragraphs>533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Context level</vt:lpstr>
      <vt:lpstr>LEVEL 0  DFD</vt:lpstr>
      <vt:lpstr>Level 1 DFD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Dictionary: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FAHED ISHFAQ AHMED SAMMENDER KHAN</cp:lastModifiedBy>
  <cp:revision>3</cp:revision>
  <cp:lastPrinted>2021-04-22T17:18:53Z</cp:lastPrinted>
  <dcterms:created xsi:type="dcterms:W3CDTF">2021-04-22T17:18:53Z</dcterms:created>
  <dcterms:modified xsi:type="dcterms:W3CDTF">2021-04-22T17:26:49Z</dcterms:modified>
</cp:coreProperties>
</file>