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230B"/>
    <a:srgbClr val="5E4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F9731-01D9-46ED-A269-D9FA684555D1}" v="22" dt="2021-03-01T15:50:24.923"/>
    <p1510:client id="{22307EDB-2CB5-F2FA-6008-4FE88749D0FD}" v="625" dt="2021-03-01T14:21:30.944"/>
    <p1510:client id="{3B1DB3AE-BB35-4B54-917E-B91A630549EC}" v="286" dt="2021-03-01T15:06:09.767"/>
    <p1510:client id="{3D2FC5D6-14CD-452B-91F7-CB069FE2242E}" v="151" dt="2021-03-01T16:11:33.832"/>
    <p1510:client id="{59D91385-6A5B-48E7-A0C6-831C4A0E48C4}" v="275" dt="2021-03-01T14:37:26.064"/>
    <p1510:client id="{8B654A03-1551-40BD-80D5-9F3AEDAD0B12}" v="112" dt="2021-03-01T14:58:26.848"/>
    <p1510:client id="{97D321C8-B0D6-4332-BB50-D2798F55AA40}" v="157" dt="2021-03-01T16:00:36.419"/>
    <p1510:client id="{B7024C32-3CD0-4E42-8CF5-0A3C2F7C7574}" v="208" dt="2021-03-01T14:48:07.653"/>
    <p1510:client id="{BA0E9C80-6CDF-4FC2-9C41-448AECE72723}" v="80" dt="2021-03-01T15:01:03.222"/>
    <p1510:client id="{C4631F91-A6B5-4BC8-9189-BE2D111407C9}" v="844" dt="2021-03-01T15:33:56.137"/>
    <p1510:client id="{E66C3E1D-E6D9-42B2-93E6-D684BB35BC43}" v="319" dt="2021-03-01T15:45:47.544"/>
    <p1510:client id="{ED880724-C95B-4A46-A5F5-FA0F57D42E20}" v="469" dt="2021-03-01T16:08:51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11A97-5F90-4CF8-9AB0-B45D9CF9CD19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ACD21-AD7F-4A80-B29C-9E6D42692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ACD21-AD7F-4A80-B29C-9E6D42692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B9A53-75DB-4703-A472-8F4CDF775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4A4FB9A-5483-4E2A-B35B-A1808826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2F2DEA-6C01-4FF3-8F13-879C0E0F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391829-1FF0-423E-88FA-E033E53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FE00E6-77F1-4920-A032-5718C3CF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89BA1C-7181-4131-ACCA-5F7CA2E2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116D209-8032-44A8-BA1B-73975750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486620-BB08-4FAD-BC70-499B33D6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1DCDFF-2E2E-4653-A1EC-BB528739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6C2575-0C54-4BAB-B6DA-ABDE98A1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B812A12-2646-460D-82E3-038907125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CB1D54D-CDB4-4D06-A099-B398C7E8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CDB774-1F11-4568-9A4C-AC903CEE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A771CC-FD5D-45C1-858B-4F596335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41A4A5-EFCA-45A3-910A-BC248321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ECB9B0-D4BC-416D-875F-261B621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AFC887-4E0D-4625-ACA8-58B4F8A8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4EFDB8-9F75-4F57-9E7D-6EA9F0AF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393FF9-98BE-46E8-9ADB-EFCE1600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DA38E9-562B-4D7F-8ADE-49918E6C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F75CDA-3126-4C9A-A20F-6DCA5986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B9C350-E0BE-4176-BA3F-C2178AE4B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F49047-2DD2-4FCC-AB2E-CA9CF40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686674-FB82-4863-92DA-6D8A314D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874627-98F8-4816-AE70-EFCE6AF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E70F4F-69A2-49FF-82B7-4AC783CA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AECFD9-A149-47AB-8B2D-7505C92A5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595812-BC8A-4D21-87B4-5B6BC8DE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877118-631A-44F2-AAF0-445C9F64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3EEDDA-21EE-4090-A040-AA0FEB1A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A9E3B4-D353-4947-AAF0-CBAE22C4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0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5CE4F5-719C-4902-85DC-F2BFF33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BA40D8-A31F-4265-8F70-C481BCB5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17343A-4F88-4A2F-A9FC-AE70E3CF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BF04E0F-D463-43C6-959C-15E831AE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DEDD5B1-E893-439E-8659-ED7ADFA1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885117A-65B8-489A-90B3-05B5A8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BDBA337-6A3E-459B-87F2-BD551A6C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082DA4A-4212-4EA9-825C-1E424DC7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43E7FB-F064-45D2-A490-33207659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D8F217A-67F3-4E80-9A1C-A68D5D8F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F222D5-FCAE-4CD0-8A20-52B418AA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95AAC2-5740-4218-87D0-983E877B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AFEB3D-7192-4BB2-B45F-A3096E94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7739FF0-DFDE-4702-8ABA-BA9D3A7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6CD161-1906-4AF0-B898-726A12DA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688B3-FC11-4C6F-8501-94DB3D4E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1A4B09-E39C-4C12-9449-C6F615F5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2059F2-6217-4E45-8543-682BA4A5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B42E30-53B5-43D9-BAC6-4855AE2A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F3CCE4-0D10-48FB-A523-D947197F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C023F3-0B68-4436-9540-7E120DF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7F1BC-379E-44DB-9275-14D603A9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FE77978-B4C8-4EED-BDC1-0E49AB42A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514B1F1-3E8E-4232-8C87-6111E6B2B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4E9A146-F8E7-4767-870B-575CE022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7A9-38A2-4E53-9403-CBFFDF17AC2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2B64F3-1540-41F8-A826-0E97D793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B27CB1-5EB6-4589-9A21-4BB352A9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7DAE96A-B781-4557-9B7F-35EECFE3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8F3E1B-4E6A-4429-AF3B-9CC70DB0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96ED67-B561-43A5-8201-5B8735D29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DA7A9-38A2-4E53-9403-CBFFDF17AC27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6A046D-D59D-4A8C-9DF4-162001784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E8C740-1F8A-49AE-B03E-72A03AD03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AF7A5-18FB-4CA5-A96C-82E4A5EC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76D57B25-2514-4177-8FF3-67B98D4CB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67372"/>
              </p:ext>
            </p:extLst>
          </p:nvPr>
        </p:nvGraphicFramePr>
        <p:xfrm>
          <a:off x="3195850" y="3821373"/>
          <a:ext cx="5579225" cy="2014581"/>
        </p:xfrm>
        <a:graphic>
          <a:graphicData uri="http://schemas.openxmlformats.org/drawingml/2006/table">
            <a:tbl>
              <a:tblPr firstRow="1" firstCol="1" bandRow="1"/>
              <a:tblGrid>
                <a:gridCol w="2829740">
                  <a:extLst>
                    <a:ext uri="{9D8B030D-6E8A-4147-A177-3AD203B41FA5}">
                      <a16:colId xmlns="" xmlns:a16="http://schemas.microsoft.com/office/drawing/2014/main" val="650275313"/>
                    </a:ext>
                  </a:extLst>
                </a:gridCol>
                <a:gridCol w="2749485">
                  <a:extLst>
                    <a:ext uri="{9D8B030D-6E8A-4147-A177-3AD203B41FA5}">
                      <a16:colId xmlns="" xmlns:a16="http://schemas.microsoft.com/office/drawing/2014/main" val="4256752602"/>
                    </a:ext>
                  </a:extLst>
                </a:gridCol>
              </a:tblGrid>
              <a:tr h="445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     Abubaker Gul</a:t>
                      </a:r>
                      <a:endParaRPr lang="en-US" sz="1400" b="1" i="1">
                        <a:solidFill>
                          <a:srgbClr val="000000"/>
                        </a:solidFill>
                        <a:effectLst/>
                        <a:latin typeface="Times New Roman"/>
                        <a:ea typeface="Yu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20194401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5667835"/>
                  </a:ext>
                </a:extLst>
              </a:tr>
              <a:tr h="58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   Abrar Javaid</a:t>
                      </a:r>
                      <a:endParaRPr lang="en-US" sz="140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Yu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20192906</a:t>
                      </a:r>
                      <a:endParaRPr lang="en-US" sz="1100">
                        <a:solidFill>
                          <a:srgbClr val="7B230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5681689"/>
                  </a:ext>
                </a:extLst>
              </a:tr>
              <a:tr h="561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                Fahed Ishfaq Ahmed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20192782</a:t>
                      </a:r>
                      <a:endParaRPr lang="en-US" sz="1100">
                        <a:solidFill>
                          <a:srgbClr val="7B230B"/>
                        </a:solidFill>
                        <a:effectLst/>
                        <a:latin typeface="Times New Roman"/>
                        <a:ea typeface="Yu Mincho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98830137"/>
                  </a:ext>
                </a:extLst>
              </a:tr>
              <a:tr h="426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                 Muneeb Ahmad Riaz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Yu Mincho"/>
                          <a:cs typeface="Arial"/>
                        </a:rPr>
                        <a:t>20192153</a:t>
                      </a:r>
                      <a:endParaRPr lang="en-US" sz="1100">
                        <a:solidFill>
                          <a:srgbClr val="7B230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6D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EC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547183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DF6823F8-44C7-44DA-9072-1FAF9769C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59" y="1604287"/>
            <a:ext cx="8416649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University of Bahrain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College of Information Technology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Department of Information Systems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-BoldMT" charset="0"/>
              </a:rPr>
              <a:t>ITIS232 LAB – System Analysis and Design I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MT" charset="0"/>
              </a:rPr>
              <a:t>Semester 1, 2020/2021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2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NewRomanPS-BoldMT" charset="0"/>
              </a:rPr>
              <a:t>Project “Case Study”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21D1EBF-8A78-4E01-A2AA-88856384DFB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60" y="2056"/>
            <a:ext cx="1226820" cy="141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47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60623"/>
              </p:ext>
            </p:extLst>
          </p:nvPr>
        </p:nvGraphicFramePr>
        <p:xfrm>
          <a:off x="951345" y="541536"/>
          <a:ext cx="8128000" cy="437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29"/>
                <a:gridCol w="5457371"/>
              </a:tblGrid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Sending email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Sending email for notifying</a:t>
                      </a:r>
                      <a:r>
                        <a:rPr lang="en-US" baseline="0" dirty="0" smtClean="0"/>
                        <a:t> the customer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in information</a:t>
                      </a:r>
                      <a:r>
                        <a:rPr lang="en-US" baseline="0" dirty="0" smtClean="0"/>
                        <a:t> from process 1.1</a:t>
                      </a:r>
                    </a:p>
                    <a:p>
                      <a:r>
                        <a:rPr lang="en-US" baseline="0" dirty="0" smtClean="0"/>
                        <a:t>Customer information from customer data store.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in information to process 1.3</a:t>
                      </a:r>
                    </a:p>
                    <a:p>
                      <a:r>
                        <a:rPr lang="en-US" dirty="0" smtClean="0"/>
                        <a:t>Email to customer external entity.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if the customer has sign up using email address.</a:t>
                      </a:r>
                    </a:p>
                    <a:p>
                      <a:r>
                        <a:rPr lang="en-US" dirty="0" smtClean="0"/>
                        <a:t>Then</a:t>
                      </a:r>
                      <a:r>
                        <a:rPr lang="en-US" baseline="0" dirty="0" smtClean="0"/>
                        <a:t> go to process 1.3 else notify the customer to sign up using email address.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98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24375"/>
              </p:ext>
            </p:extLst>
          </p:nvPr>
        </p:nvGraphicFramePr>
        <p:xfrm>
          <a:off x="951345" y="541536"/>
          <a:ext cx="8128000" cy="381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29"/>
                <a:gridCol w="5457371"/>
              </a:tblGrid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Opening</a:t>
                      </a:r>
                      <a:r>
                        <a:rPr lang="en-US" baseline="0" dirty="0" smtClean="0"/>
                        <a:t> email and using system.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Customers will open the email to use the system.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in information</a:t>
                      </a:r>
                      <a:r>
                        <a:rPr lang="en-US" baseline="0" dirty="0" smtClean="0"/>
                        <a:t> from process 1.2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in information</a:t>
                      </a:r>
                      <a:r>
                        <a:rPr lang="en-US" baseline="0" dirty="0" smtClean="0"/>
                        <a:t> to process 1.4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12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30653"/>
              </p:ext>
            </p:extLst>
          </p:nvPr>
        </p:nvGraphicFramePr>
        <p:xfrm>
          <a:off x="951345" y="541536"/>
          <a:ext cx="8128000" cy="455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29"/>
                <a:gridCol w="5457371"/>
              </a:tblGrid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into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will login</a:t>
                      </a:r>
                      <a:r>
                        <a:rPr lang="en-US" baseline="0" dirty="0" smtClean="0"/>
                        <a:t> and use the system.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r>
                        <a:rPr lang="en-US" baseline="0" dirty="0" smtClean="0"/>
                        <a:t> in information from process 1.3</a:t>
                      </a:r>
                    </a:p>
                    <a:p>
                      <a:r>
                        <a:rPr lang="en-US" baseline="0" dirty="0" smtClean="0"/>
                        <a:t>Customer information from customer data store .</a:t>
                      </a:r>
                    </a:p>
                    <a:p>
                      <a:r>
                        <a:rPr lang="en-US" baseline="0" dirty="0" smtClean="0"/>
                        <a:t>Log in from customer external entity.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information</a:t>
                      </a:r>
                      <a:r>
                        <a:rPr lang="en-US" baseline="0" dirty="0" smtClean="0"/>
                        <a:t> to process 2.1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if the customer has account </a:t>
                      </a:r>
                    </a:p>
                    <a:p>
                      <a:r>
                        <a:rPr lang="en-US" dirty="0" smtClean="0"/>
                        <a:t>Then go to process 2.1 else</a:t>
                      </a:r>
                    </a:p>
                    <a:p>
                      <a:r>
                        <a:rPr lang="en-US" baseline="0" dirty="0" smtClean="0"/>
                        <a:t>Go to process 1.1</a:t>
                      </a:r>
                      <a:endParaRPr lang="en-US" dirty="0" smtClean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03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85453"/>
              </p:ext>
            </p:extLst>
          </p:nvPr>
        </p:nvGraphicFramePr>
        <p:xfrm>
          <a:off x="951345" y="541536"/>
          <a:ext cx="8128000" cy="400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29"/>
                <a:gridCol w="5457371"/>
              </a:tblGrid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Upload medical</a:t>
                      </a:r>
                      <a:r>
                        <a:rPr lang="en-US" baseline="0" dirty="0" smtClean="0"/>
                        <a:t> prescription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will upload</a:t>
                      </a:r>
                      <a:r>
                        <a:rPr lang="en-US" baseline="0" dirty="0" smtClean="0"/>
                        <a:t> his medical prescription to place order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information from</a:t>
                      </a:r>
                      <a:r>
                        <a:rPr lang="en-US" baseline="0" dirty="0" smtClean="0"/>
                        <a:t> process 1.4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information to process 2.2</a:t>
                      </a:r>
                    </a:p>
                    <a:p>
                      <a:r>
                        <a:rPr lang="en-US" baseline="0" dirty="0" smtClean="0"/>
                        <a:t>Order information to order record 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34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32026"/>
              </p:ext>
            </p:extLst>
          </p:nvPr>
        </p:nvGraphicFramePr>
        <p:xfrm>
          <a:off x="951345" y="541536"/>
          <a:ext cx="8128000" cy="391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29"/>
                <a:gridCol w="5457371"/>
              </a:tblGrid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Entering</a:t>
                      </a:r>
                      <a:r>
                        <a:rPr lang="en-US" baseline="0" dirty="0" smtClean="0"/>
                        <a:t> address details 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will enter his address to receive the order.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information from process 2.1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information from 2.3</a:t>
                      </a:r>
                    </a:p>
                    <a:p>
                      <a:r>
                        <a:rPr lang="en-US" dirty="0" smtClean="0"/>
                        <a:t>Order information to order record .</a:t>
                      </a:r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5244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90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91158"/>
              </p:ext>
            </p:extLst>
          </p:nvPr>
        </p:nvGraphicFramePr>
        <p:xfrm>
          <a:off x="950026" y="719666"/>
          <a:ext cx="9209974" cy="408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322"/>
                <a:gridCol w="6573652"/>
              </a:tblGrid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Specifying address.</a:t>
                      </a:r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will specify his address to receive the order.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information from process 2.2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information to process 2.4</a:t>
                      </a:r>
                    </a:p>
                    <a:p>
                      <a:r>
                        <a:rPr lang="en-US" baseline="0" dirty="0" smtClean="0"/>
                        <a:t>Oder information to order record.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75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90448"/>
              </p:ext>
            </p:extLst>
          </p:nvPr>
        </p:nvGraphicFramePr>
        <p:xfrm>
          <a:off x="855024" y="731541"/>
          <a:ext cx="9304977" cy="408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/>
                <a:gridCol w="6573652"/>
              </a:tblGrid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delivery.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will schedule delivery</a:t>
                      </a:r>
                      <a:r>
                        <a:rPr lang="en-US" baseline="0" dirty="0" smtClean="0"/>
                        <a:t> to receive the order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information from process 2.3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information to process 2.5</a:t>
                      </a:r>
                    </a:p>
                    <a:p>
                      <a:r>
                        <a:rPr lang="en-US" baseline="0" dirty="0" smtClean="0"/>
                        <a:t>Order information to order record 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20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8907"/>
              </p:ext>
            </p:extLst>
          </p:nvPr>
        </p:nvGraphicFramePr>
        <p:xfrm>
          <a:off x="855024" y="719666"/>
          <a:ext cx="9304977" cy="408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/>
                <a:gridCol w="6573652"/>
              </a:tblGrid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 information 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customer</a:t>
                      </a:r>
                      <a:r>
                        <a:rPr lang="en-US" baseline="0" dirty="0" smtClean="0"/>
                        <a:t> personal information to place the order 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information from process</a:t>
                      </a:r>
                      <a:r>
                        <a:rPr lang="en-US" baseline="0" dirty="0" smtClean="0"/>
                        <a:t> 2.4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information to process 2.6</a:t>
                      </a:r>
                    </a:p>
                    <a:p>
                      <a:r>
                        <a:rPr lang="en-US" dirty="0" smtClean="0"/>
                        <a:t>Order information to order record 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62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69582"/>
              </p:ext>
            </p:extLst>
          </p:nvPr>
        </p:nvGraphicFramePr>
        <p:xfrm>
          <a:off x="855024" y="719666"/>
          <a:ext cx="9304977" cy="497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/>
                <a:gridCol w="6573652"/>
              </a:tblGrid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 information.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Entering payment information for</a:t>
                      </a:r>
                      <a:r>
                        <a:rPr lang="en-US" baseline="0" dirty="0" smtClean="0"/>
                        <a:t> payment.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information from process 2.5</a:t>
                      </a:r>
                    </a:p>
                    <a:p>
                      <a:r>
                        <a:rPr lang="en-US" dirty="0" smtClean="0"/>
                        <a:t>Customer credit card information from customer credit card</a:t>
                      </a:r>
                    </a:p>
                    <a:p>
                      <a:r>
                        <a:rPr lang="en-US" dirty="0" smtClean="0"/>
                        <a:t>Company</a:t>
                      </a:r>
                      <a:r>
                        <a:rPr lang="en-US" baseline="0" dirty="0" smtClean="0"/>
                        <a:t> external entity.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credit card request to customer</a:t>
                      </a:r>
                      <a:r>
                        <a:rPr lang="en-US" baseline="0" dirty="0" smtClean="0"/>
                        <a:t> credit card.</a:t>
                      </a:r>
                    </a:p>
                    <a:p>
                      <a:r>
                        <a:rPr lang="en-US" baseline="0" dirty="0" smtClean="0"/>
                        <a:t>Company external entity.</a:t>
                      </a:r>
                    </a:p>
                    <a:p>
                      <a:r>
                        <a:rPr lang="en-US" baseline="0" dirty="0" smtClean="0"/>
                        <a:t>Order information to process 3.1</a:t>
                      </a:r>
                    </a:p>
                    <a:p>
                      <a:r>
                        <a:rPr lang="en-US" baseline="0" dirty="0" smtClean="0"/>
                        <a:t>Order information to order record.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1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56793"/>
              </p:ext>
            </p:extLst>
          </p:nvPr>
        </p:nvGraphicFramePr>
        <p:xfrm>
          <a:off x="855024" y="719666"/>
          <a:ext cx="9304977" cy="415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/>
                <a:gridCol w="6573652"/>
              </a:tblGrid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 order details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will review the order before confirmation.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information from process 2.6</a:t>
                      </a:r>
                    </a:p>
                    <a:p>
                      <a:r>
                        <a:rPr lang="en-US" baseline="0" dirty="0" smtClean="0"/>
                        <a:t>Order update from order record.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information to process</a:t>
                      </a:r>
                      <a:r>
                        <a:rPr lang="en-US" baseline="0" dirty="0" smtClean="0"/>
                        <a:t> 3.2</a:t>
                      </a:r>
                    </a:p>
                    <a:p>
                      <a:r>
                        <a:rPr lang="en-US" baseline="0" dirty="0" smtClean="0"/>
                        <a:t>Order information to order record.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81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D976324-550E-4C59-BCFA-F2F9D597EEA4}"/>
              </a:ext>
            </a:extLst>
          </p:cNvPr>
          <p:cNvSpPr/>
          <p:nvPr/>
        </p:nvSpPr>
        <p:spPr>
          <a:xfrm>
            <a:off x="4259738" y="-4101"/>
            <a:ext cx="3768980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b="1" u="sng" kern="0">
                <a:solidFill>
                  <a:srgbClr val="7B230B"/>
                </a:solidFill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FUNCTIONAL REQUIREMENTS:</a:t>
            </a:r>
            <a:endParaRPr lang="en-US" b="1" kern="0">
              <a:solidFill>
                <a:srgbClr val="7B230B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9A9BAE1B-C18F-46F3-AA8E-B42132732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31827"/>
              </p:ext>
            </p:extLst>
          </p:nvPr>
        </p:nvGraphicFramePr>
        <p:xfrm>
          <a:off x="2498202" y="1118886"/>
          <a:ext cx="7303625" cy="651220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="" xmlns:a16="http://schemas.microsoft.com/office/drawing/2014/main" val="3047569104"/>
                    </a:ext>
                  </a:extLst>
                </a:gridCol>
                <a:gridCol w="5619413">
                  <a:extLst>
                    <a:ext uri="{9D8B030D-6E8A-4147-A177-3AD203B41FA5}">
                      <a16:colId xmlns="" xmlns:a16="http://schemas.microsoft.com/office/drawing/2014/main" val="153135084"/>
                    </a:ext>
                  </a:extLst>
                </a:gridCol>
              </a:tblGrid>
              <a:tr h="15611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Authorized login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5506102"/>
                  </a:ext>
                </a:extLst>
              </a:tr>
              <a:tr h="46834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This interface allows user to access 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pharmacy</a:t>
                      </a:r>
                      <a:r>
                        <a:rPr lang="en-GB" sz="1200" baseline="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 system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 </a:t>
                      </a: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using their log in credentials.</a:t>
                      </a:r>
                      <a:endParaRPr lang="en-GB" sz="1200" b="0" i="0" u="none" strike="noStrike" noProof="0" dirty="0">
                        <a:effectLst/>
                        <a:latin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14917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25143210-11F7-4B94-BFA3-C56092F63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18304"/>
              </p:ext>
            </p:extLst>
          </p:nvPr>
        </p:nvGraphicFramePr>
        <p:xfrm>
          <a:off x="2498676" y="1899042"/>
          <a:ext cx="7303625" cy="901811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="" xmlns:a16="http://schemas.microsoft.com/office/drawing/2014/main" val="908711958"/>
                    </a:ext>
                  </a:extLst>
                </a:gridCol>
                <a:gridCol w="5619413">
                  <a:extLst>
                    <a:ext uri="{9D8B030D-6E8A-4147-A177-3AD203B41FA5}">
                      <a16:colId xmlns="" xmlns:a16="http://schemas.microsoft.com/office/drawing/2014/main" val="1423914909"/>
                    </a:ext>
                  </a:extLst>
                </a:gridCol>
              </a:tblGrid>
              <a:tr h="233374">
                <a:tc>
                  <a:txBody>
                    <a:bodyPr/>
                    <a:lstStyle/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F2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Times New Roman"/>
                        </a:rPr>
                        <a:t>Signing up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3828678"/>
                  </a:ext>
                </a:extLst>
              </a:tr>
              <a:tr h="66843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 b="0" i="0" u="none" strike="noStrike" noProof="0">
                          <a:effectLst/>
                          <a:latin typeface="Times New Roman"/>
                        </a:rPr>
                        <a:t>If the customer has no account, he must sign up using his email address.</a:t>
                      </a:r>
                      <a:endParaRPr lang="en-US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367724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8774C307-F536-4CB9-B3CD-02DC384A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06599"/>
              </p:ext>
            </p:extLst>
          </p:nvPr>
        </p:nvGraphicFramePr>
        <p:xfrm>
          <a:off x="2488556" y="2893670"/>
          <a:ext cx="7303625" cy="996145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="" xmlns:a16="http://schemas.microsoft.com/office/drawing/2014/main" val="1194411469"/>
                    </a:ext>
                  </a:extLst>
                </a:gridCol>
                <a:gridCol w="5619413">
                  <a:extLst>
                    <a:ext uri="{9D8B030D-6E8A-4147-A177-3AD203B41FA5}">
                      <a16:colId xmlns="" xmlns:a16="http://schemas.microsoft.com/office/drawing/2014/main" val="2265673681"/>
                    </a:ext>
                  </a:extLst>
                </a:gridCol>
              </a:tblGrid>
              <a:tr h="361708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F3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Confirmation/Verification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87272944"/>
                  </a:ext>
                </a:extLst>
              </a:tr>
              <a:tr h="63443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>
                          <a:effectLst/>
                          <a:latin typeface="Times New Roman"/>
                          <a:cs typeface="Arial"/>
                        </a:rPr>
                        <a:t>After entering email, a link would be sent by system to confirm the user account then user can log in using his account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9420913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5499DBCC-AF83-48DA-81A8-E6CB342AE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612760"/>
              </p:ext>
            </p:extLst>
          </p:nvPr>
        </p:nvGraphicFramePr>
        <p:xfrm>
          <a:off x="2489029" y="3985545"/>
          <a:ext cx="7303625" cy="940669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="" xmlns:a16="http://schemas.microsoft.com/office/drawing/2014/main" val="822467612"/>
                    </a:ext>
                  </a:extLst>
                </a:gridCol>
                <a:gridCol w="5619413">
                  <a:extLst>
                    <a:ext uri="{9D8B030D-6E8A-4147-A177-3AD203B41FA5}">
                      <a16:colId xmlns="" xmlns:a16="http://schemas.microsoft.com/office/drawing/2014/main" val="3092532802"/>
                    </a:ext>
                  </a:extLst>
                </a:gridCol>
              </a:tblGrid>
              <a:tr h="23149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F4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System Interface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5989071"/>
                  </a:ext>
                </a:extLst>
              </a:tr>
              <a:tr h="709176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This interface allows employees with authorized access log in credentials. </a:t>
                      </a:r>
                      <a:r>
                        <a:rPr lang="en-GB" sz="1200" b="0" i="0" u="none" strike="noStrike" noProof="0" smtClean="0">
                          <a:effectLst/>
                          <a:latin typeface="Times New Roman"/>
                        </a:rPr>
                        <a:t>Pharmacy system </a:t>
                      </a: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provides multiple features like manipulation of records, addition, deletion or updating orders.</a:t>
                      </a:r>
                      <a:endParaRPr lang="en-US" dirty="0">
                        <a:latin typeface="Times New Roman"/>
                      </a:endParaRPr>
                    </a:p>
                    <a:p>
                      <a:pPr marL="0" marR="0" lvl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endParaRPr lang="en-GB" sz="120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1533017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="" xmlns:a16="http://schemas.microsoft.com/office/drawing/2014/main" id="{7B57BDDF-2D37-41D4-8C73-DDF6FEDDB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31871"/>
              </p:ext>
            </p:extLst>
          </p:nvPr>
        </p:nvGraphicFramePr>
        <p:xfrm>
          <a:off x="2489029" y="5044885"/>
          <a:ext cx="7303625" cy="709176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="" xmlns:a16="http://schemas.microsoft.com/office/drawing/2014/main" val="1002680247"/>
                    </a:ext>
                  </a:extLst>
                </a:gridCol>
                <a:gridCol w="5619413">
                  <a:extLst>
                    <a:ext uri="{9D8B030D-6E8A-4147-A177-3AD203B41FA5}">
                      <a16:colId xmlns="" xmlns:a16="http://schemas.microsoft.com/office/drawing/2014/main" val="2431108262"/>
                    </a:ext>
                  </a:extLst>
                </a:gridCol>
              </a:tblGrid>
              <a:tr h="236392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F5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Sending Medical prescriptions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631061"/>
                  </a:ext>
                </a:extLst>
              </a:tr>
              <a:tr h="472784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user is required by the system to upload his/her medical prescriptions.</a:t>
                      </a:r>
                      <a:endParaRPr lang="en-GB" sz="1200" dirty="0" err="1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7171045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F9C05273-7B0A-4099-89A8-36BC88774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70360"/>
              </p:ext>
            </p:extLst>
          </p:nvPr>
        </p:nvGraphicFramePr>
        <p:xfrm>
          <a:off x="2527139" y="5883797"/>
          <a:ext cx="7303625" cy="852040"/>
        </p:xfrm>
        <a:graphic>
          <a:graphicData uri="http://schemas.openxmlformats.org/drawingml/2006/table">
            <a:tbl>
              <a:tblPr/>
              <a:tblGrid>
                <a:gridCol w="1684212">
                  <a:extLst>
                    <a:ext uri="{9D8B030D-6E8A-4147-A177-3AD203B41FA5}">
                      <a16:colId xmlns="" xmlns:a16="http://schemas.microsoft.com/office/drawing/2014/main" val="727861680"/>
                    </a:ext>
                  </a:extLst>
                </a:gridCol>
                <a:gridCol w="5619413">
                  <a:extLst>
                    <a:ext uri="{9D8B030D-6E8A-4147-A177-3AD203B41FA5}">
                      <a16:colId xmlns="" xmlns:a16="http://schemas.microsoft.com/office/drawing/2014/main" val="1433730850"/>
                    </a:ext>
                  </a:extLst>
                </a:gridCol>
              </a:tblGrid>
              <a:tr h="252472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F6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Entering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883368"/>
                  </a:ext>
                </a:extLst>
              </a:tr>
              <a:tr h="599568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The customer is required to enter address details by finding it on the map.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723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0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3334"/>
              </p:ext>
            </p:extLst>
          </p:nvPr>
        </p:nvGraphicFramePr>
        <p:xfrm>
          <a:off x="855024" y="719666"/>
          <a:ext cx="9304977" cy="4699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/>
                <a:gridCol w="6573652"/>
              </a:tblGrid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confirmation 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Determining</a:t>
                      </a:r>
                      <a:r>
                        <a:rPr lang="en-US" baseline="0" dirty="0" smtClean="0"/>
                        <a:t> the order is accepted or rejected by customer.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information from</a:t>
                      </a:r>
                      <a:r>
                        <a:rPr lang="en-US" baseline="0" dirty="0" smtClean="0"/>
                        <a:t> process 3.1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confirmation email will be sent</a:t>
                      </a:r>
                      <a:r>
                        <a:rPr lang="en-US" baseline="0" dirty="0" smtClean="0"/>
                        <a:t> to customer external entity.</a:t>
                      </a:r>
                    </a:p>
                    <a:p>
                      <a:r>
                        <a:rPr lang="en-US" baseline="0" dirty="0" smtClean="0"/>
                        <a:t>order information to process 4.1</a:t>
                      </a:r>
                    </a:p>
                    <a:p>
                      <a:r>
                        <a:rPr lang="en-US" baseline="0" dirty="0" smtClean="0"/>
                        <a:t>Order information to order record.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if the order is confirmed.</a:t>
                      </a:r>
                    </a:p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n go to process 4.1</a:t>
                      </a:r>
                    </a:p>
                    <a:p>
                      <a:r>
                        <a:rPr lang="en-US" baseline="0" dirty="0" smtClean="0"/>
                        <a:t>Else notify the customer.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17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98304"/>
              </p:ext>
            </p:extLst>
          </p:nvPr>
        </p:nvGraphicFramePr>
        <p:xfrm>
          <a:off x="855024" y="719666"/>
          <a:ext cx="9304977" cy="503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/>
                <a:gridCol w="6573652"/>
              </a:tblGrid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preparation 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Pharmacist will prepare item for the customer.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information from process 3.2</a:t>
                      </a:r>
                    </a:p>
                    <a:p>
                      <a:r>
                        <a:rPr lang="en-US" baseline="0" dirty="0" smtClean="0"/>
                        <a:t>Order confirmation pharmacist from external entity 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information to external entity pharmacist</a:t>
                      </a:r>
                    </a:p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quantity to item record</a:t>
                      </a:r>
                    </a:p>
                    <a:p>
                      <a:r>
                        <a:rPr lang="en-US" baseline="0" dirty="0" smtClean="0"/>
                        <a:t>Item update to item record</a:t>
                      </a:r>
                    </a:p>
                    <a:p>
                      <a:r>
                        <a:rPr lang="en-US" baseline="0" dirty="0" smtClean="0"/>
                        <a:t>Item information to process 4.2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if the item is available with pharmacist </a:t>
                      </a:r>
                    </a:p>
                    <a:p>
                      <a:r>
                        <a:rPr lang="en-US" dirty="0" smtClean="0"/>
                        <a:t>Then go</a:t>
                      </a:r>
                      <a:r>
                        <a:rPr lang="en-US" baseline="0" dirty="0" smtClean="0"/>
                        <a:t> to process 4.2</a:t>
                      </a:r>
                    </a:p>
                    <a:p>
                      <a:r>
                        <a:rPr lang="en-US" baseline="0" dirty="0" smtClean="0"/>
                        <a:t>Else send item update to the item record.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272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62957"/>
              </p:ext>
            </p:extLst>
          </p:nvPr>
        </p:nvGraphicFramePr>
        <p:xfrm>
          <a:off x="855024" y="719666"/>
          <a:ext cx="9304977" cy="408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325"/>
                <a:gridCol w="6573652"/>
              </a:tblGrid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confirmation 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Determining</a:t>
                      </a:r>
                      <a:r>
                        <a:rPr lang="en-US" baseline="0" dirty="0" smtClean="0"/>
                        <a:t> the item is available or not.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information from process to 4.1</a:t>
                      </a:r>
                    </a:p>
                    <a:p>
                      <a:r>
                        <a:rPr lang="en-US" dirty="0" smtClean="0"/>
                        <a:t>Item information from item record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information to process 5.1</a:t>
                      </a:r>
                      <a:endParaRPr lang="en-US" dirty="0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4084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922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98045"/>
              </p:ext>
            </p:extLst>
          </p:nvPr>
        </p:nvGraphicFramePr>
        <p:xfrm>
          <a:off x="1045029" y="719666"/>
          <a:ext cx="9114971" cy="420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210"/>
                <a:gridCol w="5991761"/>
              </a:tblGrid>
              <a:tr h="594442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</a:tr>
              <a:tr h="594442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 process </a:t>
                      </a:r>
                      <a:endParaRPr lang="en-US" dirty="0"/>
                    </a:p>
                  </a:txBody>
                  <a:tcPr/>
                </a:tc>
              </a:tr>
              <a:tr h="594442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Generating an invoice for the customer order.</a:t>
                      </a:r>
                      <a:endParaRPr lang="en-US" dirty="0"/>
                    </a:p>
                  </a:txBody>
                  <a:tcPr/>
                </a:tc>
              </a:tr>
              <a:tr h="594442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information from process to 4.2</a:t>
                      </a:r>
                      <a:endParaRPr lang="en-US" dirty="0"/>
                    </a:p>
                  </a:txBody>
                  <a:tcPr/>
                </a:tc>
              </a:tr>
              <a:tr h="594442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Invoice information to invoice record.</a:t>
                      </a:r>
                    </a:p>
                    <a:p>
                      <a:r>
                        <a:rPr lang="en-US" dirty="0" smtClean="0"/>
                        <a:t>Payment information to process 5.2</a:t>
                      </a:r>
                      <a:endParaRPr lang="en-US" dirty="0"/>
                    </a:p>
                  </a:txBody>
                  <a:tcPr/>
                </a:tc>
              </a:tr>
              <a:tr h="594442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4442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24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27753"/>
              </p:ext>
            </p:extLst>
          </p:nvPr>
        </p:nvGraphicFramePr>
        <p:xfrm>
          <a:off x="629393" y="719666"/>
          <a:ext cx="9530608" cy="419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337"/>
                <a:gridCol w="6324271"/>
              </a:tblGrid>
              <a:tr h="528297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</a:tr>
              <a:tr h="528297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 confirmation </a:t>
                      </a:r>
                      <a:endParaRPr lang="en-US" dirty="0"/>
                    </a:p>
                  </a:txBody>
                  <a:tcPr/>
                </a:tc>
              </a:tr>
              <a:tr h="528297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Sending payment confirmation to customer </a:t>
                      </a:r>
                      <a:endParaRPr lang="en-US" dirty="0"/>
                    </a:p>
                  </a:txBody>
                  <a:tcPr/>
                </a:tc>
              </a:tr>
              <a:tr h="528297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r>
                        <a:rPr lang="en-US" baseline="0" dirty="0" smtClean="0"/>
                        <a:t> information from process 5.1</a:t>
                      </a:r>
                      <a:endParaRPr lang="en-US" dirty="0"/>
                    </a:p>
                  </a:txBody>
                  <a:tcPr/>
                </a:tc>
              </a:tr>
              <a:tr h="528297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r>
                        <a:rPr lang="en-US" baseline="0" dirty="0" smtClean="0"/>
                        <a:t> confirmation to customer external entity </a:t>
                      </a:r>
                    </a:p>
                    <a:p>
                      <a:r>
                        <a:rPr lang="en-US" baseline="0" dirty="0" smtClean="0"/>
                        <a:t>Payment update to invoice record.</a:t>
                      </a:r>
                      <a:endParaRPr lang="en-US" dirty="0"/>
                    </a:p>
                  </a:txBody>
                  <a:tcPr/>
                </a:tc>
              </a:tr>
              <a:tr h="765677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if the payment is confirmed</a:t>
                      </a:r>
                    </a:p>
                    <a:p>
                      <a:r>
                        <a:rPr lang="en-US" dirty="0" smtClean="0"/>
                        <a:t>Then</a:t>
                      </a:r>
                      <a:r>
                        <a:rPr lang="en-US" baseline="0" dirty="0" smtClean="0"/>
                        <a:t> go to process 6.1 </a:t>
                      </a:r>
                    </a:p>
                    <a:p>
                      <a:r>
                        <a:rPr lang="en-US" baseline="0" dirty="0" smtClean="0"/>
                        <a:t>Else notify the customer </a:t>
                      </a:r>
                      <a:endParaRPr lang="en-US" dirty="0"/>
                    </a:p>
                  </a:txBody>
                  <a:tcPr/>
                </a:tc>
              </a:tr>
              <a:tr h="528297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203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794069"/>
              </p:ext>
            </p:extLst>
          </p:nvPr>
        </p:nvGraphicFramePr>
        <p:xfrm>
          <a:off x="1199408" y="719664"/>
          <a:ext cx="8960592" cy="487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28"/>
                <a:gridCol w="6086764"/>
              </a:tblGrid>
              <a:tr h="60971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</a:t>
                      </a:r>
                      <a:endParaRPr lang="en-US" dirty="0"/>
                    </a:p>
                  </a:txBody>
                  <a:tcPr/>
                </a:tc>
              </a:tr>
              <a:tr h="60971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 process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60971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finished order is packed and labelled for delivery</a:t>
                      </a:r>
                      <a:endParaRPr lang="en-US" dirty="0"/>
                    </a:p>
                  </a:txBody>
                  <a:tcPr/>
                </a:tc>
              </a:tr>
              <a:tr h="60971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information from process</a:t>
                      </a:r>
                      <a:r>
                        <a:rPr lang="en-US" baseline="0" dirty="0" smtClean="0"/>
                        <a:t> to 5.2</a:t>
                      </a:r>
                    </a:p>
                    <a:p>
                      <a:r>
                        <a:rPr lang="en-US" baseline="0" dirty="0" smtClean="0"/>
                        <a:t>Customer order from pharmacist external entity </a:t>
                      </a:r>
                    </a:p>
                    <a:p>
                      <a:r>
                        <a:rPr lang="en-US" baseline="0" dirty="0" smtClean="0"/>
                        <a:t>Update information from driver record.</a:t>
                      </a:r>
                      <a:endParaRPr lang="en-US" dirty="0"/>
                    </a:p>
                  </a:txBody>
                  <a:tcPr/>
                </a:tc>
              </a:tr>
              <a:tr h="60971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details to driver external entity </a:t>
                      </a:r>
                    </a:p>
                    <a:p>
                      <a:r>
                        <a:rPr lang="en-US" dirty="0" smtClean="0"/>
                        <a:t>Delivery information to driver record.</a:t>
                      </a:r>
                    </a:p>
                    <a:p>
                      <a:r>
                        <a:rPr lang="en-US" dirty="0" smtClean="0"/>
                        <a:t>Delivery</a:t>
                      </a:r>
                      <a:r>
                        <a:rPr lang="en-US" baseline="0" dirty="0" smtClean="0"/>
                        <a:t> information to process 6.2</a:t>
                      </a:r>
                      <a:endParaRPr lang="en-US" dirty="0"/>
                    </a:p>
                  </a:txBody>
                  <a:tcPr/>
                </a:tc>
              </a:tr>
              <a:tr h="609710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710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632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8498"/>
              </p:ext>
            </p:extLst>
          </p:nvPr>
        </p:nvGraphicFramePr>
        <p:xfrm>
          <a:off x="819396" y="719667"/>
          <a:ext cx="9340604" cy="4647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581"/>
                <a:gridCol w="6443023"/>
              </a:tblGrid>
              <a:tr h="663997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</a:tr>
              <a:tr h="663997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 confirmation </a:t>
                      </a:r>
                      <a:endParaRPr lang="en-US" dirty="0"/>
                    </a:p>
                  </a:txBody>
                  <a:tcPr/>
                </a:tc>
              </a:tr>
              <a:tr h="663997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Confirming</a:t>
                      </a:r>
                      <a:r>
                        <a:rPr lang="en-US" baseline="0" dirty="0" smtClean="0"/>
                        <a:t> that order has being delivered.</a:t>
                      </a:r>
                      <a:endParaRPr lang="en-US" dirty="0"/>
                    </a:p>
                  </a:txBody>
                  <a:tcPr/>
                </a:tc>
              </a:tr>
              <a:tr h="663997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 information from process to</a:t>
                      </a:r>
                      <a:r>
                        <a:rPr lang="en-US" baseline="0" dirty="0" smtClean="0"/>
                        <a:t> 6.1 </a:t>
                      </a:r>
                    </a:p>
                    <a:p>
                      <a:r>
                        <a:rPr lang="en-US" baseline="0" dirty="0" smtClean="0"/>
                        <a:t>Delivery confirmation from driver external entity</a:t>
                      </a:r>
                      <a:endParaRPr lang="en-US" dirty="0"/>
                    </a:p>
                  </a:txBody>
                  <a:tcPr/>
                </a:tc>
              </a:tr>
              <a:tr h="663997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3997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3997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69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21CA3003-A6A8-4784-8990-BDC004C6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9394"/>
              </p:ext>
            </p:extLst>
          </p:nvPr>
        </p:nvGraphicFramePr>
        <p:xfrm>
          <a:off x="2905246" y="103590"/>
          <a:ext cx="7106855" cy="824360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="" xmlns:a16="http://schemas.microsoft.com/office/drawing/2014/main" val="2728184969"/>
                    </a:ext>
                  </a:extLst>
                </a:gridCol>
                <a:gridCol w="5468019">
                  <a:extLst>
                    <a:ext uri="{9D8B030D-6E8A-4147-A177-3AD203B41FA5}">
                      <a16:colId xmlns="" xmlns:a16="http://schemas.microsoft.com/office/drawing/2014/main" val="4182179516"/>
                    </a:ext>
                  </a:extLst>
                </a:gridCol>
              </a:tblGrid>
              <a:tr h="27478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F7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Address confirmation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20977544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This 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system </a:t>
                      </a: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allows the customer to confirm their address to avoid any inconvenience or delay in the delivery process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97169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0C925592-A3A8-4EE2-971D-69DBFF12A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63888"/>
              </p:ext>
            </p:extLst>
          </p:nvPr>
        </p:nvGraphicFramePr>
        <p:xfrm>
          <a:off x="2905246" y="1180328"/>
          <a:ext cx="7106855" cy="824360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="" xmlns:a16="http://schemas.microsoft.com/office/drawing/2014/main" val="705626515"/>
                    </a:ext>
                  </a:extLst>
                </a:gridCol>
                <a:gridCol w="5468019">
                  <a:extLst>
                    <a:ext uri="{9D8B030D-6E8A-4147-A177-3AD203B41FA5}">
                      <a16:colId xmlns="" xmlns:a16="http://schemas.microsoft.com/office/drawing/2014/main" val="1828062356"/>
                    </a:ext>
                  </a:extLst>
                </a:gridCol>
              </a:tblGrid>
              <a:tr h="27478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F8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Specifying whole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4144082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customer is required to enter the whole address in detail for e.g., city, area, road, block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724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1228AD21-240D-47EB-927B-D9061F1A1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74701"/>
              </p:ext>
            </p:extLst>
          </p:nvPr>
        </p:nvGraphicFramePr>
        <p:xfrm>
          <a:off x="2888747" y="2251733"/>
          <a:ext cx="7106855" cy="976065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="" xmlns:a16="http://schemas.microsoft.com/office/drawing/2014/main" val="2421055038"/>
                    </a:ext>
                  </a:extLst>
                </a:gridCol>
                <a:gridCol w="5468019">
                  <a:extLst>
                    <a:ext uri="{9D8B030D-6E8A-4147-A177-3AD203B41FA5}">
                      <a16:colId xmlns="" xmlns:a16="http://schemas.microsoft.com/office/drawing/2014/main" val="3134309914"/>
                    </a:ext>
                  </a:extLst>
                </a:gridCol>
              </a:tblGrid>
              <a:tr h="19521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F9</a:t>
                      </a:r>
                      <a:endParaRPr lang="en-US" sz="100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Order Details</a:t>
                      </a:r>
                      <a:endParaRPr lang="en-US" sz="100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3842144"/>
                  </a:ext>
                </a:extLst>
              </a:tr>
              <a:tr h="780852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1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0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system</a:t>
                      </a:r>
                      <a:r>
                        <a:rPr lang="en-GB" sz="1200" baseline="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 will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 </a:t>
                      </a: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issues the details of the customer’s order. It’s known as a printed receipt that includes customer’s name, expected delivery time and order details. These details can be viewed by both the customer and 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</a:t>
                      </a:r>
                      <a:r>
                        <a:rPr lang="en-GB" sz="1200" baseline="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 system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.</a:t>
                      </a: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 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27756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32FDE5C4-3560-42F4-BE66-B50F6707C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58987"/>
              </p:ext>
            </p:extLst>
          </p:nvPr>
        </p:nvGraphicFramePr>
        <p:xfrm>
          <a:off x="2905246" y="3465370"/>
          <a:ext cx="7140454" cy="1170130"/>
        </p:xfrm>
        <a:graphic>
          <a:graphicData uri="http://schemas.openxmlformats.org/drawingml/2006/table">
            <a:tbl>
              <a:tblPr/>
              <a:tblGrid>
                <a:gridCol w="1653541">
                  <a:extLst>
                    <a:ext uri="{9D8B030D-6E8A-4147-A177-3AD203B41FA5}">
                      <a16:colId xmlns="" xmlns:a16="http://schemas.microsoft.com/office/drawing/2014/main" val="1063818616"/>
                    </a:ext>
                  </a:extLst>
                </a:gridCol>
                <a:gridCol w="5486913">
                  <a:extLst>
                    <a:ext uri="{9D8B030D-6E8A-4147-A177-3AD203B41FA5}">
                      <a16:colId xmlns="" xmlns:a16="http://schemas.microsoft.com/office/drawing/2014/main" val="965649035"/>
                    </a:ext>
                  </a:extLst>
                </a:gridCol>
              </a:tblGrid>
              <a:tr h="21614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F10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Personal information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1773739"/>
                  </a:ext>
                </a:extLst>
              </a:tr>
              <a:tr h="95399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costumer is required to enter </a:t>
                      </a: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personal and contact information in order to keep him updated about his order. </a:t>
                      </a:r>
                      <a:endParaRPr lang="en-GB" sz="1200" b="0" i="0" u="none" strike="noStrike" noProof="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460597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FAC66B82-ECF6-4A43-BA58-3989E023A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16362"/>
              </p:ext>
            </p:extLst>
          </p:nvPr>
        </p:nvGraphicFramePr>
        <p:xfrm>
          <a:off x="2879846" y="4724400"/>
          <a:ext cx="7153154" cy="839870"/>
        </p:xfrm>
        <a:graphic>
          <a:graphicData uri="http://schemas.openxmlformats.org/drawingml/2006/table">
            <a:tbl>
              <a:tblPr/>
              <a:tblGrid>
                <a:gridCol w="1649513">
                  <a:extLst>
                    <a:ext uri="{9D8B030D-6E8A-4147-A177-3AD203B41FA5}">
                      <a16:colId xmlns="" xmlns:a16="http://schemas.microsoft.com/office/drawing/2014/main" val="1902179568"/>
                    </a:ext>
                  </a:extLst>
                </a:gridCol>
                <a:gridCol w="5503641">
                  <a:extLst>
                    <a:ext uri="{9D8B030D-6E8A-4147-A177-3AD203B41FA5}">
                      <a16:colId xmlns="" xmlns:a16="http://schemas.microsoft.com/office/drawing/2014/main" val="690800065"/>
                    </a:ext>
                  </a:extLst>
                </a:gridCol>
              </a:tblGrid>
              <a:tr h="16824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F11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Payment method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7600126"/>
                  </a:ext>
                </a:extLst>
              </a:tr>
              <a:tr h="67163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customer must pay through his credit card for verifying the customer and </a:t>
                      </a:r>
                      <a:r>
                        <a:rPr lang="en-GB" sz="1200" b="0" i="0" u="none" strike="noStrike" noProof="0" dirty="0">
                          <a:effectLst/>
                          <a:latin typeface="Times New Roman"/>
                        </a:rPr>
                        <a:t>in order to authorize his card, an authorization request send to the credit card company”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5109737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FB5B9E5A-F186-471D-B00C-1F29C051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46786"/>
              </p:ext>
            </p:extLst>
          </p:nvPr>
        </p:nvGraphicFramePr>
        <p:xfrm>
          <a:off x="2905246" y="5605377"/>
          <a:ext cx="7106855" cy="824360"/>
        </p:xfrm>
        <a:graphic>
          <a:graphicData uri="http://schemas.openxmlformats.org/drawingml/2006/table">
            <a:tbl>
              <a:tblPr/>
              <a:tblGrid>
                <a:gridCol w="1638836">
                  <a:extLst>
                    <a:ext uri="{9D8B030D-6E8A-4147-A177-3AD203B41FA5}">
                      <a16:colId xmlns="" xmlns:a16="http://schemas.microsoft.com/office/drawing/2014/main" val="842315361"/>
                    </a:ext>
                  </a:extLst>
                </a:gridCol>
                <a:gridCol w="5468019">
                  <a:extLst>
                    <a:ext uri="{9D8B030D-6E8A-4147-A177-3AD203B41FA5}">
                      <a16:colId xmlns="" xmlns:a16="http://schemas.microsoft.com/office/drawing/2014/main" val="2035411945"/>
                    </a:ext>
                  </a:extLst>
                </a:gridCol>
              </a:tblGrid>
              <a:tr h="274787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F12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Order review and confirmation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7473053"/>
                  </a:ext>
                </a:extLst>
              </a:tr>
              <a:tr h="549573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</a:t>
                      </a:r>
                      <a:r>
                        <a:rPr lang="en-GB" sz="1200" dirty="0" smtClean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system </a:t>
                      </a: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allows customer to review and confirm his/her medicines after this an email is sent to customer with all order details.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830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06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47CC21F2-A12B-4F88-964C-B12B43C71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95732"/>
              </p:ext>
            </p:extLst>
          </p:nvPr>
        </p:nvGraphicFramePr>
        <p:xfrm>
          <a:off x="2552336" y="256688"/>
          <a:ext cx="7087328" cy="835351"/>
        </p:xfrm>
        <a:graphic>
          <a:graphicData uri="http://schemas.openxmlformats.org/drawingml/2006/table">
            <a:tbl>
              <a:tblPr/>
              <a:tblGrid>
                <a:gridCol w="1634334">
                  <a:extLst>
                    <a:ext uri="{9D8B030D-6E8A-4147-A177-3AD203B41FA5}">
                      <a16:colId xmlns="" xmlns:a16="http://schemas.microsoft.com/office/drawing/2014/main" val="1318618841"/>
                    </a:ext>
                  </a:extLst>
                </a:gridCol>
                <a:gridCol w="5452994">
                  <a:extLst>
                    <a:ext uri="{9D8B030D-6E8A-4147-A177-3AD203B41FA5}">
                      <a16:colId xmlns="" xmlns:a16="http://schemas.microsoft.com/office/drawing/2014/main" val="1359562898"/>
                    </a:ext>
                  </a:extLst>
                </a:gridCol>
              </a:tblGrid>
              <a:tr h="27845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F13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Payment confirmation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6622388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After all the process pharmacist handles customers' orders and calculates the final payment. Then an email is sent to customer with all payment details.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5066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A3B61C0B-CAE1-4E0D-B412-1E71420C7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98023"/>
              </p:ext>
            </p:extLst>
          </p:nvPr>
        </p:nvGraphicFramePr>
        <p:xfrm>
          <a:off x="2552336" y="2269524"/>
          <a:ext cx="7087328" cy="835351"/>
        </p:xfrm>
        <a:graphic>
          <a:graphicData uri="http://schemas.openxmlformats.org/drawingml/2006/table">
            <a:tbl>
              <a:tblPr/>
              <a:tblGrid>
                <a:gridCol w="1634334">
                  <a:extLst>
                    <a:ext uri="{9D8B030D-6E8A-4147-A177-3AD203B41FA5}">
                      <a16:colId xmlns="" xmlns:a16="http://schemas.microsoft.com/office/drawing/2014/main" val="1106456096"/>
                    </a:ext>
                  </a:extLst>
                </a:gridCol>
                <a:gridCol w="5452994">
                  <a:extLst>
                    <a:ext uri="{9D8B030D-6E8A-4147-A177-3AD203B41FA5}">
                      <a16:colId xmlns="" xmlns:a16="http://schemas.microsoft.com/office/drawing/2014/main" val="3068368960"/>
                    </a:ext>
                  </a:extLst>
                </a:gridCol>
              </a:tblGrid>
              <a:tr h="27845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F15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Delivery confirmation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9425887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delivery man then confirms the pharmacy that order has been delivered to the costumer.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527432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B0A84111-788C-4AD3-9D70-4DC9FE8D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22592"/>
              </p:ext>
            </p:extLst>
          </p:nvPr>
        </p:nvGraphicFramePr>
        <p:xfrm>
          <a:off x="2552336" y="1263106"/>
          <a:ext cx="7087328" cy="835351"/>
        </p:xfrm>
        <a:graphic>
          <a:graphicData uri="http://schemas.openxmlformats.org/drawingml/2006/table">
            <a:tbl>
              <a:tblPr/>
              <a:tblGrid>
                <a:gridCol w="1634334">
                  <a:extLst>
                    <a:ext uri="{9D8B030D-6E8A-4147-A177-3AD203B41FA5}">
                      <a16:colId xmlns="" xmlns:a16="http://schemas.microsoft.com/office/drawing/2014/main" val="50862182"/>
                    </a:ext>
                  </a:extLst>
                </a:gridCol>
                <a:gridCol w="5452994">
                  <a:extLst>
                    <a:ext uri="{9D8B030D-6E8A-4147-A177-3AD203B41FA5}">
                      <a16:colId xmlns="" xmlns:a16="http://schemas.microsoft.com/office/drawing/2014/main" val="3473986407"/>
                    </a:ext>
                  </a:extLst>
                </a:gridCol>
              </a:tblGrid>
              <a:tr h="278450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F14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Delivery man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8867604"/>
                  </a:ext>
                </a:extLst>
              </a:tr>
              <a:tr h="556901">
                <a:tc>
                  <a:txBody>
                    <a:bodyPr/>
                    <a:lstStyle/>
                    <a:p>
                      <a:pPr marL="18034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Description</a:t>
                      </a:r>
                      <a:endParaRPr lang="en-US" sz="1050" dirty="0">
                        <a:effectLst/>
                        <a:latin typeface="Times New Roman"/>
                        <a:ea typeface="Times New Roman" panose="02020603050405020304" pitchFamily="18" charset="0"/>
                        <a:cs typeface="Arial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 panose="02020603050405020304" pitchFamily="18" charset="0"/>
                          <a:cs typeface="Arial"/>
                        </a:rPr>
                        <a:t>The delivery man then collects the customer's order from pharmacy and deliver it on scheduled date and time.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0590816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FD178CBA-E669-40BE-A81E-CA52F3E90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697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level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1853406"/>
            <a:ext cx="6486525" cy="4295775"/>
          </a:xfrm>
        </p:spPr>
      </p:pic>
    </p:spTree>
    <p:extLst>
      <p:ext uri="{BB962C8B-B14F-4D97-AF65-F5344CB8AC3E}">
        <p14:creationId xmlns:p14="http://schemas.microsoft.com/office/powerpoint/2010/main" val="397224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  DFD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431"/>
            <a:ext cx="10515600" cy="4156364"/>
          </a:xfrm>
        </p:spPr>
      </p:pic>
    </p:spTree>
    <p:extLst>
      <p:ext uri="{BB962C8B-B14F-4D97-AF65-F5344CB8AC3E}">
        <p14:creationId xmlns:p14="http://schemas.microsoft.com/office/powerpoint/2010/main" val="227271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DFD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92096" cy="4199472"/>
          </a:xfrm>
        </p:spPr>
      </p:pic>
    </p:spTree>
    <p:extLst>
      <p:ext uri="{BB962C8B-B14F-4D97-AF65-F5344CB8AC3E}">
        <p14:creationId xmlns:p14="http://schemas.microsoft.com/office/powerpoint/2010/main" val="212820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0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35357"/>
              </p:ext>
            </p:extLst>
          </p:nvPr>
        </p:nvGraphicFramePr>
        <p:xfrm>
          <a:off x="1140031" y="541536"/>
          <a:ext cx="8343075" cy="451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230"/>
                <a:gridCol w="5991845"/>
              </a:tblGrid>
              <a:tr h="645336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</a:tr>
              <a:tr h="645336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Signing up using email.</a:t>
                      </a:r>
                      <a:endParaRPr lang="en-US" dirty="0"/>
                    </a:p>
                  </a:txBody>
                  <a:tcPr/>
                </a:tc>
              </a:tr>
              <a:tr h="645336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the customers email address from the customer</a:t>
                      </a:r>
                      <a:endParaRPr lang="en-US" dirty="0"/>
                    </a:p>
                  </a:txBody>
                  <a:tcPr/>
                </a:tc>
              </a:tr>
              <a:tr h="645336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 address from customer external entity</a:t>
                      </a:r>
                      <a:endParaRPr lang="en-US" dirty="0"/>
                    </a:p>
                  </a:txBody>
                  <a:tcPr/>
                </a:tc>
              </a:tr>
              <a:tr h="645336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Data 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 information to process 1.2</a:t>
                      </a:r>
                      <a:endParaRPr lang="en-US" dirty="0"/>
                    </a:p>
                  </a:txBody>
                  <a:tcPr/>
                </a:tc>
              </a:tr>
              <a:tr h="645336">
                <a:tc>
                  <a:txBody>
                    <a:bodyPr/>
                    <a:lstStyle/>
                    <a:p>
                      <a:r>
                        <a:rPr lang="en-US" dirty="0" smtClean="0"/>
                        <a:t>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5336"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23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230</TotalTime>
  <Words>1306</Words>
  <Application>Microsoft Office PowerPoint</Application>
  <PresentationFormat>Widescreen</PresentationFormat>
  <Paragraphs>338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TimesNewRomanPS-BoldMT</vt:lpstr>
      <vt:lpstr>TimesNewRomanPSMT</vt:lpstr>
      <vt:lpstr>Yu Gothic Light</vt:lpstr>
      <vt:lpstr>Yu Mincho</vt:lpstr>
      <vt:lpstr>Office Theme</vt:lpstr>
      <vt:lpstr>PowerPoint Presentation</vt:lpstr>
      <vt:lpstr>PowerPoint Presentation</vt:lpstr>
      <vt:lpstr>PowerPoint Presentation</vt:lpstr>
      <vt:lpstr>PowerPoint Presentation</vt:lpstr>
      <vt:lpstr>Context level</vt:lpstr>
      <vt:lpstr>LEVEL 0  DFD</vt:lpstr>
      <vt:lpstr>Level 1 DFD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BAKER GUL MOHAMMAD KHAN  ZARBAT KHAN</dc:creator>
  <cp:lastModifiedBy>Microsoft account</cp:lastModifiedBy>
  <cp:revision>217</cp:revision>
  <dcterms:created xsi:type="dcterms:W3CDTF">2020-12-27T22:08:02Z</dcterms:created>
  <dcterms:modified xsi:type="dcterms:W3CDTF">2021-04-12T12:28:55Z</dcterms:modified>
</cp:coreProperties>
</file>