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230B"/>
    <a:srgbClr val="5E47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1F9731-01D9-46ED-A269-D9FA684555D1}" v="22" dt="2021-03-01T15:50:24.923"/>
    <p1510:client id="{22307EDB-2CB5-F2FA-6008-4FE88749D0FD}" v="625" dt="2021-03-01T14:21:30.944"/>
    <p1510:client id="{3B1DB3AE-BB35-4B54-917E-B91A630549EC}" v="286" dt="2021-03-01T15:06:09.767"/>
    <p1510:client id="{3D2FC5D6-14CD-452B-91F7-CB069FE2242E}" v="151" dt="2021-03-01T16:11:33.832"/>
    <p1510:client id="{59D91385-6A5B-48E7-A0C6-831C4A0E48C4}" v="275" dt="2021-03-01T14:37:26.064"/>
    <p1510:client id="{8B654A03-1551-40BD-80D5-9F3AEDAD0B12}" v="112" dt="2021-03-01T14:58:26.848"/>
    <p1510:client id="{97D321C8-B0D6-4332-BB50-D2798F55AA40}" v="157" dt="2021-03-01T16:00:36.419"/>
    <p1510:client id="{B7024C32-3CD0-4E42-8CF5-0A3C2F7C7574}" v="208" dt="2021-03-01T14:48:07.653"/>
    <p1510:client id="{BA0E9C80-6CDF-4FC2-9C41-448AECE72723}" v="80" dt="2021-03-01T15:01:03.222"/>
    <p1510:client id="{C4631F91-A6B5-4BC8-9189-BE2D111407C9}" v="844" dt="2021-03-01T15:33:56.137"/>
    <p1510:client id="{E66C3E1D-E6D9-42B2-93E6-D684BB35BC43}" v="319" dt="2021-03-01T15:45:47.544"/>
    <p1510:client id="{ED880724-C95B-4A46-A5F5-FA0F57D42E20}" v="469" dt="2021-03-01T16:08:51.4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notesMaster" Target="notesMasters/notesMaster1.xml" /><Relationship Id="rId11" Type="http://schemas.microsoft.com/office/2015/10/relationships/revisionInfo" Target="revisionInfo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11A97-5F90-4CF8-9AB0-B45D9CF9CD1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ACD21-AD7F-4A80-B29C-9E6D4269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86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ACD21-AD7F-4A80-B29C-9E6D426923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55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9A53-75DB-4703-A472-8F4CDF775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4FB9A-5483-4E2A-B35B-A18088265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F2DEA-6C01-4FF3-8F13-879C0E0F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A7A9-38A2-4E53-9403-CBFFDF17AC2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91829-1FF0-423E-88FA-E033E532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E00E6-77F1-4920-A032-5718C3CF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7A5-18FB-4CA5-A96C-82E4A5EC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BA1C-7181-4131-ACCA-5F7CA2E2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6D209-8032-44A8-BA1B-73975750E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86620-BB08-4FAD-BC70-499B33D6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A7A9-38A2-4E53-9403-CBFFDF17AC2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DCDFF-2E2E-4653-A1EC-BB528739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C2575-0C54-4BAB-B6DA-ABDE98A1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7A5-18FB-4CA5-A96C-82E4A5EC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8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812A12-2646-460D-82E3-038907125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1D54D-CDB4-4D06-A099-B398C7E8D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774-1F11-4568-9A4C-AC903CEE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A7A9-38A2-4E53-9403-CBFFDF17AC2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771CC-FD5D-45C1-858B-4F596335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1A4A5-EFCA-45A3-910A-BC248321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7A5-18FB-4CA5-A96C-82E4A5EC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5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B9B0-D4BC-416D-875F-261B621C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FC887-4E0D-4625-ACA8-58B4F8A8F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EFDB8-9F75-4F57-9E7D-6EA9F0AFB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A7A9-38A2-4E53-9403-CBFFDF17AC2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93FF9-98BE-46E8-9ADB-EFCE1600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A38E9-562B-4D7F-8ADE-49918E6C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7A5-18FB-4CA5-A96C-82E4A5EC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9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5CDA-3126-4C9A-A20F-6DCA5986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9C350-E0BE-4176-BA3F-C2178AE4B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49047-2DD2-4FCC-AB2E-CA9CF409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A7A9-38A2-4E53-9403-CBFFDF17AC2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86674-FB82-4863-92DA-6D8A314D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74627-98F8-4816-AE70-EFCE6AF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7A5-18FB-4CA5-A96C-82E4A5EC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5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70F4F-69A2-49FF-82B7-4AC783CA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ECFD9-A149-47AB-8B2D-7505C92A5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95812-BC8A-4D21-87B4-5B6BC8DEF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77118-631A-44F2-AAF0-445C9F64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A7A9-38A2-4E53-9403-CBFFDF17AC2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EEDDA-21EE-4090-A040-AA0FEB1A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9E3B4-D353-4947-AAF0-CBAE22C4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7A5-18FB-4CA5-A96C-82E4A5EC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05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CE4F5-719C-4902-85DC-F2BFF33C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A40D8-A31F-4265-8F70-C481BCB55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7343A-4F88-4A2F-A9FC-AE70E3CFA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04E0F-D463-43C6-959C-15E831AE9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DD5B1-E893-439E-8659-ED7ADFA19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85117A-65B8-489A-90B3-05B5A8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A7A9-38A2-4E53-9403-CBFFDF17AC2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BA337-6A3E-459B-87F2-BD551A6C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2DA4A-4212-4EA9-825C-1E424DC7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7A5-18FB-4CA5-A96C-82E4A5EC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1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E7FB-F064-45D2-A490-332076590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8F217A-67F3-4E80-9A1C-A68D5D8F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A7A9-38A2-4E53-9403-CBFFDF17AC2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222D5-FCAE-4CD0-8A20-52B418AAA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5AAC2-5740-4218-87D0-983E877B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7A5-18FB-4CA5-A96C-82E4A5EC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7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FEB3D-7192-4BB2-B45F-A3096E944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A7A9-38A2-4E53-9403-CBFFDF17AC2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39FF0-DFDE-4702-8ABA-BA9D3A72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CD161-1906-4AF0-B898-726A12DA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7A5-18FB-4CA5-A96C-82E4A5EC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0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88B3-FC11-4C6F-8501-94DB3D4EB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A4B09-E39C-4C12-9449-C6F615F56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059F2-6217-4E45-8543-682BA4A5C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42E30-53B5-43D9-BAC6-4855AE2A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A7A9-38A2-4E53-9403-CBFFDF17AC2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3CCE4-0D10-48FB-A523-D947197F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023F3-0B68-4436-9540-7E120DF7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7A5-18FB-4CA5-A96C-82E4A5EC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5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F1BC-379E-44DB-9275-14D603A9F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E77978-B4C8-4EED-BDC1-0E49AB42A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4B1F1-3E8E-4232-8C87-6111E6B2B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9A146-F8E7-4767-870B-575CE0229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A7A9-38A2-4E53-9403-CBFFDF17AC2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B64F3-1540-41F8-A826-0E97D793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27CB1-5EB6-4589-9A21-4BB352A9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7A5-18FB-4CA5-A96C-82E4A5EC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1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DAE96A-B781-4557-9B7F-35EECFE3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F3E1B-4E6A-4429-AF3B-9CC70DB0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6ED67-B561-43A5-8201-5B8735D29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DA7A9-38A2-4E53-9403-CBFFDF17AC2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046D-D59D-4A8C-9DF4-162001784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8C740-1F8A-49AE-B03E-72A03AD03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AF7A5-18FB-4CA5-A96C-82E4A5EC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0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D57B25-2514-4177-8FF3-67B98D4CB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967372"/>
              </p:ext>
            </p:extLst>
          </p:nvPr>
        </p:nvGraphicFramePr>
        <p:xfrm>
          <a:off x="3195850" y="3821373"/>
          <a:ext cx="5579225" cy="2014581"/>
        </p:xfrm>
        <a:graphic>
          <a:graphicData uri="http://schemas.openxmlformats.org/drawingml/2006/table">
            <a:tbl>
              <a:tblPr firstRow="1" firstCol="1" bandRow="1"/>
              <a:tblGrid>
                <a:gridCol w="2829740">
                  <a:extLst>
                    <a:ext uri="{9D8B030D-6E8A-4147-A177-3AD203B41FA5}">
                      <a16:colId xmlns:a16="http://schemas.microsoft.com/office/drawing/2014/main" val="650275313"/>
                    </a:ext>
                  </a:extLst>
                </a:gridCol>
                <a:gridCol w="2749485">
                  <a:extLst>
                    <a:ext uri="{9D8B030D-6E8A-4147-A177-3AD203B41FA5}">
                      <a16:colId xmlns:a16="http://schemas.microsoft.com/office/drawing/2014/main" val="4256752602"/>
                    </a:ext>
                  </a:extLst>
                </a:gridCol>
              </a:tblGrid>
              <a:tr h="4455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Yu Mincho"/>
                          <a:cs typeface="Arial"/>
                        </a:rPr>
                        <a:t>     Abubaker Gul</a:t>
                      </a:r>
                      <a:endParaRPr lang="en-US" sz="1400" b="1" i="1">
                        <a:solidFill>
                          <a:srgbClr val="000000"/>
                        </a:solidFill>
                        <a:effectLst/>
                        <a:latin typeface="Times New Roman"/>
                        <a:ea typeface="Yu Mincho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Yu Mincho"/>
                          <a:cs typeface="Arial"/>
                        </a:rPr>
                        <a:t>20194401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667835"/>
                  </a:ext>
                </a:extLst>
              </a:tr>
              <a:tr h="5811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Yu Mincho"/>
                          <a:cs typeface="Arial"/>
                        </a:rPr>
                        <a:t>   Abrar Javaid</a:t>
                      </a:r>
                      <a:endParaRPr lang="en-US" sz="140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Yu Mincho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Yu Mincho"/>
                          <a:cs typeface="Arial"/>
                        </a:rPr>
                        <a:t>20192906</a:t>
                      </a:r>
                      <a:endParaRPr lang="en-US" sz="1100">
                        <a:solidFill>
                          <a:srgbClr val="7B230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E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681689"/>
                  </a:ext>
                </a:extLst>
              </a:tr>
              <a:tr h="561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Yu Mincho"/>
                          <a:cs typeface="Arial"/>
                        </a:rPr>
                        <a:t>                Fahed Ishfaq Ahmed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Yu Mincho"/>
                          <a:cs typeface="Arial"/>
                        </a:rPr>
                        <a:t>20192782</a:t>
                      </a:r>
                      <a:endParaRPr lang="en-US" sz="1100">
                        <a:solidFill>
                          <a:srgbClr val="7B230B"/>
                        </a:solidFill>
                        <a:effectLst/>
                        <a:latin typeface="Times New Roman"/>
                        <a:ea typeface="Yu Mincho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830137"/>
                  </a:ext>
                </a:extLst>
              </a:tr>
              <a:tr h="426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Yu Mincho"/>
                          <a:cs typeface="Arial"/>
                        </a:rPr>
                        <a:t>                 Muneeb Ahmad Riaz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Yu Mincho"/>
                          <a:cs typeface="Arial"/>
                        </a:rPr>
                        <a:t>20192153</a:t>
                      </a:r>
                      <a:endParaRPr lang="en-US" sz="1100">
                        <a:solidFill>
                          <a:srgbClr val="7B230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E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471839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DF6823F8-44C7-44DA-9072-1FAF9769C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459" y="1604287"/>
            <a:ext cx="8416649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14600" algn="l"/>
              </a:tabLst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NewRomanPSMT" charset="0"/>
              </a:rPr>
              <a:t>University of Bahrain</a:t>
            </a:r>
            <a:endParaRPr kumimoji="0" lang="en-US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14600" algn="l"/>
              </a:tabLst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NewRomanPSMT" charset="0"/>
              </a:rPr>
              <a:t>College of Information Technology</a:t>
            </a:r>
            <a:endParaRPr kumimoji="0" lang="en-US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14600" algn="l"/>
              </a:tabLst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NewRomanPSMT" charset="0"/>
              </a:rPr>
              <a:t>Department of Information Systems</a:t>
            </a:r>
            <a:endParaRPr kumimoji="0" lang="en-US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14600" algn="l"/>
              </a:tabLst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NewRomanPS-BoldMT" charset="0"/>
              </a:rPr>
              <a:t>ITIS232 LAB – System Analysis and Design I</a:t>
            </a:r>
            <a:endParaRPr kumimoji="0" lang="en-US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14600" algn="l"/>
              </a:tabLs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NewRomanPSMT" charset="0"/>
              </a:rPr>
              <a:t>Semester 1, 2020/2021</a:t>
            </a:r>
            <a:endParaRPr kumimoji="0" lang="en-US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14600" algn="l"/>
              </a:tabLst>
            </a:pPr>
            <a:r>
              <a:rPr kumimoji="0" lang="en-US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NewRomanPS-BoldMT" charset="0"/>
              </a:rPr>
              <a:t>Project “Case Study”</a:t>
            </a:r>
            <a:endParaRPr kumimoji="0" lang="en-US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14600" algn="l"/>
              </a:tabLst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1D1EBF-8A78-4E01-A2AA-88856384DFB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060" y="2056"/>
            <a:ext cx="1226820" cy="141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047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D976324-550E-4C59-BCFA-F2F9D597EEA4}"/>
              </a:ext>
            </a:extLst>
          </p:cNvPr>
          <p:cNvSpPr/>
          <p:nvPr/>
        </p:nvSpPr>
        <p:spPr>
          <a:xfrm>
            <a:off x="4259738" y="-4101"/>
            <a:ext cx="3768980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n-US" b="1" u="sng" kern="0">
                <a:solidFill>
                  <a:srgbClr val="7B230B"/>
                </a:solidFill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FUNCTIONAL REQUIREMENTS:</a:t>
            </a:r>
            <a:endParaRPr lang="en-US" b="1" kern="0">
              <a:solidFill>
                <a:srgbClr val="7B230B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A9BAE1B-C18F-46F3-AA8E-B42132732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828266"/>
              </p:ext>
            </p:extLst>
          </p:nvPr>
        </p:nvGraphicFramePr>
        <p:xfrm>
          <a:off x="2498202" y="1118886"/>
          <a:ext cx="7303625" cy="651220"/>
        </p:xfrm>
        <a:graphic>
          <a:graphicData uri="http://schemas.openxmlformats.org/drawingml/2006/table">
            <a:tbl>
              <a:tblPr/>
              <a:tblGrid>
                <a:gridCol w="1684212">
                  <a:extLst>
                    <a:ext uri="{9D8B030D-6E8A-4147-A177-3AD203B41FA5}">
                      <a16:colId xmlns:a16="http://schemas.microsoft.com/office/drawing/2014/main" val="3047569104"/>
                    </a:ext>
                  </a:extLst>
                </a:gridCol>
                <a:gridCol w="5619413">
                  <a:extLst>
                    <a:ext uri="{9D8B030D-6E8A-4147-A177-3AD203B41FA5}">
                      <a16:colId xmlns:a16="http://schemas.microsoft.com/office/drawing/2014/main" val="153135084"/>
                    </a:ext>
                  </a:extLst>
                </a:gridCol>
              </a:tblGrid>
              <a:tr h="156113">
                <a:tc>
                  <a:txBody>
                    <a:bodyPr/>
                    <a:lstStyle/>
                    <a:p>
                      <a:pPr marL="18034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F1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Authorized login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06102"/>
                  </a:ext>
                </a:extLst>
              </a:tr>
              <a:tr h="468340">
                <a:tc>
                  <a:txBody>
                    <a:bodyPr/>
                    <a:lstStyle/>
                    <a:p>
                      <a:pPr marL="18034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Description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This interface allows user to access website functionalities using their log in credentials.</a:t>
                      </a:r>
                      <a:endParaRPr lang="en-GB" sz="12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9179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5143210-11F7-4B94-BFA3-C56092F63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818304"/>
              </p:ext>
            </p:extLst>
          </p:nvPr>
        </p:nvGraphicFramePr>
        <p:xfrm>
          <a:off x="2498676" y="1899042"/>
          <a:ext cx="7303625" cy="901811"/>
        </p:xfrm>
        <a:graphic>
          <a:graphicData uri="http://schemas.openxmlformats.org/drawingml/2006/table">
            <a:tbl>
              <a:tblPr/>
              <a:tblGrid>
                <a:gridCol w="1684212">
                  <a:extLst>
                    <a:ext uri="{9D8B030D-6E8A-4147-A177-3AD203B41FA5}">
                      <a16:colId xmlns:a16="http://schemas.microsoft.com/office/drawing/2014/main" val="908711958"/>
                    </a:ext>
                  </a:extLst>
                </a:gridCol>
                <a:gridCol w="5619413">
                  <a:extLst>
                    <a:ext uri="{9D8B030D-6E8A-4147-A177-3AD203B41FA5}">
                      <a16:colId xmlns:a16="http://schemas.microsoft.com/office/drawing/2014/main" val="1423914909"/>
                    </a:ext>
                  </a:extLst>
                </a:gridCol>
              </a:tblGrid>
              <a:tr h="233374">
                <a:tc>
                  <a:txBody>
                    <a:bodyPr/>
                    <a:lstStyle/>
                    <a:p>
                      <a:pPr marL="18034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F2</a:t>
                      </a:r>
                      <a:endParaRPr lang="en-US" sz="105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GB" sz="1200" b="0" i="0" u="none" strike="noStrike" noProof="0">
                          <a:effectLst/>
                          <a:latin typeface="Times New Roman"/>
                        </a:rPr>
                        <a:t>Signing up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828678"/>
                  </a:ext>
                </a:extLst>
              </a:tr>
              <a:tr h="668437">
                <a:tc>
                  <a:txBody>
                    <a:bodyPr/>
                    <a:lstStyle/>
                    <a:p>
                      <a:pPr marL="18034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Description</a:t>
                      </a:r>
                      <a:endParaRPr lang="en-US" sz="105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GB" sz="1200" b="0" i="0" u="none" strike="noStrike" noProof="0">
                          <a:effectLst/>
                          <a:latin typeface="Times New Roman"/>
                        </a:rPr>
                        <a:t>If the customer has no account, he must sign up using his email address.</a:t>
                      </a:r>
                      <a:endParaRPr lang="en-US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67724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774C307-F536-4CB9-B3CD-02DC384AA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806599"/>
              </p:ext>
            </p:extLst>
          </p:nvPr>
        </p:nvGraphicFramePr>
        <p:xfrm>
          <a:off x="2488556" y="2893670"/>
          <a:ext cx="7303625" cy="996145"/>
        </p:xfrm>
        <a:graphic>
          <a:graphicData uri="http://schemas.openxmlformats.org/drawingml/2006/table">
            <a:tbl>
              <a:tblPr/>
              <a:tblGrid>
                <a:gridCol w="1684212">
                  <a:extLst>
                    <a:ext uri="{9D8B030D-6E8A-4147-A177-3AD203B41FA5}">
                      <a16:colId xmlns:a16="http://schemas.microsoft.com/office/drawing/2014/main" val="1194411469"/>
                    </a:ext>
                  </a:extLst>
                </a:gridCol>
                <a:gridCol w="5619413">
                  <a:extLst>
                    <a:ext uri="{9D8B030D-6E8A-4147-A177-3AD203B41FA5}">
                      <a16:colId xmlns:a16="http://schemas.microsoft.com/office/drawing/2014/main" val="2265673681"/>
                    </a:ext>
                  </a:extLst>
                </a:gridCol>
              </a:tblGrid>
              <a:tr h="361708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F3</a:t>
                      </a:r>
                      <a:endParaRPr lang="en-US" sz="105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Confirmation/Verification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272944"/>
                  </a:ext>
                </a:extLst>
              </a:tr>
              <a:tr h="634437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Description</a:t>
                      </a:r>
                      <a:endParaRPr lang="en-US" sz="105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GB" sz="1200">
                          <a:effectLst/>
                          <a:latin typeface="Times New Roman"/>
                          <a:cs typeface="Arial"/>
                        </a:rPr>
                        <a:t>After entering email, a link would be sent by system to confirm the user account then user can log in using his account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209132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499DBCC-AF83-48DA-81A8-E6CB342AE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16992"/>
              </p:ext>
            </p:extLst>
          </p:nvPr>
        </p:nvGraphicFramePr>
        <p:xfrm>
          <a:off x="2489029" y="3985545"/>
          <a:ext cx="7303625" cy="940669"/>
        </p:xfrm>
        <a:graphic>
          <a:graphicData uri="http://schemas.openxmlformats.org/drawingml/2006/table">
            <a:tbl>
              <a:tblPr/>
              <a:tblGrid>
                <a:gridCol w="1684212">
                  <a:extLst>
                    <a:ext uri="{9D8B030D-6E8A-4147-A177-3AD203B41FA5}">
                      <a16:colId xmlns:a16="http://schemas.microsoft.com/office/drawing/2014/main" val="822467612"/>
                    </a:ext>
                  </a:extLst>
                </a:gridCol>
                <a:gridCol w="5619413">
                  <a:extLst>
                    <a:ext uri="{9D8B030D-6E8A-4147-A177-3AD203B41FA5}">
                      <a16:colId xmlns:a16="http://schemas.microsoft.com/office/drawing/2014/main" val="3092532802"/>
                    </a:ext>
                  </a:extLst>
                </a:gridCol>
              </a:tblGrid>
              <a:tr h="231493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F4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System Interface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989071"/>
                  </a:ext>
                </a:extLst>
              </a:tr>
              <a:tr h="709176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Description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0" i="0" u="none" strike="noStrike" noProof="0" dirty="0">
                          <a:effectLst/>
                          <a:latin typeface="Times New Roman"/>
                        </a:rPr>
                        <a:t>This interface allows employees with authorized access log in credentials. system interface provides multiple features like manipulation of records, addition, deletion or updating orders.</a:t>
                      </a:r>
                      <a:endParaRPr lang="en-US" dirty="0">
                        <a:latin typeface="Times New Roman"/>
                      </a:endParaRPr>
                    </a:p>
                    <a:p>
                      <a:pPr marL="0" marR="0" lvl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endParaRPr lang="en-GB" sz="120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33017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B57BDDF-2D37-41D4-8C73-DDF6FEDDB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231871"/>
              </p:ext>
            </p:extLst>
          </p:nvPr>
        </p:nvGraphicFramePr>
        <p:xfrm>
          <a:off x="2489029" y="5044885"/>
          <a:ext cx="7303625" cy="709176"/>
        </p:xfrm>
        <a:graphic>
          <a:graphicData uri="http://schemas.openxmlformats.org/drawingml/2006/table">
            <a:tbl>
              <a:tblPr/>
              <a:tblGrid>
                <a:gridCol w="1684212">
                  <a:extLst>
                    <a:ext uri="{9D8B030D-6E8A-4147-A177-3AD203B41FA5}">
                      <a16:colId xmlns:a16="http://schemas.microsoft.com/office/drawing/2014/main" val="1002680247"/>
                    </a:ext>
                  </a:extLst>
                </a:gridCol>
                <a:gridCol w="5619413">
                  <a:extLst>
                    <a:ext uri="{9D8B030D-6E8A-4147-A177-3AD203B41FA5}">
                      <a16:colId xmlns:a16="http://schemas.microsoft.com/office/drawing/2014/main" val="2431108262"/>
                    </a:ext>
                  </a:extLst>
                </a:gridCol>
              </a:tblGrid>
              <a:tr h="236392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F5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Sending Medical prescriptions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6631061"/>
                  </a:ext>
                </a:extLst>
              </a:tr>
              <a:tr h="472784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Description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The user is required by the system to upload his/her medical prescriptions.</a:t>
                      </a:r>
                      <a:endParaRPr lang="en-GB" sz="1200" dirty="0" err="1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710452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F9C05273-7B0A-4099-89A8-36BC88774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70360"/>
              </p:ext>
            </p:extLst>
          </p:nvPr>
        </p:nvGraphicFramePr>
        <p:xfrm>
          <a:off x="2527139" y="5883797"/>
          <a:ext cx="7303625" cy="852040"/>
        </p:xfrm>
        <a:graphic>
          <a:graphicData uri="http://schemas.openxmlformats.org/drawingml/2006/table">
            <a:tbl>
              <a:tblPr/>
              <a:tblGrid>
                <a:gridCol w="1684212">
                  <a:extLst>
                    <a:ext uri="{9D8B030D-6E8A-4147-A177-3AD203B41FA5}">
                      <a16:colId xmlns:a16="http://schemas.microsoft.com/office/drawing/2014/main" val="727861680"/>
                    </a:ext>
                  </a:extLst>
                </a:gridCol>
                <a:gridCol w="5619413">
                  <a:extLst>
                    <a:ext uri="{9D8B030D-6E8A-4147-A177-3AD203B41FA5}">
                      <a16:colId xmlns:a16="http://schemas.microsoft.com/office/drawing/2014/main" val="1433730850"/>
                    </a:ext>
                  </a:extLst>
                </a:gridCol>
              </a:tblGrid>
              <a:tr h="252472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F6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Entering 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83368"/>
                  </a:ext>
                </a:extLst>
              </a:tr>
              <a:tr h="599568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Description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GB" sz="1200" b="0" i="0" u="none" strike="noStrike" noProof="0" dirty="0">
                          <a:effectLst/>
                          <a:latin typeface="Times New Roman"/>
                        </a:rPr>
                        <a:t>The customer is required to enter address details by finding it on the map.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239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80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CA3003-A6A8-4784-8990-BDC004C6F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653558"/>
              </p:ext>
            </p:extLst>
          </p:nvPr>
        </p:nvGraphicFramePr>
        <p:xfrm>
          <a:off x="2905246" y="103590"/>
          <a:ext cx="7106855" cy="824360"/>
        </p:xfrm>
        <a:graphic>
          <a:graphicData uri="http://schemas.openxmlformats.org/drawingml/2006/table">
            <a:tbl>
              <a:tblPr/>
              <a:tblGrid>
                <a:gridCol w="1638836">
                  <a:extLst>
                    <a:ext uri="{9D8B030D-6E8A-4147-A177-3AD203B41FA5}">
                      <a16:colId xmlns:a16="http://schemas.microsoft.com/office/drawing/2014/main" val="2728184969"/>
                    </a:ext>
                  </a:extLst>
                </a:gridCol>
                <a:gridCol w="5468019">
                  <a:extLst>
                    <a:ext uri="{9D8B030D-6E8A-4147-A177-3AD203B41FA5}">
                      <a16:colId xmlns:a16="http://schemas.microsoft.com/office/drawing/2014/main" val="4182179516"/>
                    </a:ext>
                  </a:extLst>
                </a:gridCol>
              </a:tblGrid>
              <a:tr h="274787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F7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Address confirmation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977544"/>
                  </a:ext>
                </a:extLst>
              </a:tr>
              <a:tr h="549573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Description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This function allows the customer to confirm their address to avoid any inconvenience or delay in the delivery process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7169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C925592-A3A8-4EE2-971D-69DBFF12A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063888"/>
              </p:ext>
            </p:extLst>
          </p:nvPr>
        </p:nvGraphicFramePr>
        <p:xfrm>
          <a:off x="2905246" y="1180328"/>
          <a:ext cx="7106855" cy="824360"/>
        </p:xfrm>
        <a:graphic>
          <a:graphicData uri="http://schemas.openxmlformats.org/drawingml/2006/table">
            <a:tbl>
              <a:tblPr/>
              <a:tblGrid>
                <a:gridCol w="1638836">
                  <a:extLst>
                    <a:ext uri="{9D8B030D-6E8A-4147-A177-3AD203B41FA5}">
                      <a16:colId xmlns:a16="http://schemas.microsoft.com/office/drawing/2014/main" val="705626515"/>
                    </a:ext>
                  </a:extLst>
                </a:gridCol>
                <a:gridCol w="5468019">
                  <a:extLst>
                    <a:ext uri="{9D8B030D-6E8A-4147-A177-3AD203B41FA5}">
                      <a16:colId xmlns:a16="http://schemas.microsoft.com/office/drawing/2014/main" val="1828062356"/>
                    </a:ext>
                  </a:extLst>
                </a:gridCol>
              </a:tblGrid>
              <a:tr h="274787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F8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Specifying whole 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144082"/>
                  </a:ext>
                </a:extLst>
              </a:tr>
              <a:tr h="549573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Description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The customer is required to enter the whole address in detail for e.g., city, area, road, block etc.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243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228AD21-240D-47EB-927B-D9061F1A1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054067"/>
              </p:ext>
            </p:extLst>
          </p:nvPr>
        </p:nvGraphicFramePr>
        <p:xfrm>
          <a:off x="2888747" y="2251733"/>
          <a:ext cx="7106855" cy="976065"/>
        </p:xfrm>
        <a:graphic>
          <a:graphicData uri="http://schemas.openxmlformats.org/drawingml/2006/table">
            <a:tbl>
              <a:tblPr/>
              <a:tblGrid>
                <a:gridCol w="1638836">
                  <a:extLst>
                    <a:ext uri="{9D8B030D-6E8A-4147-A177-3AD203B41FA5}">
                      <a16:colId xmlns:a16="http://schemas.microsoft.com/office/drawing/2014/main" val="2421055038"/>
                    </a:ext>
                  </a:extLst>
                </a:gridCol>
                <a:gridCol w="5468019">
                  <a:extLst>
                    <a:ext uri="{9D8B030D-6E8A-4147-A177-3AD203B41FA5}">
                      <a16:colId xmlns:a16="http://schemas.microsoft.com/office/drawing/2014/main" val="3134309914"/>
                    </a:ext>
                  </a:extLst>
                </a:gridCol>
              </a:tblGrid>
              <a:tr h="195213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F9</a:t>
                      </a:r>
                      <a:endParaRPr lang="en-US" sz="100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Order Details</a:t>
                      </a:r>
                      <a:endParaRPr lang="en-US" sz="100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842144"/>
                  </a:ext>
                </a:extLst>
              </a:tr>
              <a:tr h="780852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Description</a:t>
                      </a:r>
                      <a:endParaRPr lang="en-US" sz="100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The website issues the details of the customer’s order. It’s known as a printed receipt that includes customer’s name, expected delivery time and order details. These details can be viewed by both the customer and employee. </a:t>
                      </a:r>
                      <a:endParaRPr lang="en-US" sz="1050">
                        <a:effectLst/>
                        <a:latin typeface="Times New Roman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77564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2FDE5C4-3560-42F4-BE66-B50F6707C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592762"/>
              </p:ext>
            </p:extLst>
          </p:nvPr>
        </p:nvGraphicFramePr>
        <p:xfrm>
          <a:off x="2905246" y="3465370"/>
          <a:ext cx="7106855" cy="824360"/>
        </p:xfrm>
        <a:graphic>
          <a:graphicData uri="http://schemas.openxmlformats.org/drawingml/2006/table">
            <a:tbl>
              <a:tblPr/>
              <a:tblGrid>
                <a:gridCol w="1638836">
                  <a:extLst>
                    <a:ext uri="{9D8B030D-6E8A-4147-A177-3AD203B41FA5}">
                      <a16:colId xmlns:a16="http://schemas.microsoft.com/office/drawing/2014/main" val="1063818616"/>
                    </a:ext>
                  </a:extLst>
                </a:gridCol>
                <a:gridCol w="5468019">
                  <a:extLst>
                    <a:ext uri="{9D8B030D-6E8A-4147-A177-3AD203B41FA5}">
                      <a16:colId xmlns:a16="http://schemas.microsoft.com/office/drawing/2014/main" val="965649035"/>
                    </a:ext>
                  </a:extLst>
                </a:gridCol>
              </a:tblGrid>
              <a:tr h="274787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F10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Personal information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773739"/>
                  </a:ext>
                </a:extLst>
              </a:tr>
              <a:tr h="549573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Description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The costumer is required to enter </a:t>
                      </a:r>
                      <a:r>
                        <a:rPr lang="en-GB" sz="1200" b="0" i="0" u="none" strike="noStrike" noProof="0" dirty="0">
                          <a:effectLst/>
                          <a:latin typeface="Times New Roman"/>
                        </a:rPr>
                        <a:t>personal and contact information in order to keep him updated about his order. </a:t>
                      </a:r>
                      <a:endParaRPr lang="en-GB" sz="1200" b="0" i="0" u="none" strike="noStrike" noProof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60597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AC66B82-ECF6-4A43-BA58-3989E023A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902209"/>
              </p:ext>
            </p:extLst>
          </p:nvPr>
        </p:nvGraphicFramePr>
        <p:xfrm>
          <a:off x="2905246" y="4536776"/>
          <a:ext cx="7106855" cy="760794"/>
        </p:xfrm>
        <a:graphic>
          <a:graphicData uri="http://schemas.openxmlformats.org/drawingml/2006/table">
            <a:tbl>
              <a:tblPr/>
              <a:tblGrid>
                <a:gridCol w="1638836">
                  <a:extLst>
                    <a:ext uri="{9D8B030D-6E8A-4147-A177-3AD203B41FA5}">
                      <a16:colId xmlns:a16="http://schemas.microsoft.com/office/drawing/2014/main" val="1902179568"/>
                    </a:ext>
                  </a:extLst>
                </a:gridCol>
                <a:gridCol w="5468019">
                  <a:extLst>
                    <a:ext uri="{9D8B030D-6E8A-4147-A177-3AD203B41FA5}">
                      <a16:colId xmlns:a16="http://schemas.microsoft.com/office/drawing/2014/main" val="690800065"/>
                    </a:ext>
                  </a:extLst>
                </a:gridCol>
              </a:tblGrid>
              <a:tr h="149602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F11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Payment method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00126"/>
                  </a:ext>
                </a:extLst>
              </a:tr>
              <a:tr h="608394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Description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The customer must pay through his credit card for verifying the customer and </a:t>
                      </a:r>
                      <a:r>
                        <a:rPr lang="en-GB" sz="1200" b="0" i="0" u="none" strike="noStrike" noProof="0" dirty="0">
                          <a:effectLst/>
                          <a:latin typeface="Times New Roman"/>
                        </a:rPr>
                        <a:t>in order to authorize his card, an authorization request send to the credit card company”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09737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B5B9E5A-F186-471D-B00C-1F29C051E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359668"/>
              </p:ext>
            </p:extLst>
          </p:nvPr>
        </p:nvGraphicFramePr>
        <p:xfrm>
          <a:off x="2905246" y="5605377"/>
          <a:ext cx="7106855" cy="824360"/>
        </p:xfrm>
        <a:graphic>
          <a:graphicData uri="http://schemas.openxmlformats.org/drawingml/2006/table">
            <a:tbl>
              <a:tblPr/>
              <a:tblGrid>
                <a:gridCol w="1638836">
                  <a:extLst>
                    <a:ext uri="{9D8B030D-6E8A-4147-A177-3AD203B41FA5}">
                      <a16:colId xmlns:a16="http://schemas.microsoft.com/office/drawing/2014/main" val="842315361"/>
                    </a:ext>
                  </a:extLst>
                </a:gridCol>
                <a:gridCol w="5468019">
                  <a:extLst>
                    <a:ext uri="{9D8B030D-6E8A-4147-A177-3AD203B41FA5}">
                      <a16:colId xmlns:a16="http://schemas.microsoft.com/office/drawing/2014/main" val="2035411945"/>
                    </a:ext>
                  </a:extLst>
                </a:gridCol>
              </a:tblGrid>
              <a:tr h="274787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F12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Order review and confirmation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473053"/>
                  </a:ext>
                </a:extLst>
              </a:tr>
              <a:tr h="549573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Description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The sites allows customer to review and confirm his/her medicines after this an email is sent to customer with all order details.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302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06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CC21F2-A12B-4F88-964C-B12B43C71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995732"/>
              </p:ext>
            </p:extLst>
          </p:nvPr>
        </p:nvGraphicFramePr>
        <p:xfrm>
          <a:off x="2552336" y="256688"/>
          <a:ext cx="7087328" cy="835351"/>
        </p:xfrm>
        <a:graphic>
          <a:graphicData uri="http://schemas.openxmlformats.org/drawingml/2006/table">
            <a:tbl>
              <a:tblPr/>
              <a:tblGrid>
                <a:gridCol w="1634334">
                  <a:extLst>
                    <a:ext uri="{9D8B030D-6E8A-4147-A177-3AD203B41FA5}">
                      <a16:colId xmlns:a16="http://schemas.microsoft.com/office/drawing/2014/main" val="1318618841"/>
                    </a:ext>
                  </a:extLst>
                </a:gridCol>
                <a:gridCol w="5452994">
                  <a:extLst>
                    <a:ext uri="{9D8B030D-6E8A-4147-A177-3AD203B41FA5}">
                      <a16:colId xmlns:a16="http://schemas.microsoft.com/office/drawing/2014/main" val="1359562898"/>
                    </a:ext>
                  </a:extLst>
                </a:gridCol>
              </a:tblGrid>
              <a:tr h="278450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F13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Payment confirmation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622388"/>
                  </a:ext>
                </a:extLst>
              </a:tr>
              <a:tr h="556901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Description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After all the process pharmacist handles customers' orders and calculates the final payment. Then an email is sent to customer with all payment details.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669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3B61C0B-CAE1-4E0D-B412-1E71420C7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98023"/>
              </p:ext>
            </p:extLst>
          </p:nvPr>
        </p:nvGraphicFramePr>
        <p:xfrm>
          <a:off x="2552336" y="2269524"/>
          <a:ext cx="7087328" cy="835351"/>
        </p:xfrm>
        <a:graphic>
          <a:graphicData uri="http://schemas.openxmlformats.org/drawingml/2006/table">
            <a:tbl>
              <a:tblPr/>
              <a:tblGrid>
                <a:gridCol w="1634334">
                  <a:extLst>
                    <a:ext uri="{9D8B030D-6E8A-4147-A177-3AD203B41FA5}">
                      <a16:colId xmlns:a16="http://schemas.microsoft.com/office/drawing/2014/main" val="1106456096"/>
                    </a:ext>
                  </a:extLst>
                </a:gridCol>
                <a:gridCol w="5452994">
                  <a:extLst>
                    <a:ext uri="{9D8B030D-6E8A-4147-A177-3AD203B41FA5}">
                      <a16:colId xmlns:a16="http://schemas.microsoft.com/office/drawing/2014/main" val="3068368960"/>
                    </a:ext>
                  </a:extLst>
                </a:gridCol>
              </a:tblGrid>
              <a:tr h="278450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F15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Delivery confirmation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425887"/>
                  </a:ext>
                </a:extLst>
              </a:tr>
              <a:tr h="556901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Description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The delivery man then confirms the pharmacy that order has been delivered to the costumer.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74327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0A84111-788C-4AD3-9D70-4DC9FE8DB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022592"/>
              </p:ext>
            </p:extLst>
          </p:nvPr>
        </p:nvGraphicFramePr>
        <p:xfrm>
          <a:off x="2552336" y="1263106"/>
          <a:ext cx="7087328" cy="835351"/>
        </p:xfrm>
        <a:graphic>
          <a:graphicData uri="http://schemas.openxmlformats.org/drawingml/2006/table">
            <a:tbl>
              <a:tblPr/>
              <a:tblGrid>
                <a:gridCol w="1634334">
                  <a:extLst>
                    <a:ext uri="{9D8B030D-6E8A-4147-A177-3AD203B41FA5}">
                      <a16:colId xmlns:a16="http://schemas.microsoft.com/office/drawing/2014/main" val="50862182"/>
                    </a:ext>
                  </a:extLst>
                </a:gridCol>
                <a:gridCol w="5452994">
                  <a:extLst>
                    <a:ext uri="{9D8B030D-6E8A-4147-A177-3AD203B41FA5}">
                      <a16:colId xmlns:a16="http://schemas.microsoft.com/office/drawing/2014/main" val="3473986407"/>
                    </a:ext>
                  </a:extLst>
                </a:gridCol>
              </a:tblGrid>
              <a:tr h="278450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F14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Delivery man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867604"/>
                  </a:ext>
                </a:extLst>
              </a:tr>
              <a:tr h="556901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Description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The delivery man then collects the customer's order from pharmacy and deliver it on scheduled date and time.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908160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FD178CBA-E669-40BE-A81E-CA52F3E90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3697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MARIAM MOHAMMAD ALI BALOCH</dc:creator>
  <cp:lastModifiedBy>FAHED SAMMENDER KHAN</cp:lastModifiedBy>
  <cp:revision>201</cp:revision>
  <dcterms:created xsi:type="dcterms:W3CDTF">2020-12-27T22:08:02Z</dcterms:created>
  <dcterms:modified xsi:type="dcterms:W3CDTF">2021-03-01T16:13:47Z</dcterms:modified>
</cp:coreProperties>
</file>