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230B"/>
    <a:srgbClr val="5E47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96" autoAdjust="0"/>
  </p:normalViewPr>
  <p:slideViewPr>
    <p:cSldViewPr snapToGrid="0">
      <p:cViewPr varScale="1">
        <p:scale>
          <a:sx n="83" d="100"/>
          <a:sy n="83" d="100"/>
        </p:scale>
        <p:origin x="82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911A97-5F90-4CF8-9AB0-B45D9CF9CD19}" type="datetimeFigureOut">
              <a:rPr lang="en-US" smtClean="0"/>
              <a:t>2/28/2021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ACD21-AD7F-4A80-B29C-9E6D42692319}" type="slidenum">
              <a:rPr lang="en-US" smtClean="0"/>
              <a:t>‹#›</a:t>
            </a:fld>
            <a:endParaRPr lang="en-US"/>
          </a:p>
        </p:txBody>
      </p:sp>
    </p:spTree>
    <p:extLst>
      <p:ext uri="{BB962C8B-B14F-4D97-AF65-F5344CB8AC3E}">
        <p14:creationId xmlns:p14="http://schemas.microsoft.com/office/powerpoint/2010/main" val="449786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EACD21-AD7F-4A80-B29C-9E6D42692319}" type="slidenum">
              <a:rPr lang="en-US" smtClean="0"/>
              <a:t>4</a:t>
            </a:fld>
            <a:endParaRPr lang="en-US"/>
          </a:p>
        </p:txBody>
      </p:sp>
    </p:spTree>
    <p:extLst>
      <p:ext uri="{BB962C8B-B14F-4D97-AF65-F5344CB8AC3E}">
        <p14:creationId xmlns:p14="http://schemas.microsoft.com/office/powerpoint/2010/main" val="3380521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EACD21-AD7F-4A80-B29C-9E6D42692319}" type="slidenum">
              <a:rPr lang="en-US" smtClean="0"/>
              <a:t>6</a:t>
            </a:fld>
            <a:endParaRPr lang="en-US"/>
          </a:p>
        </p:txBody>
      </p:sp>
    </p:spTree>
    <p:extLst>
      <p:ext uri="{BB962C8B-B14F-4D97-AF65-F5344CB8AC3E}">
        <p14:creationId xmlns:p14="http://schemas.microsoft.com/office/powerpoint/2010/main" val="3276455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B9A53-75DB-4703-A472-8F4CDF775C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A4FB9A-5483-4E2A-B35B-A18088265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2F2DEA-6C01-4FF3-8F13-879C0E0F7389}"/>
              </a:ext>
            </a:extLst>
          </p:cNvPr>
          <p:cNvSpPr>
            <a:spLocks noGrp="1"/>
          </p:cNvSpPr>
          <p:nvPr>
            <p:ph type="dt" sz="half" idx="10"/>
          </p:nvPr>
        </p:nvSpPr>
        <p:spPr/>
        <p:txBody>
          <a:bodyPr/>
          <a:lstStyle/>
          <a:p>
            <a:fld id="{E7CDA7A9-38A2-4E53-9403-CBFFDF17AC27}" type="datetimeFigureOut">
              <a:rPr lang="en-US" smtClean="0"/>
              <a:t>2/28/2021</a:t>
            </a:fld>
            <a:endParaRPr lang="en-US"/>
          </a:p>
        </p:txBody>
      </p:sp>
      <p:sp>
        <p:nvSpPr>
          <p:cNvPr id="5" name="Footer Placeholder 4">
            <a:extLst>
              <a:ext uri="{FF2B5EF4-FFF2-40B4-BE49-F238E27FC236}">
                <a16:creationId xmlns:a16="http://schemas.microsoft.com/office/drawing/2014/main" id="{0A391829-1FF0-423E-88FA-E033E5323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E00E6-77F1-4920-A032-5718C3CF99D1}"/>
              </a:ext>
            </a:extLst>
          </p:cNvPr>
          <p:cNvSpPr>
            <a:spLocks noGrp="1"/>
          </p:cNvSpPr>
          <p:nvPr>
            <p:ph type="sldNum" sz="quarter" idx="12"/>
          </p:nvPr>
        </p:nvSpPr>
        <p:spPr/>
        <p:txBody>
          <a:bodyPr/>
          <a:lstStyle/>
          <a:p>
            <a:fld id="{98AAF7A5-18FB-4CA5-A96C-82E4A5ECD2EE}" type="slidenum">
              <a:rPr lang="en-US" smtClean="0"/>
              <a:t>‹#›</a:t>
            </a:fld>
            <a:endParaRPr lang="en-US"/>
          </a:p>
        </p:txBody>
      </p:sp>
    </p:spTree>
    <p:extLst>
      <p:ext uri="{BB962C8B-B14F-4D97-AF65-F5344CB8AC3E}">
        <p14:creationId xmlns:p14="http://schemas.microsoft.com/office/powerpoint/2010/main" val="2072875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9BA1C-7181-4131-ACCA-5F7CA2E2C4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16D209-8032-44A8-BA1B-73975750E1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86620-BB08-4FAD-BC70-499B33D6B47C}"/>
              </a:ext>
            </a:extLst>
          </p:cNvPr>
          <p:cNvSpPr>
            <a:spLocks noGrp="1"/>
          </p:cNvSpPr>
          <p:nvPr>
            <p:ph type="dt" sz="half" idx="10"/>
          </p:nvPr>
        </p:nvSpPr>
        <p:spPr/>
        <p:txBody>
          <a:bodyPr/>
          <a:lstStyle/>
          <a:p>
            <a:fld id="{E7CDA7A9-38A2-4E53-9403-CBFFDF17AC27}" type="datetimeFigureOut">
              <a:rPr lang="en-US" smtClean="0"/>
              <a:t>2/28/2021</a:t>
            </a:fld>
            <a:endParaRPr lang="en-US"/>
          </a:p>
        </p:txBody>
      </p:sp>
      <p:sp>
        <p:nvSpPr>
          <p:cNvPr id="5" name="Footer Placeholder 4">
            <a:extLst>
              <a:ext uri="{FF2B5EF4-FFF2-40B4-BE49-F238E27FC236}">
                <a16:creationId xmlns:a16="http://schemas.microsoft.com/office/drawing/2014/main" id="{F61DCDFF-2E2E-4653-A1EC-BB528739A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C2575-0C54-4BAB-B6DA-ABDE98A1BCB9}"/>
              </a:ext>
            </a:extLst>
          </p:cNvPr>
          <p:cNvSpPr>
            <a:spLocks noGrp="1"/>
          </p:cNvSpPr>
          <p:nvPr>
            <p:ph type="sldNum" sz="quarter" idx="12"/>
          </p:nvPr>
        </p:nvSpPr>
        <p:spPr/>
        <p:txBody>
          <a:bodyPr/>
          <a:lstStyle/>
          <a:p>
            <a:fld id="{98AAF7A5-18FB-4CA5-A96C-82E4A5ECD2EE}" type="slidenum">
              <a:rPr lang="en-US" smtClean="0"/>
              <a:t>‹#›</a:t>
            </a:fld>
            <a:endParaRPr lang="en-US"/>
          </a:p>
        </p:txBody>
      </p:sp>
    </p:spTree>
    <p:extLst>
      <p:ext uri="{BB962C8B-B14F-4D97-AF65-F5344CB8AC3E}">
        <p14:creationId xmlns:p14="http://schemas.microsoft.com/office/powerpoint/2010/main" val="328558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812A12-2646-460D-82E3-0389071259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B1D54D-CDB4-4D06-A099-B398C7E8D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774-1F11-4568-9A4C-AC903CEEFC9B}"/>
              </a:ext>
            </a:extLst>
          </p:cNvPr>
          <p:cNvSpPr>
            <a:spLocks noGrp="1"/>
          </p:cNvSpPr>
          <p:nvPr>
            <p:ph type="dt" sz="half" idx="10"/>
          </p:nvPr>
        </p:nvSpPr>
        <p:spPr/>
        <p:txBody>
          <a:bodyPr/>
          <a:lstStyle/>
          <a:p>
            <a:fld id="{E7CDA7A9-38A2-4E53-9403-CBFFDF17AC27}" type="datetimeFigureOut">
              <a:rPr lang="en-US" smtClean="0"/>
              <a:t>2/28/2021</a:t>
            </a:fld>
            <a:endParaRPr lang="en-US"/>
          </a:p>
        </p:txBody>
      </p:sp>
      <p:sp>
        <p:nvSpPr>
          <p:cNvPr id="5" name="Footer Placeholder 4">
            <a:extLst>
              <a:ext uri="{FF2B5EF4-FFF2-40B4-BE49-F238E27FC236}">
                <a16:creationId xmlns:a16="http://schemas.microsoft.com/office/drawing/2014/main" id="{EBA771CC-FD5D-45C1-858B-4F596335D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1A4A5-EFCA-45A3-910A-BC24832147B3}"/>
              </a:ext>
            </a:extLst>
          </p:cNvPr>
          <p:cNvSpPr>
            <a:spLocks noGrp="1"/>
          </p:cNvSpPr>
          <p:nvPr>
            <p:ph type="sldNum" sz="quarter" idx="12"/>
          </p:nvPr>
        </p:nvSpPr>
        <p:spPr/>
        <p:txBody>
          <a:bodyPr/>
          <a:lstStyle/>
          <a:p>
            <a:fld id="{98AAF7A5-18FB-4CA5-A96C-82E4A5ECD2EE}" type="slidenum">
              <a:rPr lang="en-US" smtClean="0"/>
              <a:t>‹#›</a:t>
            </a:fld>
            <a:endParaRPr lang="en-US"/>
          </a:p>
        </p:txBody>
      </p:sp>
    </p:spTree>
    <p:extLst>
      <p:ext uri="{BB962C8B-B14F-4D97-AF65-F5344CB8AC3E}">
        <p14:creationId xmlns:p14="http://schemas.microsoft.com/office/powerpoint/2010/main" val="126435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CB9B0-D4BC-416D-875F-261B621C0E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AFC887-4E0D-4625-ACA8-58B4F8A8F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EFDB8-9F75-4F57-9E7D-6EA9F0AFB276}"/>
              </a:ext>
            </a:extLst>
          </p:cNvPr>
          <p:cNvSpPr>
            <a:spLocks noGrp="1"/>
          </p:cNvSpPr>
          <p:nvPr>
            <p:ph type="dt" sz="half" idx="10"/>
          </p:nvPr>
        </p:nvSpPr>
        <p:spPr/>
        <p:txBody>
          <a:bodyPr/>
          <a:lstStyle/>
          <a:p>
            <a:fld id="{E7CDA7A9-38A2-4E53-9403-CBFFDF17AC27}" type="datetimeFigureOut">
              <a:rPr lang="en-US" smtClean="0"/>
              <a:t>2/28/2021</a:t>
            </a:fld>
            <a:endParaRPr lang="en-US"/>
          </a:p>
        </p:txBody>
      </p:sp>
      <p:sp>
        <p:nvSpPr>
          <p:cNvPr id="5" name="Footer Placeholder 4">
            <a:extLst>
              <a:ext uri="{FF2B5EF4-FFF2-40B4-BE49-F238E27FC236}">
                <a16:creationId xmlns:a16="http://schemas.microsoft.com/office/drawing/2014/main" id="{39393FF9-98BE-46E8-9ADB-EFCE1600F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38E9-562B-4D7F-8ADE-49918E6CD891}"/>
              </a:ext>
            </a:extLst>
          </p:cNvPr>
          <p:cNvSpPr>
            <a:spLocks noGrp="1"/>
          </p:cNvSpPr>
          <p:nvPr>
            <p:ph type="sldNum" sz="quarter" idx="12"/>
          </p:nvPr>
        </p:nvSpPr>
        <p:spPr/>
        <p:txBody>
          <a:bodyPr/>
          <a:lstStyle/>
          <a:p>
            <a:fld id="{98AAF7A5-18FB-4CA5-A96C-82E4A5ECD2EE}" type="slidenum">
              <a:rPr lang="en-US" smtClean="0"/>
              <a:t>‹#›</a:t>
            </a:fld>
            <a:endParaRPr lang="en-US"/>
          </a:p>
        </p:txBody>
      </p:sp>
    </p:spTree>
    <p:extLst>
      <p:ext uri="{BB962C8B-B14F-4D97-AF65-F5344CB8AC3E}">
        <p14:creationId xmlns:p14="http://schemas.microsoft.com/office/powerpoint/2010/main" val="524099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5CDA-3126-4C9A-A20F-6DCA5986C1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B9C350-E0BE-4176-BA3F-C2178AE4B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F49047-2DD2-4FCC-AB2E-CA9CF409BFAB}"/>
              </a:ext>
            </a:extLst>
          </p:cNvPr>
          <p:cNvSpPr>
            <a:spLocks noGrp="1"/>
          </p:cNvSpPr>
          <p:nvPr>
            <p:ph type="dt" sz="half" idx="10"/>
          </p:nvPr>
        </p:nvSpPr>
        <p:spPr/>
        <p:txBody>
          <a:bodyPr/>
          <a:lstStyle/>
          <a:p>
            <a:fld id="{E7CDA7A9-38A2-4E53-9403-CBFFDF17AC27}" type="datetimeFigureOut">
              <a:rPr lang="en-US" smtClean="0"/>
              <a:t>2/28/2021</a:t>
            </a:fld>
            <a:endParaRPr lang="en-US"/>
          </a:p>
        </p:txBody>
      </p:sp>
      <p:sp>
        <p:nvSpPr>
          <p:cNvPr id="5" name="Footer Placeholder 4">
            <a:extLst>
              <a:ext uri="{FF2B5EF4-FFF2-40B4-BE49-F238E27FC236}">
                <a16:creationId xmlns:a16="http://schemas.microsoft.com/office/drawing/2014/main" id="{92686674-FB82-4863-92DA-6D8A314D9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74627-98F8-4816-AE70-EFCE6AFF9FF0}"/>
              </a:ext>
            </a:extLst>
          </p:cNvPr>
          <p:cNvSpPr>
            <a:spLocks noGrp="1"/>
          </p:cNvSpPr>
          <p:nvPr>
            <p:ph type="sldNum" sz="quarter" idx="12"/>
          </p:nvPr>
        </p:nvSpPr>
        <p:spPr/>
        <p:txBody>
          <a:bodyPr/>
          <a:lstStyle/>
          <a:p>
            <a:fld id="{98AAF7A5-18FB-4CA5-A96C-82E4A5ECD2EE}" type="slidenum">
              <a:rPr lang="en-US" smtClean="0"/>
              <a:t>‹#›</a:t>
            </a:fld>
            <a:endParaRPr lang="en-US"/>
          </a:p>
        </p:txBody>
      </p:sp>
    </p:spTree>
    <p:extLst>
      <p:ext uri="{BB962C8B-B14F-4D97-AF65-F5344CB8AC3E}">
        <p14:creationId xmlns:p14="http://schemas.microsoft.com/office/powerpoint/2010/main" val="178845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0F4F-69A2-49FF-82B7-4AC783CA0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ECFD9-A149-47AB-8B2D-7505C92A5B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595812-BC8A-4D21-87B4-5B6BC8DEF7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877118-631A-44F2-AAF0-445C9F6490D7}"/>
              </a:ext>
            </a:extLst>
          </p:cNvPr>
          <p:cNvSpPr>
            <a:spLocks noGrp="1"/>
          </p:cNvSpPr>
          <p:nvPr>
            <p:ph type="dt" sz="half" idx="10"/>
          </p:nvPr>
        </p:nvSpPr>
        <p:spPr/>
        <p:txBody>
          <a:bodyPr/>
          <a:lstStyle/>
          <a:p>
            <a:fld id="{E7CDA7A9-38A2-4E53-9403-CBFFDF17AC27}" type="datetimeFigureOut">
              <a:rPr lang="en-US" smtClean="0"/>
              <a:t>2/28/2021</a:t>
            </a:fld>
            <a:endParaRPr lang="en-US"/>
          </a:p>
        </p:txBody>
      </p:sp>
      <p:sp>
        <p:nvSpPr>
          <p:cNvPr id="6" name="Footer Placeholder 5">
            <a:extLst>
              <a:ext uri="{FF2B5EF4-FFF2-40B4-BE49-F238E27FC236}">
                <a16:creationId xmlns:a16="http://schemas.microsoft.com/office/drawing/2014/main" id="{233EEDDA-21EE-4090-A040-AA0FEB1A99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9E3B4-D353-4947-AAF0-CBAE22C4B509}"/>
              </a:ext>
            </a:extLst>
          </p:cNvPr>
          <p:cNvSpPr>
            <a:spLocks noGrp="1"/>
          </p:cNvSpPr>
          <p:nvPr>
            <p:ph type="sldNum" sz="quarter" idx="12"/>
          </p:nvPr>
        </p:nvSpPr>
        <p:spPr/>
        <p:txBody>
          <a:bodyPr/>
          <a:lstStyle/>
          <a:p>
            <a:fld id="{98AAF7A5-18FB-4CA5-A96C-82E4A5ECD2EE}" type="slidenum">
              <a:rPr lang="en-US" smtClean="0"/>
              <a:t>‹#›</a:t>
            </a:fld>
            <a:endParaRPr lang="en-US"/>
          </a:p>
        </p:txBody>
      </p:sp>
    </p:spTree>
    <p:extLst>
      <p:ext uri="{BB962C8B-B14F-4D97-AF65-F5344CB8AC3E}">
        <p14:creationId xmlns:p14="http://schemas.microsoft.com/office/powerpoint/2010/main" val="2090805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E4F5-719C-4902-85DC-F2BFF33C11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BA40D8-A31F-4265-8F70-C481BCB55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7343A-4F88-4A2F-A9FC-AE70E3CFA8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F04E0F-D463-43C6-959C-15E831AE96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EDD5B1-E893-439E-8659-ED7ADFA19D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85117A-65B8-489A-90B3-05B5A8E272A2}"/>
              </a:ext>
            </a:extLst>
          </p:cNvPr>
          <p:cNvSpPr>
            <a:spLocks noGrp="1"/>
          </p:cNvSpPr>
          <p:nvPr>
            <p:ph type="dt" sz="half" idx="10"/>
          </p:nvPr>
        </p:nvSpPr>
        <p:spPr/>
        <p:txBody>
          <a:bodyPr/>
          <a:lstStyle/>
          <a:p>
            <a:fld id="{E7CDA7A9-38A2-4E53-9403-CBFFDF17AC27}" type="datetimeFigureOut">
              <a:rPr lang="en-US" smtClean="0"/>
              <a:t>2/28/2021</a:t>
            </a:fld>
            <a:endParaRPr lang="en-US"/>
          </a:p>
        </p:txBody>
      </p:sp>
      <p:sp>
        <p:nvSpPr>
          <p:cNvPr id="8" name="Footer Placeholder 7">
            <a:extLst>
              <a:ext uri="{FF2B5EF4-FFF2-40B4-BE49-F238E27FC236}">
                <a16:creationId xmlns:a16="http://schemas.microsoft.com/office/drawing/2014/main" id="{5BDBA337-6A3E-459B-87F2-BD551A6CF6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82DA4A-4212-4EA9-825C-1E424DC71A38}"/>
              </a:ext>
            </a:extLst>
          </p:cNvPr>
          <p:cNvSpPr>
            <a:spLocks noGrp="1"/>
          </p:cNvSpPr>
          <p:nvPr>
            <p:ph type="sldNum" sz="quarter" idx="12"/>
          </p:nvPr>
        </p:nvSpPr>
        <p:spPr/>
        <p:txBody>
          <a:bodyPr/>
          <a:lstStyle/>
          <a:p>
            <a:fld id="{98AAF7A5-18FB-4CA5-A96C-82E4A5ECD2EE}" type="slidenum">
              <a:rPr lang="en-US" smtClean="0"/>
              <a:t>‹#›</a:t>
            </a:fld>
            <a:endParaRPr lang="en-US"/>
          </a:p>
        </p:txBody>
      </p:sp>
    </p:spTree>
    <p:extLst>
      <p:ext uri="{BB962C8B-B14F-4D97-AF65-F5344CB8AC3E}">
        <p14:creationId xmlns:p14="http://schemas.microsoft.com/office/powerpoint/2010/main" val="425631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E7FB-F064-45D2-A490-3320765905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8F217A-67F3-4E80-9A1C-A68D5D8F43C4}"/>
              </a:ext>
            </a:extLst>
          </p:cNvPr>
          <p:cNvSpPr>
            <a:spLocks noGrp="1"/>
          </p:cNvSpPr>
          <p:nvPr>
            <p:ph type="dt" sz="half" idx="10"/>
          </p:nvPr>
        </p:nvSpPr>
        <p:spPr/>
        <p:txBody>
          <a:bodyPr/>
          <a:lstStyle/>
          <a:p>
            <a:fld id="{E7CDA7A9-38A2-4E53-9403-CBFFDF17AC27}" type="datetimeFigureOut">
              <a:rPr lang="en-US" smtClean="0"/>
              <a:t>2/28/2021</a:t>
            </a:fld>
            <a:endParaRPr lang="en-US"/>
          </a:p>
        </p:txBody>
      </p:sp>
      <p:sp>
        <p:nvSpPr>
          <p:cNvPr id="4" name="Footer Placeholder 3">
            <a:extLst>
              <a:ext uri="{FF2B5EF4-FFF2-40B4-BE49-F238E27FC236}">
                <a16:creationId xmlns:a16="http://schemas.microsoft.com/office/drawing/2014/main" id="{3AF222D5-FCAE-4CD0-8A20-52B418AAA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95AAC2-5740-4218-87D0-983E877B2987}"/>
              </a:ext>
            </a:extLst>
          </p:cNvPr>
          <p:cNvSpPr>
            <a:spLocks noGrp="1"/>
          </p:cNvSpPr>
          <p:nvPr>
            <p:ph type="sldNum" sz="quarter" idx="12"/>
          </p:nvPr>
        </p:nvSpPr>
        <p:spPr/>
        <p:txBody>
          <a:bodyPr/>
          <a:lstStyle/>
          <a:p>
            <a:fld id="{98AAF7A5-18FB-4CA5-A96C-82E4A5ECD2EE}" type="slidenum">
              <a:rPr lang="en-US" smtClean="0"/>
              <a:t>‹#›</a:t>
            </a:fld>
            <a:endParaRPr lang="en-US"/>
          </a:p>
        </p:txBody>
      </p:sp>
    </p:spTree>
    <p:extLst>
      <p:ext uri="{BB962C8B-B14F-4D97-AF65-F5344CB8AC3E}">
        <p14:creationId xmlns:p14="http://schemas.microsoft.com/office/powerpoint/2010/main" val="170237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AFEB3D-7192-4BB2-B45F-A3096E944408}"/>
              </a:ext>
            </a:extLst>
          </p:cNvPr>
          <p:cNvSpPr>
            <a:spLocks noGrp="1"/>
          </p:cNvSpPr>
          <p:nvPr>
            <p:ph type="dt" sz="half" idx="10"/>
          </p:nvPr>
        </p:nvSpPr>
        <p:spPr/>
        <p:txBody>
          <a:bodyPr/>
          <a:lstStyle/>
          <a:p>
            <a:fld id="{E7CDA7A9-38A2-4E53-9403-CBFFDF17AC27}" type="datetimeFigureOut">
              <a:rPr lang="en-US" smtClean="0"/>
              <a:t>2/28/2021</a:t>
            </a:fld>
            <a:endParaRPr lang="en-US"/>
          </a:p>
        </p:txBody>
      </p:sp>
      <p:sp>
        <p:nvSpPr>
          <p:cNvPr id="3" name="Footer Placeholder 2">
            <a:extLst>
              <a:ext uri="{FF2B5EF4-FFF2-40B4-BE49-F238E27FC236}">
                <a16:creationId xmlns:a16="http://schemas.microsoft.com/office/drawing/2014/main" id="{A7739FF0-DFDE-4702-8ABA-BA9D3A7239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6CD161-1906-4AF0-B898-726A12DA5B6D}"/>
              </a:ext>
            </a:extLst>
          </p:cNvPr>
          <p:cNvSpPr>
            <a:spLocks noGrp="1"/>
          </p:cNvSpPr>
          <p:nvPr>
            <p:ph type="sldNum" sz="quarter" idx="12"/>
          </p:nvPr>
        </p:nvSpPr>
        <p:spPr/>
        <p:txBody>
          <a:bodyPr/>
          <a:lstStyle/>
          <a:p>
            <a:fld id="{98AAF7A5-18FB-4CA5-A96C-82E4A5ECD2EE}" type="slidenum">
              <a:rPr lang="en-US" smtClean="0"/>
              <a:t>‹#›</a:t>
            </a:fld>
            <a:endParaRPr lang="en-US"/>
          </a:p>
        </p:txBody>
      </p:sp>
    </p:spTree>
    <p:extLst>
      <p:ext uri="{BB962C8B-B14F-4D97-AF65-F5344CB8AC3E}">
        <p14:creationId xmlns:p14="http://schemas.microsoft.com/office/powerpoint/2010/main" val="225930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88B3-FC11-4C6F-8501-94DB3D4EB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1A4B09-E39C-4C12-9449-C6F615F567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2059F2-6217-4E45-8543-682BA4A5C7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42E30-53B5-43D9-BAC6-4855AE2AFEC9}"/>
              </a:ext>
            </a:extLst>
          </p:cNvPr>
          <p:cNvSpPr>
            <a:spLocks noGrp="1"/>
          </p:cNvSpPr>
          <p:nvPr>
            <p:ph type="dt" sz="half" idx="10"/>
          </p:nvPr>
        </p:nvSpPr>
        <p:spPr/>
        <p:txBody>
          <a:bodyPr/>
          <a:lstStyle/>
          <a:p>
            <a:fld id="{E7CDA7A9-38A2-4E53-9403-CBFFDF17AC27}" type="datetimeFigureOut">
              <a:rPr lang="en-US" smtClean="0"/>
              <a:t>2/28/2021</a:t>
            </a:fld>
            <a:endParaRPr lang="en-US"/>
          </a:p>
        </p:txBody>
      </p:sp>
      <p:sp>
        <p:nvSpPr>
          <p:cNvPr id="6" name="Footer Placeholder 5">
            <a:extLst>
              <a:ext uri="{FF2B5EF4-FFF2-40B4-BE49-F238E27FC236}">
                <a16:creationId xmlns:a16="http://schemas.microsoft.com/office/drawing/2014/main" id="{E7F3CCE4-0D10-48FB-A523-D947197FAE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023F3-0B68-4436-9540-7E120DF7B79C}"/>
              </a:ext>
            </a:extLst>
          </p:cNvPr>
          <p:cNvSpPr>
            <a:spLocks noGrp="1"/>
          </p:cNvSpPr>
          <p:nvPr>
            <p:ph type="sldNum" sz="quarter" idx="12"/>
          </p:nvPr>
        </p:nvSpPr>
        <p:spPr/>
        <p:txBody>
          <a:bodyPr/>
          <a:lstStyle/>
          <a:p>
            <a:fld id="{98AAF7A5-18FB-4CA5-A96C-82E4A5ECD2EE}" type="slidenum">
              <a:rPr lang="en-US" smtClean="0"/>
              <a:t>‹#›</a:t>
            </a:fld>
            <a:endParaRPr lang="en-US"/>
          </a:p>
        </p:txBody>
      </p:sp>
    </p:spTree>
    <p:extLst>
      <p:ext uri="{BB962C8B-B14F-4D97-AF65-F5344CB8AC3E}">
        <p14:creationId xmlns:p14="http://schemas.microsoft.com/office/powerpoint/2010/main" val="1837254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F1BC-379E-44DB-9275-14D603A9F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E77978-B4C8-4EED-BDC1-0E49AB42A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14B1F1-3E8E-4232-8C87-6111E6B2B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E9A146-F8E7-4767-870B-575CE0229D9F}"/>
              </a:ext>
            </a:extLst>
          </p:cNvPr>
          <p:cNvSpPr>
            <a:spLocks noGrp="1"/>
          </p:cNvSpPr>
          <p:nvPr>
            <p:ph type="dt" sz="half" idx="10"/>
          </p:nvPr>
        </p:nvSpPr>
        <p:spPr/>
        <p:txBody>
          <a:bodyPr/>
          <a:lstStyle/>
          <a:p>
            <a:fld id="{E7CDA7A9-38A2-4E53-9403-CBFFDF17AC27}" type="datetimeFigureOut">
              <a:rPr lang="en-US" smtClean="0"/>
              <a:t>2/28/2021</a:t>
            </a:fld>
            <a:endParaRPr lang="en-US"/>
          </a:p>
        </p:txBody>
      </p:sp>
      <p:sp>
        <p:nvSpPr>
          <p:cNvPr id="6" name="Footer Placeholder 5">
            <a:extLst>
              <a:ext uri="{FF2B5EF4-FFF2-40B4-BE49-F238E27FC236}">
                <a16:creationId xmlns:a16="http://schemas.microsoft.com/office/drawing/2014/main" id="{1E2B64F3-1540-41F8-A826-0E97D793B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B27CB1-5EB6-4589-9A21-4BB352A97601}"/>
              </a:ext>
            </a:extLst>
          </p:cNvPr>
          <p:cNvSpPr>
            <a:spLocks noGrp="1"/>
          </p:cNvSpPr>
          <p:nvPr>
            <p:ph type="sldNum" sz="quarter" idx="12"/>
          </p:nvPr>
        </p:nvSpPr>
        <p:spPr/>
        <p:txBody>
          <a:bodyPr/>
          <a:lstStyle/>
          <a:p>
            <a:fld id="{98AAF7A5-18FB-4CA5-A96C-82E4A5ECD2EE}" type="slidenum">
              <a:rPr lang="en-US" smtClean="0"/>
              <a:t>‹#›</a:t>
            </a:fld>
            <a:endParaRPr lang="en-US"/>
          </a:p>
        </p:txBody>
      </p:sp>
    </p:spTree>
    <p:extLst>
      <p:ext uri="{BB962C8B-B14F-4D97-AF65-F5344CB8AC3E}">
        <p14:creationId xmlns:p14="http://schemas.microsoft.com/office/powerpoint/2010/main" val="2114215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DAE96A-B781-4557-9B7F-35EECFE309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8F3E1B-4E6A-4429-AF3B-9CC70DB042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6ED67-B561-43A5-8201-5B8735D29A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CDA7A9-38A2-4E53-9403-CBFFDF17AC27}" type="datetimeFigureOut">
              <a:rPr lang="en-US" smtClean="0"/>
              <a:t>2/28/2021</a:t>
            </a:fld>
            <a:endParaRPr lang="en-US"/>
          </a:p>
        </p:txBody>
      </p:sp>
      <p:sp>
        <p:nvSpPr>
          <p:cNvPr id="5" name="Footer Placeholder 4">
            <a:extLst>
              <a:ext uri="{FF2B5EF4-FFF2-40B4-BE49-F238E27FC236}">
                <a16:creationId xmlns:a16="http://schemas.microsoft.com/office/drawing/2014/main" id="{7F6A046D-D59D-4A8C-9DF4-162001784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E8C740-1F8A-49AE-B03E-72A03AD037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AF7A5-18FB-4CA5-A96C-82E4A5ECD2EE}" type="slidenum">
              <a:rPr lang="en-US" smtClean="0"/>
              <a:t>‹#›</a:t>
            </a:fld>
            <a:endParaRPr lang="en-US"/>
          </a:p>
        </p:txBody>
      </p:sp>
    </p:spTree>
    <p:extLst>
      <p:ext uri="{BB962C8B-B14F-4D97-AF65-F5344CB8AC3E}">
        <p14:creationId xmlns:p14="http://schemas.microsoft.com/office/powerpoint/2010/main" val="4174000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DF6823F8-44C7-44DA-9072-1FAF9769C7FC}"/>
              </a:ext>
            </a:extLst>
          </p:cNvPr>
          <p:cNvSpPr>
            <a:spLocks noChangeArrowheads="1"/>
          </p:cNvSpPr>
          <p:nvPr/>
        </p:nvSpPr>
        <p:spPr bwMode="auto">
          <a:xfrm>
            <a:off x="1675459" y="1585528"/>
            <a:ext cx="842802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514600" algn="l"/>
              </a:tabLst>
              <a:defRPr>
                <a:solidFill>
                  <a:schemeClr val="tx1"/>
                </a:solidFill>
                <a:latin typeface="Arial" panose="020B0604020202020204" pitchFamily="34" charset="0"/>
              </a:defRPr>
            </a:lvl1pPr>
            <a:lvl2pPr eaLnBrk="0" fontAlgn="base" hangingPunct="0">
              <a:spcBef>
                <a:spcPct val="0"/>
              </a:spcBef>
              <a:spcAft>
                <a:spcPct val="0"/>
              </a:spcAft>
              <a:tabLst>
                <a:tab pos="2514600" algn="l"/>
              </a:tabLst>
              <a:defRPr>
                <a:solidFill>
                  <a:schemeClr val="tx1"/>
                </a:solidFill>
                <a:latin typeface="Arial" panose="020B0604020202020204" pitchFamily="34" charset="0"/>
              </a:defRPr>
            </a:lvl2pPr>
            <a:lvl3pPr eaLnBrk="0" fontAlgn="base" hangingPunct="0">
              <a:spcBef>
                <a:spcPct val="0"/>
              </a:spcBef>
              <a:spcAft>
                <a:spcPct val="0"/>
              </a:spcAft>
              <a:tabLst>
                <a:tab pos="2514600" algn="l"/>
              </a:tabLst>
              <a:defRPr>
                <a:solidFill>
                  <a:schemeClr val="tx1"/>
                </a:solidFill>
                <a:latin typeface="Arial" panose="020B0604020202020204" pitchFamily="34" charset="0"/>
              </a:defRPr>
            </a:lvl3pPr>
            <a:lvl4pPr eaLnBrk="0" fontAlgn="base" hangingPunct="0">
              <a:spcBef>
                <a:spcPct val="0"/>
              </a:spcBef>
              <a:spcAft>
                <a:spcPct val="0"/>
              </a:spcAft>
              <a:tabLst>
                <a:tab pos="2514600" algn="l"/>
              </a:tabLst>
              <a:defRPr>
                <a:solidFill>
                  <a:schemeClr val="tx1"/>
                </a:solidFill>
                <a:latin typeface="Arial" panose="020B0604020202020204" pitchFamily="34" charset="0"/>
              </a:defRPr>
            </a:lvl4pPr>
            <a:lvl5pPr eaLnBrk="0" fontAlgn="base" hangingPunct="0">
              <a:spcBef>
                <a:spcPct val="0"/>
              </a:spcBef>
              <a:spcAft>
                <a:spcPct val="0"/>
              </a:spcAft>
              <a:tabLst>
                <a:tab pos="2514600" algn="l"/>
              </a:tabLst>
              <a:defRPr>
                <a:solidFill>
                  <a:schemeClr val="tx1"/>
                </a:solidFill>
                <a:latin typeface="Arial" panose="020B0604020202020204" pitchFamily="34" charset="0"/>
              </a:defRPr>
            </a:lvl5pPr>
            <a:lvl6pPr eaLnBrk="0" fontAlgn="base" hangingPunct="0">
              <a:spcBef>
                <a:spcPct val="0"/>
              </a:spcBef>
              <a:spcAft>
                <a:spcPct val="0"/>
              </a:spcAft>
              <a:tabLst>
                <a:tab pos="2514600" algn="l"/>
              </a:tabLst>
              <a:defRPr>
                <a:solidFill>
                  <a:schemeClr val="tx1"/>
                </a:solidFill>
                <a:latin typeface="Arial" panose="020B0604020202020204" pitchFamily="34" charset="0"/>
              </a:defRPr>
            </a:lvl6pPr>
            <a:lvl7pPr eaLnBrk="0" fontAlgn="base" hangingPunct="0">
              <a:spcBef>
                <a:spcPct val="0"/>
              </a:spcBef>
              <a:spcAft>
                <a:spcPct val="0"/>
              </a:spcAft>
              <a:tabLst>
                <a:tab pos="2514600" algn="l"/>
              </a:tabLst>
              <a:defRPr>
                <a:solidFill>
                  <a:schemeClr val="tx1"/>
                </a:solidFill>
                <a:latin typeface="Arial" panose="020B0604020202020204" pitchFamily="34" charset="0"/>
              </a:defRPr>
            </a:lvl7pPr>
            <a:lvl8pPr eaLnBrk="0" fontAlgn="base" hangingPunct="0">
              <a:spcBef>
                <a:spcPct val="0"/>
              </a:spcBef>
              <a:spcAft>
                <a:spcPct val="0"/>
              </a:spcAft>
              <a:tabLst>
                <a:tab pos="2514600" algn="l"/>
              </a:tabLst>
              <a:defRPr>
                <a:solidFill>
                  <a:schemeClr val="tx1"/>
                </a:solidFill>
                <a:latin typeface="Arial" panose="020B0604020202020204" pitchFamily="34" charset="0"/>
              </a:defRPr>
            </a:lvl8pPr>
            <a:lvl9pPr eaLnBrk="0" fontAlgn="base" hangingPunct="0">
              <a:spcBef>
                <a:spcPct val="0"/>
              </a:spcBef>
              <a:spcAft>
                <a:spcPct val="0"/>
              </a:spcAft>
              <a:tabLst>
                <a:tab pos="2514600" algn="l"/>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2514600" algn="l"/>
              </a:tabLst>
            </a:pPr>
            <a:r>
              <a:rPr kumimoji="0" lang="en-US" altLang="en-US" sz="1200" b="0" i="0" u="none" strike="noStrike" cap="none" normalizeH="0" baseline="0" dirty="0">
                <a:ln>
                  <a:noFill/>
                </a:ln>
                <a:solidFill>
                  <a:schemeClr val="tx1"/>
                </a:solidFill>
                <a:effectLst/>
                <a:latin typeface="+mn-lt"/>
                <a:ea typeface="Calibri" panose="020F0502020204030204" pitchFamily="34" charset="0"/>
                <a:cs typeface="TimesNewRomanPSMT" charset="0"/>
              </a:rPr>
              <a:t>University of Bahrain</a:t>
            </a:r>
            <a:endParaRPr kumimoji="0" lang="en-US" altLang="en-US" sz="105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tab pos="2514600" algn="l"/>
              </a:tabLst>
            </a:pPr>
            <a:r>
              <a:rPr kumimoji="0" lang="en-US" altLang="en-US" sz="1200" b="0" i="0" u="none" strike="noStrike" cap="none" normalizeH="0" baseline="0" dirty="0">
                <a:ln>
                  <a:noFill/>
                </a:ln>
                <a:solidFill>
                  <a:schemeClr val="tx1"/>
                </a:solidFill>
                <a:effectLst/>
                <a:latin typeface="+mn-lt"/>
                <a:ea typeface="Calibri" panose="020F0502020204030204" pitchFamily="34" charset="0"/>
                <a:cs typeface="TimesNewRomanPSMT" charset="0"/>
              </a:rPr>
              <a:t>College of Information Technology</a:t>
            </a:r>
            <a:endParaRPr kumimoji="0" lang="en-US" altLang="en-US" sz="105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tab pos="2514600" algn="l"/>
              </a:tabLst>
            </a:pPr>
            <a:r>
              <a:rPr kumimoji="0" lang="en-US" altLang="en-US" sz="1200" b="0" i="0" u="none" strike="noStrike" cap="none" normalizeH="0" baseline="0" dirty="0">
                <a:ln>
                  <a:noFill/>
                </a:ln>
                <a:solidFill>
                  <a:schemeClr val="tx1"/>
                </a:solidFill>
                <a:effectLst/>
                <a:latin typeface="+mn-lt"/>
                <a:ea typeface="Calibri" panose="020F0502020204030204" pitchFamily="34" charset="0"/>
                <a:cs typeface="TimesNewRomanPSMT" charset="0"/>
              </a:rPr>
              <a:t>Department of Information Systems</a:t>
            </a:r>
            <a:endParaRPr kumimoji="0" lang="en-US" altLang="en-US" sz="105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tab pos="2514600" algn="l"/>
              </a:tabLst>
            </a:pPr>
            <a:r>
              <a:rPr kumimoji="0" lang="en-US" altLang="en-US" sz="2000" b="1" i="0" u="none" strike="noStrike" cap="none" normalizeH="0" baseline="0" dirty="0">
                <a:ln>
                  <a:noFill/>
                </a:ln>
                <a:solidFill>
                  <a:schemeClr val="tx1"/>
                </a:solidFill>
                <a:effectLst/>
                <a:latin typeface="+mn-lt"/>
                <a:ea typeface="Calibri" panose="020F0502020204030204" pitchFamily="34" charset="0"/>
                <a:cs typeface="TimesNewRomanPS-BoldMT" charset="0"/>
              </a:rPr>
              <a:t>ITIS232 LAB – System Analysis and Design I</a:t>
            </a:r>
            <a:endParaRPr kumimoji="0" lang="en-US" altLang="en-US" sz="105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tab pos="2514600" algn="l"/>
              </a:tabLst>
            </a:pPr>
            <a:r>
              <a:rPr kumimoji="0" lang="en-US" altLang="en-US" sz="2000" b="0" i="0" u="none" strike="noStrike" cap="none" normalizeH="0" baseline="0" dirty="0">
                <a:ln>
                  <a:noFill/>
                </a:ln>
                <a:solidFill>
                  <a:schemeClr val="tx1"/>
                </a:solidFill>
                <a:effectLst/>
                <a:latin typeface="+mn-lt"/>
                <a:ea typeface="Calibri" panose="020F0502020204030204" pitchFamily="34" charset="0"/>
                <a:cs typeface="TimesNewRomanPSMT" charset="0"/>
              </a:rPr>
              <a:t>Semester 1, 2020/2021</a:t>
            </a:r>
            <a:endParaRPr kumimoji="0" lang="en-US" altLang="en-US" sz="105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tab pos="2514600" algn="l"/>
              </a:tabLst>
            </a:pPr>
            <a:r>
              <a:rPr kumimoji="0" lang="en-US" altLang="en-US" sz="2800" b="0" i="0" u="sng" strike="noStrike" cap="none" normalizeH="0" baseline="0" dirty="0">
                <a:ln>
                  <a:noFill/>
                </a:ln>
                <a:solidFill>
                  <a:schemeClr val="tx1"/>
                </a:solidFill>
                <a:effectLst/>
                <a:latin typeface="+mn-lt"/>
                <a:ea typeface="Calibri" panose="020F0502020204030204" pitchFamily="34" charset="0"/>
                <a:cs typeface="TimesNewRomanPS-BoldMT" charset="0"/>
              </a:rPr>
              <a:t>Project “Case Study”</a:t>
            </a:r>
            <a:endParaRPr kumimoji="0" lang="en-US" altLang="en-US" sz="1050" b="0" i="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tab pos="2514600" algn="l"/>
              </a:tabLst>
            </a:pPr>
            <a:r>
              <a:rPr kumimoji="0" lang="en-US" altLang="en-US" sz="2800" b="0" i="0" u="sng" strike="noStrike" cap="none" normalizeH="0" baseline="0" dirty="0">
                <a:ln>
                  <a:noFill/>
                </a:ln>
                <a:solidFill>
                  <a:schemeClr val="tx1"/>
                </a:solidFill>
                <a:effectLst/>
                <a:latin typeface="+mn-lt"/>
                <a:ea typeface="Calibri" panose="020F0502020204030204" pitchFamily="34" charset="0"/>
                <a:cs typeface="TimesNewRomanPS-BoldMT" charset="0"/>
              </a:rPr>
              <a:t>VINTAGE OAK FURNITURE INFORMATION SYSTEM</a:t>
            </a:r>
            <a:endParaRPr kumimoji="0" lang="en-US" altLang="en-US" sz="105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5146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E21D1EBF-8A78-4E01-A2AA-88856384DFB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6060" y="172653"/>
            <a:ext cx="1226820" cy="1412875"/>
          </a:xfrm>
          <a:prstGeom prst="rect">
            <a:avLst/>
          </a:prstGeom>
          <a:noFill/>
          <a:ln>
            <a:noFill/>
          </a:ln>
        </p:spPr>
      </p:pic>
    </p:spTree>
    <p:extLst>
      <p:ext uri="{BB962C8B-B14F-4D97-AF65-F5344CB8AC3E}">
        <p14:creationId xmlns:p14="http://schemas.microsoft.com/office/powerpoint/2010/main" val="265047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549626F0-7853-4B3F-9425-E95E8661C081}"/>
              </a:ext>
            </a:extLst>
          </p:cNvPr>
          <p:cNvSpPr>
            <a:spLocks noChangeArrowheads="1"/>
          </p:cNvSpPr>
          <p:nvPr/>
        </p:nvSpPr>
        <p:spPr bwMode="auto">
          <a:xfrm>
            <a:off x="838200" y="562271"/>
            <a:ext cx="10515600" cy="112841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en-US" sz="2800" b="1" i="0" u="sng" strike="noStrike" cap="none" normalizeH="0" baseline="0" dirty="0">
                <a:ln>
                  <a:noFill/>
                </a:ln>
                <a:effectLst/>
                <a:latin typeface="Times New Roman" panose="02020603050405020304" pitchFamily="18" charset="0"/>
                <a:ea typeface="+mj-ea"/>
                <a:cs typeface="Times New Roman" panose="02020603050405020304" pitchFamily="18" charset="0"/>
              </a:rPr>
              <a:t>L</a:t>
            </a:r>
            <a:r>
              <a:rPr kumimoji="0" lang="en-US" altLang="en-US" sz="2800" b="1" i="0" u="sng" strike="noStrike" cap="none" normalizeH="0" baseline="0" dirty="0" bmk="">
                <a:ln>
                  <a:noFill/>
                </a:ln>
                <a:effectLst/>
                <a:latin typeface="Times New Roman" panose="02020603050405020304" pitchFamily="18" charset="0"/>
                <a:ea typeface="+mj-ea"/>
                <a:cs typeface="Times New Roman" panose="02020603050405020304" pitchFamily="18" charset="0"/>
              </a:rPr>
              <a:t>EVEL 0 DFD</a:t>
            </a:r>
            <a:endParaRPr kumimoji="0" lang="en-US" altLang="en-US" sz="2800" b="0" i="0" u="none" strike="noStrike" cap="none" normalizeH="0" baseline="0" dirty="0">
              <a:ln>
                <a:noFill/>
              </a:ln>
              <a:effectLst/>
              <a:latin typeface="Times New Roman" panose="02020603050405020304" pitchFamily="18" charset="0"/>
              <a:ea typeface="+mj-ea"/>
              <a:cs typeface="Times New Roman" panose="02020603050405020304" pitchFamily="18" charset="0"/>
            </a:endParaRPr>
          </a:p>
          <a:p>
            <a:pPr marL="0" marR="0" lvl="0" indent="0" fontAlgn="base">
              <a:lnSpc>
                <a:spcPct val="90000"/>
              </a:lnSpc>
              <a:spcBef>
                <a:spcPct val="0"/>
              </a:spcBef>
              <a:spcAft>
                <a:spcPts val="600"/>
              </a:spcAft>
              <a:buClrTx/>
              <a:buSzTx/>
              <a:tabLst/>
            </a:pPr>
            <a:endParaRPr kumimoji="0" lang="en-US" altLang="en-US" sz="5200" b="0" i="0" u="none" strike="noStrike" cap="none" normalizeH="0" baseline="0" dirty="0">
              <a:ln>
                <a:noFill/>
              </a:ln>
              <a:effectLst/>
              <a:latin typeface="+mj-lt"/>
              <a:ea typeface="+mj-ea"/>
              <a:cs typeface="+mj-cs"/>
            </a:endParaRPr>
          </a:p>
        </p:txBody>
      </p:sp>
      <p:pic>
        <p:nvPicPr>
          <p:cNvPr id="7" name="Picture 6">
            <a:extLst>
              <a:ext uri="{FF2B5EF4-FFF2-40B4-BE49-F238E27FC236}">
                <a16:creationId xmlns:a16="http://schemas.microsoft.com/office/drawing/2014/main" id="{6E541808-F53B-4D59-A5E3-6C0676FF938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0" y="1388298"/>
            <a:ext cx="11933499" cy="4769433"/>
          </a:xfrm>
          <a:prstGeom prst="rect">
            <a:avLst/>
          </a:prstGeom>
        </p:spPr>
      </p:pic>
    </p:spTree>
    <p:extLst>
      <p:ext uri="{BB962C8B-B14F-4D97-AF65-F5344CB8AC3E}">
        <p14:creationId xmlns:p14="http://schemas.microsoft.com/office/powerpoint/2010/main" val="3242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22984D-8CE0-4ACD-BD18-459239BA6520}"/>
              </a:ext>
            </a:extLst>
          </p:cNvPr>
          <p:cNvSpPr/>
          <p:nvPr/>
        </p:nvSpPr>
        <p:spPr>
          <a:xfrm>
            <a:off x="5019906" y="173933"/>
            <a:ext cx="2152192" cy="460895"/>
          </a:xfrm>
          <a:prstGeom prst="rect">
            <a:avLst/>
          </a:prstGeom>
        </p:spPr>
        <p:txBody>
          <a:bodyPr wrap="none">
            <a:spAutoFit/>
          </a:bodyPr>
          <a:lstStyle/>
          <a:p>
            <a:pPr algn="ctr">
              <a:lnSpc>
                <a:spcPct val="107000"/>
              </a:lnSpc>
              <a:spcBef>
                <a:spcPts val="200"/>
              </a:spcBef>
            </a:pPr>
            <a:r>
              <a:rPr lang="en-US" sz="2400" b="1" u="sng" dirty="0">
                <a:solidFill>
                  <a:srgbClr val="511707"/>
                </a:solidFill>
                <a:latin typeface="Times New Roman" panose="02020603050405020304" pitchFamily="18" charset="0"/>
                <a:ea typeface="Yu Gothic Light" panose="020B0300000000000000" pitchFamily="34" charset="-128"/>
                <a:cs typeface="Times New Roman" panose="02020603050405020304" pitchFamily="18" charset="0"/>
              </a:rPr>
              <a:t>LEVEL 1 DFD</a:t>
            </a:r>
            <a:endParaRPr lang="en-US" b="1" dirty="0">
              <a:solidFill>
                <a:srgbClr val="511707"/>
              </a:solidFill>
              <a:effectLst/>
              <a:latin typeface="Times New Roman" panose="02020603050405020304" pitchFamily="18" charset="0"/>
              <a:ea typeface="Yu Gothic Light" panose="020B0300000000000000" pitchFamily="34" charset="-128"/>
              <a:cs typeface="Times New Roman" panose="02020603050405020304" pitchFamily="18" charset="0"/>
            </a:endParaRPr>
          </a:p>
        </p:txBody>
      </p:sp>
      <p:pic>
        <p:nvPicPr>
          <p:cNvPr id="5" name="Picture 4">
            <a:extLst>
              <a:ext uri="{FF2B5EF4-FFF2-40B4-BE49-F238E27FC236}">
                <a16:creationId xmlns:a16="http://schemas.microsoft.com/office/drawing/2014/main" id="{FBF14F9B-1F29-4718-AC37-BE50BB499D36}"/>
              </a:ext>
            </a:extLst>
          </p:cNvPr>
          <p:cNvPicPr/>
          <p:nvPr/>
        </p:nvPicPr>
        <p:blipFill>
          <a:blip r:embed="rId2">
            <a:extLst>
              <a:ext uri="{28A0092B-C50C-407E-A947-70E740481C1C}">
                <a14:useLocalDpi xmlns:a14="http://schemas.microsoft.com/office/drawing/2010/main" val="0"/>
              </a:ext>
            </a:extLst>
          </a:blip>
          <a:stretch>
            <a:fillRect/>
          </a:stretch>
        </p:blipFill>
        <p:spPr>
          <a:xfrm>
            <a:off x="2404466" y="838517"/>
            <a:ext cx="7383067" cy="5845550"/>
          </a:xfrm>
          <a:prstGeom prst="rect">
            <a:avLst/>
          </a:prstGeom>
        </p:spPr>
      </p:pic>
    </p:spTree>
    <p:extLst>
      <p:ext uri="{BB962C8B-B14F-4D97-AF65-F5344CB8AC3E}">
        <p14:creationId xmlns:p14="http://schemas.microsoft.com/office/powerpoint/2010/main" val="3414413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C02BEB-2CF1-47FB-95C8-5022628FBF31}"/>
              </a:ext>
            </a:extLst>
          </p:cNvPr>
          <p:cNvSpPr/>
          <p:nvPr/>
        </p:nvSpPr>
        <p:spPr>
          <a:xfrm>
            <a:off x="4210708" y="162358"/>
            <a:ext cx="3770584" cy="399405"/>
          </a:xfrm>
          <a:prstGeom prst="rect">
            <a:avLst/>
          </a:prstGeom>
        </p:spPr>
        <p:txBody>
          <a:bodyPr wrap="none">
            <a:spAutoFit/>
          </a:bodyPr>
          <a:lstStyle/>
          <a:p>
            <a:pPr algn="ctr">
              <a:lnSpc>
                <a:spcPct val="107000"/>
              </a:lnSpc>
              <a:spcBef>
                <a:spcPts val="1200"/>
              </a:spcBef>
            </a:pPr>
            <a:r>
              <a:rPr lang="en-US" sz="2000" b="1" u="sng" kern="0" dirty="0">
                <a:solidFill>
                  <a:srgbClr val="7B230B"/>
                </a:solidFill>
                <a:latin typeface="Times New Roman" panose="02020603050405020304" pitchFamily="18" charset="0"/>
                <a:ea typeface="Yu Gothic Light" panose="020B0300000000000000" pitchFamily="34" charset="-128"/>
                <a:cs typeface="Times New Roman" panose="02020603050405020304" pitchFamily="18" charset="0"/>
              </a:rPr>
              <a:t>DECOMPOSITION DIAGRAM</a:t>
            </a:r>
            <a:endParaRPr lang="en-US" sz="2000" b="1" kern="0" dirty="0">
              <a:solidFill>
                <a:srgbClr val="7B230B"/>
              </a:solidFill>
              <a:latin typeface="Times New Roman" panose="02020603050405020304" pitchFamily="18" charset="0"/>
              <a:ea typeface="Yu Gothic Light" panose="020B0300000000000000" pitchFamily="34" charset="-128"/>
              <a:cs typeface="Times New Roman" panose="02020603050405020304" pitchFamily="18" charset="0"/>
            </a:endParaRPr>
          </a:p>
        </p:txBody>
      </p:sp>
      <p:pic>
        <p:nvPicPr>
          <p:cNvPr id="5" name="Picture 4">
            <a:extLst>
              <a:ext uri="{FF2B5EF4-FFF2-40B4-BE49-F238E27FC236}">
                <a16:creationId xmlns:a16="http://schemas.microsoft.com/office/drawing/2014/main" id="{F95F69E5-6EE9-420F-8F36-6773CB0226DC}"/>
              </a:ext>
            </a:extLst>
          </p:cNvPr>
          <p:cNvPicPr/>
          <p:nvPr/>
        </p:nvPicPr>
        <p:blipFill>
          <a:blip r:embed="rId2">
            <a:extLst>
              <a:ext uri="{28A0092B-C50C-407E-A947-70E740481C1C}">
                <a14:useLocalDpi xmlns:a14="http://schemas.microsoft.com/office/drawing/2010/main" val="0"/>
              </a:ext>
            </a:extLst>
          </a:blip>
          <a:stretch>
            <a:fillRect/>
          </a:stretch>
        </p:blipFill>
        <p:spPr>
          <a:xfrm>
            <a:off x="2895117" y="818197"/>
            <a:ext cx="6401765" cy="5877445"/>
          </a:xfrm>
          <a:prstGeom prst="rect">
            <a:avLst/>
          </a:prstGeom>
        </p:spPr>
      </p:pic>
    </p:spTree>
    <p:extLst>
      <p:ext uri="{BB962C8B-B14F-4D97-AF65-F5344CB8AC3E}">
        <p14:creationId xmlns:p14="http://schemas.microsoft.com/office/powerpoint/2010/main" val="745816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F21386B-6F20-4C49-B6BB-24C1E839EF60}"/>
              </a:ext>
            </a:extLst>
          </p:cNvPr>
          <p:cNvSpPr/>
          <p:nvPr/>
        </p:nvSpPr>
        <p:spPr>
          <a:xfrm>
            <a:off x="4487226" y="220231"/>
            <a:ext cx="3217548" cy="368755"/>
          </a:xfrm>
          <a:prstGeom prst="rect">
            <a:avLst/>
          </a:prstGeom>
        </p:spPr>
        <p:txBody>
          <a:bodyPr wrap="none">
            <a:spAutoFit/>
          </a:bodyPr>
          <a:lstStyle/>
          <a:p>
            <a:pPr algn="ctr">
              <a:lnSpc>
                <a:spcPct val="107000"/>
              </a:lnSpc>
              <a:spcBef>
                <a:spcPts val="1200"/>
              </a:spcBef>
            </a:pPr>
            <a:r>
              <a:rPr lang="en-US" b="1" u="sng" kern="0" dirty="0">
                <a:solidFill>
                  <a:srgbClr val="7B230B"/>
                </a:solidFill>
                <a:latin typeface="Times New Roman" panose="02020603050405020304" pitchFamily="18" charset="0"/>
                <a:ea typeface="Yu Gothic Light" panose="020B0300000000000000" pitchFamily="34" charset="-128"/>
                <a:cs typeface="Times New Roman" panose="02020603050405020304" pitchFamily="18" charset="0"/>
              </a:rPr>
              <a:t>PROCESS SPECIFICATION:</a:t>
            </a:r>
            <a:endParaRPr lang="en-US" b="1" kern="0" dirty="0">
              <a:solidFill>
                <a:srgbClr val="7B230B"/>
              </a:solidFill>
              <a:latin typeface="Times New Roman" panose="02020603050405020304" pitchFamily="18" charset="0"/>
              <a:ea typeface="Yu Gothic Light" panose="020B0300000000000000" pitchFamily="34" charset="-128"/>
              <a:cs typeface="Times New Roman" panose="02020603050405020304" pitchFamily="18" charset="0"/>
            </a:endParaRPr>
          </a:p>
        </p:txBody>
      </p:sp>
      <p:graphicFrame>
        <p:nvGraphicFramePr>
          <p:cNvPr id="6" name="Table 5">
            <a:extLst>
              <a:ext uri="{FF2B5EF4-FFF2-40B4-BE49-F238E27FC236}">
                <a16:creationId xmlns:a16="http://schemas.microsoft.com/office/drawing/2014/main" id="{1D852228-F8F9-4FE9-AE85-74AE73D954ED}"/>
              </a:ext>
            </a:extLst>
          </p:cNvPr>
          <p:cNvGraphicFramePr>
            <a:graphicFrameLocks noGrp="1"/>
          </p:cNvGraphicFramePr>
          <p:nvPr>
            <p:extLst>
              <p:ext uri="{D42A27DB-BD31-4B8C-83A1-F6EECF244321}">
                <p14:modId xmlns:p14="http://schemas.microsoft.com/office/powerpoint/2010/main" val="2134588663"/>
              </p:ext>
            </p:extLst>
          </p:nvPr>
        </p:nvGraphicFramePr>
        <p:xfrm>
          <a:off x="3005772" y="853633"/>
          <a:ext cx="6180455" cy="2267331"/>
        </p:xfrm>
        <a:graphic>
          <a:graphicData uri="http://schemas.openxmlformats.org/drawingml/2006/table">
            <a:tbl>
              <a:tblPr firstRow="1" firstCol="1" bandRow="1"/>
              <a:tblGrid>
                <a:gridCol w="1840230">
                  <a:extLst>
                    <a:ext uri="{9D8B030D-6E8A-4147-A177-3AD203B41FA5}">
                      <a16:colId xmlns:a16="http://schemas.microsoft.com/office/drawing/2014/main" val="1224401828"/>
                    </a:ext>
                  </a:extLst>
                </a:gridCol>
                <a:gridCol w="4340225">
                  <a:extLst>
                    <a:ext uri="{9D8B030D-6E8A-4147-A177-3AD203B41FA5}">
                      <a16:colId xmlns:a16="http://schemas.microsoft.com/office/drawing/2014/main" val="2501278889"/>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258177172"/>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Select Items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334290963"/>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Get the selected items from the customer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289553706"/>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Item selection from external entity customer</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Inventory information from inventory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410277465"/>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Order Items to order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Order information to process 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15480883"/>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799455774"/>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629128448"/>
                  </a:ext>
                </a:extLst>
              </a:tr>
            </a:tbl>
          </a:graphicData>
        </a:graphic>
      </p:graphicFrame>
      <p:graphicFrame>
        <p:nvGraphicFramePr>
          <p:cNvPr id="8" name="Table 7">
            <a:extLst>
              <a:ext uri="{FF2B5EF4-FFF2-40B4-BE49-F238E27FC236}">
                <a16:creationId xmlns:a16="http://schemas.microsoft.com/office/drawing/2014/main" id="{3EDCDA69-7609-47DF-8417-F6FCF22BB672}"/>
              </a:ext>
            </a:extLst>
          </p:cNvPr>
          <p:cNvGraphicFramePr>
            <a:graphicFrameLocks noGrp="1"/>
          </p:cNvGraphicFramePr>
          <p:nvPr>
            <p:extLst>
              <p:ext uri="{D42A27DB-BD31-4B8C-83A1-F6EECF244321}">
                <p14:modId xmlns:p14="http://schemas.microsoft.com/office/powerpoint/2010/main" val="16708799"/>
              </p:ext>
            </p:extLst>
          </p:nvPr>
        </p:nvGraphicFramePr>
        <p:xfrm>
          <a:off x="2990552" y="3813859"/>
          <a:ext cx="6180455" cy="2088515"/>
        </p:xfrm>
        <a:graphic>
          <a:graphicData uri="http://schemas.openxmlformats.org/drawingml/2006/table">
            <a:tbl>
              <a:tblPr firstRow="1" firstCol="1" bandRow="1"/>
              <a:tblGrid>
                <a:gridCol w="1840230">
                  <a:extLst>
                    <a:ext uri="{9D8B030D-6E8A-4147-A177-3AD203B41FA5}">
                      <a16:colId xmlns:a16="http://schemas.microsoft.com/office/drawing/2014/main" val="3472176521"/>
                    </a:ext>
                  </a:extLst>
                </a:gridCol>
                <a:gridCol w="4340225">
                  <a:extLst>
                    <a:ext uri="{9D8B030D-6E8A-4147-A177-3AD203B41FA5}">
                      <a16:colId xmlns:a16="http://schemas.microsoft.com/office/drawing/2014/main" val="2556071422"/>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1.2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359380487"/>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Sign in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086256601"/>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Get Sign in information from the customer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924643443"/>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Order info from process 1.1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843995318"/>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Sign in information to process 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388477410"/>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624147778"/>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423426570"/>
                  </a:ext>
                </a:extLst>
              </a:tr>
            </a:tbl>
          </a:graphicData>
        </a:graphic>
      </p:graphicFrame>
    </p:spTree>
    <p:extLst>
      <p:ext uri="{BB962C8B-B14F-4D97-AF65-F5344CB8AC3E}">
        <p14:creationId xmlns:p14="http://schemas.microsoft.com/office/powerpoint/2010/main" val="3946729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DD2E8BD-D7EE-478D-97DA-DB934A43FBC4}"/>
              </a:ext>
            </a:extLst>
          </p:cNvPr>
          <p:cNvGraphicFramePr>
            <a:graphicFrameLocks noGrp="1"/>
          </p:cNvGraphicFramePr>
          <p:nvPr>
            <p:extLst>
              <p:ext uri="{D42A27DB-BD31-4B8C-83A1-F6EECF244321}">
                <p14:modId xmlns:p14="http://schemas.microsoft.com/office/powerpoint/2010/main" val="1001492532"/>
              </p:ext>
            </p:extLst>
          </p:nvPr>
        </p:nvGraphicFramePr>
        <p:xfrm>
          <a:off x="3005772" y="391540"/>
          <a:ext cx="6180455" cy="2936875"/>
        </p:xfrm>
        <a:graphic>
          <a:graphicData uri="http://schemas.openxmlformats.org/drawingml/2006/table">
            <a:tbl>
              <a:tblPr firstRow="1" firstCol="1" bandRow="1"/>
              <a:tblGrid>
                <a:gridCol w="1840230">
                  <a:extLst>
                    <a:ext uri="{9D8B030D-6E8A-4147-A177-3AD203B41FA5}">
                      <a16:colId xmlns:a16="http://schemas.microsoft.com/office/drawing/2014/main" val="4160956204"/>
                    </a:ext>
                  </a:extLst>
                </a:gridCol>
                <a:gridCol w="4340225">
                  <a:extLst>
                    <a:ext uri="{9D8B030D-6E8A-4147-A177-3AD203B41FA5}">
                      <a16:colId xmlns:a16="http://schemas.microsoft.com/office/drawing/2014/main" val="502099603"/>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1.3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837821141"/>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Verify Log in Details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437712207"/>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Determine if the customer Log in details are verified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488058867"/>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Sign in detail from process 1.2</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Customer information from customer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538281868"/>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Order information to process 2.1</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Sign up information request to process 1.4</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54261649"/>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CHECK if customer is verified</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THEN go to process 2.1</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ELSE go to process 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696512090"/>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353072376"/>
                  </a:ext>
                </a:extLst>
              </a:tr>
            </a:tbl>
          </a:graphicData>
        </a:graphic>
      </p:graphicFrame>
      <p:graphicFrame>
        <p:nvGraphicFramePr>
          <p:cNvPr id="7" name="Table 6">
            <a:extLst>
              <a:ext uri="{FF2B5EF4-FFF2-40B4-BE49-F238E27FC236}">
                <a16:creationId xmlns:a16="http://schemas.microsoft.com/office/drawing/2014/main" id="{0AD5962F-F524-45BA-AC7F-4D7E2410B12F}"/>
              </a:ext>
            </a:extLst>
          </p:cNvPr>
          <p:cNvGraphicFramePr>
            <a:graphicFrameLocks noGrp="1"/>
          </p:cNvGraphicFramePr>
          <p:nvPr>
            <p:extLst>
              <p:ext uri="{D42A27DB-BD31-4B8C-83A1-F6EECF244321}">
                <p14:modId xmlns:p14="http://schemas.microsoft.com/office/powerpoint/2010/main" val="705299786"/>
              </p:ext>
            </p:extLst>
          </p:nvPr>
        </p:nvGraphicFramePr>
        <p:xfrm>
          <a:off x="3005772" y="3612008"/>
          <a:ext cx="6180455" cy="2854452"/>
        </p:xfrm>
        <a:graphic>
          <a:graphicData uri="http://schemas.openxmlformats.org/drawingml/2006/table">
            <a:tbl>
              <a:tblPr firstRow="1" firstCol="1" bandRow="1"/>
              <a:tblGrid>
                <a:gridCol w="1840230">
                  <a:extLst>
                    <a:ext uri="{9D8B030D-6E8A-4147-A177-3AD203B41FA5}">
                      <a16:colId xmlns:a16="http://schemas.microsoft.com/office/drawing/2014/main" val="371206489"/>
                    </a:ext>
                  </a:extLst>
                </a:gridCol>
                <a:gridCol w="4340225">
                  <a:extLst>
                    <a:ext uri="{9D8B030D-6E8A-4147-A177-3AD203B41FA5}">
                      <a16:colId xmlns:a16="http://schemas.microsoft.com/office/drawing/2014/main" val="1601563795"/>
                    </a:ext>
                  </a:extLst>
                </a:gridCol>
              </a:tblGrid>
              <a:tr h="300355">
                <a:tc>
                  <a:txBody>
                    <a:bodyPr/>
                    <a:lstStyle/>
                    <a:p>
                      <a:pPr marL="0" marR="0">
                        <a:lnSpc>
                          <a:spcPct val="107000"/>
                        </a:lnSpc>
                        <a:spcBef>
                          <a:spcPts val="0"/>
                        </a:spcBef>
                        <a:spcAft>
                          <a:spcPts val="0"/>
                        </a:spcAft>
                      </a:pPr>
                      <a:r>
                        <a:rPr lang="en-US" sz="1200" b="1" dirty="0">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1.4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413978270"/>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Sign up</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508722747"/>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Request sign up details from the customer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4105270657"/>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Information request from process 1.3</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Customer information from external entity customer</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275851142"/>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Request information from external entity customer</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Customer information to customer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Order information to process 2.1</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783561595"/>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586819475"/>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4266232127"/>
                  </a:ext>
                </a:extLst>
              </a:tr>
            </a:tbl>
          </a:graphicData>
        </a:graphic>
      </p:graphicFrame>
    </p:spTree>
    <p:extLst>
      <p:ext uri="{BB962C8B-B14F-4D97-AF65-F5344CB8AC3E}">
        <p14:creationId xmlns:p14="http://schemas.microsoft.com/office/powerpoint/2010/main" val="140668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678FCE8-DE68-47E6-9E54-EADB52C712C2}"/>
              </a:ext>
            </a:extLst>
          </p:cNvPr>
          <p:cNvGraphicFramePr>
            <a:graphicFrameLocks noGrp="1"/>
          </p:cNvGraphicFramePr>
          <p:nvPr>
            <p:extLst>
              <p:ext uri="{D42A27DB-BD31-4B8C-83A1-F6EECF244321}">
                <p14:modId xmlns:p14="http://schemas.microsoft.com/office/powerpoint/2010/main" val="1047580329"/>
              </p:ext>
            </p:extLst>
          </p:nvPr>
        </p:nvGraphicFramePr>
        <p:xfrm>
          <a:off x="3005772" y="409264"/>
          <a:ext cx="6180455" cy="3410712"/>
        </p:xfrm>
        <a:graphic>
          <a:graphicData uri="http://schemas.openxmlformats.org/drawingml/2006/table">
            <a:tbl>
              <a:tblPr firstRow="1" firstCol="1" bandRow="1"/>
              <a:tblGrid>
                <a:gridCol w="1840230">
                  <a:extLst>
                    <a:ext uri="{9D8B030D-6E8A-4147-A177-3AD203B41FA5}">
                      <a16:colId xmlns:a16="http://schemas.microsoft.com/office/drawing/2014/main" val="2250739608"/>
                    </a:ext>
                  </a:extLst>
                </a:gridCol>
                <a:gridCol w="4340225">
                  <a:extLst>
                    <a:ext uri="{9D8B030D-6E8A-4147-A177-3AD203B41FA5}">
                      <a16:colId xmlns:a16="http://schemas.microsoft.com/office/drawing/2014/main" val="58805860"/>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263432407"/>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Stock Availability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925905751"/>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Determine if the items are available in stock or not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709770947"/>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Order information from process 1.3</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Order information from process 1.4</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Item information from inventory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789164719"/>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Items available to process 2.2</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Items not available to process 2.3</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4108241221"/>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CHECK if items are available</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THEN go to process 2.2</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ELSE go to process 2.3</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772254715"/>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727393319"/>
                  </a:ext>
                </a:extLst>
              </a:tr>
            </a:tbl>
          </a:graphicData>
        </a:graphic>
      </p:graphicFrame>
      <p:graphicFrame>
        <p:nvGraphicFramePr>
          <p:cNvPr id="5" name="Table 4">
            <a:extLst>
              <a:ext uri="{FF2B5EF4-FFF2-40B4-BE49-F238E27FC236}">
                <a16:creationId xmlns:a16="http://schemas.microsoft.com/office/drawing/2014/main" id="{A0EAAE46-2F33-4D34-9FB3-0A0D983742E2}"/>
              </a:ext>
            </a:extLst>
          </p:cNvPr>
          <p:cNvGraphicFramePr>
            <a:graphicFrameLocks noGrp="1"/>
          </p:cNvGraphicFramePr>
          <p:nvPr>
            <p:extLst>
              <p:ext uri="{D42A27DB-BD31-4B8C-83A1-F6EECF244321}">
                <p14:modId xmlns:p14="http://schemas.microsoft.com/office/powerpoint/2010/main" val="2817674185"/>
              </p:ext>
            </p:extLst>
          </p:nvPr>
        </p:nvGraphicFramePr>
        <p:xfrm>
          <a:off x="3002126" y="4200615"/>
          <a:ext cx="6180455" cy="2170938"/>
        </p:xfrm>
        <a:graphic>
          <a:graphicData uri="http://schemas.openxmlformats.org/drawingml/2006/table">
            <a:tbl>
              <a:tblPr firstRow="1" firstCol="1" bandRow="1"/>
              <a:tblGrid>
                <a:gridCol w="1840230">
                  <a:extLst>
                    <a:ext uri="{9D8B030D-6E8A-4147-A177-3AD203B41FA5}">
                      <a16:colId xmlns:a16="http://schemas.microsoft.com/office/drawing/2014/main" val="640295454"/>
                    </a:ext>
                  </a:extLst>
                </a:gridCol>
                <a:gridCol w="4340225">
                  <a:extLst>
                    <a:ext uri="{9D8B030D-6E8A-4147-A177-3AD203B41FA5}">
                      <a16:colId xmlns:a16="http://schemas.microsoft.com/office/drawing/2014/main" val="3593478166"/>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2.2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217046771"/>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Accept Order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4117633436"/>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Checks whether the order is accepted or not. If accepted the proceeds the order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467580136"/>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Available stock information from process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403670285"/>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Confirmed order  to process 3.1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835389303"/>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707507863"/>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179879203"/>
                  </a:ext>
                </a:extLst>
              </a:tr>
            </a:tbl>
          </a:graphicData>
        </a:graphic>
      </p:graphicFrame>
    </p:spTree>
    <p:extLst>
      <p:ext uri="{BB962C8B-B14F-4D97-AF65-F5344CB8AC3E}">
        <p14:creationId xmlns:p14="http://schemas.microsoft.com/office/powerpoint/2010/main" val="294787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B7FC303-4988-4362-8416-EE97D7B8ECF7}"/>
              </a:ext>
            </a:extLst>
          </p:cNvPr>
          <p:cNvGraphicFramePr>
            <a:graphicFrameLocks noGrp="1"/>
          </p:cNvGraphicFramePr>
          <p:nvPr>
            <p:extLst>
              <p:ext uri="{D42A27DB-BD31-4B8C-83A1-F6EECF244321}">
                <p14:modId xmlns:p14="http://schemas.microsoft.com/office/powerpoint/2010/main" val="2359698394"/>
              </p:ext>
            </p:extLst>
          </p:nvPr>
        </p:nvGraphicFramePr>
        <p:xfrm>
          <a:off x="3005772" y="594401"/>
          <a:ext cx="6180455" cy="2253361"/>
        </p:xfrm>
        <a:graphic>
          <a:graphicData uri="http://schemas.openxmlformats.org/drawingml/2006/table">
            <a:tbl>
              <a:tblPr firstRow="1" firstCol="1" bandRow="1"/>
              <a:tblGrid>
                <a:gridCol w="1840230">
                  <a:extLst>
                    <a:ext uri="{9D8B030D-6E8A-4147-A177-3AD203B41FA5}">
                      <a16:colId xmlns:a16="http://schemas.microsoft.com/office/drawing/2014/main" val="4211145590"/>
                    </a:ext>
                  </a:extLst>
                </a:gridCol>
                <a:gridCol w="4340225">
                  <a:extLst>
                    <a:ext uri="{9D8B030D-6E8A-4147-A177-3AD203B41FA5}">
                      <a16:colId xmlns:a16="http://schemas.microsoft.com/office/drawing/2014/main" val="18669431"/>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2.3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581544529"/>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Reject Order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561757789"/>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Determines whether the order is rejected or not. If rejected send a rejection message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009268842"/>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Stock Unavailability  from process 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647053942"/>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Rejection Message to customer external entity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473242087"/>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IF order rejected</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THEN send rejection message to external entity customer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717976155"/>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994604713"/>
                  </a:ext>
                </a:extLst>
              </a:tr>
            </a:tbl>
          </a:graphicData>
        </a:graphic>
      </p:graphicFrame>
      <p:graphicFrame>
        <p:nvGraphicFramePr>
          <p:cNvPr id="6" name="Table 5">
            <a:extLst>
              <a:ext uri="{FF2B5EF4-FFF2-40B4-BE49-F238E27FC236}">
                <a16:creationId xmlns:a16="http://schemas.microsoft.com/office/drawing/2014/main" id="{A959E507-0ACB-4641-94F3-FF975BEAB617}"/>
              </a:ext>
            </a:extLst>
          </p:cNvPr>
          <p:cNvGraphicFramePr>
            <a:graphicFrameLocks noGrp="1"/>
          </p:cNvGraphicFramePr>
          <p:nvPr>
            <p:extLst>
              <p:ext uri="{D42A27DB-BD31-4B8C-83A1-F6EECF244321}">
                <p14:modId xmlns:p14="http://schemas.microsoft.com/office/powerpoint/2010/main" val="4009202164"/>
              </p:ext>
            </p:extLst>
          </p:nvPr>
        </p:nvGraphicFramePr>
        <p:xfrm>
          <a:off x="3005771" y="3279062"/>
          <a:ext cx="6180455" cy="2463038"/>
        </p:xfrm>
        <a:graphic>
          <a:graphicData uri="http://schemas.openxmlformats.org/drawingml/2006/table">
            <a:tbl>
              <a:tblPr firstRow="1" firstCol="1" bandRow="1"/>
              <a:tblGrid>
                <a:gridCol w="1840230">
                  <a:extLst>
                    <a:ext uri="{9D8B030D-6E8A-4147-A177-3AD203B41FA5}">
                      <a16:colId xmlns:a16="http://schemas.microsoft.com/office/drawing/2014/main" val="1920282621"/>
                    </a:ext>
                  </a:extLst>
                </a:gridCol>
                <a:gridCol w="4340225">
                  <a:extLst>
                    <a:ext uri="{9D8B030D-6E8A-4147-A177-3AD203B41FA5}">
                      <a16:colId xmlns:a16="http://schemas.microsoft.com/office/drawing/2014/main" val="607184479"/>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3.1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346274099"/>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Create Invoice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650313722"/>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Generates an invoice for the customer’s order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258881336"/>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Confirmed order from process 2.2</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Customer information from Customer data store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Order information from order data store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966496082"/>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Invoice information to invoice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Invoice information to process 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957995455"/>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247963806"/>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785545279"/>
                  </a:ext>
                </a:extLst>
              </a:tr>
            </a:tbl>
          </a:graphicData>
        </a:graphic>
      </p:graphicFrame>
    </p:spTree>
    <p:extLst>
      <p:ext uri="{BB962C8B-B14F-4D97-AF65-F5344CB8AC3E}">
        <p14:creationId xmlns:p14="http://schemas.microsoft.com/office/powerpoint/2010/main" val="783009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D5BF795-0CDA-4D99-8821-47F3ADFCA6B2}"/>
              </a:ext>
            </a:extLst>
          </p:cNvPr>
          <p:cNvGraphicFramePr>
            <a:graphicFrameLocks noGrp="1"/>
          </p:cNvGraphicFramePr>
          <p:nvPr>
            <p:extLst>
              <p:ext uri="{D42A27DB-BD31-4B8C-83A1-F6EECF244321}">
                <p14:modId xmlns:p14="http://schemas.microsoft.com/office/powerpoint/2010/main" val="1083722807"/>
              </p:ext>
            </p:extLst>
          </p:nvPr>
        </p:nvGraphicFramePr>
        <p:xfrm>
          <a:off x="3005772" y="714736"/>
          <a:ext cx="6180455" cy="2267331"/>
        </p:xfrm>
        <a:graphic>
          <a:graphicData uri="http://schemas.openxmlformats.org/drawingml/2006/table">
            <a:tbl>
              <a:tblPr firstRow="1" firstCol="1" bandRow="1"/>
              <a:tblGrid>
                <a:gridCol w="1840230">
                  <a:extLst>
                    <a:ext uri="{9D8B030D-6E8A-4147-A177-3AD203B41FA5}">
                      <a16:colId xmlns:a16="http://schemas.microsoft.com/office/drawing/2014/main" val="3642251766"/>
                    </a:ext>
                  </a:extLst>
                </a:gridCol>
                <a:gridCol w="4340225">
                  <a:extLst>
                    <a:ext uri="{9D8B030D-6E8A-4147-A177-3AD203B41FA5}">
                      <a16:colId xmlns:a16="http://schemas.microsoft.com/office/drawing/2014/main" val="1071823794"/>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3.2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271335589"/>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Send Invoice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854949853"/>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Sends the generated invoice to the customer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350630209"/>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Invoice information from Invoice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Invoice information from process 3.1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004785032"/>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Invoice information to external entity customer</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Invoice information to process 3.3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4262204574"/>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764523716"/>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4117324183"/>
                  </a:ext>
                </a:extLst>
              </a:tr>
            </a:tbl>
          </a:graphicData>
        </a:graphic>
      </p:graphicFrame>
      <p:graphicFrame>
        <p:nvGraphicFramePr>
          <p:cNvPr id="5" name="Table 4">
            <a:extLst>
              <a:ext uri="{FF2B5EF4-FFF2-40B4-BE49-F238E27FC236}">
                <a16:creationId xmlns:a16="http://schemas.microsoft.com/office/drawing/2014/main" id="{32CF89E2-FEE7-434D-A0DE-2993161670D9}"/>
              </a:ext>
            </a:extLst>
          </p:cNvPr>
          <p:cNvGraphicFramePr>
            <a:graphicFrameLocks noGrp="1"/>
          </p:cNvGraphicFramePr>
          <p:nvPr>
            <p:extLst>
              <p:ext uri="{D42A27DB-BD31-4B8C-83A1-F6EECF244321}">
                <p14:modId xmlns:p14="http://schemas.microsoft.com/office/powerpoint/2010/main" val="1324155412"/>
              </p:ext>
            </p:extLst>
          </p:nvPr>
        </p:nvGraphicFramePr>
        <p:xfrm>
          <a:off x="3005771" y="3547408"/>
          <a:ext cx="6180455" cy="2184908"/>
        </p:xfrm>
        <a:graphic>
          <a:graphicData uri="http://schemas.openxmlformats.org/drawingml/2006/table">
            <a:tbl>
              <a:tblPr firstRow="1" firstCol="1" bandRow="1"/>
              <a:tblGrid>
                <a:gridCol w="1840230">
                  <a:extLst>
                    <a:ext uri="{9D8B030D-6E8A-4147-A177-3AD203B41FA5}">
                      <a16:colId xmlns:a16="http://schemas.microsoft.com/office/drawing/2014/main" val="3953309917"/>
                    </a:ext>
                  </a:extLst>
                </a:gridCol>
                <a:gridCol w="4340225">
                  <a:extLst>
                    <a:ext uri="{9D8B030D-6E8A-4147-A177-3AD203B41FA5}">
                      <a16:colId xmlns:a16="http://schemas.microsoft.com/office/drawing/2014/main" val="3408010331"/>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3.3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975261857"/>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Make Payment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845486219"/>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Determines whether the customer has paid for the order or not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877722309"/>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Invoice information from process 3.2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Payment from external entity customer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524927738"/>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Updated invoice information to invoice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514190294"/>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311059920"/>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840085030"/>
                  </a:ext>
                </a:extLst>
              </a:tr>
            </a:tbl>
          </a:graphicData>
        </a:graphic>
      </p:graphicFrame>
    </p:spTree>
    <p:extLst>
      <p:ext uri="{BB962C8B-B14F-4D97-AF65-F5344CB8AC3E}">
        <p14:creationId xmlns:p14="http://schemas.microsoft.com/office/powerpoint/2010/main" val="3716874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E98F38A-E007-4148-A877-A1063A10FD76}"/>
              </a:ext>
            </a:extLst>
          </p:cNvPr>
          <p:cNvGraphicFramePr>
            <a:graphicFrameLocks noGrp="1"/>
          </p:cNvGraphicFramePr>
          <p:nvPr>
            <p:extLst>
              <p:ext uri="{D42A27DB-BD31-4B8C-83A1-F6EECF244321}">
                <p14:modId xmlns:p14="http://schemas.microsoft.com/office/powerpoint/2010/main" val="1790547376"/>
              </p:ext>
            </p:extLst>
          </p:nvPr>
        </p:nvGraphicFramePr>
        <p:xfrm>
          <a:off x="3005772" y="774509"/>
          <a:ext cx="6180455" cy="2170938"/>
        </p:xfrm>
        <a:graphic>
          <a:graphicData uri="http://schemas.openxmlformats.org/drawingml/2006/table">
            <a:tbl>
              <a:tblPr firstRow="1" firstCol="1" bandRow="1"/>
              <a:tblGrid>
                <a:gridCol w="1840230">
                  <a:extLst>
                    <a:ext uri="{9D8B030D-6E8A-4147-A177-3AD203B41FA5}">
                      <a16:colId xmlns:a16="http://schemas.microsoft.com/office/drawing/2014/main" val="2444184647"/>
                    </a:ext>
                  </a:extLst>
                </a:gridCol>
                <a:gridCol w="4340225">
                  <a:extLst>
                    <a:ext uri="{9D8B030D-6E8A-4147-A177-3AD203B41FA5}">
                      <a16:colId xmlns:a16="http://schemas.microsoft.com/office/drawing/2014/main" val="4051263066"/>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4.1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583539465"/>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Cancel Order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294590104"/>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Customer decides to cancel the order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204613940"/>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Order information from customer external entity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390598270"/>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Updated order information to order data store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117167667"/>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IF order is cancelled</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THEN send order update to order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498880906"/>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767855365"/>
                  </a:ext>
                </a:extLst>
              </a:tr>
            </a:tbl>
          </a:graphicData>
        </a:graphic>
      </p:graphicFrame>
      <p:graphicFrame>
        <p:nvGraphicFramePr>
          <p:cNvPr id="5" name="Table 4">
            <a:extLst>
              <a:ext uri="{FF2B5EF4-FFF2-40B4-BE49-F238E27FC236}">
                <a16:creationId xmlns:a16="http://schemas.microsoft.com/office/drawing/2014/main" id="{C044E546-D658-4C59-A6C3-C8C243379CAF}"/>
              </a:ext>
            </a:extLst>
          </p:cNvPr>
          <p:cNvGraphicFramePr>
            <a:graphicFrameLocks noGrp="1"/>
          </p:cNvGraphicFramePr>
          <p:nvPr>
            <p:extLst>
              <p:ext uri="{D42A27DB-BD31-4B8C-83A1-F6EECF244321}">
                <p14:modId xmlns:p14="http://schemas.microsoft.com/office/powerpoint/2010/main" val="3893324098"/>
              </p:ext>
            </p:extLst>
          </p:nvPr>
        </p:nvGraphicFramePr>
        <p:xfrm>
          <a:off x="3005771" y="3729911"/>
          <a:ext cx="6180455" cy="2170938"/>
        </p:xfrm>
        <a:graphic>
          <a:graphicData uri="http://schemas.openxmlformats.org/drawingml/2006/table">
            <a:tbl>
              <a:tblPr firstRow="1" firstCol="1" bandRow="1"/>
              <a:tblGrid>
                <a:gridCol w="1840230">
                  <a:extLst>
                    <a:ext uri="{9D8B030D-6E8A-4147-A177-3AD203B41FA5}">
                      <a16:colId xmlns:a16="http://schemas.microsoft.com/office/drawing/2014/main" val="3354142713"/>
                    </a:ext>
                  </a:extLst>
                </a:gridCol>
                <a:gridCol w="4340225">
                  <a:extLst>
                    <a:ext uri="{9D8B030D-6E8A-4147-A177-3AD203B41FA5}">
                      <a16:colId xmlns:a16="http://schemas.microsoft.com/office/drawing/2014/main" val="3995783029"/>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4.2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725944484"/>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Change Order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432262631"/>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Customer decides to change order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607556638"/>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Order information from customer external entity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437920836"/>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Updated order information to order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51700692"/>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IF order is changed</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THEN send order update to order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28635441"/>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867765141"/>
                  </a:ext>
                </a:extLst>
              </a:tr>
            </a:tbl>
          </a:graphicData>
        </a:graphic>
      </p:graphicFrame>
    </p:spTree>
    <p:extLst>
      <p:ext uri="{BB962C8B-B14F-4D97-AF65-F5344CB8AC3E}">
        <p14:creationId xmlns:p14="http://schemas.microsoft.com/office/powerpoint/2010/main" val="3623443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86E6879-CF8A-4E59-87D9-1966EBC1E1E7}"/>
              </a:ext>
            </a:extLst>
          </p:cNvPr>
          <p:cNvGraphicFramePr>
            <a:graphicFrameLocks noGrp="1"/>
          </p:cNvGraphicFramePr>
          <p:nvPr>
            <p:extLst>
              <p:ext uri="{D42A27DB-BD31-4B8C-83A1-F6EECF244321}">
                <p14:modId xmlns:p14="http://schemas.microsoft.com/office/powerpoint/2010/main" val="3957094194"/>
              </p:ext>
            </p:extLst>
          </p:nvPr>
        </p:nvGraphicFramePr>
        <p:xfrm>
          <a:off x="3005772" y="420115"/>
          <a:ext cx="6180455" cy="2463038"/>
        </p:xfrm>
        <a:graphic>
          <a:graphicData uri="http://schemas.openxmlformats.org/drawingml/2006/table">
            <a:tbl>
              <a:tblPr firstRow="1" firstCol="1" bandRow="1"/>
              <a:tblGrid>
                <a:gridCol w="1840230">
                  <a:extLst>
                    <a:ext uri="{9D8B030D-6E8A-4147-A177-3AD203B41FA5}">
                      <a16:colId xmlns:a16="http://schemas.microsoft.com/office/drawing/2014/main" val="1479926759"/>
                    </a:ext>
                  </a:extLst>
                </a:gridCol>
                <a:gridCol w="4340225">
                  <a:extLst>
                    <a:ext uri="{9D8B030D-6E8A-4147-A177-3AD203B41FA5}">
                      <a16:colId xmlns:a16="http://schemas.microsoft.com/office/drawing/2014/main" val="3217300717"/>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5.1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954651009"/>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Delivery Order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62155108"/>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Final order is delivered to customer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860126489"/>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Customer information from customer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Order information from process 4.2</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Order information from order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996190464"/>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Delivery information to delivery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Delivery information to process 5.2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210346318"/>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993902583"/>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03808719"/>
                  </a:ext>
                </a:extLst>
              </a:tr>
            </a:tbl>
          </a:graphicData>
        </a:graphic>
      </p:graphicFrame>
      <p:graphicFrame>
        <p:nvGraphicFramePr>
          <p:cNvPr id="5" name="Table 4">
            <a:extLst>
              <a:ext uri="{FF2B5EF4-FFF2-40B4-BE49-F238E27FC236}">
                <a16:creationId xmlns:a16="http://schemas.microsoft.com/office/drawing/2014/main" id="{9FE538C3-6A35-4634-B528-7FABC39BE21B}"/>
              </a:ext>
            </a:extLst>
          </p:cNvPr>
          <p:cNvGraphicFramePr>
            <a:graphicFrameLocks noGrp="1"/>
          </p:cNvGraphicFramePr>
          <p:nvPr>
            <p:extLst>
              <p:ext uri="{D42A27DB-BD31-4B8C-83A1-F6EECF244321}">
                <p14:modId xmlns:p14="http://schemas.microsoft.com/office/powerpoint/2010/main" val="2094987059"/>
              </p:ext>
            </p:extLst>
          </p:nvPr>
        </p:nvGraphicFramePr>
        <p:xfrm>
          <a:off x="2978977" y="3387726"/>
          <a:ext cx="6180455" cy="3050159"/>
        </p:xfrm>
        <a:graphic>
          <a:graphicData uri="http://schemas.openxmlformats.org/drawingml/2006/table">
            <a:tbl>
              <a:tblPr firstRow="1" firstCol="1" bandRow="1"/>
              <a:tblGrid>
                <a:gridCol w="1840230">
                  <a:extLst>
                    <a:ext uri="{9D8B030D-6E8A-4147-A177-3AD203B41FA5}">
                      <a16:colId xmlns:a16="http://schemas.microsoft.com/office/drawing/2014/main" val="4220231833"/>
                    </a:ext>
                  </a:extLst>
                </a:gridCol>
                <a:gridCol w="4340225">
                  <a:extLst>
                    <a:ext uri="{9D8B030D-6E8A-4147-A177-3AD203B41FA5}">
                      <a16:colId xmlns:a16="http://schemas.microsoft.com/office/drawing/2014/main" val="1642152611"/>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5.2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729652834"/>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Delivery Confirmation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972395797"/>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Order delivered to customer successfully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353964694"/>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Delivery information from process 5.1</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Confirmation requested by external entity delivery team</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Notification received from external entity delivery team</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Confirmation sent by external entity customer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420107552"/>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Delivery information updated in delivery data store</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Send notification to external entity customer</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Request confirmation from customer external entity</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Delivery confirmation to process 5.3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308666900"/>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610555269"/>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654738593"/>
                  </a:ext>
                </a:extLst>
              </a:tr>
            </a:tbl>
          </a:graphicData>
        </a:graphic>
      </p:graphicFrame>
    </p:spTree>
    <p:extLst>
      <p:ext uri="{BB962C8B-B14F-4D97-AF65-F5344CB8AC3E}">
        <p14:creationId xmlns:p14="http://schemas.microsoft.com/office/powerpoint/2010/main" val="92105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CABF1E-CF14-4B2B-9EAA-CF8CDA63DCC3}"/>
              </a:ext>
            </a:extLst>
          </p:cNvPr>
          <p:cNvPicPr>
            <a:picLocks noChangeAspect="1"/>
          </p:cNvPicPr>
          <p:nvPr/>
        </p:nvPicPr>
        <p:blipFill>
          <a:blip r:embed="rId2"/>
          <a:stretch>
            <a:fillRect/>
          </a:stretch>
        </p:blipFill>
        <p:spPr>
          <a:xfrm>
            <a:off x="1857984" y="220325"/>
            <a:ext cx="8476032" cy="6417350"/>
          </a:xfrm>
          <a:prstGeom prst="rect">
            <a:avLst/>
          </a:prstGeom>
        </p:spPr>
      </p:pic>
    </p:spTree>
    <p:extLst>
      <p:ext uri="{BB962C8B-B14F-4D97-AF65-F5344CB8AC3E}">
        <p14:creationId xmlns:p14="http://schemas.microsoft.com/office/powerpoint/2010/main" val="472009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9252147-EF53-481F-955E-F22AA669EB44}"/>
              </a:ext>
            </a:extLst>
          </p:cNvPr>
          <p:cNvGraphicFramePr>
            <a:graphicFrameLocks noGrp="1"/>
          </p:cNvGraphicFramePr>
          <p:nvPr>
            <p:extLst>
              <p:ext uri="{D42A27DB-BD31-4B8C-83A1-F6EECF244321}">
                <p14:modId xmlns:p14="http://schemas.microsoft.com/office/powerpoint/2010/main" val="3750622059"/>
              </p:ext>
            </p:extLst>
          </p:nvPr>
        </p:nvGraphicFramePr>
        <p:xfrm>
          <a:off x="3005772" y="2007912"/>
          <a:ext cx="6180455" cy="2088515"/>
        </p:xfrm>
        <a:graphic>
          <a:graphicData uri="http://schemas.openxmlformats.org/drawingml/2006/table">
            <a:tbl>
              <a:tblPr firstRow="1" firstCol="1" bandRow="1"/>
              <a:tblGrid>
                <a:gridCol w="1840230">
                  <a:extLst>
                    <a:ext uri="{9D8B030D-6E8A-4147-A177-3AD203B41FA5}">
                      <a16:colId xmlns:a16="http://schemas.microsoft.com/office/drawing/2014/main" val="3619110243"/>
                    </a:ext>
                  </a:extLst>
                </a:gridCol>
                <a:gridCol w="4340225">
                  <a:extLst>
                    <a:ext uri="{9D8B030D-6E8A-4147-A177-3AD203B41FA5}">
                      <a16:colId xmlns:a16="http://schemas.microsoft.com/office/drawing/2014/main" val="55036839"/>
                    </a:ext>
                  </a:extLst>
                </a:gridCol>
              </a:tblGrid>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5.3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875956247"/>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Customer feedback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358701018"/>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Process Description: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Customer is required to send feedback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928141892"/>
                  </a:ext>
                </a:extLst>
              </a:tr>
              <a:tr h="28638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Input: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Delivery confirmed from process 5.2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2950730894"/>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Output:</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Feedback request to customer external entity</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874181335"/>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Logic:</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547099366"/>
                  </a:ext>
                </a:extLst>
              </a:tr>
              <a:tr h="300355">
                <a:tc>
                  <a:txBody>
                    <a:bodyPr/>
                    <a:lstStyle/>
                    <a:p>
                      <a:pPr marL="0" marR="0">
                        <a:lnSpc>
                          <a:spcPct val="107000"/>
                        </a:lnSpc>
                        <a:spcBef>
                          <a:spcPts val="0"/>
                        </a:spcBef>
                        <a:spcAft>
                          <a:spcPts val="0"/>
                        </a:spcAft>
                      </a:pPr>
                      <a:r>
                        <a:rPr lang="en-US" sz="1200" b="1">
                          <a:solidFill>
                            <a:srgbClr val="FFFFFF"/>
                          </a:solidFill>
                          <a:effectLst/>
                          <a:latin typeface="Calibri" panose="020F0502020204030204" pitchFamily="34" charset="0"/>
                          <a:ea typeface="Yu Mincho" panose="02020400000000000000" pitchFamily="18" charset="-128"/>
                          <a:cs typeface="Arial" panose="020B0604020202020204" pitchFamily="34" charset="0"/>
                        </a:rPr>
                        <a:t>Remark:</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marL="0" marR="0">
                        <a:lnSpc>
                          <a:spcPct val="107000"/>
                        </a:lnSpc>
                        <a:spcBef>
                          <a:spcPts val="0"/>
                        </a:spcBef>
                        <a:spcAft>
                          <a:spcPts val="0"/>
                        </a:spcAft>
                      </a:pPr>
                      <a:r>
                        <a:rPr lang="en-US" sz="1200" i="1" dirty="0">
                          <a:solidFill>
                            <a:srgbClr val="2F5496"/>
                          </a:solidFill>
                          <a:effectLst/>
                          <a:latin typeface="Calibri" panose="020F0502020204030204" pitchFamily="34" charset="0"/>
                          <a:ea typeface="Yu Mincho" panose="02020400000000000000" pitchFamily="18" charset="-128"/>
                          <a:cs typeface="Arial" panose="020B0604020202020204" pitchFamily="34" charset="0"/>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059001677"/>
                  </a:ext>
                </a:extLst>
              </a:tr>
            </a:tbl>
          </a:graphicData>
        </a:graphic>
      </p:graphicFrame>
    </p:spTree>
    <p:extLst>
      <p:ext uri="{BB962C8B-B14F-4D97-AF65-F5344CB8AC3E}">
        <p14:creationId xmlns:p14="http://schemas.microsoft.com/office/powerpoint/2010/main" val="876154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A7B0B-2E79-4B1E-8979-C8C411BC01E1}"/>
              </a:ext>
            </a:extLst>
          </p:cNvPr>
          <p:cNvSpPr/>
          <p:nvPr/>
        </p:nvSpPr>
        <p:spPr>
          <a:xfrm>
            <a:off x="300942" y="397368"/>
            <a:ext cx="11690430" cy="3655424"/>
          </a:xfrm>
          <a:prstGeom prst="rect">
            <a:avLst/>
          </a:prstGeom>
        </p:spPr>
        <p:txBody>
          <a:bodyPr wrap="square">
            <a:spAutoFit/>
          </a:bodyPr>
          <a:lstStyle/>
          <a:p>
            <a:pPr algn="ctr">
              <a:lnSpc>
                <a:spcPct val="107000"/>
              </a:lnSpc>
              <a:spcBef>
                <a:spcPts val="1200"/>
              </a:spcBef>
            </a:pPr>
            <a:r>
              <a:rPr lang="en-US" sz="2400" b="1" u="sng" kern="0" dirty="0">
                <a:solidFill>
                  <a:srgbClr val="7B230B"/>
                </a:solidFill>
                <a:effectLst/>
                <a:latin typeface="Times New Roman" panose="02020603050405020304" pitchFamily="18" charset="0"/>
                <a:ea typeface="Yu Gothic Light" panose="020B0300000000000000" pitchFamily="34" charset="-128"/>
                <a:cs typeface="Times New Roman" panose="02020603050405020304" pitchFamily="18" charset="0"/>
              </a:rPr>
              <a:t>Data Dictionary:</a:t>
            </a:r>
            <a:endParaRPr lang="en-US" sz="2400" b="1" kern="0" dirty="0">
              <a:solidFill>
                <a:srgbClr val="7B230B"/>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a:lnSpc>
                <a:spcPct val="107000"/>
              </a:lnSpc>
              <a:spcAft>
                <a:spcPts val="800"/>
              </a:spcAft>
            </a:pPr>
            <a:r>
              <a:rPr lang="en-US" sz="14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Customer</a:t>
            </a:r>
            <a:r>
              <a:rPr lang="en-US" i="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CustID</a:t>
            </a:r>
            <a:r>
              <a:rPr lang="en-US" dirty="0">
                <a:latin typeface="Times New Roman" panose="02020603050405020304" pitchFamily="18" charset="0"/>
                <a:ea typeface="Calibri" panose="020F0502020204030204" pitchFamily="34" charset="0"/>
                <a:cs typeface="Times New Roman" panose="02020603050405020304" pitchFamily="18" charset="0"/>
              </a:rPr>
              <a:t> + name + address + {phone} +(email)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Inventory</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ItemID</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Item_Name</a:t>
            </a:r>
            <a:r>
              <a:rPr lang="en-US" dirty="0">
                <a:latin typeface="Times New Roman" panose="02020603050405020304" pitchFamily="18" charset="0"/>
                <a:ea typeface="Calibri" panose="020F0502020204030204" pitchFamily="34" charset="0"/>
                <a:cs typeface="Times New Roman" panose="02020603050405020304" pitchFamily="18" charset="0"/>
              </a:rPr>
              <a:t> + Price + </a:t>
            </a:r>
            <a:r>
              <a:rPr lang="en-US" dirty="0" err="1">
                <a:latin typeface="Times New Roman" panose="02020603050405020304" pitchFamily="18" charset="0"/>
                <a:ea typeface="Calibri" panose="020F0502020204030204" pitchFamily="34" charset="0"/>
                <a:cs typeface="Times New Roman" panose="02020603050405020304" pitchFamily="18" charset="0"/>
              </a:rPr>
              <a:t>Item_Quantity</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Order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OrderNo</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CustID</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Order_Items</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Payment_Method</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Credit_Card_Type</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Credit_Card_No</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Order_Status</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Invoice</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InvoiceNO</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CustID</a:t>
            </a:r>
            <a:r>
              <a:rPr lang="en-US" dirty="0">
                <a:latin typeface="Times New Roman" panose="02020603050405020304" pitchFamily="18" charset="0"/>
                <a:ea typeface="Calibri" panose="020F0502020204030204" pitchFamily="34" charset="0"/>
                <a:cs typeface="Times New Roman" panose="02020603050405020304" pitchFamily="18" charset="0"/>
              </a:rPr>
              <a:t> + name + </a:t>
            </a:r>
            <a:r>
              <a:rPr lang="en-US" dirty="0" err="1">
                <a:latin typeface="Times New Roman" panose="02020603050405020304" pitchFamily="18" charset="0"/>
                <a:ea typeface="Calibri" panose="020F0502020204030204" pitchFamily="34" charset="0"/>
                <a:cs typeface="Times New Roman" panose="02020603050405020304" pitchFamily="18" charset="0"/>
              </a:rPr>
              <a:t>ItemID</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Item_Name</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Item_Quantity</a:t>
            </a:r>
            <a:r>
              <a:rPr lang="en-US" dirty="0">
                <a:latin typeface="Times New Roman" panose="02020603050405020304" pitchFamily="18" charset="0"/>
                <a:ea typeface="Calibri" panose="020F0502020204030204" pitchFamily="34" charset="0"/>
                <a:cs typeface="Times New Roman" panose="02020603050405020304" pitchFamily="18" charset="0"/>
              </a:rPr>
              <a:t> + Price + Total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b="1" i="1" dirty="0">
                <a:latin typeface="Times New Roman" panose="02020603050405020304" pitchFamily="18" charset="0"/>
                <a:ea typeface="Calibri" panose="020F0502020204030204" pitchFamily="34" charset="0"/>
                <a:cs typeface="Times New Roman" panose="02020603050405020304" pitchFamily="18" charset="0"/>
              </a:rPr>
              <a:t>Delivery</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DeliveryID</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CustID</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ItemID</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OrderID</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Delivery_Date</a:t>
            </a:r>
            <a:r>
              <a:rPr lang="en-US" dirty="0">
                <a:latin typeface="Times New Roman" panose="02020603050405020304" pitchFamily="18" charset="0"/>
                <a:ea typeface="Calibri" panose="020F0502020204030204" pitchFamily="34" charset="0"/>
                <a:cs typeface="Times New Roman" panose="02020603050405020304" pitchFamily="18" charset="0"/>
              </a:rPr>
              <a:t> + [</a:t>
            </a:r>
            <a:r>
              <a:rPr lang="en-US" dirty="0" err="1">
                <a:latin typeface="Times New Roman" panose="02020603050405020304" pitchFamily="18" charset="0"/>
                <a:ea typeface="Calibri" panose="020F0502020204030204" pitchFamily="34" charset="0"/>
                <a:cs typeface="Times New Roman" panose="02020603050405020304" pitchFamily="18" charset="0"/>
              </a:rPr>
              <a:t>Delivery_Status</a:t>
            </a:r>
            <a:r>
              <a:rPr lang="en-US" dirty="0">
                <a:latin typeface="Times New Roman" panose="02020603050405020304" pitchFamily="18" charset="0"/>
                <a:ea typeface="Calibri" panose="020F0502020204030204" pitchFamily="34" charset="0"/>
                <a:cs typeface="Times New Roman" panose="02020603050405020304" pitchFamily="18" charset="0"/>
              </a:rPr>
              <a:t>] + Address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4545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8700C6-A20E-4A34-B6C0-12D0B13A9715}"/>
              </a:ext>
            </a:extLst>
          </p:cNvPr>
          <p:cNvSpPr/>
          <p:nvPr/>
        </p:nvSpPr>
        <p:spPr>
          <a:xfrm>
            <a:off x="0" y="127521"/>
            <a:ext cx="12037670" cy="6654770"/>
          </a:xfrm>
          <a:prstGeom prst="rect">
            <a:avLst/>
          </a:prstGeom>
        </p:spPr>
        <p:txBody>
          <a:bodyPr wrap="square">
            <a:spAutoFit/>
          </a:bodyPr>
          <a:lstStyle/>
          <a:p>
            <a:pPr algn="ctr">
              <a:lnSpc>
                <a:spcPct val="107000"/>
              </a:lnSpc>
              <a:spcBef>
                <a:spcPts val="1200"/>
              </a:spcBef>
            </a:pPr>
            <a:r>
              <a:rPr lang="en-US" sz="2400" b="1" u="sng" kern="0" dirty="0">
                <a:solidFill>
                  <a:srgbClr val="7B230B"/>
                </a:solidFill>
                <a:effectLst/>
                <a:latin typeface="Times New Roman" panose="02020603050405020304" pitchFamily="18" charset="0"/>
                <a:ea typeface="Yu Gothic Light" panose="020B0300000000000000" pitchFamily="34" charset="-128"/>
                <a:cs typeface="Times New Roman" panose="02020603050405020304" pitchFamily="18" charset="0"/>
              </a:rPr>
              <a:t>Decision Table:</a:t>
            </a:r>
            <a:endParaRPr lang="en-US"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Bef>
                <a:spcPts val="200"/>
              </a:spcBef>
            </a:pPr>
            <a:r>
              <a:rPr lang="en-US" sz="2400" b="1" u="sng" dirty="0">
                <a:solidFill>
                  <a:srgbClr val="7B230B"/>
                </a:solidFill>
                <a:effectLst/>
                <a:latin typeface="Times New Roman" panose="02020603050405020304" pitchFamily="18" charset="0"/>
                <a:ea typeface="Yu Gothic Light" panose="020B0300000000000000" pitchFamily="34" charset="-128"/>
                <a:cs typeface="Times New Roman" panose="02020603050405020304" pitchFamily="18" charset="0"/>
              </a:rPr>
              <a:t>Verify Customer Order:</a:t>
            </a:r>
            <a:endParaRPr lang="en-US" sz="2000" b="1" dirty="0">
              <a:solidFill>
                <a:srgbClr val="7B230B"/>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a:lnSpc>
                <a:spcPct val="107000"/>
              </a:lnSpc>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US" sz="1600" dirty="0">
                <a:effectLst/>
                <a:latin typeface="Calibri" panose="020F0502020204030204" pitchFamily="34" charset="0"/>
                <a:ea typeface="Calibri" panose="020F0502020204030204" pitchFamily="34" charset="0"/>
                <a:cs typeface="Arial" panose="020B0604020202020204" pitchFamily="34" charset="0"/>
              </a:rPr>
              <a:t> </a:t>
            </a:r>
            <a:r>
              <a:rPr lang="en-US" sz="1600" u="sng" spc="75" dirty="0">
                <a:solidFill>
                  <a:srgbClr val="5A5A5A"/>
                </a:solidFill>
                <a:latin typeface="Times New Roman" panose="02020603050405020304" pitchFamily="18" charset="0"/>
                <a:ea typeface="Yu Mincho" panose="02020400000000000000" pitchFamily="18" charset="-128"/>
                <a:cs typeface="Times New Roman" panose="02020603050405020304" pitchFamily="18" charset="0"/>
              </a:rPr>
              <a:t>SCENARIO:</a:t>
            </a:r>
            <a:endParaRPr lang="en-US" sz="1400" spc="75" dirty="0">
              <a:solidFill>
                <a:srgbClr val="5A5A5A"/>
              </a:solidFill>
              <a:effectLst/>
              <a:latin typeface="Times New Roman" panose="02020603050405020304" pitchFamily="18" charset="0"/>
              <a:ea typeface="Yu Mincho" panose="02020400000000000000" pitchFamily="18" charset="-128"/>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Vintage Oak Furniture wants to create a decision table to verify the customer’s order process. In order to verify the customer’s order the system will check for 3 conditions. These are sealed order, properly addressed and confirmed order. The system will check for the sealed order, properly addressed and confirmed order.</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The actions taken during this process are Accepted or Rejected. If the 3 conditions are met the order will be accepted and the order will be rejected if any one of the conditions is not met.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pPr>
            <a:r>
              <a:rPr lang="en-US" sz="1600" u="sng" spc="75" dirty="0">
                <a:solidFill>
                  <a:srgbClr val="5A5A5A"/>
                </a:solidFill>
                <a:effectLst/>
                <a:latin typeface="Times New Roman" panose="02020603050405020304" pitchFamily="18" charset="0"/>
                <a:ea typeface="Yu Mincho" panose="02020400000000000000" pitchFamily="18" charset="-128"/>
                <a:cs typeface="Times New Roman" panose="02020603050405020304" pitchFamily="18" charset="0"/>
              </a:rPr>
              <a:t>CONDITIONS:</a:t>
            </a:r>
            <a:endParaRPr lang="en-US" sz="1600" spc="75" dirty="0">
              <a:solidFill>
                <a:srgbClr val="5A5A5A"/>
              </a:solidFill>
              <a:effectLst/>
              <a:latin typeface="Times New Roman" panose="02020603050405020304" pitchFamily="18" charset="0"/>
              <a:ea typeface="Yu Mincho" panose="02020400000000000000" pitchFamily="18" charset="-128"/>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C1: Sealed Order (Y, N)</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C2: Properly addressed (Y, N)</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C3: Confirmed order (Y, N)</a:t>
            </a:r>
          </a:p>
          <a:p>
            <a:pPr>
              <a:lnSpc>
                <a:spcPct val="150000"/>
              </a:lnSpc>
              <a:spcAft>
                <a:spcPts val="800"/>
              </a:spcAft>
            </a:pPr>
            <a:r>
              <a:rPr lang="en-US" sz="1600" u="sng" spc="75" dirty="0">
                <a:solidFill>
                  <a:srgbClr val="5A5A5A"/>
                </a:solidFill>
                <a:effectLst/>
                <a:latin typeface="Times New Roman" panose="02020603050405020304" pitchFamily="18" charset="0"/>
                <a:ea typeface="Yu Mincho" panose="02020400000000000000" pitchFamily="18" charset="-128"/>
                <a:cs typeface="Times New Roman" panose="02020603050405020304" pitchFamily="18" charset="0"/>
              </a:rPr>
              <a:t>NUMBER OF RULES:</a:t>
            </a:r>
            <a:endParaRPr lang="en-US" sz="1600" spc="75" dirty="0">
              <a:solidFill>
                <a:srgbClr val="5A5A5A"/>
              </a:solidFill>
              <a:effectLst/>
              <a:latin typeface="Times New Roman" panose="02020603050405020304" pitchFamily="18" charset="0"/>
              <a:ea typeface="Yu Mincho" panose="02020400000000000000" pitchFamily="18" charset="-128"/>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2*2*2 = 8 </a:t>
            </a:r>
          </a:p>
          <a:p>
            <a:pPr>
              <a:lnSpc>
                <a:spcPct val="150000"/>
              </a:lnSpc>
              <a:spcAft>
                <a:spcPts val="800"/>
              </a:spcAft>
            </a:pPr>
            <a:r>
              <a:rPr lang="en-US" sz="1600" u="sng" spc="75" dirty="0">
                <a:solidFill>
                  <a:srgbClr val="5A5A5A"/>
                </a:solidFill>
                <a:effectLst/>
                <a:latin typeface="Times New Roman" panose="02020603050405020304" pitchFamily="18" charset="0"/>
                <a:ea typeface="Yu Mincho" panose="02020400000000000000" pitchFamily="18" charset="-128"/>
                <a:cs typeface="Times New Roman" panose="02020603050405020304" pitchFamily="18" charset="0"/>
              </a:rPr>
              <a:t>ACTIONS: </a:t>
            </a:r>
            <a:endParaRPr lang="en-US" sz="1600" spc="75" dirty="0">
              <a:solidFill>
                <a:srgbClr val="5A5A5A"/>
              </a:solidFill>
              <a:effectLst/>
              <a:latin typeface="Times New Roman" panose="02020603050405020304" pitchFamily="18" charset="0"/>
              <a:ea typeface="Yu Mincho" panose="02020400000000000000" pitchFamily="18" charset="-128"/>
              <a:cs typeface="Times New Roman" panose="02020603050405020304" pitchFamily="18" charset="0"/>
            </a:endParaRP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A1: Order sent  </a:t>
            </a:r>
          </a:p>
          <a:p>
            <a:pPr>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A2: Order not sent </a:t>
            </a:r>
          </a:p>
        </p:txBody>
      </p:sp>
    </p:spTree>
    <p:extLst>
      <p:ext uri="{BB962C8B-B14F-4D97-AF65-F5344CB8AC3E}">
        <p14:creationId xmlns:p14="http://schemas.microsoft.com/office/powerpoint/2010/main" val="1408015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A67246-1841-4830-970B-BCE38CB31381}"/>
              </a:ext>
            </a:extLst>
          </p:cNvPr>
          <p:cNvSpPr/>
          <p:nvPr/>
        </p:nvSpPr>
        <p:spPr>
          <a:xfrm>
            <a:off x="838200" y="184805"/>
            <a:ext cx="10515600" cy="1505883"/>
          </a:xfrm>
          <a:prstGeom prst="rect">
            <a:avLst/>
          </a:prstGeom>
        </p:spPr>
        <p:txBody>
          <a:bodyPr vert="horz" lIns="91440" tIns="45720" rIns="91440" bIns="45720" rtlCol="0" anchor="ctr">
            <a:normAutofit/>
          </a:bodyPr>
          <a:lstStyle/>
          <a:p>
            <a:pPr algn="ctr">
              <a:lnSpc>
                <a:spcPct val="90000"/>
              </a:lnSpc>
              <a:spcBef>
                <a:spcPct val="0"/>
              </a:spcBef>
              <a:spcAft>
                <a:spcPts val="800"/>
              </a:spcAft>
            </a:pPr>
            <a:r>
              <a:rPr lang="en-US" sz="3200" b="1" u="sng" kern="1200" spc="75" dirty="0">
                <a:solidFill>
                  <a:srgbClr val="7B230B"/>
                </a:solidFill>
                <a:latin typeface="Times New Roman" panose="02020603050405020304" pitchFamily="18" charset="0"/>
                <a:ea typeface="+mj-ea"/>
                <a:cs typeface="Times New Roman" panose="02020603050405020304" pitchFamily="18" charset="0"/>
              </a:rPr>
              <a:t>DECISION TABLE:</a:t>
            </a:r>
            <a:endParaRPr lang="en-US" sz="3200" b="1" kern="1200" spc="75" dirty="0">
              <a:solidFill>
                <a:srgbClr val="7B230B"/>
              </a:solidFill>
              <a:effectLst/>
              <a:latin typeface="Times New Roman" panose="02020603050405020304" pitchFamily="18" charset="0"/>
              <a:ea typeface="+mj-ea"/>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A940009-1A10-4085-962B-27D4EAD56196}"/>
              </a:ext>
            </a:extLst>
          </p:cNvPr>
          <p:cNvGraphicFramePr>
            <a:graphicFrameLocks noGrp="1"/>
          </p:cNvGraphicFramePr>
          <p:nvPr/>
        </p:nvGraphicFramePr>
        <p:xfrm>
          <a:off x="838200" y="1862352"/>
          <a:ext cx="10512550" cy="4416454"/>
        </p:xfrm>
        <a:graphic>
          <a:graphicData uri="http://schemas.openxmlformats.org/drawingml/2006/table">
            <a:tbl>
              <a:tblPr firstRow="1" firstCol="1" bandRow="1">
                <a:noFill/>
                <a:tableStyleId>{5C22544A-7EE6-4342-B048-85BDC9FD1C3A}</a:tableStyleId>
              </a:tblPr>
              <a:tblGrid>
                <a:gridCol w="3223636">
                  <a:extLst>
                    <a:ext uri="{9D8B030D-6E8A-4147-A177-3AD203B41FA5}">
                      <a16:colId xmlns:a16="http://schemas.microsoft.com/office/drawing/2014/main" val="202333998"/>
                    </a:ext>
                  </a:extLst>
                </a:gridCol>
                <a:gridCol w="905159">
                  <a:extLst>
                    <a:ext uri="{9D8B030D-6E8A-4147-A177-3AD203B41FA5}">
                      <a16:colId xmlns:a16="http://schemas.microsoft.com/office/drawing/2014/main" val="1375088538"/>
                    </a:ext>
                  </a:extLst>
                </a:gridCol>
                <a:gridCol w="975485">
                  <a:extLst>
                    <a:ext uri="{9D8B030D-6E8A-4147-A177-3AD203B41FA5}">
                      <a16:colId xmlns:a16="http://schemas.microsoft.com/office/drawing/2014/main" val="1624427470"/>
                    </a:ext>
                  </a:extLst>
                </a:gridCol>
                <a:gridCol w="1020856">
                  <a:extLst>
                    <a:ext uri="{9D8B030D-6E8A-4147-A177-3AD203B41FA5}">
                      <a16:colId xmlns:a16="http://schemas.microsoft.com/office/drawing/2014/main" val="1338012419"/>
                    </a:ext>
                  </a:extLst>
                </a:gridCol>
                <a:gridCol w="918771">
                  <a:extLst>
                    <a:ext uri="{9D8B030D-6E8A-4147-A177-3AD203B41FA5}">
                      <a16:colId xmlns:a16="http://schemas.microsoft.com/office/drawing/2014/main" val="3910116983"/>
                    </a:ext>
                  </a:extLst>
                </a:gridCol>
                <a:gridCol w="1020856">
                  <a:extLst>
                    <a:ext uri="{9D8B030D-6E8A-4147-A177-3AD203B41FA5}">
                      <a16:colId xmlns:a16="http://schemas.microsoft.com/office/drawing/2014/main" val="1231095903"/>
                    </a:ext>
                  </a:extLst>
                </a:gridCol>
                <a:gridCol w="1020856">
                  <a:extLst>
                    <a:ext uri="{9D8B030D-6E8A-4147-A177-3AD203B41FA5}">
                      <a16:colId xmlns:a16="http://schemas.microsoft.com/office/drawing/2014/main" val="3884832383"/>
                    </a:ext>
                  </a:extLst>
                </a:gridCol>
                <a:gridCol w="714600">
                  <a:extLst>
                    <a:ext uri="{9D8B030D-6E8A-4147-A177-3AD203B41FA5}">
                      <a16:colId xmlns:a16="http://schemas.microsoft.com/office/drawing/2014/main" val="3012441572"/>
                    </a:ext>
                  </a:extLst>
                </a:gridCol>
                <a:gridCol w="712331">
                  <a:extLst>
                    <a:ext uri="{9D8B030D-6E8A-4147-A177-3AD203B41FA5}">
                      <a16:colId xmlns:a16="http://schemas.microsoft.com/office/drawing/2014/main" val="2972506530"/>
                    </a:ext>
                  </a:extLst>
                </a:gridCol>
              </a:tblGrid>
              <a:tr h="1137234">
                <a:tc>
                  <a:txBody>
                    <a:bodyPr/>
                    <a:lstStyle/>
                    <a:p>
                      <a:pPr marL="0" marR="0" algn="l">
                        <a:lnSpc>
                          <a:spcPct val="107000"/>
                        </a:lnSpc>
                        <a:spcBef>
                          <a:spcPts val="0"/>
                        </a:spcBef>
                        <a:spcAft>
                          <a:spcPts val="0"/>
                        </a:spcAft>
                      </a:pPr>
                      <a:r>
                        <a:rPr lang="en-US" sz="2900" b="0" cap="none" spc="60">
                          <a:solidFill>
                            <a:schemeClr val="bg1"/>
                          </a:solidFill>
                          <a:effectLst/>
                        </a:rPr>
                        <a:t>C1 : Sealed order (Y, N)</a:t>
                      </a:r>
                      <a:endParaRPr lang="en-US" sz="2900" b="0" cap="none" spc="6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l">
                        <a:lnSpc>
                          <a:spcPct val="107000"/>
                        </a:lnSpc>
                        <a:spcBef>
                          <a:spcPts val="0"/>
                        </a:spcBef>
                        <a:spcAft>
                          <a:spcPts val="0"/>
                        </a:spcAft>
                      </a:pPr>
                      <a:r>
                        <a:rPr lang="en-US" sz="2900" b="0" cap="none" spc="60">
                          <a:solidFill>
                            <a:schemeClr val="bg1"/>
                          </a:solidFill>
                          <a:effectLst/>
                        </a:rPr>
                        <a:t>Y </a:t>
                      </a:r>
                      <a:endParaRPr lang="en-US" sz="2900" b="0" cap="none" spc="6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l">
                        <a:lnSpc>
                          <a:spcPct val="107000"/>
                        </a:lnSpc>
                        <a:spcBef>
                          <a:spcPts val="0"/>
                        </a:spcBef>
                        <a:spcAft>
                          <a:spcPts val="0"/>
                        </a:spcAft>
                      </a:pPr>
                      <a:r>
                        <a:rPr lang="en-US" sz="2900" b="0" cap="none" spc="60">
                          <a:solidFill>
                            <a:schemeClr val="bg1"/>
                          </a:solidFill>
                          <a:effectLst/>
                        </a:rPr>
                        <a:t>Y</a:t>
                      </a:r>
                      <a:endParaRPr lang="en-US" sz="2900" b="0" cap="none" spc="6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l">
                        <a:lnSpc>
                          <a:spcPct val="107000"/>
                        </a:lnSpc>
                        <a:spcBef>
                          <a:spcPts val="0"/>
                        </a:spcBef>
                        <a:spcAft>
                          <a:spcPts val="0"/>
                        </a:spcAft>
                      </a:pPr>
                      <a:r>
                        <a:rPr lang="en-US" sz="2900" b="0" cap="none" spc="60">
                          <a:solidFill>
                            <a:schemeClr val="bg1"/>
                          </a:solidFill>
                          <a:effectLst/>
                        </a:rPr>
                        <a:t>Y</a:t>
                      </a:r>
                      <a:endParaRPr lang="en-US" sz="2900" b="0" cap="none" spc="6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l">
                        <a:lnSpc>
                          <a:spcPct val="107000"/>
                        </a:lnSpc>
                        <a:spcBef>
                          <a:spcPts val="0"/>
                        </a:spcBef>
                        <a:spcAft>
                          <a:spcPts val="0"/>
                        </a:spcAft>
                      </a:pPr>
                      <a:r>
                        <a:rPr lang="en-US" sz="2900" b="0" cap="none" spc="60">
                          <a:solidFill>
                            <a:schemeClr val="bg1"/>
                          </a:solidFill>
                          <a:effectLst/>
                        </a:rPr>
                        <a:t>Y</a:t>
                      </a:r>
                      <a:endParaRPr lang="en-US" sz="2900" b="0" cap="none" spc="6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l">
                        <a:lnSpc>
                          <a:spcPct val="107000"/>
                        </a:lnSpc>
                        <a:spcBef>
                          <a:spcPts val="0"/>
                        </a:spcBef>
                        <a:spcAft>
                          <a:spcPts val="0"/>
                        </a:spcAft>
                      </a:pPr>
                      <a:r>
                        <a:rPr lang="en-US" sz="2900" b="0" cap="none" spc="60">
                          <a:solidFill>
                            <a:schemeClr val="bg1"/>
                          </a:solidFill>
                          <a:effectLst/>
                        </a:rPr>
                        <a:t>N</a:t>
                      </a:r>
                      <a:endParaRPr lang="en-US" sz="2900" b="0" cap="none" spc="6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l">
                        <a:lnSpc>
                          <a:spcPct val="107000"/>
                        </a:lnSpc>
                        <a:spcBef>
                          <a:spcPts val="0"/>
                        </a:spcBef>
                        <a:spcAft>
                          <a:spcPts val="0"/>
                        </a:spcAft>
                      </a:pPr>
                      <a:r>
                        <a:rPr lang="en-US" sz="2900" b="0" cap="none" spc="60">
                          <a:solidFill>
                            <a:schemeClr val="bg1"/>
                          </a:solidFill>
                          <a:effectLst/>
                        </a:rPr>
                        <a:t>N</a:t>
                      </a:r>
                      <a:endParaRPr lang="en-US" sz="2900" b="0" cap="none" spc="6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l">
                        <a:lnSpc>
                          <a:spcPct val="107000"/>
                        </a:lnSpc>
                        <a:spcBef>
                          <a:spcPts val="0"/>
                        </a:spcBef>
                        <a:spcAft>
                          <a:spcPts val="0"/>
                        </a:spcAft>
                      </a:pPr>
                      <a:r>
                        <a:rPr lang="en-US" sz="2900" b="0" cap="none" spc="60">
                          <a:solidFill>
                            <a:schemeClr val="bg1"/>
                          </a:solidFill>
                          <a:effectLst/>
                        </a:rPr>
                        <a:t>N</a:t>
                      </a:r>
                      <a:endParaRPr lang="en-US" sz="2900" b="0" cap="none" spc="6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nchor="ctr">
                    <a:lnL w="12700" cmpd="sng">
                      <a:noFill/>
                    </a:lnL>
                    <a:lnR w="12700" cmpd="sng">
                      <a:noFill/>
                    </a:lnR>
                    <a:lnT w="19050" cap="flat" cmpd="sng" algn="ctr">
                      <a:noFill/>
                      <a:prstDash val="solid"/>
                    </a:lnT>
                    <a:lnB w="38100" cmpd="sng">
                      <a:noFill/>
                    </a:lnB>
                    <a:solidFill>
                      <a:schemeClr val="accent1"/>
                    </a:solidFill>
                  </a:tcPr>
                </a:tc>
                <a:tc>
                  <a:txBody>
                    <a:bodyPr/>
                    <a:lstStyle/>
                    <a:p>
                      <a:pPr marL="0" marR="0" algn="l">
                        <a:lnSpc>
                          <a:spcPct val="107000"/>
                        </a:lnSpc>
                        <a:spcBef>
                          <a:spcPts val="0"/>
                        </a:spcBef>
                        <a:spcAft>
                          <a:spcPts val="0"/>
                        </a:spcAft>
                      </a:pPr>
                      <a:r>
                        <a:rPr lang="en-US" sz="2900" b="0" cap="none" spc="60">
                          <a:solidFill>
                            <a:schemeClr val="bg1"/>
                          </a:solidFill>
                          <a:effectLst/>
                        </a:rPr>
                        <a:t>N</a:t>
                      </a:r>
                      <a:endParaRPr lang="en-US" sz="2900" b="0" cap="none" spc="6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220811712"/>
                  </a:ext>
                </a:extLst>
              </a:tr>
              <a:tr h="1023693">
                <a:tc>
                  <a:txBody>
                    <a:bodyPr/>
                    <a:lstStyle/>
                    <a:p>
                      <a:pPr marL="0" marR="0" algn="l">
                        <a:lnSpc>
                          <a:spcPct val="107000"/>
                        </a:lnSpc>
                        <a:spcBef>
                          <a:spcPts val="0"/>
                        </a:spcBef>
                        <a:spcAft>
                          <a:spcPts val="0"/>
                        </a:spcAft>
                      </a:pPr>
                      <a:r>
                        <a:rPr lang="en-US" sz="2500" b="1" cap="none" spc="0">
                          <a:solidFill>
                            <a:schemeClr val="tx1"/>
                          </a:solidFill>
                          <a:effectLst/>
                        </a:rPr>
                        <a:t>C2 : Properly Addressed (Y,N)</a:t>
                      </a:r>
                      <a:endParaRPr lang="en-US" sz="25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38100" cmpd="sng">
                      <a:noFill/>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Y</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38100" cmpd="sng">
                      <a:noFill/>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Y</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38100" cmpd="sng">
                      <a:noFill/>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N</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38100" cmpd="sng">
                      <a:noFill/>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N</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38100" cmpd="sng">
                      <a:noFill/>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Y</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38100" cmpd="sng">
                      <a:noFill/>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Y</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38100" cmpd="sng">
                      <a:noFill/>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N</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38100" cmpd="sng">
                      <a:noFill/>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N</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896453867"/>
                  </a:ext>
                </a:extLst>
              </a:tr>
              <a:tr h="1023693">
                <a:tc>
                  <a:txBody>
                    <a:bodyPr/>
                    <a:lstStyle/>
                    <a:p>
                      <a:pPr marL="0" marR="0" algn="l">
                        <a:lnSpc>
                          <a:spcPct val="107000"/>
                        </a:lnSpc>
                        <a:spcBef>
                          <a:spcPts val="0"/>
                        </a:spcBef>
                        <a:spcAft>
                          <a:spcPts val="0"/>
                        </a:spcAft>
                      </a:pPr>
                      <a:r>
                        <a:rPr lang="en-US" sz="2500" b="1" cap="none" spc="0">
                          <a:solidFill>
                            <a:schemeClr val="tx1"/>
                          </a:solidFill>
                          <a:effectLst/>
                        </a:rPr>
                        <a:t>C3: Confirmed Order (Y,N)</a:t>
                      </a:r>
                      <a:endParaRPr lang="en-US" sz="25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Y</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N</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Y</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N</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N</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Y</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Y</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N</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246552375"/>
                  </a:ext>
                </a:extLst>
              </a:tr>
              <a:tr h="615917">
                <a:tc>
                  <a:txBody>
                    <a:bodyPr/>
                    <a:lstStyle/>
                    <a:p>
                      <a:pPr marL="0" marR="0" algn="l">
                        <a:lnSpc>
                          <a:spcPct val="107000"/>
                        </a:lnSpc>
                        <a:spcBef>
                          <a:spcPts val="0"/>
                        </a:spcBef>
                        <a:spcAft>
                          <a:spcPts val="0"/>
                        </a:spcAft>
                      </a:pPr>
                      <a:r>
                        <a:rPr lang="en-US" sz="2500" b="1" cap="none" spc="0">
                          <a:solidFill>
                            <a:schemeClr val="tx1"/>
                          </a:solidFill>
                          <a:effectLst/>
                        </a:rPr>
                        <a:t>A1 : Order Sent </a:t>
                      </a:r>
                      <a:endParaRPr lang="en-US" sz="25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X</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 </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 </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 </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 </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 </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 </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marL="0" marR="0" algn="l">
                        <a:lnSpc>
                          <a:spcPct val="107000"/>
                        </a:lnSpc>
                        <a:spcBef>
                          <a:spcPts val="0"/>
                        </a:spcBef>
                        <a:spcAft>
                          <a:spcPts val="0"/>
                        </a:spcAft>
                      </a:pPr>
                      <a:r>
                        <a:rPr lang="en-US" sz="2500" cap="none" spc="0">
                          <a:solidFill>
                            <a:schemeClr val="tx1"/>
                          </a:solidFill>
                          <a:effectLst/>
                        </a:rPr>
                        <a:t> </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399437449"/>
                  </a:ext>
                </a:extLst>
              </a:tr>
              <a:tr h="615917">
                <a:tc>
                  <a:txBody>
                    <a:bodyPr/>
                    <a:lstStyle/>
                    <a:p>
                      <a:pPr marL="0" marR="0" algn="l">
                        <a:lnSpc>
                          <a:spcPct val="107000"/>
                        </a:lnSpc>
                        <a:spcBef>
                          <a:spcPts val="0"/>
                        </a:spcBef>
                        <a:spcAft>
                          <a:spcPts val="0"/>
                        </a:spcAft>
                      </a:pPr>
                      <a:r>
                        <a:rPr lang="en-US" sz="2500" b="1" cap="none" spc="0">
                          <a:solidFill>
                            <a:schemeClr val="tx1"/>
                          </a:solidFill>
                          <a:effectLst/>
                        </a:rPr>
                        <a:t>A2 : Order Not Sent </a:t>
                      </a:r>
                      <a:endParaRPr lang="en-US" sz="2500" b="1"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 </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X</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X</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X</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X</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X</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X</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marL="0" marR="0" algn="l">
                        <a:lnSpc>
                          <a:spcPct val="107000"/>
                        </a:lnSpc>
                        <a:spcBef>
                          <a:spcPts val="0"/>
                        </a:spcBef>
                        <a:spcAft>
                          <a:spcPts val="0"/>
                        </a:spcAft>
                      </a:pPr>
                      <a:r>
                        <a:rPr lang="en-US" sz="2500" cap="none" spc="0">
                          <a:solidFill>
                            <a:schemeClr val="tx1"/>
                          </a:solidFill>
                          <a:effectLst/>
                        </a:rPr>
                        <a:t>X</a:t>
                      </a:r>
                      <a:endParaRPr lang="en-US" sz="2500" cap="none" spc="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txBody>
                  <a:tcPr marL="122503" marR="122503" marT="163337" marB="0">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33383543"/>
                  </a:ext>
                </a:extLst>
              </a:tr>
            </a:tbl>
          </a:graphicData>
        </a:graphic>
      </p:graphicFrame>
    </p:spTree>
    <p:extLst>
      <p:ext uri="{BB962C8B-B14F-4D97-AF65-F5344CB8AC3E}">
        <p14:creationId xmlns:p14="http://schemas.microsoft.com/office/powerpoint/2010/main" val="100742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6370B4-3E21-410F-816D-185D3352E680}"/>
              </a:ext>
            </a:extLst>
          </p:cNvPr>
          <p:cNvSpPr/>
          <p:nvPr/>
        </p:nvSpPr>
        <p:spPr>
          <a:xfrm>
            <a:off x="322555" y="282813"/>
            <a:ext cx="11546889" cy="3907545"/>
          </a:xfrm>
          <a:prstGeom prst="rect">
            <a:avLst/>
          </a:prstGeom>
        </p:spPr>
        <p:txBody>
          <a:bodyPr wrap="square">
            <a:spAutoFit/>
          </a:bodyPr>
          <a:lstStyle/>
          <a:p>
            <a:pPr algn="ctr">
              <a:lnSpc>
                <a:spcPct val="107000"/>
              </a:lnSpc>
              <a:spcBef>
                <a:spcPts val="1200"/>
              </a:spcBef>
            </a:pPr>
            <a:r>
              <a:rPr lang="en-US" sz="3600" b="1" u="sng" kern="0" dirty="0">
                <a:solidFill>
                  <a:srgbClr val="7B230B"/>
                </a:solidFill>
                <a:effectLst/>
                <a:latin typeface="Times New Roman" panose="02020603050405020304" pitchFamily="18" charset="0"/>
                <a:ea typeface="Yu Gothic Light" panose="020B0300000000000000" pitchFamily="34" charset="-128"/>
                <a:cs typeface="Times New Roman" panose="02020603050405020304" pitchFamily="18" charset="0"/>
              </a:rPr>
              <a:t>PROJECT OBJECTIVES</a:t>
            </a:r>
            <a:endParaRPr lang="en-US" sz="3600" b="1" kern="0" dirty="0">
              <a:solidFill>
                <a:srgbClr val="7B230B"/>
              </a:solidFill>
              <a:effectLst/>
              <a:latin typeface="Calibri Light" panose="020F0302020204030204" pitchFamily="34" charset="0"/>
              <a:ea typeface="Yu Gothic Light" panose="020B0300000000000000" pitchFamily="34" charset="-128"/>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Arial" panose="020B0604020202020204" pitchFamily="34" charset="0"/>
              </a:rPr>
              <a:t> </a:t>
            </a:r>
          </a:p>
          <a:p>
            <a:pPr>
              <a:lnSpc>
                <a:spcPct val="107000"/>
              </a:lnSpc>
              <a:spcAft>
                <a:spcPts val="800"/>
              </a:spcAft>
            </a:pPr>
            <a:endParaRPr lang="en-US" sz="2000" dirty="0">
              <a:effectLst/>
              <a:latin typeface="Times New Roman" panose="02020603050405020304" pitchFamily="18" charset="0"/>
              <a:ea typeface="Calibri" panose="020F0502020204030204" pitchFamily="34" charset="0"/>
              <a:cs typeface="Arial" panose="020B0604020202020204" pitchFamily="34" charset="0"/>
            </a:endParaRPr>
          </a:p>
          <a:p>
            <a:pPr>
              <a:lnSpc>
                <a:spcPct val="107000"/>
              </a:lnSpc>
              <a:spcAft>
                <a:spcPts val="800"/>
              </a:spcAft>
            </a:pP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2000" dirty="0">
                <a:solidFill>
                  <a:srgbClr val="5E473D"/>
                </a:solidFill>
                <a:latin typeface="Times New Roman" panose="02020603050405020304" pitchFamily="18" charset="0"/>
                <a:ea typeface="Calibri" panose="020F0502020204030204" pitchFamily="34" charset="0"/>
                <a:cs typeface="Arial" panose="020B0604020202020204" pitchFamily="34" charset="0"/>
              </a:rPr>
              <a:t>Introducing an Information System.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2000" dirty="0">
                <a:solidFill>
                  <a:srgbClr val="5E473D"/>
                </a:solidFill>
                <a:latin typeface="Times New Roman" panose="02020603050405020304" pitchFamily="18" charset="0"/>
                <a:ea typeface="Calibri" panose="020F0502020204030204" pitchFamily="34" charset="0"/>
                <a:cs typeface="Arial" panose="020B0604020202020204" pitchFamily="34" charset="0"/>
              </a:rPr>
              <a:t>How to define a problem, analyze the problem, design a solution for the problem and implement the designed solution.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2000" dirty="0">
                <a:solidFill>
                  <a:srgbClr val="5E473D"/>
                </a:solidFill>
                <a:latin typeface="Times New Roman" panose="02020603050405020304" pitchFamily="18" charset="0"/>
                <a:ea typeface="Calibri" panose="020F0502020204030204" pitchFamily="34" charset="0"/>
                <a:cs typeface="Arial" panose="020B0604020202020204" pitchFamily="34" charset="0"/>
              </a:rPr>
              <a:t>To build a customized furniture information system that looks forward to providing its customers with the best customized furniture.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2000" dirty="0">
                <a:solidFill>
                  <a:srgbClr val="5E473D"/>
                </a:solidFill>
                <a:latin typeface="Times New Roman" panose="02020603050405020304" pitchFamily="18" charset="0"/>
                <a:ea typeface="Calibri" panose="020F0502020204030204" pitchFamily="34" charset="0"/>
                <a:cs typeface="Arial" panose="020B0604020202020204" pitchFamily="34" charset="0"/>
              </a:rPr>
              <a:t>To define the systems requirements, create data flow diagrams, use cases etc.</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6882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F426D3B-7C98-46C8-B7F7-CC45BC167C07}"/>
              </a:ext>
            </a:extLst>
          </p:cNvPr>
          <p:cNvSpPr/>
          <p:nvPr/>
        </p:nvSpPr>
        <p:spPr>
          <a:xfrm>
            <a:off x="0" y="210811"/>
            <a:ext cx="12192001" cy="6436377"/>
          </a:xfrm>
          <a:prstGeom prst="rect">
            <a:avLst/>
          </a:prstGeom>
        </p:spPr>
        <p:txBody>
          <a:bodyPr wrap="square">
            <a:spAutoFit/>
          </a:bodyPr>
          <a:lstStyle/>
          <a:p>
            <a:pPr algn="ctr">
              <a:lnSpc>
                <a:spcPct val="107000"/>
              </a:lnSpc>
              <a:spcBef>
                <a:spcPts val="1200"/>
              </a:spcBef>
            </a:pPr>
            <a:r>
              <a:rPr lang="en-US" sz="2400" b="1" u="sng" kern="0" dirty="0">
                <a:solidFill>
                  <a:srgbClr val="7B230B"/>
                </a:solidFill>
                <a:effectLst/>
                <a:latin typeface="Times New Roman" panose="02020603050405020304" pitchFamily="18" charset="0"/>
                <a:ea typeface="Yu Gothic Light" panose="020B0300000000000000" pitchFamily="34" charset="-128"/>
                <a:cs typeface="Times New Roman" panose="02020603050405020304" pitchFamily="18" charset="0"/>
              </a:rPr>
              <a:t>PROJECT SCENARIO:</a:t>
            </a:r>
            <a:endParaRPr lang="en-US" sz="2400" b="1" kern="0" dirty="0">
              <a:solidFill>
                <a:srgbClr val="7B230B"/>
              </a:solidFill>
              <a:effectLst/>
              <a:latin typeface="Calibri Light" panose="020F0302020204030204" pitchFamily="34" charset="0"/>
              <a:ea typeface="Yu Gothic Light" panose="020B0300000000000000" pitchFamily="34" charset="-128"/>
              <a:cs typeface="Times New Roman" panose="02020603050405020304" pitchFamily="18" charset="0"/>
            </a:endParaRPr>
          </a:p>
          <a:p>
            <a:pPr>
              <a:lnSpc>
                <a:spcPct val="107000"/>
              </a:lnSpc>
              <a:spcAft>
                <a:spcPts val="800"/>
              </a:spcAft>
            </a:pPr>
            <a:r>
              <a:rPr lang="en-US" dirty="0">
                <a:solidFill>
                  <a:srgbClr val="FF0000"/>
                </a:solidFill>
                <a:latin typeface="Calibri" panose="020F0502020204030204" pitchFamily="34" charset="0"/>
                <a:ea typeface="Calibri" panose="020F0502020204030204" pitchFamily="34"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i="1" dirty="0">
                <a:solidFill>
                  <a:srgbClr val="7B230B"/>
                </a:solidFill>
                <a:latin typeface="Calibri Light" panose="020F0302020204030204" pitchFamily="34" charset="0"/>
                <a:ea typeface="Yu Gothic Light" panose="020B0300000000000000" pitchFamily="34" charset="-128"/>
                <a:cs typeface="Times New Roman" panose="02020603050405020304" pitchFamily="18" charset="0"/>
              </a:rPr>
              <a:t>Vintage Oak furniture</a:t>
            </a:r>
            <a:r>
              <a:rPr lang="en-US" sz="1600" dirty="0">
                <a:solidFill>
                  <a:srgbClr val="FF0000"/>
                </a:solidFill>
                <a:latin typeface="Times New Roman" panose="02020603050405020304" pitchFamily="18" charset="0"/>
                <a:ea typeface="Calibri" panose="020F0502020204030204" pitchFamily="34" charset="0"/>
                <a:cs typeface="Arial" panose="020B0604020202020204" pitchFamily="34" charset="0"/>
              </a:rPr>
              <a:t> </a:t>
            </a:r>
            <a:r>
              <a:rPr lang="en-US" sz="1600" dirty="0">
                <a:solidFill>
                  <a:srgbClr val="5E473D"/>
                </a:solidFill>
                <a:latin typeface="Times New Roman" panose="02020603050405020304" pitchFamily="18" charset="0"/>
                <a:ea typeface="Calibri" panose="020F0502020204030204" pitchFamily="34" charset="0"/>
                <a:cs typeface="Arial" panose="020B0604020202020204" pitchFamily="34" charset="0"/>
              </a:rPr>
              <a:t>aims to build an online delivery system that allows customers to place an order for their desired furniture piece. The owners develop a system that stores employee, customer, order, delivery, and inventory details. The system allows employee to log in with authorized access only which is a valid username and password in order to carry on with entering, updating, deleting etc. customers order and delivery information.</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solidFill>
                  <a:srgbClr val="5E473D"/>
                </a:solidFill>
                <a:latin typeface="Times New Roman" panose="02020603050405020304" pitchFamily="18" charset="0"/>
                <a:ea typeface="Calibri" panose="020F0502020204030204" pitchFamily="34" charset="0"/>
                <a:cs typeface="Arial" panose="020B0604020202020204" pitchFamily="34" charset="0"/>
              </a:rPr>
              <a:t>In the user interface, a customer has to sign up to create an account and provide details which include phone number and delivery address, with a username and password. After confirming this, they may log in using their sign in credentials. A pop-up message will appear offering membership which provides numerous perks including free delivery over 50BD orders, special updates and sales exclusive for members only etc. Whatever the customer choses, he or she can surf through the website as well as filter the search according to price and type.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600" dirty="0">
                <a:solidFill>
                  <a:srgbClr val="5E473D"/>
                </a:solidFill>
                <a:latin typeface="Times New Roman" panose="02020603050405020304" pitchFamily="18" charset="0"/>
                <a:ea typeface="Calibri" panose="020F0502020204030204" pitchFamily="34" charset="0"/>
                <a:cs typeface="Arial" panose="020B0604020202020204" pitchFamily="34" charset="0"/>
              </a:rPr>
              <a:t>The system opens the list accordingly along with availability status, whether the required piece is available or not. If unavailable, the customer can click the “notify me” option which would send a reminder via email or text when back in stock. On the other hand, when the item is available, the customer can place the order. The employee enters this order to the system along with their address. </a:t>
            </a:r>
          </a:p>
          <a:p>
            <a:r>
              <a:rPr lang="en-US" sz="1600" dirty="0">
                <a:solidFill>
                  <a:srgbClr val="5E473D"/>
                </a:solidFill>
                <a:latin typeface="Times New Roman" panose="02020603050405020304" pitchFamily="18" charset="0"/>
                <a:cs typeface="Times New Roman" panose="02020603050405020304" pitchFamily="18" charset="0"/>
              </a:rPr>
              <a:t>The system provides cash on delivery, card or membership code as payment methods to the customer. He or she can continue with either of those, and finally receive an order number which is unique every time. A final bill is issued with the product details, like name, cost, and delivery charges, expected delivery time etc. and is shown on the screen and printed as well for both the customer and employer. </a:t>
            </a:r>
          </a:p>
          <a:p>
            <a:r>
              <a:rPr lang="en-US" sz="1600" dirty="0">
                <a:solidFill>
                  <a:srgbClr val="5E473D"/>
                </a:solidFill>
                <a:latin typeface="Times New Roman" panose="02020603050405020304" pitchFamily="18" charset="0"/>
                <a:cs typeface="Times New Roman" panose="02020603050405020304" pitchFamily="18" charset="0"/>
              </a:rPr>
              <a:t>The system sends the order to the workshop where the furniture piece is prepared by the carpenter in the time required. When the process of making it is completed, it is sent to the delivery man. The workshop needs to confirm through the system that the item is received by the delivery person. Meanwhile, the customer is updated that the order is in transit through the system. The delivery person should confirm that the order was received successfully meeting all the requirements of the customer’s order. Once the customer receives the order the customer can revisit the website and give feedback.</a:t>
            </a:r>
          </a:p>
          <a:p>
            <a:pPr>
              <a:lnSpc>
                <a:spcPct val="107000"/>
              </a:lnSpc>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2796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976324-550E-4C59-BCFA-F2F9D597EEA4}"/>
              </a:ext>
            </a:extLst>
          </p:cNvPr>
          <p:cNvSpPr/>
          <p:nvPr/>
        </p:nvSpPr>
        <p:spPr>
          <a:xfrm>
            <a:off x="4211510" y="179165"/>
            <a:ext cx="3768980" cy="374077"/>
          </a:xfrm>
          <a:prstGeom prst="rect">
            <a:avLst/>
          </a:prstGeom>
        </p:spPr>
        <p:txBody>
          <a:bodyPr wrap="none">
            <a:spAutoFit/>
          </a:bodyPr>
          <a:lstStyle/>
          <a:p>
            <a:pPr algn="ctr">
              <a:lnSpc>
                <a:spcPct val="107000"/>
              </a:lnSpc>
              <a:spcBef>
                <a:spcPts val="1200"/>
              </a:spcBef>
            </a:pPr>
            <a:r>
              <a:rPr lang="en-US" b="1" u="sng" kern="0" dirty="0">
                <a:solidFill>
                  <a:srgbClr val="7B230B"/>
                </a:solidFill>
                <a:latin typeface="Times New Roman" panose="02020603050405020304" pitchFamily="18" charset="0"/>
                <a:ea typeface="Yu Gothic Light" panose="020B0300000000000000" pitchFamily="34" charset="-128"/>
                <a:cs typeface="Times New Roman" panose="02020603050405020304" pitchFamily="18" charset="0"/>
              </a:rPr>
              <a:t>FUNCTIONAL REQUIREMENTS:</a:t>
            </a:r>
            <a:endParaRPr lang="en-US" b="1" kern="0" dirty="0">
              <a:solidFill>
                <a:srgbClr val="7B230B"/>
              </a:solidFill>
              <a:latin typeface="Calibri Light" panose="020F0302020204030204" pitchFamily="34" charset="0"/>
              <a:ea typeface="Yu Gothic Light" panose="020B0300000000000000" pitchFamily="34" charset="-128"/>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9A9BAE1B-C18F-46F3-AA8E-B4213273234A}"/>
              </a:ext>
            </a:extLst>
          </p:cNvPr>
          <p:cNvGraphicFramePr>
            <a:graphicFrameLocks noGrp="1"/>
          </p:cNvGraphicFramePr>
          <p:nvPr>
            <p:extLst>
              <p:ext uri="{D42A27DB-BD31-4B8C-83A1-F6EECF244321}">
                <p14:modId xmlns:p14="http://schemas.microsoft.com/office/powerpoint/2010/main" val="1722005161"/>
              </p:ext>
            </p:extLst>
          </p:nvPr>
        </p:nvGraphicFramePr>
        <p:xfrm>
          <a:off x="2500131" y="814921"/>
          <a:ext cx="7303625" cy="945568"/>
        </p:xfrm>
        <a:graphic>
          <a:graphicData uri="http://schemas.openxmlformats.org/drawingml/2006/table">
            <a:tbl>
              <a:tblPr/>
              <a:tblGrid>
                <a:gridCol w="1684212">
                  <a:extLst>
                    <a:ext uri="{9D8B030D-6E8A-4147-A177-3AD203B41FA5}">
                      <a16:colId xmlns:a16="http://schemas.microsoft.com/office/drawing/2014/main" val="3047569104"/>
                    </a:ext>
                  </a:extLst>
                </a:gridCol>
                <a:gridCol w="5619413">
                  <a:extLst>
                    <a:ext uri="{9D8B030D-6E8A-4147-A177-3AD203B41FA5}">
                      <a16:colId xmlns:a16="http://schemas.microsoft.com/office/drawing/2014/main" val="153135084"/>
                    </a:ext>
                  </a:extLst>
                </a:gridCol>
              </a:tblGrid>
              <a:tr h="236392">
                <a:tc>
                  <a:txBody>
                    <a:bodyPr/>
                    <a:lstStyle/>
                    <a:p>
                      <a:pPr marL="180340" marR="0" algn="just">
                        <a:lnSpc>
                          <a:spcPct val="1000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F1</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00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User Interface</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506102"/>
                  </a:ext>
                </a:extLst>
              </a:tr>
              <a:tr h="709176">
                <a:tc>
                  <a:txBody>
                    <a:bodyPr/>
                    <a:lstStyle/>
                    <a:p>
                      <a:pPr marL="180340" marR="0" algn="just">
                        <a:lnSpc>
                          <a:spcPct val="100000"/>
                        </a:lnSpc>
                        <a:spcBef>
                          <a:spcPts val="0"/>
                        </a:spcBef>
                        <a:spcAft>
                          <a:spcPts val="600"/>
                        </a:spcAft>
                      </a:pPr>
                      <a:r>
                        <a:rPr lang="en-GB"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ct val="1000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The website will provide two interfaces. The user interface allows the user to access various functionalities of the website by using their log in credentials. </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491795"/>
                  </a:ext>
                </a:extLst>
              </a:tr>
            </a:tbl>
          </a:graphicData>
        </a:graphic>
      </p:graphicFrame>
      <p:graphicFrame>
        <p:nvGraphicFramePr>
          <p:cNvPr id="15" name="Table 14">
            <a:extLst>
              <a:ext uri="{FF2B5EF4-FFF2-40B4-BE49-F238E27FC236}">
                <a16:creationId xmlns:a16="http://schemas.microsoft.com/office/drawing/2014/main" id="{25143210-11F7-4B94-BFA3-C56092F63CFA}"/>
              </a:ext>
            </a:extLst>
          </p:cNvPr>
          <p:cNvGraphicFramePr>
            <a:graphicFrameLocks noGrp="1"/>
          </p:cNvGraphicFramePr>
          <p:nvPr>
            <p:extLst>
              <p:ext uri="{D42A27DB-BD31-4B8C-83A1-F6EECF244321}">
                <p14:modId xmlns:p14="http://schemas.microsoft.com/office/powerpoint/2010/main" val="3530823551"/>
              </p:ext>
            </p:extLst>
          </p:nvPr>
        </p:nvGraphicFramePr>
        <p:xfrm>
          <a:off x="2498676" y="1879751"/>
          <a:ext cx="7303625" cy="880566"/>
        </p:xfrm>
        <a:graphic>
          <a:graphicData uri="http://schemas.openxmlformats.org/drawingml/2006/table">
            <a:tbl>
              <a:tblPr/>
              <a:tblGrid>
                <a:gridCol w="1684212">
                  <a:extLst>
                    <a:ext uri="{9D8B030D-6E8A-4147-A177-3AD203B41FA5}">
                      <a16:colId xmlns:a16="http://schemas.microsoft.com/office/drawing/2014/main" val="908711958"/>
                    </a:ext>
                  </a:extLst>
                </a:gridCol>
                <a:gridCol w="5619413">
                  <a:extLst>
                    <a:ext uri="{9D8B030D-6E8A-4147-A177-3AD203B41FA5}">
                      <a16:colId xmlns:a16="http://schemas.microsoft.com/office/drawing/2014/main" val="1423914909"/>
                    </a:ext>
                  </a:extLst>
                </a:gridCol>
              </a:tblGrid>
              <a:tr h="174422">
                <a:tc>
                  <a:txBody>
                    <a:bodyPr/>
                    <a:lstStyle/>
                    <a:p>
                      <a:pPr marL="180340" marR="0" algn="just">
                        <a:lnSpc>
                          <a:spcPct val="1000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F2</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ct val="1000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Admin Interface</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3828678"/>
                  </a:ext>
                </a:extLst>
              </a:tr>
              <a:tr h="697686">
                <a:tc>
                  <a:txBody>
                    <a:bodyPr/>
                    <a:lstStyle/>
                    <a:p>
                      <a:pPr marL="180340" marR="0" algn="just">
                        <a:lnSpc>
                          <a:spcPct val="100000"/>
                        </a:lnSpc>
                        <a:spcBef>
                          <a:spcPts val="0"/>
                        </a:spcBef>
                        <a:spcAft>
                          <a:spcPts val="600"/>
                        </a:spcAft>
                      </a:pPr>
                      <a:r>
                        <a:rPr lang="en-GB"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ct val="1000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The second interface is the admin interface which allows employees with authorized access log in credentials. The admin interface provides multiple features like manipulation of records, addition, deletion or updating orders.</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3677249"/>
                  </a:ext>
                </a:extLst>
              </a:tr>
            </a:tbl>
          </a:graphicData>
        </a:graphic>
      </p:graphicFrame>
      <p:graphicFrame>
        <p:nvGraphicFramePr>
          <p:cNvPr id="18" name="Table 17">
            <a:extLst>
              <a:ext uri="{FF2B5EF4-FFF2-40B4-BE49-F238E27FC236}">
                <a16:creationId xmlns:a16="http://schemas.microsoft.com/office/drawing/2014/main" id="{8774C307-F536-4CB9-B3CD-02DC384AAA10}"/>
              </a:ext>
            </a:extLst>
          </p:cNvPr>
          <p:cNvGraphicFramePr>
            <a:graphicFrameLocks noGrp="1"/>
          </p:cNvGraphicFramePr>
          <p:nvPr>
            <p:extLst>
              <p:ext uri="{D42A27DB-BD31-4B8C-83A1-F6EECF244321}">
                <p14:modId xmlns:p14="http://schemas.microsoft.com/office/powerpoint/2010/main" val="3677649962"/>
              </p:ext>
            </p:extLst>
          </p:nvPr>
        </p:nvGraphicFramePr>
        <p:xfrm>
          <a:off x="2498676" y="2858687"/>
          <a:ext cx="7303625" cy="945568"/>
        </p:xfrm>
        <a:graphic>
          <a:graphicData uri="http://schemas.openxmlformats.org/drawingml/2006/table">
            <a:tbl>
              <a:tblPr/>
              <a:tblGrid>
                <a:gridCol w="1684212">
                  <a:extLst>
                    <a:ext uri="{9D8B030D-6E8A-4147-A177-3AD203B41FA5}">
                      <a16:colId xmlns:a16="http://schemas.microsoft.com/office/drawing/2014/main" val="1194411469"/>
                    </a:ext>
                  </a:extLst>
                </a:gridCol>
                <a:gridCol w="5619413">
                  <a:extLst>
                    <a:ext uri="{9D8B030D-6E8A-4147-A177-3AD203B41FA5}">
                      <a16:colId xmlns:a16="http://schemas.microsoft.com/office/drawing/2014/main" val="2265673681"/>
                    </a:ext>
                  </a:extLst>
                </a:gridCol>
              </a:tblGrid>
              <a:tr h="236392">
                <a:tc>
                  <a:txBody>
                    <a:bodyPr/>
                    <a:lstStyle/>
                    <a:p>
                      <a:pPr marL="180340" marR="0" algn="just">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F3</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Customer detail manipulation</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7272944"/>
                  </a:ext>
                </a:extLst>
              </a:tr>
              <a:tr h="709176">
                <a:tc>
                  <a:txBody>
                    <a:bodyPr/>
                    <a:lstStyle/>
                    <a:p>
                      <a:pPr marL="180340" marR="0" algn="just">
                        <a:lnSpc>
                          <a:spcPts val="1200"/>
                        </a:lnSpc>
                        <a:spcBef>
                          <a:spcPts val="0"/>
                        </a:spcBef>
                        <a:spcAft>
                          <a:spcPts val="600"/>
                        </a:spcAft>
                      </a:pPr>
                      <a:r>
                        <a:rPr lang="en-GB"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This functionality allows the entering, updating, deletion of personal information even after the sign-up process of users like their name, address, phone number, username, password, email address.</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4209132"/>
                  </a:ext>
                </a:extLst>
              </a:tr>
            </a:tbl>
          </a:graphicData>
        </a:graphic>
      </p:graphicFrame>
      <p:graphicFrame>
        <p:nvGraphicFramePr>
          <p:cNvPr id="20" name="Table 19">
            <a:extLst>
              <a:ext uri="{FF2B5EF4-FFF2-40B4-BE49-F238E27FC236}">
                <a16:creationId xmlns:a16="http://schemas.microsoft.com/office/drawing/2014/main" id="{5499DBCC-AF83-48DA-81A8-E6CB342AE59A}"/>
              </a:ext>
            </a:extLst>
          </p:cNvPr>
          <p:cNvGraphicFramePr>
            <a:graphicFrameLocks noGrp="1"/>
          </p:cNvGraphicFramePr>
          <p:nvPr>
            <p:extLst>
              <p:ext uri="{D42A27DB-BD31-4B8C-83A1-F6EECF244321}">
                <p14:modId xmlns:p14="http://schemas.microsoft.com/office/powerpoint/2010/main" val="2757859893"/>
              </p:ext>
            </p:extLst>
          </p:nvPr>
        </p:nvGraphicFramePr>
        <p:xfrm>
          <a:off x="2498675" y="3908381"/>
          <a:ext cx="7303625" cy="945568"/>
        </p:xfrm>
        <a:graphic>
          <a:graphicData uri="http://schemas.openxmlformats.org/drawingml/2006/table">
            <a:tbl>
              <a:tblPr/>
              <a:tblGrid>
                <a:gridCol w="1684212">
                  <a:extLst>
                    <a:ext uri="{9D8B030D-6E8A-4147-A177-3AD203B41FA5}">
                      <a16:colId xmlns:a16="http://schemas.microsoft.com/office/drawing/2014/main" val="822467612"/>
                    </a:ext>
                  </a:extLst>
                </a:gridCol>
                <a:gridCol w="5619413">
                  <a:extLst>
                    <a:ext uri="{9D8B030D-6E8A-4147-A177-3AD203B41FA5}">
                      <a16:colId xmlns:a16="http://schemas.microsoft.com/office/drawing/2014/main" val="3092532802"/>
                    </a:ext>
                  </a:extLst>
                </a:gridCol>
              </a:tblGrid>
              <a:tr h="236392">
                <a:tc>
                  <a:txBody>
                    <a:bodyPr/>
                    <a:lstStyle/>
                    <a:p>
                      <a:pPr marL="180340" marR="0" algn="just">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F4</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Membership option</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5989071"/>
                  </a:ext>
                </a:extLst>
              </a:tr>
              <a:tr h="709176">
                <a:tc>
                  <a:txBody>
                    <a:bodyPr/>
                    <a:lstStyle/>
                    <a:p>
                      <a:pPr marL="180340" marR="0" algn="just">
                        <a:lnSpc>
                          <a:spcPts val="1200"/>
                        </a:lnSpc>
                        <a:spcBef>
                          <a:spcPts val="0"/>
                        </a:spcBef>
                        <a:spcAft>
                          <a:spcPts val="600"/>
                        </a:spcAft>
                      </a:pPr>
                      <a:r>
                        <a:rPr lang="en-GB"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This functionality lets the user choose if he would like to get special perks by applying for membership. The user has the freedom to browse through the website even without membership.</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5330179"/>
                  </a:ext>
                </a:extLst>
              </a:tr>
            </a:tbl>
          </a:graphicData>
        </a:graphic>
      </p:graphicFrame>
      <p:graphicFrame>
        <p:nvGraphicFramePr>
          <p:cNvPr id="22" name="Table 21">
            <a:extLst>
              <a:ext uri="{FF2B5EF4-FFF2-40B4-BE49-F238E27FC236}">
                <a16:creationId xmlns:a16="http://schemas.microsoft.com/office/drawing/2014/main" id="{7B57BDDF-2D37-41D4-8C73-DDF6FEDDB287}"/>
              </a:ext>
            </a:extLst>
          </p:cNvPr>
          <p:cNvGraphicFramePr>
            <a:graphicFrameLocks noGrp="1"/>
          </p:cNvGraphicFramePr>
          <p:nvPr>
            <p:extLst>
              <p:ext uri="{D42A27DB-BD31-4B8C-83A1-F6EECF244321}">
                <p14:modId xmlns:p14="http://schemas.microsoft.com/office/powerpoint/2010/main" val="3430926245"/>
              </p:ext>
            </p:extLst>
          </p:nvPr>
        </p:nvGraphicFramePr>
        <p:xfrm>
          <a:off x="2498675" y="4958075"/>
          <a:ext cx="7303625" cy="709176"/>
        </p:xfrm>
        <a:graphic>
          <a:graphicData uri="http://schemas.openxmlformats.org/drawingml/2006/table">
            <a:tbl>
              <a:tblPr/>
              <a:tblGrid>
                <a:gridCol w="1684212">
                  <a:extLst>
                    <a:ext uri="{9D8B030D-6E8A-4147-A177-3AD203B41FA5}">
                      <a16:colId xmlns:a16="http://schemas.microsoft.com/office/drawing/2014/main" val="1002680247"/>
                    </a:ext>
                  </a:extLst>
                </a:gridCol>
                <a:gridCol w="5619413">
                  <a:extLst>
                    <a:ext uri="{9D8B030D-6E8A-4147-A177-3AD203B41FA5}">
                      <a16:colId xmlns:a16="http://schemas.microsoft.com/office/drawing/2014/main" val="2431108262"/>
                    </a:ext>
                  </a:extLst>
                </a:gridCol>
              </a:tblGrid>
              <a:tr h="236392">
                <a:tc>
                  <a:txBody>
                    <a:bodyPr/>
                    <a:lstStyle/>
                    <a:p>
                      <a:pPr marL="180340" marR="0" algn="just">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F5</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Search Facility</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6631061"/>
                  </a:ext>
                </a:extLst>
              </a:tr>
              <a:tr h="472784">
                <a:tc>
                  <a:txBody>
                    <a:bodyPr/>
                    <a:lstStyle/>
                    <a:p>
                      <a:pPr marL="180340" marR="0" algn="just">
                        <a:lnSpc>
                          <a:spcPts val="1200"/>
                        </a:lnSpc>
                        <a:spcBef>
                          <a:spcPts val="0"/>
                        </a:spcBef>
                        <a:spcAft>
                          <a:spcPts val="600"/>
                        </a:spcAft>
                      </a:pPr>
                      <a:r>
                        <a:rPr lang="en-GB"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The website provides a search engine facility for all our products, the user can also filter their searches by different options for their ease.</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710452"/>
                  </a:ext>
                </a:extLst>
              </a:tr>
            </a:tbl>
          </a:graphicData>
        </a:graphic>
      </p:graphicFrame>
      <p:graphicFrame>
        <p:nvGraphicFramePr>
          <p:cNvPr id="24" name="Table 23">
            <a:extLst>
              <a:ext uri="{FF2B5EF4-FFF2-40B4-BE49-F238E27FC236}">
                <a16:creationId xmlns:a16="http://schemas.microsoft.com/office/drawing/2014/main" id="{F9C05273-7B0A-4099-89A8-36BC88774F48}"/>
              </a:ext>
            </a:extLst>
          </p:cNvPr>
          <p:cNvGraphicFramePr>
            <a:graphicFrameLocks noGrp="1"/>
          </p:cNvGraphicFramePr>
          <p:nvPr>
            <p:extLst>
              <p:ext uri="{D42A27DB-BD31-4B8C-83A1-F6EECF244321}">
                <p14:modId xmlns:p14="http://schemas.microsoft.com/office/powerpoint/2010/main" val="2470489599"/>
              </p:ext>
            </p:extLst>
          </p:nvPr>
        </p:nvGraphicFramePr>
        <p:xfrm>
          <a:off x="2498675" y="5800459"/>
          <a:ext cx="7303625" cy="709176"/>
        </p:xfrm>
        <a:graphic>
          <a:graphicData uri="http://schemas.openxmlformats.org/drawingml/2006/table">
            <a:tbl>
              <a:tblPr/>
              <a:tblGrid>
                <a:gridCol w="1684212">
                  <a:extLst>
                    <a:ext uri="{9D8B030D-6E8A-4147-A177-3AD203B41FA5}">
                      <a16:colId xmlns:a16="http://schemas.microsoft.com/office/drawing/2014/main" val="727861680"/>
                    </a:ext>
                  </a:extLst>
                </a:gridCol>
                <a:gridCol w="5619413">
                  <a:extLst>
                    <a:ext uri="{9D8B030D-6E8A-4147-A177-3AD203B41FA5}">
                      <a16:colId xmlns:a16="http://schemas.microsoft.com/office/drawing/2014/main" val="1433730850"/>
                    </a:ext>
                  </a:extLst>
                </a:gridCol>
              </a:tblGrid>
              <a:tr h="236392">
                <a:tc>
                  <a:txBody>
                    <a:bodyPr/>
                    <a:lstStyle/>
                    <a:p>
                      <a:pPr marL="180340" marR="0" algn="just">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F6</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Notifications</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883368"/>
                  </a:ext>
                </a:extLst>
              </a:tr>
              <a:tr h="472784">
                <a:tc>
                  <a:txBody>
                    <a:bodyPr/>
                    <a:lstStyle/>
                    <a:p>
                      <a:pPr marL="180340" marR="0" algn="just">
                        <a:lnSpc>
                          <a:spcPts val="1200"/>
                        </a:lnSpc>
                        <a:spcBef>
                          <a:spcPts val="0"/>
                        </a:spcBef>
                        <a:spcAft>
                          <a:spcPts val="600"/>
                        </a:spcAft>
                      </a:pPr>
                      <a:r>
                        <a:rPr lang="en-GB"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The website has a notification feature which the users can use to get notified of products availability that they have an interest in.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7239837"/>
                  </a:ext>
                </a:extLst>
              </a:tr>
            </a:tbl>
          </a:graphicData>
        </a:graphic>
      </p:graphicFrame>
    </p:spTree>
    <p:extLst>
      <p:ext uri="{BB962C8B-B14F-4D97-AF65-F5344CB8AC3E}">
        <p14:creationId xmlns:p14="http://schemas.microsoft.com/office/powerpoint/2010/main" val="957807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1CA3003-A6A8-4784-8990-BDC004C6F091}"/>
              </a:ext>
            </a:extLst>
          </p:cNvPr>
          <p:cNvGraphicFramePr>
            <a:graphicFrameLocks noGrp="1"/>
          </p:cNvGraphicFramePr>
          <p:nvPr>
            <p:extLst>
              <p:ext uri="{D42A27DB-BD31-4B8C-83A1-F6EECF244321}">
                <p14:modId xmlns:p14="http://schemas.microsoft.com/office/powerpoint/2010/main" val="3616538193"/>
              </p:ext>
            </p:extLst>
          </p:nvPr>
        </p:nvGraphicFramePr>
        <p:xfrm>
          <a:off x="2905246" y="103590"/>
          <a:ext cx="7106855" cy="824360"/>
        </p:xfrm>
        <a:graphic>
          <a:graphicData uri="http://schemas.openxmlformats.org/drawingml/2006/table">
            <a:tbl>
              <a:tblPr/>
              <a:tblGrid>
                <a:gridCol w="1638836">
                  <a:extLst>
                    <a:ext uri="{9D8B030D-6E8A-4147-A177-3AD203B41FA5}">
                      <a16:colId xmlns:a16="http://schemas.microsoft.com/office/drawing/2014/main" val="2728184969"/>
                    </a:ext>
                  </a:extLst>
                </a:gridCol>
                <a:gridCol w="5468019">
                  <a:extLst>
                    <a:ext uri="{9D8B030D-6E8A-4147-A177-3AD203B41FA5}">
                      <a16:colId xmlns:a16="http://schemas.microsoft.com/office/drawing/2014/main" val="4182179516"/>
                    </a:ext>
                  </a:extLst>
                </a:gridCol>
              </a:tblGrid>
              <a:tr h="274787">
                <a:tc>
                  <a:txBody>
                    <a:bodyPr/>
                    <a:lstStyle/>
                    <a:p>
                      <a:pPr marL="18034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F7</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Place Orders</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0977544"/>
                  </a:ext>
                </a:extLst>
              </a:tr>
              <a:tr h="549573">
                <a:tc>
                  <a:txBody>
                    <a:bodyPr/>
                    <a:lstStyle/>
                    <a:p>
                      <a:pPr marL="180340" marR="0" algn="just">
                        <a:lnSpc>
                          <a:spcPts val="1200"/>
                        </a:lnSpc>
                        <a:spcBef>
                          <a:spcPts val="0"/>
                        </a:spcBef>
                        <a:spcAft>
                          <a:spcPts val="600"/>
                        </a:spcAft>
                      </a:pPr>
                      <a:r>
                        <a:rPr lang="en-GB"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This function allows the customer to place orders for multiple products, or view their order details.</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9716906"/>
                  </a:ext>
                </a:extLst>
              </a:tr>
            </a:tbl>
          </a:graphicData>
        </a:graphic>
      </p:graphicFrame>
      <p:graphicFrame>
        <p:nvGraphicFramePr>
          <p:cNvPr id="7" name="Table 6">
            <a:extLst>
              <a:ext uri="{FF2B5EF4-FFF2-40B4-BE49-F238E27FC236}">
                <a16:creationId xmlns:a16="http://schemas.microsoft.com/office/drawing/2014/main" id="{0C925592-A3A8-4EE2-971D-69DBFF12A377}"/>
              </a:ext>
            </a:extLst>
          </p:cNvPr>
          <p:cNvGraphicFramePr>
            <a:graphicFrameLocks noGrp="1"/>
          </p:cNvGraphicFramePr>
          <p:nvPr>
            <p:extLst>
              <p:ext uri="{D42A27DB-BD31-4B8C-83A1-F6EECF244321}">
                <p14:modId xmlns:p14="http://schemas.microsoft.com/office/powerpoint/2010/main" val="1194219635"/>
              </p:ext>
            </p:extLst>
          </p:nvPr>
        </p:nvGraphicFramePr>
        <p:xfrm>
          <a:off x="2905246" y="1180328"/>
          <a:ext cx="7106855" cy="824360"/>
        </p:xfrm>
        <a:graphic>
          <a:graphicData uri="http://schemas.openxmlformats.org/drawingml/2006/table">
            <a:tbl>
              <a:tblPr/>
              <a:tblGrid>
                <a:gridCol w="1638836">
                  <a:extLst>
                    <a:ext uri="{9D8B030D-6E8A-4147-A177-3AD203B41FA5}">
                      <a16:colId xmlns:a16="http://schemas.microsoft.com/office/drawing/2014/main" val="705626515"/>
                    </a:ext>
                  </a:extLst>
                </a:gridCol>
                <a:gridCol w="5468019">
                  <a:extLst>
                    <a:ext uri="{9D8B030D-6E8A-4147-A177-3AD203B41FA5}">
                      <a16:colId xmlns:a16="http://schemas.microsoft.com/office/drawing/2014/main" val="1828062356"/>
                    </a:ext>
                  </a:extLst>
                </a:gridCol>
              </a:tblGrid>
              <a:tr h="274787">
                <a:tc>
                  <a:txBody>
                    <a:bodyPr/>
                    <a:lstStyle/>
                    <a:p>
                      <a:pPr marL="180340" marR="0" algn="just">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F8</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Payment Methods</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4144082"/>
                  </a:ext>
                </a:extLst>
              </a:tr>
              <a:tr h="549573">
                <a:tc>
                  <a:txBody>
                    <a:bodyPr/>
                    <a:lstStyle/>
                    <a:p>
                      <a:pPr marL="180340" marR="0" algn="just">
                        <a:lnSpc>
                          <a:spcPts val="1200"/>
                        </a:lnSpc>
                        <a:spcBef>
                          <a:spcPts val="0"/>
                        </a:spcBef>
                        <a:spcAft>
                          <a:spcPts val="600"/>
                        </a:spcAft>
                      </a:pPr>
                      <a:r>
                        <a:rPr lang="en-GB"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The website allows for multiple payment methods for customers. It accepts credit cards, debit cards, cash on delivery or membership codes</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72434"/>
                  </a:ext>
                </a:extLst>
              </a:tr>
            </a:tbl>
          </a:graphicData>
        </a:graphic>
      </p:graphicFrame>
      <p:graphicFrame>
        <p:nvGraphicFramePr>
          <p:cNvPr id="9" name="Table 8">
            <a:extLst>
              <a:ext uri="{FF2B5EF4-FFF2-40B4-BE49-F238E27FC236}">
                <a16:creationId xmlns:a16="http://schemas.microsoft.com/office/drawing/2014/main" id="{1228AD21-240D-47EB-927B-D9061F1A1166}"/>
              </a:ext>
            </a:extLst>
          </p:cNvPr>
          <p:cNvGraphicFramePr>
            <a:graphicFrameLocks noGrp="1"/>
          </p:cNvGraphicFramePr>
          <p:nvPr>
            <p:extLst>
              <p:ext uri="{D42A27DB-BD31-4B8C-83A1-F6EECF244321}">
                <p14:modId xmlns:p14="http://schemas.microsoft.com/office/powerpoint/2010/main" val="2152497221"/>
              </p:ext>
            </p:extLst>
          </p:nvPr>
        </p:nvGraphicFramePr>
        <p:xfrm>
          <a:off x="2888747" y="2251733"/>
          <a:ext cx="7106855" cy="976065"/>
        </p:xfrm>
        <a:graphic>
          <a:graphicData uri="http://schemas.openxmlformats.org/drawingml/2006/table">
            <a:tbl>
              <a:tblPr/>
              <a:tblGrid>
                <a:gridCol w="1638836">
                  <a:extLst>
                    <a:ext uri="{9D8B030D-6E8A-4147-A177-3AD203B41FA5}">
                      <a16:colId xmlns:a16="http://schemas.microsoft.com/office/drawing/2014/main" val="2421055038"/>
                    </a:ext>
                  </a:extLst>
                </a:gridCol>
                <a:gridCol w="5468019">
                  <a:extLst>
                    <a:ext uri="{9D8B030D-6E8A-4147-A177-3AD203B41FA5}">
                      <a16:colId xmlns:a16="http://schemas.microsoft.com/office/drawing/2014/main" val="3134309914"/>
                    </a:ext>
                  </a:extLst>
                </a:gridCol>
              </a:tblGrid>
              <a:tr h="195213">
                <a:tc>
                  <a:txBody>
                    <a:bodyPr/>
                    <a:lstStyle/>
                    <a:p>
                      <a:pPr marL="180340" marR="0" algn="just">
                        <a:lnSpc>
                          <a:spcPts val="1200"/>
                        </a:lnSpc>
                        <a:spcBef>
                          <a:spcPts val="0"/>
                        </a:spcBef>
                        <a:spcAft>
                          <a:spcPts val="600"/>
                        </a:spcAft>
                      </a:pPr>
                      <a:r>
                        <a:rPr lang="en-GB" sz="1100">
                          <a:effectLst/>
                          <a:latin typeface="Times New Roman" panose="02020603050405020304" pitchFamily="18" charset="0"/>
                          <a:ea typeface="Times New Roman" panose="02020603050405020304" pitchFamily="18" charset="0"/>
                          <a:cs typeface="Arial" panose="020B0604020202020204" pitchFamily="34" charset="0"/>
                        </a:rPr>
                        <a:t>F9</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200"/>
                        </a:lnSpc>
                        <a:spcBef>
                          <a:spcPts val="0"/>
                        </a:spcBef>
                        <a:spcAft>
                          <a:spcPts val="600"/>
                        </a:spcAft>
                      </a:pPr>
                      <a:r>
                        <a:rPr lang="en-GB" sz="1100">
                          <a:effectLst/>
                          <a:latin typeface="Times New Roman" panose="02020603050405020304" pitchFamily="18" charset="0"/>
                          <a:ea typeface="Times New Roman" panose="02020603050405020304" pitchFamily="18" charset="0"/>
                          <a:cs typeface="Arial" panose="020B0604020202020204" pitchFamily="34" charset="0"/>
                        </a:rPr>
                        <a:t>Order Details</a:t>
                      </a:r>
                      <a:endParaRPr lang="en-US" sz="1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3842144"/>
                  </a:ext>
                </a:extLst>
              </a:tr>
              <a:tr h="780852">
                <a:tc>
                  <a:txBody>
                    <a:bodyPr/>
                    <a:lstStyle/>
                    <a:p>
                      <a:pPr marL="180340" marR="0" algn="just">
                        <a:lnSpc>
                          <a:spcPts val="1200"/>
                        </a:lnSpc>
                        <a:spcBef>
                          <a:spcPts val="0"/>
                        </a:spcBef>
                        <a:spcAft>
                          <a:spcPts val="600"/>
                        </a:spcAft>
                      </a:pPr>
                      <a:r>
                        <a:rPr lang="en-GB" sz="11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The website issues the details of the customer’s order once the payment is done. It’s known as a printed receipt that includes customer’s name, expected delivery time and order details. These details can be viewed by both the customer and employee. </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2775649"/>
                  </a:ext>
                </a:extLst>
              </a:tr>
            </a:tbl>
          </a:graphicData>
        </a:graphic>
      </p:graphicFrame>
      <p:graphicFrame>
        <p:nvGraphicFramePr>
          <p:cNvPr id="11" name="Table 10">
            <a:extLst>
              <a:ext uri="{FF2B5EF4-FFF2-40B4-BE49-F238E27FC236}">
                <a16:creationId xmlns:a16="http://schemas.microsoft.com/office/drawing/2014/main" id="{32FDE5C4-3560-42F4-BE66-B50F6707C4C4}"/>
              </a:ext>
            </a:extLst>
          </p:cNvPr>
          <p:cNvGraphicFramePr>
            <a:graphicFrameLocks noGrp="1"/>
          </p:cNvGraphicFramePr>
          <p:nvPr>
            <p:extLst>
              <p:ext uri="{D42A27DB-BD31-4B8C-83A1-F6EECF244321}">
                <p14:modId xmlns:p14="http://schemas.microsoft.com/office/powerpoint/2010/main" val="3078238460"/>
              </p:ext>
            </p:extLst>
          </p:nvPr>
        </p:nvGraphicFramePr>
        <p:xfrm>
          <a:off x="2905246" y="3465370"/>
          <a:ext cx="7106855" cy="824360"/>
        </p:xfrm>
        <a:graphic>
          <a:graphicData uri="http://schemas.openxmlformats.org/drawingml/2006/table">
            <a:tbl>
              <a:tblPr/>
              <a:tblGrid>
                <a:gridCol w="1638836">
                  <a:extLst>
                    <a:ext uri="{9D8B030D-6E8A-4147-A177-3AD203B41FA5}">
                      <a16:colId xmlns:a16="http://schemas.microsoft.com/office/drawing/2014/main" val="1063818616"/>
                    </a:ext>
                  </a:extLst>
                </a:gridCol>
                <a:gridCol w="5468019">
                  <a:extLst>
                    <a:ext uri="{9D8B030D-6E8A-4147-A177-3AD203B41FA5}">
                      <a16:colId xmlns:a16="http://schemas.microsoft.com/office/drawing/2014/main" val="965649035"/>
                    </a:ext>
                  </a:extLst>
                </a:gridCol>
              </a:tblGrid>
              <a:tr h="274787">
                <a:tc>
                  <a:txBody>
                    <a:bodyPr/>
                    <a:lstStyle/>
                    <a:p>
                      <a:pPr marL="180340" marR="0" algn="just">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F10</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Workshop</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773739"/>
                  </a:ext>
                </a:extLst>
              </a:tr>
              <a:tr h="549573">
                <a:tc>
                  <a:txBody>
                    <a:bodyPr/>
                    <a:lstStyle/>
                    <a:p>
                      <a:pPr marL="180340" marR="0" algn="just">
                        <a:lnSpc>
                          <a:spcPts val="1200"/>
                        </a:lnSpc>
                        <a:spcBef>
                          <a:spcPts val="0"/>
                        </a:spcBef>
                        <a:spcAft>
                          <a:spcPts val="600"/>
                        </a:spcAft>
                      </a:pPr>
                      <a:r>
                        <a:rPr lang="en-GB"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The order details are then sent to the workshop where the carpenter builds the furniture in the required time.</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4605971"/>
                  </a:ext>
                </a:extLst>
              </a:tr>
            </a:tbl>
          </a:graphicData>
        </a:graphic>
      </p:graphicFrame>
      <p:graphicFrame>
        <p:nvGraphicFramePr>
          <p:cNvPr id="13" name="Table 12">
            <a:extLst>
              <a:ext uri="{FF2B5EF4-FFF2-40B4-BE49-F238E27FC236}">
                <a16:creationId xmlns:a16="http://schemas.microsoft.com/office/drawing/2014/main" id="{FAC66B82-ECF6-4A43-BA58-3989E023A99A}"/>
              </a:ext>
            </a:extLst>
          </p:cNvPr>
          <p:cNvGraphicFramePr>
            <a:graphicFrameLocks noGrp="1"/>
          </p:cNvGraphicFramePr>
          <p:nvPr>
            <p:extLst>
              <p:ext uri="{D42A27DB-BD31-4B8C-83A1-F6EECF244321}">
                <p14:modId xmlns:p14="http://schemas.microsoft.com/office/powerpoint/2010/main" val="679711194"/>
              </p:ext>
            </p:extLst>
          </p:nvPr>
        </p:nvGraphicFramePr>
        <p:xfrm>
          <a:off x="2905246" y="4536776"/>
          <a:ext cx="7106855" cy="1099147"/>
        </p:xfrm>
        <a:graphic>
          <a:graphicData uri="http://schemas.openxmlformats.org/drawingml/2006/table">
            <a:tbl>
              <a:tblPr/>
              <a:tblGrid>
                <a:gridCol w="1638836">
                  <a:extLst>
                    <a:ext uri="{9D8B030D-6E8A-4147-A177-3AD203B41FA5}">
                      <a16:colId xmlns:a16="http://schemas.microsoft.com/office/drawing/2014/main" val="1902179568"/>
                    </a:ext>
                  </a:extLst>
                </a:gridCol>
                <a:gridCol w="5468019">
                  <a:extLst>
                    <a:ext uri="{9D8B030D-6E8A-4147-A177-3AD203B41FA5}">
                      <a16:colId xmlns:a16="http://schemas.microsoft.com/office/drawing/2014/main" val="690800065"/>
                    </a:ext>
                  </a:extLst>
                </a:gridCol>
              </a:tblGrid>
              <a:tr h="219830">
                <a:tc>
                  <a:txBody>
                    <a:bodyPr/>
                    <a:lstStyle/>
                    <a:p>
                      <a:pPr marL="180340" marR="0" algn="just">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F11</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Order Information</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600126"/>
                  </a:ext>
                </a:extLst>
              </a:tr>
              <a:tr h="879317">
                <a:tc>
                  <a:txBody>
                    <a:bodyPr/>
                    <a:lstStyle/>
                    <a:p>
                      <a:pPr marL="180340" marR="0" algn="just">
                        <a:lnSpc>
                          <a:spcPts val="1200"/>
                        </a:lnSpc>
                        <a:spcBef>
                          <a:spcPts val="0"/>
                        </a:spcBef>
                        <a:spcAft>
                          <a:spcPts val="600"/>
                        </a:spcAft>
                      </a:pPr>
                      <a:r>
                        <a:rPr lang="en-GB"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As soon as the order has passed the construction phase, it is then sent to the delivery man. The delivery man has to pass the order to the customer or in case if the order is to be sent to another country, then the order is sent to the company who’ll send the customer’s order.</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1097370"/>
                  </a:ext>
                </a:extLst>
              </a:tr>
            </a:tbl>
          </a:graphicData>
        </a:graphic>
      </p:graphicFrame>
      <p:graphicFrame>
        <p:nvGraphicFramePr>
          <p:cNvPr id="15" name="Table 14">
            <a:extLst>
              <a:ext uri="{FF2B5EF4-FFF2-40B4-BE49-F238E27FC236}">
                <a16:creationId xmlns:a16="http://schemas.microsoft.com/office/drawing/2014/main" id="{FB5B9E5A-F186-471D-B00C-1F29C051E749}"/>
              </a:ext>
            </a:extLst>
          </p:cNvPr>
          <p:cNvGraphicFramePr>
            <a:graphicFrameLocks noGrp="1"/>
          </p:cNvGraphicFramePr>
          <p:nvPr>
            <p:extLst>
              <p:ext uri="{D42A27DB-BD31-4B8C-83A1-F6EECF244321}">
                <p14:modId xmlns:p14="http://schemas.microsoft.com/office/powerpoint/2010/main" val="390770871"/>
              </p:ext>
            </p:extLst>
          </p:nvPr>
        </p:nvGraphicFramePr>
        <p:xfrm>
          <a:off x="2905246" y="5865807"/>
          <a:ext cx="7106855" cy="824360"/>
        </p:xfrm>
        <a:graphic>
          <a:graphicData uri="http://schemas.openxmlformats.org/drawingml/2006/table">
            <a:tbl>
              <a:tblPr/>
              <a:tblGrid>
                <a:gridCol w="1638836">
                  <a:extLst>
                    <a:ext uri="{9D8B030D-6E8A-4147-A177-3AD203B41FA5}">
                      <a16:colId xmlns:a16="http://schemas.microsoft.com/office/drawing/2014/main" val="842315361"/>
                    </a:ext>
                  </a:extLst>
                </a:gridCol>
                <a:gridCol w="5468019">
                  <a:extLst>
                    <a:ext uri="{9D8B030D-6E8A-4147-A177-3AD203B41FA5}">
                      <a16:colId xmlns:a16="http://schemas.microsoft.com/office/drawing/2014/main" val="2035411945"/>
                    </a:ext>
                  </a:extLst>
                </a:gridCol>
              </a:tblGrid>
              <a:tr h="274787">
                <a:tc>
                  <a:txBody>
                    <a:bodyPr/>
                    <a:lstStyle/>
                    <a:p>
                      <a:pPr marL="180340" marR="0" algn="just">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F12</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Order Confirmation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473053"/>
                  </a:ext>
                </a:extLst>
              </a:tr>
              <a:tr h="549573">
                <a:tc>
                  <a:txBody>
                    <a:bodyPr/>
                    <a:lstStyle/>
                    <a:p>
                      <a:pPr marL="180340" marR="0" algn="just">
                        <a:lnSpc>
                          <a:spcPts val="1200"/>
                        </a:lnSpc>
                        <a:spcBef>
                          <a:spcPts val="0"/>
                        </a:spcBef>
                        <a:spcAft>
                          <a:spcPts val="600"/>
                        </a:spcAft>
                      </a:pPr>
                      <a:r>
                        <a:rPr lang="en-GB"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The workshop confirms whether the order is delivered to the delivery man so he can deliver it to the customer.</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8302798"/>
                  </a:ext>
                </a:extLst>
              </a:tr>
            </a:tbl>
          </a:graphicData>
        </a:graphic>
      </p:graphicFrame>
    </p:spTree>
    <p:extLst>
      <p:ext uri="{BB962C8B-B14F-4D97-AF65-F5344CB8AC3E}">
        <p14:creationId xmlns:p14="http://schemas.microsoft.com/office/powerpoint/2010/main" val="2054060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47CC21F2-A12B-4F88-964C-B12B43C71F9B}"/>
              </a:ext>
            </a:extLst>
          </p:cNvPr>
          <p:cNvGraphicFramePr>
            <a:graphicFrameLocks noGrp="1"/>
          </p:cNvGraphicFramePr>
          <p:nvPr>
            <p:extLst>
              <p:ext uri="{D42A27DB-BD31-4B8C-83A1-F6EECF244321}">
                <p14:modId xmlns:p14="http://schemas.microsoft.com/office/powerpoint/2010/main" val="1148268984"/>
              </p:ext>
            </p:extLst>
          </p:nvPr>
        </p:nvGraphicFramePr>
        <p:xfrm>
          <a:off x="3044564" y="1247811"/>
          <a:ext cx="7087328" cy="835351"/>
        </p:xfrm>
        <a:graphic>
          <a:graphicData uri="http://schemas.openxmlformats.org/drawingml/2006/table">
            <a:tbl>
              <a:tblPr/>
              <a:tblGrid>
                <a:gridCol w="1634334">
                  <a:extLst>
                    <a:ext uri="{9D8B030D-6E8A-4147-A177-3AD203B41FA5}">
                      <a16:colId xmlns:a16="http://schemas.microsoft.com/office/drawing/2014/main" val="1318618841"/>
                    </a:ext>
                  </a:extLst>
                </a:gridCol>
                <a:gridCol w="5452994">
                  <a:extLst>
                    <a:ext uri="{9D8B030D-6E8A-4147-A177-3AD203B41FA5}">
                      <a16:colId xmlns:a16="http://schemas.microsoft.com/office/drawing/2014/main" val="1359562898"/>
                    </a:ext>
                  </a:extLst>
                </a:gridCol>
              </a:tblGrid>
              <a:tr h="278450">
                <a:tc>
                  <a:txBody>
                    <a:bodyPr/>
                    <a:lstStyle/>
                    <a:p>
                      <a:pPr marL="180340" marR="0" algn="just">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F13</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Order Tracker</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6622388"/>
                  </a:ext>
                </a:extLst>
              </a:tr>
              <a:tr h="556901">
                <a:tc>
                  <a:txBody>
                    <a:bodyPr/>
                    <a:lstStyle/>
                    <a:p>
                      <a:pPr marL="180340" marR="0" algn="just">
                        <a:lnSpc>
                          <a:spcPts val="1200"/>
                        </a:lnSpc>
                        <a:spcBef>
                          <a:spcPts val="0"/>
                        </a:spcBef>
                        <a:spcAft>
                          <a:spcPts val="600"/>
                        </a:spcAft>
                      </a:pPr>
                      <a:r>
                        <a:rPr lang="en-GB"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The customer is updated through the system that the order is ready and is transited. The customer can also see if the order is in construction phase or delivery phase. </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06698"/>
                  </a:ext>
                </a:extLst>
              </a:tr>
            </a:tbl>
          </a:graphicData>
        </a:graphic>
      </p:graphicFrame>
      <p:graphicFrame>
        <p:nvGraphicFramePr>
          <p:cNvPr id="9" name="Table 8">
            <a:extLst>
              <a:ext uri="{FF2B5EF4-FFF2-40B4-BE49-F238E27FC236}">
                <a16:creationId xmlns:a16="http://schemas.microsoft.com/office/drawing/2014/main" id="{A3B61C0B-CAE1-4E0D-B412-1E71420C7F6E}"/>
              </a:ext>
            </a:extLst>
          </p:cNvPr>
          <p:cNvGraphicFramePr>
            <a:graphicFrameLocks noGrp="1"/>
          </p:cNvGraphicFramePr>
          <p:nvPr>
            <p:extLst>
              <p:ext uri="{D42A27DB-BD31-4B8C-83A1-F6EECF244321}">
                <p14:modId xmlns:p14="http://schemas.microsoft.com/office/powerpoint/2010/main" val="1471564484"/>
              </p:ext>
            </p:extLst>
          </p:nvPr>
        </p:nvGraphicFramePr>
        <p:xfrm>
          <a:off x="3056440" y="4105111"/>
          <a:ext cx="7087328" cy="835351"/>
        </p:xfrm>
        <a:graphic>
          <a:graphicData uri="http://schemas.openxmlformats.org/drawingml/2006/table">
            <a:tbl>
              <a:tblPr/>
              <a:tblGrid>
                <a:gridCol w="1634334">
                  <a:extLst>
                    <a:ext uri="{9D8B030D-6E8A-4147-A177-3AD203B41FA5}">
                      <a16:colId xmlns:a16="http://schemas.microsoft.com/office/drawing/2014/main" val="1106456096"/>
                    </a:ext>
                  </a:extLst>
                </a:gridCol>
                <a:gridCol w="5452994">
                  <a:extLst>
                    <a:ext uri="{9D8B030D-6E8A-4147-A177-3AD203B41FA5}">
                      <a16:colId xmlns:a16="http://schemas.microsoft.com/office/drawing/2014/main" val="3068368960"/>
                    </a:ext>
                  </a:extLst>
                </a:gridCol>
              </a:tblGrid>
              <a:tr h="278450">
                <a:tc>
                  <a:txBody>
                    <a:bodyPr/>
                    <a:lstStyle/>
                    <a:p>
                      <a:pPr marL="180340" marR="0" algn="just">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F14</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Delivery man</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9425887"/>
                  </a:ext>
                </a:extLst>
              </a:tr>
              <a:tr h="556901">
                <a:tc>
                  <a:txBody>
                    <a:bodyPr/>
                    <a:lstStyle/>
                    <a:p>
                      <a:pPr marL="180340" marR="0" algn="just">
                        <a:lnSpc>
                          <a:spcPts val="1200"/>
                        </a:lnSpc>
                        <a:spcBef>
                          <a:spcPts val="0"/>
                        </a:spcBef>
                        <a:spcAft>
                          <a:spcPts val="600"/>
                        </a:spcAft>
                      </a:pPr>
                      <a:r>
                        <a:rPr lang="en-GB" sz="12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The delivery man/person has to make sure that the order was received successfully by the customer and met the customer’s requirement.</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2743270"/>
                  </a:ext>
                </a:extLst>
              </a:tr>
            </a:tbl>
          </a:graphicData>
        </a:graphic>
      </p:graphicFrame>
      <p:graphicFrame>
        <p:nvGraphicFramePr>
          <p:cNvPr id="10" name="Table 9">
            <a:extLst>
              <a:ext uri="{FF2B5EF4-FFF2-40B4-BE49-F238E27FC236}">
                <a16:creationId xmlns:a16="http://schemas.microsoft.com/office/drawing/2014/main" id="{B0A84111-788C-4AD3-9D70-4DC9FE8DB0B8}"/>
              </a:ext>
            </a:extLst>
          </p:cNvPr>
          <p:cNvGraphicFramePr>
            <a:graphicFrameLocks noGrp="1"/>
          </p:cNvGraphicFramePr>
          <p:nvPr>
            <p:extLst>
              <p:ext uri="{D42A27DB-BD31-4B8C-83A1-F6EECF244321}">
                <p14:modId xmlns:p14="http://schemas.microsoft.com/office/powerpoint/2010/main" val="4139508245"/>
              </p:ext>
            </p:extLst>
          </p:nvPr>
        </p:nvGraphicFramePr>
        <p:xfrm>
          <a:off x="3054199" y="2675216"/>
          <a:ext cx="7087328" cy="835351"/>
        </p:xfrm>
        <a:graphic>
          <a:graphicData uri="http://schemas.openxmlformats.org/drawingml/2006/table">
            <a:tbl>
              <a:tblPr/>
              <a:tblGrid>
                <a:gridCol w="1634334">
                  <a:extLst>
                    <a:ext uri="{9D8B030D-6E8A-4147-A177-3AD203B41FA5}">
                      <a16:colId xmlns:a16="http://schemas.microsoft.com/office/drawing/2014/main" val="50862182"/>
                    </a:ext>
                  </a:extLst>
                </a:gridCol>
                <a:gridCol w="5452994">
                  <a:extLst>
                    <a:ext uri="{9D8B030D-6E8A-4147-A177-3AD203B41FA5}">
                      <a16:colId xmlns:a16="http://schemas.microsoft.com/office/drawing/2014/main" val="3473986407"/>
                    </a:ext>
                  </a:extLst>
                </a:gridCol>
              </a:tblGrid>
              <a:tr h="278450">
                <a:tc>
                  <a:txBody>
                    <a:bodyPr/>
                    <a:lstStyle/>
                    <a:p>
                      <a:pPr marL="180340" marR="0" algn="just">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F15</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nSpc>
                          <a:spcPts val="1200"/>
                        </a:lnSpc>
                        <a:spcBef>
                          <a:spcPts val="0"/>
                        </a:spcBef>
                        <a:spcAft>
                          <a:spcPts val="600"/>
                        </a:spcAft>
                      </a:pPr>
                      <a:r>
                        <a:rPr lang="en-GB" sz="1200">
                          <a:effectLst/>
                          <a:latin typeface="Times New Roman" panose="02020603050405020304" pitchFamily="18" charset="0"/>
                          <a:ea typeface="Times New Roman" panose="02020603050405020304" pitchFamily="18" charset="0"/>
                          <a:cs typeface="Arial" panose="020B0604020202020204" pitchFamily="34" charset="0"/>
                        </a:rPr>
                        <a:t>Customer Feedback</a:t>
                      </a:r>
                      <a:endParaRPr lang="en-US" sz="105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8867604"/>
                  </a:ext>
                </a:extLst>
              </a:tr>
              <a:tr h="556901">
                <a:tc>
                  <a:txBody>
                    <a:bodyPr/>
                    <a:lstStyle/>
                    <a:p>
                      <a:pPr marL="180340" marR="0" algn="just">
                        <a:lnSpc>
                          <a:spcPts val="1200"/>
                        </a:lnSpc>
                        <a:spcBef>
                          <a:spcPts val="0"/>
                        </a:spcBef>
                        <a:spcAft>
                          <a:spcPts val="600"/>
                        </a:spcAft>
                      </a:pPr>
                      <a:r>
                        <a:rPr lang="en-GB" sz="1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Description</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9D9D9"/>
                    </a:solidFill>
                  </a:tcPr>
                </a:tc>
                <a:tc>
                  <a:txBody>
                    <a:bodyPr/>
                    <a:lstStyle/>
                    <a:p>
                      <a:pPr marL="0" marR="0" algn="just">
                        <a:lnSpc>
                          <a:spcPts val="1200"/>
                        </a:lnSpc>
                        <a:spcBef>
                          <a:spcPts val="0"/>
                        </a:spcBef>
                        <a:spcAft>
                          <a:spcPts val="600"/>
                        </a:spcAft>
                      </a:pPr>
                      <a:r>
                        <a:rPr lang="en-GB" sz="1200" dirty="0">
                          <a:effectLst/>
                          <a:latin typeface="Times New Roman" panose="02020603050405020304" pitchFamily="18" charset="0"/>
                          <a:ea typeface="Times New Roman" panose="02020603050405020304" pitchFamily="18" charset="0"/>
                          <a:cs typeface="Arial" panose="020B0604020202020204" pitchFamily="34" charset="0"/>
                        </a:rPr>
                        <a:t>The website allows the customer to give feedback. It is done so that the system gets the chance to improve their performance and also making their customer’s happy.</a:t>
                      </a:r>
                      <a:endParaRPr lang="en-US" sz="105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5908160"/>
                  </a:ext>
                </a:extLst>
              </a:tr>
            </a:tbl>
          </a:graphicData>
        </a:graphic>
      </p:graphicFrame>
      <p:sp>
        <p:nvSpPr>
          <p:cNvPr id="11" name="Rectangle 2">
            <a:extLst>
              <a:ext uri="{FF2B5EF4-FFF2-40B4-BE49-F238E27FC236}">
                <a16:creationId xmlns:a16="http://schemas.microsoft.com/office/drawing/2014/main" id="{FD178CBA-E669-40BE-A81E-CA52F3E908EC}"/>
              </a:ext>
            </a:extLst>
          </p:cNvPr>
          <p:cNvSpPr>
            <a:spLocks noChangeArrowheads="1"/>
          </p:cNvSpPr>
          <p:nvPr/>
        </p:nvSpPr>
        <p:spPr bwMode="auto">
          <a:xfrm>
            <a:off x="3362325" y="3697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253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3EC301-258E-4F99-B334-A11A11AF0AA4}"/>
              </a:ext>
            </a:extLst>
          </p:cNvPr>
          <p:cNvSpPr/>
          <p:nvPr/>
        </p:nvSpPr>
        <p:spPr>
          <a:xfrm>
            <a:off x="118752" y="59840"/>
            <a:ext cx="12073247" cy="6366230"/>
          </a:xfrm>
          <a:prstGeom prst="rect">
            <a:avLst/>
          </a:prstGeom>
        </p:spPr>
        <p:txBody>
          <a:bodyPr wrap="square">
            <a:spAutoFit/>
          </a:bodyPr>
          <a:lstStyle/>
          <a:p>
            <a:pPr algn="ctr">
              <a:lnSpc>
                <a:spcPct val="150000"/>
              </a:lnSpc>
              <a:spcBef>
                <a:spcPts val="1200"/>
              </a:spcBef>
            </a:pPr>
            <a:r>
              <a:rPr lang="en-US" sz="2000" b="1" u="sng" kern="0" dirty="0">
                <a:solidFill>
                  <a:srgbClr val="7B230B"/>
                </a:solidFill>
                <a:effectLst/>
                <a:latin typeface="Times New Roman" panose="02020603050405020304" pitchFamily="18" charset="0"/>
                <a:ea typeface="Yu Gothic Light" panose="020B0300000000000000" pitchFamily="34" charset="-128"/>
                <a:cs typeface="Times New Roman" panose="02020603050405020304" pitchFamily="18" charset="0"/>
              </a:rPr>
              <a:t>DATA FLOW DIAGRAMS</a:t>
            </a:r>
            <a:endParaRPr lang="en-US" sz="2000" b="1" kern="0" dirty="0">
              <a:solidFill>
                <a:srgbClr val="7B230B"/>
              </a:solidFill>
              <a:latin typeface="Calibri Light" panose="020F0302020204030204" pitchFamily="34" charset="0"/>
              <a:ea typeface="Yu Gothic Light" panose="020B0300000000000000" pitchFamily="34" charset="-128"/>
              <a:cs typeface="Times New Roman" panose="02020603050405020304" pitchFamily="18" charset="0"/>
            </a:endParaRPr>
          </a:p>
          <a:p>
            <a:pPr>
              <a:lnSpc>
                <a:spcPct val="150000"/>
              </a:lnSpc>
              <a:spcBef>
                <a:spcPts val="1200"/>
              </a:spcBef>
            </a:pPr>
            <a:r>
              <a:rPr lang="en-US" sz="2000" b="1" dirty="0">
                <a:solidFill>
                  <a:srgbClr val="7B230B"/>
                </a:solidFill>
                <a:effectLst/>
                <a:latin typeface="Times New Roman" panose="02020603050405020304" pitchFamily="18" charset="0"/>
                <a:ea typeface="Yu Gothic Light" panose="020B0300000000000000" pitchFamily="34" charset="-128"/>
                <a:cs typeface="Times New Roman" panose="02020603050405020304" pitchFamily="18" charset="0"/>
              </a:rPr>
              <a:t>					          </a:t>
            </a:r>
            <a:r>
              <a:rPr lang="en-US" sz="2000" b="1" u="sng" dirty="0">
                <a:solidFill>
                  <a:srgbClr val="7B230B"/>
                </a:solidFill>
                <a:effectLst/>
                <a:latin typeface="Times New Roman" panose="02020603050405020304" pitchFamily="18" charset="0"/>
                <a:ea typeface="Yu Gothic Light" panose="020B0300000000000000" pitchFamily="34" charset="-128"/>
                <a:cs typeface="Times New Roman" panose="02020603050405020304" pitchFamily="18" charset="0"/>
              </a:rPr>
              <a:t>SCENARIO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rgbClr val="5E473D"/>
                </a:solidFill>
                <a:latin typeface="Times New Roman" panose="02020603050405020304" pitchFamily="18" charset="0"/>
                <a:ea typeface="Calibri" panose="020F0502020204030204" pitchFamily="34" charset="0"/>
                <a:cs typeface="Arial" panose="020B0604020202020204" pitchFamily="34" charset="0"/>
              </a:rPr>
              <a:t>Vintage Oak Furniture is an online customized furniture store. It aims to offer its customers with unique customized furniture designs. The steps for ordering from Vintage Oak are: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rgbClr val="5E473D"/>
                </a:solidFill>
                <a:latin typeface="Times New Roman" panose="02020603050405020304" pitchFamily="18" charset="0"/>
                <a:ea typeface="Calibri" panose="020F0502020204030204" pitchFamily="34" charset="0"/>
                <a:cs typeface="Arial" panose="020B0604020202020204" pitchFamily="34" charset="0"/>
              </a:rPr>
              <a:t>Firstly, when a customer wants to place an order, the customer is directed to Vintage Oak furniture’s website which has all the furniture designs that are in stock. The customer selects the furniture type and design. The system asks the customer to sign in using his email/name and password. Once the customer has signed in the system checks whether the customer has registered before or not. If the customer has registered before the system will proceed with the order otherwise it will ask the customer to sign up and fill in the details required to place the order.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rgbClr val="5E473D"/>
                </a:solidFill>
                <a:latin typeface="Times New Roman" panose="02020603050405020304" pitchFamily="18" charset="0"/>
                <a:ea typeface="Calibri" panose="020F0502020204030204" pitchFamily="34" charset="0"/>
                <a:cs typeface="Arial" panose="020B0604020202020204" pitchFamily="34" charset="0"/>
              </a:rPr>
              <a:t>Once the customer has finished placing the order. The system will check if the ordered furniture is in stock or out of stock. If the ordered furniture is in stock, the order is confirmed and if it is out of stock the customer is notified by sending a rejection email or message.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rgbClr val="5E473D"/>
                </a:solidFill>
                <a:latin typeface="Times New Roman" panose="02020603050405020304" pitchFamily="18" charset="0"/>
                <a:ea typeface="Calibri" panose="020F0502020204030204" pitchFamily="34" charset="0"/>
                <a:cs typeface="Arial" panose="020B0604020202020204" pitchFamily="34" charset="0"/>
              </a:rPr>
              <a:t>For the confirmed order an invoice will be created and sent to the customer by the system. When the customer receives the invoice, he can either pay online or at the delivery time. The customer can either change or cancel the order.</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dirty="0">
                <a:solidFill>
                  <a:srgbClr val="5E473D"/>
                </a:solidFill>
                <a:latin typeface="Times New Roman" panose="02020603050405020304" pitchFamily="18" charset="0"/>
                <a:ea typeface="Calibri" panose="020F0502020204030204" pitchFamily="34" charset="0"/>
                <a:cs typeface="Arial" panose="020B0604020202020204" pitchFamily="34" charset="0"/>
              </a:rPr>
              <a:t>The order details are sent to the workshop by the system. The workshop informs the system that it has received the order details.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r>
              <a:rPr lang="en-US" dirty="0">
                <a:solidFill>
                  <a:srgbClr val="5E473D"/>
                </a:solidFill>
                <a:latin typeface="Times New Roman" panose="02020603050405020304" pitchFamily="18" charset="0"/>
                <a:ea typeface="Calibri" panose="020F0502020204030204" pitchFamily="34" charset="0"/>
              </a:rPr>
              <a:t>The workshop sends the built order to the delivery team and the delivery team notifies the workshop that it has received the customer’s order. The delivery team makes sure the order is sent to the right customer. The customer notifies the delivery team that he has received the order. Lastly, the system will send an email to request customer’s feedback.</a:t>
            </a:r>
            <a:endParaRPr lang="en-US" dirty="0"/>
          </a:p>
        </p:txBody>
      </p:sp>
    </p:spTree>
    <p:extLst>
      <p:ext uri="{BB962C8B-B14F-4D97-AF65-F5344CB8AC3E}">
        <p14:creationId xmlns:p14="http://schemas.microsoft.com/office/powerpoint/2010/main" val="187709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2">
            <a:extLst>
              <a:ext uri="{FF2B5EF4-FFF2-40B4-BE49-F238E27FC236}">
                <a16:creationId xmlns:a16="http://schemas.microsoft.com/office/drawing/2014/main" id="{06CAB95F-83D3-4A0D-821F-6B195E001EA3}"/>
              </a:ext>
            </a:extLst>
          </p:cNvPr>
          <p:cNvSpPr>
            <a:spLocks noChangeArrowheads="1"/>
          </p:cNvSpPr>
          <p:nvPr/>
        </p:nvSpPr>
        <p:spPr bwMode="auto">
          <a:xfrm>
            <a:off x="838200" y="562271"/>
            <a:ext cx="10515600" cy="112841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lnSpc>
                <a:spcPct val="90000"/>
              </a:lnSpc>
              <a:spcBef>
                <a:spcPct val="0"/>
              </a:spcBef>
              <a:spcAft>
                <a:spcPts val="600"/>
              </a:spcAft>
              <a:buClrTx/>
              <a:buSzTx/>
              <a:tabLst/>
            </a:pPr>
            <a:r>
              <a:rPr kumimoji="0" lang="en-US" altLang="en-US" sz="2800" b="1" i="0" u="sng" strike="noStrike" cap="none" normalizeH="0" baseline="0" dirty="0">
                <a:ln>
                  <a:noFill/>
                </a:ln>
                <a:solidFill>
                  <a:srgbClr val="7B230B"/>
                </a:solidFill>
                <a:effectLst/>
                <a:latin typeface="Times New Roman" panose="02020603050405020304" pitchFamily="18" charset="0"/>
                <a:ea typeface="+mj-ea"/>
                <a:cs typeface="Times New Roman" panose="02020603050405020304" pitchFamily="18" charset="0"/>
              </a:rPr>
              <a:t>C</a:t>
            </a:r>
            <a:r>
              <a:rPr kumimoji="0" lang="en-US" altLang="en-US" sz="2800" b="1" i="0" u="sng" strike="noStrike" cap="none" normalizeH="0" baseline="0" dirty="0" bmk="">
                <a:ln>
                  <a:noFill/>
                </a:ln>
                <a:solidFill>
                  <a:srgbClr val="7B230B"/>
                </a:solidFill>
                <a:effectLst/>
                <a:latin typeface="Times New Roman" panose="02020603050405020304" pitchFamily="18" charset="0"/>
                <a:ea typeface="+mj-ea"/>
                <a:cs typeface="Times New Roman" panose="02020603050405020304" pitchFamily="18" charset="0"/>
              </a:rPr>
              <a:t>ONTEXT LEVEL DFD</a:t>
            </a:r>
            <a:endParaRPr kumimoji="0" lang="en-US" altLang="en-US" sz="2800" b="1" i="0" u="none" strike="noStrike" cap="none" normalizeH="0" baseline="0" dirty="0">
              <a:ln>
                <a:noFill/>
              </a:ln>
              <a:solidFill>
                <a:srgbClr val="7B230B"/>
              </a:solidFill>
              <a:effectLst/>
              <a:latin typeface="Times New Roman" panose="02020603050405020304" pitchFamily="18" charset="0"/>
              <a:ea typeface="+mj-ea"/>
              <a:cs typeface="Times New Roman" panose="02020603050405020304" pitchFamily="18" charset="0"/>
            </a:endParaRPr>
          </a:p>
          <a:p>
            <a:pPr marL="0" marR="0" lvl="0" indent="0" fontAlgn="base">
              <a:lnSpc>
                <a:spcPct val="90000"/>
              </a:lnSpc>
              <a:spcBef>
                <a:spcPct val="0"/>
              </a:spcBef>
              <a:spcAft>
                <a:spcPts val="600"/>
              </a:spcAft>
              <a:buClrTx/>
              <a:buSzTx/>
              <a:tabLst/>
            </a:pPr>
            <a:endParaRPr kumimoji="0" lang="en-US" altLang="en-US" sz="5200" b="0" i="0" u="none" strike="noStrike" cap="none" normalizeH="0" baseline="0" dirty="0">
              <a:ln>
                <a:noFill/>
              </a:ln>
              <a:effectLst/>
              <a:latin typeface="+mj-lt"/>
              <a:ea typeface="+mj-ea"/>
              <a:cs typeface="+mj-cs"/>
            </a:endParaRPr>
          </a:p>
        </p:txBody>
      </p:sp>
      <p:sp>
        <p:nvSpPr>
          <p:cNvPr id="5" name="Rectangle 3">
            <a:extLst>
              <a:ext uri="{FF2B5EF4-FFF2-40B4-BE49-F238E27FC236}">
                <a16:creationId xmlns:a16="http://schemas.microsoft.com/office/drawing/2014/main" id="{2F490356-FADE-4F8E-B9B3-D6892B6C35C8}"/>
              </a:ext>
            </a:extLst>
          </p:cNvPr>
          <p:cNvSpPr>
            <a:spLocks noChangeArrowheads="1"/>
          </p:cNvSpPr>
          <p:nvPr/>
        </p:nvSpPr>
        <p:spPr bwMode="auto">
          <a:xfrm>
            <a:off x="0" y="27241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a:extLst>
              <a:ext uri="{FF2B5EF4-FFF2-40B4-BE49-F238E27FC236}">
                <a16:creationId xmlns:a16="http://schemas.microsoft.com/office/drawing/2014/main" id="{790BB0F3-D5C2-4278-A7C8-49CEDEF94E5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5151" y="1588770"/>
            <a:ext cx="10357567" cy="4372192"/>
          </a:xfrm>
          <a:prstGeom prst="rect">
            <a:avLst/>
          </a:prstGeom>
        </p:spPr>
      </p:pic>
    </p:spTree>
    <p:extLst>
      <p:ext uri="{BB962C8B-B14F-4D97-AF65-F5344CB8AC3E}">
        <p14:creationId xmlns:p14="http://schemas.microsoft.com/office/powerpoint/2010/main" val="3403376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2616</Words>
  <Application>Microsoft Office PowerPoint</Application>
  <PresentationFormat>Widescreen</PresentationFormat>
  <Paragraphs>426</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MARIAM MOHAMMAD ALI BALOCH</dc:creator>
  <cp:lastModifiedBy>FAHED SAMMENDER KHAN</cp:lastModifiedBy>
  <cp:revision>2</cp:revision>
  <dcterms:created xsi:type="dcterms:W3CDTF">2020-12-27T22:08:02Z</dcterms:created>
  <dcterms:modified xsi:type="dcterms:W3CDTF">2021-02-28T11:47:58Z</dcterms:modified>
</cp:coreProperties>
</file>