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2"/>
  </p:notesMasterIdLst>
  <p:sldIdLst>
    <p:sldId id="258" r:id="rId2"/>
    <p:sldId id="259" r:id="rId3"/>
    <p:sldId id="266" r:id="rId4"/>
    <p:sldId id="260" r:id="rId5"/>
    <p:sldId id="267" r:id="rId6"/>
    <p:sldId id="261" r:id="rId7"/>
    <p:sldId id="262" r:id="rId8"/>
    <p:sldId id="263" r:id="rId9"/>
    <p:sldId id="264" r:id="rId10"/>
    <p:sldId id="268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orient="horz">
          <p15:clr>
            <a:srgbClr val="A4A3A4"/>
          </p15:clr>
        </p15:guide>
        <p15:guide id="4" pos="3840">
          <p15:clr>
            <a:srgbClr val="A4A3A4"/>
          </p15:clr>
        </p15:guide>
        <p15:guide id="5" pos="1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3F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732" autoAdjust="0"/>
  </p:normalViewPr>
  <p:slideViewPr>
    <p:cSldViewPr showGuides="1">
      <p:cViewPr varScale="1">
        <p:scale>
          <a:sx n="39" d="100"/>
          <a:sy n="39" d="100"/>
        </p:scale>
        <p:origin x="174" y="60"/>
      </p:cViewPr>
      <p:guideLst>
        <p:guide orient="horz" pos="2880"/>
        <p:guide orient="horz" pos="1440"/>
        <p:guide orient="horz"/>
        <p:guide pos="3840"/>
        <p:guide pos="19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92"/>
    </p:cViewPr>
  </p:sorterViewPr>
  <p:notesViewPr>
    <p:cSldViewPr>
      <p:cViewPr varScale="1">
        <p:scale>
          <a:sx n="80" d="100"/>
          <a:sy n="80" d="100"/>
        </p:scale>
        <p:origin x="38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18E46-0BE4-4399-8145-2415D162ACD9}" type="datetimeFigureOut">
              <a:rPr lang="en-GB" smtClean="0"/>
              <a:t>07/05/2016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33A56-7D96-487E-B2D3-EDE17ACBC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01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85800"/>
            <a:ext cx="5486400" cy="2819400"/>
          </a:xfrm>
        </p:spPr>
        <p:txBody>
          <a:bodyPr>
            <a:noAutofit/>
          </a:bodyPr>
          <a:lstStyle>
            <a:lvl1pPr algn="l">
              <a:lnSpc>
                <a:spcPts val="6200"/>
              </a:lnSpc>
              <a:defRPr sz="5400">
                <a:latin typeface="Rockwell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25160"/>
            <a:ext cx="5486400" cy="5334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>
                <a:latin typeface="Rockwell" pitchFamily="18" charset="0"/>
              </a:rPr>
              <a:t> </a:t>
            </a:r>
            <a:r>
              <a:rPr lang="en-US" sz="1800" baseline="0" dirty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>
                <a:latin typeface="Rockwell" pitchFamily="18" charset="0"/>
              </a:rPr>
              <a:t> </a:t>
            </a:r>
            <a:r>
              <a:rPr lang="en-US" sz="1800" baseline="0" dirty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800" y="645300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Textbook</a:t>
            </a:r>
            <a:r>
              <a:rPr lang="en-US" sz="1200" baseline="0" dirty="0">
                <a:solidFill>
                  <a:schemeClr val="bg1"/>
                </a:solidFill>
                <a:latin typeface="+mj-lt"/>
              </a:rPr>
              <a:t> to be published by 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Pearson Ed in early 2014</a:t>
            </a:r>
          </a:p>
          <a:p>
            <a:pPr algn="r"/>
            <a:r>
              <a:rPr lang="en-US" sz="1200" dirty="0">
                <a:solidFill>
                  <a:schemeClr val="bg1"/>
                </a:solidFill>
                <a:latin typeface="+mj-lt"/>
              </a:rPr>
              <a:t>http://www.funwebdev.com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>
                <a:latin typeface="Rockwell" pitchFamily="18" charset="0"/>
              </a:rPr>
              <a:t> </a:t>
            </a:r>
            <a:r>
              <a:rPr lang="en-US" sz="1800" baseline="0" dirty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>
                <a:latin typeface="Rockwell" pitchFamily="18" charset="0"/>
              </a:rPr>
              <a:t> </a:t>
            </a:r>
            <a:r>
              <a:rPr lang="en-US" sz="1800" baseline="0" dirty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5486400" y="645300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© 2015 Pearson</a:t>
            </a:r>
          </a:p>
          <a:p>
            <a:pPr algn="r"/>
            <a:r>
              <a:rPr lang="en-US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http://www.funwebdev.com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4417207-CAE8-488C-9E80-8DE465A0FA60}" type="datetimeFigureOut">
              <a:rPr lang="ar-BH" smtClean="0"/>
              <a:t>30/07/1437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2399-E53E-435C-8EF4-DA04450999B1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53598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600"/>
              </a:spcAft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0"/>
            <a:ext cx="8037513" cy="838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Rockwell Condensed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5/7/2016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066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553200"/>
            <a:ext cx="2286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67400" y="6581001"/>
            <a:ext cx="2684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200" baseline="0" dirty="0">
                <a:latin typeface="Rockwell" pitchFamily="18" charset="0"/>
              </a:rPr>
              <a:t> of Web Development</a:t>
            </a:r>
            <a:endParaRPr lang="en-US" sz="1200" dirty="0">
              <a:latin typeface="Rockwell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483" y="6581001"/>
            <a:ext cx="257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200" baseline="0" dirty="0">
                <a:solidFill>
                  <a:schemeClr val="tx1"/>
                </a:solidFill>
                <a:latin typeface="Rockwell" pitchFamily="18" charset="0"/>
              </a:rPr>
              <a:t>and</a:t>
            </a:r>
            <a:r>
              <a:rPr lang="en-US" sz="1200" baseline="0" dirty="0">
                <a:latin typeface="Rockwell" pitchFamily="18" charset="0"/>
              </a:rPr>
              <a:t> </a:t>
            </a:r>
            <a:r>
              <a:rPr lang="en-US" sz="1200" baseline="0" dirty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2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5867400" y="6581001"/>
            <a:ext cx="2684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200" baseline="0" dirty="0">
                <a:latin typeface="Rockwell" pitchFamily="18" charset="0"/>
              </a:rPr>
              <a:t> of Web Development</a:t>
            </a:r>
            <a:endParaRPr lang="en-US" sz="1200" dirty="0">
              <a:latin typeface="Rockwell" pitchFamily="18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363483" y="6581001"/>
            <a:ext cx="257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200" baseline="0" dirty="0">
                <a:solidFill>
                  <a:schemeClr val="tx1"/>
                </a:solidFill>
                <a:latin typeface="Rockwell" pitchFamily="18" charset="0"/>
              </a:rPr>
              <a:t>and</a:t>
            </a:r>
            <a:r>
              <a:rPr lang="en-US" sz="1200" baseline="0" dirty="0">
                <a:latin typeface="Rockwell" pitchFamily="18" charset="0"/>
              </a:rPr>
              <a:t> </a:t>
            </a:r>
            <a:r>
              <a:rPr lang="en-US" sz="1200" baseline="0" dirty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200" dirty="0">
              <a:solidFill>
                <a:schemeClr val="accent1"/>
              </a:solidFill>
              <a:latin typeface="Rockwell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0" r:id="rId13"/>
    <p:sldLayoutId id="2147483660" r:id="rId14"/>
    <p:sldLayoutId id="2147483687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default.asp" TargetMode="External"/><Relationship Id="rId2" Type="http://schemas.openxmlformats.org/officeDocument/2006/relationships/hyperlink" Target="http://www.w3resource.com/jquery-exercises/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www.slideshare.net/arulmr/jquery-forbeginners" TargetMode="External"/><Relationship Id="rId4" Type="http://schemas.openxmlformats.org/officeDocument/2006/relationships/hyperlink" Target="https://learn.jquery.com/about-jquer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school.com/courses/jquery-air-first-flight" TargetMode="External"/><Relationship Id="rId2" Type="http://schemas.openxmlformats.org/officeDocument/2006/relationships/hyperlink" Target="http://www.codecademy.com/courses/you-and-jquery/0?curriculum_id=4fc3018f74258b0003001f0f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  <a:endParaRPr lang="ar-B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83458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382000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http://www.w3resource.com/jquery-exercises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www.w3schools.com/jquery/default.asp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https://learn.jquery.com/about-jquery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www.slideshare.net/arulmr/jquery-forbeginners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What is </a:t>
            </a:r>
            <a:r>
              <a:rPr lang="en-US" dirty="0" smtClean="0"/>
              <a:t>jQuery?</a:t>
            </a:r>
            <a:endParaRPr lang="ar-B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jQuery </a:t>
            </a:r>
            <a:r>
              <a:rPr lang="en-US" dirty="0" smtClean="0"/>
              <a:t>is a </a:t>
            </a:r>
            <a:r>
              <a:rPr lang="en-US" dirty="0" err="1" smtClean="0"/>
              <a:t>Javascript</a:t>
            </a:r>
            <a:r>
              <a:rPr lang="en-US" dirty="0" smtClean="0"/>
              <a:t> Framework</a:t>
            </a:r>
          </a:p>
          <a:p>
            <a:pPr algn="l" rtl="0"/>
            <a:r>
              <a:rPr lang="en-US" dirty="0" smtClean="0"/>
              <a:t>Widely used as an Abstraction layer </a:t>
            </a:r>
          </a:p>
          <a:p>
            <a:pPr algn="l" rtl="0"/>
            <a:r>
              <a:rPr lang="en-US" dirty="0" smtClean="0">
                <a:sym typeface="Wingdings" panose="05000000000000000000" pitchFamily="2" charset="2"/>
              </a:rPr>
              <a:t>Writing less code to do more functionality</a:t>
            </a:r>
          </a:p>
          <a:p>
            <a:pPr algn="l" rtl="0"/>
            <a:r>
              <a:rPr lang="en-US" dirty="0" smtClean="0">
                <a:sym typeface="Wingdings" panose="05000000000000000000" pitchFamily="2" charset="2"/>
              </a:rPr>
              <a:t>Mostly used for:</a:t>
            </a:r>
          </a:p>
          <a:p>
            <a:pPr lvl="1" algn="l" rtl="0"/>
            <a:r>
              <a:rPr lang="en-US" dirty="0" smtClean="0">
                <a:sym typeface="Wingdings" panose="05000000000000000000" pitchFamily="2" charset="2"/>
              </a:rPr>
              <a:t>DOM manipulation</a:t>
            </a:r>
          </a:p>
          <a:p>
            <a:pPr lvl="1" algn="l" rtl="0"/>
            <a:r>
              <a:rPr lang="en-US" dirty="0" smtClean="0">
                <a:sym typeface="Wingdings" panose="05000000000000000000" pitchFamily="2" charset="2"/>
              </a:rPr>
              <a:t>AJAX calling</a:t>
            </a:r>
            <a:endParaRPr lang="ar-BH" dirty="0"/>
          </a:p>
        </p:txBody>
      </p:sp>
    </p:spTree>
    <p:extLst>
      <p:ext uri="{BB962C8B-B14F-4D97-AF65-F5344CB8AC3E}">
        <p14:creationId xmlns:p14="http://schemas.microsoft.com/office/powerpoint/2010/main" val="236295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available with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browser support and detection</a:t>
            </a:r>
          </a:p>
          <a:p>
            <a:r>
              <a:rPr lang="en-US" dirty="0" smtClean="0"/>
              <a:t>AJAX functions </a:t>
            </a:r>
          </a:p>
          <a:p>
            <a:r>
              <a:rPr lang="en-US" dirty="0" smtClean="0"/>
              <a:t>CSS functions</a:t>
            </a:r>
          </a:p>
          <a:p>
            <a:r>
              <a:rPr lang="en-US" dirty="0" smtClean="0"/>
              <a:t>DOM manipulation and </a:t>
            </a:r>
            <a:r>
              <a:rPr lang="en-US" dirty="0" err="1" smtClean="0"/>
              <a:t>traversion</a:t>
            </a:r>
            <a:endParaRPr lang="en-US" dirty="0" smtClean="0"/>
          </a:p>
          <a:p>
            <a:r>
              <a:rPr lang="en-US" dirty="0" smtClean="0"/>
              <a:t>Plugins for pre built user interfaces, advanced animations, and form validation</a:t>
            </a:r>
          </a:p>
          <a:p>
            <a:r>
              <a:rPr lang="en-US" dirty="0" smtClean="0"/>
              <a:t>Custom plugins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0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US" dirty="0" smtClean="0"/>
              <a:t>How to add </a:t>
            </a:r>
            <a:r>
              <a:rPr lang="en-US" dirty="0" smtClean="0"/>
              <a:t>jQuery </a:t>
            </a:r>
            <a:r>
              <a:rPr lang="en-US" dirty="0" smtClean="0"/>
              <a:t>to your website</a:t>
            </a:r>
            <a:endParaRPr lang="ar-B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592" y="1676400"/>
            <a:ext cx="7162800" cy="4525963"/>
          </a:xfrm>
        </p:spPr>
        <p:txBody>
          <a:bodyPr/>
          <a:lstStyle/>
          <a:p>
            <a:pPr algn="l" rtl="0"/>
            <a:r>
              <a:rPr lang="en-US" dirty="0" smtClean="0"/>
              <a:t>Download the </a:t>
            </a:r>
            <a:r>
              <a:rPr lang="en-US" dirty="0" smtClean="0"/>
              <a:t>jQuery </a:t>
            </a:r>
            <a:r>
              <a:rPr lang="en-US" dirty="0" smtClean="0"/>
              <a:t>library from the official website </a:t>
            </a:r>
            <a:r>
              <a:rPr lang="en-US" dirty="0" smtClean="0"/>
              <a:t>jQuery.com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l" rtl="0"/>
            <a:r>
              <a:rPr lang="en-US" dirty="0" smtClean="0"/>
              <a:t>Include </a:t>
            </a:r>
            <a:r>
              <a:rPr lang="en-US" dirty="0" smtClean="0"/>
              <a:t>jQuery </a:t>
            </a:r>
            <a:r>
              <a:rPr lang="en-US" dirty="0" smtClean="0"/>
              <a:t>from a CDN</a:t>
            </a:r>
            <a:endParaRPr lang="en-US" dirty="0"/>
          </a:p>
          <a:p>
            <a:pPr lvl="1" algn="l" rtl="0"/>
            <a:r>
              <a:rPr lang="en-US" dirty="0" smtClean="0"/>
              <a:t>Google:</a:t>
            </a:r>
            <a:br>
              <a:rPr lang="en-US" dirty="0" smtClean="0"/>
            </a:br>
            <a:endParaRPr lang="ar-BH" dirty="0"/>
          </a:p>
        </p:txBody>
      </p:sp>
      <p:sp>
        <p:nvSpPr>
          <p:cNvPr id="4" name="Rectangle 3"/>
          <p:cNvSpPr/>
          <p:nvPr/>
        </p:nvSpPr>
        <p:spPr>
          <a:xfrm>
            <a:off x="1248770" y="2895600"/>
            <a:ext cx="6356445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l" rtl="0"/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head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script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0000CD"/>
                </a:solidFill>
              </a:rPr>
              <a:t>="jQuery-1.12.2.min.js</a:t>
            </a:r>
            <a:r>
              <a:rPr lang="en-US" sz="2400" dirty="0">
                <a:solidFill>
                  <a:srgbClr val="0000CD"/>
                </a:solidFill>
              </a:rPr>
              <a:t>"&gt;&lt;</a:t>
            </a:r>
            <a:r>
              <a:rPr lang="en-US" sz="2400" dirty="0">
                <a:solidFill>
                  <a:srgbClr val="A52A2A"/>
                </a:solidFill>
              </a:rPr>
              <a:t>/script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/head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592" y="5257800"/>
            <a:ext cx="86868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l" rtl="0"/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head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 smtClean="0">
                <a:solidFill>
                  <a:srgbClr val="A52A2A"/>
                </a:solidFill>
              </a:rPr>
              <a:t>script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src</a:t>
            </a:r>
            <a:r>
              <a:rPr lang="en-US" sz="2000" dirty="0">
                <a:solidFill>
                  <a:srgbClr val="0000CD"/>
                </a:solidFill>
              </a:rPr>
              <a:t>="https://</a:t>
            </a:r>
            <a:r>
              <a:rPr lang="en-US" sz="2000" dirty="0" smtClean="0">
                <a:solidFill>
                  <a:srgbClr val="0000CD"/>
                </a:solidFill>
              </a:rPr>
              <a:t>ajax.googleapis.com/ajax/libs/jQuery/1.12.2/jQuery.min.js</a:t>
            </a:r>
            <a:r>
              <a:rPr lang="en-US" sz="2000" dirty="0">
                <a:solidFill>
                  <a:srgbClr val="0000CD"/>
                </a:solidFill>
              </a:rPr>
              <a:t>"&gt;&lt;</a:t>
            </a:r>
            <a:r>
              <a:rPr lang="en-US" sz="2000" dirty="0">
                <a:solidFill>
                  <a:srgbClr val="A52A2A"/>
                </a:solidFill>
              </a:rPr>
              <a:t>/script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</a:rPr>
              <a:t>&lt;</a:t>
            </a:r>
            <a:r>
              <a:rPr lang="en-US" sz="2000" dirty="0">
                <a:solidFill>
                  <a:srgbClr val="A52A2A"/>
                </a:solidFill>
              </a:rPr>
              <a:t>/head</a:t>
            </a:r>
            <a:r>
              <a:rPr lang="en-US" sz="2000" dirty="0">
                <a:solidFill>
                  <a:srgbClr val="0000CD"/>
                </a:solidFill>
              </a:rPr>
              <a:t>&gt;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285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jQuery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to work properly, needs the DOM to be fully loaded onto the browser.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8770" y="2895600"/>
            <a:ext cx="6356445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l" rtl="0"/>
            <a:r>
              <a:rPr lang="en-US" sz="2400" dirty="0" smtClean="0">
                <a:solidFill>
                  <a:srgbClr val="0000CD"/>
                </a:solidFill>
              </a:rPr>
              <a:t>$(document).ready(function(){</a:t>
            </a:r>
          </a:p>
          <a:p>
            <a:pPr algn="l" rtl="0"/>
            <a:r>
              <a:rPr lang="en-US" sz="2400" dirty="0">
                <a:solidFill>
                  <a:srgbClr val="0000CD"/>
                </a:solidFill>
              </a:rPr>
              <a:t>	</a:t>
            </a:r>
            <a:r>
              <a:rPr lang="en-US" sz="2400" dirty="0" smtClean="0">
                <a:solidFill>
                  <a:schemeClr val="accent2"/>
                </a:solidFill>
              </a:rPr>
              <a:t>//Script goes here</a:t>
            </a:r>
          </a:p>
          <a:p>
            <a:pPr algn="l" rtl="0"/>
            <a:r>
              <a:rPr lang="en-US" sz="2400" dirty="0" smtClean="0">
                <a:solidFill>
                  <a:srgbClr val="0000CD"/>
                </a:solidFill>
              </a:rPr>
              <a:t>});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979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Syntax</a:t>
            </a:r>
            <a:endParaRPr lang="ar-B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3569"/>
            <a:ext cx="7886700" cy="13549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300" dirty="0"/>
              <a:t>$ (selector).action()</a:t>
            </a:r>
            <a:endParaRPr lang="ar-BH" sz="3300" dirty="0"/>
          </a:p>
        </p:txBody>
      </p:sp>
      <p:sp>
        <p:nvSpPr>
          <p:cNvPr id="8" name="Line Callout 1 7"/>
          <p:cNvSpPr/>
          <p:nvPr/>
        </p:nvSpPr>
        <p:spPr>
          <a:xfrm rot="5400000">
            <a:off x="1885950" y="2228850"/>
            <a:ext cx="381000" cy="1447800"/>
          </a:xfrm>
          <a:prstGeom prst="borderCallout1">
            <a:avLst>
              <a:gd name="adj1" fmla="val 18750"/>
              <a:gd name="adj2" fmla="val -8333"/>
              <a:gd name="adj3" fmla="val -14423"/>
              <a:gd name="adj4" fmla="val -1349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1" anchor="ctr"/>
          <a:lstStyle/>
          <a:p>
            <a:pPr algn="ctr"/>
            <a:r>
              <a:rPr lang="en-US" sz="1350" dirty="0"/>
              <a:t>Define/ access </a:t>
            </a:r>
            <a:r>
              <a:rPr lang="en-US" sz="1350" dirty="0" smtClean="0"/>
              <a:t>jQuery</a:t>
            </a:r>
            <a:endParaRPr lang="ar-BH" sz="1350" dirty="0"/>
          </a:p>
        </p:txBody>
      </p:sp>
      <p:sp>
        <p:nvSpPr>
          <p:cNvPr id="9" name="Line Callout 1 8"/>
          <p:cNvSpPr/>
          <p:nvPr/>
        </p:nvSpPr>
        <p:spPr>
          <a:xfrm rot="5400000">
            <a:off x="3714750" y="2228851"/>
            <a:ext cx="381000" cy="1447800"/>
          </a:xfrm>
          <a:prstGeom prst="borderCallout1">
            <a:avLst>
              <a:gd name="adj1" fmla="val 46382"/>
              <a:gd name="adj2" fmla="val -8333"/>
              <a:gd name="adj3" fmla="val 45445"/>
              <a:gd name="adj4" fmla="val -1224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1" anchor="ctr"/>
          <a:lstStyle/>
          <a:p>
            <a:pPr algn="ctr"/>
            <a:r>
              <a:rPr lang="en-US" sz="1350" dirty="0"/>
              <a:t>Find HTML element</a:t>
            </a:r>
            <a:endParaRPr lang="ar-BH" sz="1350" dirty="0"/>
          </a:p>
        </p:txBody>
      </p:sp>
      <p:sp>
        <p:nvSpPr>
          <p:cNvPr id="10" name="Line Callout 1 9"/>
          <p:cNvSpPr/>
          <p:nvPr/>
        </p:nvSpPr>
        <p:spPr>
          <a:xfrm rot="5400000">
            <a:off x="5657850" y="2228851"/>
            <a:ext cx="381000" cy="1447800"/>
          </a:xfrm>
          <a:prstGeom prst="borderCallout1">
            <a:avLst>
              <a:gd name="adj1" fmla="val 46382"/>
              <a:gd name="adj2" fmla="val -8333"/>
              <a:gd name="adj3" fmla="val 67156"/>
              <a:gd name="adj4" fmla="val -1224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1" anchor="ctr"/>
          <a:lstStyle/>
          <a:p>
            <a:pPr algn="ctr"/>
            <a:r>
              <a:rPr lang="en-US" sz="1350" dirty="0" smtClean="0"/>
              <a:t>jQuery </a:t>
            </a:r>
            <a:r>
              <a:rPr lang="en-US" sz="1350" dirty="0"/>
              <a:t>action</a:t>
            </a:r>
            <a:endParaRPr lang="ar-BH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3276600"/>
            <a:ext cx="7086600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HTML element:</a:t>
            </a:r>
          </a:p>
          <a:p>
            <a:pPr algn="l" rtl="0"/>
            <a:r>
              <a:rPr lang="en-US" dirty="0"/>
              <a:t>Paragraph element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$ (‘p’)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Classes:</a:t>
            </a:r>
          </a:p>
          <a:p>
            <a:pPr algn="l" rtl="0"/>
            <a:r>
              <a:rPr lang="en-US" dirty="0"/>
              <a:t>Class =“deals” </a:t>
            </a:r>
            <a:r>
              <a:rPr lang="en-US" dirty="0">
                <a:sym typeface="Wingdings" panose="05000000000000000000" pitchFamily="2" charset="2"/>
              </a:rPr>
              <a:t> $(‘.deals’)</a:t>
            </a:r>
          </a:p>
          <a:p>
            <a:pPr algn="l" rtl="0"/>
            <a:endParaRPr lang="en-US" dirty="0">
              <a:sym typeface="Wingdings" panose="05000000000000000000" pitchFamily="2" charset="2"/>
            </a:endParaRPr>
          </a:p>
          <a:p>
            <a:pPr algn="l" rtl="0"/>
            <a:r>
              <a:rPr lang="en-US" dirty="0">
                <a:sym typeface="Wingdings" panose="05000000000000000000" pitchFamily="2" charset="2"/>
              </a:rPr>
              <a:t>ID:</a:t>
            </a:r>
          </a:p>
          <a:p>
            <a:pPr algn="l" rtl="0"/>
            <a:r>
              <a:rPr lang="en-US" dirty="0">
                <a:sym typeface="Wingdings" panose="05000000000000000000" pitchFamily="2" charset="2"/>
              </a:rPr>
              <a:t>ID =“</a:t>
            </a:r>
            <a:r>
              <a:rPr lang="en-US" dirty="0" err="1">
                <a:sym typeface="Wingdings" panose="05000000000000000000" pitchFamily="2" charset="2"/>
              </a:rPr>
              <a:t>firstName</a:t>
            </a:r>
            <a:r>
              <a:rPr lang="en-US" dirty="0">
                <a:sym typeface="Wingdings" panose="05000000000000000000" pitchFamily="2" charset="2"/>
              </a:rPr>
              <a:t>”  $(‘#</a:t>
            </a:r>
            <a:r>
              <a:rPr lang="en-US" dirty="0" err="1">
                <a:sym typeface="Wingdings" panose="05000000000000000000" pitchFamily="2" charset="2"/>
              </a:rPr>
              <a:t>firstName</a:t>
            </a:r>
            <a:r>
              <a:rPr lang="en-US" dirty="0" smtClean="0">
                <a:sym typeface="Wingdings" panose="05000000000000000000" pitchFamily="2" charset="2"/>
              </a:rPr>
              <a:t>’)</a:t>
            </a:r>
          </a:p>
          <a:p>
            <a:pPr algn="l" rtl="0"/>
            <a:endParaRPr lang="en-US" dirty="0">
              <a:sym typeface="Wingdings" panose="05000000000000000000" pitchFamily="2" charset="2"/>
            </a:endParaRPr>
          </a:p>
          <a:p>
            <a:pPr algn="l" rtl="0"/>
            <a:r>
              <a:rPr lang="en-US" dirty="0" smtClean="0">
                <a:sym typeface="Wingdings" panose="05000000000000000000" pitchFamily="2" charset="2"/>
              </a:rPr>
              <a:t>Attribute:</a:t>
            </a:r>
          </a:p>
          <a:p>
            <a:pPr algn="l" rtl="0"/>
            <a:r>
              <a:rPr lang="en-US" dirty="0" smtClean="0">
                <a:sym typeface="Wingdings" panose="05000000000000000000" pitchFamily="2" charset="2"/>
              </a:rPr>
              <a:t>Paragraph with [Name] attribute = “opening”  $(‘p:[name=opening]’)</a:t>
            </a:r>
            <a:endParaRPr lang="ar-BH" dirty="0"/>
          </a:p>
        </p:txBody>
      </p:sp>
    </p:spTree>
    <p:extLst>
      <p:ext uri="{BB962C8B-B14F-4D97-AF65-F5344CB8AC3E}">
        <p14:creationId xmlns:p14="http://schemas.microsoft.com/office/powerpoint/2010/main" val="337641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jQuery </a:t>
            </a:r>
            <a:r>
              <a:rPr lang="en-US" dirty="0"/>
              <a:t>/ DOM comparison</a:t>
            </a:r>
            <a:endParaRPr lang="ar-B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154265"/>
              </p:ext>
            </p:extLst>
          </p:nvPr>
        </p:nvGraphicFramePr>
        <p:xfrm>
          <a:off x="628650" y="2226467"/>
          <a:ext cx="7886700" cy="287893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4798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 dirty="0">
                          <a:effectLst/>
                        </a:rPr>
                        <a:t>DOM method</a:t>
                      </a:r>
                    </a:p>
                  </a:txBody>
                  <a:tcPr marL="71438" marR="71438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 dirty="0" smtClean="0">
                          <a:effectLst/>
                        </a:rPr>
                        <a:t>jQuery </a:t>
                      </a:r>
                      <a:r>
                        <a:rPr lang="en-US" sz="2000" b="1" dirty="0">
                          <a:effectLst/>
                        </a:rPr>
                        <a:t>equivalent</a:t>
                      </a:r>
                    </a:p>
                  </a:txBody>
                  <a:tcPr marL="71438" marR="71438" marT="28575" marB="28575"/>
                </a:tc>
              </a:tr>
              <a:tr h="4798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 dirty="0" err="1">
                          <a:effectLst/>
                        </a:rPr>
                        <a:t>getElementById</a:t>
                      </a:r>
                      <a:r>
                        <a:rPr lang="en-US" sz="2000" b="1" dirty="0">
                          <a:effectLst/>
                        </a:rPr>
                        <a:t>("id")</a:t>
                      </a:r>
                    </a:p>
                  </a:txBody>
                  <a:tcPr marL="71438" marR="71438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 dirty="0">
                          <a:effectLst/>
                        </a:rPr>
                        <a:t>$("#id")</a:t>
                      </a:r>
                    </a:p>
                  </a:txBody>
                  <a:tcPr marL="71438" marR="71438" marT="28575" marB="28575"/>
                </a:tc>
              </a:tr>
              <a:tr h="4798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 dirty="0" err="1">
                          <a:effectLst/>
                        </a:rPr>
                        <a:t>getElementsByTagName</a:t>
                      </a:r>
                      <a:r>
                        <a:rPr lang="en-US" sz="2000" b="1" dirty="0">
                          <a:effectLst/>
                        </a:rPr>
                        <a:t>("tag")</a:t>
                      </a:r>
                    </a:p>
                  </a:txBody>
                  <a:tcPr marL="71438" marR="71438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 dirty="0">
                          <a:effectLst/>
                        </a:rPr>
                        <a:t>$("tag")</a:t>
                      </a:r>
                    </a:p>
                  </a:txBody>
                  <a:tcPr marL="71438" marR="71438" marT="28575" marB="28575"/>
                </a:tc>
              </a:tr>
              <a:tr h="4798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 dirty="0" err="1">
                          <a:effectLst/>
                        </a:rPr>
                        <a:t>getElementsByName</a:t>
                      </a:r>
                      <a:r>
                        <a:rPr lang="en-US" sz="2000" b="1" dirty="0">
                          <a:effectLst/>
                        </a:rPr>
                        <a:t>("</a:t>
                      </a:r>
                      <a:r>
                        <a:rPr lang="en-US" sz="2000" b="1" dirty="0" err="1">
                          <a:effectLst/>
                        </a:rPr>
                        <a:t>somename</a:t>
                      </a:r>
                      <a:r>
                        <a:rPr lang="en-US" sz="2000" b="1" dirty="0">
                          <a:effectLst/>
                        </a:rPr>
                        <a:t>")</a:t>
                      </a:r>
                    </a:p>
                  </a:txBody>
                  <a:tcPr marL="71438" marR="71438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 dirty="0">
                          <a:effectLst/>
                        </a:rPr>
                        <a:t>$("[name='</a:t>
                      </a:r>
                      <a:r>
                        <a:rPr lang="en-US" sz="2000" b="1" dirty="0" err="1">
                          <a:effectLst/>
                        </a:rPr>
                        <a:t>somename</a:t>
                      </a:r>
                      <a:r>
                        <a:rPr lang="en-US" sz="2000" b="1" dirty="0">
                          <a:effectLst/>
                        </a:rPr>
                        <a:t>']")</a:t>
                      </a:r>
                    </a:p>
                  </a:txBody>
                  <a:tcPr marL="71438" marR="71438" marT="28575" marB="28575"/>
                </a:tc>
              </a:tr>
              <a:tr h="4798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 dirty="0" err="1">
                          <a:effectLst/>
                        </a:rPr>
                        <a:t>querySelector</a:t>
                      </a:r>
                      <a:r>
                        <a:rPr lang="en-US" sz="2000" b="1" dirty="0">
                          <a:effectLst/>
                        </a:rPr>
                        <a:t>("selector")</a:t>
                      </a:r>
                    </a:p>
                  </a:txBody>
                  <a:tcPr marL="71438" marR="71438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 dirty="0">
                          <a:effectLst/>
                        </a:rPr>
                        <a:t>$("selector")</a:t>
                      </a:r>
                    </a:p>
                  </a:txBody>
                  <a:tcPr marL="71438" marR="71438" marT="28575" marB="28575"/>
                </a:tc>
              </a:tr>
              <a:tr h="4798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 dirty="0" err="1">
                          <a:effectLst/>
                        </a:rPr>
                        <a:t>querySelectorAll</a:t>
                      </a:r>
                      <a:r>
                        <a:rPr lang="en-US" sz="2000" b="1" dirty="0">
                          <a:effectLst/>
                        </a:rPr>
                        <a:t>("selector")</a:t>
                      </a:r>
                    </a:p>
                  </a:txBody>
                  <a:tcPr marL="71438" marR="71438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 dirty="0">
                          <a:effectLst/>
                        </a:rPr>
                        <a:t>$("selector")</a:t>
                      </a:r>
                    </a:p>
                  </a:txBody>
                  <a:tcPr marL="71438" marR="71438" marT="28575" marB="2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17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Syntax Examples</a:t>
            </a:r>
            <a:endParaRPr lang="ar-B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525963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/>
              <a:t>Hide/show </a:t>
            </a:r>
            <a:r>
              <a:rPr lang="en-US" dirty="0" smtClean="0"/>
              <a:t>an element with id ‘textbox’: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anose="020B0609040504020204" pitchFamily="49" charset="0"/>
              </a:rPr>
              <a:t>//</a:t>
            </a:r>
            <a:r>
              <a:rPr lang="en-US" sz="2400" dirty="0" err="1" smtClean="0">
                <a:latin typeface="Lucida Console" panose="020B0609040504020204" pitchFamily="49" charset="0"/>
              </a:rPr>
              <a:t>javascript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Lucida Console" panose="020B0609040504020204" pitchFamily="49" charset="0"/>
              </a:rPr>
              <a:t>document.getElementByID</a:t>
            </a:r>
            <a:r>
              <a:rPr lang="en-US" sz="2400" dirty="0" smtClean="0">
                <a:latin typeface="Lucida Console" panose="020B0609040504020204" pitchFamily="49" charset="0"/>
              </a:rPr>
              <a:t>(‘textbox’).</a:t>
            </a:r>
            <a:r>
              <a:rPr lang="en-US" sz="2400" dirty="0" err="1" smtClean="0">
                <a:latin typeface="Lucida Console" panose="020B0609040504020204" pitchFamily="49" charset="0"/>
              </a:rPr>
              <a:t>style.display</a:t>
            </a:r>
            <a:r>
              <a:rPr lang="en-US" sz="2400" dirty="0" smtClean="0">
                <a:latin typeface="Lucida Console" panose="020B0609040504020204" pitchFamily="49" charset="0"/>
              </a:rPr>
              <a:t>(‘hide</a:t>
            </a:r>
            <a:r>
              <a:rPr lang="en-US" sz="2400" dirty="0" smtClean="0">
                <a:latin typeface="Lucida Console" panose="020B0609040504020204" pitchFamily="49" charset="0"/>
              </a:rPr>
              <a:t>’);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 panose="020B0609040504020204" pitchFamily="49" charset="0"/>
              </a:rPr>
              <a:t>Document.getElementbyID</a:t>
            </a:r>
            <a:r>
              <a:rPr lang="en-US" sz="2400" dirty="0" smtClean="0">
                <a:latin typeface="Lucida Console" panose="020B0609040504020204" pitchFamily="49" charset="0"/>
              </a:rPr>
              <a:t>(‘textbox’).</a:t>
            </a:r>
            <a:r>
              <a:rPr lang="en-US" sz="2400" dirty="0" err="1" smtClean="0">
                <a:latin typeface="Lucida Console" panose="020B0609040504020204" pitchFamily="49" charset="0"/>
              </a:rPr>
              <a:t>style.display</a:t>
            </a:r>
            <a:r>
              <a:rPr lang="en-US" sz="2400" dirty="0" smtClean="0">
                <a:latin typeface="Lucida Console" panose="020B0609040504020204" pitchFamily="49" charset="0"/>
              </a:rPr>
              <a:t>(‘show’);</a:t>
            </a:r>
            <a:endParaRPr lang="en-US" sz="24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//jQuery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$(‘#textbox’).hide</a:t>
            </a:r>
            <a:r>
              <a:rPr lang="en-US" dirty="0" smtClean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$(‘#textbox’).show();</a:t>
            </a:r>
            <a:endParaRPr lang="ar-BH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42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jQuery Tutorials</a:t>
            </a:r>
            <a:endParaRPr lang="ar-B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700" dirty="0"/>
              <a:t>Code Academy</a:t>
            </a:r>
            <a:endParaRPr lang="en-US" sz="2700" dirty="0">
              <a:hlinkClick r:id="rId2"/>
            </a:endParaRPr>
          </a:p>
          <a:p>
            <a:pPr marL="301752" lvl="1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www.codecademy.com/courses/you-and-jQuery/0?curriculum_id=4fc3018f74258b0003001f0f</a:t>
            </a:r>
            <a:r>
              <a:rPr lang="en-US" sz="2400" dirty="0">
                <a:hlinkClick r:id="rId2"/>
              </a:rPr>
              <a:t>#!/exercises/0</a:t>
            </a:r>
            <a:endParaRPr lang="en-US" sz="2400" dirty="0"/>
          </a:p>
          <a:p>
            <a:pPr algn="l" rtl="0"/>
            <a:r>
              <a:rPr lang="en-US" sz="2700" dirty="0"/>
              <a:t>Code School:</a:t>
            </a:r>
          </a:p>
          <a:p>
            <a:pPr marL="301752" lvl="1" indent="0">
              <a:buNone/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www.codeschool.com/courses/jQuery-air-first-flight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097711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Book Palette">
      <a:dk1>
        <a:srgbClr val="404040"/>
      </a:dk1>
      <a:lt1>
        <a:srgbClr val="F3F3E7"/>
      </a:lt1>
      <a:dk2>
        <a:srgbClr val="467082"/>
      </a:dk2>
      <a:lt2>
        <a:srgbClr val="FFFFFF"/>
      </a:lt2>
      <a:accent1>
        <a:srgbClr val="009FDA"/>
      </a:accent1>
      <a:accent2>
        <a:srgbClr val="CE2933"/>
      </a:accent2>
      <a:accent3>
        <a:srgbClr val="E6B120"/>
      </a:accent3>
      <a:accent4>
        <a:srgbClr val="467082"/>
      </a:accent4>
      <a:accent5>
        <a:srgbClr val="F3703A"/>
      </a:accent5>
      <a:accent6>
        <a:srgbClr val="00A651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4664</TotalTime>
  <Words>290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Lucida Console</vt:lpstr>
      <vt:lpstr>Rockwell</vt:lpstr>
      <vt:lpstr>Rockwell Condensed</vt:lpstr>
      <vt:lpstr>Times New Roman</vt:lpstr>
      <vt:lpstr>Wingdings</vt:lpstr>
      <vt:lpstr>Presentation</vt:lpstr>
      <vt:lpstr>jQuery</vt:lpstr>
      <vt:lpstr>What is jQuery?</vt:lpstr>
      <vt:lpstr>What is available with jQuery?</vt:lpstr>
      <vt:lpstr>How to add jQuery to your website</vt:lpstr>
      <vt:lpstr>Introducing jQuery functions</vt:lpstr>
      <vt:lpstr>Syntax</vt:lpstr>
      <vt:lpstr>jQuery / DOM comparison</vt:lpstr>
      <vt:lpstr>Syntax Examples</vt:lpstr>
      <vt:lpstr>jQuery Tutorials</vt:lpstr>
      <vt:lpstr>References</vt:lpstr>
    </vt:vector>
  </TitlesOfParts>
  <Company>Mount Royal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Randy Connolly</dc:creator>
  <cp:lastModifiedBy>Yacoub Slaise</cp:lastModifiedBy>
  <cp:revision>811</cp:revision>
  <dcterms:created xsi:type="dcterms:W3CDTF">2012-11-14T17:20:48Z</dcterms:created>
  <dcterms:modified xsi:type="dcterms:W3CDTF">2016-05-07T18:27:13Z</dcterms:modified>
</cp:coreProperties>
</file>