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9" r:id="rId3"/>
    <p:sldId id="270" r:id="rId4"/>
    <p:sldId id="275" r:id="rId5"/>
    <p:sldId id="276" r:id="rId6"/>
    <p:sldId id="273" r:id="rId7"/>
    <p:sldId id="281" r:id="rId8"/>
    <p:sldId id="282" r:id="rId9"/>
    <p:sldId id="277" r:id="rId10"/>
    <p:sldId id="278" r:id="rId11"/>
    <p:sldId id="279" r:id="rId12"/>
    <p:sldId id="280" r:id="rId13"/>
    <p:sldId id="257" r:id="rId14"/>
    <p:sldId id="258" r:id="rId15"/>
    <p:sldId id="259" r:id="rId16"/>
    <p:sldId id="260" r:id="rId17"/>
    <p:sldId id="261" r:id="rId19"/>
    <p:sldId id="262" r:id="rId20"/>
    <p:sldId id="263" r:id="rId21"/>
    <p:sldId id="264" r:id="rId22"/>
    <p:sldId id="26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F30AC-5322-4CE0-8717-C542104D8E8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B1D59-1E84-4A62-878E-6147D289729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B1D59-1E84-4A62-878E-6147D289729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D1C7-159E-4BB6-A502-D2B2905E652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2895-D70B-4DBA-BE56-FA78BB1C91D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01D-EAB6-4B0D-9D82-6A443B6E7B6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0FC8-2A66-4B4E-9F6B-BCDC427543C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F7EC-DBC2-4D85-BD3A-6A2F30D1782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9112-CA96-467C-964E-F4D8338CE6A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3BA5-BA65-4F11-83B9-1C5DFD410C0C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503C-8F46-47C6-ACEB-4EE200953AC9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01CF-BECA-4EBC-B730-A66BA67BAE1C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5444-77EA-4341-817C-38E15765DD5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86E8-48D1-415F-ADC0-BCC90C21D46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B0176-6115-4A77-A263-3892ABD9470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8F793-40D8-4563-BBE4-FD64C5F289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journalofbigdata.springeropen.com/articles/10.1186/s40537-023-00870-w" TargetMode="External"/><Relationship Id="rId5" Type="http://schemas.openxmlformats.org/officeDocument/2006/relationships/hyperlink" Target="https://www.rademics.com/upload/1741331243133862273767ca9b2b63ac6chapter%202.pdf" TargetMode="External"/><Relationship Id="rId4" Type="http://schemas.openxmlformats.org/officeDocument/2006/relationships/hyperlink" Target="https://www.researchgate.net/publication/384547803_Security_and_Privacy_Advanced_Hybrid_Techniques_for_Cyberattack_Detection_and_Defense_in_IoT_Networks" TargetMode="External"/><Relationship Id="rId3" Type="http://schemas.openxmlformats.org/officeDocument/2006/relationships/hyperlink" Target="https://openreview.net/forum?id=SyJ7ClWCb" TargetMode="External"/><Relationship Id="rId2" Type="http://schemas.openxmlformats.org/officeDocument/2006/relationships/hyperlink" Target="https://arxiv.org/abs/1705.07204" TargetMode="External"/><Relationship Id="rId1" Type="http://schemas.openxmlformats.org/officeDocument/2006/relationships/hyperlink" Target="https://dl.acm.org/doi/10.1145/3547330" TargetMode="Externa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spectrum.ieee.org/ev-charging-2671242103" TargetMode="External"/><Relationship Id="rId4" Type="http://schemas.openxmlformats.org/officeDocument/2006/relationships/image" Target="../media/image10.jpeg"/><Relationship Id="rId3" Type="http://schemas.openxmlformats.org/officeDocument/2006/relationships/hyperlink" Target="https://news.northeastern.edu/2017/02/15/the-cybersecurity-risk-of-self-driving-cars/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spectrum.ieee.org/ev-charging-2671242103" TargetMode="External"/><Relationship Id="rId3" Type="http://schemas.openxmlformats.org/officeDocument/2006/relationships/hyperlink" Target="https://news.northeastern.edu/2017/02/15/the-cybersecurity-risk-of-self-driving-cars/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arxiv.org/abs/1705.07204" TargetMode="External"/><Relationship Id="rId1" Type="http://schemas.openxmlformats.org/officeDocument/2006/relationships/hyperlink" Target="https://dl.acm.org/doi/10.1145/354733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journalofbigdata.springeropen.com/articles/10.1186/s40537-023-00870-w" TargetMode="External"/><Relationship Id="rId1" Type="http://schemas.openxmlformats.org/officeDocument/2006/relationships/hyperlink" Target="https://openreview.net/forum?id=SyJ7ClWC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l="-1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650" y="575153"/>
            <a:ext cx="9918700" cy="1466092"/>
          </a:xfrm>
        </p:spPr>
        <p:txBody>
          <a:bodyPr>
            <a:noAutofit/>
          </a:bodyPr>
          <a:lstStyle/>
          <a:p>
            <a:r>
              <a:rPr lang="en-GB" sz="4400" b="1" dirty="0"/>
              <a:t>Hybrid Adversarial Defence Mechanisms for Real-Time ML Security in Critical Systems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220" y="3867785"/>
            <a:ext cx="3587115" cy="1885315"/>
          </a:xfrm>
        </p:spPr>
        <p:txBody>
          <a:bodyPr>
            <a:normAutofit/>
          </a:bodyPr>
          <a:lstStyle/>
          <a:p>
            <a:r>
              <a:rPr lang="en-GB" b="1" dirty="0"/>
              <a:t>Presented By</a:t>
            </a:r>
            <a:endParaRPr lang="en-GB" b="1" dirty="0"/>
          </a:p>
          <a:p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Abubakkar Siddique</a:t>
            </a:r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ID: 011201329</a:t>
            </a:r>
            <a:endParaRPr lang="en-GB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1648264" y="2107810"/>
            <a:ext cx="9144000" cy="643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New Approach to Protecting Real-Time Systems from Attacks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7186895" y="3868616"/>
            <a:ext cx="4670474" cy="1885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Presented To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Dr. Md. Shohrab Hossain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Professor, Dept. of CSE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United International University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356" y="3738185"/>
            <a:ext cx="2039815" cy="16811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55683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5948" y="3040766"/>
            <a:ext cx="2728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Code: CSE 4531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/>
          <p:cNvSpPr txBox="1"/>
          <p:nvPr/>
        </p:nvSpPr>
        <p:spPr>
          <a:xfrm>
            <a:off x="4006074" y="529986"/>
            <a:ext cx="3867647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Result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300536" y="180459"/>
            <a:ext cx="375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United International University | 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1555683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1" name="Picture 150" descr="download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075" y="1072515"/>
            <a:ext cx="9043670" cy="5394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52" grpId="0"/>
      <p:bldP spid="1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  <a:endParaRPr lang="en-US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9100" y="2176859"/>
            <a:ext cx="113538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Adversarial Attacks and Defenses in Deep Learning. Available at: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1"/>
              </a:rPr>
              <a:t>https://dl.acm.org/doi/10.1145/3547330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Ensemble Adversarial Training: Attacks and Defenses. Available at: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https://arxiv.org/abs/1705.07204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Countering Adversarial Images Using Input Transformations. Available at: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https://openreview.net/forum?id=SyJ7ClWCb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Advanced Hybrid Techniques for Cyberattack Detection and Defense. Available at: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https://www.researchgate.net/publication/384547803_Security_and_Privacy_Advanced_Hybrid_Techniques_for_Cyberattack_Detection_and_Defense_in_IoT_Networks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Hybrid Machine Learning Models Combining Support Vector Machines and Deep Reinforcement Learning for Cyber Defense. Available at: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5"/>
              </a:rPr>
              <a:t>https://www.rademics.com/upload/1741331243133862273767ca9b2b63ac6chapter%202.pdf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Cyberattack Detection in Wireless Sensor Networks Using a Hybrid Intelligent Model. Available at: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6"/>
              </a:rPr>
              <a:t>https://journalofbigdata.springeropen.com/articles/10.1186/s40537-023-00870-w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00536" y="180459"/>
            <a:ext cx="375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United International University | 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5683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078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0070C0"/>
                </a:solidFill>
              </a:rPr>
              <a:t>Context:</a:t>
            </a:r>
            <a:endParaRPr lang="en-GB" sz="1800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/>
              <a:t>Machine learning is used in many important areas like self-driving cars and medical tools.</a:t>
            </a:r>
            <a:endParaRPr lang="en-GB" sz="1800" dirty="0"/>
          </a:p>
          <a:p>
            <a:pPr marL="0" indent="0">
              <a:buNone/>
            </a:pPr>
            <a:r>
              <a:rPr lang="en-GB" sz="1800" b="1" dirty="0">
                <a:solidFill>
                  <a:srgbClr val="0070C0"/>
                </a:solidFill>
              </a:rPr>
              <a:t>Problem:</a:t>
            </a:r>
            <a:endParaRPr lang="en-GB" sz="1800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/>
              <a:t>Bad people can trick these systems by using tiny changes that confuse the machine, it called </a:t>
            </a:r>
            <a:r>
              <a:rPr lang="en-GB" sz="1800" b="1" dirty="0"/>
              <a:t>adversarial attacks</a:t>
            </a:r>
            <a:r>
              <a:rPr lang="en-GB" sz="1800" dirty="0"/>
              <a:t>.</a:t>
            </a:r>
            <a:endParaRPr lang="en-GB" sz="1800" dirty="0"/>
          </a:p>
          <a:p>
            <a:pPr marL="0" indent="0">
              <a:buNone/>
            </a:pPr>
            <a:r>
              <a:rPr lang="en-GB" sz="1800" b="1" dirty="0">
                <a:solidFill>
                  <a:srgbClr val="0070C0"/>
                </a:solidFill>
              </a:rPr>
              <a:t>Objective</a:t>
            </a:r>
            <a:r>
              <a:rPr lang="en-GB" sz="1800" dirty="0">
                <a:solidFill>
                  <a:srgbClr val="0070C0"/>
                </a:solidFill>
              </a:rPr>
              <a:t>: 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/>
              <a:t>We propose a new </a:t>
            </a:r>
            <a:r>
              <a:rPr lang="en-GB" sz="1800" dirty="0" err="1"/>
              <a:t>defense</a:t>
            </a:r>
            <a:r>
              <a:rPr lang="en-GB" sz="1800" dirty="0"/>
              <a:t> method to protect machine learning systems from these tricks, especially in real-time.</a:t>
            </a:r>
            <a:endParaRPr lang="en-GB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125" y="1245037"/>
            <a:ext cx="2743201" cy="182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31125" y="3134250"/>
            <a:ext cx="3016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b="0" i="0" dirty="0">
                <a:solidFill>
                  <a:srgbClr val="222222"/>
                </a:solidFill>
                <a:effectLst/>
                <a:latin typeface="var(--wp--preset--font-family--impact)"/>
              </a:rPr>
              <a:t>Fig 1. The cybersecurity risk of self-driving cars.</a:t>
            </a:r>
            <a:endParaRPr lang="en-GB" sz="1800" b="0" i="0" dirty="0">
              <a:solidFill>
                <a:srgbClr val="222222"/>
              </a:solidFill>
              <a:effectLst/>
              <a:latin typeface="var(--wp--preset--font-family--impact)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23" y="6454062"/>
            <a:ext cx="2992481" cy="2674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56978" y="6021472"/>
            <a:ext cx="2720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Is self driving car hackable?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125" y="3926222"/>
            <a:ext cx="2743200" cy="184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11196" y="5807731"/>
            <a:ext cx="3742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 2. A stop sign with a small alteration making system misclassify.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53399" y="6514475"/>
            <a:ext cx="2720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hlinkClick r:id="rId5"/>
              </a:rPr>
              <a:t>@IEEE spectrum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Adversarial Attacks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/>
              <a:t>Small data changes can make systems fail (e.g., stop sign changed to confuse the car).</a:t>
            </a:r>
            <a:endParaRPr lang="en-GB" sz="1800" dirty="0"/>
          </a:p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Real-Time Needs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/>
              <a:t>Critical systems like cars or medical tools need decisions made immediately.</a:t>
            </a:r>
            <a:endParaRPr lang="en-GB" sz="1800" dirty="0"/>
          </a:p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Research Gap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/>
              <a:t>Current </a:t>
            </a:r>
            <a:r>
              <a:rPr lang="en-GB" sz="1800" dirty="0" err="1"/>
              <a:t>defenses</a:t>
            </a:r>
            <a:r>
              <a:rPr lang="en-GB" sz="1800" dirty="0"/>
              <a:t> are slow or only work for one data type.</a:t>
            </a:r>
            <a:endParaRPr lang="en-GB" sz="1800" dirty="0"/>
          </a:p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Impact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/>
              <a:t>Our solution makes systems safer and more reliable in the real world.</a:t>
            </a:r>
            <a:endParaRPr lang="en-GB" sz="1800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12" y="2004430"/>
            <a:ext cx="3049393" cy="278190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29512" y="4990319"/>
            <a:ext cx="3392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</a:rPr>
              <a:t>Fig 3. Autonomous Vehicles Attack Surface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Problem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Adversarial attacks hurt critical systems.</a:t>
            </a:r>
            <a:endParaRPr lang="en-GB" sz="1800" dirty="0"/>
          </a:p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Solution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Hybrid Defence by combining: </a:t>
            </a:r>
            <a:endParaRPr lang="en-GB" sz="1800" dirty="0"/>
          </a:p>
          <a:p>
            <a:pPr marL="800100" lvl="1" indent="-342900">
              <a:buFont typeface="+mj-lt"/>
              <a:buAutoNum type="alphaLcPeriod"/>
            </a:pPr>
            <a:r>
              <a:rPr lang="en-GB" sz="1800" dirty="0"/>
              <a:t>Adversarial Training: Teach the system to fight attacks.</a:t>
            </a:r>
            <a:endParaRPr lang="en-GB" sz="1800" dirty="0"/>
          </a:p>
          <a:p>
            <a:pPr marL="800100" lvl="1" indent="-342900">
              <a:buFont typeface="+mj-lt"/>
              <a:buAutoNum type="alphaLcPeriod"/>
            </a:pPr>
            <a:r>
              <a:rPr lang="en-GB" sz="1800" dirty="0"/>
              <a:t>Input Preprocessing: Clean data before use.</a:t>
            </a:r>
            <a:endParaRPr lang="en-GB" sz="1800" dirty="0"/>
          </a:p>
          <a:p>
            <a:pPr marL="800100" lvl="1" indent="-342900">
              <a:buFont typeface="+mj-lt"/>
              <a:buAutoNum type="alphaLcPeriod"/>
            </a:pPr>
            <a:r>
              <a:rPr lang="en-GB" sz="1800" dirty="0"/>
              <a:t>Certified Defences: Ensure the system is safe.</a:t>
            </a:r>
            <a:endParaRPr lang="en-GB" sz="1800" dirty="0"/>
          </a:p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Goal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Make it work in real-time across multiple data types.</a:t>
            </a:r>
            <a:endParaRPr lang="en-GB" sz="18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2" y="1825625"/>
            <a:ext cx="4351338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Novelty of the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Why It’s New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Three defence methods combined: </a:t>
            </a:r>
            <a:endParaRPr lang="en-GB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b="1" dirty="0"/>
              <a:t>Adversarial Training</a:t>
            </a:r>
            <a:endParaRPr lang="en-GB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b="1" dirty="0"/>
              <a:t>Input Preprocessing</a:t>
            </a:r>
            <a:endParaRPr lang="en-GB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b="1" dirty="0"/>
              <a:t>Certified Defences</a:t>
            </a:r>
            <a:endParaRPr lang="en-GB" sz="1800" dirty="0"/>
          </a:p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Real-Time Focus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Designed for immediate decisions in systems like cars and medical diagnostics.</a:t>
            </a:r>
            <a:endParaRPr lang="en-GB" sz="1800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838" y="2007078"/>
            <a:ext cx="1617662" cy="174497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40" y="1834120"/>
            <a:ext cx="1873487" cy="18734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037" y="4007644"/>
            <a:ext cx="1873487" cy="187348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207500" y="3606800"/>
            <a:ext cx="1778000" cy="145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610600" y="3688596"/>
            <a:ext cx="2374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1200" dirty="0"/>
              <a:t>Icon 2. Adversarial Training</a:t>
            </a:r>
            <a:endParaRPr lang="en-GB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724295"/>
            <a:ext cx="2726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1200" dirty="0"/>
              <a:t>Icon 2. Input Preprocessing</a:t>
            </a:r>
            <a:endParaRPr lang="en-GB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127877" y="5923180"/>
            <a:ext cx="2374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1200" dirty="0"/>
              <a:t>Icon 3. Certified </a:t>
            </a:r>
            <a:r>
              <a:rPr lang="en-GB" sz="1200" dirty="0" err="1"/>
              <a:t>Defenses</a:t>
            </a:r>
            <a:endParaRPr lang="en-GB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Real-Time Applicability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Real-Time Importance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Self-driving cars need quick decisions—delays can be dangerous.</a:t>
            </a:r>
            <a:endParaRPr lang="en-GB" sz="1800" dirty="0"/>
          </a:p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Challenge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Many defences slow down the system. We need fast and safe solutions.</a:t>
            </a:r>
            <a:endParaRPr lang="en-GB" sz="1800" dirty="0"/>
          </a:p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Solution:</a:t>
            </a:r>
            <a:endParaRPr lang="en-GB" sz="1800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Our method works quickly and doesn’t slow down the system, enabling safe real-time decisions.</a:t>
            </a:r>
            <a:endParaRPr lang="en-GB" sz="18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23849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Cross-Domain Robustness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What is Cross-Domain?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It means the defence works for different data types: </a:t>
            </a:r>
            <a:endParaRPr lang="en-GB" sz="1800" dirty="0"/>
          </a:p>
          <a:p>
            <a:pPr marL="857250" lvl="1" indent="-400050">
              <a:buFont typeface="+mj-lt"/>
              <a:buAutoNum type="romanLcPeriod"/>
            </a:pPr>
            <a:r>
              <a:rPr lang="en-GB" sz="1800" b="1" dirty="0"/>
              <a:t>Images</a:t>
            </a:r>
            <a:r>
              <a:rPr lang="en-GB" sz="1800" dirty="0"/>
              <a:t> (e.g., medical images, stop signs)</a:t>
            </a:r>
            <a:endParaRPr lang="en-GB" sz="1800" dirty="0"/>
          </a:p>
          <a:p>
            <a:pPr marL="857250" lvl="1" indent="-400050">
              <a:buFont typeface="+mj-lt"/>
              <a:buAutoNum type="romanLcPeriod"/>
            </a:pPr>
            <a:r>
              <a:rPr lang="en-GB" sz="1800" b="1" dirty="0"/>
              <a:t>Text</a:t>
            </a:r>
            <a:r>
              <a:rPr lang="en-GB" sz="1800" dirty="0"/>
              <a:t> (e.g., fake news detection)</a:t>
            </a:r>
            <a:endParaRPr lang="en-GB" sz="1800" dirty="0"/>
          </a:p>
          <a:p>
            <a:pPr marL="857250" lvl="1" indent="-400050">
              <a:buFont typeface="+mj-lt"/>
              <a:buAutoNum type="romanLcPeriod"/>
            </a:pPr>
            <a:r>
              <a:rPr lang="en-GB" sz="1800" b="1" dirty="0"/>
              <a:t>Audio</a:t>
            </a:r>
            <a:r>
              <a:rPr lang="en-GB" sz="1800" dirty="0"/>
              <a:t> (e.g., voice recognition)</a:t>
            </a:r>
            <a:endParaRPr lang="en-GB" sz="1800" dirty="0"/>
          </a:p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Why It Matters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Most solutions work for just one data type, but we need to support multiple types for real-world use.</a:t>
            </a:r>
            <a:endParaRPr lang="en-GB" sz="1800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41" y="5182425"/>
            <a:ext cx="777481" cy="88708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818" y="5182425"/>
            <a:ext cx="951005" cy="8634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301" y="4338416"/>
            <a:ext cx="2898399" cy="16097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301" y="1608931"/>
            <a:ext cx="2838450" cy="16097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848600" y="3270013"/>
            <a:ext cx="241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 4. Medical scans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69301" y="6005831"/>
            <a:ext cx="3035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 5. Image of diverse data car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Impact on Critical Systems</a:t>
            </a:r>
            <a:endParaRPr lang="en-US" b="1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08" y="1825625"/>
            <a:ext cx="2952750" cy="15525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  <p:sp>
        <p:nvSpPr>
          <p:cNvPr id="13" name="Rectangle 8"/>
          <p:cNvSpPr>
            <a:spLocks noGrp="1" noChangeArrowheads="1"/>
          </p:cNvSpPr>
          <p:nvPr>
            <p:ph sz="half" idx="1"/>
          </p:nvPr>
        </p:nvSpPr>
        <p:spPr bwMode="auto">
          <a:xfrm>
            <a:off x="647700" y="1825625"/>
            <a:ext cx="52197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Self-Driving Cars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Our defense will protect against attacks that could cause accidents.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Medical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will prevent attacks that could lead to wrong diagnoses.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Fraud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will help detect fraud more reliably, even against attacks.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Overall 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By improving security, our defense will make critical systems safer and more reliable.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8"/>
          <p:cNvSpPr txBox="1">
            <a:spLocks noChangeArrowheads="1"/>
          </p:cNvSpPr>
          <p:nvPr/>
        </p:nvSpPr>
        <p:spPr bwMode="auto">
          <a:xfrm>
            <a:off x="7511708" y="3469521"/>
            <a:ext cx="2952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dirty="0"/>
              <a:t>Fig 6. self driving car</a:t>
            </a:r>
            <a:endParaRPr lang="en-US" altLang="en-US" sz="18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08" y="4122143"/>
            <a:ext cx="3276602" cy="192300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11708" y="6176513"/>
            <a:ext cx="4680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Fig 7. Fraud Detection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Review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1594"/>
            <a:ext cx="777239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Adversarial Training: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method trains models to recognize attacks, but it can be slow and doesn’t always work for new attacks.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Input Preprocessing: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method modifies the data to remove hidden attacks, but it can reduce accuracy.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Certified Defenses: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method guarantees the system is safe, but it can be slow and needs a lot of computing power.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Research Gaps: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 are no good solutions that combine all of these methods, especially for real-time systems or for different types of data.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27" y="1299423"/>
            <a:ext cx="6384973" cy="2256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0070C0"/>
                </a:solidFill>
              </a:rPr>
              <a:t>Context:</a:t>
            </a:r>
            <a:endParaRPr lang="en-GB" sz="1800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ML is everywhere now — in self-driving cars, hospitals, factories, and security.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These systems depend on ML to make quick decisions so they must be fast and trustworthy.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 big danger: Adversarial attacks — tiny changes in input that trick ML models, even though they look normal to humans</a:t>
            </a:r>
            <a:endParaRPr lang="en-GB" sz="1800" dirty="0"/>
          </a:p>
          <a:p>
            <a:pPr marL="0" indent="0">
              <a:buNone/>
            </a:pPr>
            <a:endParaRPr lang="en-GB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sz="1800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98" y="2423368"/>
            <a:ext cx="2743201" cy="182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67698" y="4491900"/>
            <a:ext cx="3016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var(--wp--preset--font-family--impact)"/>
                <a:ea typeface="+mn-ea"/>
                <a:cs typeface="+mn-cs"/>
              </a:rPr>
              <a:t>Fig 1. The cybersecurity risk of self-driving cars.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var(--wp--preset--font-family--impact)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23" y="6454062"/>
            <a:ext cx="2992481" cy="2674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56978" y="6021472"/>
            <a:ext cx="2720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Is self driving car hackable?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53399" y="6514475"/>
            <a:ext cx="2720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@IEEE spectrum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595593" y="3859927"/>
            <a:ext cx="4164621" cy="2020051"/>
            <a:chOff x="3941304" y="2702564"/>
            <a:chExt cx="4164621" cy="1828799"/>
          </a:xfrm>
        </p:grpSpPr>
        <p:grpSp>
          <p:nvGrpSpPr>
            <p:cNvPr id="25" name="Group 24"/>
            <p:cNvGrpSpPr/>
            <p:nvPr/>
          </p:nvGrpSpPr>
          <p:grpSpPr>
            <a:xfrm>
              <a:off x="5081043" y="2996480"/>
              <a:ext cx="870296" cy="1534883"/>
              <a:chOff x="2273364" y="1601901"/>
              <a:chExt cx="1148430" cy="2951590"/>
            </a:xfrm>
          </p:grpSpPr>
          <p:sp>
            <p:nvSpPr>
              <p:cNvPr id="34" name="Rounded Rectangle 1"/>
              <p:cNvSpPr/>
              <p:nvPr/>
            </p:nvSpPr>
            <p:spPr>
              <a:xfrm>
                <a:off x="2273364" y="1601901"/>
                <a:ext cx="1148430" cy="2951590"/>
              </a:xfrm>
              <a:custGeom>
                <a:avLst/>
                <a:gdLst/>
                <a:ahLst/>
                <a:cxnLst/>
                <a:rect l="0" t="0" r="0" b="0"/>
                <a:pathLst>
                  <a:path w="1148430" h="2951590">
                    <a:moveTo>
                      <a:pt x="862827" y="575004"/>
                    </a:moveTo>
                    <a:cubicBezTo>
                      <a:pt x="828549" y="540726"/>
                      <a:pt x="784877" y="517383"/>
                      <a:pt x="737333" y="507926"/>
                    </a:cubicBezTo>
                    <a:cubicBezTo>
                      <a:pt x="723077" y="505091"/>
                      <a:pt x="708665" y="503541"/>
                      <a:pt x="694265" y="503262"/>
                    </a:cubicBezTo>
                    <a:lnTo>
                      <a:pt x="355364" y="503260"/>
                    </a:lnTo>
                    <a:cubicBezTo>
                      <a:pt x="349618" y="503261"/>
                      <a:pt x="346647" y="510124"/>
                      <a:pt x="350579" y="514315"/>
                    </a:cubicBezTo>
                    <a:lnTo>
                      <a:pt x="439506" y="609086"/>
                    </a:lnTo>
                    <a:cubicBezTo>
                      <a:pt x="478232" y="650358"/>
                      <a:pt x="476169" y="715209"/>
                      <a:pt x="434897" y="753936"/>
                    </a:cubicBezTo>
                    <a:cubicBezTo>
                      <a:pt x="393626" y="792662"/>
                      <a:pt x="328775" y="790599"/>
                      <a:pt x="290048" y="749327"/>
                    </a:cubicBezTo>
                    <a:lnTo>
                      <a:pt x="36623" y="467882"/>
                    </a:lnTo>
                    <a:cubicBezTo>
                      <a:pt x="0" y="427210"/>
                      <a:pt x="0" y="365449"/>
                      <a:pt x="36623" y="324777"/>
                    </a:cubicBezTo>
                    <a:lnTo>
                      <a:pt x="290048" y="43334"/>
                    </a:lnTo>
                    <a:cubicBezTo>
                      <a:pt x="328775" y="2062"/>
                      <a:pt x="393626" y="0"/>
                      <a:pt x="434897" y="38726"/>
                    </a:cubicBezTo>
                    <a:cubicBezTo>
                      <a:pt x="476169" y="77453"/>
                      <a:pt x="478232" y="142304"/>
                      <a:pt x="439506" y="183576"/>
                    </a:cubicBezTo>
                    <a:lnTo>
                      <a:pt x="354290" y="274392"/>
                    </a:lnTo>
                    <a:cubicBezTo>
                      <a:pt x="348951" y="280081"/>
                      <a:pt x="352985" y="289399"/>
                      <a:pt x="360788" y="289399"/>
                    </a:cubicBezTo>
                    <a:lnTo>
                      <a:pt x="667239" y="289399"/>
                    </a:lnTo>
                    <a:lnTo>
                      <a:pt x="668914" y="289425"/>
                    </a:lnTo>
                    <a:cubicBezTo>
                      <a:pt x="704313" y="288146"/>
                      <a:pt x="743942" y="291235"/>
                      <a:pt x="779047" y="298218"/>
                    </a:cubicBezTo>
                    <a:cubicBezTo>
                      <a:pt x="834539" y="309256"/>
                      <a:pt x="887214" y="330398"/>
                      <a:pt x="934568" y="360303"/>
                    </a:cubicBezTo>
                    <a:lnTo>
                      <a:pt x="934576" y="360308"/>
                    </a:lnTo>
                    <a:lnTo>
                      <a:pt x="934571" y="725963"/>
                    </a:lnTo>
                    <a:cubicBezTo>
                      <a:pt x="933784" y="717712"/>
                      <a:pt x="931531" y="708675"/>
                      <a:pt x="929905" y="700498"/>
                    </a:cubicBezTo>
                    <a:cubicBezTo>
                      <a:pt x="920447" y="652953"/>
                      <a:pt x="897103" y="609281"/>
                      <a:pt x="862827" y="575004"/>
                    </a:cubicBezTo>
                    <a:close/>
                    <a:moveTo>
                      <a:pt x="934576" y="360308"/>
                    </a:moveTo>
                    <a:lnTo>
                      <a:pt x="934568" y="360303"/>
                    </a:lnTo>
                    <a:lnTo>
                      <a:pt x="934571" y="725963"/>
                    </a:lnTo>
                    <a:lnTo>
                      <a:pt x="934576" y="726010"/>
                    </a:lnTo>
                    <a:close/>
                    <a:moveTo>
                      <a:pt x="1148430" y="2898125"/>
                    </a:moveTo>
                    <a:cubicBezTo>
                      <a:pt x="1148430" y="2927653"/>
                      <a:pt x="1124493" y="2951590"/>
                      <a:pt x="1094965" y="2951590"/>
                    </a:cubicBezTo>
                    <a:lnTo>
                      <a:pt x="988033" y="2951590"/>
                    </a:lnTo>
                    <a:cubicBezTo>
                      <a:pt x="958505" y="2951590"/>
                      <a:pt x="934568" y="2927653"/>
                      <a:pt x="934568" y="2898125"/>
                    </a:cubicBezTo>
                    <a:lnTo>
                      <a:pt x="934571" y="1372556"/>
                    </a:lnTo>
                    <a:cubicBezTo>
                      <a:pt x="963181" y="1354487"/>
                      <a:pt x="989849" y="1333219"/>
                      <a:pt x="1014021" y="1309047"/>
                    </a:cubicBezTo>
                    <a:cubicBezTo>
                      <a:pt x="1038193" y="1284875"/>
                      <a:pt x="1059462" y="1258207"/>
                      <a:pt x="1077531" y="1229597"/>
                    </a:cubicBezTo>
                    <a:cubicBezTo>
                      <a:pt x="1088814" y="1211730"/>
                      <a:pt x="1098850" y="1193105"/>
                      <a:pt x="1107567" y="1173858"/>
                    </a:cubicBezTo>
                    <a:cubicBezTo>
                      <a:pt x="1121952" y="1142093"/>
                      <a:pt x="1132743" y="1108631"/>
                      <a:pt x="1139616" y="1074076"/>
                    </a:cubicBezTo>
                    <a:cubicBezTo>
                      <a:pt x="1145114" y="1046437"/>
                      <a:pt x="1148064" y="1014233"/>
                      <a:pt x="1148430" y="986316"/>
                    </a:cubicBezTo>
                    <a:close/>
                  </a:path>
                </a:pathLst>
              </a:custGeom>
              <a:solidFill>
                <a:srgbClr val="E55753"/>
              </a:solidFill>
              <a:ln>
                <a:noFill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ounded Rectangle 2"/>
              <p:cNvSpPr/>
              <p:nvPr/>
            </p:nvSpPr>
            <p:spPr>
              <a:xfrm>
                <a:off x="2273364" y="1601901"/>
                <a:ext cx="1148430" cy="2951590"/>
              </a:xfrm>
              <a:custGeom>
                <a:avLst/>
                <a:gdLst/>
                <a:ahLst/>
                <a:cxnLst/>
                <a:rect l="0" t="0" r="0" b="0"/>
                <a:pathLst>
                  <a:path w="1148430" h="2951590">
                    <a:moveTo>
                      <a:pt x="862827" y="575004"/>
                    </a:moveTo>
                    <a:cubicBezTo>
                      <a:pt x="828549" y="540726"/>
                      <a:pt x="784877" y="517383"/>
                      <a:pt x="737333" y="507926"/>
                    </a:cubicBezTo>
                    <a:cubicBezTo>
                      <a:pt x="723077" y="505091"/>
                      <a:pt x="708665" y="503541"/>
                      <a:pt x="694265" y="503262"/>
                    </a:cubicBezTo>
                    <a:lnTo>
                      <a:pt x="355364" y="503260"/>
                    </a:lnTo>
                    <a:cubicBezTo>
                      <a:pt x="349618" y="503261"/>
                      <a:pt x="346647" y="510124"/>
                      <a:pt x="350579" y="514315"/>
                    </a:cubicBezTo>
                    <a:lnTo>
                      <a:pt x="439506" y="609086"/>
                    </a:lnTo>
                    <a:cubicBezTo>
                      <a:pt x="478232" y="650358"/>
                      <a:pt x="476169" y="715209"/>
                      <a:pt x="434897" y="753936"/>
                    </a:cubicBezTo>
                    <a:cubicBezTo>
                      <a:pt x="393626" y="792662"/>
                      <a:pt x="328775" y="790599"/>
                      <a:pt x="290048" y="749327"/>
                    </a:cubicBezTo>
                    <a:lnTo>
                      <a:pt x="36623" y="467882"/>
                    </a:lnTo>
                    <a:cubicBezTo>
                      <a:pt x="0" y="427210"/>
                      <a:pt x="0" y="365449"/>
                      <a:pt x="36623" y="324777"/>
                    </a:cubicBezTo>
                    <a:lnTo>
                      <a:pt x="290048" y="43334"/>
                    </a:lnTo>
                    <a:cubicBezTo>
                      <a:pt x="328775" y="2062"/>
                      <a:pt x="393626" y="0"/>
                      <a:pt x="434897" y="38726"/>
                    </a:cubicBezTo>
                    <a:cubicBezTo>
                      <a:pt x="476169" y="77453"/>
                      <a:pt x="478232" y="142304"/>
                      <a:pt x="439506" y="183576"/>
                    </a:cubicBezTo>
                    <a:lnTo>
                      <a:pt x="354290" y="274392"/>
                    </a:lnTo>
                    <a:cubicBezTo>
                      <a:pt x="348951" y="280081"/>
                      <a:pt x="352985" y="289399"/>
                      <a:pt x="360788" y="289399"/>
                    </a:cubicBezTo>
                    <a:lnTo>
                      <a:pt x="667239" y="289399"/>
                    </a:lnTo>
                    <a:lnTo>
                      <a:pt x="668914" y="289425"/>
                    </a:lnTo>
                    <a:cubicBezTo>
                      <a:pt x="704313" y="288146"/>
                      <a:pt x="743942" y="291235"/>
                      <a:pt x="779047" y="298218"/>
                    </a:cubicBezTo>
                    <a:cubicBezTo>
                      <a:pt x="834539" y="309256"/>
                      <a:pt x="887214" y="330398"/>
                      <a:pt x="934568" y="360303"/>
                    </a:cubicBezTo>
                    <a:lnTo>
                      <a:pt x="934576" y="360308"/>
                    </a:lnTo>
                    <a:lnTo>
                      <a:pt x="934571" y="725963"/>
                    </a:lnTo>
                    <a:cubicBezTo>
                      <a:pt x="933784" y="717712"/>
                      <a:pt x="931531" y="708675"/>
                      <a:pt x="929905" y="700498"/>
                    </a:cubicBezTo>
                    <a:cubicBezTo>
                      <a:pt x="920447" y="652953"/>
                      <a:pt x="897103" y="609281"/>
                      <a:pt x="862827" y="575004"/>
                    </a:cubicBezTo>
                    <a:close/>
                    <a:moveTo>
                      <a:pt x="934576" y="360308"/>
                    </a:moveTo>
                    <a:lnTo>
                      <a:pt x="934568" y="360303"/>
                    </a:lnTo>
                    <a:lnTo>
                      <a:pt x="934571" y="725963"/>
                    </a:lnTo>
                    <a:lnTo>
                      <a:pt x="934576" y="726010"/>
                    </a:lnTo>
                    <a:close/>
                    <a:moveTo>
                      <a:pt x="1148430" y="2898125"/>
                    </a:moveTo>
                    <a:cubicBezTo>
                      <a:pt x="1148430" y="2927653"/>
                      <a:pt x="1124493" y="2951590"/>
                      <a:pt x="1094965" y="2951590"/>
                    </a:cubicBezTo>
                    <a:lnTo>
                      <a:pt x="988033" y="2951590"/>
                    </a:lnTo>
                    <a:cubicBezTo>
                      <a:pt x="958505" y="2951590"/>
                      <a:pt x="934568" y="2927653"/>
                      <a:pt x="934568" y="2898125"/>
                    </a:cubicBezTo>
                    <a:lnTo>
                      <a:pt x="934571" y="1372556"/>
                    </a:lnTo>
                    <a:cubicBezTo>
                      <a:pt x="963181" y="1354487"/>
                      <a:pt x="989849" y="1333219"/>
                      <a:pt x="1014021" y="1309047"/>
                    </a:cubicBezTo>
                    <a:cubicBezTo>
                      <a:pt x="1038193" y="1284875"/>
                      <a:pt x="1059462" y="1258207"/>
                      <a:pt x="1077531" y="1229597"/>
                    </a:cubicBezTo>
                    <a:cubicBezTo>
                      <a:pt x="1088814" y="1211730"/>
                      <a:pt x="1098850" y="1193105"/>
                      <a:pt x="1107567" y="1173858"/>
                    </a:cubicBezTo>
                    <a:cubicBezTo>
                      <a:pt x="1121952" y="1142093"/>
                      <a:pt x="1132743" y="1108631"/>
                      <a:pt x="1139616" y="1074076"/>
                    </a:cubicBezTo>
                    <a:cubicBezTo>
                      <a:pt x="1145114" y="1046437"/>
                      <a:pt x="1148064" y="1014233"/>
                      <a:pt x="1148430" y="986316"/>
                    </a:cubicBezTo>
                    <a:close/>
                  </a:path>
                </a:pathLst>
              </a:custGeom>
              <a:noFill/>
              <a:ln w="13365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465141" y="2768892"/>
              <a:ext cx="1153921" cy="1762471"/>
              <a:chOff x="2780214" y="1164249"/>
              <a:chExt cx="1522697" cy="3389242"/>
            </a:xfrm>
          </p:grpSpPr>
          <p:sp>
            <p:nvSpPr>
              <p:cNvPr id="32" name="Rounded Rectangle 4"/>
              <p:cNvSpPr/>
              <p:nvPr/>
            </p:nvSpPr>
            <p:spPr>
              <a:xfrm>
                <a:off x="2780215" y="1164249"/>
                <a:ext cx="1522696" cy="3389242"/>
              </a:xfrm>
              <a:custGeom>
                <a:avLst/>
                <a:gdLst/>
                <a:ahLst/>
                <a:cxnLst/>
                <a:rect l="0" t="0" r="0" b="0"/>
                <a:pathLst>
                  <a:path w="1522696" h="3389242">
                    <a:moveTo>
                      <a:pt x="0" y="3335776"/>
                    </a:moveTo>
                    <a:lnTo>
                      <a:pt x="0" y="2069984"/>
                    </a:lnTo>
                    <a:cubicBezTo>
                      <a:pt x="17" y="2050789"/>
                      <a:pt x="1240" y="2031566"/>
                      <a:pt x="3679" y="2012428"/>
                    </a:cubicBezTo>
                    <a:cubicBezTo>
                      <a:pt x="5022" y="2001884"/>
                      <a:pt x="6734" y="1991366"/>
                      <a:pt x="8818" y="1980893"/>
                    </a:cubicBezTo>
                    <a:cubicBezTo>
                      <a:pt x="15691" y="1946338"/>
                      <a:pt x="26482" y="1912875"/>
                      <a:pt x="40867" y="1881111"/>
                    </a:cubicBezTo>
                    <a:cubicBezTo>
                      <a:pt x="49583" y="1861863"/>
                      <a:pt x="59619" y="1843238"/>
                      <a:pt x="70903" y="1825372"/>
                    </a:cubicBezTo>
                    <a:cubicBezTo>
                      <a:pt x="88972" y="1796761"/>
                      <a:pt x="110239" y="1770094"/>
                      <a:pt x="134412" y="1745922"/>
                    </a:cubicBezTo>
                    <a:cubicBezTo>
                      <a:pt x="158584" y="1721749"/>
                      <a:pt x="185252" y="1700481"/>
                      <a:pt x="213862" y="1682413"/>
                    </a:cubicBezTo>
                    <a:lnTo>
                      <a:pt x="268950" y="1651607"/>
                    </a:lnTo>
                    <a:cubicBezTo>
                      <a:pt x="268950" y="1651607"/>
                      <a:pt x="331191" y="1620300"/>
                      <a:pt x="355984" y="1595507"/>
                    </a:cubicBezTo>
                    <a:cubicBezTo>
                      <a:pt x="390261" y="1561229"/>
                      <a:pt x="413604" y="1517557"/>
                      <a:pt x="423061" y="1470013"/>
                    </a:cubicBezTo>
                    <a:cubicBezTo>
                      <a:pt x="425897" y="1455757"/>
                      <a:pt x="427446" y="1441346"/>
                      <a:pt x="427725" y="1426946"/>
                    </a:cubicBezTo>
                    <a:lnTo>
                      <a:pt x="427725" y="747875"/>
                    </a:lnTo>
                    <a:cubicBezTo>
                      <a:pt x="427753" y="718103"/>
                      <a:pt x="430679" y="688265"/>
                      <a:pt x="436543" y="658783"/>
                    </a:cubicBezTo>
                    <a:cubicBezTo>
                      <a:pt x="447581" y="603290"/>
                      <a:pt x="468722" y="550615"/>
                      <a:pt x="498628" y="503261"/>
                    </a:cubicBezTo>
                    <a:cubicBezTo>
                      <a:pt x="516697" y="474652"/>
                      <a:pt x="537966" y="447984"/>
                      <a:pt x="562138" y="423812"/>
                    </a:cubicBezTo>
                    <a:cubicBezTo>
                      <a:pt x="586309" y="399639"/>
                      <a:pt x="612977" y="378372"/>
                      <a:pt x="641588" y="360303"/>
                    </a:cubicBezTo>
                    <a:cubicBezTo>
                      <a:pt x="688941" y="330397"/>
                      <a:pt x="742036" y="308182"/>
                      <a:pt x="797529" y="297143"/>
                    </a:cubicBezTo>
                    <a:cubicBezTo>
                      <a:pt x="832633" y="290160"/>
                      <a:pt x="873272" y="288232"/>
                      <a:pt x="908916" y="288232"/>
                    </a:cubicBezTo>
                    <a:lnTo>
                      <a:pt x="1162878" y="288232"/>
                    </a:lnTo>
                    <a:cubicBezTo>
                      <a:pt x="1170681" y="288232"/>
                      <a:pt x="1173738" y="280080"/>
                      <a:pt x="1168399" y="274391"/>
                    </a:cubicBezTo>
                    <a:lnTo>
                      <a:pt x="1083185" y="183576"/>
                    </a:lnTo>
                    <a:cubicBezTo>
                      <a:pt x="1044458" y="142304"/>
                      <a:pt x="1046520" y="77453"/>
                      <a:pt x="1087792" y="38726"/>
                    </a:cubicBezTo>
                    <a:cubicBezTo>
                      <a:pt x="1129064" y="0"/>
                      <a:pt x="1193915" y="2062"/>
                      <a:pt x="1232642" y="43334"/>
                    </a:cubicBezTo>
                    <a:lnTo>
                      <a:pt x="1486071" y="324776"/>
                    </a:lnTo>
                    <a:cubicBezTo>
                      <a:pt x="1522696" y="365448"/>
                      <a:pt x="1522696" y="427211"/>
                      <a:pt x="1486071" y="467883"/>
                    </a:cubicBezTo>
                    <a:lnTo>
                      <a:pt x="1232642" y="749327"/>
                    </a:lnTo>
                    <a:cubicBezTo>
                      <a:pt x="1193915" y="790599"/>
                      <a:pt x="1129064" y="792662"/>
                      <a:pt x="1087792" y="753936"/>
                    </a:cubicBezTo>
                    <a:cubicBezTo>
                      <a:pt x="1046520" y="715209"/>
                      <a:pt x="1044458" y="650358"/>
                      <a:pt x="1083185" y="609086"/>
                    </a:cubicBezTo>
                    <a:lnTo>
                      <a:pt x="1168400" y="518270"/>
                    </a:lnTo>
                    <a:cubicBezTo>
                      <a:pt x="1173739" y="512580"/>
                      <a:pt x="1170681" y="502095"/>
                      <a:pt x="1162878" y="502095"/>
                    </a:cubicBezTo>
                    <a:lnTo>
                      <a:pt x="882183" y="502095"/>
                    </a:lnTo>
                    <a:cubicBezTo>
                      <a:pt x="867783" y="502374"/>
                      <a:pt x="853078" y="505090"/>
                      <a:pt x="838822" y="507925"/>
                    </a:cubicBezTo>
                    <a:cubicBezTo>
                      <a:pt x="791278" y="517382"/>
                      <a:pt x="747606" y="540725"/>
                      <a:pt x="713329" y="575003"/>
                    </a:cubicBezTo>
                    <a:cubicBezTo>
                      <a:pt x="679052" y="609280"/>
                      <a:pt x="655708" y="652953"/>
                      <a:pt x="646251" y="700497"/>
                    </a:cubicBezTo>
                    <a:cubicBezTo>
                      <a:pt x="643415" y="714753"/>
                      <a:pt x="641866" y="729164"/>
                      <a:pt x="641588" y="743564"/>
                    </a:cubicBezTo>
                    <a:lnTo>
                      <a:pt x="641588" y="1422634"/>
                    </a:lnTo>
                    <a:cubicBezTo>
                      <a:pt x="641559" y="1452406"/>
                      <a:pt x="638634" y="1482244"/>
                      <a:pt x="632769" y="1511726"/>
                    </a:cubicBezTo>
                    <a:cubicBezTo>
                      <a:pt x="625896" y="1546281"/>
                      <a:pt x="615105" y="1579743"/>
                      <a:pt x="600720" y="1611509"/>
                    </a:cubicBezTo>
                    <a:cubicBezTo>
                      <a:pt x="592004" y="1630757"/>
                      <a:pt x="581968" y="1649381"/>
                      <a:pt x="570684" y="1667248"/>
                    </a:cubicBezTo>
                    <a:cubicBezTo>
                      <a:pt x="552615" y="1695858"/>
                      <a:pt x="531347" y="1722525"/>
                      <a:pt x="507175" y="1746698"/>
                    </a:cubicBezTo>
                    <a:cubicBezTo>
                      <a:pt x="483003" y="1770870"/>
                      <a:pt x="456335" y="1792138"/>
                      <a:pt x="427725" y="1810207"/>
                    </a:cubicBezTo>
                    <a:cubicBezTo>
                      <a:pt x="407109" y="1823227"/>
                      <a:pt x="385485" y="1835259"/>
                      <a:pt x="363060" y="1844847"/>
                    </a:cubicBezTo>
                    <a:cubicBezTo>
                      <a:pt x="334270" y="1857080"/>
                      <a:pt x="307942" y="1874775"/>
                      <a:pt x="285603" y="1897113"/>
                    </a:cubicBezTo>
                    <a:cubicBezTo>
                      <a:pt x="251326" y="1931391"/>
                      <a:pt x="227982" y="1975062"/>
                      <a:pt x="218526" y="2022607"/>
                    </a:cubicBezTo>
                    <a:cubicBezTo>
                      <a:pt x="215690" y="2036862"/>
                      <a:pt x="214141" y="2051274"/>
                      <a:pt x="213862" y="2065674"/>
                    </a:cubicBezTo>
                    <a:lnTo>
                      <a:pt x="213862" y="3335776"/>
                    </a:lnTo>
                    <a:cubicBezTo>
                      <a:pt x="213862" y="3365304"/>
                      <a:pt x="189925" y="3389242"/>
                      <a:pt x="160397" y="3389242"/>
                    </a:cubicBezTo>
                    <a:lnTo>
                      <a:pt x="53465" y="3389242"/>
                    </a:lnTo>
                    <a:cubicBezTo>
                      <a:pt x="23937" y="3389242"/>
                      <a:pt x="0" y="3365304"/>
                      <a:pt x="0" y="3335776"/>
                    </a:cubicBezTo>
                    <a:close/>
                  </a:path>
                </a:pathLst>
              </a:custGeom>
              <a:solidFill>
                <a:srgbClr val="DE8431"/>
              </a:solidFill>
              <a:ln>
                <a:noFill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ounded Rectangle 5"/>
              <p:cNvSpPr/>
              <p:nvPr/>
            </p:nvSpPr>
            <p:spPr>
              <a:xfrm>
                <a:off x="2780214" y="1164249"/>
                <a:ext cx="1522696" cy="3389242"/>
              </a:xfrm>
              <a:custGeom>
                <a:avLst/>
                <a:gdLst/>
                <a:ahLst/>
                <a:cxnLst/>
                <a:rect l="0" t="0" r="0" b="0"/>
                <a:pathLst>
                  <a:path w="1522696" h="3389242">
                    <a:moveTo>
                      <a:pt x="0" y="3335776"/>
                    </a:moveTo>
                    <a:lnTo>
                      <a:pt x="0" y="2069984"/>
                    </a:lnTo>
                    <a:cubicBezTo>
                      <a:pt x="17" y="2050789"/>
                      <a:pt x="1240" y="2031566"/>
                      <a:pt x="3679" y="2012428"/>
                    </a:cubicBezTo>
                    <a:cubicBezTo>
                      <a:pt x="5022" y="2001884"/>
                      <a:pt x="6734" y="1991366"/>
                      <a:pt x="8818" y="1980893"/>
                    </a:cubicBezTo>
                    <a:cubicBezTo>
                      <a:pt x="15691" y="1946338"/>
                      <a:pt x="26482" y="1912875"/>
                      <a:pt x="40867" y="1881111"/>
                    </a:cubicBezTo>
                    <a:cubicBezTo>
                      <a:pt x="49583" y="1861863"/>
                      <a:pt x="59619" y="1843238"/>
                      <a:pt x="70903" y="1825372"/>
                    </a:cubicBezTo>
                    <a:cubicBezTo>
                      <a:pt x="88972" y="1796761"/>
                      <a:pt x="110239" y="1770094"/>
                      <a:pt x="134412" y="1745922"/>
                    </a:cubicBezTo>
                    <a:cubicBezTo>
                      <a:pt x="158584" y="1721749"/>
                      <a:pt x="185252" y="1700481"/>
                      <a:pt x="213862" y="1682413"/>
                    </a:cubicBezTo>
                    <a:lnTo>
                      <a:pt x="268950" y="1651607"/>
                    </a:lnTo>
                    <a:cubicBezTo>
                      <a:pt x="268950" y="1651607"/>
                      <a:pt x="331191" y="1620300"/>
                      <a:pt x="355984" y="1595507"/>
                    </a:cubicBezTo>
                    <a:cubicBezTo>
                      <a:pt x="390261" y="1561229"/>
                      <a:pt x="413604" y="1517557"/>
                      <a:pt x="423061" y="1470013"/>
                    </a:cubicBezTo>
                    <a:cubicBezTo>
                      <a:pt x="425897" y="1455757"/>
                      <a:pt x="427446" y="1441346"/>
                      <a:pt x="427725" y="1426946"/>
                    </a:cubicBezTo>
                    <a:lnTo>
                      <a:pt x="427725" y="747875"/>
                    </a:lnTo>
                    <a:cubicBezTo>
                      <a:pt x="427753" y="718103"/>
                      <a:pt x="430679" y="688265"/>
                      <a:pt x="436543" y="658783"/>
                    </a:cubicBezTo>
                    <a:cubicBezTo>
                      <a:pt x="447581" y="603290"/>
                      <a:pt x="468722" y="550615"/>
                      <a:pt x="498628" y="503261"/>
                    </a:cubicBezTo>
                    <a:cubicBezTo>
                      <a:pt x="516697" y="474652"/>
                      <a:pt x="537966" y="447984"/>
                      <a:pt x="562138" y="423812"/>
                    </a:cubicBezTo>
                    <a:cubicBezTo>
                      <a:pt x="586309" y="399639"/>
                      <a:pt x="612977" y="378372"/>
                      <a:pt x="641588" y="360303"/>
                    </a:cubicBezTo>
                    <a:cubicBezTo>
                      <a:pt x="688941" y="330397"/>
                      <a:pt x="742036" y="308182"/>
                      <a:pt x="797529" y="297143"/>
                    </a:cubicBezTo>
                    <a:cubicBezTo>
                      <a:pt x="832633" y="290160"/>
                      <a:pt x="873272" y="288232"/>
                      <a:pt x="908916" y="288232"/>
                    </a:cubicBezTo>
                    <a:lnTo>
                      <a:pt x="1162878" y="288232"/>
                    </a:lnTo>
                    <a:cubicBezTo>
                      <a:pt x="1170681" y="288232"/>
                      <a:pt x="1173738" y="280080"/>
                      <a:pt x="1168399" y="274391"/>
                    </a:cubicBezTo>
                    <a:lnTo>
                      <a:pt x="1083185" y="183576"/>
                    </a:lnTo>
                    <a:cubicBezTo>
                      <a:pt x="1044458" y="142304"/>
                      <a:pt x="1046520" y="77453"/>
                      <a:pt x="1087792" y="38726"/>
                    </a:cubicBezTo>
                    <a:cubicBezTo>
                      <a:pt x="1129064" y="0"/>
                      <a:pt x="1193915" y="2062"/>
                      <a:pt x="1232642" y="43334"/>
                    </a:cubicBezTo>
                    <a:lnTo>
                      <a:pt x="1486071" y="324776"/>
                    </a:lnTo>
                    <a:cubicBezTo>
                      <a:pt x="1522696" y="365448"/>
                      <a:pt x="1522696" y="427211"/>
                      <a:pt x="1486071" y="467883"/>
                    </a:cubicBezTo>
                    <a:lnTo>
                      <a:pt x="1232642" y="749327"/>
                    </a:lnTo>
                    <a:cubicBezTo>
                      <a:pt x="1193915" y="790599"/>
                      <a:pt x="1129064" y="792662"/>
                      <a:pt x="1087792" y="753936"/>
                    </a:cubicBezTo>
                    <a:cubicBezTo>
                      <a:pt x="1046520" y="715209"/>
                      <a:pt x="1044458" y="650358"/>
                      <a:pt x="1083185" y="609086"/>
                    </a:cubicBezTo>
                    <a:lnTo>
                      <a:pt x="1168400" y="518270"/>
                    </a:lnTo>
                    <a:cubicBezTo>
                      <a:pt x="1173739" y="512580"/>
                      <a:pt x="1170681" y="502095"/>
                      <a:pt x="1162878" y="502095"/>
                    </a:cubicBezTo>
                    <a:lnTo>
                      <a:pt x="882183" y="502095"/>
                    </a:lnTo>
                    <a:cubicBezTo>
                      <a:pt x="867783" y="502374"/>
                      <a:pt x="853078" y="505090"/>
                      <a:pt x="838822" y="507925"/>
                    </a:cubicBezTo>
                    <a:cubicBezTo>
                      <a:pt x="791278" y="517382"/>
                      <a:pt x="747606" y="540725"/>
                      <a:pt x="713329" y="575003"/>
                    </a:cubicBezTo>
                    <a:cubicBezTo>
                      <a:pt x="679052" y="609280"/>
                      <a:pt x="655708" y="652953"/>
                      <a:pt x="646251" y="700497"/>
                    </a:cubicBezTo>
                    <a:cubicBezTo>
                      <a:pt x="643415" y="714753"/>
                      <a:pt x="641866" y="729164"/>
                      <a:pt x="641588" y="743564"/>
                    </a:cubicBezTo>
                    <a:lnTo>
                      <a:pt x="641588" y="1422634"/>
                    </a:lnTo>
                    <a:cubicBezTo>
                      <a:pt x="641559" y="1452406"/>
                      <a:pt x="638634" y="1482244"/>
                      <a:pt x="632769" y="1511726"/>
                    </a:cubicBezTo>
                    <a:cubicBezTo>
                      <a:pt x="625896" y="1546281"/>
                      <a:pt x="615105" y="1579743"/>
                      <a:pt x="600720" y="1611509"/>
                    </a:cubicBezTo>
                    <a:cubicBezTo>
                      <a:pt x="592004" y="1630757"/>
                      <a:pt x="581968" y="1649381"/>
                      <a:pt x="570684" y="1667248"/>
                    </a:cubicBezTo>
                    <a:cubicBezTo>
                      <a:pt x="552615" y="1695858"/>
                      <a:pt x="531347" y="1722525"/>
                      <a:pt x="507175" y="1746698"/>
                    </a:cubicBezTo>
                    <a:cubicBezTo>
                      <a:pt x="483003" y="1770870"/>
                      <a:pt x="456335" y="1792138"/>
                      <a:pt x="427725" y="1810207"/>
                    </a:cubicBezTo>
                    <a:cubicBezTo>
                      <a:pt x="407109" y="1823227"/>
                      <a:pt x="385485" y="1835259"/>
                      <a:pt x="363060" y="1844847"/>
                    </a:cubicBezTo>
                    <a:cubicBezTo>
                      <a:pt x="334270" y="1857080"/>
                      <a:pt x="307942" y="1874775"/>
                      <a:pt x="285603" y="1897113"/>
                    </a:cubicBezTo>
                    <a:cubicBezTo>
                      <a:pt x="251326" y="1931391"/>
                      <a:pt x="227982" y="1975062"/>
                      <a:pt x="218526" y="2022607"/>
                    </a:cubicBezTo>
                    <a:cubicBezTo>
                      <a:pt x="215690" y="2036862"/>
                      <a:pt x="214141" y="2051274"/>
                      <a:pt x="213862" y="2065674"/>
                    </a:cubicBezTo>
                    <a:lnTo>
                      <a:pt x="213862" y="3335776"/>
                    </a:lnTo>
                    <a:cubicBezTo>
                      <a:pt x="213862" y="3365304"/>
                      <a:pt x="189925" y="3389242"/>
                      <a:pt x="160397" y="3389242"/>
                    </a:cubicBezTo>
                    <a:lnTo>
                      <a:pt x="53465" y="3389242"/>
                    </a:lnTo>
                    <a:cubicBezTo>
                      <a:pt x="23937" y="3389242"/>
                      <a:pt x="0" y="3365304"/>
                      <a:pt x="0" y="3335776"/>
                    </a:cubicBezTo>
                    <a:close/>
                  </a:path>
                </a:pathLst>
              </a:custGeom>
              <a:noFill/>
              <a:ln w="13365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815709" y="2702564"/>
              <a:ext cx="613463" cy="208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300" b="1" i="0" u="none" strike="noStrike" kern="1200" cap="none" spc="0" normalizeH="0" baseline="0" noProof="0">
                  <a:ln>
                    <a:noFill/>
                  </a:ln>
                  <a:solidFill>
                    <a:srgbClr val="DE8431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rPr>
                <a:t>Vulnerable
Defenses</a:t>
              </a:r>
              <a:endParaRPr kumimoji="0" sz="1300" b="1" i="0" u="none" strike="noStrike" kern="1200" cap="none" spc="0" normalizeH="0" baseline="0" noProof="0">
                <a:ln>
                  <a:noFill/>
                </a:ln>
                <a:solidFill>
                  <a:srgbClr val="DE8431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43170" y="2948113"/>
              <a:ext cx="838196" cy="1040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300" b="1" i="0" u="none" strike="noStrike" kern="1200" cap="none" spc="0" normalizeH="0" baseline="0" noProof="0">
                  <a:ln>
                    <a:noFill/>
                  </a:ln>
                  <a:solidFill>
                    <a:srgbClr val="E55753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rPr>
                <a:t>Slow Defenses</a:t>
              </a:r>
              <a:endParaRPr kumimoji="0" sz="1300" b="1" i="0" u="none" strike="noStrike" kern="1200" cap="none" spc="0" normalizeH="0" baseline="0" noProof="0">
                <a:ln>
                  <a:noFill/>
                </a:ln>
                <a:solidFill>
                  <a:srgbClr val="E55753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15708" y="2994173"/>
              <a:ext cx="1290217" cy="6965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034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C4034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rPr>
                <a:t>These fail against
sophisticated attacks,
leaving systems exposed.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4C4034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41304" y="3114654"/>
              <a:ext cx="1133388" cy="3200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43A3A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rPr>
                <a:t>These are not suitable for
real-time use, limiting their
effectiveness against
immediate threats.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543A3A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40" name="Content Placeholder 2"/>
          <p:cNvSpPr txBox="1"/>
          <p:nvPr/>
        </p:nvSpPr>
        <p:spPr>
          <a:xfrm>
            <a:off x="1044527" y="3563612"/>
            <a:ext cx="6384973" cy="64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Problem: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00536" y="180459"/>
            <a:ext cx="375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United International University | 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555683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13" grpId="0"/>
      <p:bldP spid="20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2450" y="411773"/>
            <a:ext cx="110871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GB" b="1" dirty="0">
                <a:solidFill>
                  <a:srgbClr val="0070C0"/>
                </a:solidFill>
              </a:rPr>
              <a:t>1. Adversarial Attacks and </a:t>
            </a:r>
            <a:r>
              <a:rPr lang="en-GB" b="1" dirty="0" err="1">
                <a:solidFill>
                  <a:srgbClr val="0070C0"/>
                </a:solidFill>
              </a:rPr>
              <a:t>Defenses</a:t>
            </a:r>
            <a:r>
              <a:rPr lang="en-GB" b="1" dirty="0">
                <a:solidFill>
                  <a:srgbClr val="0070C0"/>
                </a:solidFill>
              </a:rPr>
              <a:t> in Deep Learning</a:t>
            </a:r>
            <a:r>
              <a:rPr lang="en-GB" b="1" dirty="0"/>
              <a:t> (</a:t>
            </a:r>
            <a:r>
              <a:rPr lang="en-GB" b="1" dirty="0">
                <a:hlinkClick r:id="rId1"/>
              </a:rPr>
              <a:t>ACM Link</a:t>
            </a:r>
            <a:r>
              <a:rPr lang="en-GB" b="1" dirty="0"/>
              <a:t>)</a:t>
            </a:r>
            <a:endParaRPr lang="en-GB" b="1" dirty="0"/>
          </a:p>
          <a:p>
            <a:pPr algn="just">
              <a:buNone/>
            </a:pPr>
            <a:r>
              <a:rPr lang="en-GB" b="1" dirty="0">
                <a:solidFill>
                  <a:srgbClr val="0070C0"/>
                </a:solidFill>
              </a:rPr>
              <a:t>What it says:</a:t>
            </a:r>
            <a:endParaRPr lang="en-GB" dirty="0">
              <a:solidFill>
                <a:srgbClr val="0070C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Provides an overview of adversarial attacks targeting deep learning models.</a:t>
            </a:r>
            <a:endParaRPr lang="en-GB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Discusses existing </a:t>
            </a:r>
            <a:r>
              <a:rPr lang="en-GB" dirty="0" err="1"/>
              <a:t>defense</a:t>
            </a:r>
            <a:r>
              <a:rPr lang="en-GB" dirty="0"/>
              <a:t> mechanisms such as adversarial training, preprocessing techniques, and certified </a:t>
            </a:r>
            <a:r>
              <a:rPr lang="en-GB" dirty="0" err="1"/>
              <a:t>defenses</a:t>
            </a:r>
            <a:r>
              <a:rPr lang="en-GB" dirty="0"/>
              <a:t>.</a:t>
            </a:r>
            <a:endParaRPr lang="en-GB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Mentions that current </a:t>
            </a:r>
            <a:r>
              <a:rPr lang="en-GB" dirty="0" err="1"/>
              <a:t>defenses</a:t>
            </a:r>
            <a:r>
              <a:rPr lang="en-GB" dirty="0"/>
              <a:t> often struggle with generalization across different types of attacks and real-time applications.</a:t>
            </a:r>
            <a:endParaRPr lang="en-GB" dirty="0"/>
          </a:p>
          <a:p>
            <a:pPr algn="just">
              <a:buNone/>
            </a:pPr>
            <a:r>
              <a:rPr lang="en-GB" b="1" dirty="0">
                <a:solidFill>
                  <a:srgbClr val="0070C0"/>
                </a:solidFill>
              </a:rPr>
              <a:t>How it relates to my project:</a:t>
            </a:r>
            <a:endParaRPr lang="en-GB" dirty="0">
              <a:solidFill>
                <a:srgbClr val="0070C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Supports your claim that adversarial attacks pose a major threat to ML systems.</a:t>
            </a:r>
            <a:endParaRPr lang="en-GB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Justifies the need for a hybrid </a:t>
            </a:r>
            <a:r>
              <a:rPr lang="en-GB" dirty="0" err="1"/>
              <a:t>defense</a:t>
            </a:r>
            <a:r>
              <a:rPr lang="en-GB" dirty="0"/>
              <a:t> combining multiple methods to improve robustness.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52450" y="3676590"/>
            <a:ext cx="116395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>
                <a:solidFill>
                  <a:srgbClr val="0070C0"/>
                </a:solidFill>
              </a:rPr>
              <a:t>2. Ensemble Adversarial Training: Attacks and </a:t>
            </a:r>
            <a:r>
              <a:rPr lang="en-GB" b="1" dirty="0" err="1">
                <a:solidFill>
                  <a:srgbClr val="0070C0"/>
                </a:solidFill>
              </a:rPr>
              <a:t>Defenses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b="1" dirty="0"/>
              <a:t>(</a:t>
            </a:r>
            <a:r>
              <a:rPr lang="en-GB" b="1" dirty="0" err="1">
                <a:hlinkClick r:id="rId2"/>
              </a:rPr>
              <a:t>ArXiv</a:t>
            </a:r>
            <a:r>
              <a:rPr lang="en-GB" b="1" dirty="0">
                <a:hlinkClick r:id="rId2"/>
              </a:rPr>
              <a:t> Link</a:t>
            </a:r>
            <a:r>
              <a:rPr lang="en-GB" b="1" dirty="0"/>
              <a:t>)</a:t>
            </a:r>
            <a:endParaRPr lang="en-GB" b="1" dirty="0"/>
          </a:p>
          <a:p>
            <a:pPr>
              <a:buNone/>
            </a:pPr>
            <a:r>
              <a:rPr lang="en-GB" b="1" dirty="0">
                <a:solidFill>
                  <a:srgbClr val="0070C0"/>
                </a:solidFill>
              </a:rPr>
              <a:t>What it says:</a:t>
            </a:r>
            <a:endParaRPr lang="en-GB" dirty="0">
              <a:solidFill>
                <a:srgbClr val="0070C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Introduces </a:t>
            </a:r>
            <a:r>
              <a:rPr lang="en-GB" i="1" dirty="0"/>
              <a:t>ensemble adversarial training</a:t>
            </a:r>
            <a:r>
              <a:rPr lang="en-GB" dirty="0"/>
              <a:t>, where adversarial examples from multiple models are used to improve robustness.</a:t>
            </a:r>
            <a:endParaRPr lang="en-GB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Shows that adversarial training alone is not enough for real-world applications.</a:t>
            </a:r>
            <a:endParaRPr lang="en-GB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Highlights limitations, such as the high computational cost of adversarial training.</a:t>
            </a:r>
            <a:endParaRPr lang="en-GB" dirty="0"/>
          </a:p>
          <a:p>
            <a:pPr>
              <a:buNone/>
            </a:pP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How it relates to my project:</a:t>
            </a:r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Validates the use of adversarial training as one component of your hybrid </a:t>
            </a:r>
            <a:r>
              <a:rPr lang="en-GB" dirty="0" err="1"/>
              <a:t>defense</a:t>
            </a:r>
            <a:r>
              <a:rPr lang="en-GB" dirty="0"/>
              <a:t>.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Supports the idea that adversarial training alone is insufficient, reinforcing the need for input preprocessing and certified </a:t>
            </a:r>
            <a:r>
              <a:rPr lang="en-GB" dirty="0" err="1"/>
              <a:t>defenses</a:t>
            </a:r>
            <a:r>
              <a:rPr lang="en-GB" dirty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9064" y="694737"/>
            <a:ext cx="113338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>
                <a:solidFill>
                  <a:srgbClr val="0070C0"/>
                </a:solidFill>
              </a:rPr>
              <a:t>3. Countering Adversarial Images Using Input Transformations</a:t>
            </a:r>
            <a:r>
              <a:rPr lang="en-GB" b="1" dirty="0"/>
              <a:t> (</a:t>
            </a:r>
            <a:r>
              <a:rPr lang="en-GB" b="1" dirty="0" err="1">
                <a:hlinkClick r:id="rId1"/>
              </a:rPr>
              <a:t>OpenReview</a:t>
            </a:r>
            <a:r>
              <a:rPr lang="en-GB" b="1" dirty="0">
                <a:hlinkClick r:id="rId1"/>
              </a:rPr>
              <a:t> Link</a:t>
            </a:r>
            <a:r>
              <a:rPr lang="en-GB" b="1" dirty="0"/>
              <a:t>)</a:t>
            </a:r>
            <a:endParaRPr lang="en-GB" b="1" dirty="0"/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What it says:</a:t>
            </a:r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Proposes input transformations (e.g., image resizing, bit-depth reduction) to remove adversarial noise.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Shows that preprocessing can improve robustness against attacks without retraining models.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Mentions that preprocessing methods may slightly reduce accuracy on clean images.</a:t>
            </a:r>
            <a:endParaRPr lang="en-GB" dirty="0"/>
          </a:p>
          <a:p>
            <a:pPr>
              <a:buNone/>
            </a:pPr>
            <a:r>
              <a:rPr lang="en-GB" b="1" dirty="0">
                <a:solidFill>
                  <a:srgbClr val="0070C0"/>
                </a:solidFill>
              </a:rPr>
              <a:t>How it relates to my project:</a:t>
            </a:r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Supports the inclusion of input preprocessing as a key element in your hybrid approach.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Highlights the trade-offs of preprocessing (e.g., potential accuracy loss), which you may need to address in your paper.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29064" y="3405612"/>
            <a:ext cx="117605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>
                <a:solidFill>
                  <a:srgbClr val="0070C0"/>
                </a:solidFill>
              </a:rPr>
              <a:t>4. Cyberattack Detection in Wireless Sensor Networks Using a Hybrid Intelligent Model (</a:t>
            </a:r>
            <a:r>
              <a:rPr lang="en-GB" b="1" dirty="0">
                <a:hlinkClick r:id="rId2"/>
              </a:rPr>
              <a:t>Springer Link</a:t>
            </a:r>
            <a:r>
              <a:rPr lang="en-GB" b="1" dirty="0"/>
              <a:t>)</a:t>
            </a:r>
            <a:endParaRPr lang="en-GB" b="1" dirty="0"/>
          </a:p>
          <a:p>
            <a:pPr>
              <a:buNone/>
            </a:pP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What it says:</a:t>
            </a:r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Uses a hybrid model to improve security in Wireless Sensor Networks (WSNs).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Combines ML and AI-based techniques for intrusion detection.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Demonstrates improved detection accuracy compared to traditional methods.</a:t>
            </a:r>
            <a:endParaRPr lang="en-GB" dirty="0"/>
          </a:p>
          <a:p>
            <a:pPr>
              <a:buNone/>
            </a:pPr>
            <a:r>
              <a:rPr lang="en-GB" b="1" dirty="0">
                <a:solidFill>
                  <a:srgbClr val="0070C0"/>
                </a:solidFill>
              </a:rPr>
              <a:t>How it relates to my project:</a:t>
            </a:r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Supports the argument that hybrid models work better in cybersecurity applications.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Suggests that your approach may also be useful in other security-critical domains beyond ML adversarial attacks.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38350" y="1455303"/>
            <a:ext cx="4909257" cy="218386"/>
            <a:chOff x="177420" y="591402"/>
            <a:chExt cx="1448937" cy="236561"/>
          </a:xfrm>
        </p:grpSpPr>
        <p:sp>
          <p:nvSpPr>
            <p:cNvPr id="2" name="Rounded Rectangle 1"/>
            <p:cNvSpPr/>
            <p:nvPr/>
          </p:nvSpPr>
          <p:spPr>
            <a:xfrm>
              <a:off x="177420" y="591402"/>
              <a:ext cx="1448937" cy="236561"/>
            </a:xfrm>
            <a:custGeom>
              <a:avLst/>
              <a:gdLst/>
              <a:ahLst/>
              <a:cxnLst/>
              <a:rect l="0" t="0" r="0" b="0"/>
              <a:pathLst>
                <a:path w="1448937" h="236561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1389797" y="0"/>
                  </a:moveTo>
                  <a:lnTo>
                    <a:pt x="1389797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1448937" y="59140"/>
                  </a:moveTo>
                  <a:lnTo>
                    <a:pt x="1389797" y="59140"/>
                  </a:lnTo>
                  <a:lnTo>
                    <a:pt x="1389797" y="0"/>
                  </a:ln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close/>
                  <a:moveTo>
                    <a:pt x="1448937" y="177420"/>
                  </a:moveTo>
                  <a:lnTo>
                    <a:pt x="0" y="177420"/>
                  </a:lnTo>
                  <a:lnTo>
                    <a:pt x="0" y="59140"/>
                  </a:lnTo>
                  <a:lnTo>
                    <a:pt x="1448937" y="59140"/>
                  </a:lnTo>
                  <a:close/>
                  <a:moveTo>
                    <a:pt x="0" y="177420"/>
                  </a:moveTo>
                  <a:lnTo>
                    <a:pt x="59140" y="177420"/>
                  </a:lnTo>
                  <a:lnTo>
                    <a:pt x="59140" y="236561"/>
                  </a:lnTo>
                  <a:lnTo>
                    <a:pt x="29570" y="236561"/>
                  </a:lnTo>
                  <a:cubicBezTo>
                    <a:pt x="13239" y="236561"/>
                    <a:pt x="0" y="223322"/>
                    <a:pt x="0" y="206991"/>
                  </a:cubicBezTo>
                  <a:close/>
                  <a:moveTo>
                    <a:pt x="59140" y="236561"/>
                  </a:moveTo>
                  <a:lnTo>
                    <a:pt x="59140" y="177420"/>
                  </a:lnTo>
                  <a:lnTo>
                    <a:pt x="1389797" y="177420"/>
                  </a:lnTo>
                  <a:lnTo>
                    <a:pt x="1389797" y="236561"/>
                  </a:lnTo>
                  <a:close/>
                  <a:moveTo>
                    <a:pt x="1389797" y="236561"/>
                  </a:moveTo>
                  <a:lnTo>
                    <a:pt x="1389797" y="177420"/>
                  </a:lnTo>
                  <a:lnTo>
                    <a:pt x="1448937" y="177420"/>
                  </a:lnTo>
                  <a:lnTo>
                    <a:pt x="1448937" y="206991"/>
                  </a:lnTo>
                  <a:cubicBezTo>
                    <a:pt x="1448937" y="223322"/>
                    <a:pt x="1435698" y="236561"/>
                    <a:pt x="1419367" y="23656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77420" y="591402"/>
              <a:ext cx="1448937" cy="236561"/>
            </a:xfrm>
            <a:custGeom>
              <a:avLst/>
              <a:gdLst/>
              <a:ahLst/>
              <a:cxnLst/>
              <a:rect l="0" t="0" r="0" b="0"/>
              <a:pathLst>
                <a:path w="1448937" h="236561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1448937" y="177420"/>
                  </a:moveTo>
                  <a:lnTo>
                    <a:pt x="1448937" y="59140"/>
                  </a:lnTo>
                  <a:moveTo>
                    <a:pt x="0" y="177420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1389797" y="0"/>
                  </a:lnTo>
                  <a:moveTo>
                    <a:pt x="59140" y="236561"/>
                  </a:moveTo>
                  <a:lnTo>
                    <a:pt x="29570" y="236561"/>
                  </a:lnTo>
                  <a:cubicBezTo>
                    <a:pt x="13239" y="236561"/>
                    <a:pt x="0" y="223322"/>
                    <a:pt x="0" y="206991"/>
                  </a:cubicBezTo>
                  <a:lnTo>
                    <a:pt x="0" y="177420"/>
                  </a:lnTo>
                  <a:moveTo>
                    <a:pt x="1389797" y="0"/>
                  </a:move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lnTo>
                    <a:pt x="1448937" y="59140"/>
                  </a:lnTo>
                  <a:moveTo>
                    <a:pt x="1389797" y="236561"/>
                  </a:moveTo>
                  <a:lnTo>
                    <a:pt x="59140" y="236561"/>
                  </a:lnTo>
                  <a:moveTo>
                    <a:pt x="1448937" y="177420"/>
                  </a:moveTo>
                  <a:lnTo>
                    <a:pt x="1448937" y="206991"/>
                  </a:lnTo>
                  <a:cubicBezTo>
                    <a:pt x="1448937" y="223322"/>
                    <a:pt x="1435698" y="236561"/>
                    <a:pt x="1419367" y="236561"/>
                  </a:cubicBezTo>
                  <a:lnTo>
                    <a:pt x="1389797" y="236561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38350" y="1728285"/>
            <a:ext cx="4909257" cy="382175"/>
            <a:chOff x="177420" y="887104"/>
            <a:chExt cx="1448937" cy="413982"/>
          </a:xfrm>
        </p:grpSpPr>
        <p:sp>
          <p:nvSpPr>
            <p:cNvPr id="5" name="Rounded Rectangle 4"/>
            <p:cNvSpPr/>
            <p:nvPr/>
          </p:nvSpPr>
          <p:spPr>
            <a:xfrm>
              <a:off x="177420" y="887104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1389797" y="0"/>
                  </a:moveTo>
                  <a:lnTo>
                    <a:pt x="1389797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1448937" y="59140"/>
                  </a:moveTo>
                  <a:lnTo>
                    <a:pt x="1389797" y="59140"/>
                  </a:lnTo>
                  <a:lnTo>
                    <a:pt x="1389797" y="0"/>
                  </a:ln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close/>
                  <a:moveTo>
                    <a:pt x="1448937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1448937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1389797" y="354841"/>
                  </a:lnTo>
                  <a:lnTo>
                    <a:pt x="1389797" y="413982"/>
                  </a:lnTo>
                  <a:close/>
                  <a:moveTo>
                    <a:pt x="1389797" y="413982"/>
                  </a:moveTo>
                  <a:lnTo>
                    <a:pt x="1389797" y="354841"/>
                  </a:lnTo>
                  <a:lnTo>
                    <a:pt x="1448937" y="354841"/>
                  </a:ln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close/>
                </a:path>
              </a:pathLst>
            </a:custGeom>
            <a:solidFill>
              <a:srgbClr val="FFF8B6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7420" y="887104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1448937" y="59140"/>
                  </a:moveTo>
                  <a:lnTo>
                    <a:pt x="1448937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1389797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1389797" y="0"/>
                  </a:move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lnTo>
                    <a:pt x="1448937" y="59140"/>
                  </a:lnTo>
                  <a:moveTo>
                    <a:pt x="1389797" y="413982"/>
                  </a:moveTo>
                  <a:lnTo>
                    <a:pt x="59140" y="413982"/>
                  </a:lnTo>
                  <a:moveTo>
                    <a:pt x="1448937" y="354841"/>
                  </a:move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lnTo>
                    <a:pt x="1389797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38350" y="2165056"/>
            <a:ext cx="4909257" cy="382175"/>
            <a:chOff x="177420" y="1360226"/>
            <a:chExt cx="1448937" cy="413982"/>
          </a:xfrm>
        </p:grpSpPr>
        <p:sp>
          <p:nvSpPr>
            <p:cNvPr id="8" name="Rounded Rectangle 7"/>
            <p:cNvSpPr/>
            <p:nvPr/>
          </p:nvSpPr>
          <p:spPr>
            <a:xfrm>
              <a:off x="177420" y="1360226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1389797" y="0"/>
                  </a:moveTo>
                  <a:lnTo>
                    <a:pt x="1389797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1448937" y="59140"/>
                  </a:moveTo>
                  <a:lnTo>
                    <a:pt x="1389797" y="59140"/>
                  </a:lnTo>
                  <a:lnTo>
                    <a:pt x="1389797" y="0"/>
                  </a:ln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close/>
                  <a:moveTo>
                    <a:pt x="1448937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1448937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1389797" y="354841"/>
                  </a:lnTo>
                  <a:lnTo>
                    <a:pt x="1389797" y="413982"/>
                  </a:lnTo>
                  <a:close/>
                  <a:moveTo>
                    <a:pt x="1389797" y="413982"/>
                  </a:moveTo>
                  <a:lnTo>
                    <a:pt x="1389797" y="354841"/>
                  </a:lnTo>
                  <a:lnTo>
                    <a:pt x="1448937" y="354841"/>
                  </a:ln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close/>
                </a:path>
              </a:pathLst>
            </a:custGeom>
            <a:solidFill>
              <a:srgbClr val="FFE4CB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7420" y="1360226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1448937" y="59140"/>
                  </a:moveTo>
                  <a:lnTo>
                    <a:pt x="1448937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1389797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1389797" y="0"/>
                  </a:move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lnTo>
                    <a:pt x="1448937" y="59140"/>
                  </a:lnTo>
                  <a:moveTo>
                    <a:pt x="1389797" y="413982"/>
                  </a:moveTo>
                  <a:lnTo>
                    <a:pt x="59140" y="413982"/>
                  </a:lnTo>
                  <a:moveTo>
                    <a:pt x="1448937" y="354841"/>
                  </a:move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lnTo>
                    <a:pt x="1389797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8350" y="2601828"/>
            <a:ext cx="4909257" cy="382175"/>
            <a:chOff x="177420" y="1833349"/>
            <a:chExt cx="1448937" cy="413982"/>
          </a:xfrm>
        </p:grpSpPr>
        <p:sp>
          <p:nvSpPr>
            <p:cNvPr id="11" name="Rounded Rectangle 10"/>
            <p:cNvSpPr/>
            <p:nvPr/>
          </p:nvSpPr>
          <p:spPr>
            <a:xfrm>
              <a:off x="177420" y="1833349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1389797" y="0"/>
                  </a:moveTo>
                  <a:lnTo>
                    <a:pt x="1389797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1448937" y="59140"/>
                  </a:moveTo>
                  <a:lnTo>
                    <a:pt x="1389797" y="59140"/>
                  </a:lnTo>
                  <a:lnTo>
                    <a:pt x="1389797" y="0"/>
                  </a:ln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close/>
                  <a:moveTo>
                    <a:pt x="1448937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1448937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1389797" y="354841"/>
                  </a:lnTo>
                  <a:lnTo>
                    <a:pt x="1389797" y="413982"/>
                  </a:lnTo>
                  <a:close/>
                  <a:moveTo>
                    <a:pt x="1389797" y="413982"/>
                  </a:moveTo>
                  <a:lnTo>
                    <a:pt x="1389797" y="354841"/>
                  </a:lnTo>
                  <a:lnTo>
                    <a:pt x="1448937" y="354841"/>
                  </a:ln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close/>
                </a:path>
              </a:pathLst>
            </a:custGeom>
            <a:solidFill>
              <a:srgbClr val="FFD9D8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77420" y="1833349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1448937" y="59140"/>
                  </a:moveTo>
                  <a:lnTo>
                    <a:pt x="1448937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1389797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1389797" y="0"/>
                  </a:move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lnTo>
                    <a:pt x="1448937" y="59140"/>
                  </a:lnTo>
                  <a:moveTo>
                    <a:pt x="1389797" y="413982"/>
                  </a:moveTo>
                  <a:lnTo>
                    <a:pt x="59140" y="413982"/>
                  </a:lnTo>
                  <a:moveTo>
                    <a:pt x="1448937" y="354841"/>
                  </a:move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lnTo>
                    <a:pt x="1389797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38350" y="3038600"/>
            <a:ext cx="4909257" cy="382175"/>
            <a:chOff x="177420" y="2306471"/>
            <a:chExt cx="1448937" cy="413982"/>
          </a:xfrm>
        </p:grpSpPr>
        <p:sp>
          <p:nvSpPr>
            <p:cNvPr id="14" name="Rounded Rectangle 13"/>
            <p:cNvSpPr/>
            <p:nvPr/>
          </p:nvSpPr>
          <p:spPr>
            <a:xfrm>
              <a:off x="177420" y="2306471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1389797" y="0"/>
                  </a:moveTo>
                  <a:lnTo>
                    <a:pt x="1389797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1448937" y="59140"/>
                  </a:moveTo>
                  <a:lnTo>
                    <a:pt x="1389797" y="59140"/>
                  </a:lnTo>
                  <a:lnTo>
                    <a:pt x="1389797" y="0"/>
                  </a:ln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close/>
                  <a:moveTo>
                    <a:pt x="1448937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1448937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1389797" y="354841"/>
                  </a:lnTo>
                  <a:lnTo>
                    <a:pt x="1389797" y="413982"/>
                  </a:lnTo>
                  <a:close/>
                  <a:moveTo>
                    <a:pt x="1389797" y="413982"/>
                  </a:moveTo>
                  <a:lnTo>
                    <a:pt x="1389797" y="354841"/>
                  </a:lnTo>
                  <a:lnTo>
                    <a:pt x="1448937" y="354841"/>
                  </a:ln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close/>
                </a:path>
              </a:pathLst>
            </a:custGeom>
            <a:solidFill>
              <a:srgbClr val="FFD7EF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420" y="2306471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1448937" y="59140"/>
                  </a:moveTo>
                  <a:lnTo>
                    <a:pt x="1448937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1389797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1389797" y="0"/>
                  </a:move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lnTo>
                    <a:pt x="1448937" y="59140"/>
                  </a:lnTo>
                  <a:moveTo>
                    <a:pt x="1389797" y="413982"/>
                  </a:moveTo>
                  <a:lnTo>
                    <a:pt x="59140" y="413982"/>
                  </a:lnTo>
                  <a:moveTo>
                    <a:pt x="1448937" y="354841"/>
                  </a:move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lnTo>
                    <a:pt x="1389797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38350" y="3475372"/>
            <a:ext cx="4909257" cy="382175"/>
            <a:chOff x="177420" y="2779594"/>
            <a:chExt cx="1448937" cy="413982"/>
          </a:xfrm>
        </p:grpSpPr>
        <p:sp>
          <p:nvSpPr>
            <p:cNvPr id="17" name="Rounded Rectangle 16"/>
            <p:cNvSpPr/>
            <p:nvPr/>
          </p:nvSpPr>
          <p:spPr>
            <a:xfrm>
              <a:off x="177420" y="2779594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1389797" y="0"/>
                  </a:moveTo>
                  <a:lnTo>
                    <a:pt x="1389797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1448937" y="59140"/>
                  </a:moveTo>
                  <a:lnTo>
                    <a:pt x="1389797" y="59140"/>
                  </a:lnTo>
                  <a:lnTo>
                    <a:pt x="1389797" y="0"/>
                  </a:ln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close/>
                  <a:moveTo>
                    <a:pt x="1448937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1448937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1389797" y="354841"/>
                  </a:lnTo>
                  <a:lnTo>
                    <a:pt x="1389797" y="413982"/>
                  </a:lnTo>
                  <a:close/>
                  <a:moveTo>
                    <a:pt x="1389797" y="413982"/>
                  </a:moveTo>
                  <a:lnTo>
                    <a:pt x="1389797" y="354841"/>
                  </a:lnTo>
                  <a:lnTo>
                    <a:pt x="1448937" y="354841"/>
                  </a:ln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close/>
                </a:path>
              </a:pathLst>
            </a:custGeom>
            <a:solidFill>
              <a:srgbClr val="F5E0FF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77420" y="2779594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1448937" y="59140"/>
                  </a:moveTo>
                  <a:lnTo>
                    <a:pt x="1448937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1389797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1389797" y="0"/>
                  </a:move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lnTo>
                    <a:pt x="1448937" y="59140"/>
                  </a:lnTo>
                  <a:moveTo>
                    <a:pt x="1389797" y="413982"/>
                  </a:moveTo>
                  <a:lnTo>
                    <a:pt x="59140" y="413982"/>
                  </a:lnTo>
                  <a:moveTo>
                    <a:pt x="1448937" y="354841"/>
                  </a:move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lnTo>
                    <a:pt x="1389797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38350" y="3912144"/>
            <a:ext cx="4909257" cy="327578"/>
            <a:chOff x="177420" y="3252716"/>
            <a:chExt cx="1448937" cy="354841"/>
          </a:xfrm>
        </p:grpSpPr>
        <p:sp>
          <p:nvSpPr>
            <p:cNvPr id="20" name="Rounded Rectangle 19"/>
            <p:cNvSpPr/>
            <p:nvPr/>
          </p:nvSpPr>
          <p:spPr>
            <a:xfrm>
              <a:off x="177420" y="3252716"/>
              <a:ext cx="1448937" cy="354841"/>
            </a:xfrm>
            <a:custGeom>
              <a:avLst/>
              <a:gdLst/>
              <a:ahLst/>
              <a:cxnLst/>
              <a:rect l="0" t="0" r="0" b="0"/>
              <a:pathLst>
                <a:path w="1448937" h="354841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1389797" y="0"/>
                  </a:moveTo>
                  <a:lnTo>
                    <a:pt x="1389797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1448937" y="59140"/>
                  </a:moveTo>
                  <a:lnTo>
                    <a:pt x="1389797" y="59140"/>
                  </a:lnTo>
                  <a:lnTo>
                    <a:pt x="1389797" y="0"/>
                  </a:ln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close/>
                  <a:moveTo>
                    <a:pt x="1448937" y="295701"/>
                  </a:moveTo>
                  <a:lnTo>
                    <a:pt x="0" y="295701"/>
                  </a:lnTo>
                  <a:lnTo>
                    <a:pt x="0" y="59140"/>
                  </a:lnTo>
                  <a:lnTo>
                    <a:pt x="1448937" y="59140"/>
                  </a:lnTo>
                  <a:close/>
                  <a:moveTo>
                    <a:pt x="0" y="295701"/>
                  </a:moveTo>
                  <a:lnTo>
                    <a:pt x="59140" y="295701"/>
                  </a:lnTo>
                  <a:lnTo>
                    <a:pt x="59140" y="354841"/>
                  </a:lnTo>
                  <a:lnTo>
                    <a:pt x="29570" y="354841"/>
                  </a:lnTo>
                  <a:cubicBezTo>
                    <a:pt x="13239" y="354841"/>
                    <a:pt x="0" y="341602"/>
                    <a:pt x="0" y="325271"/>
                  </a:cubicBezTo>
                  <a:close/>
                  <a:moveTo>
                    <a:pt x="59140" y="354841"/>
                  </a:moveTo>
                  <a:lnTo>
                    <a:pt x="59140" y="295701"/>
                  </a:lnTo>
                  <a:lnTo>
                    <a:pt x="1389797" y="295701"/>
                  </a:lnTo>
                  <a:lnTo>
                    <a:pt x="1389797" y="354841"/>
                  </a:lnTo>
                  <a:close/>
                  <a:moveTo>
                    <a:pt x="1389797" y="354841"/>
                  </a:moveTo>
                  <a:lnTo>
                    <a:pt x="1389797" y="295701"/>
                  </a:lnTo>
                  <a:lnTo>
                    <a:pt x="1448937" y="295701"/>
                  </a:lnTo>
                  <a:lnTo>
                    <a:pt x="1448937" y="325271"/>
                  </a:lnTo>
                  <a:cubicBezTo>
                    <a:pt x="1448937" y="341602"/>
                    <a:pt x="1435698" y="354841"/>
                    <a:pt x="1419367" y="354841"/>
                  </a:cubicBezTo>
                  <a:close/>
                </a:path>
              </a:pathLst>
            </a:custGeom>
            <a:solidFill>
              <a:srgbClr val="E7E1FF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77420" y="3252716"/>
              <a:ext cx="1448937" cy="354841"/>
            </a:xfrm>
            <a:custGeom>
              <a:avLst/>
              <a:gdLst/>
              <a:ahLst/>
              <a:cxnLst/>
              <a:rect l="0" t="0" r="0" b="0"/>
              <a:pathLst>
                <a:path w="1448937" h="354841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1448937" y="59140"/>
                  </a:moveTo>
                  <a:lnTo>
                    <a:pt x="1448937" y="295701"/>
                  </a:lnTo>
                  <a:moveTo>
                    <a:pt x="0" y="29570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1389797" y="0"/>
                  </a:lnTo>
                  <a:moveTo>
                    <a:pt x="59140" y="354841"/>
                  </a:moveTo>
                  <a:lnTo>
                    <a:pt x="29570" y="354841"/>
                  </a:lnTo>
                  <a:cubicBezTo>
                    <a:pt x="13239" y="354841"/>
                    <a:pt x="0" y="341602"/>
                    <a:pt x="0" y="325271"/>
                  </a:cubicBezTo>
                  <a:lnTo>
                    <a:pt x="0" y="295701"/>
                  </a:lnTo>
                  <a:moveTo>
                    <a:pt x="1389797" y="0"/>
                  </a:move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lnTo>
                    <a:pt x="1448937" y="59140"/>
                  </a:lnTo>
                  <a:moveTo>
                    <a:pt x="1389797" y="354841"/>
                  </a:moveTo>
                  <a:lnTo>
                    <a:pt x="59140" y="354841"/>
                  </a:lnTo>
                  <a:moveTo>
                    <a:pt x="1448937" y="295701"/>
                  </a:moveTo>
                  <a:lnTo>
                    <a:pt x="1448937" y="325271"/>
                  </a:lnTo>
                  <a:cubicBezTo>
                    <a:pt x="1448937" y="341602"/>
                    <a:pt x="1435698" y="354841"/>
                    <a:pt x="1419367" y="354841"/>
                  </a:cubicBezTo>
                  <a:lnTo>
                    <a:pt x="1389797" y="354841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38350" y="4294318"/>
            <a:ext cx="4909257" cy="382175"/>
            <a:chOff x="177420" y="3666698"/>
            <a:chExt cx="1448937" cy="413982"/>
          </a:xfrm>
        </p:grpSpPr>
        <p:sp>
          <p:nvSpPr>
            <p:cNvPr id="23" name="Rounded Rectangle 22"/>
            <p:cNvSpPr/>
            <p:nvPr/>
          </p:nvSpPr>
          <p:spPr>
            <a:xfrm>
              <a:off x="177420" y="3666698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1389797" y="0"/>
                  </a:moveTo>
                  <a:lnTo>
                    <a:pt x="1389797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1448937" y="59140"/>
                  </a:moveTo>
                  <a:lnTo>
                    <a:pt x="1389797" y="59140"/>
                  </a:lnTo>
                  <a:lnTo>
                    <a:pt x="1389797" y="0"/>
                  </a:ln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close/>
                  <a:moveTo>
                    <a:pt x="1448937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1448937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1389797" y="354841"/>
                  </a:lnTo>
                  <a:lnTo>
                    <a:pt x="1389797" y="413982"/>
                  </a:lnTo>
                  <a:close/>
                  <a:moveTo>
                    <a:pt x="1389797" y="413982"/>
                  </a:moveTo>
                  <a:lnTo>
                    <a:pt x="1389797" y="354841"/>
                  </a:lnTo>
                  <a:lnTo>
                    <a:pt x="1448937" y="354841"/>
                  </a:ln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77420" y="3666698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1448937" y="59140"/>
                  </a:moveTo>
                  <a:lnTo>
                    <a:pt x="1448937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1389797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1389797" y="0"/>
                  </a:move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lnTo>
                    <a:pt x="1448937" y="59140"/>
                  </a:lnTo>
                  <a:moveTo>
                    <a:pt x="1389797" y="413982"/>
                  </a:moveTo>
                  <a:lnTo>
                    <a:pt x="59140" y="413982"/>
                  </a:lnTo>
                  <a:moveTo>
                    <a:pt x="1448937" y="354841"/>
                  </a:move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lnTo>
                    <a:pt x="1389797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38350" y="4731089"/>
            <a:ext cx="4909257" cy="382175"/>
            <a:chOff x="177420" y="4139820"/>
            <a:chExt cx="1448937" cy="413982"/>
          </a:xfrm>
        </p:grpSpPr>
        <p:sp>
          <p:nvSpPr>
            <p:cNvPr id="26" name="Rounded Rectangle 25"/>
            <p:cNvSpPr/>
            <p:nvPr/>
          </p:nvSpPr>
          <p:spPr>
            <a:xfrm>
              <a:off x="177420" y="4139820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1389797" y="0"/>
                  </a:moveTo>
                  <a:lnTo>
                    <a:pt x="1389797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1448937" y="59140"/>
                  </a:moveTo>
                  <a:lnTo>
                    <a:pt x="1389797" y="59140"/>
                  </a:lnTo>
                  <a:lnTo>
                    <a:pt x="1389797" y="0"/>
                  </a:ln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close/>
                  <a:moveTo>
                    <a:pt x="1448937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1448937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1389797" y="354841"/>
                  </a:lnTo>
                  <a:lnTo>
                    <a:pt x="1389797" y="413982"/>
                  </a:lnTo>
                  <a:close/>
                  <a:moveTo>
                    <a:pt x="1389797" y="413982"/>
                  </a:moveTo>
                  <a:lnTo>
                    <a:pt x="1389797" y="354841"/>
                  </a:lnTo>
                  <a:lnTo>
                    <a:pt x="1448937" y="354841"/>
                  </a:ln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close/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77420" y="4139820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1448937" y="59140"/>
                  </a:moveTo>
                  <a:lnTo>
                    <a:pt x="1448937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1389797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1389797" y="0"/>
                  </a:move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lnTo>
                    <a:pt x="1448937" y="59140"/>
                  </a:lnTo>
                  <a:moveTo>
                    <a:pt x="1389797" y="413982"/>
                  </a:moveTo>
                  <a:lnTo>
                    <a:pt x="59140" y="413982"/>
                  </a:lnTo>
                  <a:moveTo>
                    <a:pt x="1448937" y="354841"/>
                  </a:move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lnTo>
                    <a:pt x="1389797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038350" y="5167861"/>
            <a:ext cx="4909257" cy="436771"/>
            <a:chOff x="177420" y="4612943"/>
            <a:chExt cx="1448937" cy="473122"/>
          </a:xfrm>
        </p:grpSpPr>
        <p:sp>
          <p:nvSpPr>
            <p:cNvPr id="29" name="Rounded Rectangle 28"/>
            <p:cNvSpPr/>
            <p:nvPr/>
          </p:nvSpPr>
          <p:spPr>
            <a:xfrm>
              <a:off x="177420" y="4612943"/>
              <a:ext cx="1448937" cy="473122"/>
            </a:xfrm>
            <a:custGeom>
              <a:avLst/>
              <a:gdLst/>
              <a:ahLst/>
              <a:cxnLst/>
              <a:rect l="0" t="0" r="0" b="0"/>
              <a:pathLst>
                <a:path w="1448937" h="47312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1389797" y="0"/>
                  </a:moveTo>
                  <a:lnTo>
                    <a:pt x="1389797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1448937" y="59140"/>
                  </a:moveTo>
                  <a:lnTo>
                    <a:pt x="1389797" y="59140"/>
                  </a:lnTo>
                  <a:lnTo>
                    <a:pt x="1389797" y="0"/>
                  </a:ln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close/>
                  <a:moveTo>
                    <a:pt x="1448937" y="413982"/>
                  </a:moveTo>
                  <a:lnTo>
                    <a:pt x="0" y="413982"/>
                  </a:lnTo>
                  <a:lnTo>
                    <a:pt x="0" y="59140"/>
                  </a:lnTo>
                  <a:lnTo>
                    <a:pt x="1448937" y="59140"/>
                  </a:lnTo>
                  <a:close/>
                  <a:moveTo>
                    <a:pt x="0" y="413982"/>
                  </a:moveTo>
                  <a:lnTo>
                    <a:pt x="59140" y="413982"/>
                  </a:lnTo>
                  <a:lnTo>
                    <a:pt x="59140" y="473122"/>
                  </a:lnTo>
                  <a:lnTo>
                    <a:pt x="29570" y="473122"/>
                  </a:lnTo>
                  <a:cubicBezTo>
                    <a:pt x="13239" y="473122"/>
                    <a:pt x="0" y="459883"/>
                    <a:pt x="0" y="443552"/>
                  </a:cubicBezTo>
                  <a:close/>
                  <a:moveTo>
                    <a:pt x="59140" y="473122"/>
                  </a:moveTo>
                  <a:lnTo>
                    <a:pt x="59140" y="413982"/>
                  </a:lnTo>
                  <a:lnTo>
                    <a:pt x="1389797" y="413982"/>
                  </a:lnTo>
                  <a:lnTo>
                    <a:pt x="1389797" y="473122"/>
                  </a:lnTo>
                  <a:close/>
                  <a:moveTo>
                    <a:pt x="1389797" y="473122"/>
                  </a:moveTo>
                  <a:lnTo>
                    <a:pt x="1389797" y="413982"/>
                  </a:lnTo>
                  <a:lnTo>
                    <a:pt x="1448937" y="413982"/>
                  </a:lnTo>
                  <a:lnTo>
                    <a:pt x="1448937" y="443552"/>
                  </a:lnTo>
                  <a:cubicBezTo>
                    <a:pt x="1448937" y="459883"/>
                    <a:pt x="1435698" y="473122"/>
                    <a:pt x="1419367" y="473122"/>
                  </a:cubicBezTo>
                  <a:close/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77420" y="4612943"/>
              <a:ext cx="1448937" cy="473122"/>
            </a:xfrm>
            <a:custGeom>
              <a:avLst/>
              <a:gdLst/>
              <a:ahLst/>
              <a:cxnLst/>
              <a:rect l="0" t="0" r="0" b="0"/>
              <a:pathLst>
                <a:path w="1448937" h="47312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1448937" y="59140"/>
                  </a:moveTo>
                  <a:lnTo>
                    <a:pt x="1448937" y="413982"/>
                  </a:lnTo>
                  <a:moveTo>
                    <a:pt x="0" y="413982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1389797" y="0"/>
                  </a:lnTo>
                  <a:moveTo>
                    <a:pt x="59140" y="473122"/>
                  </a:moveTo>
                  <a:lnTo>
                    <a:pt x="29570" y="473122"/>
                  </a:lnTo>
                  <a:cubicBezTo>
                    <a:pt x="13239" y="473122"/>
                    <a:pt x="0" y="459883"/>
                    <a:pt x="0" y="443552"/>
                  </a:cubicBezTo>
                  <a:lnTo>
                    <a:pt x="0" y="413982"/>
                  </a:lnTo>
                  <a:moveTo>
                    <a:pt x="1389797" y="0"/>
                  </a:move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lnTo>
                    <a:pt x="1448937" y="59140"/>
                  </a:lnTo>
                  <a:moveTo>
                    <a:pt x="1389797" y="473122"/>
                  </a:moveTo>
                  <a:lnTo>
                    <a:pt x="59140" y="473122"/>
                  </a:lnTo>
                  <a:moveTo>
                    <a:pt x="1448937" y="413982"/>
                  </a:moveTo>
                  <a:lnTo>
                    <a:pt x="1448937" y="443552"/>
                  </a:lnTo>
                  <a:cubicBezTo>
                    <a:pt x="1448937" y="459883"/>
                    <a:pt x="1435698" y="473122"/>
                    <a:pt x="1419367" y="473122"/>
                  </a:cubicBezTo>
                  <a:lnTo>
                    <a:pt x="1389797" y="47312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38350" y="5659229"/>
            <a:ext cx="4909257" cy="436771"/>
            <a:chOff x="177420" y="5145205"/>
            <a:chExt cx="1448937" cy="473122"/>
          </a:xfrm>
        </p:grpSpPr>
        <p:sp>
          <p:nvSpPr>
            <p:cNvPr id="32" name="Rounded Rectangle 31"/>
            <p:cNvSpPr/>
            <p:nvPr/>
          </p:nvSpPr>
          <p:spPr>
            <a:xfrm>
              <a:off x="177420" y="5145205"/>
              <a:ext cx="1448937" cy="473122"/>
            </a:xfrm>
            <a:custGeom>
              <a:avLst/>
              <a:gdLst/>
              <a:ahLst/>
              <a:cxnLst/>
              <a:rect l="0" t="0" r="0" b="0"/>
              <a:pathLst>
                <a:path w="1448937" h="47312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1389797" y="0"/>
                  </a:moveTo>
                  <a:lnTo>
                    <a:pt x="1389797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1448937" y="59140"/>
                  </a:moveTo>
                  <a:lnTo>
                    <a:pt x="1389797" y="59140"/>
                  </a:lnTo>
                  <a:lnTo>
                    <a:pt x="1389797" y="0"/>
                  </a:ln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close/>
                  <a:moveTo>
                    <a:pt x="1448937" y="413982"/>
                  </a:moveTo>
                  <a:lnTo>
                    <a:pt x="0" y="413982"/>
                  </a:lnTo>
                  <a:lnTo>
                    <a:pt x="0" y="59140"/>
                  </a:lnTo>
                  <a:lnTo>
                    <a:pt x="1448937" y="59140"/>
                  </a:lnTo>
                  <a:close/>
                  <a:moveTo>
                    <a:pt x="0" y="413982"/>
                  </a:moveTo>
                  <a:lnTo>
                    <a:pt x="59140" y="413982"/>
                  </a:lnTo>
                  <a:lnTo>
                    <a:pt x="59140" y="473122"/>
                  </a:lnTo>
                  <a:lnTo>
                    <a:pt x="29570" y="473122"/>
                  </a:lnTo>
                  <a:cubicBezTo>
                    <a:pt x="13239" y="473122"/>
                    <a:pt x="0" y="459883"/>
                    <a:pt x="0" y="443552"/>
                  </a:cubicBezTo>
                  <a:close/>
                  <a:moveTo>
                    <a:pt x="59140" y="473122"/>
                  </a:moveTo>
                  <a:lnTo>
                    <a:pt x="59140" y="413982"/>
                  </a:lnTo>
                  <a:lnTo>
                    <a:pt x="1389797" y="413982"/>
                  </a:lnTo>
                  <a:lnTo>
                    <a:pt x="1389797" y="473122"/>
                  </a:lnTo>
                  <a:close/>
                  <a:moveTo>
                    <a:pt x="1389797" y="473122"/>
                  </a:moveTo>
                  <a:lnTo>
                    <a:pt x="1389797" y="413982"/>
                  </a:lnTo>
                  <a:lnTo>
                    <a:pt x="1448937" y="413982"/>
                  </a:lnTo>
                  <a:lnTo>
                    <a:pt x="1448937" y="443552"/>
                  </a:lnTo>
                  <a:cubicBezTo>
                    <a:pt x="1448937" y="459883"/>
                    <a:pt x="1435698" y="473122"/>
                    <a:pt x="1419367" y="473122"/>
                  </a:cubicBezTo>
                  <a:close/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77420" y="5145205"/>
              <a:ext cx="1448937" cy="473122"/>
            </a:xfrm>
            <a:custGeom>
              <a:avLst/>
              <a:gdLst/>
              <a:ahLst/>
              <a:cxnLst/>
              <a:rect l="0" t="0" r="0" b="0"/>
              <a:pathLst>
                <a:path w="1448937" h="47312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1448937" y="59140"/>
                  </a:moveTo>
                  <a:lnTo>
                    <a:pt x="1448937" y="413982"/>
                  </a:lnTo>
                  <a:moveTo>
                    <a:pt x="0" y="413982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1389797" y="0"/>
                  </a:lnTo>
                  <a:moveTo>
                    <a:pt x="59140" y="473122"/>
                  </a:moveTo>
                  <a:lnTo>
                    <a:pt x="29570" y="473122"/>
                  </a:lnTo>
                  <a:cubicBezTo>
                    <a:pt x="13239" y="473122"/>
                    <a:pt x="0" y="459883"/>
                    <a:pt x="0" y="443552"/>
                  </a:cubicBezTo>
                  <a:lnTo>
                    <a:pt x="0" y="413982"/>
                  </a:lnTo>
                  <a:moveTo>
                    <a:pt x="1389797" y="0"/>
                  </a:move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lnTo>
                    <a:pt x="1448937" y="59140"/>
                  </a:lnTo>
                  <a:moveTo>
                    <a:pt x="1389797" y="473122"/>
                  </a:moveTo>
                  <a:lnTo>
                    <a:pt x="59140" y="473122"/>
                  </a:lnTo>
                  <a:moveTo>
                    <a:pt x="1448937" y="413982"/>
                  </a:moveTo>
                  <a:lnTo>
                    <a:pt x="1448937" y="443552"/>
                  </a:lnTo>
                  <a:cubicBezTo>
                    <a:pt x="1448937" y="459883"/>
                    <a:pt x="1435698" y="473122"/>
                    <a:pt x="1419367" y="473122"/>
                  </a:cubicBezTo>
                  <a:lnTo>
                    <a:pt x="1389797" y="47312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47984" y="1455303"/>
            <a:ext cx="3005666" cy="218386"/>
            <a:chOff x="1685498" y="591402"/>
            <a:chExt cx="887104" cy="236561"/>
          </a:xfrm>
        </p:grpSpPr>
        <p:sp>
          <p:nvSpPr>
            <p:cNvPr id="35" name="Rounded Rectangle 34"/>
            <p:cNvSpPr/>
            <p:nvPr/>
          </p:nvSpPr>
          <p:spPr>
            <a:xfrm>
              <a:off x="1685498" y="591402"/>
              <a:ext cx="887104" cy="236561"/>
            </a:xfrm>
            <a:custGeom>
              <a:avLst/>
              <a:gdLst/>
              <a:ahLst/>
              <a:cxnLst/>
              <a:rect l="0" t="0" r="0" b="0"/>
              <a:pathLst>
                <a:path w="887104" h="236561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827964" y="0"/>
                  </a:moveTo>
                  <a:lnTo>
                    <a:pt x="827964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887104" y="59140"/>
                  </a:moveTo>
                  <a:lnTo>
                    <a:pt x="827964" y="59140"/>
                  </a:lnTo>
                  <a:lnTo>
                    <a:pt x="827964" y="0"/>
                  </a:ln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close/>
                  <a:moveTo>
                    <a:pt x="887104" y="177420"/>
                  </a:moveTo>
                  <a:lnTo>
                    <a:pt x="0" y="177420"/>
                  </a:lnTo>
                  <a:lnTo>
                    <a:pt x="0" y="59140"/>
                  </a:lnTo>
                  <a:lnTo>
                    <a:pt x="887104" y="59140"/>
                  </a:lnTo>
                  <a:close/>
                  <a:moveTo>
                    <a:pt x="0" y="177420"/>
                  </a:moveTo>
                  <a:lnTo>
                    <a:pt x="59140" y="177420"/>
                  </a:lnTo>
                  <a:lnTo>
                    <a:pt x="59140" y="236561"/>
                  </a:lnTo>
                  <a:lnTo>
                    <a:pt x="29570" y="236561"/>
                  </a:lnTo>
                  <a:cubicBezTo>
                    <a:pt x="13239" y="236561"/>
                    <a:pt x="0" y="223322"/>
                    <a:pt x="0" y="206991"/>
                  </a:cubicBezTo>
                  <a:close/>
                  <a:moveTo>
                    <a:pt x="59140" y="236561"/>
                  </a:moveTo>
                  <a:lnTo>
                    <a:pt x="59140" y="177420"/>
                  </a:lnTo>
                  <a:lnTo>
                    <a:pt x="827964" y="177420"/>
                  </a:lnTo>
                  <a:lnTo>
                    <a:pt x="827964" y="236561"/>
                  </a:lnTo>
                  <a:close/>
                  <a:moveTo>
                    <a:pt x="827964" y="236561"/>
                  </a:moveTo>
                  <a:lnTo>
                    <a:pt x="827964" y="177420"/>
                  </a:lnTo>
                  <a:lnTo>
                    <a:pt x="887104" y="177420"/>
                  </a:lnTo>
                  <a:lnTo>
                    <a:pt x="887104" y="206991"/>
                  </a:lnTo>
                  <a:cubicBezTo>
                    <a:pt x="887104" y="223322"/>
                    <a:pt x="873865" y="236561"/>
                    <a:pt x="857534" y="23656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85498" y="591402"/>
              <a:ext cx="887104" cy="236561"/>
            </a:xfrm>
            <a:custGeom>
              <a:avLst/>
              <a:gdLst/>
              <a:ahLst/>
              <a:cxnLst/>
              <a:rect l="0" t="0" r="0" b="0"/>
              <a:pathLst>
                <a:path w="887104" h="236561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887104" y="59140"/>
                  </a:moveTo>
                  <a:lnTo>
                    <a:pt x="887104" y="177420"/>
                  </a:lnTo>
                  <a:moveTo>
                    <a:pt x="0" y="177420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827964" y="0"/>
                  </a:lnTo>
                  <a:moveTo>
                    <a:pt x="59140" y="236561"/>
                  </a:moveTo>
                  <a:lnTo>
                    <a:pt x="29570" y="236561"/>
                  </a:lnTo>
                  <a:cubicBezTo>
                    <a:pt x="13239" y="236561"/>
                    <a:pt x="0" y="223322"/>
                    <a:pt x="0" y="206991"/>
                  </a:cubicBezTo>
                  <a:lnTo>
                    <a:pt x="0" y="177420"/>
                  </a:lnTo>
                  <a:moveTo>
                    <a:pt x="827964" y="0"/>
                  </a:move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lnTo>
                    <a:pt x="887104" y="59140"/>
                  </a:lnTo>
                  <a:moveTo>
                    <a:pt x="827964" y="236561"/>
                  </a:moveTo>
                  <a:lnTo>
                    <a:pt x="59140" y="236561"/>
                  </a:lnTo>
                  <a:moveTo>
                    <a:pt x="887104" y="177420"/>
                  </a:moveTo>
                  <a:lnTo>
                    <a:pt x="887104" y="206991"/>
                  </a:lnTo>
                  <a:cubicBezTo>
                    <a:pt x="887104" y="223322"/>
                    <a:pt x="873865" y="236561"/>
                    <a:pt x="857534" y="236561"/>
                  </a:cubicBezTo>
                  <a:lnTo>
                    <a:pt x="827964" y="236561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47984" y="1728285"/>
            <a:ext cx="3005666" cy="382175"/>
            <a:chOff x="1685498" y="887104"/>
            <a:chExt cx="887104" cy="413982"/>
          </a:xfrm>
        </p:grpSpPr>
        <p:sp>
          <p:nvSpPr>
            <p:cNvPr id="38" name="Rounded Rectangle 37"/>
            <p:cNvSpPr/>
            <p:nvPr/>
          </p:nvSpPr>
          <p:spPr>
            <a:xfrm>
              <a:off x="1685498" y="887104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827964" y="0"/>
                  </a:moveTo>
                  <a:lnTo>
                    <a:pt x="827964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887104" y="59140"/>
                  </a:moveTo>
                  <a:lnTo>
                    <a:pt x="827964" y="59140"/>
                  </a:lnTo>
                  <a:lnTo>
                    <a:pt x="827964" y="0"/>
                  </a:ln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close/>
                  <a:moveTo>
                    <a:pt x="887104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887104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827964" y="354841"/>
                  </a:lnTo>
                  <a:lnTo>
                    <a:pt x="827964" y="413982"/>
                  </a:lnTo>
                  <a:close/>
                  <a:moveTo>
                    <a:pt x="827964" y="413982"/>
                  </a:moveTo>
                  <a:lnTo>
                    <a:pt x="827964" y="354841"/>
                  </a:lnTo>
                  <a:lnTo>
                    <a:pt x="887104" y="354841"/>
                  </a:ln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close/>
                </a:path>
              </a:pathLst>
            </a:custGeom>
            <a:solidFill>
              <a:srgbClr val="FFF8B6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685498" y="887104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887104" y="59140"/>
                  </a:moveTo>
                  <a:lnTo>
                    <a:pt x="887104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827964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827964" y="0"/>
                  </a:move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lnTo>
                    <a:pt x="887104" y="59140"/>
                  </a:lnTo>
                  <a:moveTo>
                    <a:pt x="827964" y="413982"/>
                  </a:moveTo>
                  <a:lnTo>
                    <a:pt x="59140" y="413982"/>
                  </a:lnTo>
                  <a:moveTo>
                    <a:pt x="887104" y="354841"/>
                  </a:move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lnTo>
                    <a:pt x="827964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147984" y="2165056"/>
            <a:ext cx="3005666" cy="382175"/>
            <a:chOff x="1685498" y="1360226"/>
            <a:chExt cx="887104" cy="413982"/>
          </a:xfrm>
        </p:grpSpPr>
        <p:sp>
          <p:nvSpPr>
            <p:cNvPr id="41" name="Rounded Rectangle 40"/>
            <p:cNvSpPr/>
            <p:nvPr/>
          </p:nvSpPr>
          <p:spPr>
            <a:xfrm>
              <a:off x="1685498" y="1360226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827964" y="0"/>
                  </a:moveTo>
                  <a:lnTo>
                    <a:pt x="827964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887104" y="59140"/>
                  </a:moveTo>
                  <a:lnTo>
                    <a:pt x="827964" y="59140"/>
                  </a:lnTo>
                  <a:lnTo>
                    <a:pt x="827964" y="0"/>
                  </a:ln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close/>
                  <a:moveTo>
                    <a:pt x="887104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887104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827964" y="354841"/>
                  </a:lnTo>
                  <a:lnTo>
                    <a:pt x="827964" y="413982"/>
                  </a:lnTo>
                  <a:close/>
                  <a:moveTo>
                    <a:pt x="827964" y="413982"/>
                  </a:moveTo>
                  <a:lnTo>
                    <a:pt x="827964" y="354841"/>
                  </a:lnTo>
                  <a:lnTo>
                    <a:pt x="887104" y="354841"/>
                  </a:ln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close/>
                </a:path>
              </a:pathLst>
            </a:custGeom>
            <a:solidFill>
              <a:srgbClr val="FFE4CB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685498" y="1360226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887104" y="59140"/>
                  </a:moveTo>
                  <a:lnTo>
                    <a:pt x="887104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827964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827964" y="0"/>
                  </a:move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lnTo>
                    <a:pt x="887104" y="59140"/>
                  </a:lnTo>
                  <a:moveTo>
                    <a:pt x="827964" y="413982"/>
                  </a:moveTo>
                  <a:lnTo>
                    <a:pt x="59140" y="413982"/>
                  </a:lnTo>
                  <a:moveTo>
                    <a:pt x="887104" y="354841"/>
                  </a:move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lnTo>
                    <a:pt x="827964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147984" y="2601828"/>
            <a:ext cx="3005666" cy="382175"/>
            <a:chOff x="1685498" y="1833349"/>
            <a:chExt cx="887104" cy="413982"/>
          </a:xfrm>
        </p:grpSpPr>
        <p:sp>
          <p:nvSpPr>
            <p:cNvPr id="44" name="Rounded Rectangle 43"/>
            <p:cNvSpPr/>
            <p:nvPr/>
          </p:nvSpPr>
          <p:spPr>
            <a:xfrm>
              <a:off x="1685498" y="1833349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827964" y="0"/>
                  </a:moveTo>
                  <a:lnTo>
                    <a:pt x="827964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887104" y="59140"/>
                  </a:moveTo>
                  <a:lnTo>
                    <a:pt x="827964" y="59140"/>
                  </a:lnTo>
                  <a:lnTo>
                    <a:pt x="827964" y="0"/>
                  </a:ln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close/>
                  <a:moveTo>
                    <a:pt x="887104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887104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827964" y="354841"/>
                  </a:lnTo>
                  <a:lnTo>
                    <a:pt x="827964" y="413982"/>
                  </a:lnTo>
                  <a:close/>
                  <a:moveTo>
                    <a:pt x="827964" y="413982"/>
                  </a:moveTo>
                  <a:lnTo>
                    <a:pt x="827964" y="354841"/>
                  </a:lnTo>
                  <a:lnTo>
                    <a:pt x="887104" y="354841"/>
                  </a:ln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close/>
                </a:path>
              </a:pathLst>
            </a:custGeom>
            <a:solidFill>
              <a:srgbClr val="FFD9D8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685498" y="1833349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887104" y="59140"/>
                  </a:moveTo>
                  <a:lnTo>
                    <a:pt x="887104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827964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827964" y="0"/>
                  </a:move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lnTo>
                    <a:pt x="887104" y="59140"/>
                  </a:lnTo>
                  <a:moveTo>
                    <a:pt x="827964" y="413982"/>
                  </a:moveTo>
                  <a:lnTo>
                    <a:pt x="59140" y="413982"/>
                  </a:lnTo>
                  <a:moveTo>
                    <a:pt x="887104" y="354841"/>
                  </a:move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lnTo>
                    <a:pt x="827964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47984" y="3038600"/>
            <a:ext cx="3005666" cy="382175"/>
            <a:chOff x="1685498" y="2306471"/>
            <a:chExt cx="887104" cy="413982"/>
          </a:xfrm>
        </p:grpSpPr>
        <p:sp>
          <p:nvSpPr>
            <p:cNvPr id="47" name="Rounded Rectangle 46"/>
            <p:cNvSpPr/>
            <p:nvPr/>
          </p:nvSpPr>
          <p:spPr>
            <a:xfrm>
              <a:off x="1685498" y="2306471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827964" y="0"/>
                  </a:moveTo>
                  <a:lnTo>
                    <a:pt x="827964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887104" y="59140"/>
                  </a:moveTo>
                  <a:lnTo>
                    <a:pt x="827964" y="59140"/>
                  </a:lnTo>
                  <a:lnTo>
                    <a:pt x="827964" y="0"/>
                  </a:ln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close/>
                  <a:moveTo>
                    <a:pt x="887104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887104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827964" y="354841"/>
                  </a:lnTo>
                  <a:lnTo>
                    <a:pt x="827964" y="413982"/>
                  </a:lnTo>
                  <a:close/>
                  <a:moveTo>
                    <a:pt x="827964" y="413982"/>
                  </a:moveTo>
                  <a:lnTo>
                    <a:pt x="827964" y="354841"/>
                  </a:lnTo>
                  <a:lnTo>
                    <a:pt x="887104" y="354841"/>
                  </a:ln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close/>
                </a:path>
              </a:pathLst>
            </a:custGeom>
            <a:solidFill>
              <a:srgbClr val="FFD7EF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685498" y="2306471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887104" y="59140"/>
                  </a:moveTo>
                  <a:lnTo>
                    <a:pt x="887104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827964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827964" y="0"/>
                  </a:move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lnTo>
                    <a:pt x="887104" y="59140"/>
                  </a:lnTo>
                  <a:moveTo>
                    <a:pt x="827964" y="413982"/>
                  </a:moveTo>
                  <a:lnTo>
                    <a:pt x="59140" y="413982"/>
                  </a:lnTo>
                  <a:moveTo>
                    <a:pt x="887104" y="354841"/>
                  </a:move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lnTo>
                    <a:pt x="827964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147984" y="3475372"/>
            <a:ext cx="3005666" cy="382175"/>
            <a:chOff x="1685498" y="2779594"/>
            <a:chExt cx="887104" cy="413982"/>
          </a:xfrm>
        </p:grpSpPr>
        <p:sp>
          <p:nvSpPr>
            <p:cNvPr id="50" name="Rounded Rectangle 49"/>
            <p:cNvSpPr/>
            <p:nvPr/>
          </p:nvSpPr>
          <p:spPr>
            <a:xfrm>
              <a:off x="1685498" y="2779594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827964" y="0"/>
                  </a:moveTo>
                  <a:lnTo>
                    <a:pt x="827964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887104" y="59140"/>
                  </a:moveTo>
                  <a:lnTo>
                    <a:pt x="827964" y="59140"/>
                  </a:lnTo>
                  <a:lnTo>
                    <a:pt x="827964" y="0"/>
                  </a:ln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close/>
                  <a:moveTo>
                    <a:pt x="887104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887104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827964" y="354841"/>
                  </a:lnTo>
                  <a:lnTo>
                    <a:pt x="827964" y="413982"/>
                  </a:lnTo>
                  <a:close/>
                  <a:moveTo>
                    <a:pt x="827964" y="413982"/>
                  </a:moveTo>
                  <a:lnTo>
                    <a:pt x="827964" y="354841"/>
                  </a:lnTo>
                  <a:lnTo>
                    <a:pt x="887104" y="354841"/>
                  </a:ln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close/>
                </a:path>
              </a:pathLst>
            </a:custGeom>
            <a:solidFill>
              <a:srgbClr val="F5E0FF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685498" y="2779594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887104" y="59140"/>
                  </a:moveTo>
                  <a:lnTo>
                    <a:pt x="887104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827964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827964" y="0"/>
                  </a:move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lnTo>
                    <a:pt x="887104" y="59140"/>
                  </a:lnTo>
                  <a:moveTo>
                    <a:pt x="827964" y="413982"/>
                  </a:moveTo>
                  <a:lnTo>
                    <a:pt x="59140" y="413982"/>
                  </a:lnTo>
                  <a:moveTo>
                    <a:pt x="887104" y="354841"/>
                  </a:move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lnTo>
                    <a:pt x="827964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147984" y="3912144"/>
            <a:ext cx="3005666" cy="327578"/>
            <a:chOff x="1685498" y="3252716"/>
            <a:chExt cx="887104" cy="354841"/>
          </a:xfrm>
        </p:grpSpPr>
        <p:sp>
          <p:nvSpPr>
            <p:cNvPr id="53" name="Rounded Rectangle 52"/>
            <p:cNvSpPr/>
            <p:nvPr/>
          </p:nvSpPr>
          <p:spPr>
            <a:xfrm>
              <a:off x="1685498" y="3252716"/>
              <a:ext cx="887104" cy="354841"/>
            </a:xfrm>
            <a:custGeom>
              <a:avLst/>
              <a:gdLst/>
              <a:ahLst/>
              <a:cxnLst/>
              <a:rect l="0" t="0" r="0" b="0"/>
              <a:pathLst>
                <a:path w="887104" h="354841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827964" y="0"/>
                  </a:moveTo>
                  <a:lnTo>
                    <a:pt x="827964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887104" y="59140"/>
                  </a:moveTo>
                  <a:lnTo>
                    <a:pt x="827964" y="59140"/>
                  </a:lnTo>
                  <a:lnTo>
                    <a:pt x="827964" y="0"/>
                  </a:ln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close/>
                  <a:moveTo>
                    <a:pt x="887104" y="295701"/>
                  </a:moveTo>
                  <a:lnTo>
                    <a:pt x="0" y="295701"/>
                  </a:lnTo>
                  <a:lnTo>
                    <a:pt x="0" y="59140"/>
                  </a:lnTo>
                  <a:lnTo>
                    <a:pt x="887104" y="59140"/>
                  </a:lnTo>
                  <a:close/>
                  <a:moveTo>
                    <a:pt x="0" y="295701"/>
                  </a:moveTo>
                  <a:lnTo>
                    <a:pt x="59140" y="295701"/>
                  </a:lnTo>
                  <a:lnTo>
                    <a:pt x="59140" y="354841"/>
                  </a:lnTo>
                  <a:lnTo>
                    <a:pt x="29570" y="354841"/>
                  </a:lnTo>
                  <a:cubicBezTo>
                    <a:pt x="13239" y="354841"/>
                    <a:pt x="0" y="341602"/>
                    <a:pt x="0" y="325271"/>
                  </a:cubicBezTo>
                  <a:close/>
                  <a:moveTo>
                    <a:pt x="59140" y="354841"/>
                  </a:moveTo>
                  <a:lnTo>
                    <a:pt x="59140" y="295701"/>
                  </a:lnTo>
                  <a:lnTo>
                    <a:pt x="827964" y="295701"/>
                  </a:lnTo>
                  <a:lnTo>
                    <a:pt x="827964" y="354841"/>
                  </a:lnTo>
                  <a:close/>
                  <a:moveTo>
                    <a:pt x="827964" y="354841"/>
                  </a:moveTo>
                  <a:lnTo>
                    <a:pt x="827964" y="295701"/>
                  </a:lnTo>
                  <a:lnTo>
                    <a:pt x="887104" y="295701"/>
                  </a:lnTo>
                  <a:lnTo>
                    <a:pt x="887104" y="325271"/>
                  </a:lnTo>
                  <a:cubicBezTo>
                    <a:pt x="887104" y="341602"/>
                    <a:pt x="873865" y="354841"/>
                    <a:pt x="857534" y="354841"/>
                  </a:cubicBezTo>
                  <a:close/>
                </a:path>
              </a:pathLst>
            </a:custGeom>
            <a:solidFill>
              <a:srgbClr val="E7E1FF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685498" y="3252716"/>
              <a:ext cx="887104" cy="354841"/>
            </a:xfrm>
            <a:custGeom>
              <a:avLst/>
              <a:gdLst/>
              <a:ahLst/>
              <a:cxnLst/>
              <a:rect l="0" t="0" r="0" b="0"/>
              <a:pathLst>
                <a:path w="887104" h="354841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887104" y="59140"/>
                  </a:moveTo>
                  <a:lnTo>
                    <a:pt x="887104" y="295701"/>
                  </a:lnTo>
                  <a:moveTo>
                    <a:pt x="0" y="29570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827964" y="0"/>
                  </a:lnTo>
                  <a:moveTo>
                    <a:pt x="59140" y="354841"/>
                  </a:moveTo>
                  <a:lnTo>
                    <a:pt x="29570" y="354841"/>
                  </a:lnTo>
                  <a:cubicBezTo>
                    <a:pt x="13239" y="354841"/>
                    <a:pt x="0" y="341602"/>
                    <a:pt x="0" y="325271"/>
                  </a:cubicBezTo>
                  <a:lnTo>
                    <a:pt x="0" y="295701"/>
                  </a:lnTo>
                  <a:moveTo>
                    <a:pt x="827964" y="0"/>
                  </a:move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lnTo>
                    <a:pt x="887104" y="59140"/>
                  </a:lnTo>
                  <a:moveTo>
                    <a:pt x="827964" y="354841"/>
                  </a:moveTo>
                  <a:lnTo>
                    <a:pt x="59140" y="354841"/>
                  </a:lnTo>
                  <a:moveTo>
                    <a:pt x="887104" y="295701"/>
                  </a:moveTo>
                  <a:lnTo>
                    <a:pt x="887104" y="325271"/>
                  </a:lnTo>
                  <a:cubicBezTo>
                    <a:pt x="887104" y="341602"/>
                    <a:pt x="873865" y="354841"/>
                    <a:pt x="857534" y="354841"/>
                  </a:cubicBezTo>
                  <a:lnTo>
                    <a:pt x="827964" y="354841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147984" y="4294318"/>
            <a:ext cx="3005666" cy="382175"/>
            <a:chOff x="1685498" y="3666698"/>
            <a:chExt cx="887104" cy="413982"/>
          </a:xfrm>
        </p:grpSpPr>
        <p:sp>
          <p:nvSpPr>
            <p:cNvPr id="56" name="Rounded Rectangle 55"/>
            <p:cNvSpPr/>
            <p:nvPr/>
          </p:nvSpPr>
          <p:spPr>
            <a:xfrm>
              <a:off x="1685498" y="3666698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827964" y="0"/>
                  </a:moveTo>
                  <a:lnTo>
                    <a:pt x="827964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887104" y="59140"/>
                  </a:moveTo>
                  <a:lnTo>
                    <a:pt x="827964" y="59140"/>
                  </a:lnTo>
                  <a:lnTo>
                    <a:pt x="827964" y="0"/>
                  </a:ln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close/>
                  <a:moveTo>
                    <a:pt x="887104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887104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827964" y="354841"/>
                  </a:lnTo>
                  <a:lnTo>
                    <a:pt x="827964" y="413982"/>
                  </a:lnTo>
                  <a:close/>
                  <a:moveTo>
                    <a:pt x="827964" y="413982"/>
                  </a:moveTo>
                  <a:lnTo>
                    <a:pt x="827964" y="354841"/>
                  </a:lnTo>
                  <a:lnTo>
                    <a:pt x="887104" y="354841"/>
                  </a:ln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685498" y="3666698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887104" y="59140"/>
                  </a:moveTo>
                  <a:lnTo>
                    <a:pt x="887104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827964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827964" y="0"/>
                  </a:move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lnTo>
                    <a:pt x="887104" y="59140"/>
                  </a:lnTo>
                  <a:moveTo>
                    <a:pt x="827964" y="413982"/>
                  </a:moveTo>
                  <a:lnTo>
                    <a:pt x="59140" y="413982"/>
                  </a:lnTo>
                  <a:moveTo>
                    <a:pt x="887104" y="354841"/>
                  </a:move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lnTo>
                    <a:pt x="827964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147984" y="4731089"/>
            <a:ext cx="3005666" cy="382175"/>
            <a:chOff x="1685498" y="4139820"/>
            <a:chExt cx="887104" cy="413982"/>
          </a:xfrm>
        </p:grpSpPr>
        <p:sp>
          <p:nvSpPr>
            <p:cNvPr id="59" name="Rounded Rectangle 58"/>
            <p:cNvSpPr/>
            <p:nvPr/>
          </p:nvSpPr>
          <p:spPr>
            <a:xfrm>
              <a:off x="1685498" y="4139820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827964" y="0"/>
                  </a:moveTo>
                  <a:lnTo>
                    <a:pt x="827964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887104" y="59140"/>
                  </a:moveTo>
                  <a:lnTo>
                    <a:pt x="827964" y="59140"/>
                  </a:lnTo>
                  <a:lnTo>
                    <a:pt x="827964" y="0"/>
                  </a:ln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close/>
                  <a:moveTo>
                    <a:pt x="887104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887104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827964" y="354841"/>
                  </a:lnTo>
                  <a:lnTo>
                    <a:pt x="827964" y="413982"/>
                  </a:lnTo>
                  <a:close/>
                  <a:moveTo>
                    <a:pt x="827964" y="413982"/>
                  </a:moveTo>
                  <a:lnTo>
                    <a:pt x="827964" y="354841"/>
                  </a:lnTo>
                  <a:lnTo>
                    <a:pt x="887104" y="354841"/>
                  </a:ln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close/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685498" y="4139820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887104" y="59140"/>
                  </a:moveTo>
                  <a:lnTo>
                    <a:pt x="887104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827964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827964" y="0"/>
                  </a:move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lnTo>
                    <a:pt x="887104" y="59140"/>
                  </a:lnTo>
                  <a:moveTo>
                    <a:pt x="827964" y="413982"/>
                  </a:moveTo>
                  <a:lnTo>
                    <a:pt x="59140" y="413982"/>
                  </a:lnTo>
                  <a:moveTo>
                    <a:pt x="887104" y="354841"/>
                  </a:move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lnTo>
                    <a:pt x="827964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47984" y="5167861"/>
            <a:ext cx="3005666" cy="436771"/>
            <a:chOff x="1685498" y="4612943"/>
            <a:chExt cx="887104" cy="473122"/>
          </a:xfrm>
        </p:grpSpPr>
        <p:sp>
          <p:nvSpPr>
            <p:cNvPr id="62" name="Rounded Rectangle 61"/>
            <p:cNvSpPr/>
            <p:nvPr/>
          </p:nvSpPr>
          <p:spPr>
            <a:xfrm>
              <a:off x="1685498" y="4612943"/>
              <a:ext cx="887104" cy="473122"/>
            </a:xfrm>
            <a:custGeom>
              <a:avLst/>
              <a:gdLst/>
              <a:ahLst/>
              <a:cxnLst/>
              <a:rect l="0" t="0" r="0" b="0"/>
              <a:pathLst>
                <a:path w="887104" h="47312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827964" y="0"/>
                  </a:moveTo>
                  <a:lnTo>
                    <a:pt x="827964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887104" y="59140"/>
                  </a:moveTo>
                  <a:lnTo>
                    <a:pt x="827964" y="59140"/>
                  </a:lnTo>
                  <a:lnTo>
                    <a:pt x="827964" y="0"/>
                  </a:ln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close/>
                  <a:moveTo>
                    <a:pt x="887104" y="413982"/>
                  </a:moveTo>
                  <a:lnTo>
                    <a:pt x="0" y="413982"/>
                  </a:lnTo>
                  <a:lnTo>
                    <a:pt x="0" y="59140"/>
                  </a:lnTo>
                  <a:lnTo>
                    <a:pt x="887104" y="59140"/>
                  </a:lnTo>
                  <a:close/>
                  <a:moveTo>
                    <a:pt x="0" y="413982"/>
                  </a:moveTo>
                  <a:lnTo>
                    <a:pt x="59140" y="413982"/>
                  </a:lnTo>
                  <a:lnTo>
                    <a:pt x="59140" y="473122"/>
                  </a:lnTo>
                  <a:lnTo>
                    <a:pt x="29570" y="473122"/>
                  </a:lnTo>
                  <a:cubicBezTo>
                    <a:pt x="13239" y="473122"/>
                    <a:pt x="0" y="459883"/>
                    <a:pt x="0" y="443552"/>
                  </a:cubicBezTo>
                  <a:close/>
                  <a:moveTo>
                    <a:pt x="59140" y="473122"/>
                  </a:moveTo>
                  <a:lnTo>
                    <a:pt x="59140" y="413982"/>
                  </a:lnTo>
                  <a:lnTo>
                    <a:pt x="827964" y="413982"/>
                  </a:lnTo>
                  <a:lnTo>
                    <a:pt x="827964" y="473122"/>
                  </a:lnTo>
                  <a:close/>
                  <a:moveTo>
                    <a:pt x="827964" y="473122"/>
                  </a:moveTo>
                  <a:lnTo>
                    <a:pt x="827964" y="413982"/>
                  </a:lnTo>
                  <a:lnTo>
                    <a:pt x="887104" y="413982"/>
                  </a:lnTo>
                  <a:lnTo>
                    <a:pt x="887104" y="443552"/>
                  </a:lnTo>
                  <a:cubicBezTo>
                    <a:pt x="887104" y="459883"/>
                    <a:pt x="873865" y="473122"/>
                    <a:pt x="857534" y="473122"/>
                  </a:cubicBezTo>
                  <a:close/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685498" y="4612943"/>
              <a:ext cx="887104" cy="473122"/>
            </a:xfrm>
            <a:custGeom>
              <a:avLst/>
              <a:gdLst/>
              <a:ahLst/>
              <a:cxnLst/>
              <a:rect l="0" t="0" r="0" b="0"/>
              <a:pathLst>
                <a:path w="887104" h="47312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887104" y="59140"/>
                  </a:moveTo>
                  <a:lnTo>
                    <a:pt x="887104" y="413982"/>
                  </a:lnTo>
                  <a:moveTo>
                    <a:pt x="0" y="413982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827964" y="0"/>
                  </a:lnTo>
                  <a:moveTo>
                    <a:pt x="59140" y="473122"/>
                  </a:moveTo>
                  <a:lnTo>
                    <a:pt x="29570" y="473122"/>
                  </a:lnTo>
                  <a:cubicBezTo>
                    <a:pt x="13239" y="473122"/>
                    <a:pt x="0" y="459883"/>
                    <a:pt x="0" y="443552"/>
                  </a:cubicBezTo>
                  <a:lnTo>
                    <a:pt x="0" y="413982"/>
                  </a:lnTo>
                  <a:moveTo>
                    <a:pt x="827964" y="0"/>
                  </a:move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lnTo>
                    <a:pt x="887104" y="59140"/>
                  </a:lnTo>
                  <a:moveTo>
                    <a:pt x="827964" y="473122"/>
                  </a:moveTo>
                  <a:lnTo>
                    <a:pt x="59140" y="473122"/>
                  </a:lnTo>
                  <a:moveTo>
                    <a:pt x="887104" y="413982"/>
                  </a:moveTo>
                  <a:lnTo>
                    <a:pt x="887104" y="443552"/>
                  </a:lnTo>
                  <a:cubicBezTo>
                    <a:pt x="887104" y="459883"/>
                    <a:pt x="873865" y="473122"/>
                    <a:pt x="857534" y="473122"/>
                  </a:cubicBezTo>
                  <a:lnTo>
                    <a:pt x="827964" y="47312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147984" y="5659229"/>
            <a:ext cx="3005666" cy="436771"/>
            <a:chOff x="1685498" y="5145205"/>
            <a:chExt cx="887104" cy="473122"/>
          </a:xfrm>
        </p:grpSpPr>
        <p:sp>
          <p:nvSpPr>
            <p:cNvPr id="65" name="Rounded Rectangle 64"/>
            <p:cNvSpPr/>
            <p:nvPr/>
          </p:nvSpPr>
          <p:spPr>
            <a:xfrm>
              <a:off x="1685498" y="5145205"/>
              <a:ext cx="887104" cy="473122"/>
            </a:xfrm>
            <a:custGeom>
              <a:avLst/>
              <a:gdLst/>
              <a:ahLst/>
              <a:cxnLst/>
              <a:rect l="0" t="0" r="0" b="0"/>
              <a:pathLst>
                <a:path w="887104" h="47312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827964" y="0"/>
                  </a:moveTo>
                  <a:lnTo>
                    <a:pt x="827964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887104" y="59140"/>
                  </a:moveTo>
                  <a:lnTo>
                    <a:pt x="827964" y="59140"/>
                  </a:lnTo>
                  <a:lnTo>
                    <a:pt x="827964" y="0"/>
                  </a:ln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close/>
                  <a:moveTo>
                    <a:pt x="887104" y="413982"/>
                  </a:moveTo>
                  <a:lnTo>
                    <a:pt x="0" y="413982"/>
                  </a:lnTo>
                  <a:lnTo>
                    <a:pt x="0" y="59140"/>
                  </a:lnTo>
                  <a:lnTo>
                    <a:pt x="887104" y="59140"/>
                  </a:lnTo>
                  <a:close/>
                  <a:moveTo>
                    <a:pt x="0" y="413982"/>
                  </a:moveTo>
                  <a:lnTo>
                    <a:pt x="59140" y="413982"/>
                  </a:lnTo>
                  <a:lnTo>
                    <a:pt x="59140" y="473122"/>
                  </a:lnTo>
                  <a:lnTo>
                    <a:pt x="29570" y="473122"/>
                  </a:lnTo>
                  <a:cubicBezTo>
                    <a:pt x="13239" y="473122"/>
                    <a:pt x="0" y="459883"/>
                    <a:pt x="0" y="443552"/>
                  </a:cubicBezTo>
                  <a:close/>
                  <a:moveTo>
                    <a:pt x="59140" y="473122"/>
                  </a:moveTo>
                  <a:lnTo>
                    <a:pt x="59140" y="413982"/>
                  </a:lnTo>
                  <a:lnTo>
                    <a:pt x="827964" y="413982"/>
                  </a:lnTo>
                  <a:lnTo>
                    <a:pt x="827964" y="473122"/>
                  </a:lnTo>
                  <a:close/>
                  <a:moveTo>
                    <a:pt x="827964" y="473122"/>
                  </a:moveTo>
                  <a:lnTo>
                    <a:pt x="827964" y="413982"/>
                  </a:lnTo>
                  <a:lnTo>
                    <a:pt x="887104" y="413982"/>
                  </a:lnTo>
                  <a:lnTo>
                    <a:pt x="887104" y="443552"/>
                  </a:lnTo>
                  <a:cubicBezTo>
                    <a:pt x="887104" y="459883"/>
                    <a:pt x="873865" y="473122"/>
                    <a:pt x="857534" y="473122"/>
                  </a:cubicBezTo>
                  <a:close/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685498" y="5145205"/>
              <a:ext cx="887104" cy="473122"/>
            </a:xfrm>
            <a:custGeom>
              <a:avLst/>
              <a:gdLst/>
              <a:ahLst/>
              <a:cxnLst/>
              <a:rect l="0" t="0" r="0" b="0"/>
              <a:pathLst>
                <a:path w="887104" h="47312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887104" y="59140"/>
                  </a:moveTo>
                  <a:lnTo>
                    <a:pt x="887104" y="413982"/>
                  </a:lnTo>
                  <a:moveTo>
                    <a:pt x="0" y="413982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827964" y="0"/>
                  </a:lnTo>
                  <a:moveTo>
                    <a:pt x="59140" y="473122"/>
                  </a:moveTo>
                  <a:lnTo>
                    <a:pt x="29570" y="473122"/>
                  </a:lnTo>
                  <a:cubicBezTo>
                    <a:pt x="13239" y="473122"/>
                    <a:pt x="0" y="459883"/>
                    <a:pt x="0" y="443552"/>
                  </a:cubicBezTo>
                  <a:lnTo>
                    <a:pt x="0" y="413982"/>
                  </a:lnTo>
                  <a:moveTo>
                    <a:pt x="827964" y="0"/>
                  </a:move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lnTo>
                    <a:pt x="887104" y="59140"/>
                  </a:lnTo>
                  <a:moveTo>
                    <a:pt x="827964" y="473122"/>
                  </a:moveTo>
                  <a:lnTo>
                    <a:pt x="59140" y="473122"/>
                  </a:lnTo>
                  <a:moveTo>
                    <a:pt x="887104" y="413982"/>
                  </a:moveTo>
                  <a:lnTo>
                    <a:pt x="887104" y="443552"/>
                  </a:lnTo>
                  <a:cubicBezTo>
                    <a:pt x="887104" y="459883"/>
                    <a:pt x="873865" y="473122"/>
                    <a:pt x="857534" y="473122"/>
                  </a:cubicBezTo>
                  <a:lnTo>
                    <a:pt x="827964" y="47312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971411" y="3101156"/>
            <a:ext cx="2741557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DE58A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Hybrid AI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DE58A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 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DE58A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Performance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DE58A9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12358" y="3117719"/>
            <a:ext cx="286790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E58A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Works better than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E58A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E58A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single-method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E58A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E58A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approaches.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E58A9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56164" y="1482601"/>
            <a:ext cx="73359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Description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71411" y="3565475"/>
            <a:ext cx="210820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BA5DE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Real-World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BA5DE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  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BA5DE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Application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BA5DE5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29764" y="3554491"/>
            <a:ext cx="230255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BA5DE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Lacks real-world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A5DE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BA5DE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use across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A5DE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BA5DE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domains.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BA5DE5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81905" y="570741"/>
            <a:ext cx="411754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Existing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Research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Analysis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98635" y="1797999"/>
            <a:ext cx="1843390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E0CB1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Defense Effectiveness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E0CB15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73447" y="3977886"/>
            <a:ext cx="2586285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7F64EA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Dynamic System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F64EA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7F64EA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Performance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7F64EA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98635" y="2658278"/>
            <a:ext cx="1756891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E5575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Preprocessing Speed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E55753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591684" y="4004911"/>
            <a:ext cx="219842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7F64EA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Fails in dynamic,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64EA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7F64EA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real-time systems.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7F64EA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72251" y="1457450"/>
            <a:ext cx="115768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Characteristic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73443" y="4387360"/>
            <a:ext cx="2256900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4E88E7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Edge Device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E88E7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4E88E7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Compatibility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4E88E7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27418" y="2683580"/>
            <a:ext cx="265931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E5575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Fast preprocessing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575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E5575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reduces clean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575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E5575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accuracy.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E55753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160507" y="4414530"/>
            <a:ext cx="294548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4E88E7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Edge devices need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88E7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4E88E7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lightweight, smart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88E7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4E88E7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defenses.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E88E7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73442" y="5762564"/>
            <a:ext cx="177131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92BD3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Combined Attributes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92BD39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285441" y="4810209"/>
            <a:ext cx="273042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1EABDA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Improves vision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ABDA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1EABDA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systems but not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ABDA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1EABDA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other data.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1EABDA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73442" y="4842137"/>
            <a:ext cx="1712905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1EABDA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Data Type Flexibility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1EABDA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71411" y="2233916"/>
            <a:ext cx="1549527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DE8431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Ensemble Training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DE8431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092278" y="5233287"/>
            <a:ext cx="3061372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Connects attacks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t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o privacy issues;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limited to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socia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l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networks.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CC583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973442" y="5278908"/>
            <a:ext cx="163044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Privacy Connection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3CC583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60507" y="1807404"/>
            <a:ext cx="29931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E0CB1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No single defense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0CB1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E0CB1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works well against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0CB1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E0CB1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all attacks.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E0CB15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11743" y="2244176"/>
            <a:ext cx="294190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E8431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Improves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E8431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E8431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robustness but 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E8431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E8431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slow and costly.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E8431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40656" y="5724655"/>
            <a:ext cx="3061372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2BD3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Few defenses offer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2BD3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2BD3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robustness, speed,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2BD3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2BD3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and domain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2BD3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2BD3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flexibility together.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92BD39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264314" y="3155632"/>
            <a:ext cx="549966" cy="148114"/>
          </a:xfrm>
          <a:custGeom>
            <a:avLst/>
            <a:gdLst/>
            <a:ahLst/>
            <a:cxnLst/>
            <a:rect l="0" t="0" r="0" b="0"/>
            <a:pathLst>
              <a:path w="162319" h="160441">
                <a:moveTo>
                  <a:pt x="102094" y="30644"/>
                </a:moveTo>
                <a:cubicBezTo>
                  <a:pt x="117103" y="27627"/>
                  <a:pt x="129186" y="15396"/>
                  <a:pt x="132209" y="0"/>
                </a:cubicBezTo>
                <a:cubicBezTo>
                  <a:pt x="135230" y="15396"/>
                  <a:pt x="147311" y="27627"/>
                  <a:pt x="162319" y="30644"/>
                </a:cubicBezTo>
                <a:moveTo>
                  <a:pt x="162319" y="30661"/>
                </a:moveTo>
                <a:cubicBezTo>
                  <a:pt x="147311" y="33678"/>
                  <a:pt x="135227" y="45909"/>
                  <a:pt x="132206" y="61306"/>
                </a:cubicBezTo>
                <a:cubicBezTo>
                  <a:pt x="129183" y="45909"/>
                  <a:pt x="117103" y="33678"/>
                  <a:pt x="102094" y="30661"/>
                </a:cubicBezTo>
                <a:moveTo>
                  <a:pt x="144193" y="81253"/>
                </a:moveTo>
                <a:lnTo>
                  <a:pt x="144193" y="117183"/>
                </a:lnTo>
                <a:cubicBezTo>
                  <a:pt x="144193" y="125146"/>
                  <a:pt x="137737" y="131602"/>
                  <a:pt x="129773" y="131602"/>
                </a:cubicBezTo>
                <a:lnTo>
                  <a:pt x="14419" y="131602"/>
                </a:lnTo>
                <a:cubicBezTo>
                  <a:pt x="6455" y="131602"/>
                  <a:pt x="0" y="125146"/>
                  <a:pt x="0" y="117183"/>
                </a:cubicBezTo>
                <a:lnTo>
                  <a:pt x="0" y="45086"/>
                </a:lnTo>
                <a:cubicBezTo>
                  <a:pt x="0" y="37123"/>
                  <a:pt x="6455" y="30667"/>
                  <a:pt x="14419" y="30667"/>
                </a:cubicBezTo>
                <a:lnTo>
                  <a:pt x="78086" y="30667"/>
                </a:lnTo>
                <a:moveTo>
                  <a:pt x="72098" y="131592"/>
                </a:moveTo>
                <a:lnTo>
                  <a:pt x="72098" y="160431"/>
                </a:lnTo>
                <a:moveTo>
                  <a:pt x="93720" y="160441"/>
                </a:moveTo>
                <a:lnTo>
                  <a:pt x="50462" y="160441"/>
                </a:lnTo>
                <a:moveTo>
                  <a:pt x="0" y="103986"/>
                </a:moveTo>
                <a:lnTo>
                  <a:pt x="144193" y="103986"/>
                </a:lnTo>
              </a:path>
            </a:pathLst>
          </a:custGeom>
          <a:noFill/>
          <a:ln w="7392">
            <a:solidFill>
              <a:srgbClr val="DE58A9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261428" y="3584841"/>
            <a:ext cx="554397" cy="160100"/>
          </a:xfrm>
          <a:custGeom>
            <a:avLst/>
            <a:gdLst/>
            <a:ahLst/>
            <a:cxnLst/>
            <a:rect l="0" t="0" r="0" b="0"/>
            <a:pathLst>
              <a:path w="163627" h="173424">
                <a:moveTo>
                  <a:pt x="80273" y="173424"/>
                </a:moveTo>
                <a:lnTo>
                  <a:pt x="80273" y="73691"/>
                </a:lnTo>
                <a:moveTo>
                  <a:pt x="58111" y="99543"/>
                </a:moveTo>
                <a:lnTo>
                  <a:pt x="58111" y="162342"/>
                </a:lnTo>
                <a:lnTo>
                  <a:pt x="39644" y="162342"/>
                </a:lnTo>
                <a:lnTo>
                  <a:pt x="39644" y="173424"/>
                </a:lnTo>
                <a:moveTo>
                  <a:pt x="13785" y="173424"/>
                </a:moveTo>
                <a:lnTo>
                  <a:pt x="13785" y="140180"/>
                </a:lnTo>
                <a:lnTo>
                  <a:pt x="35948" y="140180"/>
                </a:lnTo>
                <a:lnTo>
                  <a:pt x="35948" y="110624"/>
                </a:lnTo>
                <a:moveTo>
                  <a:pt x="120910" y="173424"/>
                </a:moveTo>
                <a:lnTo>
                  <a:pt x="120910" y="162342"/>
                </a:lnTo>
                <a:lnTo>
                  <a:pt x="102436" y="162342"/>
                </a:lnTo>
                <a:lnTo>
                  <a:pt x="102436" y="99543"/>
                </a:lnTo>
                <a:moveTo>
                  <a:pt x="124606" y="110624"/>
                </a:moveTo>
                <a:lnTo>
                  <a:pt x="124606" y="140180"/>
                </a:lnTo>
                <a:lnTo>
                  <a:pt x="146769" y="140180"/>
                </a:lnTo>
                <a:lnTo>
                  <a:pt x="146769" y="173424"/>
                </a:lnTo>
                <a:moveTo>
                  <a:pt x="20749" y="101265"/>
                </a:moveTo>
                <a:cubicBezTo>
                  <a:pt x="8603" y="99071"/>
                  <a:pt x="0" y="88165"/>
                  <a:pt x="693" y="75842"/>
                </a:cubicBezTo>
                <a:cubicBezTo>
                  <a:pt x="700" y="67859"/>
                  <a:pt x="4305" y="60303"/>
                  <a:pt x="10506" y="55275"/>
                </a:cubicBezTo>
                <a:cubicBezTo>
                  <a:pt x="16708" y="50247"/>
                  <a:pt x="24845" y="48281"/>
                  <a:pt x="32658" y="49924"/>
                </a:cubicBezTo>
                <a:cubicBezTo>
                  <a:pt x="33977" y="27366"/>
                  <a:pt x="50428" y="8577"/>
                  <a:pt x="72614" y="4288"/>
                </a:cubicBezTo>
                <a:cubicBezTo>
                  <a:pt x="94799" y="0"/>
                  <a:pt x="117068" y="11305"/>
                  <a:pt x="126698" y="31746"/>
                </a:cubicBezTo>
                <a:cubicBezTo>
                  <a:pt x="136287" y="31380"/>
                  <a:pt x="145612" y="34935"/>
                  <a:pt x="152523" y="41592"/>
                </a:cubicBezTo>
                <a:cubicBezTo>
                  <a:pt x="159434" y="48250"/>
                  <a:pt x="163335" y="57434"/>
                  <a:pt x="163328" y="67030"/>
                </a:cubicBezTo>
                <a:cubicBezTo>
                  <a:pt x="163627" y="82979"/>
                  <a:pt x="152912" y="97037"/>
                  <a:pt x="137455" y="100977"/>
                </a:cubicBezTo>
              </a:path>
            </a:pathLst>
          </a:custGeom>
          <a:noFill/>
          <a:ln w="7392">
            <a:solidFill>
              <a:srgbClr val="BA5DE5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2251250" y="1868188"/>
            <a:ext cx="576085" cy="102368"/>
          </a:xfrm>
          <a:custGeom>
            <a:avLst/>
            <a:gdLst/>
            <a:ahLst/>
            <a:cxnLst/>
            <a:rect l="0" t="0" r="0" b="0"/>
            <a:pathLst>
              <a:path w="170028" h="110888">
                <a:moveTo>
                  <a:pt x="7392" y="0"/>
                </a:moveTo>
                <a:lnTo>
                  <a:pt x="162635" y="0"/>
                </a:lnTo>
                <a:cubicBezTo>
                  <a:pt x="162635" y="0"/>
                  <a:pt x="170028" y="0"/>
                  <a:pt x="170028" y="7392"/>
                </a:cubicBezTo>
                <a:lnTo>
                  <a:pt x="170028" y="103495"/>
                </a:lnTo>
                <a:cubicBezTo>
                  <a:pt x="170028" y="103495"/>
                  <a:pt x="170028" y="110888"/>
                  <a:pt x="162635" y="110888"/>
                </a:cubicBezTo>
                <a:lnTo>
                  <a:pt x="7392" y="110888"/>
                </a:lnTo>
                <a:cubicBezTo>
                  <a:pt x="7392" y="110888"/>
                  <a:pt x="0" y="110888"/>
                  <a:pt x="0" y="103495"/>
                </a:cubicBezTo>
                <a:lnTo>
                  <a:pt x="0" y="7392"/>
                </a:lnTo>
                <a:cubicBezTo>
                  <a:pt x="0" y="7392"/>
                  <a:pt x="0" y="0"/>
                  <a:pt x="7392" y="0"/>
                </a:cubicBezTo>
                <a:moveTo>
                  <a:pt x="169481" y="106282"/>
                </a:moveTo>
                <a:cubicBezTo>
                  <a:pt x="164698" y="85997"/>
                  <a:pt x="128711" y="70229"/>
                  <a:pt x="85014" y="70229"/>
                </a:cubicBezTo>
                <a:cubicBezTo>
                  <a:pt x="41316" y="70229"/>
                  <a:pt x="5330" y="85997"/>
                  <a:pt x="547" y="106282"/>
                </a:cubicBezTo>
              </a:path>
            </a:pathLst>
          </a:custGeom>
          <a:noFill/>
          <a:ln w="7392">
            <a:solidFill>
              <a:srgbClr val="E0CB15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338915" y="4417160"/>
            <a:ext cx="400754" cy="136490"/>
          </a:xfrm>
          <a:custGeom>
            <a:avLst/>
            <a:gdLst/>
            <a:ahLst/>
            <a:cxnLst/>
            <a:rect l="0" t="0" r="0" b="0"/>
            <a:pathLst>
              <a:path w="118280" h="147850">
                <a:moveTo>
                  <a:pt x="59140" y="118280"/>
                </a:moveTo>
                <a:lnTo>
                  <a:pt x="59140" y="147850"/>
                </a:lnTo>
                <a:moveTo>
                  <a:pt x="59140" y="59140"/>
                </a:moveTo>
                <a:lnTo>
                  <a:pt x="59140" y="81317"/>
                </a:lnTo>
                <a:moveTo>
                  <a:pt x="59140" y="0"/>
                </a:moveTo>
                <a:lnTo>
                  <a:pt x="59140" y="22177"/>
                </a:lnTo>
                <a:moveTo>
                  <a:pt x="29570" y="22177"/>
                </a:moveTo>
                <a:lnTo>
                  <a:pt x="88710" y="22177"/>
                </a:lnTo>
                <a:cubicBezTo>
                  <a:pt x="88710" y="22177"/>
                  <a:pt x="96102" y="22177"/>
                  <a:pt x="96102" y="29570"/>
                </a:cubicBezTo>
                <a:lnTo>
                  <a:pt x="96102" y="51747"/>
                </a:lnTo>
                <a:cubicBezTo>
                  <a:pt x="96102" y="51747"/>
                  <a:pt x="96102" y="59140"/>
                  <a:pt x="88710" y="59140"/>
                </a:cubicBezTo>
                <a:lnTo>
                  <a:pt x="29570" y="59140"/>
                </a:lnTo>
                <a:cubicBezTo>
                  <a:pt x="29570" y="59140"/>
                  <a:pt x="22177" y="59140"/>
                  <a:pt x="22177" y="51747"/>
                </a:cubicBezTo>
                <a:lnTo>
                  <a:pt x="22177" y="29570"/>
                </a:lnTo>
                <a:cubicBezTo>
                  <a:pt x="22177" y="29570"/>
                  <a:pt x="22177" y="22177"/>
                  <a:pt x="29570" y="22177"/>
                </a:cubicBezTo>
                <a:moveTo>
                  <a:pt x="7392" y="81317"/>
                </a:moveTo>
                <a:lnTo>
                  <a:pt x="110888" y="81317"/>
                </a:lnTo>
                <a:cubicBezTo>
                  <a:pt x="110888" y="81317"/>
                  <a:pt x="118280" y="81317"/>
                  <a:pt x="118280" y="88710"/>
                </a:cubicBezTo>
                <a:lnTo>
                  <a:pt x="118280" y="110888"/>
                </a:lnTo>
                <a:cubicBezTo>
                  <a:pt x="118280" y="110888"/>
                  <a:pt x="118280" y="118280"/>
                  <a:pt x="110888" y="118280"/>
                </a:cubicBezTo>
                <a:lnTo>
                  <a:pt x="7392" y="118280"/>
                </a:lnTo>
                <a:cubicBezTo>
                  <a:pt x="7392" y="118280"/>
                  <a:pt x="0" y="118280"/>
                  <a:pt x="0" y="110888"/>
                </a:cubicBezTo>
                <a:lnTo>
                  <a:pt x="0" y="88710"/>
                </a:lnTo>
                <a:cubicBezTo>
                  <a:pt x="0" y="88710"/>
                  <a:pt x="0" y="81317"/>
                  <a:pt x="7392" y="81317"/>
                </a:cubicBezTo>
              </a:path>
            </a:pathLst>
          </a:custGeom>
          <a:noFill/>
          <a:ln w="7392">
            <a:solidFill>
              <a:srgbClr val="4E88E7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249772" y="4870993"/>
            <a:ext cx="576085" cy="102368"/>
          </a:xfrm>
          <a:custGeom>
            <a:avLst/>
            <a:gdLst/>
            <a:ahLst/>
            <a:cxnLst/>
            <a:rect l="0" t="0" r="0" b="0"/>
            <a:pathLst>
              <a:path w="170028" h="110888">
                <a:moveTo>
                  <a:pt x="0" y="110888"/>
                </a:moveTo>
                <a:lnTo>
                  <a:pt x="170028" y="110888"/>
                </a:lnTo>
                <a:moveTo>
                  <a:pt x="7392" y="110888"/>
                </a:moveTo>
                <a:lnTo>
                  <a:pt x="7392" y="77621"/>
                </a:lnTo>
                <a:cubicBezTo>
                  <a:pt x="7392" y="75580"/>
                  <a:pt x="9047" y="73925"/>
                  <a:pt x="11088" y="73925"/>
                </a:cubicBezTo>
                <a:lnTo>
                  <a:pt x="25873" y="73925"/>
                </a:lnTo>
                <a:cubicBezTo>
                  <a:pt x="27915" y="73925"/>
                  <a:pt x="29570" y="75580"/>
                  <a:pt x="29570" y="77621"/>
                </a:cubicBezTo>
                <a:lnTo>
                  <a:pt x="29570" y="110888"/>
                </a:lnTo>
                <a:moveTo>
                  <a:pt x="51747" y="110888"/>
                </a:moveTo>
                <a:lnTo>
                  <a:pt x="51747" y="40658"/>
                </a:lnTo>
                <a:cubicBezTo>
                  <a:pt x="51747" y="38617"/>
                  <a:pt x="53402" y="36962"/>
                  <a:pt x="55444" y="36962"/>
                </a:cubicBezTo>
                <a:lnTo>
                  <a:pt x="70229" y="36962"/>
                </a:lnTo>
                <a:cubicBezTo>
                  <a:pt x="72270" y="36962"/>
                  <a:pt x="73925" y="38617"/>
                  <a:pt x="73925" y="40658"/>
                </a:cubicBezTo>
                <a:lnTo>
                  <a:pt x="73925" y="110888"/>
                </a:lnTo>
                <a:moveTo>
                  <a:pt x="96102" y="110888"/>
                </a:moveTo>
                <a:lnTo>
                  <a:pt x="96102" y="55444"/>
                </a:lnTo>
                <a:cubicBezTo>
                  <a:pt x="96102" y="53402"/>
                  <a:pt x="97757" y="51747"/>
                  <a:pt x="99799" y="51747"/>
                </a:cubicBezTo>
                <a:lnTo>
                  <a:pt x="114584" y="51747"/>
                </a:lnTo>
                <a:cubicBezTo>
                  <a:pt x="116625" y="51747"/>
                  <a:pt x="118280" y="53402"/>
                  <a:pt x="118280" y="55444"/>
                </a:cubicBezTo>
                <a:lnTo>
                  <a:pt x="118280" y="110888"/>
                </a:lnTo>
                <a:moveTo>
                  <a:pt x="140458" y="110888"/>
                </a:moveTo>
                <a:lnTo>
                  <a:pt x="140458" y="3696"/>
                </a:lnTo>
                <a:cubicBezTo>
                  <a:pt x="140458" y="1654"/>
                  <a:pt x="142113" y="0"/>
                  <a:pt x="144154" y="0"/>
                </a:cubicBezTo>
                <a:lnTo>
                  <a:pt x="158939" y="0"/>
                </a:lnTo>
                <a:cubicBezTo>
                  <a:pt x="160980" y="0"/>
                  <a:pt x="162635" y="1654"/>
                  <a:pt x="162635" y="3696"/>
                </a:cubicBezTo>
                <a:lnTo>
                  <a:pt x="162635" y="110888"/>
                </a:lnTo>
              </a:path>
            </a:pathLst>
          </a:custGeom>
          <a:noFill/>
          <a:ln w="7392">
            <a:solidFill>
              <a:srgbClr val="1EABDA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2238730" y="2711021"/>
            <a:ext cx="572246" cy="113204"/>
          </a:xfrm>
          <a:custGeom>
            <a:avLst/>
            <a:gdLst/>
            <a:ahLst/>
            <a:cxnLst/>
            <a:rect l="0" t="0" r="0" b="0"/>
            <a:pathLst>
              <a:path w="168895" h="122626">
                <a:moveTo>
                  <a:pt x="101062" y="88710"/>
                </a:moveTo>
                <a:cubicBezTo>
                  <a:pt x="101062" y="69979"/>
                  <a:pt x="116247" y="54794"/>
                  <a:pt x="134978" y="54794"/>
                </a:cubicBezTo>
                <a:cubicBezTo>
                  <a:pt x="153710" y="54794"/>
                  <a:pt x="168895" y="69979"/>
                  <a:pt x="168895" y="88710"/>
                </a:cubicBezTo>
                <a:cubicBezTo>
                  <a:pt x="168895" y="107441"/>
                  <a:pt x="153710" y="122626"/>
                  <a:pt x="134978" y="122626"/>
                </a:cubicBezTo>
                <a:cubicBezTo>
                  <a:pt x="116247" y="122626"/>
                  <a:pt x="101062" y="107441"/>
                  <a:pt x="101062" y="88710"/>
                </a:cubicBezTo>
                <a:close/>
                <a:moveTo>
                  <a:pt x="0" y="0"/>
                </a:moveTo>
                <a:moveTo>
                  <a:pt x="134978" y="54794"/>
                </a:moveTo>
                <a:lnTo>
                  <a:pt x="74149" y="54794"/>
                </a:lnTo>
                <a:moveTo>
                  <a:pt x="101062" y="88710"/>
                </a:moveTo>
                <a:lnTo>
                  <a:pt x="52404" y="88710"/>
                </a:lnTo>
                <a:moveTo>
                  <a:pt x="0" y="0"/>
                </a:moveTo>
                <a:moveTo>
                  <a:pt x="52404" y="54794"/>
                </a:moveTo>
                <a:lnTo>
                  <a:pt x="8525" y="54794"/>
                </a:lnTo>
                <a:moveTo>
                  <a:pt x="8525" y="88710"/>
                </a:moveTo>
                <a:lnTo>
                  <a:pt x="30458" y="88710"/>
                </a:lnTo>
                <a:moveTo>
                  <a:pt x="17319" y="122626"/>
                </a:moveTo>
                <a:lnTo>
                  <a:pt x="8525" y="122626"/>
                </a:lnTo>
                <a:moveTo>
                  <a:pt x="134978" y="122626"/>
                </a:moveTo>
                <a:lnTo>
                  <a:pt x="38673" y="122626"/>
                </a:lnTo>
              </a:path>
            </a:pathLst>
          </a:custGeom>
          <a:noFill/>
          <a:ln w="7392">
            <a:solidFill>
              <a:srgbClr val="E55753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263776" y="5311170"/>
            <a:ext cx="551036" cy="150147"/>
          </a:xfrm>
          <a:custGeom>
            <a:avLst/>
            <a:gdLst/>
            <a:ahLst/>
            <a:cxnLst/>
            <a:rect l="0" t="0" r="0" b="0"/>
            <a:pathLst>
              <a:path w="162635" h="162643">
                <a:moveTo>
                  <a:pt x="51747" y="62844"/>
                </a:moveTo>
                <a:lnTo>
                  <a:pt x="51747" y="22185"/>
                </a:lnTo>
                <a:cubicBezTo>
                  <a:pt x="51747" y="18102"/>
                  <a:pt x="55057" y="14792"/>
                  <a:pt x="59140" y="14792"/>
                </a:cubicBezTo>
                <a:lnTo>
                  <a:pt x="155243" y="14792"/>
                </a:lnTo>
                <a:cubicBezTo>
                  <a:pt x="159326" y="14792"/>
                  <a:pt x="162635" y="18102"/>
                  <a:pt x="162635" y="22185"/>
                </a:cubicBezTo>
                <a:lnTo>
                  <a:pt x="162635" y="155251"/>
                </a:lnTo>
                <a:cubicBezTo>
                  <a:pt x="162635" y="159333"/>
                  <a:pt x="159326" y="162643"/>
                  <a:pt x="155243" y="162643"/>
                </a:cubicBezTo>
                <a:lnTo>
                  <a:pt x="85014" y="162643"/>
                </a:lnTo>
                <a:moveTo>
                  <a:pt x="121451" y="11096"/>
                </a:moveTo>
                <a:cubicBezTo>
                  <a:pt x="119797" y="4570"/>
                  <a:pt x="113924" y="0"/>
                  <a:pt x="107191" y="0"/>
                </a:cubicBezTo>
                <a:cubicBezTo>
                  <a:pt x="100459" y="0"/>
                  <a:pt x="94585" y="4570"/>
                  <a:pt x="92931" y="11096"/>
                </a:cubicBezTo>
                <a:lnTo>
                  <a:pt x="77621" y="11096"/>
                </a:lnTo>
                <a:lnTo>
                  <a:pt x="77621" y="33274"/>
                </a:lnTo>
                <a:lnTo>
                  <a:pt x="136761" y="33274"/>
                </a:lnTo>
                <a:lnTo>
                  <a:pt x="136761" y="11096"/>
                </a:lnTo>
                <a:close/>
                <a:moveTo>
                  <a:pt x="0" y="121984"/>
                </a:moveTo>
                <a:cubicBezTo>
                  <a:pt x="0" y="99529"/>
                  <a:pt x="18203" y="81325"/>
                  <a:pt x="40658" y="81325"/>
                </a:cubicBezTo>
                <a:cubicBezTo>
                  <a:pt x="63114" y="81325"/>
                  <a:pt x="81317" y="99529"/>
                  <a:pt x="81317" y="121984"/>
                </a:cubicBezTo>
                <a:cubicBezTo>
                  <a:pt x="81317" y="144440"/>
                  <a:pt x="63114" y="162643"/>
                  <a:pt x="40658" y="162643"/>
                </a:cubicBezTo>
                <a:cubicBezTo>
                  <a:pt x="18203" y="162643"/>
                  <a:pt x="0" y="144440"/>
                  <a:pt x="0" y="121984"/>
                </a:cubicBezTo>
                <a:moveTo>
                  <a:pt x="25873" y="125680"/>
                </a:moveTo>
                <a:lnTo>
                  <a:pt x="33266" y="136769"/>
                </a:lnTo>
                <a:lnTo>
                  <a:pt x="59140" y="110895"/>
                </a:lnTo>
                <a:moveTo>
                  <a:pt x="136761" y="59148"/>
                </a:moveTo>
                <a:lnTo>
                  <a:pt x="77621" y="59148"/>
                </a:lnTo>
                <a:moveTo>
                  <a:pt x="136761" y="85022"/>
                </a:moveTo>
                <a:lnTo>
                  <a:pt x="96102" y="85022"/>
                </a:lnTo>
                <a:moveTo>
                  <a:pt x="136761" y="110895"/>
                </a:moveTo>
                <a:lnTo>
                  <a:pt x="110888" y="110895"/>
                </a:lnTo>
                <a:moveTo>
                  <a:pt x="136761" y="136769"/>
                </a:moveTo>
                <a:lnTo>
                  <a:pt x="110888" y="136769"/>
                </a:lnTo>
              </a:path>
            </a:pathLst>
          </a:custGeom>
          <a:noFill/>
          <a:ln w="7392">
            <a:solidFill>
              <a:srgbClr val="3CC583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238727" y="5795720"/>
            <a:ext cx="582347" cy="158670"/>
          </a:xfrm>
          <a:custGeom>
            <a:avLst/>
            <a:gdLst/>
            <a:ahLst/>
            <a:cxnLst/>
            <a:rect l="0" t="0" r="0" b="0"/>
            <a:pathLst>
              <a:path w="171876" h="171876">
                <a:moveTo>
                  <a:pt x="171876" y="72077"/>
                </a:moveTo>
                <a:lnTo>
                  <a:pt x="92037" y="72077"/>
                </a:lnTo>
                <a:lnTo>
                  <a:pt x="92037" y="38810"/>
                </a:lnTo>
                <a:lnTo>
                  <a:pt x="171876" y="38810"/>
                </a:lnTo>
                <a:close/>
                <a:moveTo>
                  <a:pt x="92776" y="38810"/>
                </a:moveTo>
                <a:lnTo>
                  <a:pt x="5544" y="38810"/>
                </a:lnTo>
                <a:lnTo>
                  <a:pt x="5544" y="5544"/>
                </a:lnTo>
                <a:lnTo>
                  <a:pt x="92776" y="5544"/>
                </a:lnTo>
                <a:close/>
                <a:moveTo>
                  <a:pt x="92776" y="105343"/>
                </a:moveTo>
                <a:lnTo>
                  <a:pt x="5544" y="105343"/>
                </a:lnTo>
                <a:lnTo>
                  <a:pt x="5544" y="72077"/>
                </a:lnTo>
                <a:lnTo>
                  <a:pt x="92776" y="72077"/>
                </a:lnTo>
                <a:close/>
                <a:moveTo>
                  <a:pt x="171876" y="138610"/>
                </a:moveTo>
                <a:lnTo>
                  <a:pt x="92037" y="138610"/>
                </a:lnTo>
                <a:lnTo>
                  <a:pt x="92037" y="105343"/>
                </a:lnTo>
                <a:lnTo>
                  <a:pt x="171876" y="105343"/>
                </a:lnTo>
                <a:close/>
                <a:moveTo>
                  <a:pt x="92776" y="171876"/>
                </a:moveTo>
                <a:lnTo>
                  <a:pt x="5544" y="171876"/>
                </a:lnTo>
                <a:lnTo>
                  <a:pt x="5544" y="138610"/>
                </a:lnTo>
                <a:lnTo>
                  <a:pt x="92776" y="138610"/>
                </a:lnTo>
                <a:close/>
                <a:moveTo>
                  <a:pt x="0" y="0"/>
                </a:moveTo>
                <a:moveTo>
                  <a:pt x="100908" y="72076"/>
                </a:moveTo>
                <a:lnTo>
                  <a:pt x="131956" y="38810"/>
                </a:lnTo>
                <a:moveTo>
                  <a:pt x="0" y="0"/>
                </a:moveTo>
                <a:moveTo>
                  <a:pt x="131956" y="72076"/>
                </a:moveTo>
                <a:lnTo>
                  <a:pt x="163744" y="38810"/>
                </a:lnTo>
                <a:moveTo>
                  <a:pt x="0" y="0"/>
                </a:moveTo>
                <a:moveTo>
                  <a:pt x="100908" y="138609"/>
                </a:moveTo>
                <a:lnTo>
                  <a:pt x="131956" y="105343"/>
                </a:lnTo>
                <a:moveTo>
                  <a:pt x="0" y="0"/>
                </a:moveTo>
                <a:moveTo>
                  <a:pt x="163744" y="105343"/>
                </a:moveTo>
                <a:lnTo>
                  <a:pt x="131956" y="138609"/>
                </a:lnTo>
              </a:path>
            </a:pathLst>
          </a:custGeom>
          <a:noFill/>
          <a:ln w="7392">
            <a:solidFill>
              <a:srgbClr val="92BD39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2302486" y="2277662"/>
            <a:ext cx="468548" cy="158360"/>
          </a:xfrm>
          <a:custGeom>
            <a:avLst/>
            <a:gdLst/>
            <a:ahLst/>
            <a:cxnLst/>
            <a:rect l="0" t="0" r="0" b="0"/>
            <a:pathLst>
              <a:path w="138289" h="171540">
                <a:moveTo>
                  <a:pt x="75444" y="0"/>
                </a:moveTo>
                <a:cubicBezTo>
                  <a:pt x="85651" y="0"/>
                  <a:pt x="93926" y="8274"/>
                  <a:pt x="93926" y="18481"/>
                </a:cubicBezTo>
                <a:cubicBezTo>
                  <a:pt x="93926" y="28688"/>
                  <a:pt x="85651" y="36962"/>
                  <a:pt x="75444" y="36962"/>
                </a:cubicBezTo>
                <a:cubicBezTo>
                  <a:pt x="65237" y="36962"/>
                  <a:pt x="56963" y="28688"/>
                  <a:pt x="56963" y="18481"/>
                </a:cubicBezTo>
                <a:cubicBezTo>
                  <a:pt x="56963" y="8274"/>
                  <a:pt x="65237" y="0"/>
                  <a:pt x="75444" y="0"/>
                </a:cubicBezTo>
                <a:close/>
                <a:moveTo>
                  <a:pt x="97615" y="73925"/>
                </a:moveTo>
                <a:lnTo>
                  <a:pt x="97615" y="51747"/>
                </a:lnTo>
                <a:lnTo>
                  <a:pt x="117301" y="51747"/>
                </a:lnTo>
                <a:cubicBezTo>
                  <a:pt x="128884" y="51747"/>
                  <a:pt x="138273" y="61137"/>
                  <a:pt x="138273" y="72720"/>
                </a:cubicBezTo>
                <a:cubicBezTo>
                  <a:pt x="138289" y="80149"/>
                  <a:pt x="133185" y="86610"/>
                  <a:pt x="125954" y="88316"/>
                </a:cubicBezTo>
                <a:cubicBezTo>
                  <a:pt x="118723" y="90021"/>
                  <a:pt x="111270" y="86521"/>
                  <a:pt x="107964" y="79868"/>
                </a:cubicBezTo>
                <a:lnTo>
                  <a:pt x="105007" y="73954"/>
                </a:lnTo>
                <a:close/>
                <a:moveTo>
                  <a:pt x="119792" y="73925"/>
                </a:moveTo>
                <a:lnTo>
                  <a:pt x="105007" y="73925"/>
                </a:lnTo>
                <a:moveTo>
                  <a:pt x="97615" y="73925"/>
                </a:moveTo>
                <a:lnTo>
                  <a:pt x="60607" y="73925"/>
                </a:lnTo>
                <a:lnTo>
                  <a:pt x="46089" y="108241"/>
                </a:lnTo>
                <a:lnTo>
                  <a:pt x="60933" y="113630"/>
                </a:lnTo>
                <a:cubicBezTo>
                  <a:pt x="74063" y="118431"/>
                  <a:pt x="82806" y="130913"/>
                  <a:pt x="82829" y="144893"/>
                </a:cubicBezTo>
                <a:lnTo>
                  <a:pt x="82829" y="158939"/>
                </a:lnTo>
                <a:cubicBezTo>
                  <a:pt x="82829" y="165063"/>
                  <a:pt x="77865" y="170028"/>
                  <a:pt x="71741" y="170028"/>
                </a:cubicBezTo>
                <a:cubicBezTo>
                  <a:pt x="65616" y="170028"/>
                  <a:pt x="60652" y="165063"/>
                  <a:pt x="60652" y="158939"/>
                </a:cubicBezTo>
                <a:lnTo>
                  <a:pt x="60652" y="144893"/>
                </a:lnTo>
                <a:cubicBezTo>
                  <a:pt x="60645" y="140240"/>
                  <a:pt x="57734" y="136086"/>
                  <a:pt x="53363" y="134492"/>
                </a:cubicBezTo>
                <a:lnTo>
                  <a:pt x="37439" y="128696"/>
                </a:lnTo>
                <a:lnTo>
                  <a:pt x="22817" y="163256"/>
                </a:lnTo>
                <a:cubicBezTo>
                  <a:pt x="20432" y="168899"/>
                  <a:pt x="13926" y="171540"/>
                  <a:pt x="8283" y="169156"/>
                </a:cubicBezTo>
                <a:cubicBezTo>
                  <a:pt x="2641" y="166771"/>
                  <a:pt x="0" y="160264"/>
                  <a:pt x="2384" y="154622"/>
                </a:cubicBezTo>
                <a:lnTo>
                  <a:pt x="43043" y="58519"/>
                </a:lnTo>
                <a:cubicBezTo>
                  <a:pt x="44778" y="54414"/>
                  <a:pt x="48802" y="51746"/>
                  <a:pt x="53259" y="51747"/>
                </a:cubicBezTo>
                <a:lnTo>
                  <a:pt x="97615" y="51747"/>
                </a:lnTo>
              </a:path>
            </a:pathLst>
          </a:custGeom>
          <a:noFill/>
          <a:ln w="7392">
            <a:solidFill>
              <a:srgbClr val="DE8431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251250" y="3997450"/>
            <a:ext cx="576085" cy="156964"/>
          </a:xfrm>
          <a:custGeom>
            <a:avLst/>
            <a:gdLst/>
            <a:ahLst/>
            <a:cxnLst/>
            <a:rect l="0" t="0" r="0" b="0"/>
            <a:pathLst>
              <a:path w="170028" h="170028">
                <a:moveTo>
                  <a:pt x="103495" y="96102"/>
                </a:moveTo>
                <a:lnTo>
                  <a:pt x="162635" y="96102"/>
                </a:lnTo>
                <a:cubicBezTo>
                  <a:pt x="162635" y="96102"/>
                  <a:pt x="170028" y="96102"/>
                  <a:pt x="170028" y="103495"/>
                </a:cubicBezTo>
                <a:lnTo>
                  <a:pt x="170028" y="162635"/>
                </a:lnTo>
                <a:cubicBezTo>
                  <a:pt x="170028" y="162635"/>
                  <a:pt x="170028" y="170028"/>
                  <a:pt x="162635" y="170028"/>
                </a:cubicBezTo>
                <a:lnTo>
                  <a:pt x="103495" y="170028"/>
                </a:lnTo>
                <a:cubicBezTo>
                  <a:pt x="103495" y="170028"/>
                  <a:pt x="96102" y="170028"/>
                  <a:pt x="96102" y="162635"/>
                </a:cubicBezTo>
                <a:lnTo>
                  <a:pt x="96102" y="103495"/>
                </a:lnTo>
                <a:cubicBezTo>
                  <a:pt x="96102" y="103495"/>
                  <a:pt x="96102" y="96102"/>
                  <a:pt x="103495" y="96102"/>
                </a:cubicBezTo>
                <a:moveTo>
                  <a:pt x="103495" y="96102"/>
                </a:moveTo>
                <a:cubicBezTo>
                  <a:pt x="96102" y="96102"/>
                  <a:pt x="96102" y="103495"/>
                  <a:pt x="96102" y="103495"/>
                </a:cubicBezTo>
                <a:lnTo>
                  <a:pt x="96102" y="162635"/>
                </a:lnTo>
                <a:cubicBezTo>
                  <a:pt x="96102" y="170028"/>
                  <a:pt x="103495" y="170028"/>
                  <a:pt x="103495" y="170028"/>
                </a:cubicBezTo>
                <a:lnTo>
                  <a:pt x="162635" y="170028"/>
                </a:lnTo>
                <a:cubicBezTo>
                  <a:pt x="170028" y="170028"/>
                  <a:pt x="170028" y="162635"/>
                  <a:pt x="170028" y="162635"/>
                </a:cubicBezTo>
                <a:lnTo>
                  <a:pt x="170028" y="103495"/>
                </a:lnTo>
                <a:cubicBezTo>
                  <a:pt x="170028" y="96102"/>
                  <a:pt x="162635" y="96102"/>
                  <a:pt x="162635" y="96102"/>
                </a:cubicBezTo>
                <a:lnTo>
                  <a:pt x="103495" y="96102"/>
                </a:lnTo>
                <a:moveTo>
                  <a:pt x="118280" y="133065"/>
                </a:moveTo>
                <a:lnTo>
                  <a:pt x="118280" y="121851"/>
                </a:lnTo>
                <a:cubicBezTo>
                  <a:pt x="118283" y="120897"/>
                  <a:pt x="118798" y="120019"/>
                  <a:pt x="119628" y="119550"/>
                </a:cubicBezTo>
                <a:cubicBezTo>
                  <a:pt x="120458" y="119081"/>
                  <a:pt x="121476" y="119093"/>
                  <a:pt x="122294" y="119581"/>
                </a:cubicBezTo>
                <a:lnTo>
                  <a:pt x="146564" y="130796"/>
                </a:lnTo>
                <a:cubicBezTo>
                  <a:pt x="147361" y="131274"/>
                  <a:pt x="147849" y="132135"/>
                  <a:pt x="147849" y="133065"/>
                </a:cubicBezTo>
                <a:cubicBezTo>
                  <a:pt x="147849" y="133995"/>
                  <a:pt x="147361" y="134856"/>
                  <a:pt x="146564" y="135335"/>
                </a:cubicBezTo>
                <a:lnTo>
                  <a:pt x="122294" y="146549"/>
                </a:lnTo>
                <a:cubicBezTo>
                  <a:pt x="121476" y="147038"/>
                  <a:pt x="120458" y="147050"/>
                  <a:pt x="119628" y="146581"/>
                </a:cubicBezTo>
                <a:cubicBezTo>
                  <a:pt x="118798" y="146111"/>
                  <a:pt x="118283" y="145233"/>
                  <a:pt x="118280" y="144280"/>
                </a:cubicBezTo>
                <a:close/>
                <a:moveTo>
                  <a:pt x="73925" y="110888"/>
                </a:moveTo>
                <a:lnTo>
                  <a:pt x="0" y="110888"/>
                </a:lnTo>
                <a:cubicBezTo>
                  <a:pt x="0" y="92498"/>
                  <a:pt x="11348" y="76015"/>
                  <a:pt x="28528" y="69453"/>
                </a:cubicBezTo>
                <a:cubicBezTo>
                  <a:pt x="45707" y="62891"/>
                  <a:pt x="65154" y="67611"/>
                  <a:pt x="77414" y="81317"/>
                </a:cubicBezTo>
                <a:moveTo>
                  <a:pt x="16633" y="27722"/>
                </a:moveTo>
                <a:cubicBezTo>
                  <a:pt x="16633" y="12411"/>
                  <a:pt x="29044" y="0"/>
                  <a:pt x="44355" y="0"/>
                </a:cubicBezTo>
                <a:cubicBezTo>
                  <a:pt x="59665" y="0"/>
                  <a:pt x="72077" y="12411"/>
                  <a:pt x="72077" y="27722"/>
                </a:cubicBezTo>
                <a:cubicBezTo>
                  <a:pt x="72077" y="43032"/>
                  <a:pt x="59665" y="55444"/>
                  <a:pt x="44355" y="55444"/>
                </a:cubicBezTo>
                <a:cubicBezTo>
                  <a:pt x="29044" y="55444"/>
                  <a:pt x="16633" y="43032"/>
                  <a:pt x="16633" y="27722"/>
                </a:cubicBezTo>
                <a:moveTo>
                  <a:pt x="86862" y="27722"/>
                </a:moveTo>
                <a:cubicBezTo>
                  <a:pt x="86862" y="12411"/>
                  <a:pt x="99273" y="0"/>
                  <a:pt x="114584" y="0"/>
                </a:cubicBezTo>
                <a:cubicBezTo>
                  <a:pt x="129894" y="0"/>
                  <a:pt x="142306" y="12411"/>
                  <a:pt x="142306" y="27722"/>
                </a:cubicBezTo>
                <a:cubicBezTo>
                  <a:pt x="142306" y="43032"/>
                  <a:pt x="129894" y="55444"/>
                  <a:pt x="114584" y="55444"/>
                </a:cubicBezTo>
                <a:cubicBezTo>
                  <a:pt x="99273" y="55444"/>
                  <a:pt x="86862" y="43032"/>
                  <a:pt x="86862" y="27722"/>
                </a:cubicBezTo>
                <a:moveTo>
                  <a:pt x="92532" y="72395"/>
                </a:moveTo>
                <a:cubicBezTo>
                  <a:pt x="110722" y="61973"/>
                  <a:pt x="133725" y="65710"/>
                  <a:pt x="147680" y="81354"/>
                </a:cubicBezTo>
              </a:path>
            </a:pathLst>
          </a:custGeom>
          <a:noFill/>
          <a:ln w="7392">
            <a:solidFill>
              <a:srgbClr val="7F64EA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300536" y="180459"/>
            <a:ext cx="375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United International University | 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555683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4292613" y="522092"/>
            <a:ext cx="3509143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43A3A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Research GAP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543A3A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50414" y="1233714"/>
            <a:ext cx="7892557" cy="1000430"/>
          </a:xfrm>
          <a:custGeom>
            <a:avLst/>
            <a:gdLst/>
            <a:ahLst/>
            <a:cxnLst/>
            <a:rect l="0" t="0" r="0" b="0"/>
            <a:pathLst>
              <a:path w="4738816" h="803189">
                <a:moveTo>
                  <a:pt x="1767016" y="803189"/>
                </a:moveTo>
                <a:lnTo>
                  <a:pt x="2168610" y="160637"/>
                </a:lnTo>
                <a:lnTo>
                  <a:pt x="2235543" y="217530"/>
                </a:lnTo>
                <a:lnTo>
                  <a:pt x="2369408" y="0"/>
                </a:lnTo>
                <a:lnTo>
                  <a:pt x="2730843" y="481913"/>
                </a:lnTo>
                <a:lnTo>
                  <a:pt x="2811162" y="401594"/>
                </a:lnTo>
                <a:lnTo>
                  <a:pt x="3052118" y="803189"/>
                </a:lnTo>
                <a:close/>
                <a:moveTo>
                  <a:pt x="2898174" y="722870"/>
                </a:moveTo>
                <a:lnTo>
                  <a:pt x="2797775" y="562232"/>
                </a:lnTo>
                <a:lnTo>
                  <a:pt x="2730843" y="642551"/>
                </a:lnTo>
                <a:lnTo>
                  <a:pt x="2376101" y="160637"/>
                </a:lnTo>
                <a:lnTo>
                  <a:pt x="2202077" y="441754"/>
                </a:lnTo>
                <a:lnTo>
                  <a:pt x="2302475" y="562232"/>
                </a:lnTo>
                <a:lnTo>
                  <a:pt x="2148531" y="528766"/>
                </a:lnTo>
                <a:lnTo>
                  <a:pt x="2021359" y="722870"/>
                </a:lnTo>
                <a:close/>
                <a:moveTo>
                  <a:pt x="0" y="642551"/>
                </a:moveTo>
                <a:lnTo>
                  <a:pt x="240956" y="642551"/>
                </a:lnTo>
                <a:lnTo>
                  <a:pt x="240956" y="803189"/>
                </a:lnTo>
                <a:lnTo>
                  <a:pt x="0" y="803189"/>
                </a:lnTo>
                <a:lnTo>
                  <a:pt x="43506" y="722870"/>
                </a:lnTo>
                <a:close/>
                <a:moveTo>
                  <a:pt x="4695310" y="722870"/>
                </a:moveTo>
                <a:lnTo>
                  <a:pt x="4738816" y="803189"/>
                </a:lnTo>
                <a:lnTo>
                  <a:pt x="4497859" y="803189"/>
                </a:lnTo>
                <a:lnTo>
                  <a:pt x="4497859" y="642551"/>
                </a:lnTo>
                <a:lnTo>
                  <a:pt x="4738816" y="64255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50414" y="1233714"/>
            <a:ext cx="7892557" cy="1000430"/>
          </a:xfrm>
          <a:custGeom>
            <a:avLst/>
            <a:gdLst/>
            <a:ahLst/>
            <a:cxnLst/>
            <a:rect l="0" t="0" r="0" b="0"/>
            <a:pathLst>
              <a:path w="4738816" h="803189">
                <a:moveTo>
                  <a:pt x="1767016" y="803189"/>
                </a:moveTo>
                <a:lnTo>
                  <a:pt x="2168610" y="160637"/>
                </a:lnTo>
                <a:lnTo>
                  <a:pt x="2235543" y="217530"/>
                </a:lnTo>
                <a:lnTo>
                  <a:pt x="2369408" y="0"/>
                </a:lnTo>
                <a:lnTo>
                  <a:pt x="2730843" y="481913"/>
                </a:lnTo>
                <a:lnTo>
                  <a:pt x="2811162" y="401594"/>
                </a:lnTo>
                <a:lnTo>
                  <a:pt x="3052118" y="803189"/>
                </a:lnTo>
                <a:close/>
                <a:moveTo>
                  <a:pt x="2898174" y="722870"/>
                </a:moveTo>
                <a:lnTo>
                  <a:pt x="2797775" y="562232"/>
                </a:lnTo>
                <a:lnTo>
                  <a:pt x="2730843" y="642551"/>
                </a:lnTo>
                <a:lnTo>
                  <a:pt x="2376101" y="160637"/>
                </a:lnTo>
                <a:lnTo>
                  <a:pt x="2202077" y="441754"/>
                </a:lnTo>
                <a:lnTo>
                  <a:pt x="2302475" y="562232"/>
                </a:lnTo>
                <a:lnTo>
                  <a:pt x="2148531" y="528766"/>
                </a:lnTo>
                <a:lnTo>
                  <a:pt x="2021359" y="722870"/>
                </a:lnTo>
                <a:close/>
                <a:moveTo>
                  <a:pt x="240956" y="803189"/>
                </a:moveTo>
                <a:lnTo>
                  <a:pt x="0" y="803189"/>
                </a:lnTo>
                <a:lnTo>
                  <a:pt x="43506" y="722870"/>
                </a:lnTo>
                <a:lnTo>
                  <a:pt x="0" y="642551"/>
                </a:lnTo>
                <a:lnTo>
                  <a:pt x="240956" y="642551"/>
                </a:lnTo>
                <a:moveTo>
                  <a:pt x="4497859" y="642551"/>
                </a:moveTo>
                <a:lnTo>
                  <a:pt x="4738816" y="642551"/>
                </a:lnTo>
                <a:lnTo>
                  <a:pt x="4695310" y="722870"/>
                </a:lnTo>
                <a:lnTo>
                  <a:pt x="4738816" y="803189"/>
                </a:lnTo>
                <a:lnTo>
                  <a:pt x="4497859" y="803189"/>
                </a:lnTo>
              </a:path>
            </a:pathLst>
          </a:custGeom>
          <a:noFill/>
          <a:ln w="10039">
            <a:solidFill>
              <a:srgbClr val="FFFFFF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351730" y="2342523"/>
            <a:ext cx="7089923" cy="8337"/>
          </a:xfrm>
          <a:custGeom>
            <a:avLst/>
            <a:gdLst/>
            <a:ahLst/>
            <a:cxnLst/>
            <a:rect l="0" t="0" r="0" b="0"/>
            <a:pathLst>
              <a:path w="4256902" h="6693">
                <a:moveTo>
                  <a:pt x="4256902" y="0"/>
                </a:moveTo>
                <a:lnTo>
                  <a:pt x="0" y="0"/>
                </a:lnTo>
              </a:path>
            </a:pathLst>
          </a:custGeom>
          <a:noFill/>
          <a:ln w="1003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51730" y="2034056"/>
            <a:ext cx="7089923" cy="300128"/>
          </a:xfrm>
          <a:custGeom>
            <a:avLst/>
            <a:gdLst/>
            <a:ahLst/>
            <a:cxnLst/>
            <a:rect l="0" t="0" r="0" b="0"/>
            <a:pathLst>
              <a:path w="4256902" h="240956">
                <a:moveTo>
                  <a:pt x="0" y="160637"/>
                </a:moveTo>
                <a:lnTo>
                  <a:pt x="0" y="0"/>
                </a:lnTo>
                <a:lnTo>
                  <a:pt x="0" y="240956"/>
                </a:lnTo>
                <a:moveTo>
                  <a:pt x="4256902" y="160637"/>
                </a:moveTo>
                <a:lnTo>
                  <a:pt x="4256902" y="0"/>
                </a:lnTo>
                <a:lnTo>
                  <a:pt x="4256902" y="240956"/>
                </a:lnTo>
              </a:path>
            </a:pathLst>
          </a:custGeom>
          <a:noFill/>
          <a:ln w="10039">
            <a:solidFill>
              <a:srgbClr val="484848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23225" y="2534273"/>
            <a:ext cx="11147" cy="600257"/>
          </a:xfrm>
          <a:custGeom>
            <a:avLst/>
            <a:gdLst/>
            <a:ahLst/>
            <a:cxnLst/>
            <a:rect l="0" t="0" r="0" b="0"/>
            <a:pathLst>
              <a:path w="6693" h="481913">
                <a:moveTo>
                  <a:pt x="0" y="0"/>
                </a:moveTo>
                <a:lnTo>
                  <a:pt x="0" y="481913"/>
                </a:lnTo>
              </a:path>
            </a:pathLst>
          </a:custGeom>
          <a:noFill/>
          <a:ln w="10039">
            <a:solidFill>
              <a:srgbClr val="DE8431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93401" y="2434230"/>
            <a:ext cx="2140353" cy="600257"/>
            <a:chOff x="2650524" y="2329248"/>
            <a:chExt cx="1285102" cy="481913"/>
          </a:xfrm>
        </p:grpSpPr>
        <p:sp>
          <p:nvSpPr>
            <p:cNvPr id="8" name="Rounded Rectangle 7"/>
            <p:cNvSpPr/>
            <p:nvPr/>
          </p:nvSpPr>
          <p:spPr>
            <a:xfrm>
              <a:off x="2650524" y="2329248"/>
              <a:ext cx="1285102" cy="481913"/>
            </a:xfrm>
            <a:custGeom>
              <a:avLst/>
              <a:gdLst/>
              <a:ahLst/>
              <a:cxnLst/>
              <a:rect l="0" t="0" r="0" b="0"/>
              <a:pathLst>
                <a:path w="1285102" h="481913">
                  <a:moveTo>
                    <a:pt x="80318" y="481913"/>
                  </a:moveTo>
                  <a:lnTo>
                    <a:pt x="0" y="0"/>
                  </a:lnTo>
                  <a:lnTo>
                    <a:pt x="1285102" y="0"/>
                  </a:lnTo>
                  <a:lnTo>
                    <a:pt x="1171317" y="481913"/>
                  </a:ln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650524" y="2329248"/>
              <a:ext cx="1285102" cy="481913"/>
            </a:xfrm>
            <a:custGeom>
              <a:avLst/>
              <a:gdLst/>
              <a:ahLst/>
              <a:cxnLst/>
              <a:rect l="0" t="0" r="0" b="0"/>
              <a:pathLst>
                <a:path w="1285102" h="481913">
                  <a:moveTo>
                    <a:pt x="80318" y="481913"/>
                  </a:moveTo>
                  <a:lnTo>
                    <a:pt x="0" y="0"/>
                  </a:lnTo>
                  <a:lnTo>
                    <a:pt x="1285102" y="0"/>
                  </a:lnTo>
                  <a:lnTo>
                    <a:pt x="1171317" y="481913"/>
                  </a:lnTo>
                  <a:close/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8151" y="2742694"/>
            <a:ext cx="323283" cy="86640"/>
            <a:chOff x="2503272" y="2576898"/>
            <a:chExt cx="194104" cy="69558"/>
          </a:xfrm>
        </p:grpSpPr>
        <p:sp>
          <p:nvSpPr>
            <p:cNvPr id="11" name="Rounded Rectangle 10"/>
            <p:cNvSpPr/>
            <p:nvPr/>
          </p:nvSpPr>
          <p:spPr>
            <a:xfrm>
              <a:off x="2563512" y="2611677"/>
              <a:ext cx="133864" cy="6693"/>
            </a:xfrm>
            <a:custGeom>
              <a:avLst/>
              <a:gdLst/>
              <a:ahLst/>
              <a:cxnLst/>
              <a:rect l="0" t="0" r="0" b="0"/>
              <a:pathLst>
                <a:path w="133864" h="6693">
                  <a:moveTo>
                    <a:pt x="133864" y="0"/>
                  </a:moveTo>
                  <a:lnTo>
                    <a:pt x="0" y="0"/>
                  </a:lnTo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03272" y="2576898"/>
              <a:ext cx="60239" cy="69558"/>
            </a:xfrm>
            <a:custGeom>
              <a:avLst/>
              <a:gdLst/>
              <a:ahLst/>
              <a:cxnLst/>
              <a:rect l="0" t="0" r="0" b="0"/>
              <a:pathLst>
                <a:path w="60239" h="69558">
                  <a:moveTo>
                    <a:pt x="0" y="34779"/>
                  </a:moveTo>
                  <a:lnTo>
                    <a:pt x="60239" y="0"/>
                  </a:lnTo>
                  <a:lnTo>
                    <a:pt x="60239" y="69558"/>
                  </a:lnTo>
                  <a:close/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7970163" y="3134531"/>
            <a:ext cx="11147" cy="600257"/>
          </a:xfrm>
          <a:custGeom>
            <a:avLst/>
            <a:gdLst/>
            <a:ahLst/>
            <a:cxnLst/>
            <a:rect l="0" t="0" r="0" b="0"/>
            <a:pathLst>
              <a:path w="6693" h="481913">
                <a:moveTo>
                  <a:pt x="0" y="0"/>
                </a:moveTo>
                <a:lnTo>
                  <a:pt x="0" y="481913"/>
                </a:lnTo>
              </a:path>
            </a:pathLst>
          </a:custGeom>
          <a:noFill/>
          <a:ln w="10039">
            <a:solidFill>
              <a:srgbClr val="E0CB15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027174" y="3034488"/>
            <a:ext cx="1817071" cy="600257"/>
            <a:chOff x="2730843" y="2811162"/>
            <a:chExt cx="1090998" cy="481913"/>
          </a:xfrm>
        </p:grpSpPr>
        <p:sp>
          <p:nvSpPr>
            <p:cNvPr id="15" name="Rounded Rectangle 14"/>
            <p:cNvSpPr/>
            <p:nvPr/>
          </p:nvSpPr>
          <p:spPr>
            <a:xfrm>
              <a:off x="2730843" y="2811162"/>
              <a:ext cx="1090998" cy="481913"/>
            </a:xfrm>
            <a:custGeom>
              <a:avLst/>
              <a:gdLst/>
              <a:ahLst/>
              <a:cxnLst/>
              <a:rect l="0" t="0" r="0" b="0"/>
              <a:pathLst>
                <a:path w="1090998" h="481913">
                  <a:moveTo>
                    <a:pt x="43793" y="314675"/>
                  </a:moveTo>
                  <a:lnTo>
                    <a:pt x="0" y="0"/>
                  </a:lnTo>
                  <a:lnTo>
                    <a:pt x="1090998" y="0"/>
                  </a:lnTo>
                  <a:lnTo>
                    <a:pt x="987253" y="481913"/>
                  </a:lnTo>
                  <a:lnTo>
                    <a:pt x="909143" y="330107"/>
                  </a:lnTo>
                  <a:lnTo>
                    <a:pt x="883508" y="481913"/>
                  </a:lnTo>
                  <a:lnTo>
                    <a:pt x="160637" y="481913"/>
                  </a:lnTo>
                  <a:lnTo>
                    <a:pt x="133864" y="269068"/>
                  </a:ln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730843" y="2811162"/>
              <a:ext cx="1090998" cy="481913"/>
            </a:xfrm>
            <a:custGeom>
              <a:avLst/>
              <a:gdLst/>
              <a:ahLst/>
              <a:cxnLst/>
              <a:rect l="0" t="0" r="0" b="0"/>
              <a:pathLst>
                <a:path w="1090998" h="481913">
                  <a:moveTo>
                    <a:pt x="43793" y="314675"/>
                  </a:moveTo>
                  <a:lnTo>
                    <a:pt x="0" y="0"/>
                  </a:lnTo>
                  <a:lnTo>
                    <a:pt x="1090998" y="0"/>
                  </a:lnTo>
                  <a:lnTo>
                    <a:pt x="987253" y="481913"/>
                  </a:lnTo>
                  <a:lnTo>
                    <a:pt x="909143" y="330107"/>
                  </a:lnTo>
                  <a:lnTo>
                    <a:pt x="883508" y="481913"/>
                  </a:lnTo>
                  <a:lnTo>
                    <a:pt x="160637" y="481913"/>
                  </a:lnTo>
                  <a:lnTo>
                    <a:pt x="133864" y="269068"/>
                  </a:lnTo>
                  <a:close/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43917" y="3342953"/>
            <a:ext cx="401317" cy="86640"/>
            <a:chOff x="3761602" y="3058812"/>
            <a:chExt cx="240957" cy="69558"/>
          </a:xfrm>
        </p:grpSpPr>
        <p:sp>
          <p:nvSpPr>
            <p:cNvPr id="18" name="Rounded Rectangle 17"/>
            <p:cNvSpPr/>
            <p:nvPr/>
          </p:nvSpPr>
          <p:spPr>
            <a:xfrm>
              <a:off x="3761602" y="3093583"/>
              <a:ext cx="180717" cy="6693"/>
            </a:xfrm>
            <a:custGeom>
              <a:avLst/>
              <a:gdLst/>
              <a:ahLst/>
              <a:cxnLst/>
              <a:rect l="0" t="0" r="0" b="0"/>
              <a:pathLst>
                <a:path w="180717" h="6693">
                  <a:moveTo>
                    <a:pt x="0" y="0"/>
                  </a:moveTo>
                  <a:lnTo>
                    <a:pt x="180717" y="0"/>
                  </a:lnTo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42320" y="3058812"/>
              <a:ext cx="60239" cy="69558"/>
            </a:xfrm>
            <a:custGeom>
              <a:avLst/>
              <a:gdLst/>
              <a:ahLst/>
              <a:cxnLst/>
              <a:rect l="0" t="0" r="0" b="0"/>
              <a:pathLst>
                <a:path w="60239" h="69558">
                  <a:moveTo>
                    <a:pt x="60239" y="34779"/>
                  </a:moveTo>
                  <a:lnTo>
                    <a:pt x="0" y="695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3823225" y="3734789"/>
            <a:ext cx="11147" cy="600257"/>
          </a:xfrm>
          <a:custGeom>
            <a:avLst/>
            <a:gdLst/>
            <a:ahLst/>
            <a:cxnLst/>
            <a:rect l="0" t="0" r="0" b="0"/>
            <a:pathLst>
              <a:path w="6693" h="481913">
                <a:moveTo>
                  <a:pt x="0" y="0"/>
                </a:moveTo>
                <a:lnTo>
                  <a:pt x="0" y="481913"/>
                </a:lnTo>
              </a:path>
            </a:pathLst>
          </a:custGeom>
          <a:noFill/>
          <a:ln w="10039">
            <a:solidFill>
              <a:srgbClr val="969696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294718" y="3634746"/>
            <a:ext cx="1203942" cy="600257"/>
            <a:chOff x="2891481" y="3293075"/>
            <a:chExt cx="722866" cy="481913"/>
          </a:xfrm>
        </p:grpSpPr>
        <p:sp>
          <p:nvSpPr>
            <p:cNvPr id="22" name="Rounded Rectangle 21"/>
            <p:cNvSpPr/>
            <p:nvPr/>
          </p:nvSpPr>
          <p:spPr>
            <a:xfrm>
              <a:off x="2891481" y="3293075"/>
              <a:ext cx="722866" cy="481913"/>
            </a:xfrm>
            <a:custGeom>
              <a:avLst/>
              <a:gdLst/>
              <a:ahLst/>
              <a:cxnLst/>
              <a:rect l="0" t="0" r="0" b="0"/>
              <a:pathLst>
                <a:path w="722866" h="481913">
                  <a:moveTo>
                    <a:pt x="43506" y="369467"/>
                  </a:moveTo>
                  <a:lnTo>
                    <a:pt x="0" y="0"/>
                  </a:lnTo>
                  <a:lnTo>
                    <a:pt x="722866" y="0"/>
                  </a:lnTo>
                  <a:lnTo>
                    <a:pt x="682880" y="240956"/>
                  </a:lnTo>
                  <a:lnTo>
                    <a:pt x="642551" y="481913"/>
                  </a:lnTo>
                  <a:lnTo>
                    <a:pt x="130515" y="481913"/>
                  </a:lnTo>
                  <a:lnTo>
                    <a:pt x="127168" y="38954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891481" y="3293075"/>
              <a:ext cx="722866" cy="481913"/>
            </a:xfrm>
            <a:custGeom>
              <a:avLst/>
              <a:gdLst/>
              <a:ahLst/>
              <a:cxnLst/>
              <a:rect l="0" t="0" r="0" b="0"/>
              <a:pathLst>
                <a:path w="722866" h="481913">
                  <a:moveTo>
                    <a:pt x="43506" y="369467"/>
                  </a:moveTo>
                  <a:lnTo>
                    <a:pt x="0" y="0"/>
                  </a:lnTo>
                  <a:lnTo>
                    <a:pt x="722866" y="0"/>
                  </a:lnTo>
                  <a:lnTo>
                    <a:pt x="682880" y="240956"/>
                  </a:lnTo>
                  <a:lnTo>
                    <a:pt x="642551" y="481913"/>
                  </a:lnTo>
                  <a:lnTo>
                    <a:pt x="130515" y="481913"/>
                  </a:lnTo>
                  <a:lnTo>
                    <a:pt x="127168" y="389546"/>
                  </a:lnTo>
                  <a:close/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48153" y="3943210"/>
            <a:ext cx="702305" cy="86640"/>
            <a:chOff x="2503272" y="3540725"/>
            <a:chExt cx="421675" cy="69558"/>
          </a:xfrm>
        </p:grpSpPr>
        <p:sp>
          <p:nvSpPr>
            <p:cNvPr id="25" name="Rounded Rectangle 24"/>
            <p:cNvSpPr/>
            <p:nvPr/>
          </p:nvSpPr>
          <p:spPr>
            <a:xfrm>
              <a:off x="2563512" y="3575497"/>
              <a:ext cx="361435" cy="6693"/>
            </a:xfrm>
            <a:custGeom>
              <a:avLst/>
              <a:gdLst/>
              <a:ahLst/>
              <a:cxnLst/>
              <a:rect l="0" t="0" r="0" b="0"/>
              <a:pathLst>
                <a:path w="361435" h="6693">
                  <a:moveTo>
                    <a:pt x="0" y="0"/>
                  </a:moveTo>
                  <a:lnTo>
                    <a:pt x="361435" y="0"/>
                  </a:lnTo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03272" y="3540725"/>
              <a:ext cx="60239" cy="69558"/>
            </a:xfrm>
            <a:custGeom>
              <a:avLst/>
              <a:gdLst/>
              <a:ahLst/>
              <a:cxnLst/>
              <a:rect l="0" t="0" r="0" b="0"/>
              <a:pathLst>
                <a:path w="60239" h="69558">
                  <a:moveTo>
                    <a:pt x="0" y="34779"/>
                  </a:moveTo>
                  <a:lnTo>
                    <a:pt x="60239" y="0"/>
                  </a:lnTo>
                  <a:lnTo>
                    <a:pt x="60239" y="69558"/>
                  </a:lnTo>
                  <a:close/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7970163" y="4335047"/>
            <a:ext cx="11147" cy="600257"/>
          </a:xfrm>
          <a:custGeom>
            <a:avLst/>
            <a:gdLst/>
            <a:ahLst/>
            <a:cxnLst/>
            <a:rect l="0" t="0" r="0" b="0"/>
            <a:pathLst>
              <a:path w="6693" h="481913">
                <a:moveTo>
                  <a:pt x="0" y="0"/>
                </a:moveTo>
                <a:lnTo>
                  <a:pt x="0" y="481913"/>
                </a:lnTo>
              </a:path>
            </a:pathLst>
          </a:custGeom>
          <a:noFill/>
          <a:ln w="10039">
            <a:solidFill>
              <a:srgbClr val="4E88E7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513012" y="4235004"/>
            <a:ext cx="852792" cy="600257"/>
            <a:chOff x="3022548" y="3774989"/>
            <a:chExt cx="512030" cy="481913"/>
          </a:xfrm>
        </p:grpSpPr>
        <p:sp>
          <p:nvSpPr>
            <p:cNvPr id="29" name="Rounded Rectangle 28"/>
            <p:cNvSpPr/>
            <p:nvPr/>
          </p:nvSpPr>
          <p:spPr>
            <a:xfrm>
              <a:off x="3022548" y="3774989"/>
              <a:ext cx="512030" cy="481913"/>
            </a:xfrm>
            <a:custGeom>
              <a:avLst/>
              <a:gdLst/>
              <a:ahLst/>
              <a:cxnLst/>
              <a:rect l="0" t="0" r="0" b="0"/>
              <a:pathLst>
                <a:path w="512030" h="481913">
                  <a:moveTo>
                    <a:pt x="63585" y="349387"/>
                  </a:moveTo>
                  <a:lnTo>
                    <a:pt x="13386" y="365451"/>
                  </a:lnTo>
                  <a:lnTo>
                    <a:pt x="0" y="281116"/>
                  </a:lnTo>
                  <a:lnTo>
                    <a:pt x="6693" y="196781"/>
                  </a:lnTo>
                  <a:lnTo>
                    <a:pt x="0" y="0"/>
                  </a:lnTo>
                  <a:lnTo>
                    <a:pt x="512030" y="0"/>
                  </a:lnTo>
                  <a:lnTo>
                    <a:pt x="498643" y="293164"/>
                  </a:lnTo>
                  <a:lnTo>
                    <a:pt x="468527" y="369467"/>
                  </a:lnTo>
                  <a:lnTo>
                    <a:pt x="458487" y="481913"/>
                  </a:lnTo>
                  <a:lnTo>
                    <a:pt x="73625" y="481913"/>
                  </a:ln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022548" y="3774989"/>
              <a:ext cx="512030" cy="481913"/>
            </a:xfrm>
            <a:custGeom>
              <a:avLst/>
              <a:gdLst/>
              <a:ahLst/>
              <a:cxnLst/>
              <a:rect l="0" t="0" r="0" b="0"/>
              <a:pathLst>
                <a:path w="512030" h="481913">
                  <a:moveTo>
                    <a:pt x="63585" y="349387"/>
                  </a:moveTo>
                  <a:lnTo>
                    <a:pt x="13386" y="365451"/>
                  </a:lnTo>
                  <a:lnTo>
                    <a:pt x="0" y="281116"/>
                  </a:lnTo>
                  <a:lnTo>
                    <a:pt x="6693" y="196781"/>
                  </a:lnTo>
                  <a:lnTo>
                    <a:pt x="0" y="0"/>
                  </a:lnTo>
                  <a:lnTo>
                    <a:pt x="512030" y="0"/>
                  </a:lnTo>
                  <a:lnTo>
                    <a:pt x="498643" y="293164"/>
                  </a:lnTo>
                  <a:lnTo>
                    <a:pt x="468527" y="369467"/>
                  </a:lnTo>
                  <a:lnTo>
                    <a:pt x="458487" y="481913"/>
                  </a:lnTo>
                  <a:lnTo>
                    <a:pt x="73625" y="481913"/>
                  </a:lnTo>
                  <a:close/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342599" y="4543469"/>
            <a:ext cx="802634" cy="86640"/>
            <a:chOff x="3520645" y="4022639"/>
            <a:chExt cx="481914" cy="69558"/>
          </a:xfrm>
        </p:grpSpPr>
        <p:sp>
          <p:nvSpPr>
            <p:cNvPr id="32" name="Rounded Rectangle 31"/>
            <p:cNvSpPr/>
            <p:nvPr/>
          </p:nvSpPr>
          <p:spPr>
            <a:xfrm>
              <a:off x="3520645" y="4057408"/>
              <a:ext cx="421674" cy="6693"/>
            </a:xfrm>
            <a:custGeom>
              <a:avLst/>
              <a:gdLst/>
              <a:ahLst/>
              <a:cxnLst/>
              <a:rect l="0" t="0" r="0" b="0"/>
              <a:pathLst>
                <a:path w="421674" h="6693">
                  <a:moveTo>
                    <a:pt x="0" y="0"/>
                  </a:moveTo>
                  <a:lnTo>
                    <a:pt x="421674" y="0"/>
                  </a:lnTo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942320" y="4022639"/>
              <a:ext cx="60239" cy="69558"/>
            </a:xfrm>
            <a:custGeom>
              <a:avLst/>
              <a:gdLst/>
              <a:ahLst/>
              <a:cxnLst/>
              <a:rect l="0" t="0" r="0" b="0"/>
              <a:pathLst>
                <a:path w="60239" h="69558">
                  <a:moveTo>
                    <a:pt x="60239" y="34779"/>
                  </a:moveTo>
                  <a:lnTo>
                    <a:pt x="0" y="695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3823225" y="4935305"/>
            <a:ext cx="11147" cy="600257"/>
          </a:xfrm>
          <a:custGeom>
            <a:avLst/>
            <a:gdLst/>
            <a:ahLst/>
            <a:cxnLst/>
            <a:rect l="0" t="0" r="0" b="0"/>
            <a:pathLst>
              <a:path w="6693" h="481913">
                <a:moveTo>
                  <a:pt x="0" y="0"/>
                </a:moveTo>
                <a:lnTo>
                  <a:pt x="0" y="481913"/>
                </a:lnTo>
              </a:path>
            </a:pathLst>
          </a:custGeom>
          <a:noFill/>
          <a:ln w="10039">
            <a:solidFill>
              <a:srgbClr val="BA5DE5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648153" y="5143726"/>
            <a:ext cx="1047882" cy="86640"/>
            <a:chOff x="2503272" y="4504552"/>
            <a:chExt cx="629165" cy="69558"/>
          </a:xfrm>
        </p:grpSpPr>
        <p:sp>
          <p:nvSpPr>
            <p:cNvPr id="36" name="Rounded Rectangle 35"/>
            <p:cNvSpPr/>
            <p:nvPr/>
          </p:nvSpPr>
          <p:spPr>
            <a:xfrm>
              <a:off x="2563512" y="4539324"/>
              <a:ext cx="568925" cy="6693"/>
            </a:xfrm>
            <a:custGeom>
              <a:avLst/>
              <a:gdLst/>
              <a:ahLst/>
              <a:cxnLst/>
              <a:rect l="0" t="0" r="0" b="0"/>
              <a:pathLst>
                <a:path w="568925" h="6693">
                  <a:moveTo>
                    <a:pt x="568925" y="0"/>
                  </a:moveTo>
                  <a:lnTo>
                    <a:pt x="0" y="0"/>
                  </a:lnTo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503272" y="4504552"/>
              <a:ext cx="60239" cy="69558"/>
            </a:xfrm>
            <a:custGeom>
              <a:avLst/>
              <a:gdLst/>
              <a:ahLst/>
              <a:cxnLst/>
              <a:rect l="0" t="0" r="0" b="0"/>
              <a:pathLst>
                <a:path w="60239" h="69558">
                  <a:moveTo>
                    <a:pt x="0" y="34779"/>
                  </a:moveTo>
                  <a:lnTo>
                    <a:pt x="60239" y="0"/>
                  </a:lnTo>
                  <a:lnTo>
                    <a:pt x="60239" y="69558"/>
                  </a:lnTo>
                  <a:close/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634724" y="4835262"/>
            <a:ext cx="640991" cy="600257"/>
            <a:chOff x="3095625" y="4256902"/>
            <a:chExt cx="384861" cy="481913"/>
          </a:xfrm>
        </p:grpSpPr>
        <p:sp>
          <p:nvSpPr>
            <p:cNvPr id="39" name="Rounded Rectangle 38"/>
            <p:cNvSpPr/>
            <p:nvPr/>
          </p:nvSpPr>
          <p:spPr>
            <a:xfrm>
              <a:off x="3095625" y="4256902"/>
              <a:ext cx="384861" cy="481913"/>
            </a:xfrm>
            <a:custGeom>
              <a:avLst/>
              <a:gdLst/>
              <a:ahLst/>
              <a:cxnLst/>
              <a:rect l="0" t="0" r="0" b="0"/>
              <a:pathLst>
                <a:path w="384861" h="481913">
                  <a:moveTo>
                    <a:pt x="247650" y="481913"/>
                  </a:moveTo>
                  <a:lnTo>
                    <a:pt x="70279" y="481913"/>
                  </a:lnTo>
                  <a:lnTo>
                    <a:pt x="15217" y="188749"/>
                  </a:lnTo>
                  <a:lnTo>
                    <a:pt x="0" y="0"/>
                  </a:lnTo>
                  <a:lnTo>
                    <a:pt x="384861" y="0"/>
                  </a:lnTo>
                  <a:lnTo>
                    <a:pt x="361435" y="277100"/>
                  </a:lnTo>
                  <a:lnTo>
                    <a:pt x="307886" y="220877"/>
                  </a:lnTo>
                  <a:close/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095625" y="4256902"/>
              <a:ext cx="384861" cy="481913"/>
            </a:xfrm>
            <a:custGeom>
              <a:avLst/>
              <a:gdLst/>
              <a:ahLst/>
              <a:cxnLst/>
              <a:rect l="0" t="0" r="0" b="0"/>
              <a:pathLst>
                <a:path w="384861" h="481913">
                  <a:moveTo>
                    <a:pt x="247650" y="481913"/>
                  </a:moveTo>
                  <a:lnTo>
                    <a:pt x="70279" y="481913"/>
                  </a:lnTo>
                  <a:lnTo>
                    <a:pt x="15217" y="188749"/>
                  </a:lnTo>
                  <a:lnTo>
                    <a:pt x="0" y="0"/>
                  </a:lnTo>
                  <a:lnTo>
                    <a:pt x="384861" y="0"/>
                  </a:lnTo>
                  <a:lnTo>
                    <a:pt x="361435" y="277100"/>
                  </a:lnTo>
                  <a:lnTo>
                    <a:pt x="307886" y="220877"/>
                  </a:lnTo>
                  <a:close/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7970163" y="5535563"/>
            <a:ext cx="11147" cy="800344"/>
          </a:xfrm>
          <a:custGeom>
            <a:avLst/>
            <a:gdLst/>
            <a:ahLst/>
            <a:cxnLst/>
            <a:rect l="0" t="0" r="0" b="0"/>
            <a:pathLst>
              <a:path w="6693" h="642551">
                <a:moveTo>
                  <a:pt x="0" y="0"/>
                </a:moveTo>
                <a:lnTo>
                  <a:pt x="0" y="642551"/>
                </a:lnTo>
              </a:path>
            </a:pathLst>
          </a:custGeom>
          <a:noFill/>
          <a:ln w="10039">
            <a:solidFill>
              <a:srgbClr val="3CC583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751773" y="5435520"/>
            <a:ext cx="295412" cy="800344"/>
            <a:chOff x="3165904" y="4738816"/>
            <a:chExt cx="177370" cy="642551"/>
          </a:xfrm>
        </p:grpSpPr>
        <p:sp>
          <p:nvSpPr>
            <p:cNvPr id="43" name="Rounded Rectangle 42"/>
            <p:cNvSpPr/>
            <p:nvPr/>
          </p:nvSpPr>
          <p:spPr>
            <a:xfrm>
              <a:off x="3165904" y="4738816"/>
              <a:ext cx="177370" cy="642551"/>
            </a:xfrm>
            <a:custGeom>
              <a:avLst/>
              <a:gdLst/>
              <a:ahLst/>
              <a:cxnLst/>
              <a:rect l="0" t="0" r="0" b="0"/>
              <a:pathLst>
                <a:path w="177370" h="642551">
                  <a:moveTo>
                    <a:pt x="177370" y="0"/>
                  </a:moveTo>
                  <a:lnTo>
                    <a:pt x="87009" y="642551"/>
                  </a:lnTo>
                  <a:lnTo>
                    <a:pt x="61911" y="538136"/>
                  </a:lnTo>
                  <a:lnTo>
                    <a:pt x="53545" y="476558"/>
                  </a:lnTo>
                  <a:lnTo>
                    <a:pt x="36812" y="43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165904" y="4738816"/>
              <a:ext cx="177370" cy="642551"/>
            </a:xfrm>
            <a:custGeom>
              <a:avLst/>
              <a:gdLst/>
              <a:ahLst/>
              <a:cxnLst/>
              <a:rect l="0" t="0" r="0" b="0"/>
              <a:pathLst>
                <a:path w="177370" h="642551">
                  <a:moveTo>
                    <a:pt x="177370" y="0"/>
                  </a:moveTo>
                  <a:lnTo>
                    <a:pt x="87009" y="642551"/>
                  </a:lnTo>
                  <a:lnTo>
                    <a:pt x="61911" y="538136"/>
                  </a:lnTo>
                  <a:lnTo>
                    <a:pt x="53545" y="476558"/>
                  </a:lnTo>
                  <a:lnTo>
                    <a:pt x="36812" y="43372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52433" y="5844028"/>
            <a:ext cx="1192802" cy="86640"/>
            <a:chOff x="3286382" y="5066785"/>
            <a:chExt cx="716177" cy="69558"/>
          </a:xfrm>
        </p:grpSpPr>
        <p:sp>
          <p:nvSpPr>
            <p:cNvPr id="46" name="Rounded Rectangle 45"/>
            <p:cNvSpPr/>
            <p:nvPr/>
          </p:nvSpPr>
          <p:spPr>
            <a:xfrm>
              <a:off x="3286382" y="5101556"/>
              <a:ext cx="655937" cy="6693"/>
            </a:xfrm>
            <a:custGeom>
              <a:avLst/>
              <a:gdLst/>
              <a:ahLst/>
              <a:cxnLst/>
              <a:rect l="0" t="0" r="0" b="0"/>
              <a:pathLst>
                <a:path w="655937" h="6693">
                  <a:moveTo>
                    <a:pt x="655937" y="0"/>
                  </a:moveTo>
                  <a:lnTo>
                    <a:pt x="0" y="0"/>
                  </a:lnTo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942320" y="5066785"/>
              <a:ext cx="60239" cy="69558"/>
            </a:xfrm>
            <a:custGeom>
              <a:avLst/>
              <a:gdLst/>
              <a:ahLst/>
              <a:cxnLst/>
              <a:rect l="0" t="0" r="0" b="0"/>
              <a:pathLst>
                <a:path w="60239" h="69558">
                  <a:moveTo>
                    <a:pt x="60239" y="34779"/>
                  </a:moveTo>
                  <a:lnTo>
                    <a:pt x="0" y="695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7301436" y="3186720"/>
            <a:ext cx="533169" cy="396053"/>
          </a:xfrm>
          <a:custGeom>
            <a:avLst/>
            <a:gdLst/>
            <a:ahLst/>
            <a:cxnLst/>
            <a:rect l="0" t="0" r="0" b="0"/>
            <a:pathLst>
              <a:path w="320123" h="317969">
                <a:moveTo>
                  <a:pt x="162564" y="221278"/>
                </a:moveTo>
                <a:cubicBezTo>
                  <a:pt x="153760" y="221392"/>
                  <a:pt x="145544" y="225724"/>
                  <a:pt x="140477" y="232924"/>
                </a:cubicBezTo>
                <a:cubicBezTo>
                  <a:pt x="139908" y="233855"/>
                  <a:pt x="138890" y="234415"/>
                  <a:pt x="137799" y="234397"/>
                </a:cubicBezTo>
                <a:lnTo>
                  <a:pt x="68056" y="234397"/>
                </a:lnTo>
                <a:cubicBezTo>
                  <a:pt x="38873" y="234402"/>
                  <a:pt x="12517" y="216954"/>
                  <a:pt x="1123" y="190088"/>
                </a:cubicBezTo>
                <a:cubicBezTo>
                  <a:pt x="0" y="188141"/>
                  <a:pt x="0" y="185743"/>
                  <a:pt x="1123" y="183796"/>
                </a:cubicBezTo>
                <a:cubicBezTo>
                  <a:pt x="2323" y="181934"/>
                  <a:pt x="4397" y="180821"/>
                  <a:pt x="6612" y="180851"/>
                </a:cubicBezTo>
                <a:lnTo>
                  <a:pt x="101388" y="180851"/>
                </a:lnTo>
                <a:cubicBezTo>
                  <a:pt x="104328" y="180866"/>
                  <a:pt x="106900" y="182835"/>
                  <a:pt x="107680" y="185670"/>
                </a:cubicBezTo>
                <a:cubicBezTo>
                  <a:pt x="115506" y="199933"/>
                  <a:pt x="130946" y="208307"/>
                  <a:pt x="147170" y="207088"/>
                </a:cubicBezTo>
                <a:cubicBezTo>
                  <a:pt x="148997" y="207226"/>
                  <a:pt x="150831" y="207226"/>
                  <a:pt x="152658" y="207088"/>
                </a:cubicBezTo>
                <a:cubicBezTo>
                  <a:pt x="153715" y="206958"/>
                  <a:pt x="154768" y="207359"/>
                  <a:pt x="155470" y="208159"/>
                </a:cubicBezTo>
                <a:cubicBezTo>
                  <a:pt x="157210" y="209900"/>
                  <a:pt x="160556" y="212577"/>
                  <a:pt x="163769" y="215120"/>
                </a:cubicBezTo>
                <a:cubicBezTo>
                  <a:pt x="164835" y="215990"/>
                  <a:pt x="165260" y="217424"/>
                  <a:pt x="164840" y="218735"/>
                </a:cubicBezTo>
                <a:cubicBezTo>
                  <a:pt x="164664" y="219964"/>
                  <a:pt x="163766" y="220967"/>
                  <a:pt x="162564" y="221278"/>
                </a:cubicBezTo>
                <a:close/>
                <a:moveTo>
                  <a:pt x="33385" y="147251"/>
                </a:moveTo>
                <a:lnTo>
                  <a:pt x="33385" y="40159"/>
                </a:lnTo>
                <a:cubicBezTo>
                  <a:pt x="33385" y="17979"/>
                  <a:pt x="51365" y="0"/>
                  <a:pt x="73544" y="0"/>
                </a:cubicBezTo>
                <a:lnTo>
                  <a:pt x="234182" y="0"/>
                </a:lnTo>
                <a:cubicBezTo>
                  <a:pt x="256362" y="0"/>
                  <a:pt x="274342" y="17979"/>
                  <a:pt x="274342" y="40159"/>
                </a:cubicBezTo>
                <a:lnTo>
                  <a:pt x="274342" y="147251"/>
                </a:lnTo>
                <a:cubicBezTo>
                  <a:pt x="274342" y="154644"/>
                  <a:pt x="268348" y="160637"/>
                  <a:pt x="260955" y="160637"/>
                </a:cubicBezTo>
                <a:cubicBezTo>
                  <a:pt x="253562" y="160637"/>
                  <a:pt x="247569" y="154644"/>
                  <a:pt x="247569" y="147251"/>
                </a:cubicBezTo>
                <a:lnTo>
                  <a:pt x="247569" y="40159"/>
                </a:lnTo>
                <a:cubicBezTo>
                  <a:pt x="247569" y="32766"/>
                  <a:pt x="241575" y="26772"/>
                  <a:pt x="234182" y="26772"/>
                </a:cubicBezTo>
                <a:lnTo>
                  <a:pt x="73544" y="26772"/>
                </a:lnTo>
                <a:cubicBezTo>
                  <a:pt x="66151" y="26772"/>
                  <a:pt x="60158" y="32766"/>
                  <a:pt x="60158" y="40159"/>
                </a:cubicBezTo>
                <a:lnTo>
                  <a:pt x="60158" y="147251"/>
                </a:lnTo>
                <a:cubicBezTo>
                  <a:pt x="60158" y="154644"/>
                  <a:pt x="54164" y="160637"/>
                  <a:pt x="46771" y="160637"/>
                </a:cubicBezTo>
                <a:cubicBezTo>
                  <a:pt x="39378" y="160637"/>
                  <a:pt x="33385" y="154644"/>
                  <a:pt x="33385" y="147251"/>
                </a:cubicBezTo>
                <a:close/>
                <a:moveTo>
                  <a:pt x="310083" y="240956"/>
                </a:moveTo>
                <a:cubicBezTo>
                  <a:pt x="315628" y="240956"/>
                  <a:pt x="320123" y="245451"/>
                  <a:pt x="320123" y="250996"/>
                </a:cubicBezTo>
                <a:cubicBezTo>
                  <a:pt x="320123" y="256541"/>
                  <a:pt x="315628" y="261036"/>
                  <a:pt x="310083" y="261036"/>
                </a:cubicBezTo>
                <a:lnTo>
                  <a:pt x="279964" y="261036"/>
                </a:lnTo>
                <a:cubicBezTo>
                  <a:pt x="278116" y="261036"/>
                  <a:pt x="276617" y="262534"/>
                  <a:pt x="276617" y="264383"/>
                </a:cubicBezTo>
                <a:lnTo>
                  <a:pt x="276617" y="267729"/>
                </a:lnTo>
                <a:cubicBezTo>
                  <a:pt x="276585" y="270432"/>
                  <a:pt x="276271" y="273124"/>
                  <a:pt x="275680" y="275761"/>
                </a:cubicBezTo>
                <a:cubicBezTo>
                  <a:pt x="275320" y="277031"/>
                  <a:pt x="275739" y="278394"/>
                  <a:pt x="276751" y="279242"/>
                </a:cubicBezTo>
                <a:lnTo>
                  <a:pt x="303524" y="299991"/>
                </a:lnTo>
                <a:cubicBezTo>
                  <a:pt x="306906" y="302644"/>
                  <a:pt x="308223" y="307156"/>
                  <a:pt x="306800" y="311212"/>
                </a:cubicBezTo>
                <a:cubicBezTo>
                  <a:pt x="305378" y="315268"/>
                  <a:pt x="301531" y="317969"/>
                  <a:pt x="297232" y="317928"/>
                </a:cubicBezTo>
                <a:cubicBezTo>
                  <a:pt x="294942" y="317881"/>
                  <a:pt x="292732" y="317081"/>
                  <a:pt x="290941" y="315653"/>
                </a:cubicBezTo>
                <a:lnTo>
                  <a:pt x="268050" y="297447"/>
                </a:lnTo>
                <a:cubicBezTo>
                  <a:pt x="266830" y="296356"/>
                  <a:pt x="264986" y="296356"/>
                  <a:pt x="263766" y="297447"/>
                </a:cubicBezTo>
                <a:cubicBezTo>
                  <a:pt x="248522" y="311082"/>
                  <a:pt x="225465" y="311082"/>
                  <a:pt x="210220" y="297447"/>
                </a:cubicBezTo>
                <a:cubicBezTo>
                  <a:pt x="209001" y="296356"/>
                  <a:pt x="207156" y="296356"/>
                  <a:pt x="205937" y="297447"/>
                </a:cubicBezTo>
                <a:lnTo>
                  <a:pt x="183046" y="315653"/>
                </a:lnTo>
                <a:cubicBezTo>
                  <a:pt x="181255" y="317081"/>
                  <a:pt x="179044" y="317881"/>
                  <a:pt x="176754" y="317928"/>
                </a:cubicBezTo>
                <a:cubicBezTo>
                  <a:pt x="172456" y="317969"/>
                  <a:pt x="168609" y="315268"/>
                  <a:pt x="167186" y="311212"/>
                </a:cubicBezTo>
                <a:cubicBezTo>
                  <a:pt x="165764" y="307156"/>
                  <a:pt x="167081" y="302644"/>
                  <a:pt x="170462" y="299991"/>
                </a:cubicBezTo>
                <a:lnTo>
                  <a:pt x="197235" y="279242"/>
                </a:lnTo>
                <a:cubicBezTo>
                  <a:pt x="198219" y="278372"/>
                  <a:pt x="198676" y="277052"/>
                  <a:pt x="198440" y="275761"/>
                </a:cubicBezTo>
                <a:cubicBezTo>
                  <a:pt x="197739" y="273141"/>
                  <a:pt x="197379" y="270441"/>
                  <a:pt x="197369" y="267729"/>
                </a:cubicBezTo>
                <a:lnTo>
                  <a:pt x="197369" y="264383"/>
                </a:lnTo>
                <a:cubicBezTo>
                  <a:pt x="197369" y="262534"/>
                  <a:pt x="195871" y="261036"/>
                  <a:pt x="194023" y="261036"/>
                </a:cubicBezTo>
                <a:lnTo>
                  <a:pt x="163903" y="261036"/>
                </a:lnTo>
                <a:cubicBezTo>
                  <a:pt x="158358" y="261036"/>
                  <a:pt x="153863" y="256541"/>
                  <a:pt x="153863" y="250996"/>
                </a:cubicBezTo>
                <a:cubicBezTo>
                  <a:pt x="153863" y="245451"/>
                  <a:pt x="158358" y="240956"/>
                  <a:pt x="163903" y="240956"/>
                </a:cubicBezTo>
                <a:lnTo>
                  <a:pt x="194558" y="240956"/>
                </a:lnTo>
                <a:cubicBezTo>
                  <a:pt x="196406" y="240956"/>
                  <a:pt x="197905" y="239458"/>
                  <a:pt x="197905" y="237610"/>
                </a:cubicBezTo>
                <a:lnTo>
                  <a:pt x="197905" y="227570"/>
                </a:lnTo>
                <a:cubicBezTo>
                  <a:pt x="197914" y="224813"/>
                  <a:pt x="198274" y="222070"/>
                  <a:pt x="198976" y="219404"/>
                </a:cubicBezTo>
                <a:cubicBezTo>
                  <a:pt x="199217" y="218152"/>
                  <a:pt x="198755" y="216868"/>
                  <a:pt x="197771" y="216057"/>
                </a:cubicBezTo>
                <a:lnTo>
                  <a:pt x="170998" y="195174"/>
                </a:lnTo>
                <a:cubicBezTo>
                  <a:pt x="166672" y="191700"/>
                  <a:pt x="165983" y="185376"/>
                  <a:pt x="169458" y="181051"/>
                </a:cubicBezTo>
                <a:cubicBezTo>
                  <a:pt x="172933" y="176726"/>
                  <a:pt x="179256" y="176037"/>
                  <a:pt x="183581" y="179512"/>
                </a:cubicBezTo>
                <a:lnTo>
                  <a:pt x="206472" y="197718"/>
                </a:lnTo>
                <a:cubicBezTo>
                  <a:pt x="207692" y="198809"/>
                  <a:pt x="209536" y="198809"/>
                  <a:pt x="210756" y="197718"/>
                </a:cubicBezTo>
                <a:cubicBezTo>
                  <a:pt x="226000" y="184083"/>
                  <a:pt x="249057" y="184083"/>
                  <a:pt x="264302" y="197718"/>
                </a:cubicBezTo>
                <a:cubicBezTo>
                  <a:pt x="265521" y="198809"/>
                  <a:pt x="267366" y="198809"/>
                  <a:pt x="268585" y="197718"/>
                </a:cubicBezTo>
                <a:lnTo>
                  <a:pt x="292012" y="179512"/>
                </a:lnTo>
                <a:cubicBezTo>
                  <a:pt x="296337" y="176037"/>
                  <a:pt x="302660" y="176726"/>
                  <a:pt x="306135" y="181051"/>
                </a:cubicBezTo>
                <a:cubicBezTo>
                  <a:pt x="309610" y="185376"/>
                  <a:pt x="308921" y="191700"/>
                  <a:pt x="304595" y="195174"/>
                </a:cubicBezTo>
                <a:lnTo>
                  <a:pt x="277822" y="216057"/>
                </a:lnTo>
                <a:cubicBezTo>
                  <a:pt x="276801" y="216839"/>
                  <a:pt x="276374" y="218174"/>
                  <a:pt x="276751" y="219404"/>
                </a:cubicBezTo>
                <a:cubicBezTo>
                  <a:pt x="277342" y="222087"/>
                  <a:pt x="277656" y="224823"/>
                  <a:pt x="277688" y="227570"/>
                </a:cubicBezTo>
                <a:lnTo>
                  <a:pt x="277688" y="237609"/>
                </a:lnTo>
                <a:cubicBezTo>
                  <a:pt x="277688" y="239458"/>
                  <a:pt x="279187" y="240956"/>
                  <a:pt x="281035" y="240956"/>
                </a:cubicBezTo>
                <a:lnTo>
                  <a:pt x="311154" y="240956"/>
                </a:lnTo>
                <a:close/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981743" y="4989397"/>
            <a:ext cx="486879" cy="391932"/>
          </a:xfrm>
          <a:custGeom>
            <a:avLst/>
            <a:gdLst/>
            <a:ahLst/>
            <a:cxnLst/>
            <a:rect l="0" t="0" r="0" b="0"/>
            <a:pathLst>
              <a:path w="292330" h="314660">
                <a:moveTo>
                  <a:pt x="140825" y="75175"/>
                </a:moveTo>
                <a:cubicBezTo>
                  <a:pt x="151286" y="85641"/>
                  <a:pt x="168250" y="85643"/>
                  <a:pt x="178714" y="75180"/>
                </a:cubicBezTo>
                <a:cubicBezTo>
                  <a:pt x="189177" y="64717"/>
                  <a:pt x="189175" y="47752"/>
                  <a:pt x="178709" y="37292"/>
                </a:cubicBezTo>
                <a:cubicBezTo>
                  <a:pt x="177422" y="36022"/>
                  <a:pt x="176034" y="34858"/>
                  <a:pt x="174559" y="33811"/>
                </a:cubicBezTo>
                <a:cubicBezTo>
                  <a:pt x="172839" y="32793"/>
                  <a:pt x="171735" y="30988"/>
                  <a:pt x="171614" y="28992"/>
                </a:cubicBezTo>
                <a:cubicBezTo>
                  <a:pt x="171411" y="26977"/>
                  <a:pt x="172095" y="24973"/>
                  <a:pt x="173488" y="23503"/>
                </a:cubicBezTo>
                <a:lnTo>
                  <a:pt x="192899" y="3959"/>
                </a:lnTo>
                <a:cubicBezTo>
                  <a:pt x="195412" y="1425"/>
                  <a:pt x="198834" y="0"/>
                  <a:pt x="202403" y="0"/>
                </a:cubicBezTo>
                <a:cubicBezTo>
                  <a:pt x="205973" y="0"/>
                  <a:pt x="209394" y="1425"/>
                  <a:pt x="211908" y="3959"/>
                </a:cubicBezTo>
                <a:lnTo>
                  <a:pt x="229578" y="21763"/>
                </a:lnTo>
                <a:cubicBezTo>
                  <a:pt x="230359" y="22518"/>
                  <a:pt x="231449" y="22865"/>
                  <a:pt x="232523" y="22700"/>
                </a:cubicBezTo>
                <a:cubicBezTo>
                  <a:pt x="233631" y="22540"/>
                  <a:pt x="234585" y="21837"/>
                  <a:pt x="235066" y="20826"/>
                </a:cubicBezTo>
                <a:cubicBezTo>
                  <a:pt x="236341" y="18073"/>
                  <a:pt x="238110" y="15577"/>
                  <a:pt x="240287" y="13464"/>
                </a:cubicBezTo>
                <a:cubicBezTo>
                  <a:pt x="250748" y="2998"/>
                  <a:pt x="267712" y="2996"/>
                  <a:pt x="278175" y="13459"/>
                </a:cubicBezTo>
                <a:cubicBezTo>
                  <a:pt x="288638" y="23922"/>
                  <a:pt x="288636" y="40887"/>
                  <a:pt x="278171" y="51347"/>
                </a:cubicBezTo>
                <a:cubicBezTo>
                  <a:pt x="275939" y="53443"/>
                  <a:pt x="273414" y="55202"/>
                  <a:pt x="270674" y="56568"/>
                </a:cubicBezTo>
                <a:cubicBezTo>
                  <a:pt x="269719" y="57020"/>
                  <a:pt x="269062" y="57929"/>
                  <a:pt x="268934" y="58978"/>
                </a:cubicBezTo>
                <a:cubicBezTo>
                  <a:pt x="268712" y="60031"/>
                  <a:pt x="269011" y="61127"/>
                  <a:pt x="269737" y="61923"/>
                </a:cubicBezTo>
                <a:lnTo>
                  <a:pt x="287140" y="79727"/>
                </a:lnTo>
                <a:cubicBezTo>
                  <a:pt x="292330" y="84948"/>
                  <a:pt x="292330" y="93380"/>
                  <a:pt x="287140" y="98602"/>
                </a:cubicBezTo>
                <a:lnTo>
                  <a:pt x="266257" y="119618"/>
                </a:lnTo>
                <a:cubicBezTo>
                  <a:pt x="264801" y="121133"/>
                  <a:pt x="262720" y="121876"/>
                  <a:pt x="260634" y="121626"/>
                </a:cubicBezTo>
                <a:cubicBezTo>
                  <a:pt x="258369" y="121209"/>
                  <a:pt x="256489" y="119634"/>
                  <a:pt x="255681" y="117477"/>
                </a:cubicBezTo>
                <a:cubicBezTo>
                  <a:pt x="254379" y="114030"/>
                  <a:pt x="252321" y="110919"/>
                  <a:pt x="249657" y="108374"/>
                </a:cubicBezTo>
                <a:cubicBezTo>
                  <a:pt x="239215" y="97993"/>
                  <a:pt x="222350" y="97993"/>
                  <a:pt x="211908" y="108374"/>
                </a:cubicBezTo>
                <a:cubicBezTo>
                  <a:pt x="205495" y="114752"/>
                  <a:pt x="202735" y="123936"/>
                  <a:pt x="204571" y="132792"/>
                </a:cubicBezTo>
                <a:cubicBezTo>
                  <a:pt x="206407" y="141648"/>
                  <a:pt x="212590" y="148979"/>
                  <a:pt x="221010" y="152281"/>
                </a:cubicBezTo>
                <a:cubicBezTo>
                  <a:pt x="223103" y="153106"/>
                  <a:pt x="224655" y="154909"/>
                  <a:pt x="225160" y="157101"/>
                </a:cubicBezTo>
                <a:cubicBezTo>
                  <a:pt x="225579" y="159336"/>
                  <a:pt x="224879" y="161635"/>
                  <a:pt x="223286" y="163258"/>
                </a:cubicBezTo>
                <a:lnTo>
                  <a:pt x="202403" y="184141"/>
                </a:lnTo>
                <a:cubicBezTo>
                  <a:pt x="199890" y="186676"/>
                  <a:pt x="196468" y="188101"/>
                  <a:pt x="192899" y="188101"/>
                </a:cubicBezTo>
                <a:cubicBezTo>
                  <a:pt x="189329" y="188101"/>
                  <a:pt x="185908" y="186676"/>
                  <a:pt x="183394" y="184141"/>
                </a:cubicBezTo>
                <a:lnTo>
                  <a:pt x="107761" y="108106"/>
                </a:lnTo>
                <a:cubicBezTo>
                  <a:pt x="102570" y="102885"/>
                  <a:pt x="102570" y="94452"/>
                  <a:pt x="107761" y="89231"/>
                </a:cubicBezTo>
                <a:lnTo>
                  <a:pt x="127037" y="69821"/>
                </a:lnTo>
                <a:cubicBezTo>
                  <a:pt x="128421" y="68368"/>
                  <a:pt x="130394" y="67628"/>
                  <a:pt x="132392" y="67813"/>
                </a:cubicBezTo>
                <a:cubicBezTo>
                  <a:pt x="134469" y="68008"/>
                  <a:pt x="136343" y="69142"/>
                  <a:pt x="137479" y="70892"/>
                </a:cubicBezTo>
                <a:cubicBezTo>
                  <a:pt x="138512" y="72339"/>
                  <a:pt x="139630" y="73725"/>
                  <a:pt x="140825" y="75041"/>
                </a:cubicBezTo>
                <a:close/>
                <a:moveTo>
                  <a:pt x="26772" y="204221"/>
                </a:moveTo>
                <a:lnTo>
                  <a:pt x="26772" y="301273"/>
                </a:lnTo>
                <a:cubicBezTo>
                  <a:pt x="26772" y="308666"/>
                  <a:pt x="20779" y="314660"/>
                  <a:pt x="13386" y="314660"/>
                </a:cubicBezTo>
                <a:cubicBezTo>
                  <a:pt x="5993" y="314660"/>
                  <a:pt x="0" y="308666"/>
                  <a:pt x="0" y="301273"/>
                </a:cubicBezTo>
                <a:lnTo>
                  <a:pt x="0" y="204221"/>
                </a:lnTo>
                <a:cubicBezTo>
                  <a:pt x="0" y="196828"/>
                  <a:pt x="5993" y="190835"/>
                  <a:pt x="13386" y="190835"/>
                </a:cubicBezTo>
                <a:cubicBezTo>
                  <a:pt x="20779" y="190835"/>
                  <a:pt x="26772" y="196828"/>
                  <a:pt x="26772" y="204221"/>
                </a:cubicBezTo>
                <a:close/>
                <a:moveTo>
                  <a:pt x="46852" y="200874"/>
                </a:moveTo>
                <a:lnTo>
                  <a:pt x="104548" y="200874"/>
                </a:lnTo>
                <a:cubicBezTo>
                  <a:pt x="116285" y="201122"/>
                  <a:pt x="126776" y="208256"/>
                  <a:pt x="131321" y="219080"/>
                </a:cubicBezTo>
                <a:cubicBezTo>
                  <a:pt x="133089" y="223190"/>
                  <a:pt x="132687" y="227911"/>
                  <a:pt x="130250" y="231663"/>
                </a:cubicBezTo>
                <a:cubicBezTo>
                  <a:pt x="127761" y="235443"/>
                  <a:pt x="123531" y="237709"/>
                  <a:pt x="119005" y="237687"/>
                </a:cubicBezTo>
                <a:lnTo>
                  <a:pt x="85405" y="237687"/>
                </a:lnTo>
                <a:cubicBezTo>
                  <a:pt x="82164" y="237276"/>
                  <a:pt x="78976" y="238775"/>
                  <a:pt x="77225" y="241534"/>
                </a:cubicBezTo>
                <a:cubicBezTo>
                  <a:pt x="75474" y="244293"/>
                  <a:pt x="75474" y="247815"/>
                  <a:pt x="77225" y="250574"/>
                </a:cubicBezTo>
                <a:cubicBezTo>
                  <a:pt x="78976" y="253332"/>
                  <a:pt x="82164" y="254831"/>
                  <a:pt x="85405" y="254420"/>
                </a:cubicBezTo>
                <a:lnTo>
                  <a:pt x="207490" y="254420"/>
                </a:lnTo>
                <a:cubicBezTo>
                  <a:pt x="214883" y="254420"/>
                  <a:pt x="220877" y="260414"/>
                  <a:pt x="220877" y="267807"/>
                </a:cubicBezTo>
                <a:lnTo>
                  <a:pt x="220877" y="271287"/>
                </a:lnTo>
                <a:cubicBezTo>
                  <a:pt x="220912" y="279228"/>
                  <a:pt x="217783" y="286855"/>
                  <a:pt x="212181" y="292482"/>
                </a:cubicBezTo>
                <a:cubicBezTo>
                  <a:pt x="206578" y="298110"/>
                  <a:pt x="198965" y="301273"/>
                  <a:pt x="191025" y="301273"/>
                </a:cubicBezTo>
                <a:lnTo>
                  <a:pt x="46852" y="301273"/>
                </a:lnTo>
                <a:cubicBezTo>
                  <a:pt x="43156" y="301273"/>
                  <a:pt x="40159" y="298276"/>
                  <a:pt x="40159" y="294580"/>
                </a:cubicBezTo>
                <a:lnTo>
                  <a:pt x="40159" y="207568"/>
                </a:lnTo>
                <a:cubicBezTo>
                  <a:pt x="40159" y="203871"/>
                  <a:pt x="43156" y="200874"/>
                  <a:pt x="46852" y="200874"/>
                </a:cubicBezTo>
                <a:close/>
              </a:path>
            </a:pathLst>
          </a:custGeom>
          <a:solidFill>
            <a:srgbClr val="BA5DE5"/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303173" y="4433187"/>
            <a:ext cx="530985" cy="307628"/>
          </a:xfrm>
          <a:custGeom>
            <a:avLst/>
            <a:gdLst/>
            <a:ahLst/>
            <a:cxnLst/>
            <a:rect l="0" t="0" r="0" b="0"/>
            <a:pathLst>
              <a:path w="318812" h="246977">
                <a:moveTo>
                  <a:pt x="70252" y="6025"/>
                </a:moveTo>
                <a:cubicBezTo>
                  <a:pt x="75157" y="11549"/>
                  <a:pt x="74659" y="20002"/>
                  <a:pt x="69141" y="24913"/>
                </a:cubicBezTo>
                <a:cubicBezTo>
                  <a:pt x="58338" y="34524"/>
                  <a:pt x="49904" y="45327"/>
                  <a:pt x="42542" y="58807"/>
                </a:cubicBezTo>
                <a:cubicBezTo>
                  <a:pt x="39000" y="65297"/>
                  <a:pt x="30868" y="67687"/>
                  <a:pt x="24378" y="64146"/>
                </a:cubicBezTo>
                <a:cubicBezTo>
                  <a:pt x="17887" y="60605"/>
                  <a:pt x="15496" y="52474"/>
                  <a:pt x="19035" y="45983"/>
                </a:cubicBezTo>
                <a:cubicBezTo>
                  <a:pt x="27750" y="30013"/>
                  <a:pt x="38057" y="16720"/>
                  <a:pt x="51350" y="4913"/>
                </a:cubicBezTo>
                <a:cubicBezTo>
                  <a:pt x="56876" y="0"/>
                  <a:pt x="65340" y="497"/>
                  <a:pt x="70252" y="6025"/>
                </a:cubicBezTo>
                <a:close/>
                <a:moveTo>
                  <a:pt x="57668" y="123692"/>
                </a:moveTo>
                <a:cubicBezTo>
                  <a:pt x="57668" y="67504"/>
                  <a:pt x="103218" y="21954"/>
                  <a:pt x="159406" y="21954"/>
                </a:cubicBezTo>
                <a:cubicBezTo>
                  <a:pt x="215594" y="21954"/>
                  <a:pt x="261143" y="67504"/>
                  <a:pt x="261143" y="123692"/>
                </a:cubicBezTo>
                <a:cubicBezTo>
                  <a:pt x="261143" y="179880"/>
                  <a:pt x="215594" y="225429"/>
                  <a:pt x="159406" y="225429"/>
                </a:cubicBezTo>
                <a:cubicBezTo>
                  <a:pt x="103218" y="225429"/>
                  <a:pt x="57668" y="179880"/>
                  <a:pt x="57668" y="123692"/>
                </a:cubicBezTo>
                <a:close/>
                <a:moveTo>
                  <a:pt x="69141" y="222444"/>
                </a:moveTo>
                <a:cubicBezTo>
                  <a:pt x="72830" y="225591"/>
                  <a:pt x="74528" y="230486"/>
                  <a:pt x="73582" y="235242"/>
                </a:cubicBezTo>
                <a:cubicBezTo>
                  <a:pt x="72635" y="239997"/>
                  <a:pt x="69191" y="243869"/>
                  <a:pt x="64578" y="245363"/>
                </a:cubicBezTo>
                <a:cubicBezTo>
                  <a:pt x="59965" y="246857"/>
                  <a:pt x="54905" y="245741"/>
                  <a:pt x="51350" y="242443"/>
                </a:cubicBezTo>
                <a:cubicBezTo>
                  <a:pt x="38057" y="230636"/>
                  <a:pt x="27750" y="217344"/>
                  <a:pt x="19035" y="201374"/>
                </a:cubicBezTo>
                <a:cubicBezTo>
                  <a:pt x="15492" y="194882"/>
                  <a:pt x="17883" y="186747"/>
                  <a:pt x="24375" y="183206"/>
                </a:cubicBezTo>
                <a:cubicBezTo>
                  <a:pt x="30867" y="179664"/>
                  <a:pt x="39001" y="182056"/>
                  <a:pt x="42542" y="188549"/>
                </a:cubicBezTo>
                <a:cubicBezTo>
                  <a:pt x="49904" y="202043"/>
                  <a:pt x="58338" y="212832"/>
                  <a:pt x="69141" y="222444"/>
                </a:cubicBezTo>
                <a:close/>
                <a:moveTo>
                  <a:pt x="267462" y="4913"/>
                </a:moveTo>
                <a:cubicBezTo>
                  <a:pt x="280768" y="16720"/>
                  <a:pt x="291075" y="30013"/>
                  <a:pt x="299776" y="45983"/>
                </a:cubicBezTo>
                <a:cubicBezTo>
                  <a:pt x="303316" y="52474"/>
                  <a:pt x="300924" y="60605"/>
                  <a:pt x="294434" y="64146"/>
                </a:cubicBezTo>
                <a:cubicBezTo>
                  <a:pt x="287944" y="67687"/>
                  <a:pt x="279812" y="65297"/>
                  <a:pt x="276270" y="58808"/>
                </a:cubicBezTo>
                <a:cubicBezTo>
                  <a:pt x="268921" y="45327"/>
                  <a:pt x="260487" y="34524"/>
                  <a:pt x="249684" y="24913"/>
                </a:cubicBezTo>
                <a:cubicBezTo>
                  <a:pt x="244166" y="20002"/>
                  <a:pt x="243668" y="11549"/>
                  <a:pt x="248573" y="6025"/>
                </a:cubicBezTo>
                <a:cubicBezTo>
                  <a:pt x="253484" y="506"/>
                  <a:pt x="261937" y="9"/>
                  <a:pt x="267462" y="4914"/>
                </a:cubicBezTo>
                <a:close/>
                <a:moveTo>
                  <a:pt x="276270" y="188549"/>
                </a:moveTo>
                <a:cubicBezTo>
                  <a:pt x="279810" y="182056"/>
                  <a:pt x="287944" y="179664"/>
                  <a:pt x="294437" y="183206"/>
                </a:cubicBezTo>
                <a:cubicBezTo>
                  <a:pt x="300929" y="186747"/>
                  <a:pt x="303320" y="194882"/>
                  <a:pt x="299776" y="201374"/>
                </a:cubicBezTo>
                <a:cubicBezTo>
                  <a:pt x="291062" y="217344"/>
                  <a:pt x="280754" y="230636"/>
                  <a:pt x="267462" y="242443"/>
                </a:cubicBezTo>
                <a:cubicBezTo>
                  <a:pt x="263917" y="245810"/>
                  <a:pt x="258820" y="246977"/>
                  <a:pt x="254164" y="245488"/>
                </a:cubicBezTo>
                <a:cubicBezTo>
                  <a:pt x="249508" y="243999"/>
                  <a:pt x="246034" y="240091"/>
                  <a:pt x="245101" y="235293"/>
                </a:cubicBezTo>
                <a:cubicBezTo>
                  <a:pt x="244168" y="230494"/>
                  <a:pt x="245925" y="225569"/>
                  <a:pt x="249684" y="222444"/>
                </a:cubicBezTo>
                <a:cubicBezTo>
                  <a:pt x="260474" y="212832"/>
                  <a:pt x="268907" y="202043"/>
                  <a:pt x="276270" y="188549"/>
                </a:cubicBezTo>
                <a:close/>
                <a:moveTo>
                  <a:pt x="17964" y="82314"/>
                </a:moveTo>
                <a:cubicBezTo>
                  <a:pt x="25278" y="83363"/>
                  <a:pt x="30359" y="90140"/>
                  <a:pt x="29316" y="97454"/>
                </a:cubicBezTo>
                <a:cubicBezTo>
                  <a:pt x="27964" y="106999"/>
                  <a:pt x="26772" y="115419"/>
                  <a:pt x="26772" y="123678"/>
                </a:cubicBezTo>
                <a:cubicBezTo>
                  <a:pt x="26772" y="131938"/>
                  <a:pt x="27964" y="140358"/>
                  <a:pt x="29316" y="149903"/>
                </a:cubicBezTo>
                <a:cubicBezTo>
                  <a:pt x="30362" y="157222"/>
                  <a:pt x="25277" y="164003"/>
                  <a:pt x="17957" y="165049"/>
                </a:cubicBezTo>
                <a:cubicBezTo>
                  <a:pt x="10638" y="166095"/>
                  <a:pt x="3857" y="161010"/>
                  <a:pt x="2811" y="153691"/>
                </a:cubicBezTo>
                <a:lnTo>
                  <a:pt x="2757" y="153276"/>
                </a:lnTo>
                <a:cubicBezTo>
                  <a:pt x="1459" y="144173"/>
                  <a:pt x="0" y="133999"/>
                  <a:pt x="0" y="123678"/>
                </a:cubicBezTo>
                <a:cubicBezTo>
                  <a:pt x="0" y="113357"/>
                  <a:pt x="1459" y="103197"/>
                  <a:pt x="2757" y="94094"/>
                </a:cubicBezTo>
                <a:lnTo>
                  <a:pt x="2811" y="93679"/>
                </a:lnTo>
                <a:cubicBezTo>
                  <a:pt x="3311" y="90162"/>
                  <a:pt x="5189" y="86988"/>
                  <a:pt x="8032" y="84856"/>
                </a:cubicBezTo>
                <a:cubicBezTo>
                  <a:pt x="10874" y="82724"/>
                  <a:pt x="14447" y="81810"/>
                  <a:pt x="17964" y="82314"/>
                </a:cubicBezTo>
                <a:close/>
                <a:moveTo>
                  <a:pt x="289496" y="97454"/>
                </a:moveTo>
                <a:cubicBezTo>
                  <a:pt x="288799" y="92709"/>
                  <a:pt x="290694" y="87953"/>
                  <a:pt x="294464" y="84988"/>
                </a:cubicBezTo>
                <a:cubicBezTo>
                  <a:pt x="298234" y="82022"/>
                  <a:pt x="303302" y="81300"/>
                  <a:pt x="307750" y="83095"/>
                </a:cubicBezTo>
                <a:cubicBezTo>
                  <a:pt x="312198" y="84890"/>
                  <a:pt x="315345" y="88928"/>
                  <a:pt x="316001" y="93679"/>
                </a:cubicBezTo>
                <a:lnTo>
                  <a:pt x="316055" y="94081"/>
                </a:lnTo>
                <a:cubicBezTo>
                  <a:pt x="317366" y="103184"/>
                  <a:pt x="318812" y="113357"/>
                  <a:pt x="318812" y="123678"/>
                </a:cubicBezTo>
                <a:cubicBezTo>
                  <a:pt x="318812" y="133999"/>
                  <a:pt x="317366" y="144173"/>
                  <a:pt x="316055" y="153263"/>
                </a:cubicBezTo>
                <a:lnTo>
                  <a:pt x="316001" y="153678"/>
                </a:lnTo>
                <a:cubicBezTo>
                  <a:pt x="314930" y="160970"/>
                  <a:pt x="308166" y="166024"/>
                  <a:pt x="300869" y="164985"/>
                </a:cubicBezTo>
                <a:cubicBezTo>
                  <a:pt x="293572" y="163946"/>
                  <a:pt x="288488" y="157204"/>
                  <a:pt x="289496" y="149903"/>
                </a:cubicBezTo>
                <a:cubicBezTo>
                  <a:pt x="290861" y="140358"/>
                  <a:pt x="292039" y="131938"/>
                  <a:pt x="292039" y="123678"/>
                </a:cubicBezTo>
                <a:cubicBezTo>
                  <a:pt x="292039" y="115419"/>
                  <a:pt x="290861" y="106999"/>
                  <a:pt x="289496" y="97454"/>
                </a:cubicBezTo>
                <a:close/>
              </a:path>
            </a:pathLst>
          </a:custGeom>
          <a:solidFill>
            <a:srgbClr val="4E88E7"/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934916" y="2567673"/>
            <a:ext cx="561134" cy="416734"/>
          </a:xfrm>
          <a:custGeom>
            <a:avLst/>
            <a:gdLst/>
            <a:ahLst/>
            <a:cxnLst/>
            <a:rect l="0" t="0" r="0" b="0"/>
            <a:pathLst>
              <a:path w="336914" h="334572">
                <a:moveTo>
                  <a:pt x="13257" y="13343"/>
                </a:moveTo>
                <a:moveTo>
                  <a:pt x="326233" y="326720"/>
                </a:moveTo>
                <a:cubicBezTo>
                  <a:pt x="321212" y="331748"/>
                  <a:pt x="314397" y="334572"/>
                  <a:pt x="307292" y="334572"/>
                </a:cubicBezTo>
                <a:cubicBezTo>
                  <a:pt x="300186" y="334572"/>
                  <a:pt x="293371" y="331748"/>
                  <a:pt x="288350" y="326720"/>
                </a:cubicBezTo>
                <a:lnTo>
                  <a:pt x="221417" y="258583"/>
                </a:lnTo>
                <a:cubicBezTo>
                  <a:pt x="164293" y="296797"/>
                  <a:pt x="87511" y="285544"/>
                  <a:pt x="43755" y="232545"/>
                </a:cubicBezTo>
                <a:cubicBezTo>
                  <a:pt x="0" y="179545"/>
                  <a:pt x="3488" y="102021"/>
                  <a:pt x="51827" y="53166"/>
                </a:cubicBezTo>
                <a:cubicBezTo>
                  <a:pt x="100166" y="4311"/>
                  <a:pt x="177649" y="0"/>
                  <a:pt x="231110" y="43190"/>
                </a:cubicBezTo>
                <a:cubicBezTo>
                  <a:pt x="284571" y="86380"/>
                  <a:pt x="296639" y="163039"/>
                  <a:pt x="259033" y="220565"/>
                </a:cubicBezTo>
                <a:lnTo>
                  <a:pt x="326769" y="289104"/>
                </a:lnTo>
                <a:cubicBezTo>
                  <a:pt x="336914" y="299677"/>
                  <a:pt x="336675" y="316441"/>
                  <a:pt x="326233" y="326720"/>
                </a:cubicBezTo>
                <a:close/>
                <a:moveTo>
                  <a:pt x="147122" y="36903"/>
                </a:moveTo>
                <a:cubicBezTo>
                  <a:pt x="86211" y="36976"/>
                  <a:pt x="36831" y="86297"/>
                  <a:pt x="36684" y="147207"/>
                </a:cubicBezTo>
                <a:cubicBezTo>
                  <a:pt x="36610" y="208218"/>
                  <a:pt x="86022" y="257731"/>
                  <a:pt x="147033" y="257780"/>
                </a:cubicBezTo>
                <a:cubicBezTo>
                  <a:pt x="208044" y="257829"/>
                  <a:pt x="257536" y="208397"/>
                  <a:pt x="257561" y="147386"/>
                </a:cubicBezTo>
                <a:cubicBezTo>
                  <a:pt x="257585" y="86375"/>
                  <a:pt x="208133" y="36903"/>
                  <a:pt x="147122" y="36903"/>
                </a:cubicBezTo>
                <a:close/>
                <a:moveTo>
                  <a:pt x="56763" y="147341"/>
                </a:moveTo>
                <a:cubicBezTo>
                  <a:pt x="56763" y="97438"/>
                  <a:pt x="97218" y="56983"/>
                  <a:pt x="147122" y="56983"/>
                </a:cubicBezTo>
                <a:cubicBezTo>
                  <a:pt x="197026" y="56983"/>
                  <a:pt x="237481" y="97438"/>
                  <a:pt x="237481" y="147341"/>
                </a:cubicBezTo>
                <a:cubicBezTo>
                  <a:pt x="237481" y="197245"/>
                  <a:pt x="197026" y="237700"/>
                  <a:pt x="147122" y="237700"/>
                </a:cubicBezTo>
                <a:cubicBezTo>
                  <a:pt x="97218" y="237700"/>
                  <a:pt x="56763" y="197245"/>
                  <a:pt x="56763" y="147341"/>
                </a:cubicBezTo>
              </a:path>
            </a:pathLst>
          </a:custGeom>
          <a:solidFill>
            <a:srgbClr val="DE8431"/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955815" y="3799414"/>
            <a:ext cx="538217" cy="371467"/>
          </a:xfrm>
          <a:custGeom>
            <a:avLst/>
            <a:gdLst/>
            <a:ahLst/>
            <a:cxnLst/>
            <a:rect l="0" t="0" r="0" b="0"/>
            <a:pathLst>
              <a:path w="323154" h="298230">
                <a:moveTo>
                  <a:pt x="78257" y="10736"/>
                </a:moveTo>
                <a:cubicBezTo>
                  <a:pt x="80641" y="17734"/>
                  <a:pt x="76901" y="25339"/>
                  <a:pt x="69904" y="27724"/>
                </a:cubicBezTo>
                <a:lnTo>
                  <a:pt x="50721" y="34256"/>
                </a:lnTo>
                <a:lnTo>
                  <a:pt x="59744" y="52422"/>
                </a:lnTo>
                <a:cubicBezTo>
                  <a:pt x="61459" y="55877"/>
                  <a:pt x="61599" y="59904"/>
                  <a:pt x="60130" y="63471"/>
                </a:cubicBezTo>
                <a:cubicBezTo>
                  <a:pt x="58661" y="67038"/>
                  <a:pt x="55724" y="69797"/>
                  <a:pt x="52073" y="71043"/>
                </a:cubicBezTo>
                <a:lnTo>
                  <a:pt x="32877" y="77575"/>
                </a:lnTo>
                <a:lnTo>
                  <a:pt x="41913" y="95741"/>
                </a:lnTo>
                <a:cubicBezTo>
                  <a:pt x="45137" y="102351"/>
                  <a:pt x="42425" y="110324"/>
                  <a:pt x="35838" y="113597"/>
                </a:cubicBezTo>
                <a:cubicBezTo>
                  <a:pt x="29252" y="116870"/>
                  <a:pt x="21259" y="114216"/>
                  <a:pt x="17938" y="107655"/>
                </a:cubicBezTo>
                <a:lnTo>
                  <a:pt x="2102" y="75795"/>
                </a:lnTo>
                <a:cubicBezTo>
                  <a:pt x="387" y="72339"/>
                  <a:pt x="246" y="68312"/>
                  <a:pt x="1715" y="64745"/>
                </a:cubicBezTo>
                <a:cubicBezTo>
                  <a:pt x="3185" y="61179"/>
                  <a:pt x="6121" y="58419"/>
                  <a:pt x="9772" y="57174"/>
                </a:cubicBezTo>
                <a:lnTo>
                  <a:pt x="28955" y="50642"/>
                </a:lnTo>
                <a:lnTo>
                  <a:pt x="19932" y="32476"/>
                </a:lnTo>
                <a:cubicBezTo>
                  <a:pt x="18213" y="29019"/>
                  <a:pt x="18070" y="24989"/>
                  <a:pt x="19539" y="21418"/>
                </a:cubicBezTo>
                <a:cubicBezTo>
                  <a:pt x="21009" y="17848"/>
                  <a:pt x="23948" y="15087"/>
                  <a:pt x="27603" y="13842"/>
                </a:cubicBezTo>
                <a:lnTo>
                  <a:pt x="61270" y="2383"/>
                </a:lnTo>
                <a:cubicBezTo>
                  <a:pt x="68267" y="0"/>
                  <a:pt x="75873" y="3739"/>
                  <a:pt x="78257" y="10736"/>
                </a:cubicBezTo>
                <a:close/>
                <a:moveTo>
                  <a:pt x="48579" y="130706"/>
                </a:moveTo>
                <a:lnTo>
                  <a:pt x="69034" y="108592"/>
                </a:lnTo>
                <a:lnTo>
                  <a:pt x="92166" y="64108"/>
                </a:lnTo>
                <a:cubicBezTo>
                  <a:pt x="99114" y="50945"/>
                  <a:pt x="113634" y="43623"/>
                  <a:pt x="128350" y="45863"/>
                </a:cubicBezTo>
                <a:lnTo>
                  <a:pt x="203086" y="57763"/>
                </a:lnTo>
                <a:cubicBezTo>
                  <a:pt x="217772" y="60203"/>
                  <a:pt x="229305" y="71671"/>
                  <a:pt x="231827" y="86343"/>
                </a:cubicBezTo>
                <a:lnTo>
                  <a:pt x="239993" y="135806"/>
                </a:lnTo>
                <a:lnTo>
                  <a:pt x="252616" y="163249"/>
                </a:lnTo>
                <a:cubicBezTo>
                  <a:pt x="255427" y="169460"/>
                  <a:pt x="256351" y="176367"/>
                  <a:pt x="255253" y="183101"/>
                </a:cubicBezTo>
                <a:lnTo>
                  <a:pt x="252924" y="197732"/>
                </a:lnTo>
                <a:cubicBezTo>
                  <a:pt x="250731" y="211506"/>
                  <a:pt x="240499" y="222624"/>
                  <a:pt x="226954" y="225951"/>
                </a:cubicBezTo>
                <a:lnTo>
                  <a:pt x="225281" y="236419"/>
                </a:lnTo>
                <a:cubicBezTo>
                  <a:pt x="224590" y="241196"/>
                  <a:pt x="221380" y="245232"/>
                  <a:pt x="216881" y="246980"/>
                </a:cubicBezTo>
                <a:cubicBezTo>
                  <a:pt x="212381" y="248728"/>
                  <a:pt x="207289" y="247918"/>
                  <a:pt x="203554" y="244861"/>
                </a:cubicBezTo>
                <a:cubicBezTo>
                  <a:pt x="199818" y="241804"/>
                  <a:pt x="198018" y="236972"/>
                  <a:pt x="198843" y="232216"/>
                </a:cubicBezTo>
                <a:lnTo>
                  <a:pt x="200088" y="224425"/>
                </a:lnTo>
                <a:lnTo>
                  <a:pt x="79502" y="205229"/>
                </a:lnTo>
                <a:lnTo>
                  <a:pt x="78271" y="213020"/>
                </a:lnTo>
                <a:cubicBezTo>
                  <a:pt x="77543" y="217766"/>
                  <a:pt x="74329" y="221760"/>
                  <a:pt x="69848" y="223485"/>
                </a:cubicBezTo>
                <a:cubicBezTo>
                  <a:pt x="65367" y="225210"/>
                  <a:pt x="60304" y="224403"/>
                  <a:pt x="56582" y="221369"/>
                </a:cubicBezTo>
                <a:cubicBezTo>
                  <a:pt x="52859" y="218335"/>
                  <a:pt x="51047" y="213540"/>
                  <a:pt x="51832" y="208803"/>
                </a:cubicBezTo>
                <a:lnTo>
                  <a:pt x="53492" y="198361"/>
                </a:lnTo>
                <a:cubicBezTo>
                  <a:pt x="41598" y="191016"/>
                  <a:pt x="35284" y="177242"/>
                  <a:pt x="37482" y="163436"/>
                </a:cubicBezTo>
                <a:lnTo>
                  <a:pt x="39811" y="148791"/>
                </a:lnTo>
                <a:cubicBezTo>
                  <a:pt x="40887" y="142034"/>
                  <a:pt x="43938" y="135746"/>
                  <a:pt x="48580" y="130720"/>
                </a:cubicBezTo>
                <a:close/>
                <a:moveTo>
                  <a:pt x="205416" y="90707"/>
                </a:moveTo>
                <a:cubicBezTo>
                  <a:pt x="204816" y="87384"/>
                  <a:pt x="202208" y="84787"/>
                  <a:pt x="198883" y="84201"/>
                </a:cubicBezTo>
                <a:lnTo>
                  <a:pt x="124146" y="72301"/>
                </a:lnTo>
                <a:cubicBezTo>
                  <a:pt x="120802" y="71815"/>
                  <a:pt x="117512" y="73473"/>
                  <a:pt x="115913" y="76451"/>
                </a:cubicBezTo>
                <a:lnTo>
                  <a:pt x="100519" y="106062"/>
                </a:lnTo>
                <a:lnTo>
                  <a:pt x="210864" y="123625"/>
                </a:lnTo>
                <a:close/>
                <a:moveTo>
                  <a:pt x="81176" y="159621"/>
                </a:moveTo>
                <a:cubicBezTo>
                  <a:pt x="80011" y="166922"/>
                  <a:pt x="84986" y="173784"/>
                  <a:pt x="92286" y="174948"/>
                </a:cubicBezTo>
                <a:lnTo>
                  <a:pt x="113303" y="178295"/>
                </a:lnTo>
                <a:cubicBezTo>
                  <a:pt x="120548" y="179343"/>
                  <a:pt x="127291" y="174378"/>
                  <a:pt x="128441" y="167148"/>
                </a:cubicBezTo>
                <a:cubicBezTo>
                  <a:pt x="129590" y="159919"/>
                  <a:pt x="124719" y="153107"/>
                  <a:pt x="117506" y="151857"/>
                </a:cubicBezTo>
                <a:lnTo>
                  <a:pt x="96503" y="148510"/>
                </a:lnTo>
                <a:cubicBezTo>
                  <a:pt x="89203" y="147354"/>
                  <a:pt x="82347" y="152334"/>
                  <a:pt x="81189" y="159634"/>
                </a:cubicBezTo>
                <a:close/>
                <a:moveTo>
                  <a:pt x="180517" y="161883"/>
                </a:moveTo>
                <a:cubicBezTo>
                  <a:pt x="173240" y="160768"/>
                  <a:pt x="166429" y="165738"/>
                  <a:pt x="165270" y="173007"/>
                </a:cubicBezTo>
                <a:cubicBezTo>
                  <a:pt x="164110" y="180276"/>
                  <a:pt x="169038" y="187118"/>
                  <a:pt x="176300" y="188322"/>
                </a:cubicBezTo>
                <a:lnTo>
                  <a:pt x="197317" y="191668"/>
                </a:lnTo>
                <a:cubicBezTo>
                  <a:pt x="204622" y="192827"/>
                  <a:pt x="211483" y="187843"/>
                  <a:pt x="212640" y="180538"/>
                </a:cubicBezTo>
                <a:cubicBezTo>
                  <a:pt x="213797" y="173232"/>
                  <a:pt x="208812" y="166372"/>
                  <a:pt x="201507" y="165216"/>
                </a:cubicBezTo>
                <a:lnTo>
                  <a:pt x="180517" y="161870"/>
                </a:lnTo>
                <a:close/>
                <a:moveTo>
                  <a:pt x="84188" y="244853"/>
                </a:moveTo>
                <a:lnTo>
                  <a:pt x="228119" y="271037"/>
                </a:lnTo>
                <a:lnTo>
                  <a:pt x="305372" y="251720"/>
                </a:lnTo>
                <a:cubicBezTo>
                  <a:pt x="312487" y="250070"/>
                  <a:pt x="319611" y="254428"/>
                  <a:pt x="321383" y="261514"/>
                </a:cubicBezTo>
                <a:cubicBezTo>
                  <a:pt x="323154" y="268599"/>
                  <a:pt x="318919" y="275797"/>
                  <a:pt x="311865" y="277690"/>
                </a:cubicBezTo>
                <a:lnTo>
                  <a:pt x="231814" y="297703"/>
                </a:lnTo>
                <a:cubicBezTo>
                  <a:pt x="229965" y="298166"/>
                  <a:pt x="228040" y="298230"/>
                  <a:pt x="226165" y="297890"/>
                </a:cubicBezTo>
                <a:lnTo>
                  <a:pt x="82876" y="271826"/>
                </a:lnTo>
                <a:lnTo>
                  <a:pt x="19504" y="294021"/>
                </a:lnTo>
                <a:cubicBezTo>
                  <a:pt x="12525" y="296465"/>
                  <a:pt x="4886" y="292788"/>
                  <a:pt x="2443" y="285809"/>
                </a:cubicBezTo>
                <a:cubicBezTo>
                  <a:pt x="0" y="278829"/>
                  <a:pt x="3676" y="271191"/>
                  <a:pt x="10656" y="268748"/>
                </a:cubicBezTo>
                <a:lnTo>
                  <a:pt x="77347" y="245388"/>
                </a:lnTo>
                <a:cubicBezTo>
                  <a:pt x="79538" y="244621"/>
                  <a:pt x="81890" y="244436"/>
                  <a:pt x="84174" y="244853"/>
                </a:cubicBezTo>
                <a:close/>
                <a:moveTo>
                  <a:pt x="272281" y="165457"/>
                </a:moveTo>
                <a:lnTo>
                  <a:pt x="287542" y="152111"/>
                </a:lnTo>
                <a:lnTo>
                  <a:pt x="272281" y="138751"/>
                </a:lnTo>
                <a:cubicBezTo>
                  <a:pt x="269377" y="136209"/>
                  <a:pt x="267711" y="132538"/>
                  <a:pt x="267711" y="128678"/>
                </a:cubicBezTo>
                <a:cubicBezTo>
                  <a:pt x="267711" y="124818"/>
                  <a:pt x="269377" y="121147"/>
                  <a:pt x="272281" y="118605"/>
                </a:cubicBezTo>
                <a:lnTo>
                  <a:pt x="287542" y="105258"/>
                </a:lnTo>
                <a:lnTo>
                  <a:pt x="272281" y="91899"/>
                </a:lnTo>
                <a:cubicBezTo>
                  <a:pt x="266814" y="87007"/>
                  <a:pt x="266302" y="78627"/>
                  <a:pt x="271133" y="73107"/>
                </a:cubicBezTo>
                <a:cubicBezTo>
                  <a:pt x="275964" y="67587"/>
                  <a:pt x="284338" y="66982"/>
                  <a:pt x="289911" y="71752"/>
                </a:cubicBezTo>
                <a:lnTo>
                  <a:pt x="316684" y="95178"/>
                </a:lnTo>
                <a:cubicBezTo>
                  <a:pt x="319588" y="97720"/>
                  <a:pt x="321254" y="101392"/>
                  <a:pt x="321254" y="105252"/>
                </a:cubicBezTo>
                <a:cubicBezTo>
                  <a:pt x="321254" y="109111"/>
                  <a:pt x="319588" y="112783"/>
                  <a:pt x="316684" y="115325"/>
                </a:cubicBezTo>
                <a:lnTo>
                  <a:pt x="301423" y="128685"/>
                </a:lnTo>
                <a:lnTo>
                  <a:pt x="316684" y="142031"/>
                </a:lnTo>
                <a:cubicBezTo>
                  <a:pt x="319588" y="144573"/>
                  <a:pt x="321254" y="148245"/>
                  <a:pt x="321254" y="152104"/>
                </a:cubicBezTo>
                <a:cubicBezTo>
                  <a:pt x="321254" y="155964"/>
                  <a:pt x="319588" y="159636"/>
                  <a:pt x="316684" y="162178"/>
                </a:cubicBezTo>
                <a:lnTo>
                  <a:pt x="289911" y="185604"/>
                </a:lnTo>
                <a:cubicBezTo>
                  <a:pt x="286339" y="188924"/>
                  <a:pt x="281243" y="190038"/>
                  <a:pt x="276611" y="188513"/>
                </a:cubicBezTo>
                <a:cubicBezTo>
                  <a:pt x="271979" y="186987"/>
                  <a:pt x="268543" y="183064"/>
                  <a:pt x="267642" y="178270"/>
                </a:cubicBezTo>
                <a:cubicBezTo>
                  <a:pt x="266741" y="173477"/>
                  <a:pt x="268519" y="168574"/>
                  <a:pt x="272281" y="16547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301301" y="5685627"/>
            <a:ext cx="535088" cy="400171"/>
          </a:xfrm>
          <a:custGeom>
            <a:avLst/>
            <a:gdLst/>
            <a:ahLst/>
            <a:cxnLst/>
            <a:rect l="0" t="0" r="0" b="0"/>
            <a:pathLst>
              <a:path w="321275" h="321275">
                <a:moveTo>
                  <a:pt x="321275" y="20079"/>
                </a:moveTo>
                <a:lnTo>
                  <a:pt x="321275" y="33466"/>
                </a:lnTo>
                <a:cubicBezTo>
                  <a:pt x="321275" y="44555"/>
                  <a:pt x="312285" y="53545"/>
                  <a:pt x="301195" y="53545"/>
                </a:cubicBezTo>
                <a:lnTo>
                  <a:pt x="194104" y="53545"/>
                </a:lnTo>
                <a:cubicBezTo>
                  <a:pt x="190407" y="53545"/>
                  <a:pt x="187410" y="56542"/>
                  <a:pt x="187410" y="60239"/>
                </a:cubicBezTo>
                <a:lnTo>
                  <a:pt x="187410" y="200797"/>
                </a:lnTo>
                <a:cubicBezTo>
                  <a:pt x="187410" y="204493"/>
                  <a:pt x="184414" y="207490"/>
                  <a:pt x="180717" y="207490"/>
                </a:cubicBezTo>
                <a:lnTo>
                  <a:pt x="140558" y="207490"/>
                </a:lnTo>
                <a:cubicBezTo>
                  <a:pt x="136861" y="207490"/>
                  <a:pt x="133864" y="204493"/>
                  <a:pt x="133864" y="200797"/>
                </a:cubicBezTo>
                <a:lnTo>
                  <a:pt x="133864" y="60239"/>
                </a:lnTo>
                <a:cubicBezTo>
                  <a:pt x="133864" y="56542"/>
                  <a:pt x="130868" y="53545"/>
                  <a:pt x="127171" y="53545"/>
                </a:cubicBezTo>
                <a:lnTo>
                  <a:pt x="20079" y="53545"/>
                </a:lnTo>
                <a:cubicBezTo>
                  <a:pt x="8989" y="53545"/>
                  <a:pt x="0" y="44555"/>
                  <a:pt x="0" y="33466"/>
                </a:cubicBezTo>
                <a:lnTo>
                  <a:pt x="0" y="20079"/>
                </a:lnTo>
                <a:cubicBezTo>
                  <a:pt x="0" y="8989"/>
                  <a:pt x="8989" y="0"/>
                  <a:pt x="20079" y="0"/>
                </a:cubicBezTo>
                <a:lnTo>
                  <a:pt x="301195" y="0"/>
                </a:lnTo>
                <a:cubicBezTo>
                  <a:pt x="312285" y="0"/>
                  <a:pt x="321275" y="8989"/>
                  <a:pt x="321275" y="20079"/>
                </a:cubicBezTo>
                <a:close/>
                <a:moveTo>
                  <a:pt x="197316" y="252736"/>
                </a:moveTo>
                <a:cubicBezTo>
                  <a:pt x="199585" y="257410"/>
                  <a:pt x="200775" y="262534"/>
                  <a:pt x="200797" y="267729"/>
                </a:cubicBezTo>
                <a:lnTo>
                  <a:pt x="200797" y="307889"/>
                </a:lnTo>
                <a:cubicBezTo>
                  <a:pt x="200797" y="315282"/>
                  <a:pt x="194803" y="321275"/>
                  <a:pt x="187410" y="321275"/>
                </a:cubicBezTo>
                <a:lnTo>
                  <a:pt x="133864" y="321275"/>
                </a:lnTo>
                <a:cubicBezTo>
                  <a:pt x="126471" y="321275"/>
                  <a:pt x="120478" y="315282"/>
                  <a:pt x="120478" y="307889"/>
                </a:cubicBezTo>
                <a:lnTo>
                  <a:pt x="120478" y="267729"/>
                </a:lnTo>
                <a:cubicBezTo>
                  <a:pt x="120439" y="262398"/>
                  <a:pt x="121630" y="257130"/>
                  <a:pt x="123958" y="252335"/>
                </a:cubicBezTo>
                <a:lnTo>
                  <a:pt x="134534" y="231318"/>
                </a:lnTo>
                <a:cubicBezTo>
                  <a:pt x="135684" y="229041"/>
                  <a:pt x="138007" y="227596"/>
                  <a:pt x="140558" y="227570"/>
                </a:cubicBezTo>
                <a:lnTo>
                  <a:pt x="180717" y="227570"/>
                </a:lnTo>
                <a:cubicBezTo>
                  <a:pt x="183506" y="227329"/>
                  <a:pt x="186158" y="228815"/>
                  <a:pt x="187410" y="231318"/>
                </a:cubicBezTo>
                <a:close/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126228" y="6046449"/>
            <a:ext cx="2138528" cy="26835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700" b="0" i="0" u="none" strike="noStrike" kern="1200" cap="none" spc="0" normalizeH="0" baseline="0" noProof="0">
                <a:ln>
                  <a:noFill/>
                </a:ln>
                <a:solidFill>
                  <a:srgbClr val="37484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No approach balances solutions
across domains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srgbClr val="37484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67543" y="4045588"/>
            <a:ext cx="2146536" cy="26835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Quick methods are vulnerable to
strong attacks</a:t>
            </a:r>
            <a:endParaRPr kumimoji="0" sz="70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26228" y="4645846"/>
            <a:ext cx="2207943" cy="26835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700" b="0" i="0" u="none" strike="noStrike" kern="1200" cap="none" spc="0" normalizeH="0" baseline="0" noProof="0">
                <a:ln>
                  <a:noFill/>
                </a:ln>
                <a:solidFill>
                  <a:srgbClr val="3A4455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Research neglects text and audio
data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srgbClr val="3A4455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29938" y="4943711"/>
            <a:ext cx="1903582" cy="19167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srgbClr val="BA5DE5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Poor Generalization</a:t>
            </a:r>
            <a:endParaRPr kumimoji="0" sz="1000" b="1" i="0" u="none" strike="noStrike" kern="1200" cap="none" spc="0" normalizeH="0" baseline="0" noProof="0" dirty="0">
              <a:ln>
                <a:noFill/>
              </a:ln>
              <a:solidFill>
                <a:srgbClr val="BA5DE5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37504" y="3734857"/>
            <a:ext cx="1364278" cy="19167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Weak but Fast</a:t>
            </a:r>
            <a:endParaRPr kumimoji="0" sz="1000" b="1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26228" y="3445330"/>
            <a:ext cx="2114498" cy="26835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700" b="0" i="0" u="none" strike="noStrike" kern="1200" cap="none" spc="0" normalizeH="0" baseline="0" noProof="0">
                <a:ln>
                  <a:noFill/>
                </a:ln>
                <a:solidFill>
                  <a:srgbClr val="46432D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Strong defenses are impractical
due to speed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srgbClr val="46432D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26229" y="3145618"/>
            <a:ext cx="1770092" cy="19167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>
                <a:ln>
                  <a:noFill/>
                </a:ln>
                <a:solidFill>
                  <a:srgbClr val="E0CB15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Slow Performance</a:t>
            </a:r>
            <a:endParaRPr kumimoji="0" sz="1000" b="1" i="0" u="none" strike="noStrike" kern="1200" cap="none" spc="0" normalizeH="0" baseline="0" noProof="0">
              <a:ln>
                <a:noFill/>
              </a:ln>
              <a:solidFill>
                <a:srgbClr val="E0CB15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29938" y="5239080"/>
            <a:ext cx="1919601" cy="26835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srgbClr val="4F3D5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Defenses fail against unseen
attack types</a:t>
            </a:r>
            <a:endParaRPr kumimoji="0" sz="700" b="0" i="0" u="none" strike="noStrike" kern="1200" cap="none" spc="0" normalizeH="0" baseline="0" noProof="0" dirty="0">
              <a:ln>
                <a:noFill/>
              </a:ln>
              <a:solidFill>
                <a:srgbClr val="4F3D58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43040" y="2834401"/>
            <a:ext cx="2002366" cy="26835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srgbClr val="4C4034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Defenses target single aspect,
neglecting others</a:t>
            </a:r>
            <a:endParaRPr kumimoji="0" sz="700" b="0" i="0" u="none" strike="noStrike" kern="1200" cap="none" spc="0" normalizeH="0" baseline="0" noProof="0" dirty="0">
              <a:ln>
                <a:noFill/>
              </a:ln>
              <a:solidFill>
                <a:srgbClr val="4C4034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72140" y="2534273"/>
            <a:ext cx="1641939" cy="19167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srgbClr val="DE8431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One-Sided Focus</a:t>
            </a:r>
            <a:endParaRPr kumimoji="0" sz="1000" b="1" i="0" u="none" strike="noStrike" kern="1200" cap="none" spc="0" normalizeH="0" baseline="0" noProof="0" dirty="0">
              <a:ln>
                <a:noFill/>
              </a:ln>
              <a:solidFill>
                <a:srgbClr val="DE8431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26228" y="5546735"/>
            <a:ext cx="1420346" cy="38335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Single-Method
Limitations</a:t>
            </a:r>
            <a:endParaRPr kumimoji="0" sz="1000" b="1" i="0" u="none" strike="noStrike" kern="1200" cap="none" spc="0" normalizeH="0" baseline="0" noProof="0">
              <a:ln>
                <a:noFill/>
              </a:ln>
              <a:solidFill>
                <a:srgbClr val="3CC583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126228" y="4346134"/>
            <a:ext cx="1746063" cy="19167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>
                <a:ln>
                  <a:noFill/>
                </a:ln>
                <a:solidFill>
                  <a:srgbClr val="4E88E7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Image-Only Focus</a:t>
            </a:r>
            <a:endParaRPr kumimoji="0" sz="1000" b="1" i="0" u="none" strike="noStrike" kern="1200" cap="none" spc="0" normalizeH="0" baseline="0" noProof="0">
              <a:ln>
                <a:noFill/>
              </a:ln>
              <a:solidFill>
                <a:srgbClr val="4E88E7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00536" y="180459"/>
            <a:ext cx="375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United International University | 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555683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 animBg="1"/>
      <p:bldP spid="4" grpId="0" animBg="1"/>
      <p:bldP spid="2" grpId="0" animBg="1"/>
      <p:bldP spid="6" grpId="0" animBg="1"/>
      <p:bldP spid="7" grpId="0" animBg="1"/>
      <p:bldP spid="14" grpId="0" animBg="1"/>
      <p:bldP spid="21" grpId="0" animBg="1"/>
      <p:bldP spid="28" grpId="0" animBg="1"/>
      <p:bldP spid="35" grpId="0" animBg="1"/>
      <p:bldP spid="42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04724" y="2157997"/>
            <a:ext cx="1148316" cy="1148316"/>
            <a:chOff x="191386" y="861237"/>
            <a:chExt cx="1148316" cy="1148316"/>
          </a:xfrm>
        </p:grpSpPr>
        <p:sp>
          <p:nvSpPr>
            <p:cNvPr id="2" name="Rounded Rectangle 1"/>
            <p:cNvSpPr/>
            <p:nvPr/>
          </p:nvSpPr>
          <p:spPr>
            <a:xfrm>
              <a:off x="191386" y="861237"/>
              <a:ext cx="1148316" cy="382772"/>
            </a:xfrm>
            <a:custGeom>
              <a:avLst/>
              <a:gdLst/>
              <a:ahLst/>
              <a:cxnLst/>
              <a:rect l="0" t="0" r="0" b="0"/>
              <a:pathLst>
                <a:path w="1148316" h="382772">
                  <a:moveTo>
                    <a:pt x="574158" y="0"/>
                  </a:moveTo>
                  <a:lnTo>
                    <a:pt x="1033484" y="0"/>
                  </a:lnTo>
                  <a:lnTo>
                    <a:pt x="1148316" y="191386"/>
                  </a:lnTo>
                  <a:lnTo>
                    <a:pt x="1033484" y="382772"/>
                  </a:lnTo>
                  <a:lnTo>
                    <a:pt x="574158" y="382772"/>
                  </a:lnTo>
                  <a:lnTo>
                    <a:pt x="688989" y="191386"/>
                  </a:lnTo>
                  <a:close/>
                  <a:moveTo>
                    <a:pt x="229663" y="0"/>
                  </a:moveTo>
                  <a:lnTo>
                    <a:pt x="459326" y="0"/>
                  </a:lnTo>
                  <a:lnTo>
                    <a:pt x="574158" y="191386"/>
                  </a:lnTo>
                  <a:lnTo>
                    <a:pt x="459326" y="382772"/>
                  </a:lnTo>
                  <a:lnTo>
                    <a:pt x="229663" y="382772"/>
                  </a:lnTo>
                  <a:lnTo>
                    <a:pt x="344494" y="191386"/>
                  </a:lnTo>
                  <a:close/>
                  <a:moveTo>
                    <a:pt x="0" y="0"/>
                  </a:moveTo>
                  <a:lnTo>
                    <a:pt x="114831" y="0"/>
                  </a:lnTo>
                  <a:lnTo>
                    <a:pt x="229663" y="191386"/>
                  </a:lnTo>
                  <a:lnTo>
                    <a:pt x="114831" y="382772"/>
                  </a:lnTo>
                  <a:lnTo>
                    <a:pt x="0" y="382772"/>
                  </a:lnTo>
                  <a:lnTo>
                    <a:pt x="114831" y="191386"/>
                  </a:lnTo>
                  <a:close/>
                  <a:moveTo>
                    <a:pt x="344494" y="191386"/>
                  </a:moveTo>
                  <a:lnTo>
                    <a:pt x="574158" y="191386"/>
                  </a:lnTo>
                  <a:moveTo>
                    <a:pt x="229663" y="191386"/>
                  </a:moveTo>
                  <a:lnTo>
                    <a:pt x="114831" y="191386"/>
                  </a:lnTo>
                  <a:moveTo>
                    <a:pt x="1148316" y="191386"/>
                  </a:moveTo>
                  <a:lnTo>
                    <a:pt x="688989" y="191386"/>
                  </a:lnTo>
                </a:path>
              </a:pathLst>
            </a:custGeom>
            <a:gradFill rotWithShape="1">
              <a:gsLst>
                <a:gs pos="0">
                  <a:srgbClr val="FFA6A3"/>
                </a:gs>
                <a:gs pos="100000">
                  <a:srgbClr val="FD6A6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91386" y="861237"/>
              <a:ext cx="1148316" cy="1148316"/>
            </a:xfrm>
            <a:custGeom>
              <a:avLst/>
              <a:gdLst/>
              <a:ahLst/>
              <a:cxnLst/>
              <a:rect l="0" t="0" r="0" b="0"/>
              <a:pathLst>
                <a:path w="1148316" h="1148316">
                  <a:moveTo>
                    <a:pt x="574158" y="0"/>
                  </a:moveTo>
                  <a:lnTo>
                    <a:pt x="1033484" y="0"/>
                  </a:lnTo>
                  <a:lnTo>
                    <a:pt x="1148316" y="191386"/>
                  </a:lnTo>
                  <a:lnTo>
                    <a:pt x="1033484" y="382772"/>
                  </a:lnTo>
                  <a:lnTo>
                    <a:pt x="574158" y="382772"/>
                  </a:lnTo>
                  <a:lnTo>
                    <a:pt x="688989" y="191386"/>
                  </a:lnTo>
                  <a:close/>
                  <a:moveTo>
                    <a:pt x="229663" y="0"/>
                  </a:moveTo>
                  <a:lnTo>
                    <a:pt x="459326" y="0"/>
                  </a:lnTo>
                  <a:lnTo>
                    <a:pt x="574158" y="191386"/>
                  </a:lnTo>
                  <a:lnTo>
                    <a:pt x="459326" y="382772"/>
                  </a:lnTo>
                  <a:lnTo>
                    <a:pt x="229663" y="382772"/>
                  </a:lnTo>
                  <a:lnTo>
                    <a:pt x="344494" y="191386"/>
                  </a:lnTo>
                  <a:close/>
                  <a:moveTo>
                    <a:pt x="0" y="0"/>
                  </a:moveTo>
                  <a:lnTo>
                    <a:pt x="114831" y="0"/>
                  </a:lnTo>
                  <a:lnTo>
                    <a:pt x="229663" y="191386"/>
                  </a:lnTo>
                  <a:lnTo>
                    <a:pt x="114831" y="382772"/>
                  </a:lnTo>
                  <a:lnTo>
                    <a:pt x="0" y="382772"/>
                  </a:lnTo>
                  <a:lnTo>
                    <a:pt x="114831" y="191386"/>
                  </a:lnTo>
                  <a:close/>
                  <a:moveTo>
                    <a:pt x="344494" y="191386"/>
                  </a:moveTo>
                  <a:lnTo>
                    <a:pt x="574158" y="191386"/>
                  </a:lnTo>
                  <a:moveTo>
                    <a:pt x="229663" y="191386"/>
                  </a:moveTo>
                  <a:lnTo>
                    <a:pt x="114831" y="191386"/>
                  </a:lnTo>
                  <a:moveTo>
                    <a:pt x="1148316" y="191386"/>
                  </a:moveTo>
                  <a:lnTo>
                    <a:pt x="688989" y="191386"/>
                  </a:lnTo>
                  <a:moveTo>
                    <a:pt x="574158" y="1148316"/>
                  </a:moveTo>
                  <a:lnTo>
                    <a:pt x="574158" y="478465"/>
                  </a:lnTo>
                </a:path>
              </a:pathLst>
            </a:custGeom>
            <a:noFill/>
            <a:ln w="11961">
              <a:solidFill>
                <a:srgbClr val="484848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44426" y="2157997"/>
            <a:ext cx="1148316" cy="1722474"/>
            <a:chOff x="1531088" y="861237"/>
            <a:chExt cx="1148316" cy="1722474"/>
          </a:xfrm>
        </p:grpSpPr>
        <p:sp>
          <p:nvSpPr>
            <p:cNvPr id="5" name="Rounded Rectangle 4"/>
            <p:cNvSpPr/>
            <p:nvPr/>
          </p:nvSpPr>
          <p:spPr>
            <a:xfrm>
              <a:off x="1531088" y="861237"/>
              <a:ext cx="1148316" cy="382772"/>
            </a:xfrm>
            <a:custGeom>
              <a:avLst/>
              <a:gdLst/>
              <a:ahLst/>
              <a:cxnLst/>
              <a:rect l="0" t="0" r="0" b="0"/>
              <a:pathLst>
                <a:path w="1148316" h="382772">
                  <a:moveTo>
                    <a:pt x="574158" y="0"/>
                  </a:moveTo>
                  <a:lnTo>
                    <a:pt x="1033484" y="0"/>
                  </a:lnTo>
                  <a:lnTo>
                    <a:pt x="1148316" y="191386"/>
                  </a:lnTo>
                  <a:lnTo>
                    <a:pt x="1033484" y="382772"/>
                  </a:lnTo>
                  <a:lnTo>
                    <a:pt x="574158" y="382772"/>
                  </a:lnTo>
                  <a:lnTo>
                    <a:pt x="688989" y="191386"/>
                  </a:lnTo>
                  <a:close/>
                  <a:moveTo>
                    <a:pt x="229663" y="0"/>
                  </a:moveTo>
                  <a:lnTo>
                    <a:pt x="459326" y="0"/>
                  </a:lnTo>
                  <a:lnTo>
                    <a:pt x="574158" y="191386"/>
                  </a:lnTo>
                  <a:lnTo>
                    <a:pt x="459326" y="382772"/>
                  </a:lnTo>
                  <a:lnTo>
                    <a:pt x="229663" y="382772"/>
                  </a:lnTo>
                  <a:lnTo>
                    <a:pt x="344494" y="191386"/>
                  </a:lnTo>
                  <a:close/>
                  <a:moveTo>
                    <a:pt x="0" y="0"/>
                  </a:moveTo>
                  <a:lnTo>
                    <a:pt x="114831" y="0"/>
                  </a:lnTo>
                  <a:lnTo>
                    <a:pt x="229663" y="191386"/>
                  </a:lnTo>
                  <a:lnTo>
                    <a:pt x="114831" y="382772"/>
                  </a:lnTo>
                  <a:lnTo>
                    <a:pt x="0" y="382772"/>
                  </a:lnTo>
                  <a:lnTo>
                    <a:pt x="114831" y="191386"/>
                  </a:lnTo>
                  <a:close/>
                  <a:moveTo>
                    <a:pt x="344494" y="191386"/>
                  </a:moveTo>
                  <a:lnTo>
                    <a:pt x="574158" y="191386"/>
                  </a:lnTo>
                  <a:moveTo>
                    <a:pt x="229663" y="191386"/>
                  </a:moveTo>
                  <a:lnTo>
                    <a:pt x="114831" y="191386"/>
                  </a:lnTo>
                  <a:moveTo>
                    <a:pt x="1148316" y="191386"/>
                  </a:moveTo>
                  <a:lnTo>
                    <a:pt x="688989" y="191386"/>
                  </a:lnTo>
                </a:path>
              </a:pathLst>
            </a:custGeom>
            <a:gradFill rotWithShape="1">
              <a:gsLst>
                <a:gs pos="0">
                  <a:srgbClr val="FFC188"/>
                </a:gs>
                <a:gs pos="100000">
                  <a:srgbClr val="FA963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31088" y="861237"/>
              <a:ext cx="1148316" cy="1722474"/>
            </a:xfrm>
            <a:custGeom>
              <a:avLst/>
              <a:gdLst/>
              <a:ahLst/>
              <a:cxnLst/>
              <a:rect l="0" t="0" r="0" b="0"/>
              <a:pathLst>
                <a:path w="1148316" h="1722474">
                  <a:moveTo>
                    <a:pt x="574158" y="0"/>
                  </a:moveTo>
                  <a:lnTo>
                    <a:pt x="1033484" y="0"/>
                  </a:lnTo>
                  <a:lnTo>
                    <a:pt x="1148316" y="191386"/>
                  </a:lnTo>
                  <a:lnTo>
                    <a:pt x="1033484" y="382772"/>
                  </a:lnTo>
                  <a:lnTo>
                    <a:pt x="574158" y="382772"/>
                  </a:lnTo>
                  <a:lnTo>
                    <a:pt x="688989" y="191386"/>
                  </a:lnTo>
                  <a:close/>
                  <a:moveTo>
                    <a:pt x="229663" y="0"/>
                  </a:moveTo>
                  <a:lnTo>
                    <a:pt x="459326" y="0"/>
                  </a:lnTo>
                  <a:lnTo>
                    <a:pt x="574158" y="191386"/>
                  </a:lnTo>
                  <a:lnTo>
                    <a:pt x="459326" y="382772"/>
                  </a:lnTo>
                  <a:lnTo>
                    <a:pt x="229663" y="382772"/>
                  </a:lnTo>
                  <a:lnTo>
                    <a:pt x="344494" y="191386"/>
                  </a:lnTo>
                  <a:close/>
                  <a:moveTo>
                    <a:pt x="0" y="0"/>
                  </a:moveTo>
                  <a:lnTo>
                    <a:pt x="114831" y="0"/>
                  </a:lnTo>
                  <a:lnTo>
                    <a:pt x="229663" y="191386"/>
                  </a:lnTo>
                  <a:lnTo>
                    <a:pt x="114831" y="382772"/>
                  </a:lnTo>
                  <a:lnTo>
                    <a:pt x="0" y="382772"/>
                  </a:lnTo>
                  <a:lnTo>
                    <a:pt x="114831" y="191386"/>
                  </a:lnTo>
                  <a:close/>
                  <a:moveTo>
                    <a:pt x="344494" y="191386"/>
                  </a:moveTo>
                  <a:lnTo>
                    <a:pt x="574158" y="191386"/>
                  </a:lnTo>
                  <a:moveTo>
                    <a:pt x="229663" y="191386"/>
                  </a:moveTo>
                  <a:lnTo>
                    <a:pt x="114831" y="191386"/>
                  </a:lnTo>
                  <a:moveTo>
                    <a:pt x="1148316" y="191386"/>
                  </a:moveTo>
                  <a:lnTo>
                    <a:pt x="688989" y="191386"/>
                  </a:lnTo>
                  <a:moveTo>
                    <a:pt x="574158" y="1722474"/>
                  </a:moveTo>
                  <a:lnTo>
                    <a:pt x="574158" y="478465"/>
                  </a:lnTo>
                </a:path>
              </a:pathLst>
            </a:custGeom>
            <a:noFill/>
            <a:ln w="11961">
              <a:solidFill>
                <a:srgbClr val="484848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84128" y="2157997"/>
            <a:ext cx="1148316" cy="1148316"/>
            <a:chOff x="2870790" y="861237"/>
            <a:chExt cx="1148316" cy="1148316"/>
          </a:xfrm>
        </p:grpSpPr>
        <p:sp>
          <p:nvSpPr>
            <p:cNvPr id="8" name="Rounded Rectangle 7"/>
            <p:cNvSpPr/>
            <p:nvPr/>
          </p:nvSpPr>
          <p:spPr>
            <a:xfrm>
              <a:off x="2870790" y="861237"/>
              <a:ext cx="1148316" cy="382772"/>
            </a:xfrm>
            <a:custGeom>
              <a:avLst/>
              <a:gdLst/>
              <a:ahLst/>
              <a:cxnLst/>
              <a:rect l="0" t="0" r="0" b="0"/>
              <a:pathLst>
                <a:path w="1148316" h="382772">
                  <a:moveTo>
                    <a:pt x="574158" y="0"/>
                  </a:moveTo>
                  <a:lnTo>
                    <a:pt x="1033484" y="0"/>
                  </a:lnTo>
                  <a:lnTo>
                    <a:pt x="1148316" y="191386"/>
                  </a:lnTo>
                  <a:lnTo>
                    <a:pt x="1033484" y="382772"/>
                  </a:lnTo>
                  <a:lnTo>
                    <a:pt x="574158" y="382772"/>
                  </a:lnTo>
                  <a:lnTo>
                    <a:pt x="688989" y="191386"/>
                  </a:lnTo>
                  <a:close/>
                  <a:moveTo>
                    <a:pt x="229663" y="0"/>
                  </a:moveTo>
                  <a:lnTo>
                    <a:pt x="459326" y="0"/>
                  </a:lnTo>
                  <a:lnTo>
                    <a:pt x="574158" y="191386"/>
                  </a:lnTo>
                  <a:lnTo>
                    <a:pt x="459326" y="382772"/>
                  </a:lnTo>
                  <a:lnTo>
                    <a:pt x="229663" y="382772"/>
                  </a:lnTo>
                  <a:lnTo>
                    <a:pt x="344494" y="191386"/>
                  </a:lnTo>
                  <a:close/>
                  <a:moveTo>
                    <a:pt x="0" y="0"/>
                  </a:moveTo>
                  <a:lnTo>
                    <a:pt x="114831" y="0"/>
                  </a:lnTo>
                  <a:lnTo>
                    <a:pt x="229663" y="191386"/>
                  </a:lnTo>
                  <a:lnTo>
                    <a:pt x="114831" y="382772"/>
                  </a:lnTo>
                  <a:lnTo>
                    <a:pt x="0" y="382772"/>
                  </a:lnTo>
                  <a:lnTo>
                    <a:pt x="114831" y="191386"/>
                  </a:lnTo>
                  <a:close/>
                  <a:moveTo>
                    <a:pt x="344494" y="191386"/>
                  </a:moveTo>
                  <a:lnTo>
                    <a:pt x="574158" y="191386"/>
                  </a:lnTo>
                  <a:moveTo>
                    <a:pt x="229663" y="191386"/>
                  </a:moveTo>
                  <a:lnTo>
                    <a:pt x="114831" y="191386"/>
                  </a:lnTo>
                  <a:moveTo>
                    <a:pt x="1148316" y="191386"/>
                  </a:moveTo>
                  <a:lnTo>
                    <a:pt x="688989" y="191386"/>
                  </a:lnTo>
                </a:path>
              </a:pathLst>
            </a:custGeom>
            <a:gradFill rotWithShape="1">
              <a:gsLst>
                <a:gs pos="0">
                  <a:srgbClr val="FFF282"/>
                </a:gs>
                <a:gs pos="100000">
                  <a:srgbClr val="FFE714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70790" y="861237"/>
              <a:ext cx="1148316" cy="1148316"/>
            </a:xfrm>
            <a:custGeom>
              <a:avLst/>
              <a:gdLst/>
              <a:ahLst/>
              <a:cxnLst/>
              <a:rect l="0" t="0" r="0" b="0"/>
              <a:pathLst>
                <a:path w="1148316" h="1148316">
                  <a:moveTo>
                    <a:pt x="574158" y="0"/>
                  </a:moveTo>
                  <a:lnTo>
                    <a:pt x="1033484" y="0"/>
                  </a:lnTo>
                  <a:lnTo>
                    <a:pt x="1148316" y="191386"/>
                  </a:lnTo>
                  <a:lnTo>
                    <a:pt x="1033484" y="382772"/>
                  </a:lnTo>
                  <a:lnTo>
                    <a:pt x="574158" y="382772"/>
                  </a:lnTo>
                  <a:lnTo>
                    <a:pt x="688989" y="191386"/>
                  </a:lnTo>
                  <a:close/>
                  <a:moveTo>
                    <a:pt x="229663" y="0"/>
                  </a:moveTo>
                  <a:lnTo>
                    <a:pt x="459326" y="0"/>
                  </a:lnTo>
                  <a:lnTo>
                    <a:pt x="574158" y="191386"/>
                  </a:lnTo>
                  <a:lnTo>
                    <a:pt x="459326" y="382772"/>
                  </a:lnTo>
                  <a:lnTo>
                    <a:pt x="229663" y="382772"/>
                  </a:lnTo>
                  <a:lnTo>
                    <a:pt x="344494" y="191386"/>
                  </a:lnTo>
                  <a:close/>
                  <a:moveTo>
                    <a:pt x="0" y="0"/>
                  </a:moveTo>
                  <a:lnTo>
                    <a:pt x="114831" y="0"/>
                  </a:lnTo>
                  <a:lnTo>
                    <a:pt x="229663" y="191386"/>
                  </a:lnTo>
                  <a:lnTo>
                    <a:pt x="114831" y="382772"/>
                  </a:lnTo>
                  <a:lnTo>
                    <a:pt x="0" y="382772"/>
                  </a:lnTo>
                  <a:lnTo>
                    <a:pt x="114831" y="191386"/>
                  </a:lnTo>
                  <a:close/>
                  <a:moveTo>
                    <a:pt x="344494" y="191386"/>
                  </a:moveTo>
                  <a:lnTo>
                    <a:pt x="574158" y="191386"/>
                  </a:lnTo>
                  <a:moveTo>
                    <a:pt x="229663" y="191386"/>
                  </a:moveTo>
                  <a:lnTo>
                    <a:pt x="114831" y="191386"/>
                  </a:lnTo>
                  <a:moveTo>
                    <a:pt x="1148316" y="191386"/>
                  </a:moveTo>
                  <a:lnTo>
                    <a:pt x="688989" y="191386"/>
                  </a:lnTo>
                  <a:moveTo>
                    <a:pt x="574158" y="1148316"/>
                  </a:moveTo>
                  <a:lnTo>
                    <a:pt x="574158" y="478465"/>
                  </a:lnTo>
                </a:path>
              </a:pathLst>
            </a:custGeom>
            <a:noFill/>
            <a:ln w="11961">
              <a:solidFill>
                <a:srgbClr val="484848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3831" y="2157997"/>
            <a:ext cx="1148316" cy="1722474"/>
            <a:chOff x="4210493" y="861237"/>
            <a:chExt cx="1148316" cy="1722474"/>
          </a:xfrm>
        </p:grpSpPr>
        <p:sp>
          <p:nvSpPr>
            <p:cNvPr id="11" name="Rounded Rectangle 10"/>
            <p:cNvSpPr/>
            <p:nvPr/>
          </p:nvSpPr>
          <p:spPr>
            <a:xfrm>
              <a:off x="4210493" y="861237"/>
              <a:ext cx="1148316" cy="382772"/>
            </a:xfrm>
            <a:custGeom>
              <a:avLst/>
              <a:gdLst/>
              <a:ahLst/>
              <a:cxnLst/>
              <a:rect l="0" t="0" r="0" b="0"/>
              <a:pathLst>
                <a:path w="1148316" h="382772">
                  <a:moveTo>
                    <a:pt x="574158" y="0"/>
                  </a:moveTo>
                  <a:lnTo>
                    <a:pt x="1033484" y="0"/>
                  </a:lnTo>
                  <a:lnTo>
                    <a:pt x="1148316" y="191386"/>
                  </a:lnTo>
                  <a:lnTo>
                    <a:pt x="1033484" y="382772"/>
                  </a:lnTo>
                  <a:lnTo>
                    <a:pt x="574158" y="382772"/>
                  </a:lnTo>
                  <a:lnTo>
                    <a:pt x="688989" y="191386"/>
                  </a:lnTo>
                  <a:close/>
                  <a:moveTo>
                    <a:pt x="229663" y="0"/>
                  </a:moveTo>
                  <a:lnTo>
                    <a:pt x="459326" y="0"/>
                  </a:lnTo>
                  <a:lnTo>
                    <a:pt x="574158" y="191386"/>
                  </a:lnTo>
                  <a:lnTo>
                    <a:pt x="459326" y="382772"/>
                  </a:lnTo>
                  <a:lnTo>
                    <a:pt x="229663" y="382772"/>
                  </a:lnTo>
                  <a:lnTo>
                    <a:pt x="344494" y="191386"/>
                  </a:lnTo>
                  <a:close/>
                  <a:moveTo>
                    <a:pt x="0" y="0"/>
                  </a:moveTo>
                  <a:lnTo>
                    <a:pt x="114831" y="0"/>
                  </a:lnTo>
                  <a:lnTo>
                    <a:pt x="229663" y="191386"/>
                  </a:lnTo>
                  <a:lnTo>
                    <a:pt x="114831" y="382772"/>
                  </a:lnTo>
                  <a:lnTo>
                    <a:pt x="0" y="382772"/>
                  </a:lnTo>
                  <a:lnTo>
                    <a:pt x="114831" y="191386"/>
                  </a:lnTo>
                  <a:close/>
                  <a:moveTo>
                    <a:pt x="344494" y="191386"/>
                  </a:moveTo>
                  <a:lnTo>
                    <a:pt x="574158" y="191386"/>
                  </a:lnTo>
                  <a:moveTo>
                    <a:pt x="229663" y="191386"/>
                  </a:moveTo>
                  <a:lnTo>
                    <a:pt x="114831" y="191386"/>
                  </a:lnTo>
                  <a:moveTo>
                    <a:pt x="1148316" y="191386"/>
                  </a:moveTo>
                  <a:lnTo>
                    <a:pt x="688989" y="191386"/>
                  </a:lnTo>
                </a:path>
              </a:pathLst>
            </a:custGeom>
            <a:gradFill rotWithShape="1">
              <a:gsLst>
                <a:gs pos="0">
                  <a:srgbClr val="83FAC1"/>
                </a:gs>
                <a:gs pos="100000">
                  <a:srgbClr val="44E09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10493" y="861237"/>
              <a:ext cx="1148316" cy="1722474"/>
            </a:xfrm>
            <a:custGeom>
              <a:avLst/>
              <a:gdLst/>
              <a:ahLst/>
              <a:cxnLst/>
              <a:rect l="0" t="0" r="0" b="0"/>
              <a:pathLst>
                <a:path w="1148316" h="1722474">
                  <a:moveTo>
                    <a:pt x="574158" y="0"/>
                  </a:moveTo>
                  <a:lnTo>
                    <a:pt x="1033484" y="0"/>
                  </a:lnTo>
                  <a:lnTo>
                    <a:pt x="1148316" y="191386"/>
                  </a:lnTo>
                  <a:lnTo>
                    <a:pt x="1033484" y="382772"/>
                  </a:lnTo>
                  <a:lnTo>
                    <a:pt x="574158" y="382772"/>
                  </a:lnTo>
                  <a:lnTo>
                    <a:pt x="688989" y="191386"/>
                  </a:lnTo>
                  <a:close/>
                  <a:moveTo>
                    <a:pt x="229663" y="0"/>
                  </a:moveTo>
                  <a:lnTo>
                    <a:pt x="459326" y="0"/>
                  </a:lnTo>
                  <a:lnTo>
                    <a:pt x="574158" y="191386"/>
                  </a:lnTo>
                  <a:lnTo>
                    <a:pt x="459326" y="382772"/>
                  </a:lnTo>
                  <a:lnTo>
                    <a:pt x="229663" y="382772"/>
                  </a:lnTo>
                  <a:lnTo>
                    <a:pt x="344494" y="191386"/>
                  </a:lnTo>
                  <a:close/>
                  <a:moveTo>
                    <a:pt x="0" y="0"/>
                  </a:moveTo>
                  <a:lnTo>
                    <a:pt x="114831" y="0"/>
                  </a:lnTo>
                  <a:lnTo>
                    <a:pt x="229663" y="191386"/>
                  </a:lnTo>
                  <a:lnTo>
                    <a:pt x="114831" y="382772"/>
                  </a:lnTo>
                  <a:lnTo>
                    <a:pt x="0" y="382772"/>
                  </a:lnTo>
                  <a:lnTo>
                    <a:pt x="114831" y="191386"/>
                  </a:lnTo>
                  <a:close/>
                  <a:moveTo>
                    <a:pt x="344494" y="191386"/>
                  </a:moveTo>
                  <a:lnTo>
                    <a:pt x="574158" y="191386"/>
                  </a:lnTo>
                  <a:moveTo>
                    <a:pt x="229663" y="191386"/>
                  </a:moveTo>
                  <a:lnTo>
                    <a:pt x="114831" y="191386"/>
                  </a:lnTo>
                  <a:moveTo>
                    <a:pt x="1148316" y="191386"/>
                  </a:moveTo>
                  <a:lnTo>
                    <a:pt x="688989" y="191386"/>
                  </a:lnTo>
                  <a:moveTo>
                    <a:pt x="574158" y="1722474"/>
                  </a:moveTo>
                  <a:lnTo>
                    <a:pt x="574158" y="478465"/>
                  </a:lnTo>
                </a:path>
              </a:pathLst>
            </a:custGeom>
            <a:noFill/>
            <a:ln w="11961">
              <a:solidFill>
                <a:srgbClr val="484848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63533" y="2157997"/>
            <a:ext cx="1148316" cy="1148316"/>
            <a:chOff x="5550195" y="861237"/>
            <a:chExt cx="1148316" cy="1148316"/>
          </a:xfrm>
        </p:grpSpPr>
        <p:sp>
          <p:nvSpPr>
            <p:cNvPr id="14" name="Rounded Rectangle 13"/>
            <p:cNvSpPr/>
            <p:nvPr/>
          </p:nvSpPr>
          <p:spPr>
            <a:xfrm>
              <a:off x="5550195" y="861237"/>
              <a:ext cx="1148316" cy="382772"/>
            </a:xfrm>
            <a:custGeom>
              <a:avLst/>
              <a:gdLst/>
              <a:ahLst/>
              <a:cxnLst/>
              <a:rect l="0" t="0" r="0" b="0"/>
              <a:pathLst>
                <a:path w="1148316" h="382772">
                  <a:moveTo>
                    <a:pt x="574158" y="0"/>
                  </a:moveTo>
                  <a:lnTo>
                    <a:pt x="1033484" y="0"/>
                  </a:lnTo>
                  <a:lnTo>
                    <a:pt x="1148316" y="191386"/>
                  </a:lnTo>
                  <a:lnTo>
                    <a:pt x="1033484" y="382772"/>
                  </a:lnTo>
                  <a:lnTo>
                    <a:pt x="574158" y="382772"/>
                  </a:lnTo>
                  <a:lnTo>
                    <a:pt x="688989" y="191386"/>
                  </a:lnTo>
                  <a:close/>
                  <a:moveTo>
                    <a:pt x="229663" y="0"/>
                  </a:moveTo>
                  <a:lnTo>
                    <a:pt x="459326" y="0"/>
                  </a:lnTo>
                  <a:lnTo>
                    <a:pt x="574158" y="191386"/>
                  </a:lnTo>
                  <a:lnTo>
                    <a:pt x="459326" y="382772"/>
                  </a:lnTo>
                  <a:lnTo>
                    <a:pt x="229663" y="382772"/>
                  </a:lnTo>
                  <a:lnTo>
                    <a:pt x="344494" y="191386"/>
                  </a:lnTo>
                  <a:close/>
                  <a:moveTo>
                    <a:pt x="0" y="0"/>
                  </a:moveTo>
                  <a:lnTo>
                    <a:pt x="114831" y="0"/>
                  </a:lnTo>
                  <a:lnTo>
                    <a:pt x="229663" y="191386"/>
                  </a:lnTo>
                  <a:lnTo>
                    <a:pt x="114831" y="382772"/>
                  </a:lnTo>
                  <a:lnTo>
                    <a:pt x="0" y="382772"/>
                  </a:lnTo>
                  <a:lnTo>
                    <a:pt x="114831" y="191386"/>
                  </a:lnTo>
                  <a:close/>
                  <a:moveTo>
                    <a:pt x="344494" y="191386"/>
                  </a:moveTo>
                  <a:lnTo>
                    <a:pt x="574158" y="191386"/>
                  </a:lnTo>
                  <a:moveTo>
                    <a:pt x="229663" y="191386"/>
                  </a:moveTo>
                  <a:lnTo>
                    <a:pt x="114831" y="191386"/>
                  </a:lnTo>
                  <a:moveTo>
                    <a:pt x="1148316" y="191386"/>
                  </a:moveTo>
                  <a:lnTo>
                    <a:pt x="688989" y="191386"/>
                  </a:lnTo>
                </a:path>
              </a:pathLst>
            </a:custGeom>
            <a:gradFill rotWithShape="1">
              <a:gsLst>
                <a:gs pos="0">
                  <a:srgbClr val="9CC2FF"/>
                </a:gs>
                <a:gs pos="100000">
                  <a:srgbClr val="4F92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50195" y="861237"/>
              <a:ext cx="1148316" cy="1148316"/>
            </a:xfrm>
            <a:custGeom>
              <a:avLst/>
              <a:gdLst/>
              <a:ahLst/>
              <a:cxnLst/>
              <a:rect l="0" t="0" r="0" b="0"/>
              <a:pathLst>
                <a:path w="1148316" h="1148316">
                  <a:moveTo>
                    <a:pt x="574158" y="0"/>
                  </a:moveTo>
                  <a:lnTo>
                    <a:pt x="1033484" y="0"/>
                  </a:lnTo>
                  <a:lnTo>
                    <a:pt x="1148316" y="191386"/>
                  </a:lnTo>
                  <a:lnTo>
                    <a:pt x="1033484" y="382772"/>
                  </a:lnTo>
                  <a:lnTo>
                    <a:pt x="574158" y="382772"/>
                  </a:lnTo>
                  <a:lnTo>
                    <a:pt x="688989" y="191386"/>
                  </a:lnTo>
                  <a:close/>
                  <a:moveTo>
                    <a:pt x="229663" y="0"/>
                  </a:moveTo>
                  <a:lnTo>
                    <a:pt x="459326" y="0"/>
                  </a:lnTo>
                  <a:lnTo>
                    <a:pt x="574158" y="191386"/>
                  </a:lnTo>
                  <a:lnTo>
                    <a:pt x="459326" y="382772"/>
                  </a:lnTo>
                  <a:lnTo>
                    <a:pt x="229663" y="382772"/>
                  </a:lnTo>
                  <a:lnTo>
                    <a:pt x="344494" y="191386"/>
                  </a:lnTo>
                  <a:close/>
                  <a:moveTo>
                    <a:pt x="0" y="0"/>
                  </a:moveTo>
                  <a:lnTo>
                    <a:pt x="114831" y="0"/>
                  </a:lnTo>
                  <a:lnTo>
                    <a:pt x="229663" y="191386"/>
                  </a:lnTo>
                  <a:lnTo>
                    <a:pt x="114831" y="382772"/>
                  </a:lnTo>
                  <a:lnTo>
                    <a:pt x="0" y="382772"/>
                  </a:lnTo>
                  <a:lnTo>
                    <a:pt x="114831" y="191386"/>
                  </a:lnTo>
                  <a:close/>
                  <a:moveTo>
                    <a:pt x="344494" y="191386"/>
                  </a:moveTo>
                  <a:lnTo>
                    <a:pt x="574158" y="191386"/>
                  </a:lnTo>
                  <a:moveTo>
                    <a:pt x="229663" y="191386"/>
                  </a:moveTo>
                  <a:lnTo>
                    <a:pt x="114831" y="191386"/>
                  </a:lnTo>
                  <a:moveTo>
                    <a:pt x="1148316" y="191386"/>
                  </a:moveTo>
                  <a:lnTo>
                    <a:pt x="688989" y="191386"/>
                  </a:lnTo>
                  <a:moveTo>
                    <a:pt x="574158" y="1148316"/>
                  </a:moveTo>
                  <a:lnTo>
                    <a:pt x="574158" y="478465"/>
                  </a:lnTo>
                </a:path>
              </a:pathLst>
            </a:custGeom>
            <a:noFill/>
            <a:ln w="11961">
              <a:solidFill>
                <a:srgbClr val="484848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03235" y="2157997"/>
            <a:ext cx="1148316" cy="1722474"/>
            <a:chOff x="6889897" y="861237"/>
            <a:chExt cx="1148316" cy="1722474"/>
          </a:xfrm>
        </p:grpSpPr>
        <p:sp>
          <p:nvSpPr>
            <p:cNvPr id="17" name="Rounded Rectangle 16"/>
            <p:cNvSpPr/>
            <p:nvPr/>
          </p:nvSpPr>
          <p:spPr>
            <a:xfrm>
              <a:off x="6889897" y="861237"/>
              <a:ext cx="1148316" cy="382772"/>
            </a:xfrm>
            <a:custGeom>
              <a:avLst/>
              <a:gdLst/>
              <a:ahLst/>
              <a:cxnLst/>
              <a:rect l="0" t="0" r="0" b="0"/>
              <a:pathLst>
                <a:path w="1148316" h="382772">
                  <a:moveTo>
                    <a:pt x="574158" y="0"/>
                  </a:moveTo>
                  <a:lnTo>
                    <a:pt x="1033484" y="0"/>
                  </a:lnTo>
                  <a:lnTo>
                    <a:pt x="1148316" y="191386"/>
                  </a:lnTo>
                  <a:lnTo>
                    <a:pt x="1033484" y="382772"/>
                  </a:lnTo>
                  <a:lnTo>
                    <a:pt x="574158" y="382772"/>
                  </a:lnTo>
                  <a:lnTo>
                    <a:pt x="688989" y="191386"/>
                  </a:lnTo>
                  <a:close/>
                  <a:moveTo>
                    <a:pt x="229663" y="0"/>
                  </a:moveTo>
                  <a:lnTo>
                    <a:pt x="459326" y="0"/>
                  </a:lnTo>
                  <a:lnTo>
                    <a:pt x="574158" y="191386"/>
                  </a:lnTo>
                  <a:lnTo>
                    <a:pt x="459326" y="382772"/>
                  </a:lnTo>
                  <a:lnTo>
                    <a:pt x="229663" y="382772"/>
                  </a:lnTo>
                  <a:lnTo>
                    <a:pt x="344494" y="191386"/>
                  </a:lnTo>
                  <a:close/>
                  <a:moveTo>
                    <a:pt x="0" y="0"/>
                  </a:moveTo>
                  <a:lnTo>
                    <a:pt x="114831" y="0"/>
                  </a:lnTo>
                  <a:lnTo>
                    <a:pt x="229663" y="191386"/>
                  </a:lnTo>
                  <a:lnTo>
                    <a:pt x="114831" y="382772"/>
                  </a:lnTo>
                  <a:lnTo>
                    <a:pt x="0" y="382772"/>
                  </a:lnTo>
                  <a:lnTo>
                    <a:pt x="114831" y="191386"/>
                  </a:lnTo>
                  <a:close/>
                  <a:moveTo>
                    <a:pt x="344494" y="191386"/>
                  </a:moveTo>
                  <a:lnTo>
                    <a:pt x="574158" y="191386"/>
                  </a:lnTo>
                  <a:moveTo>
                    <a:pt x="229663" y="191386"/>
                  </a:moveTo>
                  <a:lnTo>
                    <a:pt x="114831" y="191386"/>
                  </a:lnTo>
                  <a:moveTo>
                    <a:pt x="1148316" y="191386"/>
                  </a:moveTo>
                  <a:lnTo>
                    <a:pt x="688989" y="191386"/>
                  </a:lnTo>
                </a:path>
              </a:pathLst>
            </a:custGeom>
            <a:gradFill rotWithShape="1">
              <a:gsLst>
                <a:gs pos="0">
                  <a:srgbClr val="BCABFF"/>
                </a:gs>
                <a:gs pos="100000">
                  <a:srgbClr val="886A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889897" y="861237"/>
              <a:ext cx="1148316" cy="1722474"/>
            </a:xfrm>
            <a:custGeom>
              <a:avLst/>
              <a:gdLst/>
              <a:ahLst/>
              <a:cxnLst/>
              <a:rect l="0" t="0" r="0" b="0"/>
              <a:pathLst>
                <a:path w="1148316" h="1722474">
                  <a:moveTo>
                    <a:pt x="574158" y="0"/>
                  </a:moveTo>
                  <a:lnTo>
                    <a:pt x="1033484" y="0"/>
                  </a:lnTo>
                  <a:lnTo>
                    <a:pt x="1148316" y="191386"/>
                  </a:lnTo>
                  <a:lnTo>
                    <a:pt x="1033484" y="382772"/>
                  </a:lnTo>
                  <a:lnTo>
                    <a:pt x="574158" y="382772"/>
                  </a:lnTo>
                  <a:lnTo>
                    <a:pt x="688989" y="191386"/>
                  </a:lnTo>
                  <a:close/>
                  <a:moveTo>
                    <a:pt x="229663" y="0"/>
                  </a:moveTo>
                  <a:lnTo>
                    <a:pt x="459326" y="0"/>
                  </a:lnTo>
                  <a:lnTo>
                    <a:pt x="574158" y="191386"/>
                  </a:lnTo>
                  <a:lnTo>
                    <a:pt x="459326" y="382772"/>
                  </a:lnTo>
                  <a:lnTo>
                    <a:pt x="229663" y="382772"/>
                  </a:lnTo>
                  <a:lnTo>
                    <a:pt x="344494" y="191386"/>
                  </a:lnTo>
                  <a:close/>
                  <a:moveTo>
                    <a:pt x="0" y="0"/>
                  </a:moveTo>
                  <a:lnTo>
                    <a:pt x="114831" y="0"/>
                  </a:lnTo>
                  <a:lnTo>
                    <a:pt x="229663" y="191386"/>
                  </a:lnTo>
                  <a:lnTo>
                    <a:pt x="114831" y="382772"/>
                  </a:lnTo>
                  <a:lnTo>
                    <a:pt x="0" y="382772"/>
                  </a:lnTo>
                  <a:lnTo>
                    <a:pt x="114831" y="191386"/>
                  </a:lnTo>
                  <a:close/>
                  <a:moveTo>
                    <a:pt x="344494" y="191386"/>
                  </a:moveTo>
                  <a:lnTo>
                    <a:pt x="574158" y="191386"/>
                  </a:lnTo>
                  <a:moveTo>
                    <a:pt x="229663" y="191386"/>
                  </a:moveTo>
                  <a:lnTo>
                    <a:pt x="114831" y="191386"/>
                  </a:lnTo>
                  <a:moveTo>
                    <a:pt x="1148316" y="191386"/>
                  </a:moveTo>
                  <a:lnTo>
                    <a:pt x="688989" y="191386"/>
                  </a:lnTo>
                  <a:moveTo>
                    <a:pt x="574158" y="1722474"/>
                  </a:moveTo>
                  <a:lnTo>
                    <a:pt x="574158" y="478465"/>
                  </a:lnTo>
                </a:path>
              </a:pathLst>
            </a:custGeom>
            <a:noFill/>
            <a:ln w="11961">
              <a:solidFill>
                <a:srgbClr val="484848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330243" y="549791"/>
            <a:ext cx="3204403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Objectives for Adversarial Defense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9439" y="3412692"/>
            <a:ext cx="870430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1" i="0" u="none" strike="noStrike" kern="1200" cap="none" spc="0" normalizeH="0" baseline="0" noProof="0">
                <a:ln>
                  <a:noFill/>
                </a:ln>
                <a:solidFill>
                  <a:srgbClr val="E55753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Identify
Weaknesses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E55753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1608" y="3412692"/>
            <a:ext cx="836768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1" i="0" u="none" strike="noStrike" kern="1200" cap="none" spc="0" normalizeH="0" baseline="0" noProof="0">
                <a:ln>
                  <a:noFill/>
                </a:ln>
                <a:solidFill>
                  <a:srgbClr val="E0CB15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Balance
Robustness
and Latency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E0CB15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33897" y="3412692"/>
            <a:ext cx="900888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1" i="0" u="none" strike="noStrike" kern="1200" cap="none" spc="0" normalizeH="0" baseline="0" noProof="0">
                <a:ln>
                  <a:noFill/>
                </a:ln>
                <a:solidFill>
                  <a:srgbClr val="4E88E7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Compare
Performance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4E88E7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41669" y="3914522"/>
            <a:ext cx="1029128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Analyze current
defense methods to
find vulnerabilities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72431" y="3986850"/>
            <a:ext cx="969816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1" i="0" u="none" strike="noStrike" kern="1200" cap="none" spc="0" normalizeH="0" baseline="0" noProof="0">
                <a:ln>
                  <a:noFill/>
                </a:ln>
                <a:solidFill>
                  <a:srgbClr val="DE8431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Design Hybrid
Framework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DE8431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34351" y="3890599"/>
            <a:ext cx="910506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Assess the hybrid
method against
individual
techniques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01846" y="4082066"/>
            <a:ext cx="1064394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Ensure the system is
both secure and fast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35118" y="3986850"/>
            <a:ext cx="105317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1" i="0" u="none" strike="noStrike" kern="1200" cap="none" spc="0" normalizeH="0" baseline="0" noProof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Test on CIFAR-
10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3CC583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35577" y="3986850"/>
            <a:ext cx="73738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1" i="0" u="none" strike="noStrike" kern="1200" cap="none" spc="0" normalizeH="0" baseline="0" noProof="0">
                <a:ln>
                  <a:noFill/>
                </a:ln>
                <a:solidFill>
                  <a:srgbClr val="7F64EA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Evaluate
Trade-offs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7F64EA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99676" y="4464838"/>
            <a:ext cx="1043554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Develop a combined
defense strategy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77696" y="4464757"/>
            <a:ext cx="1054776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Evaluate the
framework using
white-box and black-
box attacks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41520" y="4464757"/>
            <a:ext cx="1035540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Check the feasibility
by considering
computational cost
and robustness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00536" y="180459"/>
            <a:ext cx="375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United International University | 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55683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8F793-40D8-4563-BBE4-FD64C5F2896E}" type="slidenum">
              <a:rPr lang="en-US" smtClean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495800" y="481965"/>
            <a:ext cx="2576830" cy="1087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/>
              <a:t>Dataset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7770" y="1276350"/>
            <a:ext cx="7019925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8F793-40D8-4563-BBE4-FD64C5F2896E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610" y="1247775"/>
            <a:ext cx="11234420" cy="48596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500880" y="415290"/>
            <a:ext cx="2293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Dataset</a:t>
            </a:r>
            <a:endParaRPr 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02332" y="5296350"/>
            <a:ext cx="6238239" cy="988336"/>
            <a:chOff x="2306471" y="4701653"/>
            <a:chExt cx="4967785" cy="887104"/>
          </a:xfrm>
        </p:grpSpPr>
        <p:sp>
          <p:nvSpPr>
            <p:cNvPr id="2" name="Rounded Rectangle 1"/>
            <p:cNvSpPr/>
            <p:nvPr/>
          </p:nvSpPr>
          <p:spPr>
            <a:xfrm>
              <a:off x="2306471" y="4701653"/>
              <a:ext cx="4967785" cy="887104"/>
            </a:xfrm>
            <a:custGeom>
              <a:avLst/>
              <a:gdLst/>
              <a:ahLst/>
              <a:cxnLst/>
              <a:rect l="0" t="0" r="0" b="0"/>
              <a:pathLst>
                <a:path w="4967785" h="887104">
                  <a:moveTo>
                    <a:pt x="4528391" y="0"/>
                  </a:moveTo>
                  <a:lnTo>
                    <a:pt x="4967785" y="709683"/>
                  </a:lnTo>
                  <a:lnTo>
                    <a:pt x="0" y="709683"/>
                  </a:lnTo>
                  <a:lnTo>
                    <a:pt x="439393" y="0"/>
                  </a:lnTo>
                  <a:close/>
                  <a:moveTo>
                    <a:pt x="532262" y="887104"/>
                  </a:moveTo>
                  <a:lnTo>
                    <a:pt x="0" y="709683"/>
                  </a:lnTo>
                  <a:lnTo>
                    <a:pt x="4967785" y="709683"/>
                  </a:lnTo>
                  <a:lnTo>
                    <a:pt x="4435522" y="887104"/>
                  </a:ln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306471" y="4701653"/>
              <a:ext cx="4967785" cy="887104"/>
            </a:xfrm>
            <a:custGeom>
              <a:avLst/>
              <a:gdLst/>
              <a:ahLst/>
              <a:cxnLst/>
              <a:rect l="0" t="0" r="0" b="0"/>
              <a:pathLst>
                <a:path w="4967785" h="887104">
                  <a:moveTo>
                    <a:pt x="4528391" y="0"/>
                  </a:moveTo>
                  <a:lnTo>
                    <a:pt x="4967785" y="709683"/>
                  </a:lnTo>
                  <a:lnTo>
                    <a:pt x="0" y="709683"/>
                  </a:lnTo>
                  <a:lnTo>
                    <a:pt x="439393" y="0"/>
                  </a:lnTo>
                  <a:close/>
                  <a:moveTo>
                    <a:pt x="532262" y="887104"/>
                  </a:moveTo>
                  <a:lnTo>
                    <a:pt x="0" y="709683"/>
                  </a:lnTo>
                  <a:lnTo>
                    <a:pt x="4967785" y="709683"/>
                  </a:lnTo>
                  <a:lnTo>
                    <a:pt x="4435522" y="887104"/>
                  </a:lnTo>
                  <a:close/>
                </a:path>
              </a:pathLst>
            </a:custGeom>
            <a:noFill/>
            <a:ln w="11088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1893781" y="5592855"/>
            <a:ext cx="2952023" cy="8236"/>
          </a:xfrm>
          <a:custGeom>
            <a:avLst/>
            <a:gdLst/>
            <a:ahLst/>
            <a:cxnLst/>
            <a:rect l="0" t="0" r="0" b="0"/>
            <a:pathLst>
              <a:path w="2350826" h="7392">
                <a:moveTo>
                  <a:pt x="2350826" y="0"/>
                </a:moveTo>
                <a:lnTo>
                  <a:pt x="0" y="5"/>
                </a:lnTo>
              </a:path>
            </a:pathLst>
          </a:custGeom>
          <a:noFill/>
          <a:ln w="11088">
            <a:solidFill>
              <a:srgbClr val="4E88E7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38084" y="5568144"/>
            <a:ext cx="55698" cy="49417"/>
          </a:xfrm>
          <a:custGeom>
            <a:avLst/>
            <a:gdLst/>
            <a:ahLst/>
            <a:cxnLst/>
            <a:rect l="0" t="0" r="0" b="0"/>
            <a:pathLst>
              <a:path w="44355" h="44355">
                <a:moveTo>
                  <a:pt x="22177" y="44355"/>
                </a:moveTo>
                <a:cubicBezTo>
                  <a:pt x="9937" y="44355"/>
                  <a:pt x="0" y="34417"/>
                  <a:pt x="0" y="22177"/>
                </a:cubicBezTo>
                <a:cubicBezTo>
                  <a:pt x="0" y="9937"/>
                  <a:pt x="9937" y="0"/>
                  <a:pt x="22177" y="0"/>
                </a:cubicBezTo>
                <a:cubicBezTo>
                  <a:pt x="34417" y="0"/>
                  <a:pt x="44355" y="9937"/>
                  <a:pt x="44355" y="22177"/>
                </a:cubicBezTo>
                <a:cubicBezTo>
                  <a:pt x="44355" y="34417"/>
                  <a:pt x="34417" y="44355"/>
                  <a:pt x="22177" y="44355"/>
                </a:cubicBezTo>
                <a:close/>
              </a:path>
            </a:pathLst>
          </a:custGeom>
          <a:noFill/>
          <a:ln w="11088">
            <a:solidFill>
              <a:srgbClr val="4E88E7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70715" y="4308014"/>
            <a:ext cx="4901473" cy="988336"/>
            <a:chOff x="2838734" y="3814549"/>
            <a:chExt cx="3903259" cy="887104"/>
          </a:xfrm>
        </p:grpSpPr>
        <p:sp>
          <p:nvSpPr>
            <p:cNvPr id="7" name="Rounded Rectangle 6"/>
            <p:cNvSpPr/>
            <p:nvPr/>
          </p:nvSpPr>
          <p:spPr>
            <a:xfrm>
              <a:off x="2838734" y="3814549"/>
              <a:ext cx="3903259" cy="887104"/>
            </a:xfrm>
            <a:custGeom>
              <a:avLst/>
              <a:gdLst/>
              <a:ahLst/>
              <a:cxnLst/>
              <a:rect l="0" t="0" r="0" b="0"/>
              <a:pathLst>
                <a:path w="3903259" h="887104">
                  <a:moveTo>
                    <a:pt x="3478650" y="0"/>
                  </a:moveTo>
                  <a:lnTo>
                    <a:pt x="3903259" y="709683"/>
                  </a:lnTo>
                  <a:lnTo>
                    <a:pt x="0" y="709683"/>
                  </a:lnTo>
                  <a:lnTo>
                    <a:pt x="439393" y="0"/>
                  </a:lnTo>
                  <a:close/>
                  <a:moveTo>
                    <a:pt x="517477" y="887104"/>
                  </a:moveTo>
                  <a:lnTo>
                    <a:pt x="0" y="709683"/>
                  </a:lnTo>
                  <a:lnTo>
                    <a:pt x="3903259" y="709683"/>
                  </a:lnTo>
                  <a:lnTo>
                    <a:pt x="3370997" y="887104"/>
                  </a:lnTo>
                  <a:close/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38734" y="3814549"/>
              <a:ext cx="3903259" cy="887104"/>
            </a:xfrm>
            <a:custGeom>
              <a:avLst/>
              <a:gdLst/>
              <a:ahLst/>
              <a:cxnLst/>
              <a:rect l="0" t="0" r="0" b="0"/>
              <a:pathLst>
                <a:path w="3903259" h="887104">
                  <a:moveTo>
                    <a:pt x="3478650" y="0"/>
                  </a:moveTo>
                  <a:lnTo>
                    <a:pt x="3903259" y="709683"/>
                  </a:lnTo>
                  <a:lnTo>
                    <a:pt x="0" y="709683"/>
                  </a:lnTo>
                  <a:lnTo>
                    <a:pt x="439393" y="0"/>
                  </a:lnTo>
                  <a:close/>
                  <a:moveTo>
                    <a:pt x="517477" y="887104"/>
                  </a:moveTo>
                  <a:lnTo>
                    <a:pt x="0" y="709683"/>
                  </a:lnTo>
                  <a:lnTo>
                    <a:pt x="3903259" y="709683"/>
                  </a:lnTo>
                  <a:lnTo>
                    <a:pt x="3370997" y="887104"/>
                  </a:lnTo>
                  <a:close/>
                </a:path>
              </a:pathLst>
            </a:custGeom>
            <a:noFill/>
            <a:ln w="11088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1893782" y="4604519"/>
            <a:ext cx="3620406" cy="8236"/>
          </a:xfrm>
          <a:custGeom>
            <a:avLst/>
            <a:gdLst/>
            <a:ahLst/>
            <a:cxnLst/>
            <a:rect l="0" t="0" r="0" b="0"/>
            <a:pathLst>
              <a:path w="2883089" h="7392">
                <a:moveTo>
                  <a:pt x="2883089" y="0"/>
                </a:moveTo>
                <a:lnTo>
                  <a:pt x="0" y="9"/>
                </a:lnTo>
              </a:path>
            </a:pathLst>
          </a:custGeom>
          <a:noFill/>
          <a:ln w="11088">
            <a:solidFill>
              <a:srgbClr val="E55753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38084" y="4579807"/>
            <a:ext cx="55698" cy="49417"/>
          </a:xfrm>
          <a:custGeom>
            <a:avLst/>
            <a:gdLst/>
            <a:ahLst/>
            <a:cxnLst/>
            <a:rect l="0" t="0" r="0" b="0"/>
            <a:pathLst>
              <a:path w="44355" h="44355">
                <a:moveTo>
                  <a:pt x="22177" y="44355"/>
                </a:moveTo>
                <a:cubicBezTo>
                  <a:pt x="9937" y="44355"/>
                  <a:pt x="0" y="34417"/>
                  <a:pt x="0" y="22177"/>
                </a:cubicBezTo>
                <a:cubicBezTo>
                  <a:pt x="0" y="9937"/>
                  <a:pt x="9937" y="0"/>
                  <a:pt x="22177" y="0"/>
                </a:cubicBezTo>
                <a:cubicBezTo>
                  <a:pt x="34417" y="0"/>
                  <a:pt x="44355" y="9937"/>
                  <a:pt x="44355" y="22177"/>
                </a:cubicBezTo>
                <a:cubicBezTo>
                  <a:pt x="44355" y="34417"/>
                  <a:pt x="34417" y="44355"/>
                  <a:pt x="22177" y="44355"/>
                </a:cubicBezTo>
                <a:close/>
              </a:path>
            </a:pathLst>
          </a:custGeom>
          <a:noFill/>
          <a:ln w="11088">
            <a:solidFill>
              <a:srgbClr val="E55753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39097" y="3319677"/>
            <a:ext cx="3564708" cy="988336"/>
            <a:chOff x="3370997" y="2927444"/>
            <a:chExt cx="2838734" cy="887104"/>
          </a:xfrm>
        </p:grpSpPr>
        <p:sp>
          <p:nvSpPr>
            <p:cNvPr id="12" name="Rounded Rectangle 11"/>
            <p:cNvSpPr/>
            <p:nvPr/>
          </p:nvSpPr>
          <p:spPr>
            <a:xfrm>
              <a:off x="3370997" y="2927444"/>
              <a:ext cx="2838734" cy="887104"/>
            </a:xfrm>
            <a:custGeom>
              <a:avLst/>
              <a:gdLst/>
              <a:ahLst/>
              <a:cxnLst/>
              <a:rect l="0" t="0" r="0" b="0"/>
              <a:pathLst>
                <a:path w="2838734" h="887104">
                  <a:moveTo>
                    <a:pt x="2395182" y="0"/>
                  </a:moveTo>
                  <a:lnTo>
                    <a:pt x="2838734" y="709683"/>
                  </a:lnTo>
                  <a:lnTo>
                    <a:pt x="0" y="709683"/>
                  </a:lnTo>
                  <a:lnTo>
                    <a:pt x="443552" y="0"/>
                  </a:lnTo>
                  <a:close/>
                  <a:moveTo>
                    <a:pt x="443552" y="887104"/>
                  </a:moveTo>
                  <a:lnTo>
                    <a:pt x="0" y="709683"/>
                  </a:lnTo>
                  <a:lnTo>
                    <a:pt x="2838734" y="709683"/>
                  </a:lnTo>
                  <a:lnTo>
                    <a:pt x="2395182" y="887104"/>
                  </a:ln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70997" y="2927444"/>
              <a:ext cx="2838734" cy="887104"/>
            </a:xfrm>
            <a:custGeom>
              <a:avLst/>
              <a:gdLst/>
              <a:ahLst/>
              <a:cxnLst/>
              <a:rect l="0" t="0" r="0" b="0"/>
              <a:pathLst>
                <a:path w="2838734" h="887104">
                  <a:moveTo>
                    <a:pt x="2395182" y="0"/>
                  </a:moveTo>
                  <a:lnTo>
                    <a:pt x="2838734" y="709683"/>
                  </a:lnTo>
                  <a:lnTo>
                    <a:pt x="0" y="709683"/>
                  </a:lnTo>
                  <a:lnTo>
                    <a:pt x="443552" y="0"/>
                  </a:lnTo>
                  <a:close/>
                  <a:moveTo>
                    <a:pt x="443552" y="887104"/>
                  </a:moveTo>
                  <a:lnTo>
                    <a:pt x="0" y="709683"/>
                  </a:lnTo>
                  <a:lnTo>
                    <a:pt x="2838734" y="709683"/>
                  </a:lnTo>
                  <a:lnTo>
                    <a:pt x="2395182" y="887104"/>
                  </a:lnTo>
                  <a:close/>
                </a:path>
              </a:pathLst>
            </a:custGeom>
            <a:noFill/>
            <a:ln w="11088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884498" y="3616179"/>
            <a:ext cx="4298072" cy="8236"/>
          </a:xfrm>
          <a:custGeom>
            <a:avLst/>
            <a:gdLst/>
            <a:ahLst/>
            <a:cxnLst/>
            <a:rect l="0" t="0" r="0" b="0"/>
            <a:pathLst>
              <a:path w="3422744" h="7392">
                <a:moveTo>
                  <a:pt x="0" y="5"/>
                </a:moveTo>
                <a:lnTo>
                  <a:pt x="3422744" y="0"/>
                </a:lnTo>
              </a:path>
            </a:pathLst>
          </a:custGeom>
          <a:noFill/>
          <a:ln w="11088">
            <a:solidFill>
              <a:srgbClr val="DE8431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28800" y="3591471"/>
            <a:ext cx="55698" cy="49417"/>
          </a:xfrm>
          <a:custGeom>
            <a:avLst/>
            <a:gdLst/>
            <a:ahLst/>
            <a:cxnLst/>
            <a:rect l="0" t="0" r="0" b="0"/>
            <a:pathLst>
              <a:path w="44355" h="44355">
                <a:moveTo>
                  <a:pt x="22177" y="44355"/>
                </a:moveTo>
                <a:cubicBezTo>
                  <a:pt x="9937" y="44355"/>
                  <a:pt x="0" y="34417"/>
                  <a:pt x="0" y="22177"/>
                </a:cubicBezTo>
                <a:cubicBezTo>
                  <a:pt x="0" y="9937"/>
                  <a:pt x="9937" y="0"/>
                  <a:pt x="22177" y="0"/>
                </a:cubicBezTo>
                <a:cubicBezTo>
                  <a:pt x="34417" y="0"/>
                  <a:pt x="44355" y="9937"/>
                  <a:pt x="44355" y="22177"/>
                </a:cubicBezTo>
                <a:cubicBezTo>
                  <a:pt x="44355" y="34417"/>
                  <a:pt x="34417" y="44355"/>
                  <a:pt x="22177" y="44355"/>
                </a:cubicBezTo>
                <a:close/>
              </a:path>
            </a:pathLst>
          </a:custGeom>
          <a:noFill/>
          <a:ln w="11088">
            <a:solidFill>
              <a:srgbClr val="DE8431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507479" y="2331342"/>
            <a:ext cx="2227941" cy="988336"/>
            <a:chOff x="3903259" y="2040340"/>
            <a:chExt cx="1774208" cy="887104"/>
          </a:xfrm>
        </p:grpSpPr>
        <p:sp>
          <p:nvSpPr>
            <p:cNvPr id="17" name="Rounded Rectangle 16"/>
            <p:cNvSpPr/>
            <p:nvPr/>
          </p:nvSpPr>
          <p:spPr>
            <a:xfrm>
              <a:off x="3903259" y="2040340"/>
              <a:ext cx="1774208" cy="887104"/>
            </a:xfrm>
            <a:custGeom>
              <a:avLst/>
              <a:gdLst/>
              <a:ahLst/>
              <a:cxnLst/>
              <a:rect l="0" t="0" r="0" b="0"/>
              <a:pathLst>
                <a:path w="1774208" h="887104">
                  <a:moveTo>
                    <a:pt x="1419367" y="0"/>
                  </a:moveTo>
                  <a:lnTo>
                    <a:pt x="1774208" y="709683"/>
                  </a:lnTo>
                  <a:lnTo>
                    <a:pt x="0" y="709683"/>
                  </a:lnTo>
                  <a:lnTo>
                    <a:pt x="354841" y="0"/>
                  </a:lnTo>
                  <a:close/>
                  <a:moveTo>
                    <a:pt x="354841" y="887104"/>
                  </a:moveTo>
                  <a:lnTo>
                    <a:pt x="0" y="709683"/>
                  </a:lnTo>
                  <a:lnTo>
                    <a:pt x="1774208" y="709683"/>
                  </a:lnTo>
                  <a:lnTo>
                    <a:pt x="1419367" y="887104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903259" y="2040340"/>
              <a:ext cx="1774208" cy="887104"/>
            </a:xfrm>
            <a:custGeom>
              <a:avLst/>
              <a:gdLst/>
              <a:ahLst/>
              <a:cxnLst/>
              <a:rect l="0" t="0" r="0" b="0"/>
              <a:pathLst>
                <a:path w="1774208" h="887104">
                  <a:moveTo>
                    <a:pt x="1419367" y="0"/>
                  </a:moveTo>
                  <a:lnTo>
                    <a:pt x="1774208" y="709683"/>
                  </a:lnTo>
                  <a:lnTo>
                    <a:pt x="0" y="709683"/>
                  </a:lnTo>
                  <a:lnTo>
                    <a:pt x="354841" y="0"/>
                  </a:lnTo>
                  <a:close/>
                  <a:moveTo>
                    <a:pt x="354841" y="887104"/>
                  </a:moveTo>
                  <a:lnTo>
                    <a:pt x="0" y="709683"/>
                  </a:lnTo>
                  <a:lnTo>
                    <a:pt x="1774208" y="709683"/>
                  </a:lnTo>
                  <a:lnTo>
                    <a:pt x="1419367" y="887104"/>
                  </a:lnTo>
                  <a:close/>
                </a:path>
              </a:pathLst>
            </a:custGeom>
            <a:noFill/>
            <a:ln w="11088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1884498" y="2627842"/>
            <a:ext cx="4898644" cy="8236"/>
          </a:xfrm>
          <a:custGeom>
            <a:avLst/>
            <a:gdLst/>
            <a:ahLst/>
            <a:cxnLst/>
            <a:rect l="0" t="0" r="0" b="0"/>
            <a:pathLst>
              <a:path w="3901006" h="7392">
                <a:moveTo>
                  <a:pt x="0" y="0"/>
                </a:moveTo>
                <a:lnTo>
                  <a:pt x="3901006" y="0"/>
                </a:lnTo>
              </a:path>
            </a:pathLst>
          </a:custGeom>
          <a:noFill/>
          <a:ln w="11088">
            <a:solidFill>
              <a:srgbClr val="3CC583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28800" y="2603135"/>
            <a:ext cx="55698" cy="49417"/>
          </a:xfrm>
          <a:custGeom>
            <a:avLst/>
            <a:gdLst/>
            <a:ahLst/>
            <a:cxnLst/>
            <a:rect l="0" t="0" r="0" b="0"/>
            <a:pathLst>
              <a:path w="44355" h="44355">
                <a:moveTo>
                  <a:pt x="22177" y="44355"/>
                </a:moveTo>
                <a:cubicBezTo>
                  <a:pt x="9937" y="44355"/>
                  <a:pt x="0" y="34417"/>
                  <a:pt x="0" y="22177"/>
                </a:cubicBezTo>
                <a:cubicBezTo>
                  <a:pt x="0" y="9937"/>
                  <a:pt x="9937" y="0"/>
                  <a:pt x="22177" y="0"/>
                </a:cubicBezTo>
                <a:cubicBezTo>
                  <a:pt x="34417" y="0"/>
                  <a:pt x="44355" y="9937"/>
                  <a:pt x="44355" y="22177"/>
                </a:cubicBezTo>
                <a:cubicBezTo>
                  <a:pt x="44355" y="34417"/>
                  <a:pt x="34417" y="44355"/>
                  <a:pt x="22177" y="44355"/>
                </a:cubicBezTo>
                <a:close/>
              </a:path>
            </a:pathLst>
          </a:custGeom>
          <a:noFill/>
          <a:ln w="11088">
            <a:solidFill>
              <a:srgbClr val="3CC583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064464" y="1244171"/>
            <a:ext cx="1113971" cy="1087169"/>
            <a:chOff x="4346811" y="1064525"/>
            <a:chExt cx="887104" cy="975814"/>
          </a:xfrm>
        </p:grpSpPr>
        <p:sp>
          <p:nvSpPr>
            <p:cNvPr id="22" name="Rounded Rectangle 21"/>
            <p:cNvSpPr/>
            <p:nvPr/>
          </p:nvSpPr>
          <p:spPr>
            <a:xfrm>
              <a:off x="4346811" y="1064525"/>
              <a:ext cx="887104" cy="975814"/>
            </a:xfrm>
            <a:custGeom>
              <a:avLst/>
              <a:gdLst/>
              <a:ahLst/>
              <a:cxnLst/>
              <a:rect l="0" t="0" r="0" b="0"/>
              <a:pathLst>
                <a:path w="887104" h="975814">
                  <a:moveTo>
                    <a:pt x="0" y="798394"/>
                  </a:moveTo>
                  <a:lnTo>
                    <a:pt x="443552" y="0"/>
                  </a:lnTo>
                  <a:lnTo>
                    <a:pt x="887104" y="798394"/>
                  </a:lnTo>
                  <a:close/>
                  <a:moveTo>
                    <a:pt x="0" y="798394"/>
                  </a:moveTo>
                  <a:lnTo>
                    <a:pt x="887104" y="798394"/>
                  </a:lnTo>
                  <a:lnTo>
                    <a:pt x="620973" y="975814"/>
                  </a:lnTo>
                  <a:lnTo>
                    <a:pt x="266131" y="975814"/>
                  </a:ln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346811" y="1064525"/>
              <a:ext cx="887104" cy="975814"/>
            </a:xfrm>
            <a:custGeom>
              <a:avLst/>
              <a:gdLst/>
              <a:ahLst/>
              <a:cxnLst/>
              <a:rect l="0" t="0" r="0" b="0"/>
              <a:pathLst>
                <a:path w="887104" h="975814">
                  <a:moveTo>
                    <a:pt x="0" y="798394"/>
                  </a:moveTo>
                  <a:lnTo>
                    <a:pt x="443552" y="0"/>
                  </a:lnTo>
                  <a:lnTo>
                    <a:pt x="887104" y="798394"/>
                  </a:lnTo>
                  <a:close/>
                  <a:moveTo>
                    <a:pt x="0" y="798394"/>
                  </a:moveTo>
                  <a:lnTo>
                    <a:pt x="887104" y="798394"/>
                  </a:lnTo>
                  <a:lnTo>
                    <a:pt x="620973" y="975814"/>
                  </a:lnTo>
                  <a:lnTo>
                    <a:pt x="266131" y="975814"/>
                  </a:lnTo>
                  <a:close/>
                </a:path>
              </a:pathLst>
            </a:custGeom>
            <a:noFill/>
            <a:ln w="11088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1884500" y="1639506"/>
            <a:ext cx="5490949" cy="8236"/>
          </a:xfrm>
          <a:custGeom>
            <a:avLst/>
            <a:gdLst/>
            <a:ahLst/>
            <a:cxnLst/>
            <a:rect l="0" t="0" r="0" b="0"/>
            <a:pathLst>
              <a:path w="4372685" h="7392">
                <a:moveTo>
                  <a:pt x="0" y="0"/>
                </a:moveTo>
                <a:lnTo>
                  <a:pt x="4372685" y="0"/>
                </a:lnTo>
              </a:path>
            </a:pathLst>
          </a:custGeom>
          <a:noFill/>
          <a:ln w="11088">
            <a:solidFill>
              <a:srgbClr val="92BD39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828800" y="1614799"/>
            <a:ext cx="55698" cy="49417"/>
          </a:xfrm>
          <a:custGeom>
            <a:avLst/>
            <a:gdLst/>
            <a:ahLst/>
            <a:cxnLst/>
            <a:rect l="0" t="0" r="0" b="0"/>
            <a:pathLst>
              <a:path w="44355" h="44355">
                <a:moveTo>
                  <a:pt x="22177" y="44355"/>
                </a:moveTo>
                <a:cubicBezTo>
                  <a:pt x="9937" y="44355"/>
                  <a:pt x="0" y="34417"/>
                  <a:pt x="0" y="22177"/>
                </a:cubicBezTo>
                <a:cubicBezTo>
                  <a:pt x="0" y="9937"/>
                  <a:pt x="9937" y="0"/>
                  <a:pt x="22177" y="0"/>
                </a:cubicBezTo>
                <a:cubicBezTo>
                  <a:pt x="34417" y="0"/>
                  <a:pt x="44355" y="9937"/>
                  <a:pt x="44355" y="22177"/>
                </a:cubicBezTo>
                <a:cubicBezTo>
                  <a:pt x="44355" y="34417"/>
                  <a:pt x="34417" y="44355"/>
                  <a:pt x="22177" y="44355"/>
                </a:cubicBezTo>
                <a:close/>
              </a:path>
            </a:pathLst>
          </a:custGeom>
          <a:noFill/>
          <a:ln w="11088">
            <a:solidFill>
              <a:srgbClr val="92BD39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406623" y="2539304"/>
            <a:ext cx="429647" cy="374750"/>
          </a:xfrm>
          <a:custGeom>
            <a:avLst/>
            <a:gdLst/>
            <a:ahLst/>
            <a:cxnLst/>
            <a:rect l="0" t="0" r="0" b="0"/>
            <a:pathLst>
              <a:path w="342147" h="336366">
                <a:moveTo>
                  <a:pt x="59834" y="38913"/>
                </a:moveTo>
                <a:lnTo>
                  <a:pt x="72653" y="26095"/>
                </a:lnTo>
                <a:cubicBezTo>
                  <a:pt x="75824" y="22927"/>
                  <a:pt x="80590" y="21980"/>
                  <a:pt x="84731" y="23695"/>
                </a:cubicBezTo>
                <a:cubicBezTo>
                  <a:pt x="88872" y="25410"/>
                  <a:pt x="91574" y="29449"/>
                  <a:pt x="91578" y="33931"/>
                </a:cubicBezTo>
                <a:lnTo>
                  <a:pt x="91578" y="80489"/>
                </a:lnTo>
                <a:cubicBezTo>
                  <a:pt x="91578" y="86613"/>
                  <a:pt x="86613" y="91578"/>
                  <a:pt x="80489" y="91578"/>
                </a:cubicBezTo>
                <a:lnTo>
                  <a:pt x="33916" y="91578"/>
                </a:lnTo>
                <a:cubicBezTo>
                  <a:pt x="29434" y="91574"/>
                  <a:pt x="25395" y="88872"/>
                  <a:pt x="23680" y="84731"/>
                </a:cubicBezTo>
                <a:cubicBezTo>
                  <a:pt x="21966" y="80590"/>
                  <a:pt x="22913" y="75824"/>
                  <a:pt x="26080" y="72653"/>
                </a:cubicBezTo>
                <a:lnTo>
                  <a:pt x="38928" y="59804"/>
                </a:lnTo>
                <a:lnTo>
                  <a:pt x="5780" y="26686"/>
                </a:lnTo>
                <a:cubicBezTo>
                  <a:pt x="1936" y="22974"/>
                  <a:pt x="395" y="17477"/>
                  <a:pt x="1748" y="12307"/>
                </a:cubicBezTo>
                <a:cubicBezTo>
                  <a:pt x="3101" y="7138"/>
                  <a:pt x="7138" y="3101"/>
                  <a:pt x="12307" y="1748"/>
                </a:cubicBezTo>
                <a:cubicBezTo>
                  <a:pt x="17477" y="395"/>
                  <a:pt x="22974" y="1936"/>
                  <a:pt x="26686" y="5780"/>
                </a:cubicBezTo>
                <a:close/>
                <a:moveTo>
                  <a:pt x="38928" y="276539"/>
                </a:moveTo>
                <a:lnTo>
                  <a:pt x="26080" y="263691"/>
                </a:lnTo>
                <a:cubicBezTo>
                  <a:pt x="22913" y="260520"/>
                  <a:pt x="21966" y="255753"/>
                  <a:pt x="23680" y="251612"/>
                </a:cubicBezTo>
                <a:cubicBezTo>
                  <a:pt x="25395" y="247471"/>
                  <a:pt x="29434" y="244770"/>
                  <a:pt x="33916" y="244766"/>
                </a:cubicBezTo>
                <a:lnTo>
                  <a:pt x="80489" y="244766"/>
                </a:lnTo>
                <a:cubicBezTo>
                  <a:pt x="86613" y="244766"/>
                  <a:pt x="91578" y="249730"/>
                  <a:pt x="91578" y="255855"/>
                </a:cubicBezTo>
                <a:lnTo>
                  <a:pt x="91578" y="302428"/>
                </a:lnTo>
                <a:cubicBezTo>
                  <a:pt x="91574" y="306910"/>
                  <a:pt x="88872" y="310948"/>
                  <a:pt x="84731" y="312663"/>
                </a:cubicBezTo>
                <a:cubicBezTo>
                  <a:pt x="80590" y="314378"/>
                  <a:pt x="75824" y="313431"/>
                  <a:pt x="72653" y="310264"/>
                </a:cubicBezTo>
                <a:lnTo>
                  <a:pt x="59834" y="297445"/>
                </a:lnTo>
                <a:lnTo>
                  <a:pt x="26686" y="330593"/>
                </a:lnTo>
                <a:cubicBezTo>
                  <a:pt x="20909" y="336366"/>
                  <a:pt x="11546" y="336363"/>
                  <a:pt x="5773" y="330586"/>
                </a:cubicBezTo>
                <a:cubicBezTo>
                  <a:pt x="0" y="324809"/>
                  <a:pt x="3" y="315445"/>
                  <a:pt x="5780" y="309672"/>
                </a:cubicBezTo>
                <a:close/>
                <a:moveTo>
                  <a:pt x="336374" y="330593"/>
                </a:moveTo>
                <a:cubicBezTo>
                  <a:pt x="333601" y="333369"/>
                  <a:pt x="329838" y="334929"/>
                  <a:pt x="325914" y="334929"/>
                </a:cubicBezTo>
                <a:cubicBezTo>
                  <a:pt x="321990" y="334929"/>
                  <a:pt x="318227" y="333369"/>
                  <a:pt x="315453" y="330593"/>
                </a:cubicBezTo>
                <a:lnTo>
                  <a:pt x="282320" y="297445"/>
                </a:lnTo>
                <a:lnTo>
                  <a:pt x="269501" y="310264"/>
                </a:lnTo>
                <a:cubicBezTo>
                  <a:pt x="266330" y="313431"/>
                  <a:pt x="261564" y="314378"/>
                  <a:pt x="257423" y="312663"/>
                </a:cubicBezTo>
                <a:cubicBezTo>
                  <a:pt x="253282" y="310948"/>
                  <a:pt x="250580" y="306910"/>
                  <a:pt x="250576" y="302428"/>
                </a:cubicBezTo>
                <a:lnTo>
                  <a:pt x="250576" y="255855"/>
                </a:lnTo>
                <a:cubicBezTo>
                  <a:pt x="250576" y="249730"/>
                  <a:pt x="255541" y="244766"/>
                  <a:pt x="261665" y="244766"/>
                </a:cubicBezTo>
                <a:lnTo>
                  <a:pt x="308238" y="244766"/>
                </a:lnTo>
                <a:cubicBezTo>
                  <a:pt x="312720" y="244770"/>
                  <a:pt x="316759" y="247471"/>
                  <a:pt x="318474" y="251612"/>
                </a:cubicBezTo>
                <a:cubicBezTo>
                  <a:pt x="320188" y="255753"/>
                  <a:pt x="319242" y="260519"/>
                  <a:pt x="316074" y="263691"/>
                </a:cubicBezTo>
                <a:lnTo>
                  <a:pt x="303226" y="276539"/>
                </a:lnTo>
                <a:lnTo>
                  <a:pt x="336374" y="309672"/>
                </a:lnTo>
                <a:cubicBezTo>
                  <a:pt x="339150" y="312446"/>
                  <a:pt x="340710" y="316209"/>
                  <a:pt x="340710" y="320133"/>
                </a:cubicBezTo>
                <a:cubicBezTo>
                  <a:pt x="340710" y="324057"/>
                  <a:pt x="339150" y="327820"/>
                  <a:pt x="336374" y="330593"/>
                </a:cubicBezTo>
                <a:close/>
                <a:moveTo>
                  <a:pt x="303226" y="59819"/>
                </a:moveTo>
                <a:lnTo>
                  <a:pt x="316074" y="72668"/>
                </a:lnTo>
                <a:cubicBezTo>
                  <a:pt x="319242" y="75839"/>
                  <a:pt x="320188" y="80605"/>
                  <a:pt x="318474" y="84746"/>
                </a:cubicBezTo>
                <a:cubicBezTo>
                  <a:pt x="316759" y="88887"/>
                  <a:pt x="312720" y="91589"/>
                  <a:pt x="308238" y="91592"/>
                </a:cubicBezTo>
                <a:lnTo>
                  <a:pt x="261665" y="91592"/>
                </a:lnTo>
                <a:cubicBezTo>
                  <a:pt x="255529" y="91592"/>
                  <a:pt x="250576" y="86625"/>
                  <a:pt x="250576" y="80504"/>
                </a:cubicBezTo>
                <a:lnTo>
                  <a:pt x="250576" y="33931"/>
                </a:lnTo>
                <a:cubicBezTo>
                  <a:pt x="250580" y="29449"/>
                  <a:pt x="253282" y="25410"/>
                  <a:pt x="257423" y="23695"/>
                </a:cubicBezTo>
                <a:cubicBezTo>
                  <a:pt x="261564" y="21981"/>
                  <a:pt x="266330" y="22927"/>
                  <a:pt x="269501" y="26095"/>
                </a:cubicBezTo>
                <a:lnTo>
                  <a:pt x="282320" y="38913"/>
                </a:lnTo>
                <a:lnTo>
                  <a:pt x="315453" y="5780"/>
                </a:lnTo>
                <a:cubicBezTo>
                  <a:pt x="321226" y="3"/>
                  <a:pt x="330590" y="0"/>
                  <a:pt x="336367" y="5773"/>
                </a:cubicBezTo>
                <a:cubicBezTo>
                  <a:pt x="342144" y="11546"/>
                  <a:pt x="342147" y="20909"/>
                  <a:pt x="336374" y="26686"/>
                </a:cubicBezTo>
                <a:close/>
                <a:moveTo>
                  <a:pt x="170397" y="96383"/>
                </a:moveTo>
                <a:cubicBezTo>
                  <a:pt x="200248" y="96383"/>
                  <a:pt x="222707" y="103982"/>
                  <a:pt x="233027" y="109142"/>
                </a:cubicBezTo>
                <a:cubicBezTo>
                  <a:pt x="239428" y="112336"/>
                  <a:pt x="243125" y="118161"/>
                  <a:pt x="243125" y="125081"/>
                </a:cubicBezTo>
                <a:lnTo>
                  <a:pt x="243125" y="175705"/>
                </a:lnTo>
                <a:cubicBezTo>
                  <a:pt x="243098" y="211468"/>
                  <a:pt x="221123" y="243547"/>
                  <a:pt x="187784" y="256490"/>
                </a:cubicBezTo>
                <a:lnTo>
                  <a:pt x="187755" y="256490"/>
                </a:lnTo>
                <a:lnTo>
                  <a:pt x="181220" y="259107"/>
                </a:lnTo>
                <a:cubicBezTo>
                  <a:pt x="174744" y="261843"/>
                  <a:pt x="167396" y="261843"/>
                  <a:pt x="160920" y="259107"/>
                </a:cubicBezTo>
                <a:lnTo>
                  <a:pt x="154385" y="256490"/>
                </a:lnTo>
                <a:lnTo>
                  <a:pt x="154355" y="256490"/>
                </a:lnTo>
                <a:cubicBezTo>
                  <a:pt x="121012" y="243545"/>
                  <a:pt x="99035" y="211458"/>
                  <a:pt x="99015" y="175690"/>
                </a:cubicBezTo>
                <a:lnTo>
                  <a:pt x="99015" y="125081"/>
                </a:lnTo>
                <a:cubicBezTo>
                  <a:pt x="99079" y="118355"/>
                  <a:pt x="103135" y="112312"/>
                  <a:pt x="109335" y="109704"/>
                </a:cubicBezTo>
                <a:cubicBezTo>
                  <a:pt x="119536" y="104648"/>
                  <a:pt x="140561" y="96398"/>
                  <a:pt x="170397" y="9639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398658" y="1638319"/>
            <a:ext cx="445831" cy="396522"/>
          </a:xfrm>
          <a:custGeom>
            <a:avLst/>
            <a:gdLst/>
            <a:ahLst/>
            <a:cxnLst/>
            <a:rect l="0" t="0" r="0" b="0"/>
            <a:pathLst>
              <a:path w="355035" h="355908">
                <a:moveTo>
                  <a:pt x="354841" y="8458"/>
                </a:moveTo>
                <a:lnTo>
                  <a:pt x="354841" y="112841"/>
                </a:lnTo>
                <a:cubicBezTo>
                  <a:pt x="354435" y="152071"/>
                  <a:pt x="332513" y="187908"/>
                  <a:pt x="297771" y="206135"/>
                </a:cubicBezTo>
                <a:lnTo>
                  <a:pt x="258295" y="227277"/>
                </a:lnTo>
                <a:cubicBezTo>
                  <a:pt x="257198" y="227849"/>
                  <a:pt x="255983" y="228153"/>
                  <a:pt x="254746" y="228164"/>
                </a:cubicBezTo>
                <a:cubicBezTo>
                  <a:pt x="253555" y="228172"/>
                  <a:pt x="252382" y="227866"/>
                  <a:pt x="251346" y="227277"/>
                </a:cubicBezTo>
                <a:lnTo>
                  <a:pt x="211130" y="206135"/>
                </a:lnTo>
                <a:cubicBezTo>
                  <a:pt x="176206" y="188018"/>
                  <a:pt x="154056" y="152181"/>
                  <a:pt x="153469" y="112841"/>
                </a:cubicBezTo>
                <a:lnTo>
                  <a:pt x="153469" y="8015"/>
                </a:lnTo>
                <a:cubicBezTo>
                  <a:pt x="153535" y="4878"/>
                  <a:pt x="155537" y="2111"/>
                  <a:pt x="158495" y="1066"/>
                </a:cubicBezTo>
                <a:cubicBezTo>
                  <a:pt x="161529" y="65"/>
                  <a:pt x="164858" y="1215"/>
                  <a:pt x="166627" y="3875"/>
                </a:cubicBezTo>
                <a:lnTo>
                  <a:pt x="169732" y="7719"/>
                </a:lnTo>
                <a:cubicBezTo>
                  <a:pt x="178096" y="17874"/>
                  <a:pt x="190310" y="24088"/>
                  <a:pt x="203442" y="24870"/>
                </a:cubicBezTo>
                <a:cubicBezTo>
                  <a:pt x="216597" y="25834"/>
                  <a:pt x="229560" y="21281"/>
                  <a:pt x="239222" y="12302"/>
                </a:cubicBezTo>
                <a:lnTo>
                  <a:pt x="249128" y="3136"/>
                </a:lnTo>
                <a:cubicBezTo>
                  <a:pt x="250460" y="1799"/>
                  <a:pt x="252269" y="1048"/>
                  <a:pt x="254155" y="1048"/>
                </a:cubicBezTo>
                <a:cubicBezTo>
                  <a:pt x="256041" y="1048"/>
                  <a:pt x="257850" y="1799"/>
                  <a:pt x="259182" y="3136"/>
                </a:cubicBezTo>
                <a:lnTo>
                  <a:pt x="269088" y="12302"/>
                </a:lnTo>
                <a:cubicBezTo>
                  <a:pt x="278851" y="21213"/>
                  <a:pt x="291827" y="25752"/>
                  <a:pt x="305016" y="24870"/>
                </a:cubicBezTo>
                <a:cubicBezTo>
                  <a:pt x="318096" y="24048"/>
                  <a:pt x="330249" y="17837"/>
                  <a:pt x="338578" y="7719"/>
                </a:cubicBezTo>
                <a:lnTo>
                  <a:pt x="341683" y="3431"/>
                </a:lnTo>
                <a:cubicBezTo>
                  <a:pt x="343651" y="951"/>
                  <a:pt x="346981" y="0"/>
                  <a:pt x="349962" y="1066"/>
                </a:cubicBezTo>
                <a:cubicBezTo>
                  <a:pt x="353048" y="2175"/>
                  <a:pt x="355035" y="5185"/>
                  <a:pt x="354841" y="8458"/>
                </a:cubicBezTo>
                <a:close/>
                <a:moveTo>
                  <a:pt x="303094" y="62572"/>
                </a:moveTo>
                <a:cubicBezTo>
                  <a:pt x="271678" y="75142"/>
                  <a:pt x="236631" y="75142"/>
                  <a:pt x="205216" y="62572"/>
                </a:cubicBezTo>
                <a:lnTo>
                  <a:pt x="205216" y="113728"/>
                </a:lnTo>
                <a:cubicBezTo>
                  <a:pt x="205524" y="132950"/>
                  <a:pt x="216374" y="150446"/>
                  <a:pt x="233456" y="159266"/>
                </a:cubicBezTo>
                <a:lnTo>
                  <a:pt x="254155" y="170355"/>
                </a:lnTo>
                <a:lnTo>
                  <a:pt x="275002" y="159266"/>
                </a:lnTo>
                <a:cubicBezTo>
                  <a:pt x="292049" y="150431"/>
                  <a:pt x="302847" y="132927"/>
                  <a:pt x="303094" y="113728"/>
                </a:cubicBezTo>
                <a:close/>
                <a:moveTo>
                  <a:pt x="0" y="301351"/>
                </a:moveTo>
                <a:lnTo>
                  <a:pt x="0" y="293071"/>
                </a:lnTo>
                <a:cubicBezTo>
                  <a:pt x="35" y="245184"/>
                  <a:pt x="35839" y="204872"/>
                  <a:pt x="83387" y="199186"/>
                </a:cubicBezTo>
                <a:lnTo>
                  <a:pt x="83387" y="171538"/>
                </a:lnTo>
                <a:cubicBezTo>
                  <a:pt x="73791" y="166445"/>
                  <a:pt x="68896" y="155470"/>
                  <a:pt x="71520" y="144928"/>
                </a:cubicBezTo>
                <a:cubicBezTo>
                  <a:pt x="74144" y="134385"/>
                  <a:pt x="83612" y="126985"/>
                  <a:pt x="94476" y="126985"/>
                </a:cubicBezTo>
                <a:cubicBezTo>
                  <a:pt x="105340" y="126985"/>
                  <a:pt x="114808" y="134385"/>
                  <a:pt x="117432" y="144928"/>
                </a:cubicBezTo>
                <a:cubicBezTo>
                  <a:pt x="120056" y="155470"/>
                  <a:pt x="115162" y="166445"/>
                  <a:pt x="105565" y="171538"/>
                </a:cubicBezTo>
                <a:lnTo>
                  <a:pt x="105565" y="199186"/>
                </a:lnTo>
                <a:cubicBezTo>
                  <a:pt x="153172" y="204803"/>
                  <a:pt x="189056" y="245134"/>
                  <a:pt x="189101" y="293071"/>
                </a:cubicBezTo>
                <a:lnTo>
                  <a:pt x="189101" y="301351"/>
                </a:lnTo>
                <a:close/>
                <a:moveTo>
                  <a:pt x="109261" y="259657"/>
                </a:moveTo>
                <a:cubicBezTo>
                  <a:pt x="109261" y="267822"/>
                  <a:pt x="115881" y="274442"/>
                  <a:pt x="124046" y="274442"/>
                </a:cubicBezTo>
                <a:cubicBezTo>
                  <a:pt x="132212" y="274442"/>
                  <a:pt x="138831" y="267822"/>
                  <a:pt x="138831" y="259657"/>
                </a:cubicBezTo>
                <a:cubicBezTo>
                  <a:pt x="138831" y="251491"/>
                  <a:pt x="132212" y="244872"/>
                  <a:pt x="124046" y="244872"/>
                </a:cubicBezTo>
                <a:cubicBezTo>
                  <a:pt x="115881" y="244872"/>
                  <a:pt x="109261" y="251491"/>
                  <a:pt x="109261" y="259657"/>
                </a:cubicBezTo>
                <a:close/>
                <a:moveTo>
                  <a:pt x="64906" y="245019"/>
                </a:moveTo>
                <a:cubicBezTo>
                  <a:pt x="56798" y="245019"/>
                  <a:pt x="50202" y="251549"/>
                  <a:pt x="50121" y="259657"/>
                </a:cubicBezTo>
                <a:cubicBezTo>
                  <a:pt x="50121" y="267822"/>
                  <a:pt x="56740" y="274442"/>
                  <a:pt x="64906" y="274442"/>
                </a:cubicBezTo>
                <a:cubicBezTo>
                  <a:pt x="73072" y="274442"/>
                  <a:pt x="79691" y="267822"/>
                  <a:pt x="79691" y="259657"/>
                </a:cubicBezTo>
                <a:cubicBezTo>
                  <a:pt x="79691" y="251491"/>
                  <a:pt x="73072" y="244872"/>
                  <a:pt x="64906" y="244872"/>
                </a:cubicBezTo>
                <a:close/>
                <a:moveTo>
                  <a:pt x="189101" y="316136"/>
                </a:moveTo>
                <a:lnTo>
                  <a:pt x="189101" y="332695"/>
                </a:lnTo>
                <a:cubicBezTo>
                  <a:pt x="189019" y="345539"/>
                  <a:pt x="178584" y="355908"/>
                  <a:pt x="165740" y="355907"/>
                </a:cubicBezTo>
                <a:lnTo>
                  <a:pt x="23212" y="355907"/>
                </a:lnTo>
                <a:cubicBezTo>
                  <a:pt x="10426" y="355827"/>
                  <a:pt x="80" y="345481"/>
                  <a:pt x="0" y="332695"/>
                </a:cubicBezTo>
                <a:lnTo>
                  <a:pt x="0" y="316136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98548" y="3517345"/>
            <a:ext cx="446684" cy="395359"/>
          </a:xfrm>
          <a:custGeom>
            <a:avLst/>
            <a:gdLst/>
            <a:ahLst/>
            <a:cxnLst/>
            <a:rect l="0" t="0" r="0" b="0"/>
            <a:pathLst>
              <a:path w="355714" h="354864">
                <a:moveTo>
                  <a:pt x="85" y="0"/>
                </a:moveTo>
                <a:moveTo>
                  <a:pt x="19454" y="353954"/>
                </a:moveTo>
                <a:cubicBezTo>
                  <a:pt x="17975" y="354463"/>
                  <a:pt x="16432" y="354762"/>
                  <a:pt x="14870" y="354841"/>
                </a:cubicBezTo>
                <a:cubicBezTo>
                  <a:pt x="10940" y="354864"/>
                  <a:pt x="7163" y="353321"/>
                  <a:pt x="4373" y="350554"/>
                </a:cubicBezTo>
                <a:cubicBezTo>
                  <a:pt x="1574" y="347777"/>
                  <a:pt x="0" y="343999"/>
                  <a:pt x="0" y="340056"/>
                </a:cubicBezTo>
                <a:cubicBezTo>
                  <a:pt x="0" y="336114"/>
                  <a:pt x="1574" y="332335"/>
                  <a:pt x="4373" y="329559"/>
                </a:cubicBezTo>
                <a:lnTo>
                  <a:pt x="53312" y="280916"/>
                </a:lnTo>
                <a:cubicBezTo>
                  <a:pt x="28295" y="248869"/>
                  <a:pt x="14759" y="209352"/>
                  <a:pt x="14870" y="168697"/>
                </a:cubicBezTo>
                <a:lnTo>
                  <a:pt x="14870" y="55739"/>
                </a:lnTo>
                <a:cubicBezTo>
                  <a:pt x="14811" y="46854"/>
                  <a:pt x="19958" y="38757"/>
                  <a:pt x="28029" y="35040"/>
                </a:cubicBezTo>
                <a:cubicBezTo>
                  <a:pt x="70453" y="16362"/>
                  <a:pt x="116370" y="6937"/>
                  <a:pt x="162721" y="7392"/>
                </a:cubicBezTo>
                <a:cubicBezTo>
                  <a:pt x="209115" y="7123"/>
                  <a:pt x="255034" y="16750"/>
                  <a:pt x="297413" y="35631"/>
                </a:cubicBezTo>
                <a:lnTo>
                  <a:pt x="298300" y="35631"/>
                </a:lnTo>
                <a:lnTo>
                  <a:pt x="329645" y="4583"/>
                </a:lnTo>
                <a:cubicBezTo>
                  <a:pt x="332421" y="1784"/>
                  <a:pt x="336200" y="209"/>
                  <a:pt x="340142" y="209"/>
                </a:cubicBezTo>
                <a:cubicBezTo>
                  <a:pt x="344084" y="209"/>
                  <a:pt x="347863" y="1784"/>
                  <a:pt x="350639" y="4583"/>
                </a:cubicBezTo>
                <a:cubicBezTo>
                  <a:pt x="354408" y="8510"/>
                  <a:pt x="355714" y="14189"/>
                  <a:pt x="354040" y="19368"/>
                </a:cubicBezTo>
                <a:cubicBezTo>
                  <a:pt x="351845" y="20058"/>
                  <a:pt x="349826" y="21218"/>
                  <a:pt x="348126" y="22768"/>
                </a:cubicBezTo>
                <a:lnTo>
                  <a:pt x="22854" y="348040"/>
                </a:lnTo>
                <a:cubicBezTo>
                  <a:pt x="21304" y="349741"/>
                  <a:pt x="20144" y="351759"/>
                  <a:pt x="19454" y="353954"/>
                </a:cubicBezTo>
                <a:close/>
                <a:moveTo>
                  <a:pt x="310572" y="102164"/>
                </a:moveTo>
                <a:lnTo>
                  <a:pt x="310572" y="168697"/>
                </a:lnTo>
                <a:cubicBezTo>
                  <a:pt x="310722" y="243713"/>
                  <a:pt x="264722" y="311098"/>
                  <a:pt x="194805" y="338282"/>
                </a:cubicBezTo>
                <a:lnTo>
                  <a:pt x="178985" y="344344"/>
                </a:lnTo>
                <a:cubicBezTo>
                  <a:pt x="168490" y="348502"/>
                  <a:pt x="156805" y="348502"/>
                  <a:pt x="146310" y="344344"/>
                </a:cubicBezTo>
                <a:lnTo>
                  <a:pt x="130637" y="338282"/>
                </a:lnTo>
                <a:cubicBezTo>
                  <a:pt x="117693" y="333235"/>
                  <a:pt x="105386" y="326684"/>
                  <a:pt x="93970" y="31876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12581" y="4516059"/>
            <a:ext cx="417739" cy="374744"/>
          </a:xfrm>
          <a:custGeom>
            <a:avLst/>
            <a:gdLst/>
            <a:ahLst/>
            <a:cxnLst/>
            <a:rect l="0" t="0" r="0" b="0"/>
            <a:pathLst>
              <a:path w="332664" h="336360">
                <a:moveTo>
                  <a:pt x="166332" y="336360"/>
                </a:moveTo>
                <a:cubicBezTo>
                  <a:pt x="109173" y="336360"/>
                  <a:pt x="62836" y="290023"/>
                  <a:pt x="62836" y="232864"/>
                </a:cubicBezTo>
                <a:lnTo>
                  <a:pt x="62836" y="203294"/>
                </a:lnTo>
                <a:cubicBezTo>
                  <a:pt x="62836" y="146135"/>
                  <a:pt x="109173" y="99799"/>
                  <a:pt x="166332" y="99799"/>
                </a:cubicBezTo>
                <a:cubicBezTo>
                  <a:pt x="223491" y="99799"/>
                  <a:pt x="269827" y="146135"/>
                  <a:pt x="269827" y="203294"/>
                </a:cubicBezTo>
                <a:lnTo>
                  <a:pt x="269827" y="232864"/>
                </a:lnTo>
                <a:cubicBezTo>
                  <a:pt x="269827" y="290023"/>
                  <a:pt x="223491" y="336360"/>
                  <a:pt x="166332" y="336360"/>
                </a:cubicBezTo>
                <a:close/>
                <a:moveTo>
                  <a:pt x="118576" y="266131"/>
                </a:moveTo>
                <a:cubicBezTo>
                  <a:pt x="131882" y="266131"/>
                  <a:pt x="140753" y="259478"/>
                  <a:pt x="140753" y="255042"/>
                </a:cubicBezTo>
                <a:cubicBezTo>
                  <a:pt x="140753" y="250607"/>
                  <a:pt x="131735" y="243953"/>
                  <a:pt x="118576" y="243953"/>
                </a:cubicBezTo>
                <a:cubicBezTo>
                  <a:pt x="105417" y="243953"/>
                  <a:pt x="96398" y="250459"/>
                  <a:pt x="96398" y="254894"/>
                </a:cubicBezTo>
                <a:lnTo>
                  <a:pt x="96398" y="255633"/>
                </a:lnTo>
                <a:cubicBezTo>
                  <a:pt x="97137" y="259921"/>
                  <a:pt x="105269" y="266131"/>
                  <a:pt x="118576" y="266131"/>
                </a:cubicBezTo>
                <a:close/>
                <a:moveTo>
                  <a:pt x="166332" y="306790"/>
                </a:moveTo>
                <a:cubicBezTo>
                  <a:pt x="180792" y="306772"/>
                  <a:pt x="194911" y="302392"/>
                  <a:pt x="206843" y="294222"/>
                </a:cubicBezTo>
                <a:cubicBezTo>
                  <a:pt x="208126" y="293399"/>
                  <a:pt x="208771" y="291872"/>
                  <a:pt x="208469" y="290378"/>
                </a:cubicBezTo>
                <a:cubicBezTo>
                  <a:pt x="208156" y="288866"/>
                  <a:pt x="206900" y="287730"/>
                  <a:pt x="205364" y="287569"/>
                </a:cubicBezTo>
                <a:cubicBezTo>
                  <a:pt x="192311" y="286243"/>
                  <a:pt x="180591" y="278993"/>
                  <a:pt x="173576" y="267905"/>
                </a:cubicBezTo>
                <a:cubicBezTo>
                  <a:pt x="172938" y="266723"/>
                  <a:pt x="171663" y="266028"/>
                  <a:pt x="170324" y="266131"/>
                </a:cubicBezTo>
                <a:lnTo>
                  <a:pt x="162340" y="266131"/>
                </a:lnTo>
                <a:cubicBezTo>
                  <a:pt x="161000" y="266028"/>
                  <a:pt x="159725" y="266723"/>
                  <a:pt x="159087" y="267905"/>
                </a:cubicBezTo>
                <a:cubicBezTo>
                  <a:pt x="152072" y="278993"/>
                  <a:pt x="140352" y="286243"/>
                  <a:pt x="127299" y="287569"/>
                </a:cubicBezTo>
                <a:cubicBezTo>
                  <a:pt x="125763" y="287730"/>
                  <a:pt x="124507" y="288866"/>
                  <a:pt x="124194" y="290378"/>
                </a:cubicBezTo>
                <a:cubicBezTo>
                  <a:pt x="123892" y="291872"/>
                  <a:pt x="124538" y="293399"/>
                  <a:pt x="125820" y="294222"/>
                </a:cubicBezTo>
                <a:cubicBezTo>
                  <a:pt x="137752" y="302392"/>
                  <a:pt x="151871" y="306772"/>
                  <a:pt x="166332" y="306790"/>
                </a:cubicBezTo>
                <a:close/>
                <a:moveTo>
                  <a:pt x="236561" y="254894"/>
                </a:moveTo>
                <a:cubicBezTo>
                  <a:pt x="236413" y="250459"/>
                  <a:pt x="227690" y="243953"/>
                  <a:pt x="214383" y="243953"/>
                </a:cubicBezTo>
                <a:cubicBezTo>
                  <a:pt x="201077" y="243953"/>
                  <a:pt x="192205" y="250754"/>
                  <a:pt x="192205" y="255042"/>
                </a:cubicBezTo>
                <a:cubicBezTo>
                  <a:pt x="192205" y="259330"/>
                  <a:pt x="201668" y="266131"/>
                  <a:pt x="214383" y="266131"/>
                </a:cubicBezTo>
                <a:cubicBezTo>
                  <a:pt x="227098" y="266131"/>
                  <a:pt x="235526" y="259921"/>
                  <a:pt x="236265" y="255633"/>
                </a:cubicBezTo>
                <a:close/>
                <a:moveTo>
                  <a:pt x="92406" y="222071"/>
                </a:moveTo>
                <a:cubicBezTo>
                  <a:pt x="92317" y="223411"/>
                  <a:pt x="92934" y="224700"/>
                  <a:pt x="94033" y="225472"/>
                </a:cubicBezTo>
                <a:cubicBezTo>
                  <a:pt x="95092" y="226050"/>
                  <a:pt x="96373" y="226050"/>
                  <a:pt x="97433" y="225472"/>
                </a:cubicBezTo>
                <a:cubicBezTo>
                  <a:pt x="104103" y="222996"/>
                  <a:pt x="111165" y="221744"/>
                  <a:pt x="118280" y="221776"/>
                </a:cubicBezTo>
                <a:cubicBezTo>
                  <a:pt x="134525" y="220749"/>
                  <a:pt x="150082" y="228472"/>
                  <a:pt x="159087" y="242031"/>
                </a:cubicBezTo>
                <a:cubicBezTo>
                  <a:pt x="159712" y="243244"/>
                  <a:pt x="160976" y="243991"/>
                  <a:pt x="162340" y="243953"/>
                </a:cubicBezTo>
                <a:lnTo>
                  <a:pt x="170324" y="243953"/>
                </a:lnTo>
                <a:cubicBezTo>
                  <a:pt x="171687" y="243991"/>
                  <a:pt x="172952" y="243244"/>
                  <a:pt x="173576" y="242031"/>
                </a:cubicBezTo>
                <a:cubicBezTo>
                  <a:pt x="182453" y="228094"/>
                  <a:pt x="198184" y="220059"/>
                  <a:pt x="214679" y="221036"/>
                </a:cubicBezTo>
                <a:cubicBezTo>
                  <a:pt x="221794" y="221004"/>
                  <a:pt x="228856" y="222257"/>
                  <a:pt x="235526" y="224733"/>
                </a:cubicBezTo>
                <a:cubicBezTo>
                  <a:pt x="236585" y="225311"/>
                  <a:pt x="237867" y="225311"/>
                  <a:pt x="238926" y="224733"/>
                </a:cubicBezTo>
                <a:cubicBezTo>
                  <a:pt x="239936" y="224019"/>
                  <a:pt x="240541" y="222864"/>
                  <a:pt x="240553" y="221628"/>
                </a:cubicBezTo>
                <a:lnTo>
                  <a:pt x="240553" y="217636"/>
                </a:lnTo>
                <a:cubicBezTo>
                  <a:pt x="240553" y="215594"/>
                  <a:pt x="238898" y="213940"/>
                  <a:pt x="236856" y="213940"/>
                </a:cubicBezTo>
                <a:lnTo>
                  <a:pt x="225768" y="213940"/>
                </a:lnTo>
                <a:cubicBezTo>
                  <a:pt x="192646" y="216134"/>
                  <a:pt x="160225" y="203706"/>
                  <a:pt x="137057" y="179934"/>
                </a:cubicBezTo>
                <a:cubicBezTo>
                  <a:pt x="136328" y="179074"/>
                  <a:pt x="135221" y="178631"/>
                  <a:pt x="134100" y="178751"/>
                </a:cubicBezTo>
                <a:cubicBezTo>
                  <a:pt x="132976" y="178871"/>
                  <a:pt x="131955" y="179462"/>
                  <a:pt x="131291" y="180377"/>
                </a:cubicBezTo>
                <a:cubicBezTo>
                  <a:pt x="122401" y="193712"/>
                  <a:pt x="109664" y="204026"/>
                  <a:pt x="94772" y="209948"/>
                </a:cubicBezTo>
                <a:cubicBezTo>
                  <a:pt x="93363" y="210491"/>
                  <a:pt x="92426" y="211838"/>
                  <a:pt x="92406" y="213348"/>
                </a:cubicBezTo>
                <a:close/>
                <a:moveTo>
                  <a:pt x="332664" y="70229"/>
                </a:moveTo>
                <a:cubicBezTo>
                  <a:pt x="332664" y="76353"/>
                  <a:pt x="327699" y="81317"/>
                  <a:pt x="321575" y="81317"/>
                </a:cubicBezTo>
                <a:lnTo>
                  <a:pt x="292005" y="81317"/>
                </a:lnTo>
                <a:cubicBezTo>
                  <a:pt x="285881" y="81317"/>
                  <a:pt x="280916" y="76353"/>
                  <a:pt x="280916" y="70229"/>
                </a:cubicBezTo>
                <a:cubicBezTo>
                  <a:pt x="280916" y="64104"/>
                  <a:pt x="285881" y="59140"/>
                  <a:pt x="292005" y="59140"/>
                </a:cubicBezTo>
                <a:cubicBezTo>
                  <a:pt x="294046" y="59140"/>
                  <a:pt x="295701" y="57485"/>
                  <a:pt x="295701" y="55444"/>
                </a:cubicBezTo>
                <a:lnTo>
                  <a:pt x="295701" y="25873"/>
                </a:lnTo>
                <a:cubicBezTo>
                  <a:pt x="295701" y="23832"/>
                  <a:pt x="294046" y="22177"/>
                  <a:pt x="292005" y="22177"/>
                </a:cubicBezTo>
                <a:cubicBezTo>
                  <a:pt x="285881" y="22177"/>
                  <a:pt x="280916" y="17213"/>
                  <a:pt x="280916" y="11088"/>
                </a:cubicBezTo>
                <a:cubicBezTo>
                  <a:pt x="280916" y="4964"/>
                  <a:pt x="285881" y="0"/>
                  <a:pt x="292005" y="0"/>
                </a:cubicBezTo>
                <a:lnTo>
                  <a:pt x="299397" y="0"/>
                </a:lnTo>
                <a:cubicBezTo>
                  <a:pt x="309604" y="0"/>
                  <a:pt x="317879" y="8274"/>
                  <a:pt x="317879" y="18481"/>
                </a:cubicBezTo>
                <a:lnTo>
                  <a:pt x="317879" y="55444"/>
                </a:lnTo>
                <a:cubicBezTo>
                  <a:pt x="317879" y="57485"/>
                  <a:pt x="319533" y="59140"/>
                  <a:pt x="321575" y="59140"/>
                </a:cubicBezTo>
                <a:cubicBezTo>
                  <a:pt x="327699" y="59140"/>
                  <a:pt x="332664" y="64104"/>
                  <a:pt x="332664" y="70229"/>
                </a:cubicBezTo>
                <a:close/>
                <a:moveTo>
                  <a:pt x="332664" y="173724"/>
                </a:moveTo>
                <a:cubicBezTo>
                  <a:pt x="332664" y="179848"/>
                  <a:pt x="327699" y="184813"/>
                  <a:pt x="321575" y="184813"/>
                </a:cubicBezTo>
                <a:lnTo>
                  <a:pt x="292005" y="184813"/>
                </a:lnTo>
                <a:cubicBezTo>
                  <a:pt x="285881" y="184813"/>
                  <a:pt x="280916" y="179848"/>
                  <a:pt x="280916" y="173724"/>
                </a:cubicBezTo>
                <a:cubicBezTo>
                  <a:pt x="280916" y="167600"/>
                  <a:pt x="285881" y="162635"/>
                  <a:pt x="292005" y="162635"/>
                </a:cubicBezTo>
                <a:cubicBezTo>
                  <a:pt x="294046" y="162635"/>
                  <a:pt x="295701" y="160980"/>
                  <a:pt x="295701" y="158939"/>
                </a:cubicBezTo>
                <a:lnTo>
                  <a:pt x="295701" y="129369"/>
                </a:lnTo>
                <a:cubicBezTo>
                  <a:pt x="295701" y="127328"/>
                  <a:pt x="294046" y="125673"/>
                  <a:pt x="292005" y="125673"/>
                </a:cubicBezTo>
                <a:cubicBezTo>
                  <a:pt x="285881" y="125673"/>
                  <a:pt x="280916" y="120708"/>
                  <a:pt x="280916" y="114584"/>
                </a:cubicBezTo>
                <a:cubicBezTo>
                  <a:pt x="280916" y="108460"/>
                  <a:pt x="285881" y="103495"/>
                  <a:pt x="292005" y="103495"/>
                </a:cubicBezTo>
                <a:lnTo>
                  <a:pt x="299397" y="103495"/>
                </a:lnTo>
                <a:cubicBezTo>
                  <a:pt x="309604" y="103495"/>
                  <a:pt x="317879" y="111769"/>
                  <a:pt x="317879" y="121976"/>
                </a:cubicBezTo>
                <a:lnTo>
                  <a:pt x="317879" y="158939"/>
                </a:lnTo>
                <a:cubicBezTo>
                  <a:pt x="317879" y="160980"/>
                  <a:pt x="319533" y="162635"/>
                  <a:pt x="321575" y="162635"/>
                </a:cubicBezTo>
                <a:cubicBezTo>
                  <a:pt x="327699" y="162635"/>
                  <a:pt x="332664" y="167600"/>
                  <a:pt x="332664" y="173724"/>
                </a:cubicBezTo>
                <a:close/>
                <a:moveTo>
                  <a:pt x="51747" y="70229"/>
                </a:moveTo>
                <a:cubicBezTo>
                  <a:pt x="51747" y="76353"/>
                  <a:pt x="46783" y="81317"/>
                  <a:pt x="40658" y="81317"/>
                </a:cubicBezTo>
                <a:lnTo>
                  <a:pt x="11088" y="81317"/>
                </a:lnTo>
                <a:cubicBezTo>
                  <a:pt x="4964" y="81317"/>
                  <a:pt x="0" y="76353"/>
                  <a:pt x="0" y="70229"/>
                </a:cubicBezTo>
                <a:cubicBezTo>
                  <a:pt x="0" y="64104"/>
                  <a:pt x="4964" y="59140"/>
                  <a:pt x="11088" y="59140"/>
                </a:cubicBezTo>
                <a:cubicBezTo>
                  <a:pt x="13130" y="59140"/>
                  <a:pt x="14785" y="57485"/>
                  <a:pt x="14785" y="55444"/>
                </a:cubicBezTo>
                <a:lnTo>
                  <a:pt x="14785" y="25873"/>
                </a:lnTo>
                <a:cubicBezTo>
                  <a:pt x="14785" y="23832"/>
                  <a:pt x="13130" y="22177"/>
                  <a:pt x="11088" y="22177"/>
                </a:cubicBezTo>
                <a:cubicBezTo>
                  <a:pt x="4964" y="22177"/>
                  <a:pt x="0" y="17213"/>
                  <a:pt x="0" y="11088"/>
                </a:cubicBezTo>
                <a:cubicBezTo>
                  <a:pt x="0" y="4964"/>
                  <a:pt x="4964" y="0"/>
                  <a:pt x="11088" y="0"/>
                </a:cubicBezTo>
                <a:lnTo>
                  <a:pt x="18481" y="0"/>
                </a:lnTo>
                <a:cubicBezTo>
                  <a:pt x="28688" y="0"/>
                  <a:pt x="36962" y="8274"/>
                  <a:pt x="36962" y="18481"/>
                </a:cubicBezTo>
                <a:lnTo>
                  <a:pt x="36962" y="55444"/>
                </a:lnTo>
                <a:cubicBezTo>
                  <a:pt x="36962" y="57485"/>
                  <a:pt x="38617" y="59140"/>
                  <a:pt x="40658" y="59140"/>
                </a:cubicBezTo>
                <a:cubicBezTo>
                  <a:pt x="46783" y="59140"/>
                  <a:pt x="51747" y="64104"/>
                  <a:pt x="51747" y="70229"/>
                </a:cubicBezTo>
                <a:close/>
                <a:moveTo>
                  <a:pt x="14785" y="277220"/>
                </a:moveTo>
                <a:lnTo>
                  <a:pt x="14785" y="247650"/>
                </a:lnTo>
                <a:cubicBezTo>
                  <a:pt x="14785" y="245608"/>
                  <a:pt x="13130" y="243953"/>
                  <a:pt x="11088" y="243953"/>
                </a:cubicBezTo>
                <a:cubicBezTo>
                  <a:pt x="4964" y="243953"/>
                  <a:pt x="0" y="238989"/>
                  <a:pt x="0" y="232864"/>
                </a:cubicBezTo>
                <a:cubicBezTo>
                  <a:pt x="0" y="226740"/>
                  <a:pt x="4964" y="221776"/>
                  <a:pt x="11088" y="221776"/>
                </a:cubicBezTo>
                <a:lnTo>
                  <a:pt x="18481" y="221776"/>
                </a:lnTo>
                <a:cubicBezTo>
                  <a:pt x="28688" y="221776"/>
                  <a:pt x="36962" y="230050"/>
                  <a:pt x="36962" y="240257"/>
                </a:cubicBezTo>
                <a:lnTo>
                  <a:pt x="36962" y="277220"/>
                </a:lnTo>
                <a:cubicBezTo>
                  <a:pt x="36962" y="279261"/>
                  <a:pt x="38617" y="280916"/>
                  <a:pt x="40658" y="280916"/>
                </a:cubicBezTo>
                <a:cubicBezTo>
                  <a:pt x="46783" y="280916"/>
                  <a:pt x="51747" y="285881"/>
                  <a:pt x="51747" y="292005"/>
                </a:cubicBezTo>
                <a:cubicBezTo>
                  <a:pt x="51747" y="298129"/>
                  <a:pt x="46783" y="303094"/>
                  <a:pt x="40658" y="303094"/>
                </a:cubicBezTo>
                <a:lnTo>
                  <a:pt x="11088" y="303094"/>
                </a:lnTo>
                <a:cubicBezTo>
                  <a:pt x="4964" y="303094"/>
                  <a:pt x="0" y="298129"/>
                  <a:pt x="0" y="292005"/>
                </a:cubicBezTo>
                <a:cubicBezTo>
                  <a:pt x="0" y="285881"/>
                  <a:pt x="4964" y="280916"/>
                  <a:pt x="11088" y="280916"/>
                </a:cubicBezTo>
                <a:cubicBezTo>
                  <a:pt x="13130" y="280916"/>
                  <a:pt x="14785" y="279261"/>
                  <a:pt x="14785" y="277220"/>
                </a:cubicBezTo>
                <a:close/>
                <a:moveTo>
                  <a:pt x="192205" y="55444"/>
                </a:moveTo>
                <a:lnTo>
                  <a:pt x="192205" y="25873"/>
                </a:lnTo>
                <a:cubicBezTo>
                  <a:pt x="192205" y="11584"/>
                  <a:pt x="203790" y="0"/>
                  <a:pt x="218079" y="0"/>
                </a:cubicBezTo>
                <a:cubicBezTo>
                  <a:pt x="232369" y="0"/>
                  <a:pt x="243953" y="11584"/>
                  <a:pt x="243953" y="25873"/>
                </a:cubicBezTo>
                <a:lnTo>
                  <a:pt x="243953" y="55444"/>
                </a:lnTo>
                <a:cubicBezTo>
                  <a:pt x="243872" y="69700"/>
                  <a:pt x="232335" y="81237"/>
                  <a:pt x="218079" y="81317"/>
                </a:cubicBezTo>
                <a:cubicBezTo>
                  <a:pt x="203823" y="81237"/>
                  <a:pt x="192286" y="69700"/>
                  <a:pt x="192205" y="55444"/>
                </a:cubicBezTo>
                <a:close/>
                <a:moveTo>
                  <a:pt x="221776" y="55444"/>
                </a:moveTo>
                <a:lnTo>
                  <a:pt x="221776" y="25873"/>
                </a:lnTo>
                <a:cubicBezTo>
                  <a:pt x="221776" y="23832"/>
                  <a:pt x="220121" y="22177"/>
                  <a:pt x="218079" y="22177"/>
                </a:cubicBezTo>
                <a:cubicBezTo>
                  <a:pt x="216038" y="22177"/>
                  <a:pt x="214383" y="23832"/>
                  <a:pt x="214383" y="25873"/>
                </a:cubicBezTo>
                <a:lnTo>
                  <a:pt x="214383" y="55444"/>
                </a:lnTo>
                <a:cubicBezTo>
                  <a:pt x="214383" y="59435"/>
                  <a:pt x="221776" y="59435"/>
                  <a:pt x="221776" y="55444"/>
                </a:cubicBezTo>
                <a:close/>
                <a:moveTo>
                  <a:pt x="280916" y="277220"/>
                </a:moveTo>
                <a:lnTo>
                  <a:pt x="280916" y="247650"/>
                </a:lnTo>
                <a:cubicBezTo>
                  <a:pt x="280916" y="233360"/>
                  <a:pt x="292500" y="221776"/>
                  <a:pt x="306790" y="221776"/>
                </a:cubicBezTo>
                <a:cubicBezTo>
                  <a:pt x="321080" y="221776"/>
                  <a:pt x="332664" y="233360"/>
                  <a:pt x="332664" y="247650"/>
                </a:cubicBezTo>
                <a:lnTo>
                  <a:pt x="332664" y="277220"/>
                </a:lnTo>
                <a:cubicBezTo>
                  <a:pt x="332583" y="291476"/>
                  <a:pt x="321046" y="303013"/>
                  <a:pt x="306790" y="303094"/>
                </a:cubicBezTo>
                <a:cubicBezTo>
                  <a:pt x="292534" y="303013"/>
                  <a:pt x="280997" y="291476"/>
                  <a:pt x="280916" y="277220"/>
                </a:cubicBezTo>
                <a:close/>
                <a:moveTo>
                  <a:pt x="303094" y="277220"/>
                </a:moveTo>
                <a:cubicBezTo>
                  <a:pt x="303094" y="281212"/>
                  <a:pt x="310486" y="281212"/>
                  <a:pt x="310486" y="277220"/>
                </a:cubicBezTo>
                <a:lnTo>
                  <a:pt x="310486" y="247650"/>
                </a:lnTo>
                <a:cubicBezTo>
                  <a:pt x="310486" y="245608"/>
                  <a:pt x="308831" y="243953"/>
                  <a:pt x="306790" y="243953"/>
                </a:cubicBezTo>
                <a:cubicBezTo>
                  <a:pt x="304748" y="243953"/>
                  <a:pt x="303094" y="245608"/>
                  <a:pt x="303094" y="247650"/>
                </a:cubicBezTo>
                <a:close/>
                <a:moveTo>
                  <a:pt x="114584" y="0"/>
                </a:moveTo>
                <a:cubicBezTo>
                  <a:pt x="128874" y="0"/>
                  <a:pt x="140458" y="11584"/>
                  <a:pt x="140458" y="25873"/>
                </a:cubicBezTo>
                <a:lnTo>
                  <a:pt x="140458" y="55444"/>
                </a:lnTo>
                <a:cubicBezTo>
                  <a:pt x="140458" y="69733"/>
                  <a:pt x="128874" y="81317"/>
                  <a:pt x="114584" y="81317"/>
                </a:cubicBezTo>
                <a:cubicBezTo>
                  <a:pt x="100294" y="81317"/>
                  <a:pt x="88710" y="69733"/>
                  <a:pt x="88710" y="55444"/>
                </a:cubicBezTo>
                <a:lnTo>
                  <a:pt x="88710" y="25873"/>
                </a:lnTo>
                <a:cubicBezTo>
                  <a:pt x="88710" y="11584"/>
                  <a:pt x="100294" y="0"/>
                  <a:pt x="114584" y="0"/>
                </a:cubicBezTo>
                <a:close/>
                <a:moveTo>
                  <a:pt x="114584" y="22177"/>
                </a:moveTo>
                <a:cubicBezTo>
                  <a:pt x="112542" y="22177"/>
                  <a:pt x="110888" y="23832"/>
                  <a:pt x="110888" y="25873"/>
                </a:cubicBezTo>
                <a:lnTo>
                  <a:pt x="110888" y="55444"/>
                </a:lnTo>
                <a:cubicBezTo>
                  <a:pt x="110888" y="59435"/>
                  <a:pt x="118280" y="59435"/>
                  <a:pt x="118280" y="55444"/>
                </a:cubicBezTo>
                <a:lnTo>
                  <a:pt x="118280" y="25873"/>
                </a:lnTo>
                <a:cubicBezTo>
                  <a:pt x="118280" y="23832"/>
                  <a:pt x="116625" y="22177"/>
                  <a:pt x="114584" y="22177"/>
                </a:cubicBezTo>
                <a:close/>
                <a:moveTo>
                  <a:pt x="51747" y="158939"/>
                </a:moveTo>
                <a:cubicBezTo>
                  <a:pt x="51747" y="173229"/>
                  <a:pt x="40163" y="184813"/>
                  <a:pt x="25873" y="184813"/>
                </a:cubicBezTo>
                <a:cubicBezTo>
                  <a:pt x="11584" y="184813"/>
                  <a:pt x="0" y="173229"/>
                  <a:pt x="0" y="158939"/>
                </a:cubicBezTo>
                <a:lnTo>
                  <a:pt x="0" y="129369"/>
                </a:lnTo>
                <a:cubicBezTo>
                  <a:pt x="0" y="115079"/>
                  <a:pt x="11584" y="103495"/>
                  <a:pt x="25873" y="103495"/>
                </a:cubicBezTo>
                <a:cubicBezTo>
                  <a:pt x="40163" y="103495"/>
                  <a:pt x="51747" y="115079"/>
                  <a:pt x="51747" y="129369"/>
                </a:cubicBezTo>
                <a:close/>
                <a:moveTo>
                  <a:pt x="29570" y="129369"/>
                </a:moveTo>
                <a:cubicBezTo>
                  <a:pt x="29570" y="127328"/>
                  <a:pt x="27915" y="125673"/>
                  <a:pt x="25873" y="125673"/>
                </a:cubicBezTo>
                <a:cubicBezTo>
                  <a:pt x="23832" y="125673"/>
                  <a:pt x="22177" y="127328"/>
                  <a:pt x="22177" y="129369"/>
                </a:cubicBezTo>
                <a:lnTo>
                  <a:pt x="22177" y="158939"/>
                </a:lnTo>
                <a:cubicBezTo>
                  <a:pt x="22177" y="162931"/>
                  <a:pt x="29570" y="162931"/>
                  <a:pt x="29570" y="158939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410238" y="5494009"/>
            <a:ext cx="422832" cy="395344"/>
          </a:xfrm>
          <a:custGeom>
            <a:avLst/>
            <a:gdLst/>
            <a:ahLst/>
            <a:cxnLst/>
            <a:rect l="0" t="0" r="0" b="0"/>
            <a:pathLst>
              <a:path w="336720" h="354850">
                <a:moveTo>
                  <a:pt x="203682" y="8"/>
                </a:moveTo>
                <a:cubicBezTo>
                  <a:pt x="216959" y="0"/>
                  <a:pt x="229403" y="6474"/>
                  <a:pt x="237017" y="17351"/>
                </a:cubicBezTo>
                <a:cubicBezTo>
                  <a:pt x="244630" y="28228"/>
                  <a:pt x="246454" y="42137"/>
                  <a:pt x="241901" y="54609"/>
                </a:cubicBezTo>
                <a:lnTo>
                  <a:pt x="274798" y="85318"/>
                </a:lnTo>
                <a:cubicBezTo>
                  <a:pt x="292430" y="76866"/>
                  <a:pt x="313581" y="82161"/>
                  <a:pt x="325151" y="97924"/>
                </a:cubicBezTo>
                <a:cubicBezTo>
                  <a:pt x="336720" y="113687"/>
                  <a:pt x="335431" y="135453"/>
                  <a:pt x="322082" y="149740"/>
                </a:cubicBezTo>
                <a:cubicBezTo>
                  <a:pt x="308733" y="164027"/>
                  <a:pt x="287105" y="166790"/>
                  <a:pt x="270593" y="156316"/>
                </a:cubicBezTo>
                <a:cubicBezTo>
                  <a:pt x="254082" y="145842"/>
                  <a:pt x="247364" y="125098"/>
                  <a:pt x="254601" y="106934"/>
                </a:cubicBezTo>
                <a:lnTo>
                  <a:pt x="222325" y="76816"/>
                </a:lnTo>
                <a:cubicBezTo>
                  <a:pt x="214519" y="80812"/>
                  <a:pt x="205636" y="82195"/>
                  <a:pt x="196984" y="80764"/>
                </a:cubicBezTo>
                <a:lnTo>
                  <a:pt x="169705" y="119797"/>
                </a:lnTo>
                <a:cubicBezTo>
                  <a:pt x="181215" y="135195"/>
                  <a:pt x="180366" y="156551"/>
                  <a:pt x="167671" y="170987"/>
                </a:cubicBezTo>
                <a:cubicBezTo>
                  <a:pt x="154976" y="185424"/>
                  <a:pt x="133904" y="188997"/>
                  <a:pt x="117160" y="179551"/>
                </a:cubicBezTo>
                <a:cubicBezTo>
                  <a:pt x="100416" y="170105"/>
                  <a:pt x="92577" y="150223"/>
                  <a:pt x="98367" y="131891"/>
                </a:cubicBezTo>
                <a:lnTo>
                  <a:pt x="62795" y="109270"/>
                </a:lnTo>
                <a:cubicBezTo>
                  <a:pt x="45482" y="118291"/>
                  <a:pt x="24202" y="113735"/>
                  <a:pt x="12101" y="98416"/>
                </a:cubicBezTo>
                <a:cubicBezTo>
                  <a:pt x="0" y="83097"/>
                  <a:pt x="493" y="61340"/>
                  <a:pt x="13277" y="46587"/>
                </a:cubicBezTo>
                <a:cubicBezTo>
                  <a:pt x="26061" y="31833"/>
                  <a:pt x="47527" y="28247"/>
                  <a:pt x="64412" y="38045"/>
                </a:cubicBezTo>
                <a:cubicBezTo>
                  <a:pt x="81297" y="47843"/>
                  <a:pt x="88835" y="68258"/>
                  <a:pt x="82370" y="86678"/>
                </a:cubicBezTo>
                <a:lnTo>
                  <a:pt x="117115" y="108782"/>
                </a:lnTo>
                <a:cubicBezTo>
                  <a:pt x="125437" y="104086"/>
                  <a:pt x="135141" y="102454"/>
                  <a:pt x="144541" y="104169"/>
                </a:cubicBezTo>
                <a:lnTo>
                  <a:pt x="171539" y="65565"/>
                </a:lnTo>
                <a:cubicBezTo>
                  <a:pt x="162038" y="53300"/>
                  <a:pt x="160346" y="36697"/>
                  <a:pt x="167176" y="22767"/>
                </a:cubicBezTo>
                <a:cubicBezTo>
                  <a:pt x="174006" y="8838"/>
                  <a:pt x="188167" y="8"/>
                  <a:pt x="203681" y="8"/>
                </a:cubicBezTo>
                <a:close/>
                <a:moveTo>
                  <a:pt x="90117" y="213460"/>
                </a:moveTo>
                <a:cubicBezTo>
                  <a:pt x="91924" y="209525"/>
                  <a:pt x="95856" y="207002"/>
                  <a:pt x="100186" y="206999"/>
                </a:cubicBezTo>
                <a:lnTo>
                  <a:pt x="277607" y="206999"/>
                </a:lnTo>
                <a:cubicBezTo>
                  <a:pt x="281939" y="206996"/>
                  <a:pt x="285875" y="209516"/>
                  <a:pt x="287687" y="213450"/>
                </a:cubicBezTo>
                <a:cubicBezTo>
                  <a:pt x="289498" y="217385"/>
                  <a:pt x="288853" y="222014"/>
                  <a:pt x="286035" y="225303"/>
                </a:cubicBezTo>
                <a:lnTo>
                  <a:pt x="247726" y="269983"/>
                </a:lnTo>
                <a:lnTo>
                  <a:pt x="130067" y="269983"/>
                </a:lnTo>
                <a:lnTo>
                  <a:pt x="91773" y="225303"/>
                </a:lnTo>
                <a:cubicBezTo>
                  <a:pt x="88958" y="222017"/>
                  <a:pt x="88311" y="217393"/>
                  <a:pt x="90118" y="213460"/>
                </a:cubicBezTo>
                <a:close/>
                <a:moveTo>
                  <a:pt x="137518" y="292161"/>
                </a:moveTo>
                <a:lnTo>
                  <a:pt x="240275" y="292161"/>
                </a:lnTo>
                <a:lnTo>
                  <a:pt x="232291" y="334106"/>
                </a:lnTo>
                <a:cubicBezTo>
                  <a:pt x="229703" y="347073"/>
                  <a:pt x="218910" y="354850"/>
                  <a:pt x="206639" y="354850"/>
                </a:cubicBezTo>
                <a:lnTo>
                  <a:pt x="171154" y="354850"/>
                </a:lnTo>
                <a:cubicBezTo>
                  <a:pt x="158883" y="354850"/>
                  <a:pt x="148090" y="347073"/>
                  <a:pt x="145488" y="334106"/>
                </a:cubicBezTo>
                <a:lnTo>
                  <a:pt x="145488" y="334003"/>
                </a:lnTo>
                <a:lnTo>
                  <a:pt x="137504" y="292161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47366" y="2737219"/>
            <a:ext cx="1756891" cy="3077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37484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Requires broad, real-time, cost-
effective defense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37484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47366" y="3330632"/>
            <a:ext cx="1780937" cy="20005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300" b="1" i="0" u="none" strike="noStrike" kern="1200" cap="none" spc="0" normalizeH="0" baseline="0" noProof="0" dirty="0">
                <a:ln>
                  <a:noFill/>
                </a:ln>
                <a:solidFill>
                  <a:srgbClr val="DE8431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Limitations of Defenses</a:t>
            </a:r>
            <a:endParaRPr kumimoji="0" sz="1300" b="1" i="0" u="none" strike="noStrike" kern="1200" cap="none" spc="0" normalizeH="0" baseline="0" noProof="0" dirty="0">
              <a:ln>
                <a:noFill/>
              </a:ln>
              <a:solidFill>
                <a:srgbClr val="DE8431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47365" y="2342297"/>
            <a:ext cx="1891543" cy="20005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300" b="1" i="0" u="none" strike="noStrike" kern="1200" cap="none" spc="0" normalizeH="0" baseline="0" noProof="0" dirty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Need for Unified Solution</a:t>
            </a:r>
            <a:endParaRPr kumimoji="0" sz="1300" b="1" i="0" u="none" strike="noStrike" kern="1200" cap="none" spc="0" normalizeH="0" baseline="0" noProof="0" dirty="0">
              <a:ln>
                <a:noFill/>
              </a:ln>
              <a:solidFill>
                <a:srgbClr val="3CC583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08634" y="464457"/>
            <a:ext cx="4019867" cy="2743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Hybrid Defense System Motivation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47365" y="3725556"/>
            <a:ext cx="1657505" cy="3077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4C4034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Current defenses lack unified
approach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4C4034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47366" y="4318969"/>
            <a:ext cx="1758495" cy="20005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E55753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Vulnerability to Attacks</a:t>
            </a:r>
            <a:endParaRPr kumimoji="0" sz="1300" b="1" i="0" u="none" strike="noStrike" kern="1200" cap="none" spc="0" normalizeH="0" baseline="0" noProof="0" dirty="0">
              <a:ln>
                <a:noFill/>
              </a:ln>
              <a:solidFill>
                <a:srgbClr val="E55753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47365" y="1748883"/>
            <a:ext cx="1962077" cy="3077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424736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Combines strategies for real-world
needs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424736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47366" y="4713892"/>
            <a:ext cx="2115964" cy="3077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543A3A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ML systems vulnerable to adversarial
attacks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543A3A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47365" y="5307305"/>
            <a:ext cx="1519647" cy="20005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300" b="1" i="0" u="none" strike="noStrike" kern="1200" cap="none" spc="0" normalizeH="0" baseline="0" noProof="0" dirty="0">
                <a:ln>
                  <a:noFill/>
                </a:ln>
                <a:solidFill>
                  <a:srgbClr val="4E88E7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Critical Applications</a:t>
            </a:r>
            <a:endParaRPr kumimoji="0" sz="1300" b="1" i="0" u="none" strike="noStrike" kern="1200" cap="none" spc="0" normalizeH="0" baseline="0" noProof="0" dirty="0">
              <a:ln>
                <a:noFill/>
              </a:ln>
              <a:solidFill>
                <a:srgbClr val="4E88E7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47366" y="1353960"/>
            <a:ext cx="1755289" cy="20005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300" b="1" i="0" u="none" strike="noStrike" kern="1200" cap="none" spc="0" normalizeH="0" baseline="0" noProof="0" dirty="0">
                <a:ln>
                  <a:noFill/>
                </a:ln>
                <a:solidFill>
                  <a:srgbClr val="92BD39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Hybrid Defense System</a:t>
            </a:r>
            <a:endParaRPr kumimoji="0" sz="1300" b="1" i="0" u="none" strike="noStrike" kern="1200" cap="none" spc="0" normalizeH="0" baseline="0" noProof="0" dirty="0">
              <a:ln>
                <a:noFill/>
              </a:ln>
              <a:solidFill>
                <a:srgbClr val="92BD39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47365" y="5714517"/>
            <a:ext cx="2599268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3A4455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ML used in healthcare, cars,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A4455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3A4455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cybersecurity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3A4455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00536" y="180459"/>
            <a:ext cx="375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United International University | 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555683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5" grpId="0" animBg="1"/>
      <p:bldP spid="16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70142" y="686719"/>
            <a:ext cx="463098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Adversarial 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Pipelining </a:t>
            </a:r>
            <a:endParaRPr kumimoji="0" sz="1400" b="1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5996" y="1072459"/>
            <a:ext cx="2913604" cy="49911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940742" y="686719"/>
            <a:ext cx="463098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Hybrid Adversarial 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esting Pipelining </a:t>
            </a:r>
            <a:endParaRPr kumimoji="0" sz="1400" b="1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645" y="1199356"/>
            <a:ext cx="3305175" cy="4459288"/>
          </a:xfrm>
          <a:prstGeom prst="rect">
            <a:avLst/>
          </a:prstGeom>
        </p:spPr>
      </p:pic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715000" y="647700"/>
          <a:ext cx="208280" cy="582930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29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8300536" y="180459"/>
            <a:ext cx="375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United International University | 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555683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4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9677</Words>
  <Application>WPS Presentation</Application>
  <PresentationFormat>Widescreen</PresentationFormat>
  <Paragraphs>386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SimSun</vt:lpstr>
      <vt:lpstr>Wingdings</vt:lpstr>
      <vt:lpstr>Open Sans</vt:lpstr>
      <vt:lpstr>Segoe Print</vt:lpstr>
      <vt:lpstr>Calibri</vt:lpstr>
      <vt:lpstr>var(--wp--preset--font-family--impact)</vt:lpstr>
      <vt:lpstr>Roboto</vt:lpstr>
      <vt:lpstr>Shantell Sans</vt:lpstr>
      <vt:lpstr>Times New Roman</vt:lpstr>
      <vt:lpstr>Calibri Light</vt:lpstr>
      <vt:lpstr>Microsoft YaHei</vt:lpstr>
      <vt:lpstr>Arial Unicode MS</vt:lpstr>
      <vt:lpstr>Courier New</vt:lpstr>
      <vt:lpstr>Calibri</vt:lpstr>
      <vt:lpstr>Office Theme</vt:lpstr>
      <vt:lpstr>Hybrid Adversarial Defence Mechanisms for Real-Time ML Security in Critical Systems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</vt:lpstr>
      <vt:lpstr>Introduction</vt:lpstr>
      <vt:lpstr>Motivation</vt:lpstr>
      <vt:lpstr>Research Objective</vt:lpstr>
      <vt:lpstr>Novelty of the Approach</vt:lpstr>
      <vt:lpstr>Real-Time Applicability</vt:lpstr>
      <vt:lpstr>Cross-Domain Robustness</vt:lpstr>
      <vt:lpstr>Impact on Critical Systems</vt:lpstr>
      <vt:lpstr>Literature Review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</dc:title>
  <dc:creator>Abubakkar Siddique</dc:creator>
  <cp:lastModifiedBy>user</cp:lastModifiedBy>
  <cp:revision>8</cp:revision>
  <dcterms:created xsi:type="dcterms:W3CDTF">2025-03-15T17:41:00Z</dcterms:created>
  <dcterms:modified xsi:type="dcterms:W3CDTF">2025-08-27T15:25:18Z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D125E5CF915041B482FC683F3E7F2E04_12</vt:lpwstr>
  </property>
  <property fmtid="{D5CDD505-2E9C-101B-9397-08002B2CF9AE}" pid="3" name="KSOProductBuildVer">
    <vt:lpwstr>1033-12.2.0.22530</vt:lpwstr>
  </property>
</Properties>
</file>