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2A144D-9445-4C6C-9351-B21D4E3BAC6A}"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11363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60440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67529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1CD3FBF-2F8C-4CEC-A68C-5B4267725E3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33744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3736277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2A144D-9445-4C6C-9351-B21D4E3BAC6A}"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1259243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2A144D-9445-4C6C-9351-B21D4E3BAC6A}"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359936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A144D-9445-4C6C-9351-B21D4E3BAC6A}"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345777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92A144D-9445-4C6C-9351-B21D4E3BAC6A}" type="datetimeFigureOut">
              <a:rPr lang="en-IN" smtClean="0"/>
              <a:t>04-10-2023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1CD3FBF-2F8C-4CEC-A68C-5B4267725E35}" type="slidenum">
              <a:rPr lang="en-IN" smtClean="0"/>
              <a:t>‹#›</a:t>
            </a:fld>
            <a:endParaRPr lang="en-IN"/>
          </a:p>
        </p:txBody>
      </p:sp>
    </p:spTree>
    <p:extLst>
      <p:ext uri="{BB962C8B-B14F-4D97-AF65-F5344CB8AC3E}">
        <p14:creationId xmlns:p14="http://schemas.microsoft.com/office/powerpoint/2010/main" val="20156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A144D-9445-4C6C-9351-B21D4E3BAC6A}"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98040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2A144D-9445-4C6C-9351-B21D4E3BAC6A}"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51423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34533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2A144D-9445-4C6C-9351-B21D4E3BAC6A}"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79355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2A144D-9445-4C6C-9351-B21D4E3BAC6A}"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7736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92A144D-9445-4C6C-9351-B21D4E3BAC6A}"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98323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163904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A144D-9445-4C6C-9351-B21D4E3BAC6A}"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D3FBF-2F8C-4CEC-A68C-5B4267725E35}" type="slidenum">
              <a:rPr lang="en-IN" smtClean="0"/>
              <a:t>‹#›</a:t>
            </a:fld>
            <a:endParaRPr lang="en-IN"/>
          </a:p>
        </p:txBody>
      </p:sp>
    </p:spTree>
    <p:extLst>
      <p:ext uri="{BB962C8B-B14F-4D97-AF65-F5344CB8AC3E}">
        <p14:creationId xmlns:p14="http://schemas.microsoft.com/office/powerpoint/2010/main" val="235149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2A144D-9445-4C6C-9351-B21D4E3BAC6A}" type="datetimeFigureOut">
              <a:rPr lang="en-IN" smtClean="0"/>
              <a:t>04-10-2023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1CD3FBF-2F8C-4CEC-A68C-5B4267725E35}" type="slidenum">
              <a:rPr lang="en-IN" smtClean="0"/>
              <a:t>‹#›</a:t>
            </a:fld>
            <a:endParaRPr lang="en-IN"/>
          </a:p>
        </p:txBody>
      </p:sp>
    </p:spTree>
    <p:extLst>
      <p:ext uri="{BB962C8B-B14F-4D97-AF65-F5344CB8AC3E}">
        <p14:creationId xmlns:p14="http://schemas.microsoft.com/office/powerpoint/2010/main" val="10239368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rednivrug/unisys?select=20140711.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5A04-F834-EFB9-29C5-A0AF51E5E87C}"/>
              </a:ext>
            </a:extLst>
          </p:cNvPr>
          <p:cNvSpPr>
            <a:spLocks noGrp="1"/>
          </p:cNvSpPr>
          <p:nvPr>
            <p:ph type="ctrTitle"/>
          </p:nvPr>
        </p:nvSpPr>
        <p:spPr>
          <a:xfrm>
            <a:off x="0" y="2771776"/>
            <a:ext cx="8953044" cy="1817775"/>
          </a:xfrm>
        </p:spPr>
        <p:txBody>
          <a:bodyPr/>
          <a:lstStyle/>
          <a:p>
            <a:pPr algn="ctr"/>
            <a:r>
              <a:rPr lang="en-IN" sz="4400" b="1" dirty="0">
                <a:effectLst/>
                <a:latin typeface="Arial Black" panose="020B0A04020102020204" pitchFamily="34" charset="0"/>
              </a:rPr>
              <a:t>PUBLIC TRANSPORTATION</a:t>
            </a:r>
            <a:br>
              <a:rPr lang="en-IN" sz="4400" b="1" dirty="0">
                <a:effectLst/>
                <a:latin typeface="Arial Black" panose="020B0A04020102020204" pitchFamily="34" charset="0"/>
              </a:rPr>
            </a:br>
            <a:r>
              <a:rPr lang="en-IN" sz="4400" b="1" dirty="0">
                <a:effectLst/>
                <a:latin typeface="Arial Black" panose="020B0A04020102020204" pitchFamily="34" charset="0"/>
              </a:rPr>
              <a:t>ANALYSIS</a:t>
            </a:r>
            <a:br>
              <a:rPr lang="en-IN" sz="4400" b="1" dirty="0">
                <a:effectLst/>
                <a:latin typeface="Arial Black" panose="020B0A04020102020204" pitchFamily="34" charset="0"/>
              </a:rPr>
            </a:br>
            <a:endParaRPr lang="en-IN" sz="4400" dirty="0">
              <a:latin typeface="Arial Black" panose="020B0A04020102020204" pitchFamily="34" charset="0"/>
            </a:endParaRPr>
          </a:p>
        </p:txBody>
      </p:sp>
      <p:sp>
        <p:nvSpPr>
          <p:cNvPr id="3" name="Subtitle 2">
            <a:extLst>
              <a:ext uri="{FF2B5EF4-FFF2-40B4-BE49-F238E27FC236}">
                <a16:creationId xmlns:a16="http://schemas.microsoft.com/office/drawing/2014/main" id="{7D7A30E3-572D-81F6-05AB-1EE5488EC07C}"/>
              </a:ext>
            </a:extLst>
          </p:cNvPr>
          <p:cNvSpPr>
            <a:spLocks noGrp="1"/>
          </p:cNvSpPr>
          <p:nvPr>
            <p:ph type="subTitle" idx="1"/>
          </p:nvPr>
        </p:nvSpPr>
        <p:spPr>
          <a:xfrm flipH="1">
            <a:off x="12844161" y="6100997"/>
            <a:ext cx="45719" cy="112427"/>
          </a:xfrm>
        </p:spPr>
        <p:txBody>
          <a:bodyPr>
            <a:normAutofit fontScale="25000" lnSpcReduction="20000"/>
          </a:bodyPr>
          <a:lstStyle/>
          <a:p>
            <a:endParaRPr lang="en-IN" dirty="0"/>
          </a:p>
        </p:txBody>
      </p:sp>
    </p:spTree>
    <p:extLst>
      <p:ext uri="{BB962C8B-B14F-4D97-AF65-F5344CB8AC3E}">
        <p14:creationId xmlns:p14="http://schemas.microsoft.com/office/powerpoint/2010/main" val="163220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EBB6-8FCC-065A-96F3-CAD09048A2CC}"/>
              </a:ext>
            </a:extLst>
          </p:cNvPr>
          <p:cNvSpPr>
            <a:spLocks noGrp="1"/>
          </p:cNvSpPr>
          <p:nvPr>
            <p:ph type="title"/>
          </p:nvPr>
        </p:nvSpPr>
        <p:spPr/>
        <p:txBody>
          <a:bodyPr/>
          <a:lstStyle/>
          <a:p>
            <a:r>
              <a:rPr lang="en-US" dirty="0"/>
              <a:t>LSTM VISUALIZATION</a:t>
            </a:r>
            <a:endParaRPr lang="en-IN" dirty="0"/>
          </a:p>
        </p:txBody>
      </p:sp>
      <p:pic>
        <p:nvPicPr>
          <p:cNvPr id="5" name="Content Placeholder 4">
            <a:extLst>
              <a:ext uri="{FF2B5EF4-FFF2-40B4-BE49-F238E27FC236}">
                <a16:creationId xmlns:a16="http://schemas.microsoft.com/office/drawing/2014/main" id="{B06FAF0C-086A-8530-3B7F-AE56B8D36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757" y="2519966"/>
            <a:ext cx="6814240" cy="3407119"/>
          </a:xfrm>
        </p:spPr>
      </p:pic>
    </p:spTree>
    <p:extLst>
      <p:ext uri="{BB962C8B-B14F-4D97-AF65-F5344CB8AC3E}">
        <p14:creationId xmlns:p14="http://schemas.microsoft.com/office/powerpoint/2010/main" val="63711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4A2F-FD8B-E014-90D5-57DE177DE708}"/>
              </a:ext>
            </a:extLst>
          </p:cNvPr>
          <p:cNvSpPr>
            <a:spLocks noGrp="1"/>
          </p:cNvSpPr>
          <p:nvPr>
            <p:ph type="title"/>
          </p:nvPr>
        </p:nvSpPr>
        <p:spPr>
          <a:xfrm>
            <a:off x="1200150" y="753228"/>
            <a:ext cx="9094032" cy="1080938"/>
          </a:xfrm>
        </p:spPr>
        <p:txBody>
          <a:bodyPr/>
          <a:lstStyle/>
          <a:p>
            <a:r>
              <a:rPr lang="en-US" dirty="0"/>
              <a:t>CONLUSION</a:t>
            </a:r>
            <a:endParaRPr lang="en-IN" dirty="0"/>
          </a:p>
        </p:txBody>
      </p:sp>
      <p:sp>
        <p:nvSpPr>
          <p:cNvPr id="3" name="Content Placeholder 2">
            <a:extLst>
              <a:ext uri="{FF2B5EF4-FFF2-40B4-BE49-F238E27FC236}">
                <a16:creationId xmlns:a16="http://schemas.microsoft.com/office/drawing/2014/main" id="{800020B9-746A-9904-C906-99290120523F}"/>
              </a:ext>
            </a:extLst>
          </p:cNvPr>
          <p:cNvSpPr>
            <a:spLocks noGrp="1"/>
          </p:cNvSpPr>
          <p:nvPr>
            <p:ph idx="1"/>
          </p:nvPr>
        </p:nvSpPr>
        <p:spPr/>
        <p:txBody>
          <a:bodyPr/>
          <a:lstStyle/>
          <a:p>
            <a:pPr algn="l">
              <a:buFont typeface="Arial" panose="020B0604020202020204" pitchFamily="34" charset="0"/>
              <a:buChar char="•"/>
            </a:pPr>
            <a:r>
              <a:rPr lang="en-US" dirty="0">
                <a:latin typeface="Inter"/>
              </a:rPr>
              <a:t>Therefore it </a:t>
            </a:r>
            <a:r>
              <a:rPr lang="en-US" b="0" i="0" dirty="0">
                <a:effectLst/>
                <a:latin typeface="Inter"/>
              </a:rPr>
              <a:t>Calculates the number of people commuting within a specific route.</a:t>
            </a:r>
          </a:p>
          <a:p>
            <a:pPr algn="l">
              <a:buFont typeface="Arial" panose="020B0604020202020204" pitchFamily="34" charset="0"/>
              <a:buChar char="•"/>
            </a:pPr>
            <a:r>
              <a:rPr lang="en-US" b="0" i="0" dirty="0">
                <a:effectLst/>
                <a:latin typeface="Inter"/>
              </a:rPr>
              <a:t>It shows the accuracy  means of commute based upon market information.</a:t>
            </a:r>
          </a:p>
          <a:p>
            <a:endParaRPr lang="en-IN" dirty="0"/>
          </a:p>
        </p:txBody>
      </p:sp>
      <p:sp>
        <p:nvSpPr>
          <p:cNvPr id="4" name="Star: 5 Points 3">
            <a:extLst>
              <a:ext uri="{FF2B5EF4-FFF2-40B4-BE49-F238E27FC236}">
                <a16:creationId xmlns:a16="http://schemas.microsoft.com/office/drawing/2014/main" id="{AB4B5AA7-6451-A440-118E-E2AC45840360}"/>
              </a:ext>
            </a:extLst>
          </p:cNvPr>
          <p:cNvSpPr/>
          <p:nvPr/>
        </p:nvSpPr>
        <p:spPr>
          <a:xfrm>
            <a:off x="223121" y="836497"/>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572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432-C8C3-949F-B573-77BFFBACC83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EBC2C1B-8E8B-592F-A630-3299AD2E065B}"/>
              </a:ext>
            </a:extLst>
          </p:cNvPr>
          <p:cNvSpPr>
            <a:spLocks noGrp="1"/>
          </p:cNvSpPr>
          <p:nvPr>
            <p:ph idx="1"/>
          </p:nvPr>
        </p:nvSpPr>
        <p:spPr/>
        <p:txBody>
          <a:bodyPr/>
          <a:lstStyle/>
          <a:p>
            <a:pPr marL="0" indent="0">
              <a:buNone/>
            </a:pPr>
            <a:r>
              <a:rPr lang="en-US" b="1" i="0" dirty="0">
                <a:solidFill>
                  <a:srgbClr val="313131"/>
                </a:solidFill>
                <a:effectLst/>
                <a:latin typeface="Open Sans" panose="020B0606030504020204" pitchFamily="34" charset="0"/>
              </a:rPr>
              <a:t>The project involves analyzing public transportation data to assess service efficiency, on time performance, and passenger feedback. </a:t>
            </a:r>
          </a:p>
          <a:p>
            <a:pPr marL="0" indent="0">
              <a:buNone/>
            </a:pPr>
            <a:r>
              <a:rPr lang="en-US" b="1" i="0" dirty="0">
                <a:solidFill>
                  <a:srgbClr val="313131"/>
                </a:solidFill>
                <a:effectLst/>
                <a:latin typeface="Open Sans" panose="020B0606030504020204" pitchFamily="34" charset="0"/>
              </a:rPr>
              <a:t>The objective is to provide insights that support transportation improvement initiatives and enhance the overall public transportation experience. </a:t>
            </a:r>
          </a:p>
          <a:p>
            <a:pPr marL="0" indent="0">
              <a:buNone/>
            </a:pPr>
            <a:r>
              <a:rPr lang="en-US" b="1" i="0" dirty="0">
                <a:solidFill>
                  <a:srgbClr val="313131"/>
                </a:solidFill>
                <a:effectLst/>
                <a:latin typeface="Open Sans" panose="020B0606030504020204" pitchFamily="34" charset="0"/>
              </a:rPr>
              <a:t>This project includes defining analysis objectives, collecting transportation data, designing relevant visualizations in IBM Cognos, and using code for data analysis.</a:t>
            </a:r>
            <a:endParaRPr lang="en-IN" b="1" dirty="0"/>
          </a:p>
        </p:txBody>
      </p:sp>
    </p:spTree>
    <p:extLst>
      <p:ext uri="{BB962C8B-B14F-4D97-AF65-F5344CB8AC3E}">
        <p14:creationId xmlns:p14="http://schemas.microsoft.com/office/powerpoint/2010/main" val="242232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71DC-3189-B9E8-0E53-1C8D2A0D55FF}"/>
              </a:ext>
            </a:extLst>
          </p:cNvPr>
          <p:cNvSpPr>
            <a:spLocks noGrp="1"/>
          </p:cNvSpPr>
          <p:nvPr>
            <p:ph type="title"/>
          </p:nvPr>
        </p:nvSpPr>
        <p:spPr/>
        <p:txBody>
          <a:bodyPr/>
          <a:lstStyle/>
          <a:p>
            <a:r>
              <a:rPr lang="en-US" dirty="0"/>
              <a:t>DESIGN THINKING</a:t>
            </a:r>
            <a:endParaRPr lang="en-IN" dirty="0"/>
          </a:p>
        </p:txBody>
      </p:sp>
      <p:sp>
        <p:nvSpPr>
          <p:cNvPr id="3" name="Content Placeholder 2">
            <a:extLst>
              <a:ext uri="{FF2B5EF4-FFF2-40B4-BE49-F238E27FC236}">
                <a16:creationId xmlns:a16="http://schemas.microsoft.com/office/drawing/2014/main" id="{67F74CF1-3556-4B79-5A41-AE04D2A46723}"/>
              </a:ext>
            </a:extLst>
          </p:cNvPr>
          <p:cNvSpPr>
            <a:spLocks noGrp="1"/>
          </p:cNvSpPr>
          <p:nvPr>
            <p:ph idx="1"/>
          </p:nvPr>
        </p:nvSpPr>
        <p:spPr/>
        <p:txBody>
          <a:bodyPr>
            <a:normAutofit/>
          </a:bodyPr>
          <a:lstStyle/>
          <a:p>
            <a:r>
              <a:rPr lang="en-IN" sz="3600" b="1" i="0" dirty="0">
                <a:solidFill>
                  <a:srgbClr val="313131"/>
                </a:solidFill>
                <a:effectLst/>
                <a:latin typeface="Roboto" panose="02000000000000000000" pitchFamily="2" charset="0"/>
              </a:rPr>
              <a:t>Analysis Objectives</a:t>
            </a:r>
          </a:p>
          <a:p>
            <a:r>
              <a:rPr lang="en-IN" sz="3600" b="1" i="0" dirty="0">
                <a:solidFill>
                  <a:srgbClr val="313131"/>
                </a:solidFill>
                <a:effectLst/>
                <a:latin typeface="Roboto" panose="02000000000000000000" pitchFamily="2" charset="0"/>
              </a:rPr>
              <a:t>Data Collection</a:t>
            </a:r>
            <a:endParaRPr lang="en-IN" sz="3600" b="1" dirty="0">
              <a:solidFill>
                <a:srgbClr val="313131"/>
              </a:solidFill>
              <a:latin typeface="Roboto" panose="02000000000000000000" pitchFamily="2" charset="0"/>
            </a:endParaRPr>
          </a:p>
          <a:p>
            <a:r>
              <a:rPr lang="en-IN" sz="3600" b="1" i="0" dirty="0">
                <a:solidFill>
                  <a:srgbClr val="313131"/>
                </a:solidFill>
                <a:effectLst/>
                <a:latin typeface="Roboto" panose="02000000000000000000" pitchFamily="2" charset="0"/>
              </a:rPr>
              <a:t>Visualization Strategy</a:t>
            </a:r>
          </a:p>
          <a:p>
            <a:r>
              <a:rPr lang="en-IN" sz="3600" b="1" i="0" dirty="0">
                <a:solidFill>
                  <a:srgbClr val="313131"/>
                </a:solidFill>
                <a:effectLst/>
                <a:latin typeface="Roboto" panose="02000000000000000000" pitchFamily="2" charset="0"/>
              </a:rPr>
              <a:t>Code Integration</a:t>
            </a:r>
            <a:endParaRPr lang="en-IN" sz="3600" b="1" dirty="0"/>
          </a:p>
        </p:txBody>
      </p:sp>
    </p:spTree>
    <p:extLst>
      <p:ext uri="{BB962C8B-B14F-4D97-AF65-F5344CB8AC3E}">
        <p14:creationId xmlns:p14="http://schemas.microsoft.com/office/powerpoint/2010/main" val="141549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FE07-A096-DCB9-887F-0D9771F6B5E2}"/>
              </a:ext>
            </a:extLst>
          </p:cNvPr>
          <p:cNvSpPr>
            <a:spLocks noGrp="1"/>
          </p:cNvSpPr>
          <p:nvPr>
            <p:ph type="title"/>
          </p:nvPr>
        </p:nvSpPr>
        <p:spPr>
          <a:xfrm>
            <a:off x="1457325" y="753228"/>
            <a:ext cx="8836857" cy="1080938"/>
          </a:xfrm>
        </p:spPr>
        <p:txBody>
          <a:bodyPr/>
          <a:lstStyle/>
          <a:p>
            <a:r>
              <a:rPr lang="en-US" dirty="0"/>
              <a:t>ANALYSIS OBJECTIVE</a:t>
            </a:r>
            <a:endParaRPr lang="en-IN" dirty="0"/>
          </a:p>
        </p:txBody>
      </p:sp>
      <p:sp>
        <p:nvSpPr>
          <p:cNvPr id="3" name="Content Placeholder 2">
            <a:extLst>
              <a:ext uri="{FF2B5EF4-FFF2-40B4-BE49-F238E27FC236}">
                <a16:creationId xmlns:a16="http://schemas.microsoft.com/office/drawing/2014/main" id="{3E48AD75-8682-D9A4-BE09-F2DCDA6BE36A}"/>
              </a:ext>
            </a:extLst>
          </p:cNvPr>
          <p:cNvSpPr>
            <a:spLocks noGrp="1"/>
          </p:cNvSpPr>
          <p:nvPr>
            <p:ph idx="1"/>
          </p:nvPr>
        </p:nvSpPr>
        <p:spPr/>
        <p:txBody>
          <a:bodyPr>
            <a:normAutofit/>
          </a:bodyPr>
          <a:lstStyle/>
          <a:p>
            <a:pPr marL="0" indent="0">
              <a:buNone/>
            </a:pPr>
            <a:r>
              <a:rPr lang="en-US" sz="3200" b="1" dirty="0"/>
              <a:t>To collect the data of number of trips, what are the route from the user and collecting information from user such as starting point and ending point from the user and finally from the bus management getting the number of passengers from each trip with complete details</a:t>
            </a:r>
            <a:endParaRPr lang="en-IN" sz="3200" b="1" dirty="0"/>
          </a:p>
        </p:txBody>
      </p:sp>
      <p:sp>
        <p:nvSpPr>
          <p:cNvPr id="4" name="Star: 5 Points 3">
            <a:extLst>
              <a:ext uri="{FF2B5EF4-FFF2-40B4-BE49-F238E27FC236}">
                <a16:creationId xmlns:a16="http://schemas.microsoft.com/office/drawing/2014/main" id="{2D8CD4C3-9567-314B-577F-3E852EED7F63}"/>
              </a:ext>
            </a:extLst>
          </p:cNvPr>
          <p:cNvSpPr/>
          <p:nvPr/>
        </p:nvSpPr>
        <p:spPr>
          <a:xfrm>
            <a:off x="415189" y="836497"/>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081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5FB1-4A7D-1956-AC8C-CC05085B84BA}"/>
              </a:ext>
            </a:extLst>
          </p:cNvPr>
          <p:cNvSpPr>
            <a:spLocks noGrp="1"/>
          </p:cNvSpPr>
          <p:nvPr>
            <p:ph type="title"/>
          </p:nvPr>
        </p:nvSpPr>
        <p:spPr>
          <a:xfrm>
            <a:off x="1543051" y="753228"/>
            <a:ext cx="8751132" cy="1080938"/>
          </a:xfrm>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4F17693E-8DBF-41AF-F58B-3652FF9BC829}"/>
              </a:ext>
            </a:extLst>
          </p:cNvPr>
          <p:cNvSpPr>
            <a:spLocks noGrp="1"/>
          </p:cNvSpPr>
          <p:nvPr>
            <p:ph idx="1"/>
          </p:nvPr>
        </p:nvSpPr>
        <p:spPr>
          <a:xfrm>
            <a:off x="242887" y="2171700"/>
            <a:ext cx="11387137" cy="4500563"/>
          </a:xfrm>
        </p:spPr>
        <p:txBody>
          <a:bodyPr>
            <a:normAutofit fontScale="85000" lnSpcReduction="20000"/>
          </a:bodyPr>
          <a:lstStyle/>
          <a:p>
            <a:pPr marL="0" indent="0">
              <a:buNone/>
            </a:pPr>
            <a:r>
              <a:rPr lang="en-US" b="1" dirty="0"/>
              <a:t>THE DATASET WHICH IS PROVIDED IS </a:t>
            </a:r>
            <a:r>
              <a:rPr lang="en-IN" b="1" i="0" u="sng" dirty="0">
                <a:solidFill>
                  <a:srgbClr val="0075B4"/>
                </a:solidFill>
                <a:effectLst/>
                <a:latin typeface="inherit"/>
                <a:hlinkClick r:id="rId2"/>
              </a:rPr>
              <a:t>https://www.kaggle.com/datasets/rednivrug/unisys?select=20140711.CSV</a:t>
            </a:r>
            <a:endParaRPr lang="en-US" b="1" dirty="0"/>
          </a:p>
          <a:p>
            <a:pPr marL="0" indent="0" algn="l">
              <a:buNone/>
            </a:pPr>
            <a:endParaRPr lang="en-US" b="1" i="0" dirty="0">
              <a:effectLst/>
              <a:latin typeface="Inter"/>
            </a:endParaRPr>
          </a:p>
          <a:p>
            <a:pPr marL="0" indent="0" algn="l">
              <a:buNone/>
            </a:pPr>
            <a:r>
              <a:rPr lang="en-US" b="1" i="0" dirty="0">
                <a:effectLst/>
                <a:latin typeface="Inter"/>
              </a:rPr>
              <a:t>The data fields in the given file are:</a:t>
            </a:r>
          </a:p>
          <a:p>
            <a:pPr lvl="1">
              <a:lnSpc>
                <a:spcPct val="100000"/>
              </a:lnSpc>
            </a:pPr>
            <a:r>
              <a:rPr lang="en-US" sz="2800" b="1" i="0" dirty="0" err="1">
                <a:effectLst/>
                <a:latin typeface="Inter"/>
              </a:rPr>
              <a:t>TripID</a:t>
            </a:r>
            <a:endParaRPr lang="en-US" sz="2800" b="1" i="0" dirty="0">
              <a:effectLst/>
              <a:latin typeface="Inter"/>
            </a:endParaRPr>
          </a:p>
          <a:p>
            <a:pPr lvl="1"/>
            <a:r>
              <a:rPr lang="en-US" sz="2800" b="1" i="0" dirty="0" err="1">
                <a:effectLst/>
                <a:latin typeface="Inter"/>
              </a:rPr>
              <a:t>RouteID</a:t>
            </a:r>
            <a:endParaRPr lang="en-US" sz="2800" b="1" i="0" dirty="0">
              <a:effectLst/>
              <a:latin typeface="Inter"/>
            </a:endParaRPr>
          </a:p>
          <a:p>
            <a:pPr lvl="1"/>
            <a:r>
              <a:rPr lang="en-US" sz="2800" b="1" i="0" dirty="0" err="1">
                <a:effectLst/>
                <a:latin typeface="Inter"/>
              </a:rPr>
              <a:t>StopID</a:t>
            </a:r>
            <a:endParaRPr lang="en-US" sz="2800" b="1" i="0" dirty="0">
              <a:effectLst/>
              <a:latin typeface="Inter"/>
            </a:endParaRPr>
          </a:p>
          <a:p>
            <a:pPr lvl="1"/>
            <a:r>
              <a:rPr lang="en-US" sz="2800" b="1" i="0" dirty="0" err="1">
                <a:effectLst/>
                <a:latin typeface="Inter"/>
              </a:rPr>
              <a:t>StopName</a:t>
            </a:r>
            <a:endParaRPr lang="en-US" sz="2800" b="1" i="0" dirty="0">
              <a:effectLst/>
              <a:latin typeface="Inter"/>
            </a:endParaRPr>
          </a:p>
          <a:p>
            <a:pPr lvl="1"/>
            <a:r>
              <a:rPr lang="en-US" sz="2800" b="1" i="0" dirty="0" err="1">
                <a:effectLst/>
                <a:latin typeface="Inter"/>
              </a:rPr>
              <a:t>WeekBeginning</a:t>
            </a:r>
            <a:endParaRPr lang="en-US" sz="2800" b="1" i="0" dirty="0">
              <a:effectLst/>
              <a:latin typeface="Inter"/>
            </a:endParaRPr>
          </a:p>
          <a:p>
            <a:pPr lvl="1"/>
            <a:r>
              <a:rPr lang="en-US" sz="2800" b="1" i="0" dirty="0" err="1">
                <a:effectLst/>
                <a:latin typeface="Inter"/>
              </a:rPr>
              <a:t>NumberOfBoarding</a:t>
            </a:r>
            <a:endParaRPr lang="en-US" sz="2800" b="1" i="0" dirty="0">
              <a:effectLst/>
              <a:latin typeface="Inter"/>
            </a:endParaRPr>
          </a:p>
          <a:p>
            <a:pPr lvl="1"/>
            <a:r>
              <a:rPr lang="en-US" sz="2800" b="1" i="0" dirty="0">
                <a:effectLst/>
                <a:latin typeface="Inter"/>
              </a:rPr>
              <a:t>Latitude Longitude </a:t>
            </a:r>
          </a:p>
          <a:p>
            <a:pPr lvl="1"/>
            <a:r>
              <a:rPr lang="en-US" sz="2800" b="1" i="0" dirty="0">
                <a:effectLst/>
                <a:latin typeface="Inter"/>
              </a:rPr>
              <a:t>Type </a:t>
            </a:r>
          </a:p>
          <a:p>
            <a:pPr lvl="1"/>
            <a:r>
              <a:rPr lang="en-US" sz="2800" b="1" i="0" dirty="0" err="1">
                <a:effectLst/>
                <a:latin typeface="Inter"/>
              </a:rPr>
              <a:t>PostCode</a:t>
            </a:r>
            <a:r>
              <a:rPr lang="en-US" sz="2800" b="1" i="0" dirty="0">
                <a:effectLst/>
                <a:latin typeface="Inter"/>
              </a:rPr>
              <a:t> </a:t>
            </a:r>
          </a:p>
          <a:p>
            <a:pPr lvl="1"/>
            <a:r>
              <a:rPr lang="en-US" sz="2800" b="1" i="0" dirty="0" err="1">
                <a:effectLst/>
                <a:latin typeface="Inter"/>
              </a:rPr>
              <a:t>RouteDesc</a:t>
            </a:r>
            <a:r>
              <a:rPr lang="en-US" sz="2800" b="1" i="0" dirty="0">
                <a:effectLst/>
                <a:latin typeface="Inter"/>
              </a:rPr>
              <a:t> </a:t>
            </a:r>
          </a:p>
          <a:p>
            <a:pPr lvl="1"/>
            <a:endParaRPr lang="en-US" b="1" i="0" dirty="0">
              <a:effectLst/>
              <a:latin typeface="Inter"/>
            </a:endParaRPr>
          </a:p>
          <a:p>
            <a:pPr marL="0" indent="0">
              <a:buNone/>
            </a:pPr>
            <a:endParaRPr lang="en-IN" b="1" dirty="0"/>
          </a:p>
        </p:txBody>
      </p:sp>
      <p:sp>
        <p:nvSpPr>
          <p:cNvPr id="4" name="Star: 5 Points 3">
            <a:extLst>
              <a:ext uri="{FF2B5EF4-FFF2-40B4-BE49-F238E27FC236}">
                <a16:creationId xmlns:a16="http://schemas.microsoft.com/office/drawing/2014/main" id="{53ACD6E8-A629-2CBC-0C02-EEF819AFA838}"/>
              </a:ext>
            </a:extLst>
          </p:cNvPr>
          <p:cNvSpPr/>
          <p:nvPr/>
        </p:nvSpPr>
        <p:spPr>
          <a:xfrm>
            <a:off x="423146" y="753228"/>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C39A6C5-1B5B-8988-1837-A72BCD786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33152"/>
            <a:ext cx="3833813" cy="3839111"/>
          </a:xfrm>
          <a:prstGeom prst="rect">
            <a:avLst/>
          </a:prstGeom>
          <a:solidFill>
            <a:srgbClr val="FFFFFF">
              <a:shade val="85000"/>
            </a:srgbClr>
          </a:solidFill>
          <a:ln w="38100" cap="rnd">
            <a:solidFill>
              <a:schemeClr val="bg1"/>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4349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6F25-3D12-D53C-6FF8-EA46620FC412}"/>
              </a:ext>
            </a:extLst>
          </p:cNvPr>
          <p:cNvSpPr>
            <a:spLocks noGrp="1"/>
          </p:cNvSpPr>
          <p:nvPr>
            <p:ph type="title"/>
          </p:nvPr>
        </p:nvSpPr>
        <p:spPr>
          <a:xfrm>
            <a:off x="1137521" y="669959"/>
            <a:ext cx="8793994" cy="1080938"/>
          </a:xfrm>
        </p:spPr>
        <p:txBody>
          <a:bodyPr/>
          <a:lstStyle/>
          <a:p>
            <a:r>
              <a:rPr lang="en-IN" sz="3600" b="1" i="0" dirty="0">
                <a:effectLst/>
                <a:latin typeface="Roboto" panose="02000000000000000000" pitchFamily="2" charset="0"/>
              </a:rPr>
              <a:t>VISUALIZATION STRATEGY</a:t>
            </a:r>
            <a:endParaRPr lang="en-IN" dirty="0"/>
          </a:p>
        </p:txBody>
      </p:sp>
      <p:pic>
        <p:nvPicPr>
          <p:cNvPr id="12" name="Content Placeholder 11">
            <a:extLst>
              <a:ext uri="{FF2B5EF4-FFF2-40B4-BE49-F238E27FC236}">
                <a16:creationId xmlns:a16="http://schemas.microsoft.com/office/drawing/2014/main" id="{A0AB6ED7-F726-FA15-81D9-E115035A2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771" y="2090996"/>
            <a:ext cx="7134942" cy="4642477"/>
          </a:xfrm>
        </p:spPr>
      </p:pic>
      <p:sp>
        <p:nvSpPr>
          <p:cNvPr id="4" name="Star: 5 Points 3">
            <a:extLst>
              <a:ext uri="{FF2B5EF4-FFF2-40B4-BE49-F238E27FC236}">
                <a16:creationId xmlns:a16="http://schemas.microsoft.com/office/drawing/2014/main" id="{30FC71B2-01C3-7ED1-ADE5-AA32D0240AE3}"/>
              </a:ext>
            </a:extLst>
          </p:cNvPr>
          <p:cNvSpPr/>
          <p:nvPr/>
        </p:nvSpPr>
        <p:spPr>
          <a:xfrm>
            <a:off x="223121" y="836497"/>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272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154E-E7CB-5B1E-3824-BA31CB383241}"/>
              </a:ext>
            </a:extLst>
          </p:cNvPr>
          <p:cNvSpPr>
            <a:spLocks noGrp="1"/>
          </p:cNvSpPr>
          <p:nvPr>
            <p:ph type="title"/>
          </p:nvPr>
        </p:nvSpPr>
        <p:spPr>
          <a:xfrm>
            <a:off x="1171575" y="753228"/>
            <a:ext cx="9122607" cy="1080938"/>
          </a:xfrm>
        </p:spPr>
        <p:txBody>
          <a:bodyPr/>
          <a:lstStyle/>
          <a:p>
            <a:r>
              <a:rPr lang="en-IN" sz="3600" b="1" i="0" dirty="0">
                <a:effectLst/>
                <a:latin typeface="Roboto" panose="02000000000000000000" pitchFamily="2" charset="0"/>
              </a:rPr>
              <a:t>VISUALIZATION STRATEGY</a:t>
            </a:r>
            <a:endParaRPr lang="en-IN" dirty="0"/>
          </a:p>
        </p:txBody>
      </p:sp>
      <p:pic>
        <p:nvPicPr>
          <p:cNvPr id="8" name="Content Placeholder 7">
            <a:extLst>
              <a:ext uri="{FF2B5EF4-FFF2-40B4-BE49-F238E27FC236}">
                <a16:creationId xmlns:a16="http://schemas.microsoft.com/office/drawing/2014/main" id="{84ABA1D8-CDD3-EA68-93F3-8FC78AD5A1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213" y="2358478"/>
            <a:ext cx="7949329" cy="4018779"/>
          </a:xfrm>
        </p:spPr>
      </p:pic>
      <p:sp>
        <p:nvSpPr>
          <p:cNvPr id="6" name="Star: 5 Points 5">
            <a:extLst>
              <a:ext uri="{FF2B5EF4-FFF2-40B4-BE49-F238E27FC236}">
                <a16:creationId xmlns:a16="http://schemas.microsoft.com/office/drawing/2014/main" id="{C8311A28-CB9F-39DD-F03A-C7E414E5E3BE}"/>
              </a:ext>
            </a:extLst>
          </p:cNvPr>
          <p:cNvSpPr/>
          <p:nvPr/>
        </p:nvSpPr>
        <p:spPr>
          <a:xfrm>
            <a:off x="223121" y="836497"/>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012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A2BF-0582-3B3E-94C5-9E23FB301C40}"/>
              </a:ext>
            </a:extLst>
          </p:cNvPr>
          <p:cNvSpPr>
            <a:spLocks noGrp="1"/>
          </p:cNvSpPr>
          <p:nvPr>
            <p:ph type="title"/>
          </p:nvPr>
        </p:nvSpPr>
        <p:spPr>
          <a:xfrm>
            <a:off x="1137521" y="753228"/>
            <a:ext cx="9156661" cy="1080938"/>
          </a:xfrm>
        </p:spPr>
        <p:txBody>
          <a:bodyPr/>
          <a:lstStyle/>
          <a:p>
            <a:r>
              <a:rPr lang="en-IN" sz="3600" b="1" i="0" dirty="0">
                <a:effectLst/>
                <a:latin typeface="Roboto" panose="02000000000000000000" pitchFamily="2" charset="0"/>
              </a:rPr>
              <a:t>VISUALIZATION STRATEGY</a:t>
            </a:r>
            <a:endParaRPr lang="en-IN" dirty="0"/>
          </a:p>
        </p:txBody>
      </p:sp>
      <p:pic>
        <p:nvPicPr>
          <p:cNvPr id="6" name="Content Placeholder 5">
            <a:extLst>
              <a:ext uri="{FF2B5EF4-FFF2-40B4-BE49-F238E27FC236}">
                <a16:creationId xmlns:a16="http://schemas.microsoft.com/office/drawing/2014/main" id="{3BC5CA39-BEC6-AE02-066D-D7FB99631D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0" y="2189211"/>
            <a:ext cx="8865432" cy="4303665"/>
          </a:xfrm>
        </p:spPr>
      </p:pic>
      <p:sp>
        <p:nvSpPr>
          <p:cNvPr id="4" name="Star: 5 Points 3">
            <a:extLst>
              <a:ext uri="{FF2B5EF4-FFF2-40B4-BE49-F238E27FC236}">
                <a16:creationId xmlns:a16="http://schemas.microsoft.com/office/drawing/2014/main" id="{BA037A79-F5DA-48D4-A639-ACEC90A2F132}"/>
              </a:ext>
            </a:extLst>
          </p:cNvPr>
          <p:cNvSpPr/>
          <p:nvPr/>
        </p:nvSpPr>
        <p:spPr>
          <a:xfrm>
            <a:off x="223121" y="836497"/>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197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6D6E-28AB-EA36-5AF9-F17CA4C0B9C7}"/>
              </a:ext>
            </a:extLst>
          </p:cNvPr>
          <p:cNvSpPr>
            <a:spLocks noGrp="1"/>
          </p:cNvSpPr>
          <p:nvPr>
            <p:ph type="title"/>
          </p:nvPr>
        </p:nvSpPr>
        <p:spPr>
          <a:xfrm>
            <a:off x="1285875" y="753228"/>
            <a:ext cx="9008307" cy="1080938"/>
          </a:xfrm>
        </p:spPr>
        <p:txBody>
          <a:bodyPr/>
          <a:lstStyle/>
          <a:p>
            <a:r>
              <a:rPr lang="en-IN" sz="3600" b="1" i="0" dirty="0">
                <a:effectLst/>
                <a:latin typeface="Roboto" panose="02000000000000000000" pitchFamily="2" charset="0"/>
              </a:rPr>
              <a:t>CODE INTEGRATION</a:t>
            </a:r>
            <a:endParaRPr lang="en-IN" b="1" dirty="0"/>
          </a:p>
        </p:txBody>
      </p:sp>
      <p:sp>
        <p:nvSpPr>
          <p:cNvPr id="3" name="Content Placeholder 2">
            <a:extLst>
              <a:ext uri="{FF2B5EF4-FFF2-40B4-BE49-F238E27FC236}">
                <a16:creationId xmlns:a16="http://schemas.microsoft.com/office/drawing/2014/main" id="{B70BB672-4BB6-5782-2A07-DE08470294A0}"/>
              </a:ext>
            </a:extLst>
          </p:cNvPr>
          <p:cNvSpPr>
            <a:spLocks noGrp="1"/>
          </p:cNvSpPr>
          <p:nvPr>
            <p:ph idx="1"/>
          </p:nvPr>
        </p:nvSpPr>
        <p:spPr/>
        <p:txBody>
          <a:bodyPr/>
          <a:lstStyle/>
          <a:p>
            <a:r>
              <a:rPr lang="en-US" b="1" dirty="0"/>
              <a:t>Linear regression</a:t>
            </a:r>
          </a:p>
          <a:p>
            <a:pPr marL="0" indent="0">
              <a:buNone/>
            </a:pPr>
            <a:r>
              <a:rPr lang="en-US" b="0" i="0" dirty="0">
                <a:solidFill>
                  <a:srgbClr val="202124"/>
                </a:solidFill>
                <a:effectLst/>
                <a:latin typeface="Google Sans"/>
              </a:rPr>
              <a:t>A linear regression model </a:t>
            </a:r>
            <a:r>
              <a:rPr lang="en-US" b="0" i="0" dirty="0">
                <a:solidFill>
                  <a:srgbClr val="040C28"/>
                </a:solidFill>
                <a:effectLst/>
                <a:latin typeface="Google Sans"/>
              </a:rPr>
              <a:t>describes the relationship between a dependent variable, y, and one or more independent variables, X</a:t>
            </a:r>
            <a:r>
              <a:rPr lang="en-US" b="0" i="0" dirty="0">
                <a:solidFill>
                  <a:srgbClr val="202124"/>
                </a:solidFill>
                <a:effectLst/>
                <a:latin typeface="Google Sans"/>
              </a:rPr>
              <a:t>. The dependent variable is also called the response variable. Independent variables are also called explanatory or predictor variables.</a:t>
            </a:r>
          </a:p>
          <a:p>
            <a:r>
              <a:rPr lang="en-US" dirty="0">
                <a:latin typeface="Google Sans"/>
              </a:rPr>
              <a:t>LSTM</a:t>
            </a:r>
            <a:endParaRPr lang="en-US" b="0" i="0" dirty="0">
              <a:effectLst/>
              <a:latin typeface="Google Sans"/>
            </a:endParaRPr>
          </a:p>
          <a:p>
            <a:pPr marL="0" indent="0">
              <a:buNone/>
            </a:pPr>
            <a:r>
              <a:rPr lang="en-US" b="0" i="0" dirty="0">
                <a:solidFill>
                  <a:srgbClr val="202124"/>
                </a:solidFill>
                <a:effectLst/>
                <a:latin typeface="Google Sans"/>
              </a:rPr>
              <a:t>Long Short-Term Memory (LSTM) models are </a:t>
            </a:r>
            <a:r>
              <a:rPr lang="en-US" b="0" i="0" dirty="0">
                <a:solidFill>
                  <a:srgbClr val="040C28"/>
                </a:solidFill>
                <a:effectLst/>
                <a:latin typeface="Google Sans"/>
              </a:rPr>
              <a:t>a type of recurrent neural network (RNN) that have gained popularity in the field of deep learning due to their ability to handle long-term dependencies in sequence data</a:t>
            </a:r>
            <a:r>
              <a:rPr lang="en-US" b="0" i="0" dirty="0">
                <a:solidFill>
                  <a:srgbClr val="202124"/>
                </a:solidFill>
                <a:effectLst/>
                <a:latin typeface="Google Sans"/>
              </a:rPr>
              <a:t>.</a:t>
            </a:r>
            <a:endParaRPr lang="en-IN" dirty="0"/>
          </a:p>
        </p:txBody>
      </p:sp>
      <p:sp>
        <p:nvSpPr>
          <p:cNvPr id="6" name="Star: 5 Points 5">
            <a:extLst>
              <a:ext uri="{FF2B5EF4-FFF2-40B4-BE49-F238E27FC236}">
                <a16:creationId xmlns:a16="http://schemas.microsoft.com/office/drawing/2014/main" id="{D7BB5294-F882-FD70-0EA0-1CD381F76B23}"/>
              </a:ext>
            </a:extLst>
          </p:cNvPr>
          <p:cNvSpPr/>
          <p:nvPr/>
        </p:nvSpPr>
        <p:spPr>
          <a:xfrm>
            <a:off x="223121" y="836497"/>
            <a:ext cx="914400" cy="914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63775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79</TotalTime>
  <Words>298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Google Sans</vt:lpstr>
      <vt:lpstr>inherit</vt:lpstr>
      <vt:lpstr>Inter</vt:lpstr>
      <vt:lpstr>Open Sans</vt:lpstr>
      <vt:lpstr>Roboto</vt:lpstr>
      <vt:lpstr>Trebuchet MS</vt:lpstr>
      <vt:lpstr>Berlin</vt:lpstr>
      <vt:lpstr>PUBLIC TRANSPORTATION ANALYSIS </vt:lpstr>
      <vt:lpstr>INTRODUCTION</vt:lpstr>
      <vt:lpstr>DESIGN THINKING</vt:lpstr>
      <vt:lpstr>ANALYSIS OBJECTIVE</vt:lpstr>
      <vt:lpstr>DATA COLLECTION</vt:lpstr>
      <vt:lpstr>VISUALIZATION STRATEGY</vt:lpstr>
      <vt:lpstr>VISUALIZATION STRATEGY</vt:lpstr>
      <vt:lpstr>VISUALIZATION STRATEGY</vt:lpstr>
      <vt:lpstr>CODE INTEGRATION</vt:lpstr>
      <vt:lpstr>LSTM VISUALIZATION</vt:lpstr>
      <vt:lpstr>CONLUSION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ANALYSIS</dc:title>
  <dc:creator>abubakker siddiq</dc:creator>
  <cp:lastModifiedBy>abubakker siddiq</cp:lastModifiedBy>
  <cp:revision>1</cp:revision>
  <dcterms:created xsi:type="dcterms:W3CDTF">2023-10-04T17:04:56Z</dcterms:created>
  <dcterms:modified xsi:type="dcterms:W3CDTF">2023-10-04T18:24:37Z</dcterms:modified>
</cp:coreProperties>
</file>