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1" r:id="rId2"/>
    <p:sldId id="262" r:id="rId3"/>
    <p:sldId id="256" r:id="rId4"/>
    <p:sldId id="258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2150CE3-BD80-CFE7-C99C-46E53547C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B04FE33-7EC0-3730-831A-A4AD42FA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5C0A945-77CF-87DC-7919-ECA1BBB0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63067FC-58EA-6A9D-5EC4-1277C3F0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5115A7C-4E43-04BA-63C9-67F3324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2CD519-4D81-0DA2-2D4E-429D54BE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A525B02-B75F-A482-EB0E-0A7C67E7F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3A8AB5E-CC38-0CED-3F4C-F1B17EE0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90C6C84-13C1-C510-A20C-D7144694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3210FF7-1444-4B98-A113-D35E0505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FC0BCE0E-2FFF-844A-84FC-1DB94A269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3CBC11A-BF03-4BD0-C753-3A653F3E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FDF435D-1B56-2DE5-7878-BA663202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9EAA343-0FD1-D7F2-9588-3370FFBA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C4C75EA-E6FB-2671-C042-DB329FA4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18A206A-C42C-5F2B-7BA5-52FA7461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AA5D4AD-8E21-82C0-9241-D246C3EA5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1642473-E409-38EB-F0E5-D870BAA2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198F4E4-A2CF-7F50-7D67-4A8EF4C4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373F0F0-3280-DB8C-B38F-AC284CCD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6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5F2378A-2B3E-6279-15C2-D3EA09DD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1D1E982-9595-3182-B12B-7793EF80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422BCCC-E6BB-9BC5-CA06-3DA0C953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3831C40-77BF-0C31-5E4A-7D57E416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96DF77C-5810-3105-75CD-E96A0D8B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95EA4D-5949-17ED-7045-41C20A5A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344BA2B-2A10-EECB-9B93-FA6386ECA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E78FDC9-6FA6-14C7-5B16-41B2A345A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7AB7089-23CA-767D-BA93-9EFC2EBC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E177549-6B80-5A53-2309-20AD79DB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AF66E1A-B2BD-2F53-2C1E-B1DF113E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6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C61F3BA-D04F-8259-664A-F5A6CCE8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89FAF02-1A72-C77D-58C7-1DBFB289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1B35301-5115-211E-6D08-7AB4A55CB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5E80C2A0-9B85-13F4-3866-8A5A7DFC9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401AD5A-FF03-C35A-048F-F39CACC38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06B6139-5571-3916-C172-B8B5F3F7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905743D7-042A-AC08-555B-F8F26E5F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5F605891-2DE6-F45A-45DA-467983FC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CD9DC6-7E9A-3DF2-BFF8-702FB290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497E8075-BCEC-857B-217A-CCCC59AB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B76740CB-8E10-AB76-C674-BEF9A43B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6FEA35B-64C3-9340-6566-B7904785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1567C9A-2E1A-631B-070F-B8ADB920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3384A15E-411E-853D-7F50-C53050F0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9207F827-C731-1D7C-AA1E-D06C4DD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872048-9758-B52C-7250-093A8434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5596CCE-1974-DCCD-D196-A5E03C1C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F9E0C48-4944-7D8E-33ED-5C6B414D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5565293-C381-3C30-1AA7-59E6A2F6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D84D4F9-F6D2-9CE5-6EBE-A3068673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6B76BD2-044A-6E86-52F7-E8D539C2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20F17AA-945E-166A-AC6E-C3ADC5CE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2DB88B7-F5B4-00A7-A06F-BC1CCC3F8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A00ED9F-C3DA-7D46-C84F-0B63A3706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C22946C-548E-51EF-DF92-70B45D8A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3DE03FD-7D1C-BD65-1630-02081D92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DD63786-ACD0-F549-27D0-768286B1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1D8FA40-6D3E-5998-6C85-524AEAC6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85C3490-0E65-A1E8-B137-A6BC9110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DDD8063-ED64-CCA4-885A-D9B0FEABE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F87E-C220-468E-B2E8-9C38789B49F1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CF3334C-AFCA-DA98-270E-69F9B30A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C1C8328-95D9-7A63-BACF-6429A915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D817-FE8A-4D43-934D-BFE49F170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315F4B4-EBA7-1DBC-EA3F-823E10E5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400"/>
              <a:t>Deveopment in  electronics industry </a:t>
            </a:r>
            <a:br>
              <a:rPr lang="en-US" sz="3400"/>
            </a:br>
            <a:r>
              <a:rPr lang="en-US" sz="3400"/>
              <a:t>under</a:t>
            </a: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3676E453-7735-6E05-71A2-FF8C44952EF7}"/>
              </a:ext>
            </a:extLst>
          </p:cNvPr>
          <p:cNvSpPr/>
          <p:nvPr/>
        </p:nvSpPr>
        <p:spPr>
          <a:xfrm>
            <a:off x="274917" y="2405068"/>
            <a:ext cx="7125634" cy="372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4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Invention vs Innovation</a:t>
            </a:r>
          </a:p>
          <a:p>
            <a:pPr mar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7" name="Picture 5" descr="Electronic components on a white background">
            <a:extLst>
              <a:ext uri="{FF2B5EF4-FFF2-40B4-BE49-F238E27FC236}">
                <a16:creationId xmlns:a16="http://schemas.microsoft.com/office/drawing/2014/main" id="{2D34768B-1A71-65FF-B3B3-25E864C53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7" r="-1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133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داخلي, فن, التصميم&#10;&#10;تم إنشاء الوصف تلقائياً">
            <a:extLst>
              <a:ext uri="{FF2B5EF4-FFF2-40B4-BE49-F238E27FC236}">
                <a16:creationId xmlns:a16="http://schemas.microsoft.com/office/drawing/2014/main" id="{43ECC0D1-7C8C-1831-33C7-404E4A184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1" r="7575"/>
          <a:stretch/>
        </p:blipFill>
        <p:spPr>
          <a:xfrm>
            <a:off x="643467" y="783174"/>
            <a:ext cx="5291666" cy="2452395"/>
          </a:xfrm>
          <a:prstGeom prst="rect">
            <a:avLst/>
          </a:prstGeom>
        </p:spPr>
      </p:pic>
      <p:pic>
        <p:nvPicPr>
          <p:cNvPr id="7" name="صورة 6" descr="صورة تحتوي على قفل&#10;&#10;تم إنشاء الوصف تلقائياً بثقة متوسطة">
            <a:extLst>
              <a:ext uri="{FF2B5EF4-FFF2-40B4-BE49-F238E27FC236}">
                <a16:creationId xmlns:a16="http://schemas.microsoft.com/office/drawing/2014/main" id="{88A04CB2-F707-F67C-8C17-5056128F7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r="32000" b="-1"/>
          <a:stretch/>
        </p:blipFill>
        <p:spPr>
          <a:xfrm>
            <a:off x="6256865" y="783196"/>
            <a:ext cx="5291667" cy="2452373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E05CDAAA-C335-0AF1-AF21-A259007DE001}"/>
              </a:ext>
            </a:extLst>
          </p:cNvPr>
          <p:cNvSpPr txBox="1"/>
          <p:nvPr/>
        </p:nvSpPr>
        <p:spPr>
          <a:xfrm>
            <a:off x="643467" y="3601329"/>
            <a:ext cx="52916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First transistor </a:t>
            </a:r>
          </a:p>
          <a:p>
            <a:pPr algn="ctr"/>
            <a:r>
              <a:rPr lang="en-US" sz="1800" b="1" dirty="0"/>
              <a:t>100 µm – 1947(Bell labs)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sz="1800" b="1" dirty="0"/>
              <a:t>8 nm – 2015 (</a:t>
            </a:r>
            <a:r>
              <a:rPr lang="en-US" b="1" dirty="0"/>
              <a:t>Intel)</a:t>
            </a:r>
            <a:endParaRPr lang="en-US" sz="18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CB8CE7BF-F398-D5CD-2485-199E256D1B15}"/>
              </a:ext>
            </a:extLst>
          </p:cNvPr>
          <p:cNvSpPr txBox="1"/>
          <p:nvPr/>
        </p:nvSpPr>
        <p:spPr>
          <a:xfrm>
            <a:off x="5935133" y="3601328"/>
            <a:ext cx="52916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First IC</a:t>
            </a:r>
          </a:p>
          <a:p>
            <a:pPr algn="ctr"/>
            <a:r>
              <a:rPr lang="en-US" b="1" dirty="0"/>
              <a:t>Only one transistor (+R+C)</a:t>
            </a:r>
            <a:r>
              <a:rPr lang="en-US" sz="1800" b="1" dirty="0"/>
              <a:t> - 1958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sz="1800" b="1" dirty="0"/>
              <a:t>&gt;10^9 transistor – 2017 (</a:t>
            </a:r>
            <a:r>
              <a:rPr lang="en-US" b="1" dirty="0"/>
              <a:t>Intel)</a:t>
            </a:r>
            <a:endParaRPr lang="en-US" sz="1800" b="1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DA70226-0AD7-9504-F33F-AAF6434D2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573" y="1286934"/>
            <a:ext cx="7820856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BF5F57AD-3ECA-8F01-F581-B840352611B1}"/>
              </a:ext>
            </a:extLst>
          </p:cNvPr>
          <p:cNvSpPr txBox="1"/>
          <p:nvPr/>
        </p:nvSpPr>
        <p:spPr>
          <a:xfrm>
            <a:off x="9200271" y="295421"/>
            <a:ext cx="2991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MOSFET scaling</a:t>
            </a:r>
          </a:p>
          <a:p>
            <a:pPr algn="l"/>
            <a:r>
              <a:rPr lang="en-US" sz="2400" b="1" dirty="0"/>
              <a:t>(process nodes)</a:t>
            </a:r>
          </a:p>
          <a:p>
            <a:pPr algn="l"/>
            <a:r>
              <a:rPr lang="en-US" sz="2400" b="1" dirty="0"/>
              <a:t>100 µm - 1947</a:t>
            </a:r>
          </a:p>
          <a:p>
            <a:pPr algn="l"/>
            <a:r>
              <a:rPr lang="en-US" sz="2400" b="1" dirty="0"/>
              <a:t>10 µm – 1971</a:t>
            </a:r>
          </a:p>
          <a:p>
            <a:pPr algn="l"/>
            <a:r>
              <a:rPr lang="en-US" sz="2400" b="1" dirty="0"/>
              <a:t>1 µm – 1984</a:t>
            </a:r>
          </a:p>
          <a:p>
            <a:pPr algn="l"/>
            <a:r>
              <a:rPr lang="en-US" sz="2400" b="1" dirty="0"/>
              <a:t>130 nm – 2001</a:t>
            </a:r>
          </a:p>
          <a:p>
            <a:pPr algn="l"/>
            <a:r>
              <a:rPr lang="en-US" sz="2400" b="1" dirty="0"/>
              <a:t>65 nm – 2005</a:t>
            </a:r>
          </a:p>
          <a:p>
            <a:pPr algn="l"/>
            <a:r>
              <a:rPr lang="en-US" sz="2400" b="1" dirty="0"/>
              <a:t>32 nm – 2009</a:t>
            </a:r>
          </a:p>
          <a:p>
            <a:pPr algn="l"/>
            <a:r>
              <a:rPr lang="en-US" sz="2400" b="1" dirty="0"/>
              <a:t>22 nm – 2012</a:t>
            </a:r>
          </a:p>
          <a:p>
            <a:pPr algn="l"/>
            <a:r>
              <a:rPr lang="en-US" sz="2400" b="1" dirty="0"/>
              <a:t>14 nm – 2014</a:t>
            </a:r>
          </a:p>
          <a:p>
            <a:pPr algn="l"/>
            <a:r>
              <a:rPr lang="en-US" sz="2400" b="1" dirty="0"/>
              <a:t>10 nm – 2016</a:t>
            </a:r>
          </a:p>
          <a:p>
            <a:pPr algn="l"/>
            <a:r>
              <a:rPr lang="en-US" sz="2400" b="1" dirty="0"/>
              <a:t>7 nm – 2018</a:t>
            </a:r>
          </a:p>
          <a:p>
            <a:pPr algn="l"/>
            <a:r>
              <a:rPr lang="en-US" sz="2400" b="1" dirty="0"/>
              <a:t>5 nm – 2020</a:t>
            </a:r>
          </a:p>
          <a:p>
            <a:pPr algn="l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 nm – 2022</a:t>
            </a:r>
            <a:br>
              <a:rPr lang="en-US" sz="2400" b="1" dirty="0"/>
            </a:br>
            <a:r>
              <a:rPr lang="en-US" sz="2400" b="1" dirty="0"/>
              <a:t>Future  2 nm ~ 2024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25E61DF-9C60-6E70-0ED8-914B9BD0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551224"/>
            <a:ext cx="6836898" cy="5578624"/>
          </a:xfrm>
          <a:prstGeom prst="rect">
            <a:avLst/>
          </a:prstGeom>
        </p:spPr>
      </p:pic>
      <p:sp>
        <p:nvSpPr>
          <p:cNvPr id="11" name="سهم: لأسفل 10">
            <a:extLst>
              <a:ext uri="{FF2B5EF4-FFF2-40B4-BE49-F238E27FC236}">
                <a16:creationId xmlns:a16="http://schemas.microsoft.com/office/drawing/2014/main" id="{4ECF418E-F15E-8162-4F2E-3E4412503192}"/>
              </a:ext>
            </a:extLst>
          </p:cNvPr>
          <p:cNvSpPr/>
          <p:nvPr/>
        </p:nvSpPr>
        <p:spPr>
          <a:xfrm>
            <a:off x="8510954" y="436098"/>
            <a:ext cx="492369" cy="5317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66A060CF-5DC8-C2B5-0690-AFFEF1E0F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" y="1409700"/>
            <a:ext cx="6639145" cy="4038600"/>
          </a:xfrm>
          <a:prstGeom prst="rect">
            <a:avLst/>
          </a:prstGeom>
        </p:spPr>
      </p:pic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D62AC170-D18C-BC92-F975-CF1E0BF3D67D}"/>
              </a:ext>
            </a:extLst>
          </p:cNvPr>
          <p:cNvSpPr/>
          <p:nvPr/>
        </p:nvSpPr>
        <p:spPr>
          <a:xfrm>
            <a:off x="4107767" y="1308295"/>
            <a:ext cx="3241229" cy="403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علامة الجمع 6">
            <a:extLst>
              <a:ext uri="{FF2B5EF4-FFF2-40B4-BE49-F238E27FC236}">
                <a16:creationId xmlns:a16="http://schemas.microsoft.com/office/drawing/2014/main" id="{06229754-E577-399E-55C7-F6078981077A}"/>
              </a:ext>
            </a:extLst>
          </p:cNvPr>
          <p:cNvSpPr/>
          <p:nvPr/>
        </p:nvSpPr>
        <p:spPr>
          <a:xfrm>
            <a:off x="7353199" y="2787972"/>
            <a:ext cx="731520" cy="1069144"/>
          </a:xfrm>
          <a:prstGeom prst="mathPlus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364CEBEF-664E-3368-B6D0-FF2A44131B25}"/>
              </a:ext>
            </a:extLst>
          </p:cNvPr>
          <p:cNvSpPr/>
          <p:nvPr/>
        </p:nvSpPr>
        <p:spPr>
          <a:xfrm>
            <a:off x="8084719" y="2029882"/>
            <a:ext cx="37462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Automation</a:t>
            </a:r>
            <a:endParaRPr lang="ar-SA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0" name="موصل: منحني 9">
            <a:extLst>
              <a:ext uri="{FF2B5EF4-FFF2-40B4-BE49-F238E27FC236}">
                <a16:creationId xmlns:a16="http://schemas.microsoft.com/office/drawing/2014/main" id="{206E051D-E422-4E9A-19EF-4F37943A7816}"/>
              </a:ext>
            </a:extLst>
          </p:cNvPr>
          <p:cNvCxnSpPr>
            <a:cxnSpLocks/>
          </p:cNvCxnSpPr>
          <p:nvPr/>
        </p:nvCxnSpPr>
        <p:spPr>
          <a:xfrm flipV="1">
            <a:off x="7348996" y="1409700"/>
            <a:ext cx="1499545" cy="1276867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موصل: منحني 10">
            <a:extLst>
              <a:ext uri="{FF2B5EF4-FFF2-40B4-BE49-F238E27FC236}">
                <a16:creationId xmlns:a16="http://schemas.microsoft.com/office/drawing/2014/main" id="{E169AF07-D468-4EA8-6478-A566B80C84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87910" y="1780012"/>
            <a:ext cx="1823833" cy="1083212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967F623B-7B3F-DAAD-681C-320615E30690}"/>
              </a:ext>
            </a:extLst>
          </p:cNvPr>
          <p:cNvSpPr txBox="1"/>
          <p:nvPr/>
        </p:nvSpPr>
        <p:spPr>
          <a:xfrm>
            <a:off x="6664125" y="926330"/>
            <a:ext cx="3577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GP scope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260CE0A9-9C9C-FEDA-3607-AAF0D810F5AF}"/>
              </a:ext>
            </a:extLst>
          </p:cNvPr>
          <p:cNvSpPr txBox="1"/>
          <p:nvPr/>
        </p:nvSpPr>
        <p:spPr>
          <a:xfrm>
            <a:off x="8243668" y="3857116"/>
            <a:ext cx="335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Creating Automation scripts for design cycle</a:t>
            </a:r>
          </a:p>
          <a:p>
            <a:pPr algn="ctr"/>
            <a:r>
              <a:rPr lang="en-US" dirty="0"/>
              <a:t> (schematic/layout)</a:t>
            </a:r>
          </a:p>
        </p:txBody>
      </p:sp>
    </p:spTree>
    <p:extLst>
      <p:ext uri="{BB962C8B-B14F-4D97-AF65-F5344CB8AC3E}">
        <p14:creationId xmlns:p14="http://schemas.microsoft.com/office/powerpoint/2010/main" val="304909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8D46E8E-E25E-C56D-DC12-3E2C9D97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Arial Black" panose="020B0A04020102020204" pitchFamily="34" charset="0"/>
              </a:rPr>
              <a:t>Why is layout is so important ?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12FA043-9F0B-E709-33B1-856490132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245" y="669363"/>
            <a:ext cx="4073620" cy="5534211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Good design + Good layout </a:t>
            </a:r>
          </a:p>
          <a:p>
            <a:pPr marL="0" indent="0" algn="l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Successful Product </a:t>
            </a:r>
          </a:p>
          <a:p>
            <a:pPr marL="0" indent="0" algn="l" rtl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Good design + bad layout </a:t>
            </a:r>
          </a:p>
          <a:p>
            <a:pPr marL="0" indent="0" algn="l" rtl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Faulty Product</a:t>
            </a:r>
          </a:p>
          <a:p>
            <a:pPr algn="l" rtl="0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رسم 6" descr="تخطيط خارجي لوجه غاضب مع تعبئة خالصة">
            <a:extLst>
              <a:ext uri="{FF2B5EF4-FFF2-40B4-BE49-F238E27FC236}">
                <a16:creationId xmlns:a16="http://schemas.microsoft.com/office/drawing/2014/main" id="{DAEEB3DC-9710-FD5F-0BA9-DA22EF2B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098" y="4046071"/>
            <a:ext cx="696915" cy="696915"/>
          </a:xfrm>
          <a:prstGeom prst="rect">
            <a:avLst/>
          </a:prstGeom>
        </p:spPr>
      </p:pic>
      <p:pic>
        <p:nvPicPr>
          <p:cNvPr id="5" name="رسم 4" descr="تخطيط خارجي لوجه ملاك مع تعبئة خالصة">
            <a:extLst>
              <a:ext uri="{FF2B5EF4-FFF2-40B4-BE49-F238E27FC236}">
                <a16:creationId xmlns:a16="http://schemas.microsoft.com/office/drawing/2014/main" id="{427D79CA-8FC8-8CE3-F5C2-7961B1353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586" y="2338766"/>
            <a:ext cx="696915" cy="6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213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147</Words>
  <Application>Microsoft Office PowerPoint</Application>
  <PresentationFormat>شاشة عريضة</PresentationFormat>
  <Paragraphs>34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نسق Office</vt:lpstr>
      <vt:lpstr>Deveopment in  electronics industry  under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Why is layout is so important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Deveopment in  electronics industry  under</dc:title>
  <dc:creator>Aya Abd Elwahed</dc:creator>
  <cp:lastModifiedBy>Aya Abd Elwahed</cp:lastModifiedBy>
  <cp:revision>2</cp:revision>
  <dcterms:created xsi:type="dcterms:W3CDTF">2023-05-10T17:17:58Z</dcterms:created>
  <dcterms:modified xsi:type="dcterms:W3CDTF">2023-05-10T19:03:28Z</dcterms:modified>
</cp:coreProperties>
</file>