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80"/>
    <a:srgbClr val="DEB076"/>
    <a:srgbClr val="382F26"/>
    <a:srgbClr val="E2B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826D6-AC64-4197-BB92-C97780F0D71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0C43-7D91-41FC-9574-3CA8653C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lectronic components on a white background">
            <a:extLst>
              <a:ext uri="{FF2B5EF4-FFF2-40B4-BE49-F238E27FC236}">
                <a16:creationId xmlns:a16="http://schemas.microsoft.com/office/drawing/2014/main" id="{900E73F5-E321-C3D5-9FE5-3386A20DF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7" r="-1" b="-1"/>
          <a:stretch/>
        </p:blipFill>
        <p:spPr>
          <a:xfrm>
            <a:off x="7504240" y="629478"/>
            <a:ext cx="4076057" cy="5599043"/>
          </a:xfrm>
          <a:prstGeom prst="rect">
            <a:avLst/>
          </a:prstGeom>
          <a:effectLst/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2141E735-D520-6239-CC35-DAEEE0F4E89F}"/>
              </a:ext>
            </a:extLst>
          </p:cNvPr>
          <p:cNvSpPr txBox="1">
            <a:spLocks/>
          </p:cNvSpPr>
          <p:nvPr/>
        </p:nvSpPr>
        <p:spPr>
          <a:xfrm>
            <a:off x="889688" y="1749287"/>
            <a:ext cx="6002110" cy="1479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Automation of VGA</a:t>
            </a:r>
          </a:p>
          <a:p>
            <a:r>
              <a:rPr lang="ar-EG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مضخم بكسب قابل للتغيير</a:t>
            </a:r>
            <a:endParaRPr lang="en-US" sz="3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E8EC9-42CF-70DC-051C-5C209DD84D73}"/>
              </a:ext>
            </a:extLst>
          </p:cNvPr>
          <p:cNvSpPr txBox="1"/>
          <p:nvPr/>
        </p:nvSpPr>
        <p:spPr>
          <a:xfrm>
            <a:off x="889688" y="3629633"/>
            <a:ext cx="6002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Graduation Project Proposal Year 2022/2023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87E24-5144-C7C0-99EB-0C3C8238711E}"/>
              </a:ext>
            </a:extLst>
          </p:cNvPr>
          <p:cNvSpPr txBox="1"/>
          <p:nvPr/>
        </p:nvSpPr>
        <p:spPr>
          <a:xfrm>
            <a:off x="1082141" y="4487401"/>
            <a:ext cx="5809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Presented By : Mario Samir – Aya Abdelwahed</a:t>
            </a:r>
          </a:p>
        </p:txBody>
      </p:sp>
    </p:spTree>
    <p:extLst>
      <p:ext uri="{BB962C8B-B14F-4D97-AF65-F5344CB8AC3E}">
        <p14:creationId xmlns:p14="http://schemas.microsoft.com/office/powerpoint/2010/main" val="311182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5BE34-EB73-B9E5-6F70-07196BB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Transistor &amp; First IC</a:t>
            </a:r>
          </a:p>
        </p:txBody>
      </p:sp>
      <p:pic>
        <p:nvPicPr>
          <p:cNvPr id="10" name="صورة 6" descr="صورة تحتوي على قفل&#10;&#10;تم إنشاء الوصف تلقائياً بثقة متوسطة">
            <a:extLst>
              <a:ext uri="{FF2B5EF4-FFF2-40B4-BE49-F238E27FC236}">
                <a16:creationId xmlns:a16="http://schemas.microsoft.com/office/drawing/2014/main" id="{63AEFA4B-F5A1-1C32-B480-818A83EC45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r="32000" b="-1"/>
          <a:stretch/>
        </p:blipFill>
        <p:spPr>
          <a:xfrm>
            <a:off x="5057569" y="3063316"/>
            <a:ext cx="2076861" cy="2076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102A6-DA26-73E7-F127-C41415C3DC1B}"/>
              </a:ext>
            </a:extLst>
          </p:cNvPr>
          <p:cNvSpPr txBox="1"/>
          <p:nvPr/>
        </p:nvSpPr>
        <p:spPr>
          <a:xfrm>
            <a:off x="1746970" y="2555291"/>
            <a:ext cx="20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First transistor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320E2-1817-6250-2583-1AF13B027CF6}"/>
              </a:ext>
            </a:extLst>
          </p:cNvPr>
          <p:cNvSpPr txBox="1"/>
          <p:nvPr/>
        </p:nvSpPr>
        <p:spPr>
          <a:xfrm>
            <a:off x="1674127" y="5278848"/>
            <a:ext cx="22164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The first transistor</a:t>
            </a:r>
          </a:p>
          <a:p>
            <a:pPr algn="ctr"/>
            <a:r>
              <a:rPr lang="en-US" sz="1400" b="1" dirty="0"/>
              <a:t>Size of 100 µm </a:t>
            </a:r>
          </a:p>
          <a:p>
            <a:pPr algn="ctr"/>
            <a:r>
              <a:rPr lang="en-US" sz="1400" b="1" dirty="0"/>
              <a:t>(Bell labs, 1947)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C0EE6-8BBE-7840-E55D-ED082211F904}"/>
              </a:ext>
            </a:extLst>
          </p:cNvPr>
          <p:cNvSpPr txBox="1"/>
          <p:nvPr/>
        </p:nvSpPr>
        <p:spPr>
          <a:xfrm>
            <a:off x="5057587" y="2555291"/>
            <a:ext cx="207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First 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37AD8-E339-AC48-E99A-F139E854FDA7}"/>
              </a:ext>
            </a:extLst>
          </p:cNvPr>
          <p:cNvSpPr txBox="1"/>
          <p:nvPr/>
        </p:nvSpPr>
        <p:spPr>
          <a:xfrm>
            <a:off x="4890480" y="5278848"/>
            <a:ext cx="24110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Only one transistor </a:t>
            </a:r>
            <a:endParaRPr lang="ar-EG" sz="1400" b="1" dirty="0"/>
          </a:p>
          <a:p>
            <a:pPr algn="ctr"/>
            <a:r>
              <a:rPr lang="en-US" sz="1400" b="1" dirty="0"/>
              <a:t>Only (+R+C)</a:t>
            </a:r>
          </a:p>
          <a:p>
            <a:pPr algn="ctr"/>
            <a:r>
              <a:rPr lang="en-US" sz="1400" b="1" dirty="0"/>
              <a:t>( Texas instruments ,1958 )</a:t>
            </a:r>
          </a:p>
        </p:txBody>
      </p:sp>
      <p:pic>
        <p:nvPicPr>
          <p:cNvPr id="1026" name="Picture 2" descr="Intel SR1BA Processor Intel Xeon 12 Core 2.4GHz | New Bulk Pack">
            <a:extLst>
              <a:ext uri="{FF2B5EF4-FFF2-40B4-BE49-F238E27FC236}">
                <a16:creationId xmlns:a16="http://schemas.microsoft.com/office/drawing/2014/main" id="{55C5C04D-665C-725D-E849-CCF44A8D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87" y="3063312"/>
            <a:ext cx="2076843" cy="20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55C76-1E72-1AF7-5BA1-786C56FD4C7C}"/>
              </a:ext>
            </a:extLst>
          </p:cNvPr>
          <p:cNvSpPr txBox="1"/>
          <p:nvPr/>
        </p:nvSpPr>
        <p:spPr>
          <a:xfrm>
            <a:off x="8368186" y="2566165"/>
            <a:ext cx="207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Now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C7C8B-6EA5-B57D-ABC9-5B036E780577}"/>
              </a:ext>
            </a:extLst>
          </p:cNvPr>
          <p:cNvSpPr txBox="1"/>
          <p:nvPr/>
        </p:nvSpPr>
        <p:spPr>
          <a:xfrm>
            <a:off x="8201088" y="5278848"/>
            <a:ext cx="24110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Xeon E5 </a:t>
            </a:r>
            <a:r>
              <a:rPr lang="fr-FR" sz="1400" b="1" dirty="0" err="1"/>
              <a:t>Microprocessor</a:t>
            </a:r>
            <a:br>
              <a:rPr lang="fr-FR" sz="1400" b="1" dirty="0"/>
            </a:br>
            <a:r>
              <a:rPr lang="fr-FR" sz="1400" b="1" dirty="0"/>
              <a:t>2.26 billion transistors!</a:t>
            </a:r>
            <a:br>
              <a:rPr lang="fr-FR" sz="1400" b="1" dirty="0"/>
            </a:br>
            <a:r>
              <a:rPr lang="fr-FR" sz="1400" b="1" dirty="0"/>
              <a:t>( Intel, 2012 ) 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B7D7B3-EE8C-7C18-2C42-2EA994557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4" t="1363" r="24702" b="27781"/>
          <a:stretch/>
        </p:blipFill>
        <p:spPr bwMode="auto">
          <a:xfrm>
            <a:off x="1955929" y="3063308"/>
            <a:ext cx="1652821" cy="207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4FEB88-4008-8850-2E69-DFEFE80294F9}"/>
              </a:ext>
            </a:extLst>
          </p:cNvPr>
          <p:cNvSpPr/>
          <p:nvPr/>
        </p:nvSpPr>
        <p:spPr>
          <a:xfrm>
            <a:off x="3823812" y="3859411"/>
            <a:ext cx="978408" cy="484632"/>
          </a:xfrm>
          <a:prstGeom prst="rightArrow">
            <a:avLst/>
          </a:prstGeom>
          <a:solidFill>
            <a:srgbClr val="E6B9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C55384E-3829-52D1-6727-DAAF0479A4B8}"/>
              </a:ext>
            </a:extLst>
          </p:cNvPr>
          <p:cNvSpPr/>
          <p:nvPr/>
        </p:nvSpPr>
        <p:spPr>
          <a:xfrm>
            <a:off x="7222680" y="3859411"/>
            <a:ext cx="978408" cy="484632"/>
          </a:xfrm>
          <a:prstGeom prst="rightArrow">
            <a:avLst/>
          </a:prstGeom>
          <a:solidFill>
            <a:srgbClr val="E6B9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5">
            <a:extLst>
              <a:ext uri="{FF2B5EF4-FFF2-40B4-BE49-F238E27FC236}">
                <a16:creationId xmlns:a16="http://schemas.microsoft.com/office/drawing/2014/main" id="{7B4FCD7C-53EA-AA16-EFF6-2361F4CB4133}"/>
              </a:ext>
            </a:extLst>
          </p:cNvPr>
          <p:cNvSpPr txBox="1"/>
          <p:nvPr/>
        </p:nvSpPr>
        <p:spPr>
          <a:xfrm>
            <a:off x="8322365" y="624160"/>
            <a:ext cx="3034749" cy="56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MOSFET scaling</a:t>
            </a:r>
          </a:p>
          <a:p>
            <a:pPr algn="l"/>
            <a:r>
              <a:rPr lang="en-US" sz="2400" b="1" dirty="0"/>
              <a:t>(process nodes)</a:t>
            </a:r>
          </a:p>
          <a:p>
            <a:pPr algn="l"/>
            <a:r>
              <a:rPr lang="en-US" sz="2400" b="1" dirty="0"/>
              <a:t>100 µm - 1947</a:t>
            </a:r>
          </a:p>
          <a:p>
            <a:pPr algn="l"/>
            <a:r>
              <a:rPr lang="en-US" sz="2400" b="1" dirty="0"/>
              <a:t>10 µm – 1971</a:t>
            </a:r>
          </a:p>
          <a:p>
            <a:pPr algn="l"/>
            <a:r>
              <a:rPr lang="en-US" sz="2400" b="1" dirty="0"/>
              <a:t>1 µm – 1984</a:t>
            </a:r>
          </a:p>
          <a:p>
            <a:pPr algn="l"/>
            <a:r>
              <a:rPr lang="en-US" sz="2400" b="1" dirty="0"/>
              <a:t>130 nm – 2001</a:t>
            </a:r>
          </a:p>
          <a:p>
            <a:pPr algn="l"/>
            <a:r>
              <a:rPr lang="en-US" sz="2400" b="1" dirty="0"/>
              <a:t>65 nm – 2005</a:t>
            </a:r>
          </a:p>
          <a:p>
            <a:pPr algn="l"/>
            <a:r>
              <a:rPr lang="en-US" sz="2400" b="1" dirty="0"/>
              <a:t>32 nm – 2009</a:t>
            </a:r>
          </a:p>
          <a:p>
            <a:pPr algn="l"/>
            <a:r>
              <a:rPr lang="en-US" sz="2400" b="1" dirty="0"/>
              <a:t>22 nm – 2012</a:t>
            </a:r>
          </a:p>
          <a:p>
            <a:pPr algn="l"/>
            <a:r>
              <a:rPr lang="en-US" sz="2400" b="1" dirty="0"/>
              <a:t>14 nm – 2014</a:t>
            </a:r>
          </a:p>
          <a:p>
            <a:pPr algn="l"/>
            <a:r>
              <a:rPr lang="en-US" sz="2400" b="1" dirty="0"/>
              <a:t>10 nm – 2016</a:t>
            </a:r>
          </a:p>
          <a:p>
            <a:pPr algn="l"/>
            <a:r>
              <a:rPr lang="en-US" sz="2400" b="1" dirty="0"/>
              <a:t>7 nm – 2018</a:t>
            </a:r>
          </a:p>
          <a:p>
            <a:pPr algn="l"/>
            <a:r>
              <a:rPr lang="en-US" sz="2400" b="1" dirty="0"/>
              <a:t>5 nm – 2020</a:t>
            </a:r>
          </a:p>
          <a:p>
            <a:pPr algn="l"/>
            <a:r>
              <a:rPr lang="en-US" sz="2400" b="1" dirty="0">
                <a:solidFill>
                  <a:srgbClr val="DEB076"/>
                </a:solidFill>
              </a:rPr>
              <a:t>3 nm – 2022</a:t>
            </a:r>
            <a:br>
              <a:rPr lang="en-US" sz="2400" b="1" dirty="0"/>
            </a:br>
            <a:r>
              <a:rPr lang="en-US" sz="2400" b="1" dirty="0"/>
              <a:t>Future  2 nm ~ 2024</a:t>
            </a:r>
          </a:p>
        </p:txBody>
      </p:sp>
      <p:pic>
        <p:nvPicPr>
          <p:cNvPr id="3" name="صورة 7">
            <a:extLst>
              <a:ext uri="{FF2B5EF4-FFF2-40B4-BE49-F238E27FC236}">
                <a16:creationId xmlns:a16="http://schemas.microsoft.com/office/drawing/2014/main" id="{44F040FE-5775-B680-DD23-D1CE1ED3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9" y="987916"/>
            <a:ext cx="5983353" cy="4882167"/>
          </a:xfrm>
          <a:prstGeom prst="rect">
            <a:avLst/>
          </a:prstGeom>
        </p:spPr>
      </p:pic>
      <p:sp>
        <p:nvSpPr>
          <p:cNvPr id="4" name="سهم: لأسفل 10">
            <a:extLst>
              <a:ext uri="{FF2B5EF4-FFF2-40B4-BE49-F238E27FC236}">
                <a16:creationId xmlns:a16="http://schemas.microsoft.com/office/drawing/2014/main" id="{6B729637-4B26-D454-D036-7047FA895D25}"/>
              </a:ext>
            </a:extLst>
          </p:cNvPr>
          <p:cNvSpPr/>
          <p:nvPr/>
        </p:nvSpPr>
        <p:spPr>
          <a:xfrm>
            <a:off x="7345654" y="770205"/>
            <a:ext cx="492369" cy="5317588"/>
          </a:xfrm>
          <a:prstGeom prst="downArrow">
            <a:avLst/>
          </a:prstGeom>
          <a:solidFill>
            <a:srgbClr val="DEB076"/>
          </a:solidFill>
          <a:ln>
            <a:solidFill>
              <a:srgbClr val="E2B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4">
            <a:extLst>
              <a:ext uri="{FF2B5EF4-FFF2-40B4-BE49-F238E27FC236}">
                <a16:creationId xmlns:a16="http://schemas.microsoft.com/office/drawing/2014/main" id="{C3DE6749-F3A5-4178-06C4-1B4A2C70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" y="2939433"/>
            <a:ext cx="4677664" cy="2845429"/>
          </a:xfrm>
          <a:prstGeom prst="rect">
            <a:avLst/>
          </a:prstGeom>
        </p:spPr>
      </p:pic>
      <p:sp>
        <p:nvSpPr>
          <p:cNvPr id="5" name="مربع نص 20">
            <a:extLst>
              <a:ext uri="{FF2B5EF4-FFF2-40B4-BE49-F238E27FC236}">
                <a16:creationId xmlns:a16="http://schemas.microsoft.com/office/drawing/2014/main" id="{7863EC98-B40E-9C49-603D-C460C9470D25}"/>
              </a:ext>
            </a:extLst>
          </p:cNvPr>
          <p:cNvSpPr txBox="1"/>
          <p:nvPr/>
        </p:nvSpPr>
        <p:spPr>
          <a:xfrm>
            <a:off x="6997147" y="3703604"/>
            <a:ext cx="41933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Automation</a:t>
            </a:r>
          </a:p>
          <a:p>
            <a:pPr algn="ctr"/>
            <a:endParaRPr lang="en-US" sz="2800" dirty="0"/>
          </a:p>
          <a:p>
            <a:pPr algn="ctr"/>
            <a:r>
              <a:rPr lang="en-US" dirty="0"/>
              <a:t>Creating Automation scripts for design cycle</a:t>
            </a:r>
          </a:p>
          <a:p>
            <a:pPr algn="ctr"/>
            <a:r>
              <a:rPr lang="en-US" dirty="0"/>
              <a:t> (schematic/layout)</a:t>
            </a:r>
          </a:p>
        </p:txBody>
      </p:sp>
      <p:sp>
        <p:nvSpPr>
          <p:cNvPr id="6" name="علامة الجمع 6">
            <a:extLst>
              <a:ext uri="{FF2B5EF4-FFF2-40B4-BE49-F238E27FC236}">
                <a16:creationId xmlns:a16="http://schemas.microsoft.com/office/drawing/2014/main" id="{1BF32B81-4087-973F-D03D-D2CE4362541F}"/>
              </a:ext>
            </a:extLst>
          </p:cNvPr>
          <p:cNvSpPr/>
          <p:nvPr/>
        </p:nvSpPr>
        <p:spPr>
          <a:xfrm>
            <a:off x="5853562" y="4024376"/>
            <a:ext cx="969166" cy="866562"/>
          </a:xfrm>
          <a:prstGeom prst="mathPlus">
            <a:avLst/>
          </a:prstGeom>
          <a:solidFill>
            <a:srgbClr val="DEB076"/>
          </a:solidFill>
          <a:ln>
            <a:solidFill>
              <a:srgbClr val="382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5F4F9-1710-23BC-5BEE-D0AA6D9691A2}"/>
              </a:ext>
            </a:extLst>
          </p:cNvPr>
          <p:cNvSpPr txBox="1"/>
          <p:nvPr/>
        </p:nvSpPr>
        <p:spPr>
          <a:xfrm>
            <a:off x="3038061" y="756238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Project’s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012E-8541-2DD8-458F-A11484F751E4}"/>
              </a:ext>
            </a:extLst>
          </p:cNvPr>
          <p:cNvSpPr txBox="1"/>
          <p:nvPr/>
        </p:nvSpPr>
        <p:spPr>
          <a:xfrm>
            <a:off x="1001478" y="1529728"/>
            <a:ext cx="6801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800" dirty="0"/>
              <a:t>Designing layout of a fully differential Variable Gain Amplifier (VGA).</a:t>
            </a:r>
          </a:p>
          <a:p>
            <a:pPr marL="342900" indent="-342900"/>
            <a:r>
              <a:rPr lang="en-US" sz="1800" dirty="0"/>
              <a:t>Running post layout sims (PEX).</a:t>
            </a:r>
          </a:p>
          <a:p>
            <a:pPr marL="342900" indent="-342900"/>
            <a:r>
              <a:rPr lang="en-US" sz="1800" dirty="0"/>
              <a:t>Creating Automation scripts for the VGA design cycle (schematic/layout).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809FD3-15DF-1541-0C56-2E452317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633" y="1341012"/>
            <a:ext cx="2376864" cy="18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F98109-6DF8-5541-C0BA-D44CE499E94F}"/>
              </a:ext>
            </a:extLst>
          </p:cNvPr>
          <p:cNvSpPr txBox="1"/>
          <p:nvPr/>
        </p:nvSpPr>
        <p:spPr>
          <a:xfrm>
            <a:off x="3038060" y="880855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Schematic VS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8E68-4BBD-FF6A-6395-85976B02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13" y="2402363"/>
            <a:ext cx="4908878" cy="308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35BAE0-06C6-8064-48E3-AAA2F4D6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11" y="2313709"/>
            <a:ext cx="4848694" cy="32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6A259-D7FB-A12E-3EFA-B3A45FA0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85" y="1826407"/>
            <a:ext cx="6378228" cy="4150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98109-6DF8-5541-C0BA-D44CE499E94F}"/>
              </a:ext>
            </a:extLst>
          </p:cNvPr>
          <p:cNvSpPr txBox="1"/>
          <p:nvPr/>
        </p:nvSpPr>
        <p:spPr>
          <a:xfrm>
            <a:off x="3038060" y="880855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Schematic VS Layout</a:t>
            </a:r>
          </a:p>
        </p:txBody>
      </p:sp>
    </p:spTree>
    <p:extLst>
      <p:ext uri="{BB962C8B-B14F-4D97-AF65-F5344CB8AC3E}">
        <p14:creationId xmlns:p14="http://schemas.microsoft.com/office/powerpoint/2010/main" val="66553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9B7BA-70D9-91E1-9E44-B4CC9F307E6C}"/>
              </a:ext>
            </a:extLst>
          </p:cNvPr>
          <p:cNvSpPr txBox="1"/>
          <p:nvPr/>
        </p:nvSpPr>
        <p:spPr>
          <a:xfrm>
            <a:off x="2559325" y="915505"/>
            <a:ext cx="7073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layout is so important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7D6D2-7820-9658-FC77-793153962CA9}"/>
              </a:ext>
            </a:extLst>
          </p:cNvPr>
          <p:cNvSpPr txBox="1"/>
          <p:nvPr/>
        </p:nvSpPr>
        <p:spPr>
          <a:xfrm>
            <a:off x="921027" y="2722097"/>
            <a:ext cx="5174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Good layout</a:t>
            </a:r>
          </a:p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 Successful Product </a:t>
            </a:r>
          </a:p>
        </p:txBody>
      </p:sp>
      <p:pic>
        <p:nvPicPr>
          <p:cNvPr id="7" name="رسم 4" descr="تخطيط خارجي لوجه ملاك مع تعبئة خالصة">
            <a:extLst>
              <a:ext uri="{FF2B5EF4-FFF2-40B4-BE49-F238E27FC236}">
                <a16:creationId xmlns:a16="http://schemas.microsoft.com/office/drawing/2014/main" id="{EB8E61D5-95CA-4B22-310D-51D765F6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244" y="3991148"/>
            <a:ext cx="1226539" cy="1226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C1779-B7B0-7C90-639D-5029CC640B34}"/>
              </a:ext>
            </a:extLst>
          </p:cNvPr>
          <p:cNvSpPr txBox="1"/>
          <p:nvPr/>
        </p:nvSpPr>
        <p:spPr>
          <a:xfrm>
            <a:off x="6095999" y="2722097"/>
            <a:ext cx="5174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bad layout</a:t>
            </a:r>
          </a:p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 Faulty Product</a:t>
            </a:r>
          </a:p>
        </p:txBody>
      </p:sp>
      <p:pic>
        <p:nvPicPr>
          <p:cNvPr id="9" name="رسم 6" descr="تخطيط خارجي لوجه غاضب مع تعبئة خالصة">
            <a:extLst>
              <a:ext uri="{FF2B5EF4-FFF2-40B4-BE49-F238E27FC236}">
                <a16:creationId xmlns:a16="http://schemas.microsoft.com/office/drawing/2014/main" id="{8029E886-131F-71EB-79E1-1C03305C4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0669" y="4008070"/>
            <a:ext cx="1226539" cy="12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211</Words>
  <Application>Microsoft Office PowerPoint</Application>
  <PresentationFormat>Widescreen</PresentationFormat>
  <Paragraphs>44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PowerPoint Presentation</vt:lpstr>
      <vt:lpstr>First Transistor &amp; First 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Abubakr</dc:creator>
  <cp:lastModifiedBy>Ahmed Abubakr</cp:lastModifiedBy>
  <cp:revision>6</cp:revision>
  <dcterms:created xsi:type="dcterms:W3CDTF">2023-05-12T17:07:02Z</dcterms:created>
  <dcterms:modified xsi:type="dcterms:W3CDTF">2023-05-12T21:47:03Z</dcterms:modified>
</cp:coreProperties>
</file>