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37"/>
  </p:notesMasterIdLst>
  <p:sldIdLst>
    <p:sldId id="362" r:id="rId2"/>
    <p:sldId id="487" r:id="rId3"/>
    <p:sldId id="479" r:id="rId4"/>
    <p:sldId id="321" r:id="rId5"/>
    <p:sldId id="705" r:id="rId6"/>
    <p:sldId id="694" r:id="rId7"/>
    <p:sldId id="710" r:id="rId8"/>
    <p:sldId id="708" r:id="rId9"/>
    <p:sldId id="712" r:id="rId10"/>
    <p:sldId id="714" r:id="rId11"/>
    <p:sldId id="695" r:id="rId12"/>
    <p:sldId id="704" r:id="rId13"/>
    <p:sldId id="706" r:id="rId14"/>
    <p:sldId id="716" r:id="rId15"/>
    <p:sldId id="696" r:id="rId16"/>
    <p:sldId id="697" r:id="rId17"/>
    <p:sldId id="702" r:id="rId18"/>
    <p:sldId id="703" r:id="rId19"/>
    <p:sldId id="707" r:id="rId20"/>
    <p:sldId id="646" r:id="rId21"/>
    <p:sldId id="719" r:id="rId22"/>
    <p:sldId id="720" r:id="rId23"/>
    <p:sldId id="718" r:id="rId24"/>
    <p:sldId id="721" r:id="rId25"/>
    <p:sldId id="722" r:id="rId26"/>
    <p:sldId id="723" r:id="rId27"/>
    <p:sldId id="724" r:id="rId28"/>
    <p:sldId id="725" r:id="rId29"/>
    <p:sldId id="726" r:id="rId30"/>
    <p:sldId id="727" r:id="rId31"/>
    <p:sldId id="728" r:id="rId32"/>
    <p:sldId id="730" r:id="rId33"/>
    <p:sldId id="731" r:id="rId34"/>
    <p:sldId id="729"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00EEFA"/>
    <a:srgbClr val="992B4A"/>
    <a:srgbClr val="00969E"/>
    <a:srgbClr val="9CF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3679" autoAdjust="0"/>
  </p:normalViewPr>
  <p:slideViewPr>
    <p:cSldViewPr snapToGrid="0">
      <p:cViewPr varScale="1">
        <p:scale>
          <a:sx n="82" d="100"/>
          <a:sy n="82" d="100"/>
        </p:scale>
        <p:origin x="557" y="72"/>
      </p:cViewPr>
      <p:guideLst>
        <p:guide orient="horz" pos="2183"/>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94E35-66F1-43B2-8EEA-6CDFE0D2ADE5}" type="datetimeFigureOut">
              <a:rPr lang="en-US" smtClean="0"/>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D9C39-9F36-4242-9E12-7A0DC9FCFD05}" type="slidenum">
              <a:rPr lang="en-US" smtClean="0"/>
              <a:t>‹#›</a:t>
            </a:fld>
            <a:endParaRPr lang="en-US"/>
          </a:p>
        </p:txBody>
      </p:sp>
    </p:spTree>
    <p:extLst>
      <p:ext uri="{BB962C8B-B14F-4D97-AF65-F5344CB8AC3E}">
        <p14:creationId xmlns:p14="http://schemas.microsoft.com/office/powerpoint/2010/main" val="224581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a:t>
            </a:fld>
            <a:endParaRPr lang="en-US"/>
          </a:p>
        </p:txBody>
      </p:sp>
    </p:spTree>
    <p:extLst>
      <p:ext uri="{BB962C8B-B14F-4D97-AF65-F5344CB8AC3E}">
        <p14:creationId xmlns:p14="http://schemas.microsoft.com/office/powerpoint/2010/main" val="159111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11</a:t>
            </a:fld>
            <a:endParaRPr lang="en-US"/>
          </a:p>
        </p:txBody>
      </p:sp>
    </p:spTree>
    <p:extLst>
      <p:ext uri="{BB962C8B-B14F-4D97-AF65-F5344CB8AC3E}">
        <p14:creationId xmlns:p14="http://schemas.microsoft.com/office/powerpoint/2010/main" val="11084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12</a:t>
            </a:fld>
            <a:endParaRPr lang="en-US"/>
          </a:p>
        </p:txBody>
      </p:sp>
    </p:spTree>
    <p:extLst>
      <p:ext uri="{BB962C8B-B14F-4D97-AF65-F5344CB8AC3E}">
        <p14:creationId xmlns:p14="http://schemas.microsoft.com/office/powerpoint/2010/main" val="4193135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13</a:t>
            </a:fld>
            <a:endParaRPr lang="en-US"/>
          </a:p>
        </p:txBody>
      </p:sp>
    </p:spTree>
    <p:extLst>
      <p:ext uri="{BB962C8B-B14F-4D97-AF65-F5344CB8AC3E}">
        <p14:creationId xmlns:p14="http://schemas.microsoft.com/office/powerpoint/2010/main" val="3016859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14</a:t>
            </a:fld>
            <a:endParaRPr lang="en-US"/>
          </a:p>
        </p:txBody>
      </p:sp>
    </p:spTree>
    <p:extLst>
      <p:ext uri="{BB962C8B-B14F-4D97-AF65-F5344CB8AC3E}">
        <p14:creationId xmlns:p14="http://schemas.microsoft.com/office/powerpoint/2010/main" val="55620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15</a:t>
            </a:fld>
            <a:endParaRPr lang="en-US"/>
          </a:p>
        </p:txBody>
      </p:sp>
    </p:spTree>
    <p:extLst>
      <p:ext uri="{BB962C8B-B14F-4D97-AF65-F5344CB8AC3E}">
        <p14:creationId xmlns:p14="http://schemas.microsoft.com/office/powerpoint/2010/main" val="2646202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16</a:t>
            </a:fld>
            <a:endParaRPr lang="en-US"/>
          </a:p>
        </p:txBody>
      </p:sp>
    </p:spTree>
    <p:extLst>
      <p:ext uri="{BB962C8B-B14F-4D97-AF65-F5344CB8AC3E}">
        <p14:creationId xmlns:p14="http://schemas.microsoft.com/office/powerpoint/2010/main" val="87641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17</a:t>
            </a:fld>
            <a:endParaRPr lang="en-US"/>
          </a:p>
        </p:txBody>
      </p:sp>
    </p:spTree>
    <p:extLst>
      <p:ext uri="{BB962C8B-B14F-4D97-AF65-F5344CB8AC3E}">
        <p14:creationId xmlns:p14="http://schemas.microsoft.com/office/powerpoint/2010/main" val="3022298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18</a:t>
            </a:fld>
            <a:endParaRPr lang="en-US"/>
          </a:p>
        </p:txBody>
      </p:sp>
    </p:spTree>
    <p:extLst>
      <p:ext uri="{BB962C8B-B14F-4D97-AF65-F5344CB8AC3E}">
        <p14:creationId xmlns:p14="http://schemas.microsoft.com/office/powerpoint/2010/main" val="3836810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19</a:t>
            </a:fld>
            <a:endParaRPr lang="en-US"/>
          </a:p>
        </p:txBody>
      </p:sp>
    </p:spTree>
    <p:extLst>
      <p:ext uri="{BB962C8B-B14F-4D97-AF65-F5344CB8AC3E}">
        <p14:creationId xmlns:p14="http://schemas.microsoft.com/office/powerpoint/2010/main" val="1056219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20</a:t>
            </a:fld>
            <a:endParaRPr lang="en-US"/>
          </a:p>
        </p:txBody>
      </p:sp>
    </p:spTree>
    <p:extLst>
      <p:ext uri="{BB962C8B-B14F-4D97-AF65-F5344CB8AC3E}">
        <p14:creationId xmlns:p14="http://schemas.microsoft.com/office/powerpoint/2010/main" val="1691724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2" name="Rectangle 2"/>
          <p:cNvSpPr txBox="1">
            <a:spLocks noGrp="1" noChangeArrowheads="1"/>
          </p:cNvSpPr>
          <p:nvPr>
            <p:ph type="body" idx="1"/>
          </p:nvPr>
        </p:nvSpPr>
        <p:spPr bwMode="auto">
          <a:xfrm>
            <a:off x="1061392" y="4350019"/>
            <a:ext cx="4740978" cy="35123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Tree>
    <p:extLst>
      <p:ext uri="{BB962C8B-B14F-4D97-AF65-F5344CB8AC3E}">
        <p14:creationId xmlns:p14="http://schemas.microsoft.com/office/powerpoint/2010/main" val="1377144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21</a:t>
            </a:fld>
            <a:endParaRPr lang="en-US"/>
          </a:p>
        </p:txBody>
      </p:sp>
    </p:spTree>
    <p:extLst>
      <p:ext uri="{BB962C8B-B14F-4D97-AF65-F5344CB8AC3E}">
        <p14:creationId xmlns:p14="http://schemas.microsoft.com/office/powerpoint/2010/main" val="97370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22</a:t>
            </a:fld>
            <a:endParaRPr lang="en-US"/>
          </a:p>
        </p:txBody>
      </p:sp>
    </p:spTree>
    <p:extLst>
      <p:ext uri="{BB962C8B-B14F-4D97-AF65-F5344CB8AC3E}">
        <p14:creationId xmlns:p14="http://schemas.microsoft.com/office/powerpoint/2010/main" val="3866253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23</a:t>
            </a:fld>
            <a:endParaRPr lang="en-US"/>
          </a:p>
        </p:txBody>
      </p:sp>
    </p:spTree>
    <p:extLst>
      <p:ext uri="{BB962C8B-B14F-4D97-AF65-F5344CB8AC3E}">
        <p14:creationId xmlns:p14="http://schemas.microsoft.com/office/powerpoint/2010/main" val="1428271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24</a:t>
            </a:fld>
            <a:endParaRPr lang="en-US"/>
          </a:p>
        </p:txBody>
      </p:sp>
    </p:spTree>
    <p:extLst>
      <p:ext uri="{BB962C8B-B14F-4D97-AF65-F5344CB8AC3E}">
        <p14:creationId xmlns:p14="http://schemas.microsoft.com/office/powerpoint/2010/main" val="2414796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25</a:t>
            </a:fld>
            <a:endParaRPr lang="en-US"/>
          </a:p>
        </p:txBody>
      </p:sp>
    </p:spTree>
    <p:extLst>
      <p:ext uri="{BB962C8B-B14F-4D97-AF65-F5344CB8AC3E}">
        <p14:creationId xmlns:p14="http://schemas.microsoft.com/office/powerpoint/2010/main" val="132224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26</a:t>
            </a:fld>
            <a:endParaRPr lang="en-US"/>
          </a:p>
        </p:txBody>
      </p:sp>
    </p:spTree>
    <p:extLst>
      <p:ext uri="{BB962C8B-B14F-4D97-AF65-F5344CB8AC3E}">
        <p14:creationId xmlns:p14="http://schemas.microsoft.com/office/powerpoint/2010/main" val="3652918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27</a:t>
            </a:fld>
            <a:endParaRPr lang="en-US"/>
          </a:p>
        </p:txBody>
      </p:sp>
    </p:spTree>
    <p:extLst>
      <p:ext uri="{BB962C8B-B14F-4D97-AF65-F5344CB8AC3E}">
        <p14:creationId xmlns:p14="http://schemas.microsoft.com/office/powerpoint/2010/main" val="145669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28</a:t>
            </a:fld>
            <a:endParaRPr lang="en-US"/>
          </a:p>
        </p:txBody>
      </p:sp>
    </p:spTree>
    <p:extLst>
      <p:ext uri="{BB962C8B-B14F-4D97-AF65-F5344CB8AC3E}">
        <p14:creationId xmlns:p14="http://schemas.microsoft.com/office/powerpoint/2010/main" val="2779641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29</a:t>
            </a:fld>
            <a:endParaRPr lang="en-US"/>
          </a:p>
        </p:txBody>
      </p:sp>
    </p:spTree>
    <p:extLst>
      <p:ext uri="{BB962C8B-B14F-4D97-AF65-F5344CB8AC3E}">
        <p14:creationId xmlns:p14="http://schemas.microsoft.com/office/powerpoint/2010/main" val="1507318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30</a:t>
            </a:fld>
            <a:endParaRPr lang="en-US"/>
          </a:p>
        </p:txBody>
      </p:sp>
    </p:spTree>
    <p:extLst>
      <p:ext uri="{BB962C8B-B14F-4D97-AF65-F5344CB8AC3E}">
        <p14:creationId xmlns:p14="http://schemas.microsoft.com/office/powerpoint/2010/main" val="1593590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a:spLocks noGrp="1" noRot="1" noChangeAspect="1" noChangeArrowheads="1" noTextEdit="1"/>
          </p:cNvSpPr>
          <p:nvPr>
            <p:ph type="sldImg"/>
          </p:nvPr>
        </p:nvSpPr>
        <p:spPr bwMode="auto">
          <a:xfrm>
            <a:off x="615950" y="877888"/>
            <a:ext cx="5626100" cy="31654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8" name="Rectangle 2"/>
          <p:cNvSpPr txBox="1">
            <a:spLocks noGrp="1" noChangeArrowheads="1"/>
          </p:cNvSpPr>
          <p:nvPr>
            <p:ph type="body" idx="1"/>
          </p:nvPr>
        </p:nvSpPr>
        <p:spPr bwMode="auto">
          <a:xfrm>
            <a:off x="1061392" y="4350019"/>
            <a:ext cx="4740978" cy="35123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it-IT"/>
          </a:p>
        </p:txBody>
      </p:sp>
    </p:spTree>
    <p:extLst>
      <p:ext uri="{BB962C8B-B14F-4D97-AF65-F5344CB8AC3E}">
        <p14:creationId xmlns:p14="http://schemas.microsoft.com/office/powerpoint/2010/main" val="2149392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31</a:t>
            </a:fld>
            <a:endParaRPr lang="en-US"/>
          </a:p>
        </p:txBody>
      </p:sp>
    </p:spTree>
    <p:extLst>
      <p:ext uri="{BB962C8B-B14F-4D97-AF65-F5344CB8AC3E}">
        <p14:creationId xmlns:p14="http://schemas.microsoft.com/office/powerpoint/2010/main" val="2730928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32</a:t>
            </a:fld>
            <a:endParaRPr lang="en-US"/>
          </a:p>
        </p:txBody>
      </p:sp>
    </p:spTree>
    <p:extLst>
      <p:ext uri="{BB962C8B-B14F-4D97-AF65-F5344CB8AC3E}">
        <p14:creationId xmlns:p14="http://schemas.microsoft.com/office/powerpoint/2010/main" val="3505481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33</a:t>
            </a:fld>
            <a:endParaRPr lang="en-US"/>
          </a:p>
        </p:txBody>
      </p:sp>
    </p:spTree>
    <p:extLst>
      <p:ext uri="{BB962C8B-B14F-4D97-AF65-F5344CB8AC3E}">
        <p14:creationId xmlns:p14="http://schemas.microsoft.com/office/powerpoint/2010/main" val="699370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34</a:t>
            </a:fld>
            <a:endParaRPr lang="en-US"/>
          </a:p>
        </p:txBody>
      </p:sp>
    </p:spTree>
    <p:extLst>
      <p:ext uri="{BB962C8B-B14F-4D97-AF65-F5344CB8AC3E}">
        <p14:creationId xmlns:p14="http://schemas.microsoft.com/office/powerpoint/2010/main" val="3347019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5</a:t>
            </a:fld>
            <a:endParaRPr lang="en-US"/>
          </a:p>
        </p:txBody>
      </p:sp>
    </p:spTree>
    <p:extLst>
      <p:ext uri="{BB962C8B-B14F-4D97-AF65-F5344CB8AC3E}">
        <p14:creationId xmlns:p14="http://schemas.microsoft.com/office/powerpoint/2010/main" val="10777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6</a:t>
            </a:fld>
            <a:endParaRPr lang="en-US"/>
          </a:p>
        </p:txBody>
      </p:sp>
    </p:spTree>
    <p:extLst>
      <p:ext uri="{BB962C8B-B14F-4D97-AF65-F5344CB8AC3E}">
        <p14:creationId xmlns:p14="http://schemas.microsoft.com/office/powerpoint/2010/main" val="205180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7</a:t>
            </a:fld>
            <a:endParaRPr lang="en-US"/>
          </a:p>
        </p:txBody>
      </p:sp>
    </p:spTree>
    <p:extLst>
      <p:ext uri="{BB962C8B-B14F-4D97-AF65-F5344CB8AC3E}">
        <p14:creationId xmlns:p14="http://schemas.microsoft.com/office/powerpoint/2010/main" val="244749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8</a:t>
            </a:fld>
            <a:endParaRPr lang="en-US"/>
          </a:p>
        </p:txBody>
      </p:sp>
    </p:spTree>
    <p:extLst>
      <p:ext uri="{BB962C8B-B14F-4D97-AF65-F5344CB8AC3E}">
        <p14:creationId xmlns:p14="http://schemas.microsoft.com/office/powerpoint/2010/main" val="3371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9</a:t>
            </a:fld>
            <a:endParaRPr lang="en-US"/>
          </a:p>
        </p:txBody>
      </p:sp>
    </p:spTree>
    <p:extLst>
      <p:ext uri="{BB962C8B-B14F-4D97-AF65-F5344CB8AC3E}">
        <p14:creationId xmlns:p14="http://schemas.microsoft.com/office/powerpoint/2010/main" val="285502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10</a:t>
            </a:fld>
            <a:endParaRPr lang="en-US"/>
          </a:p>
        </p:txBody>
      </p:sp>
    </p:spTree>
    <p:extLst>
      <p:ext uri="{BB962C8B-B14F-4D97-AF65-F5344CB8AC3E}">
        <p14:creationId xmlns:p14="http://schemas.microsoft.com/office/powerpoint/2010/main" val="5184409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9A6A13-3E09-4EAC-9153-F46333705E8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094121"/>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9600685"/>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761126"/>
      </p:ext>
    </p:extLst>
  </p:cSld>
  <p:clrMapOvr>
    <a:masterClrMapping/>
  </p:clrMapOvr>
  <p:transition spd="med">
    <p:pull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687968"/>
      </p:ext>
    </p:extLst>
  </p:cSld>
  <p:clrMapOvr>
    <a:masterClrMapping/>
  </p:clrMapOvr>
  <p:transition spd="med">
    <p:pull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843818498"/>
      </p:ext>
    </p:extLst>
  </p:cSld>
  <p:clrMapOvr>
    <a:masterClrMapping/>
  </p:clrMapOvr>
  <p:transition spd="med">
    <p:pull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80051"/>
      </p:ext>
    </p:extLst>
  </p:cSld>
  <p:clrMapOvr>
    <a:masterClrMapping/>
  </p:clrMapOvr>
  <p:transition spd="med">
    <p:pull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216727"/>
      </p:ext>
    </p:extLst>
  </p:cSld>
  <p:clrMapOvr>
    <a:masterClrMapping/>
  </p:clrMapOvr>
  <p:transition spd="med">
    <p:pull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540643"/>
      </p:ext>
    </p:extLst>
  </p:cSld>
  <p:clrMapOvr>
    <a:masterClrMapping/>
  </p:clrMapOvr>
  <p:transition spd="med">
    <p:pull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034688"/>
      </p:ext>
    </p:extLst>
  </p:cSld>
  <p:clrMapOvr>
    <a:masterClrMapping/>
  </p:clrMapOvr>
  <p:transition spd="med">
    <p:pull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280331" y="887071"/>
            <a:ext cx="9631340" cy="1009716"/>
          </a:xfrm>
        </p:spPr>
        <p:txBody>
          <a:bodyPr/>
          <a:lstStyle/>
          <a:p>
            <a:r>
              <a:rPr lang="en-US"/>
              <a:t>Click to edit Master title style</a:t>
            </a:r>
            <a:endParaRPr lang="en-GB"/>
          </a:p>
        </p:txBody>
      </p:sp>
    </p:spTree>
    <p:extLst>
      <p:ext uri="{BB962C8B-B14F-4D97-AF65-F5344CB8AC3E}">
        <p14:creationId xmlns:p14="http://schemas.microsoft.com/office/powerpoint/2010/main" val="336132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201516283"/>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65193"/>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B303B-CDDA-4E6F-A87F-4F7855D47123}"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1824351997"/>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B303B-CDDA-4E6F-A87F-4F7855D47123}"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A6A13-3E09-4EAC-9153-F46333705E8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304954"/>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B303B-CDDA-4E6F-A87F-4F7855D47123}"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680272"/>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303B-CDDA-4E6F-A87F-4F7855D47123}"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91913632"/>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93962"/>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4119353422"/>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7B303B-CDDA-4E6F-A87F-4F7855D47123}" type="datetimeFigureOut">
              <a:rPr lang="en-US" smtClean="0"/>
              <a:t>7/24/2025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9A6A13-3E09-4EAC-9153-F46333705E81}" type="slidenum">
              <a:rPr lang="en-US" smtClean="0"/>
              <a:t>‹#›</a:t>
            </a:fld>
            <a:endParaRPr lang="en-US"/>
          </a:p>
        </p:txBody>
      </p:sp>
    </p:spTree>
    <p:extLst>
      <p:ext uri="{BB962C8B-B14F-4D97-AF65-F5344CB8AC3E}">
        <p14:creationId xmlns:p14="http://schemas.microsoft.com/office/powerpoint/2010/main" val="158339040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ransition spd="med">
    <p:pull dir="u"/>
  </p:transition>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sv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35.xml.rels><?xml version="1.0" encoding="UTF-8" standalone="yes"?>
<Relationships xmlns="http://schemas.openxmlformats.org/package/2006/relationships"><Relationship Id="rId3" Type="http://schemas.openxmlformats.org/officeDocument/2006/relationships/hyperlink" Target="https://linktr.ee/ahmed_abubakr"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BCC-1009-42DB-9C86-C0A935B58136}"/>
              </a:ext>
            </a:extLst>
          </p:cNvPr>
          <p:cNvSpPr>
            <a:spLocks noGrp="1"/>
          </p:cNvSpPr>
          <p:nvPr>
            <p:ph type="ctrTitle" idx="4294967295"/>
          </p:nvPr>
        </p:nvSpPr>
        <p:spPr>
          <a:xfrm>
            <a:off x="1482864" y="1819378"/>
            <a:ext cx="9226272" cy="3219243"/>
          </a:xfrm>
        </p:spPr>
        <p:txBody>
          <a:bodyPr anchor="ctr">
            <a:normAutofit/>
          </a:bodyPr>
          <a:lstStyle/>
          <a:p>
            <a:pPr algn="ctr" rtl="0"/>
            <a:r>
              <a:rPr lang="en-US" sz="3600" b="1" dirty="0">
                <a:solidFill>
                  <a:schemeClr val="accent2"/>
                </a:solidFill>
                <a:latin typeface="Calibri" panose="020F0502020204030204" pitchFamily="34" charset="0"/>
                <a:ea typeface="Calibri" panose="020F0502020204030204" pitchFamily="34" charset="0"/>
                <a:cs typeface="Calibri" panose="020F0502020204030204" pitchFamily="34" charset="0"/>
              </a:rPr>
              <a:t>REST API Basics</a:t>
            </a:r>
          </a:p>
        </p:txBody>
      </p:sp>
      <p:pic>
        <p:nvPicPr>
          <p:cNvPr id="14" name="Picture 13">
            <a:extLst>
              <a:ext uri="{FF2B5EF4-FFF2-40B4-BE49-F238E27FC236}">
                <a16:creationId xmlns:a16="http://schemas.microsoft.com/office/drawing/2014/main" id="{5B61FC18-3098-2BC7-BB5E-0D1F036319EA}"/>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355" t="11759" r="9777" b="11945"/>
          <a:stretch/>
        </p:blipFill>
        <p:spPr>
          <a:xfrm>
            <a:off x="9881436" y="4655900"/>
            <a:ext cx="1593295" cy="1503240"/>
          </a:xfrm>
          <a:prstGeom prst="rect">
            <a:avLst/>
          </a:prstGeom>
        </p:spPr>
      </p:pic>
      <p:pic>
        <p:nvPicPr>
          <p:cNvPr id="4" name="Picture 3">
            <a:extLst>
              <a:ext uri="{FF2B5EF4-FFF2-40B4-BE49-F238E27FC236}">
                <a16:creationId xmlns:a16="http://schemas.microsoft.com/office/drawing/2014/main" id="{F11AD257-62B1-8BC1-3E4A-94A003714C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8887" y="686490"/>
            <a:ext cx="1509783" cy="1509783"/>
          </a:xfrm>
          <a:prstGeom prst="rect">
            <a:avLst/>
          </a:prstGeom>
        </p:spPr>
      </p:pic>
      <p:pic>
        <p:nvPicPr>
          <p:cNvPr id="7" name="Graphic 6">
            <a:extLst>
              <a:ext uri="{FF2B5EF4-FFF2-40B4-BE49-F238E27FC236}">
                <a16:creationId xmlns:a16="http://schemas.microsoft.com/office/drawing/2014/main" id="{44D83F64-67DC-6231-AFE1-A9D2747702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244" y="4639899"/>
            <a:ext cx="1503240" cy="1503240"/>
          </a:xfrm>
          <a:prstGeom prst="rect">
            <a:avLst/>
          </a:prstGeom>
        </p:spPr>
      </p:pic>
      <p:pic>
        <p:nvPicPr>
          <p:cNvPr id="13" name="Graphic 12">
            <a:extLst>
              <a:ext uri="{FF2B5EF4-FFF2-40B4-BE49-F238E27FC236}">
                <a16:creationId xmlns:a16="http://schemas.microsoft.com/office/drawing/2014/main" id="{5B3E460F-1459-6CDE-AAB5-5A4BD8AB98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3330" y="686489"/>
            <a:ext cx="1509783" cy="1509783"/>
          </a:xfrm>
          <a:prstGeom prst="rect">
            <a:avLst/>
          </a:prstGeom>
        </p:spPr>
      </p:pic>
    </p:spTree>
    <p:extLst>
      <p:ext uri="{BB962C8B-B14F-4D97-AF65-F5344CB8AC3E}">
        <p14:creationId xmlns:p14="http://schemas.microsoft.com/office/powerpoint/2010/main" val="2008395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4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🛡️SQL Injection – Beginner Explanation + Examples</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597160" y="2075455"/>
            <a:ext cx="11075436" cy="4232039"/>
          </a:xfrm>
          <a:prstGeom prst="roundRect">
            <a:avLst>
              <a:gd name="adj" fmla="val 3368"/>
            </a:avLst>
          </a:prstGeom>
        </p:spPr>
        <p:style>
          <a:lnRef idx="1">
            <a:schemeClr val="dk1"/>
          </a:lnRef>
          <a:fillRef idx="3">
            <a:schemeClr val="dk1"/>
          </a:fillRef>
          <a:effectRef idx="2">
            <a:schemeClr val="dk1"/>
          </a:effectRef>
          <a:fontRef idx="minor">
            <a:schemeClr val="lt1"/>
          </a:fontRef>
        </p:style>
        <p:txBody>
          <a:bodyPr rtlCol="0" anchor="ctr"/>
          <a:lstStyle/>
          <a:p>
            <a:pPr algn="l">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Example of Vulnerable Code:</a:t>
            </a:r>
          </a:p>
          <a:p>
            <a:endParaRPr lang="ar-EG" sz="1400" b="0" dirty="0">
              <a:solidFill>
                <a:srgbClr val="DFDFDF"/>
              </a:solidFill>
              <a:effectLst/>
              <a:latin typeface="Consolas" panose="020B0609020204030204" pitchFamily="49" charset="0"/>
            </a:endParaRPr>
          </a:p>
          <a:p>
            <a:pPr lvl="1"/>
            <a:r>
              <a:rPr lang="en-US" sz="1400" b="0" dirty="0">
                <a:solidFill>
                  <a:srgbClr val="DFDFDF"/>
                </a:solidFill>
                <a:effectLst/>
                <a:latin typeface="Consolas" panose="020B0609020204030204" pitchFamily="49" charset="0"/>
              </a:rPr>
              <a:t>$email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$_POST[</a:t>
            </a:r>
            <a:r>
              <a:rPr lang="en-US" sz="1400" b="0" dirty="0">
                <a:solidFill>
                  <a:srgbClr val="7EBEA0"/>
                </a:solidFill>
                <a:effectLst/>
                <a:latin typeface="Consolas" panose="020B0609020204030204" pitchFamily="49" charset="0"/>
              </a:rPr>
              <a:t>'email'</a:t>
            </a:r>
            <a:r>
              <a:rPr lang="en-US" sz="1400" b="0" dirty="0">
                <a:solidFill>
                  <a:srgbClr val="DFDFDF"/>
                </a:solidFill>
                <a:effectLst/>
                <a:latin typeface="Consolas" panose="020B0609020204030204" pitchFamily="49" charset="0"/>
              </a:rPr>
              <a:t>];</a:t>
            </a:r>
          </a:p>
          <a:p>
            <a:pPr lvl="1"/>
            <a:r>
              <a:rPr lang="en-US" sz="1400" b="0" dirty="0">
                <a:solidFill>
                  <a:srgbClr val="DFDFDF"/>
                </a:solidFill>
                <a:effectLst/>
                <a:latin typeface="Consolas" panose="020B0609020204030204" pitchFamily="49" charset="0"/>
              </a:rPr>
              <a:t>$password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$_POST[</a:t>
            </a:r>
            <a:r>
              <a:rPr lang="en-US" sz="1400" b="0" dirty="0">
                <a:solidFill>
                  <a:srgbClr val="7EBEA0"/>
                </a:solidFill>
                <a:effectLst/>
                <a:latin typeface="Consolas" panose="020B0609020204030204" pitchFamily="49" charset="0"/>
              </a:rPr>
              <a:t>'password'</a:t>
            </a:r>
            <a:r>
              <a:rPr lang="en-US" sz="1400" b="0" dirty="0">
                <a:solidFill>
                  <a:srgbClr val="DFDFDF"/>
                </a:solidFill>
                <a:effectLst/>
                <a:latin typeface="Consolas" panose="020B0609020204030204" pitchFamily="49" charset="0"/>
              </a:rPr>
              <a:t>];</a:t>
            </a:r>
          </a:p>
          <a:p>
            <a:pPr lvl="1"/>
            <a:r>
              <a:rPr lang="en-US" sz="1400" b="0" dirty="0">
                <a:solidFill>
                  <a:srgbClr val="DFDFDF"/>
                </a:solidFill>
                <a:effectLst/>
                <a:latin typeface="Consolas" panose="020B0609020204030204" pitchFamily="49" charset="0"/>
              </a:rPr>
              <a:t>$</a:t>
            </a:r>
            <a:r>
              <a:rPr lang="en-US" sz="1400" b="0" dirty="0" err="1">
                <a:solidFill>
                  <a:srgbClr val="DFDFDF"/>
                </a:solidFill>
                <a:effectLst/>
                <a:latin typeface="Consolas" panose="020B0609020204030204" pitchFamily="49" charset="0"/>
              </a:rPr>
              <a:t>sql</a:t>
            </a:r>
            <a:r>
              <a:rPr lang="en-US" sz="1400" b="0" dirty="0">
                <a:solidFill>
                  <a:srgbClr val="DFDFDF"/>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a:solidFill>
                  <a:srgbClr val="7EBEA0"/>
                </a:solidFill>
                <a:effectLst/>
                <a:latin typeface="Consolas" panose="020B0609020204030204" pitchFamily="49" charset="0"/>
              </a:rPr>
              <a:t>"</a:t>
            </a:r>
            <a:r>
              <a:rPr lang="en-US" sz="1400" b="0" dirty="0">
                <a:solidFill>
                  <a:srgbClr val="8A9DAF"/>
                </a:solidFill>
                <a:effectLst/>
                <a:latin typeface="Consolas" panose="020B0609020204030204" pitchFamily="49" charset="0"/>
              </a:rPr>
              <a:t>SELECT</a:t>
            </a:r>
            <a:r>
              <a:rPr lang="en-US" sz="1400" b="0" dirty="0">
                <a:solidFill>
                  <a:srgbClr val="7EBEA0"/>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a:solidFill>
                  <a:srgbClr val="7EBEA0"/>
                </a:solidFill>
                <a:effectLst/>
                <a:latin typeface="Consolas" panose="020B0609020204030204" pitchFamily="49" charset="0"/>
              </a:rPr>
              <a:t> </a:t>
            </a:r>
            <a:r>
              <a:rPr lang="en-US" sz="1400" b="0" dirty="0">
                <a:solidFill>
                  <a:srgbClr val="8A9DAF"/>
                </a:solidFill>
                <a:effectLst/>
                <a:latin typeface="Consolas" panose="020B0609020204030204" pitchFamily="49" charset="0"/>
              </a:rPr>
              <a:t>FROM</a:t>
            </a:r>
            <a:r>
              <a:rPr lang="en-US" sz="1400" b="0" dirty="0">
                <a:solidFill>
                  <a:srgbClr val="7EBEA0"/>
                </a:solidFill>
                <a:effectLst/>
                <a:latin typeface="Consolas" panose="020B0609020204030204" pitchFamily="49" charset="0"/>
              </a:rPr>
              <a:t> users </a:t>
            </a:r>
            <a:r>
              <a:rPr lang="en-US" sz="1400" b="0" dirty="0">
                <a:solidFill>
                  <a:srgbClr val="8A9DAF"/>
                </a:solidFill>
                <a:effectLst/>
                <a:latin typeface="Consolas" panose="020B0609020204030204" pitchFamily="49" charset="0"/>
              </a:rPr>
              <a:t>WHERE</a:t>
            </a:r>
            <a:r>
              <a:rPr lang="en-US" sz="1400" b="0" dirty="0">
                <a:solidFill>
                  <a:srgbClr val="7EBEA0"/>
                </a:solidFill>
                <a:effectLst/>
                <a:latin typeface="Consolas" panose="020B0609020204030204" pitchFamily="49" charset="0"/>
              </a:rPr>
              <a:t> email</a:t>
            </a:r>
            <a:r>
              <a:rPr lang="en-US" sz="1400" b="0" dirty="0">
                <a:solidFill>
                  <a:srgbClr val="007AAE"/>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$email</a:t>
            </a:r>
            <a:r>
              <a:rPr lang="en-US" sz="1400" b="0" dirty="0">
                <a:solidFill>
                  <a:srgbClr val="7EBEA0"/>
                </a:solidFill>
                <a:effectLst/>
                <a:latin typeface="Consolas" panose="020B0609020204030204" pitchFamily="49" charset="0"/>
              </a:rPr>
              <a:t>' </a:t>
            </a:r>
            <a:r>
              <a:rPr lang="en-US" sz="1400" b="0" dirty="0">
                <a:solidFill>
                  <a:srgbClr val="8A9DAF"/>
                </a:solidFill>
                <a:effectLst/>
                <a:latin typeface="Consolas" panose="020B0609020204030204" pitchFamily="49" charset="0"/>
              </a:rPr>
              <a:t>AND</a:t>
            </a:r>
            <a:r>
              <a:rPr lang="en-US" sz="1400" b="0" dirty="0">
                <a:solidFill>
                  <a:srgbClr val="7EBEA0"/>
                </a:solidFill>
                <a:effectLst/>
                <a:latin typeface="Consolas" panose="020B0609020204030204" pitchFamily="49" charset="0"/>
              </a:rPr>
              <a:t> </a:t>
            </a:r>
            <a:r>
              <a:rPr lang="en-US" sz="1400" b="0" dirty="0">
                <a:solidFill>
                  <a:srgbClr val="8A9DAF"/>
                </a:solidFill>
                <a:effectLst/>
                <a:latin typeface="Consolas" panose="020B0609020204030204" pitchFamily="49" charset="0"/>
              </a:rPr>
              <a:t>password</a:t>
            </a:r>
            <a:r>
              <a:rPr lang="en-US" sz="1400" b="0" dirty="0">
                <a:solidFill>
                  <a:srgbClr val="007AAE"/>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$password</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a:t>
            </a:r>
            <a:endParaRPr lang="ar-EG" sz="1400" b="0" dirty="0">
              <a:solidFill>
                <a:srgbClr val="DFDFDF"/>
              </a:solidFill>
              <a:effectLst/>
              <a:latin typeface="Consolas" panose="020B0609020204030204" pitchFamily="49" charset="0"/>
            </a:endParaRPr>
          </a:p>
          <a:p>
            <a:endParaRPr lang="en-US" sz="1400" b="0" i="0" dirty="0">
              <a:solidFill>
                <a:schemeClr val="tx1"/>
              </a:solidFill>
              <a:effectLst>
                <a:outerShdw blurRad="38100" dist="38100" dir="2700000" algn="tl">
                  <a:srgbClr val="000000">
                    <a:alpha val="43137"/>
                  </a:srgbClr>
                </a:outerShdw>
              </a:effectLst>
              <a:latin typeface="quote-cjk-patch"/>
              <a:cs typeface="+mj-cs"/>
            </a:endParaRPr>
          </a:p>
          <a:p>
            <a:pPr algn="r" rtl="1">
              <a:lnSpc>
                <a:spcPct val="150000"/>
              </a:lnSpc>
            </a:pPr>
            <a:r>
              <a:rPr lang="ar-EG" sz="1600" b="0" i="0" dirty="0">
                <a:solidFill>
                  <a:schemeClr val="tx1"/>
                </a:solidFill>
                <a:effectLst>
                  <a:outerShdw blurRad="38100" dist="38100" dir="2700000" algn="tl">
                    <a:srgbClr val="000000">
                      <a:alpha val="43137"/>
                    </a:srgbClr>
                  </a:outerShdw>
                </a:effectLst>
                <a:latin typeface="quote-cjk-patch"/>
                <a:cs typeface="+mj-cs"/>
              </a:rPr>
              <a:t>💬 لو المستخدم كتب ' </a:t>
            </a:r>
            <a:r>
              <a:rPr lang="en-US" sz="1600" b="0" i="0" dirty="0">
                <a:solidFill>
                  <a:schemeClr val="tx1"/>
                </a:solidFill>
                <a:effectLst>
                  <a:outerShdw blurRad="38100" dist="38100" dir="2700000" algn="tl">
                    <a:srgbClr val="000000">
                      <a:alpha val="43137"/>
                    </a:srgbClr>
                  </a:outerShdw>
                </a:effectLst>
                <a:latin typeface="quote-cjk-patch"/>
                <a:cs typeface="+mj-cs"/>
              </a:rPr>
              <a:t>OR 1=1 -- </a:t>
            </a:r>
            <a:r>
              <a:rPr lang="ar-EG" sz="1600" b="0" i="0" dirty="0">
                <a:solidFill>
                  <a:schemeClr val="tx1"/>
                </a:solidFill>
                <a:effectLst>
                  <a:outerShdw blurRad="38100" dist="38100" dir="2700000" algn="tl">
                    <a:srgbClr val="000000">
                      <a:alpha val="43137"/>
                    </a:srgbClr>
                  </a:outerShdw>
                </a:effectLst>
                <a:latin typeface="quote-cjk-patch"/>
                <a:cs typeface="+mj-cs"/>
              </a:rPr>
              <a:t> </a:t>
            </a:r>
            <a:r>
              <a:rPr lang="ar-EG" sz="1600" b="0" i="0" dirty="0" err="1">
                <a:solidFill>
                  <a:schemeClr val="tx1"/>
                </a:solidFill>
                <a:effectLst>
                  <a:outerShdw blurRad="38100" dist="38100" dir="2700000" algn="tl">
                    <a:srgbClr val="000000">
                      <a:alpha val="43137"/>
                    </a:srgbClr>
                  </a:outerShdw>
                </a:effectLst>
                <a:latin typeface="quote-cjk-patch"/>
                <a:cs typeface="+mj-cs"/>
              </a:rPr>
              <a:t>هيقدر</a:t>
            </a:r>
            <a:r>
              <a:rPr lang="ar-EG" sz="1600" b="0" i="0" dirty="0">
                <a:solidFill>
                  <a:schemeClr val="tx1"/>
                </a:solidFill>
                <a:effectLst>
                  <a:outerShdw blurRad="38100" dist="38100" dir="2700000" algn="tl">
                    <a:srgbClr val="000000">
                      <a:alpha val="43137"/>
                    </a:srgbClr>
                  </a:outerShdw>
                </a:effectLst>
                <a:latin typeface="quote-cjk-patch"/>
                <a:cs typeface="+mj-cs"/>
              </a:rPr>
              <a:t> يدخل من غير ما يعرف الباسورد! </a:t>
            </a:r>
            <a:r>
              <a:rPr lang="ar-EG" sz="1600" b="0" i="0" dirty="0" err="1">
                <a:solidFill>
                  <a:schemeClr val="tx1"/>
                </a:solidFill>
                <a:effectLst>
                  <a:outerShdw blurRad="38100" dist="38100" dir="2700000" algn="tl">
                    <a:srgbClr val="000000">
                      <a:alpha val="43137"/>
                    </a:srgbClr>
                  </a:outerShdw>
                </a:effectLst>
                <a:latin typeface="quote-cjk-patch"/>
                <a:cs typeface="+mj-cs"/>
              </a:rPr>
              <a:t>دا</a:t>
            </a:r>
            <a:r>
              <a:rPr lang="ar-EG" sz="1600" b="0" i="0" dirty="0">
                <a:solidFill>
                  <a:schemeClr val="tx1"/>
                </a:solidFill>
                <a:effectLst>
                  <a:outerShdw blurRad="38100" dist="38100" dir="2700000" algn="tl">
                    <a:srgbClr val="000000">
                      <a:alpha val="43137"/>
                    </a:srgbClr>
                  </a:outerShdw>
                </a:effectLst>
                <a:latin typeface="quote-cjk-patch"/>
                <a:cs typeface="+mj-cs"/>
              </a:rPr>
              <a:t> اسمه هجوم </a:t>
            </a:r>
            <a:r>
              <a:rPr lang="en-US" sz="1600" b="0" i="0" dirty="0">
                <a:solidFill>
                  <a:schemeClr val="tx1"/>
                </a:solidFill>
                <a:effectLst>
                  <a:outerShdw blurRad="38100" dist="38100" dir="2700000" algn="tl">
                    <a:srgbClr val="000000">
                      <a:alpha val="43137"/>
                    </a:srgbClr>
                  </a:outerShdw>
                </a:effectLst>
                <a:latin typeface="quote-cjk-patch"/>
                <a:cs typeface="+mj-cs"/>
              </a:rPr>
              <a:t>SQL Injection، </a:t>
            </a:r>
            <a:r>
              <a:rPr lang="ar-EG" sz="1600" b="0" i="0" dirty="0">
                <a:solidFill>
                  <a:schemeClr val="tx1"/>
                </a:solidFill>
                <a:effectLst>
                  <a:outerShdw blurRad="38100" dist="38100" dir="2700000" algn="tl">
                    <a:srgbClr val="000000">
                      <a:alpha val="43137"/>
                    </a:srgbClr>
                  </a:outerShdw>
                </a:effectLst>
                <a:latin typeface="quote-cjk-patch"/>
                <a:cs typeface="+mj-cs"/>
              </a:rPr>
              <a:t>وده خطر جدًا على قاعدة البيانات.</a:t>
            </a:r>
          </a:p>
          <a:p>
            <a:pPr algn="l">
              <a:lnSpc>
                <a:spcPct val="150000"/>
              </a:lnSpc>
            </a:pPr>
            <a:r>
              <a:rPr lang="ar-EG" sz="1600" b="0" i="0" dirty="0">
                <a:solidFill>
                  <a:schemeClr val="tx1"/>
                </a:solidFill>
                <a:effectLst>
                  <a:outerShdw blurRad="38100" dist="38100" dir="2700000" algn="tl">
                    <a:srgbClr val="000000">
                      <a:alpha val="43137"/>
                    </a:srgbClr>
                  </a:outerShdw>
                </a:effectLst>
                <a:latin typeface="quote-cjk-patch"/>
                <a:cs typeface="+mj-cs"/>
              </a:rPr>
              <a:t>✅ </a:t>
            </a:r>
            <a:r>
              <a:rPr lang="en-US" sz="1600" b="0" i="0" dirty="0">
                <a:solidFill>
                  <a:schemeClr val="tx1"/>
                </a:solidFill>
                <a:effectLst>
                  <a:outerShdw blurRad="38100" dist="38100" dir="2700000" algn="tl">
                    <a:srgbClr val="000000">
                      <a:alpha val="43137"/>
                    </a:srgbClr>
                  </a:outerShdw>
                </a:effectLst>
                <a:latin typeface="quote-cjk-patch"/>
                <a:cs typeface="+mj-cs"/>
              </a:rPr>
              <a:t>Secure Version – Use Prepared Statements</a:t>
            </a:r>
            <a:endParaRPr lang="ar-EG" sz="1600" b="0" i="0" dirty="0">
              <a:solidFill>
                <a:schemeClr val="tx1"/>
              </a:solidFill>
              <a:effectLst>
                <a:outerShdw blurRad="38100" dist="38100" dir="2700000" algn="tl">
                  <a:srgbClr val="000000">
                    <a:alpha val="43137"/>
                  </a:srgbClr>
                </a:outerShdw>
              </a:effectLst>
              <a:latin typeface="quote-cjk-patch"/>
              <a:cs typeface="+mj-cs"/>
            </a:endParaRPr>
          </a:p>
          <a:p>
            <a:pPr algn="l">
              <a:lnSpc>
                <a:spcPct val="150000"/>
              </a:lnSpc>
            </a:pPr>
            <a:endParaRPr lang="en-US" sz="1600" b="0" i="0" dirty="0">
              <a:solidFill>
                <a:schemeClr val="tx1"/>
              </a:solidFill>
              <a:effectLst>
                <a:outerShdw blurRad="38100" dist="38100" dir="2700000" algn="tl">
                  <a:srgbClr val="000000">
                    <a:alpha val="43137"/>
                  </a:srgbClr>
                </a:outerShdw>
              </a:effectLst>
              <a:latin typeface="quote-cjk-patch"/>
              <a:cs typeface="+mj-cs"/>
            </a:endParaRPr>
          </a:p>
          <a:p>
            <a:pPr lvl="1"/>
            <a:r>
              <a:rPr lang="en-US" sz="1400" b="0" i="0" dirty="0">
                <a:solidFill>
                  <a:srgbClr val="7EC699"/>
                </a:solidFill>
                <a:effectLst/>
                <a:latin typeface="Courier New" panose="02070309020205020404" pitchFamily="49" charset="0"/>
              </a:rPr>
              <a:t>$</a:t>
            </a:r>
            <a:r>
              <a:rPr lang="en-US" sz="1400" b="0" i="0" dirty="0" err="1">
                <a:solidFill>
                  <a:srgbClr val="7EC699"/>
                </a:solidFill>
                <a:effectLst/>
                <a:latin typeface="Courier New" panose="02070309020205020404" pitchFamily="49" charset="0"/>
              </a:rPr>
              <a:t>stmt</a:t>
            </a:r>
            <a:r>
              <a:rPr lang="en-US" sz="1400" b="0" i="0" dirty="0">
                <a:solidFill>
                  <a:srgbClr val="CCCCCC"/>
                </a:solidFill>
                <a:effectLst/>
                <a:latin typeface="Courier New" panose="02070309020205020404" pitchFamily="49" charset="0"/>
              </a:rPr>
              <a:t> </a:t>
            </a:r>
            <a:r>
              <a:rPr lang="en-US" sz="1400" b="0" i="0" dirty="0">
                <a:solidFill>
                  <a:srgbClr val="67CDCC"/>
                </a:solidFill>
                <a:effectLst/>
                <a:latin typeface="Courier New" panose="02070309020205020404" pitchFamily="49" charset="0"/>
              </a:rPr>
              <a:t>=</a:t>
            </a:r>
            <a:r>
              <a:rPr lang="en-US" sz="1400" b="0" i="0" dirty="0">
                <a:solidFill>
                  <a:srgbClr val="CCCCCC"/>
                </a:solidFill>
                <a:effectLst/>
                <a:latin typeface="Courier New" panose="02070309020205020404" pitchFamily="49" charset="0"/>
              </a:rPr>
              <a:t> </a:t>
            </a:r>
            <a:r>
              <a:rPr lang="en-US" sz="1400" b="0" i="0" dirty="0" err="1">
                <a:solidFill>
                  <a:srgbClr val="F08D49"/>
                </a:solidFill>
                <a:effectLst/>
                <a:latin typeface="Courier New" panose="02070309020205020404" pitchFamily="49" charset="0"/>
              </a:rPr>
              <a:t>mysqli_prepare</a:t>
            </a:r>
            <a:r>
              <a:rPr lang="en-US" sz="1400" b="0" i="0" dirty="0">
                <a:solidFill>
                  <a:srgbClr val="CCCCCC"/>
                </a:solidFill>
                <a:effectLst/>
                <a:latin typeface="Courier New" panose="02070309020205020404" pitchFamily="49" charset="0"/>
              </a:rPr>
              <a:t>(</a:t>
            </a:r>
            <a:r>
              <a:rPr lang="en-US" sz="1400" b="0" i="0" dirty="0">
                <a:solidFill>
                  <a:srgbClr val="7EC699"/>
                </a:solidFill>
                <a:effectLst/>
                <a:latin typeface="Courier New" panose="02070309020205020404" pitchFamily="49" charset="0"/>
              </a:rPr>
              <a:t>$con</a:t>
            </a:r>
            <a:r>
              <a:rPr lang="en-US" sz="1400" b="0" i="0" dirty="0">
                <a:solidFill>
                  <a:srgbClr val="CCCCCC"/>
                </a:solidFill>
                <a:effectLst/>
                <a:latin typeface="Courier New" panose="02070309020205020404" pitchFamily="49" charset="0"/>
              </a:rPr>
              <a:t>, </a:t>
            </a:r>
            <a:r>
              <a:rPr lang="en-US" sz="1400" b="0" i="0" dirty="0">
                <a:solidFill>
                  <a:srgbClr val="7EC699"/>
                </a:solidFill>
                <a:effectLst/>
                <a:latin typeface="Courier New" panose="02070309020205020404" pitchFamily="49" charset="0"/>
              </a:rPr>
              <a:t>"INSERT INTO Test values(?, ? )"</a:t>
            </a:r>
            <a:r>
              <a:rPr lang="en-US" sz="1400" b="0" i="0" dirty="0">
                <a:solidFill>
                  <a:srgbClr val="CCCCCC"/>
                </a:solidFill>
                <a:effectLst/>
                <a:latin typeface="Courier New" panose="02070309020205020404" pitchFamily="49" charset="0"/>
              </a:rPr>
              <a:t>);</a:t>
            </a:r>
          </a:p>
          <a:p>
            <a:pPr lvl="1"/>
            <a:r>
              <a:rPr lang="en-US" sz="1400" b="0" i="0" dirty="0" err="1">
                <a:solidFill>
                  <a:srgbClr val="F08D49"/>
                </a:solidFill>
                <a:effectLst/>
                <a:latin typeface="Courier New" panose="02070309020205020404" pitchFamily="49" charset="0"/>
              </a:rPr>
              <a:t>mysqli_stmt_bind_param</a:t>
            </a:r>
            <a:r>
              <a:rPr lang="en-US" sz="1400" b="0" i="0" dirty="0">
                <a:solidFill>
                  <a:srgbClr val="CCCCCC"/>
                </a:solidFill>
                <a:effectLst/>
                <a:latin typeface="Courier New" panose="02070309020205020404" pitchFamily="49" charset="0"/>
              </a:rPr>
              <a:t>(</a:t>
            </a:r>
            <a:r>
              <a:rPr lang="en-US" sz="1400" b="0" i="0" dirty="0">
                <a:solidFill>
                  <a:srgbClr val="7EC699"/>
                </a:solidFill>
                <a:effectLst/>
                <a:latin typeface="Courier New" panose="02070309020205020404" pitchFamily="49" charset="0"/>
              </a:rPr>
              <a:t>$</a:t>
            </a:r>
            <a:r>
              <a:rPr lang="en-US" sz="1400" b="0" i="0" dirty="0" err="1">
                <a:solidFill>
                  <a:srgbClr val="7EC699"/>
                </a:solidFill>
                <a:effectLst/>
                <a:latin typeface="Courier New" panose="02070309020205020404" pitchFamily="49" charset="0"/>
              </a:rPr>
              <a:t>stmt</a:t>
            </a:r>
            <a:r>
              <a:rPr lang="en-US" sz="1400" b="0" i="0" dirty="0">
                <a:solidFill>
                  <a:srgbClr val="CCCCCC"/>
                </a:solidFill>
                <a:effectLst/>
                <a:latin typeface="Courier New" panose="02070309020205020404" pitchFamily="49" charset="0"/>
              </a:rPr>
              <a:t>, </a:t>
            </a:r>
            <a:r>
              <a:rPr lang="en-US" sz="1400" b="0" i="0" dirty="0">
                <a:solidFill>
                  <a:srgbClr val="7EC699"/>
                </a:solidFill>
                <a:effectLst/>
                <a:latin typeface="Courier New" panose="02070309020205020404" pitchFamily="49" charset="0"/>
              </a:rPr>
              <a:t>"</a:t>
            </a:r>
            <a:r>
              <a:rPr lang="en-US" sz="1400" b="0" i="0" dirty="0" err="1">
                <a:solidFill>
                  <a:srgbClr val="7EC699"/>
                </a:solidFill>
                <a:effectLst/>
                <a:latin typeface="Courier New" panose="02070309020205020404" pitchFamily="49" charset="0"/>
              </a:rPr>
              <a:t>si</a:t>
            </a:r>
            <a:r>
              <a:rPr lang="en-US" sz="1400" b="0" i="0" dirty="0">
                <a:solidFill>
                  <a:srgbClr val="7EC699"/>
                </a:solidFill>
                <a:effectLst/>
                <a:latin typeface="Courier New" panose="02070309020205020404" pitchFamily="49" charset="0"/>
              </a:rPr>
              <a:t>"</a:t>
            </a:r>
            <a:r>
              <a:rPr lang="en-US" sz="1400" b="0" i="0" dirty="0">
                <a:solidFill>
                  <a:srgbClr val="CCCCCC"/>
                </a:solidFill>
                <a:effectLst/>
                <a:latin typeface="Courier New" panose="02070309020205020404" pitchFamily="49" charset="0"/>
              </a:rPr>
              <a:t>, </a:t>
            </a:r>
            <a:r>
              <a:rPr lang="en-US" sz="1400" b="0" i="0" dirty="0">
                <a:solidFill>
                  <a:srgbClr val="7EC699"/>
                </a:solidFill>
                <a:effectLst/>
                <a:latin typeface="Courier New" panose="02070309020205020404" pitchFamily="49" charset="0"/>
              </a:rPr>
              <a:t>$Name</a:t>
            </a:r>
            <a:r>
              <a:rPr lang="en-US" sz="1400" b="0" i="0" dirty="0">
                <a:solidFill>
                  <a:srgbClr val="CCCCCC"/>
                </a:solidFill>
                <a:effectLst/>
                <a:latin typeface="Courier New" panose="02070309020205020404" pitchFamily="49" charset="0"/>
              </a:rPr>
              <a:t>, </a:t>
            </a:r>
            <a:r>
              <a:rPr lang="en-US" sz="1400" b="0" i="0" dirty="0">
                <a:solidFill>
                  <a:srgbClr val="7EC699"/>
                </a:solidFill>
                <a:effectLst/>
                <a:latin typeface="Courier New" panose="02070309020205020404" pitchFamily="49" charset="0"/>
              </a:rPr>
              <a:t>$Age</a:t>
            </a:r>
            <a:r>
              <a:rPr lang="en-US" sz="1400" b="0" i="0" dirty="0">
                <a:solidFill>
                  <a:srgbClr val="CCCCCC"/>
                </a:solidFill>
                <a:effectLst/>
                <a:latin typeface="Courier New" panose="02070309020205020404" pitchFamily="49" charset="0"/>
              </a:rPr>
              <a:t>);</a:t>
            </a:r>
          </a:p>
          <a:p>
            <a:pPr lvl="1"/>
            <a:r>
              <a:rPr lang="en-US" sz="1400" b="0" i="0" dirty="0">
                <a:solidFill>
                  <a:srgbClr val="999999"/>
                </a:solidFill>
                <a:effectLst/>
                <a:latin typeface="Courier New" panose="02070309020205020404" pitchFamily="49" charset="0"/>
              </a:rPr>
              <a:t>//Executing the statement</a:t>
            </a:r>
            <a:r>
              <a:rPr lang="en-US" sz="1400" b="0" i="0" dirty="0">
                <a:solidFill>
                  <a:srgbClr val="CCCCCC"/>
                </a:solidFill>
                <a:effectLst/>
                <a:latin typeface="Courier New" panose="02070309020205020404" pitchFamily="49" charset="0"/>
              </a:rPr>
              <a:t> </a:t>
            </a:r>
          </a:p>
          <a:p>
            <a:pPr lvl="1"/>
            <a:r>
              <a:rPr lang="en-US" sz="1400" b="0" i="0" dirty="0" err="1">
                <a:solidFill>
                  <a:srgbClr val="F08D49"/>
                </a:solidFill>
                <a:effectLst/>
                <a:latin typeface="Courier New" panose="02070309020205020404" pitchFamily="49" charset="0"/>
              </a:rPr>
              <a:t>mysqli_stmt_execute</a:t>
            </a:r>
            <a:r>
              <a:rPr lang="en-US" sz="1400" b="0" i="0" dirty="0">
                <a:solidFill>
                  <a:srgbClr val="CCCCCC"/>
                </a:solidFill>
                <a:effectLst/>
                <a:latin typeface="Courier New" panose="02070309020205020404" pitchFamily="49" charset="0"/>
              </a:rPr>
              <a:t>(</a:t>
            </a:r>
            <a:r>
              <a:rPr lang="en-US" sz="1400" b="0" i="0" dirty="0">
                <a:solidFill>
                  <a:srgbClr val="7EC699"/>
                </a:solidFill>
                <a:effectLst/>
                <a:latin typeface="Courier New" panose="02070309020205020404" pitchFamily="49" charset="0"/>
              </a:rPr>
              <a:t>$</a:t>
            </a:r>
            <a:r>
              <a:rPr lang="en-US" sz="1400" b="0" i="0" dirty="0" err="1">
                <a:solidFill>
                  <a:srgbClr val="7EC699"/>
                </a:solidFill>
                <a:effectLst/>
                <a:latin typeface="Courier New" panose="02070309020205020404" pitchFamily="49" charset="0"/>
              </a:rPr>
              <a:t>stmt</a:t>
            </a:r>
            <a:r>
              <a:rPr lang="en-US" sz="1400" b="0" i="0" dirty="0">
                <a:solidFill>
                  <a:srgbClr val="CCCCCC"/>
                </a:solidFill>
                <a:effectLst/>
                <a:latin typeface="Courier New" panose="02070309020205020404" pitchFamily="49" charset="0"/>
              </a:rPr>
              <a:t>);</a:t>
            </a:r>
            <a:endParaRPr lang="en-US" sz="1400" b="0" dirty="0">
              <a:solidFill>
                <a:srgbClr val="DFDFDF"/>
              </a:solidFill>
              <a:effectLst/>
              <a:latin typeface="Consolas" panose="020B0609020204030204" pitchFamily="49" charset="0"/>
            </a:endParaRPr>
          </a:p>
          <a:p>
            <a:pPr algn="r" rtl="1">
              <a:lnSpc>
                <a:spcPct val="150000"/>
              </a:lnSpc>
            </a:pPr>
            <a:r>
              <a:rPr lang="ar-EG" sz="1600" b="0" i="0" dirty="0">
                <a:solidFill>
                  <a:schemeClr val="tx1"/>
                </a:solidFill>
                <a:effectLst>
                  <a:outerShdw blurRad="38100" dist="38100" dir="2700000" algn="tl">
                    <a:srgbClr val="000000">
                      <a:alpha val="43137"/>
                    </a:srgbClr>
                  </a:outerShdw>
                </a:effectLst>
                <a:latin typeface="quote-cjk-patch"/>
                <a:cs typeface="+mj-cs"/>
              </a:rPr>
              <a:t>💬</a:t>
            </a:r>
            <a:r>
              <a:rPr lang="en-US" sz="1600" b="0" i="0" dirty="0">
                <a:solidFill>
                  <a:schemeClr val="tx1"/>
                </a:solidFill>
                <a:effectLst>
                  <a:outerShdw blurRad="38100" dist="38100" dir="2700000" algn="tl">
                    <a:srgbClr val="000000">
                      <a:alpha val="43137"/>
                    </a:srgbClr>
                  </a:outerShdw>
                </a:effectLst>
                <a:latin typeface="quote-cjk-patch"/>
                <a:cs typeface="+mj-cs"/>
              </a:rPr>
              <a:t>prepare() </a:t>
            </a:r>
            <a:r>
              <a:rPr lang="ar-EG" sz="1600" b="0" i="0" dirty="0">
                <a:solidFill>
                  <a:schemeClr val="tx1"/>
                </a:solidFill>
                <a:effectLst>
                  <a:outerShdw blurRad="38100" dist="38100" dir="2700000" algn="tl">
                    <a:srgbClr val="000000">
                      <a:alpha val="43137"/>
                    </a:srgbClr>
                  </a:outerShdw>
                </a:effectLst>
                <a:latin typeface="quote-cjk-patch"/>
                <a:cs typeface="+mj-cs"/>
              </a:rPr>
              <a:t> بتفصل الكود عن البيانات، يعني حتى لو المستخدم دخل جملة </a:t>
            </a:r>
            <a:r>
              <a:rPr lang="en-US" sz="1600" b="0" i="0" dirty="0">
                <a:solidFill>
                  <a:schemeClr val="tx1"/>
                </a:solidFill>
                <a:effectLst>
                  <a:outerShdw blurRad="38100" dist="38100" dir="2700000" algn="tl">
                    <a:srgbClr val="000000">
                      <a:alpha val="43137"/>
                    </a:srgbClr>
                  </a:outerShdw>
                </a:effectLst>
                <a:latin typeface="quote-cjk-patch"/>
                <a:cs typeface="+mj-cs"/>
              </a:rPr>
              <a:t>SQL </a:t>
            </a:r>
            <a:r>
              <a:rPr lang="ar-EG" sz="1600" b="0" i="0" dirty="0">
                <a:solidFill>
                  <a:schemeClr val="tx1"/>
                </a:solidFill>
                <a:effectLst>
                  <a:outerShdw blurRad="38100" dist="38100" dir="2700000" algn="tl">
                    <a:srgbClr val="000000">
                      <a:alpha val="43137"/>
                    </a:srgbClr>
                  </a:outerShdw>
                </a:effectLst>
                <a:latin typeface="quote-cjk-patch"/>
                <a:cs typeface="+mj-cs"/>
              </a:rPr>
              <a:t>خبيثة، </a:t>
            </a:r>
            <a:r>
              <a:rPr lang="ar-EG" sz="1600" b="0" i="0" dirty="0" err="1">
                <a:solidFill>
                  <a:schemeClr val="tx1"/>
                </a:solidFill>
                <a:effectLst>
                  <a:outerShdw blurRad="38100" dist="38100" dir="2700000" algn="tl">
                    <a:srgbClr val="000000">
                      <a:alpha val="43137"/>
                    </a:srgbClr>
                  </a:outerShdw>
                </a:effectLst>
                <a:latin typeface="quote-cjk-patch"/>
                <a:cs typeface="+mj-cs"/>
              </a:rPr>
              <a:t>هتتعامل</a:t>
            </a:r>
            <a:r>
              <a:rPr lang="ar-EG" sz="1600" b="0" i="0" dirty="0">
                <a:solidFill>
                  <a:schemeClr val="tx1"/>
                </a:solidFill>
                <a:effectLst>
                  <a:outerShdw blurRad="38100" dist="38100" dir="2700000" algn="tl">
                    <a:srgbClr val="000000">
                      <a:alpha val="43137"/>
                    </a:srgbClr>
                  </a:outerShdw>
                </a:effectLst>
                <a:latin typeface="quote-cjk-patch"/>
                <a:cs typeface="+mj-cs"/>
              </a:rPr>
              <a:t> كأنها نص عادي مش كود.</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01088"/>
            <a:ext cx="8876059" cy="53298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0" i="0" dirty="0">
                <a:solidFill>
                  <a:schemeClr val="tx1"/>
                </a:solidFill>
                <a:effectLst>
                  <a:outerShdw blurRad="38100" dist="38100" dir="2700000" algn="tl">
                    <a:srgbClr val="000000">
                      <a:alpha val="43137"/>
                    </a:srgbClr>
                  </a:outerShdw>
                </a:effectLst>
                <a:latin typeface="quote-cjk-patch"/>
                <a:cs typeface="+mj-cs"/>
              </a:rPr>
              <a:t>SQL Injection occurs when attackers insert malicious SQL into your query via input fields.</a:t>
            </a:r>
          </a:p>
        </p:txBody>
      </p:sp>
    </p:spTree>
    <p:extLst>
      <p:ext uri="{BB962C8B-B14F-4D97-AF65-F5344CB8AC3E}">
        <p14:creationId xmlns:p14="http://schemas.microsoft.com/office/powerpoint/2010/main" val="3790361534"/>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1657971" y="2402244"/>
            <a:ext cx="8876058" cy="3849266"/>
          </a:xfrm>
          <a:prstGeom prst="roundRect">
            <a:avLst>
              <a:gd name="adj" fmla="val 10398"/>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استخدام</a:t>
            </a:r>
            <a:r>
              <a:rPr lang="en-US" b="0" i="0" dirty="0">
                <a:solidFill>
                  <a:schemeClr val="tx1"/>
                </a:solidFill>
                <a:effectLst>
                  <a:outerShdw blurRad="38100" dist="38100" dir="2700000" algn="tl">
                    <a:srgbClr val="000000">
                      <a:alpha val="43137"/>
                    </a:srgbClr>
                  </a:outerShdw>
                </a:effectLst>
                <a:latin typeface="quote-cjk-patch"/>
                <a:cs typeface="+mj-cs"/>
              </a:rPr>
              <a:t>Bootstrap cards/tables </a:t>
            </a:r>
            <a:r>
              <a:rPr lang="ar-EG" b="0" i="0" dirty="0">
                <a:solidFill>
                  <a:schemeClr val="tx1"/>
                </a:solidFill>
                <a:effectLst>
                  <a:outerShdw blurRad="38100" dist="38100" dir="2700000" algn="tl">
                    <a:srgbClr val="000000">
                      <a:alpha val="43137"/>
                    </a:srgbClr>
                  </a:outerShdw>
                </a:effectLst>
                <a:latin typeface="quote-cjk-patch"/>
                <a:cs typeface="+mj-cs"/>
              </a:rPr>
              <a:t> لتنظيم البيانات</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تنسيق المدخلات داخل</a:t>
            </a:r>
            <a:r>
              <a:rPr lang="en-US" b="0" i="0" dirty="0">
                <a:solidFill>
                  <a:schemeClr val="tx1"/>
                </a:solidFill>
                <a:effectLst>
                  <a:outerShdw blurRad="38100" dist="38100" dir="2700000" algn="tl">
                    <a:srgbClr val="000000">
                      <a:alpha val="43137"/>
                    </a:srgbClr>
                  </a:outerShdw>
                </a:effectLst>
                <a:latin typeface="quote-cjk-patch"/>
                <a:cs typeface="+mj-cs"/>
              </a:rPr>
              <a:t>forms </a:t>
            </a:r>
            <a:r>
              <a:rPr lang="ar-EG" b="0" i="0" dirty="0">
                <a:solidFill>
                  <a:schemeClr val="tx1"/>
                </a:solidFill>
                <a:effectLst>
                  <a:outerShdw blurRad="38100" dist="38100" dir="2700000" algn="tl">
                    <a:srgbClr val="000000">
                      <a:alpha val="43137"/>
                    </a:srgbClr>
                  </a:outerShdw>
                </a:effectLst>
                <a:latin typeface="quote-cjk-patch"/>
                <a:cs typeface="+mj-cs"/>
              </a:rPr>
              <a:t> بطريقة واضحة</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تقديم ملاحظات للمستخدم </a:t>
            </a:r>
            <a:r>
              <a:rPr lang="en-US" b="0" i="0" dirty="0">
                <a:solidFill>
                  <a:schemeClr val="tx1"/>
                </a:solidFill>
                <a:effectLst>
                  <a:outerShdw blurRad="38100" dist="38100" dir="2700000" algn="tl">
                    <a:srgbClr val="000000">
                      <a:alpha val="43137"/>
                    </a:srgbClr>
                  </a:outerShdw>
                </a:effectLst>
                <a:latin typeface="quote-cjk-patch"/>
                <a:cs typeface="+mj-cs"/>
              </a:rPr>
              <a:t>Success / Error alerts)</a:t>
            </a:r>
            <a:r>
              <a:rPr lang="ar-EG" b="0" i="0" dirty="0">
                <a:solidFill>
                  <a:schemeClr val="tx1"/>
                </a:solidFill>
                <a:effectLst>
                  <a:outerShdw blurRad="38100" dist="38100" dir="2700000" algn="tl">
                    <a:srgbClr val="000000">
                      <a:alpha val="43137"/>
                    </a:srgbClr>
                  </a:outerShdw>
                </a:effectLst>
                <a:latin typeface="quote-cjk-patch"/>
                <a:cs typeface="+mj-cs"/>
              </a:rPr>
              <a:t>) </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استخدام </a:t>
            </a:r>
            <a:r>
              <a:rPr lang="en-US" b="0" i="0" dirty="0">
                <a:solidFill>
                  <a:schemeClr val="tx1"/>
                </a:solidFill>
                <a:effectLst>
                  <a:outerShdw blurRad="38100" dist="38100" dir="2700000" algn="tl">
                    <a:srgbClr val="000000">
                      <a:alpha val="43137"/>
                    </a:srgbClr>
                  </a:outerShdw>
                </a:effectLst>
                <a:latin typeface="quote-cjk-patch"/>
                <a:cs typeface="+mj-cs"/>
              </a:rPr>
              <a:t>Navbar</a:t>
            </a:r>
            <a:r>
              <a:rPr lang="ar-EG" b="0" i="0" dirty="0">
                <a:solidFill>
                  <a:schemeClr val="tx1"/>
                </a:solidFill>
                <a:effectLst>
                  <a:outerShdw blurRad="38100" dist="38100" dir="2700000" algn="tl">
                    <a:srgbClr val="000000">
                      <a:alpha val="43137"/>
                    </a:srgbClr>
                  </a:outerShdw>
                </a:effectLst>
                <a:latin typeface="quote-cjk-patch"/>
                <a:cs typeface="+mj-cs"/>
              </a:rPr>
              <a:t> لتسهيل التنقل بين الأقسام</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الحفاظ على تصميم متناسق ومتجاوب مع الأجهزة</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Frontend Best Practices (with Bootstrap)</a:t>
            </a:r>
          </a:p>
        </p:txBody>
      </p:sp>
    </p:spTree>
    <p:extLst>
      <p:ext uri="{BB962C8B-B14F-4D97-AF65-F5344CB8AC3E}">
        <p14:creationId xmlns:p14="http://schemas.microsoft.com/office/powerpoint/2010/main" val="2550833571"/>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First CRUD Project With DB</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1657970" y="1536734"/>
            <a:ext cx="8876059" cy="62734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400" b="0" i="0" dirty="0">
                <a:solidFill>
                  <a:schemeClr val="tx1"/>
                </a:solidFill>
                <a:effectLst>
                  <a:outerShdw blurRad="38100" dist="38100" dir="2700000" algn="tl">
                    <a:srgbClr val="000000">
                      <a:alpha val="43137"/>
                    </a:srgbClr>
                  </a:outerShdw>
                </a:effectLst>
                <a:latin typeface="quote-cjk-patch"/>
                <a:cs typeface="+mj-cs"/>
              </a:rPr>
              <a:t>🧠</a:t>
            </a:r>
            <a:r>
              <a:rPr lang="en-US" sz="2400" b="0" i="0" dirty="0">
                <a:solidFill>
                  <a:schemeClr val="tx1"/>
                </a:solidFill>
                <a:effectLst>
                  <a:outerShdw blurRad="38100" dist="38100" dir="2700000" algn="tl">
                    <a:srgbClr val="000000">
                      <a:alpha val="43137"/>
                    </a:srgbClr>
                  </a:outerShdw>
                </a:effectLst>
                <a:latin typeface="quote-cjk-patch"/>
                <a:cs typeface="+mj-cs"/>
              </a:rPr>
              <a:t>student dashboard</a:t>
            </a:r>
            <a:r>
              <a:rPr lang="en-US" sz="2400" dirty="0">
                <a:solidFill>
                  <a:schemeClr val="tx1"/>
                </a:solidFill>
                <a:effectLst>
                  <a:outerShdw blurRad="38100" dist="38100" dir="2700000" algn="tl">
                    <a:srgbClr val="000000">
                      <a:alpha val="43137"/>
                    </a:srgbClr>
                  </a:outerShdw>
                </a:effectLst>
                <a:latin typeface="quote-cjk-patch"/>
                <a:cs typeface="+mj-cs"/>
              </a:rPr>
              <a:t> Task</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E3C6F373-2E4E-3383-F0B0-08B0EB038C76}"/>
              </a:ext>
            </a:extLst>
          </p:cNvPr>
          <p:cNvSpPr/>
          <p:nvPr/>
        </p:nvSpPr>
        <p:spPr>
          <a:xfrm>
            <a:off x="1749053" y="2301765"/>
            <a:ext cx="4346947" cy="3801379"/>
          </a:xfrm>
          <a:prstGeom prst="roundRect">
            <a:avLst>
              <a:gd name="adj" fmla="val 517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019D76"/>
                </a:solidFill>
                <a:effectLst/>
                <a:latin typeface="Consolas" panose="020B0609020204030204" pitchFamily="49" charset="0"/>
              </a:rPr>
              <a:t>📁 Project Structure</a:t>
            </a:r>
            <a:br>
              <a:rPr lang="en-US" sz="1400" b="0" dirty="0">
                <a:solidFill>
                  <a:srgbClr val="DFDFDF"/>
                </a:solidFill>
                <a:effectLst/>
                <a:latin typeface="Consolas" panose="020B0609020204030204" pitchFamily="49" charset="0"/>
              </a:rPr>
            </a:br>
            <a:endParaRPr lang="en-US" sz="1400" b="0" dirty="0">
              <a:solidFill>
                <a:srgbClr val="DFDFDF"/>
              </a:solidFill>
              <a:effectLst/>
              <a:latin typeface="Consolas" panose="020B0609020204030204" pitchFamily="49" charset="0"/>
            </a:endParaRPr>
          </a:p>
          <a:p>
            <a:r>
              <a:rPr lang="en-US" sz="1400" b="0" dirty="0" err="1">
                <a:solidFill>
                  <a:srgbClr val="DFDFDF"/>
                </a:solidFill>
                <a:effectLst/>
                <a:latin typeface="Consolas" panose="020B0609020204030204" pitchFamily="49" charset="0"/>
              </a:rPr>
              <a:t>training_system</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admin.php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dash.php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failed_logs.php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index.php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join.sql</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login.php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logout.php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logs.php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navbar.php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register.php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   </a:t>
            </a:r>
            <a:r>
              <a:rPr lang="en-US" sz="1400" b="0" dirty="0" err="1">
                <a:solidFill>
                  <a:srgbClr val="DFDFDF"/>
                </a:solidFill>
                <a:effectLst/>
                <a:latin typeface="Consolas" panose="020B0609020204030204" pitchFamily="49" charset="0"/>
              </a:rPr>
              <a:t>user.php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51A6611D-3B2B-5851-61B7-233C44B6612A}"/>
              </a:ext>
            </a:extLst>
          </p:cNvPr>
          <p:cNvSpPr/>
          <p:nvPr/>
        </p:nvSpPr>
        <p:spPr>
          <a:xfrm>
            <a:off x="6187082" y="2301765"/>
            <a:ext cx="4346947" cy="3801379"/>
          </a:xfrm>
          <a:prstGeom prst="roundRect">
            <a:avLst>
              <a:gd name="adj" fmla="val 517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019D76"/>
                </a:solidFill>
                <a:effectLst/>
                <a:latin typeface="Consolas" panose="020B0609020204030204" pitchFamily="49" charset="0"/>
              </a:rPr>
              <a:t>📁 Project Structure</a:t>
            </a:r>
            <a:br>
              <a:rPr lang="en-US" sz="1400" b="0" dirty="0">
                <a:solidFill>
                  <a:srgbClr val="DFDFDF"/>
                </a:solidFill>
                <a:effectLst/>
                <a:latin typeface="Consolas" panose="020B0609020204030204" pitchFamily="49" charset="0"/>
              </a:rPr>
            </a:b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├───logs</a:t>
            </a:r>
          </a:p>
          <a:p>
            <a:r>
              <a:rPr lang="en-US" sz="1400" b="0" dirty="0">
                <a:solidFill>
                  <a:srgbClr val="DFDFDF"/>
                </a:solidFill>
                <a:effectLst/>
                <a:latin typeface="Consolas" panose="020B0609020204030204" pitchFamily="49" charset="0"/>
              </a:rPr>
              <a:t>    │       failed_login.log</a:t>
            </a:r>
          </a:p>
          <a:p>
            <a:r>
              <a:rPr lang="en-US" sz="1400" b="0" dirty="0">
                <a:solidFill>
                  <a:srgbClr val="DFDFDF"/>
                </a:solidFill>
                <a:effectLst/>
                <a:latin typeface="Consolas" panose="020B0609020204030204" pitchFamily="49" charset="0"/>
              </a:rPr>
              <a:t>    │       login.log</a:t>
            </a:r>
          </a:p>
          <a:p>
            <a:r>
              <a:rPr lang="en-US" sz="1400" b="0" dirty="0">
                <a:solidFill>
                  <a:srgbClr val="DFDFDF"/>
                </a:solidFill>
                <a:effectLst/>
                <a:latin typeface="Consolas" panose="020B0609020204030204" pitchFamily="49" charset="0"/>
              </a:rPr>
              <a:t>    │</a:t>
            </a:r>
          </a:p>
          <a:p>
            <a:r>
              <a:rPr lang="en-US" sz="1400" b="0" dirty="0">
                <a:solidFill>
                  <a:srgbClr val="DFDFDF"/>
                </a:solidFill>
                <a:effectLst/>
                <a:latin typeface="Consolas" panose="020B0609020204030204" pitchFamily="49" charset="0"/>
              </a:rPr>
              <a:t>    └───students</a:t>
            </a: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add_student.php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delete_student.php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edit_student.php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insert_student.php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students.php</a:t>
            </a:r>
            <a:endParaRPr lang="en-US" sz="1400" b="0" dirty="0">
              <a:solidFill>
                <a:srgbClr val="DFDFDF"/>
              </a:solidFill>
              <a:effectLst/>
              <a:latin typeface="Consolas" panose="020B0609020204030204" pitchFamily="49" charset="0"/>
            </a:endParaRP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update_student.php</a:t>
            </a:r>
            <a:endParaRPr lang="en-US" sz="1400" b="0" dirty="0">
              <a:solidFill>
                <a:srgbClr val="DFDFDF"/>
              </a:solidFill>
              <a:effectLst/>
              <a:latin typeface="Consolas" panose="020B0609020204030204" pitchFamily="49" charset="0"/>
            </a:endParaRPr>
          </a:p>
        </p:txBody>
      </p:sp>
    </p:spTree>
    <p:extLst>
      <p:ext uri="{BB962C8B-B14F-4D97-AF65-F5344CB8AC3E}">
        <p14:creationId xmlns:p14="http://schemas.microsoft.com/office/powerpoint/2010/main" val="2508318572"/>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Simple Login</a:t>
            </a:r>
          </a:p>
        </p:txBody>
      </p:sp>
      <p:pic>
        <p:nvPicPr>
          <p:cNvPr id="5" name="Picture 4">
            <a:extLst>
              <a:ext uri="{FF2B5EF4-FFF2-40B4-BE49-F238E27FC236}">
                <a16:creationId xmlns:a16="http://schemas.microsoft.com/office/drawing/2014/main" id="{91DE79D8-DA52-3848-D276-A8175831A5F2}"/>
              </a:ext>
            </a:extLst>
          </p:cNvPr>
          <p:cNvPicPr>
            <a:picLocks noChangeAspect="1"/>
          </p:cNvPicPr>
          <p:nvPr/>
        </p:nvPicPr>
        <p:blipFill>
          <a:blip r:embed="rId5"/>
          <a:stretch>
            <a:fillRect/>
          </a:stretch>
        </p:blipFill>
        <p:spPr>
          <a:xfrm>
            <a:off x="1485677" y="2402244"/>
            <a:ext cx="9220641" cy="3204628"/>
          </a:xfrm>
          <a:prstGeom prst="rect">
            <a:avLst/>
          </a:prstGeom>
        </p:spPr>
      </p:pic>
    </p:spTree>
    <p:extLst>
      <p:ext uri="{BB962C8B-B14F-4D97-AF65-F5344CB8AC3E}">
        <p14:creationId xmlns:p14="http://schemas.microsoft.com/office/powerpoint/2010/main" val="3883043429"/>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Live Task – Students CRUD</a:t>
            </a:r>
          </a:p>
        </p:txBody>
      </p:sp>
      <p:pic>
        <p:nvPicPr>
          <p:cNvPr id="5" name="Picture 4">
            <a:extLst>
              <a:ext uri="{FF2B5EF4-FFF2-40B4-BE49-F238E27FC236}">
                <a16:creationId xmlns:a16="http://schemas.microsoft.com/office/drawing/2014/main" id="{066836A5-4782-C4C1-DA6E-A9E8C9C8D02B}"/>
              </a:ext>
            </a:extLst>
          </p:cNvPr>
          <p:cNvPicPr>
            <a:picLocks noChangeAspect="1"/>
          </p:cNvPicPr>
          <p:nvPr/>
        </p:nvPicPr>
        <p:blipFill>
          <a:blip r:embed="rId5"/>
          <a:stretch>
            <a:fillRect/>
          </a:stretch>
        </p:blipFill>
        <p:spPr>
          <a:xfrm>
            <a:off x="905392" y="2489884"/>
            <a:ext cx="10381216" cy="3033837"/>
          </a:xfrm>
          <a:prstGeom prst="rect">
            <a:avLst/>
          </a:prstGeom>
        </p:spPr>
      </p:pic>
    </p:spTree>
    <p:extLst>
      <p:ext uri="{BB962C8B-B14F-4D97-AF65-F5344CB8AC3E}">
        <p14:creationId xmlns:p14="http://schemas.microsoft.com/office/powerpoint/2010/main" val="3963640946"/>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Live Task – Students CRUD</a:t>
            </a:r>
          </a:p>
        </p:txBody>
      </p:sp>
      <p:pic>
        <p:nvPicPr>
          <p:cNvPr id="8" name="Picture 7">
            <a:extLst>
              <a:ext uri="{FF2B5EF4-FFF2-40B4-BE49-F238E27FC236}">
                <a16:creationId xmlns:a16="http://schemas.microsoft.com/office/drawing/2014/main" id="{6C312FE2-730E-20CA-F28A-260E9A65E54F}"/>
              </a:ext>
            </a:extLst>
          </p:cNvPr>
          <p:cNvPicPr>
            <a:picLocks noChangeAspect="1"/>
          </p:cNvPicPr>
          <p:nvPr/>
        </p:nvPicPr>
        <p:blipFill>
          <a:blip r:embed="rId5"/>
          <a:stretch>
            <a:fillRect/>
          </a:stretch>
        </p:blipFill>
        <p:spPr>
          <a:xfrm>
            <a:off x="1393369" y="2521565"/>
            <a:ext cx="9405257" cy="3401059"/>
          </a:xfrm>
          <a:prstGeom prst="rect">
            <a:avLst/>
          </a:prstGeom>
        </p:spPr>
      </p:pic>
    </p:spTree>
    <p:extLst>
      <p:ext uri="{BB962C8B-B14F-4D97-AF65-F5344CB8AC3E}">
        <p14:creationId xmlns:p14="http://schemas.microsoft.com/office/powerpoint/2010/main" val="1397157264"/>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Task – Courses CRUD</a:t>
            </a:r>
          </a:p>
        </p:txBody>
      </p:sp>
      <p:pic>
        <p:nvPicPr>
          <p:cNvPr id="8" name="Picture 7">
            <a:extLst>
              <a:ext uri="{FF2B5EF4-FFF2-40B4-BE49-F238E27FC236}">
                <a16:creationId xmlns:a16="http://schemas.microsoft.com/office/drawing/2014/main" id="{250FCB33-79E6-FE4E-1B2B-229F84072D4B}"/>
              </a:ext>
            </a:extLst>
          </p:cNvPr>
          <p:cNvPicPr>
            <a:picLocks noChangeAspect="1"/>
          </p:cNvPicPr>
          <p:nvPr/>
        </p:nvPicPr>
        <p:blipFill>
          <a:blip r:embed="rId5"/>
          <a:stretch>
            <a:fillRect/>
          </a:stretch>
        </p:blipFill>
        <p:spPr>
          <a:xfrm>
            <a:off x="6102318" y="2599717"/>
            <a:ext cx="5553445" cy="2017967"/>
          </a:xfrm>
          <a:prstGeom prst="rect">
            <a:avLst/>
          </a:prstGeom>
        </p:spPr>
      </p:pic>
      <p:pic>
        <p:nvPicPr>
          <p:cNvPr id="10" name="Picture 9">
            <a:extLst>
              <a:ext uri="{FF2B5EF4-FFF2-40B4-BE49-F238E27FC236}">
                <a16:creationId xmlns:a16="http://schemas.microsoft.com/office/drawing/2014/main" id="{30CD056A-3912-F04E-5DAC-F3B0FAAD5A5E}"/>
              </a:ext>
            </a:extLst>
          </p:cNvPr>
          <p:cNvPicPr>
            <a:picLocks noChangeAspect="1"/>
          </p:cNvPicPr>
          <p:nvPr/>
        </p:nvPicPr>
        <p:blipFill>
          <a:blip r:embed="rId6"/>
          <a:stretch>
            <a:fillRect/>
          </a:stretch>
        </p:blipFill>
        <p:spPr>
          <a:xfrm>
            <a:off x="536237" y="2599717"/>
            <a:ext cx="5553445" cy="1711026"/>
          </a:xfrm>
          <a:prstGeom prst="rect">
            <a:avLst/>
          </a:prstGeom>
        </p:spPr>
      </p:pic>
    </p:spTree>
    <p:extLst>
      <p:ext uri="{BB962C8B-B14F-4D97-AF65-F5344CB8AC3E}">
        <p14:creationId xmlns:p14="http://schemas.microsoft.com/office/powerpoint/2010/main" val="1209277063"/>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JOINs</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49"/>
            <a:ext cx="8876059" cy="93138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en-US" b="0" i="0" dirty="0">
                <a:solidFill>
                  <a:schemeClr val="tx1"/>
                </a:solidFill>
                <a:effectLst>
                  <a:outerShdw blurRad="38100" dist="38100" dir="2700000" algn="tl">
                    <a:srgbClr val="000000">
                      <a:alpha val="43137"/>
                    </a:srgbClr>
                  </a:outerShdw>
                </a:effectLst>
                <a:latin typeface="quote-cjk-patch"/>
                <a:cs typeface="+mj-cs"/>
              </a:rPr>
              <a:t>🔗 </a:t>
            </a:r>
            <a:r>
              <a:rPr lang="ar-EG" b="0" i="0" dirty="0">
                <a:solidFill>
                  <a:schemeClr val="tx1"/>
                </a:solidFill>
                <a:effectLst>
                  <a:outerShdw blurRad="38100" dist="38100" dir="2700000" algn="tl">
                    <a:srgbClr val="000000">
                      <a:alpha val="43137"/>
                    </a:srgbClr>
                  </a:outerShdw>
                </a:effectLst>
                <a:latin typeface="quote-cjk-patch"/>
                <a:cs typeface="+mj-cs"/>
              </a:rPr>
              <a:t>ما هو الـ </a:t>
            </a:r>
            <a:r>
              <a:rPr lang="en-US" b="0" i="0" dirty="0">
                <a:solidFill>
                  <a:schemeClr val="tx1"/>
                </a:solidFill>
                <a:effectLst>
                  <a:outerShdw blurRad="38100" dist="38100" dir="2700000" algn="tl">
                    <a:srgbClr val="000000">
                      <a:alpha val="43137"/>
                    </a:srgbClr>
                  </a:outerShdw>
                </a:effectLst>
                <a:latin typeface="quote-cjk-patch"/>
                <a:cs typeface="+mj-cs"/>
              </a:rPr>
              <a:t>JOIN؟</a:t>
            </a:r>
          </a:p>
          <a:p>
            <a:pPr algn="ctr" rtl="1"/>
            <a:r>
              <a:rPr lang="ar-EG" b="0" i="0" dirty="0">
                <a:solidFill>
                  <a:schemeClr val="tx1"/>
                </a:solidFill>
                <a:effectLst>
                  <a:outerShdw blurRad="38100" dist="38100" dir="2700000" algn="tl">
                    <a:srgbClr val="000000">
                      <a:alpha val="43137"/>
                    </a:srgbClr>
                  </a:outerShdw>
                </a:effectLst>
                <a:latin typeface="quote-cjk-patch"/>
                <a:cs typeface="+mj-cs"/>
              </a:rPr>
              <a:t>هو طريقة لجلب البيانات من جدولين أو أكثر بناءً على علاقة (عادةً باستخدام مفتاح خارجي </a:t>
            </a:r>
            <a:r>
              <a:rPr lang="en-US" b="0" i="0" dirty="0">
                <a:solidFill>
                  <a:schemeClr val="tx1"/>
                </a:solidFill>
                <a:effectLst>
                  <a:outerShdw blurRad="38100" dist="38100" dir="2700000" algn="tl">
                    <a:srgbClr val="000000">
                      <a:alpha val="43137"/>
                    </a:srgbClr>
                  </a:outerShdw>
                </a:effectLst>
                <a:latin typeface="quote-cjk-patch"/>
                <a:cs typeface="+mj-cs"/>
              </a:rPr>
              <a:t>FOREIGN KEY).</a:t>
            </a:r>
          </a:p>
        </p:txBody>
      </p:sp>
      <p:graphicFrame>
        <p:nvGraphicFramePr>
          <p:cNvPr id="5" name="Table 4">
            <a:extLst>
              <a:ext uri="{FF2B5EF4-FFF2-40B4-BE49-F238E27FC236}">
                <a16:creationId xmlns:a16="http://schemas.microsoft.com/office/drawing/2014/main" id="{43F18944-C97A-7165-7402-EA7E22C94AC9}"/>
              </a:ext>
            </a:extLst>
          </p:cNvPr>
          <p:cNvGraphicFramePr>
            <a:graphicFrameLocks noGrp="1"/>
          </p:cNvGraphicFramePr>
          <p:nvPr>
            <p:extLst>
              <p:ext uri="{D42A27DB-BD31-4B8C-83A1-F6EECF244321}">
                <p14:modId xmlns:p14="http://schemas.microsoft.com/office/powerpoint/2010/main" val="1927787180"/>
              </p:ext>
            </p:extLst>
          </p:nvPr>
        </p:nvGraphicFramePr>
        <p:xfrm>
          <a:off x="1295400" y="2683305"/>
          <a:ext cx="9601200" cy="2801145"/>
        </p:xfrm>
        <a:graphic>
          <a:graphicData uri="http://schemas.openxmlformats.org/drawingml/2006/table">
            <a:tbl>
              <a:tblPr>
                <a:tableStyleId>{E269D01E-BC32-4049-B463-5C60D7B0CCD2}</a:tableStyleId>
              </a:tblPr>
              <a:tblGrid>
                <a:gridCol w="2400300">
                  <a:extLst>
                    <a:ext uri="{9D8B030D-6E8A-4147-A177-3AD203B41FA5}">
                      <a16:colId xmlns:a16="http://schemas.microsoft.com/office/drawing/2014/main" val="213297230"/>
                    </a:ext>
                  </a:extLst>
                </a:gridCol>
                <a:gridCol w="2400300">
                  <a:extLst>
                    <a:ext uri="{9D8B030D-6E8A-4147-A177-3AD203B41FA5}">
                      <a16:colId xmlns:a16="http://schemas.microsoft.com/office/drawing/2014/main" val="2369097544"/>
                    </a:ext>
                  </a:extLst>
                </a:gridCol>
                <a:gridCol w="2400300">
                  <a:extLst>
                    <a:ext uri="{9D8B030D-6E8A-4147-A177-3AD203B41FA5}">
                      <a16:colId xmlns:a16="http://schemas.microsoft.com/office/drawing/2014/main" val="3177736467"/>
                    </a:ext>
                  </a:extLst>
                </a:gridCol>
                <a:gridCol w="2400300">
                  <a:extLst>
                    <a:ext uri="{9D8B030D-6E8A-4147-A177-3AD203B41FA5}">
                      <a16:colId xmlns:a16="http://schemas.microsoft.com/office/drawing/2014/main" val="2573510826"/>
                    </a:ext>
                  </a:extLst>
                </a:gridCol>
              </a:tblGrid>
              <a:tr h="560229">
                <a:tc>
                  <a:txBody>
                    <a:bodyPr/>
                    <a:lstStyle/>
                    <a:p>
                      <a:pPr algn="ctr" rtl="1"/>
                      <a:r>
                        <a:rPr lang="ar-EG" dirty="0">
                          <a:latin typeface="Arial" panose="020B0604020202020204" pitchFamily="34" charset="0"/>
                          <a:cs typeface="Arial" panose="020B0604020202020204" pitchFamily="34" charset="0"/>
                        </a:rPr>
                        <a:t>نوع الـ </a:t>
                      </a:r>
                      <a:r>
                        <a:rPr lang="en-US" dirty="0">
                          <a:latin typeface="Arial" panose="020B0604020202020204" pitchFamily="34" charset="0"/>
                          <a:cs typeface="Arial" panose="020B0604020202020204" pitchFamily="34" charset="0"/>
                        </a:rPr>
                        <a:t>JOIN</a:t>
                      </a:r>
                    </a:p>
                  </a:txBody>
                  <a:tcPr anchor="ctr"/>
                </a:tc>
                <a:tc>
                  <a:txBody>
                    <a:bodyPr/>
                    <a:lstStyle/>
                    <a:p>
                      <a:pPr algn="ctr" rtl="1"/>
                      <a:r>
                        <a:rPr lang="ar-EG" dirty="0">
                          <a:latin typeface="Arial" panose="020B0604020202020204" pitchFamily="34" charset="0"/>
                          <a:cs typeface="Arial" panose="020B0604020202020204" pitchFamily="34" charset="0"/>
                        </a:rPr>
                        <a:t>يعرض من الجدول الأول؟</a:t>
                      </a:r>
                    </a:p>
                  </a:txBody>
                  <a:tcPr anchor="ctr"/>
                </a:tc>
                <a:tc>
                  <a:txBody>
                    <a:bodyPr/>
                    <a:lstStyle/>
                    <a:p>
                      <a:pPr algn="ctr" rtl="1"/>
                      <a:r>
                        <a:rPr lang="ar-EG" dirty="0">
                          <a:latin typeface="Arial" panose="020B0604020202020204" pitchFamily="34" charset="0"/>
                          <a:cs typeface="Arial" panose="020B0604020202020204" pitchFamily="34" charset="0"/>
                        </a:rPr>
                        <a:t>يعرض من الجدول الثاني؟</a:t>
                      </a:r>
                    </a:p>
                  </a:txBody>
                  <a:tcPr anchor="ctr"/>
                </a:tc>
                <a:tc>
                  <a:txBody>
                    <a:bodyPr/>
                    <a:lstStyle/>
                    <a:p>
                      <a:pPr algn="ctr" rtl="1"/>
                      <a:r>
                        <a:rPr lang="ar-EG" dirty="0">
                          <a:latin typeface="Arial" panose="020B0604020202020204" pitchFamily="34" charset="0"/>
                          <a:cs typeface="Arial" panose="020B0604020202020204" pitchFamily="34" charset="0"/>
                        </a:rPr>
                        <a:t>فقط لو في علاقة؟</a:t>
                      </a:r>
                    </a:p>
                  </a:txBody>
                  <a:tcPr anchor="ctr"/>
                </a:tc>
                <a:extLst>
                  <a:ext uri="{0D108BD9-81ED-4DB2-BD59-A6C34878D82A}">
                    <a16:rowId xmlns:a16="http://schemas.microsoft.com/office/drawing/2014/main" val="1058867134"/>
                  </a:ext>
                </a:extLst>
              </a:tr>
              <a:tr h="560229">
                <a:tc>
                  <a:txBody>
                    <a:bodyPr/>
                    <a:lstStyle/>
                    <a:p>
                      <a:pPr algn="l" rtl="0"/>
                      <a:r>
                        <a:rPr lang="en-US" dirty="0">
                          <a:latin typeface="Arial" panose="020B0604020202020204" pitchFamily="34" charset="0"/>
                          <a:cs typeface="Arial" panose="020B0604020202020204" pitchFamily="34" charset="0"/>
                        </a:rPr>
                        <a:t>INNER JOIN (JOIN)</a:t>
                      </a:r>
                    </a:p>
                  </a:txBody>
                  <a:tcPr anchor="ctr"/>
                </a:tc>
                <a:tc>
                  <a:txBody>
                    <a:bodyPr/>
                    <a:lstStyle/>
                    <a:p>
                      <a:pPr algn="r" rtl="1"/>
                      <a:r>
                        <a:rPr lang="en-US" dirty="0">
                          <a:latin typeface="Arial" panose="020B0604020202020204" pitchFamily="34" charset="0"/>
                          <a:cs typeface="Arial" panose="020B0604020202020204" pitchFamily="34" charset="0"/>
                        </a:rPr>
                        <a:t>✅ </a:t>
                      </a:r>
                      <a:r>
                        <a:rPr lang="ar-EG" dirty="0">
                          <a:latin typeface="Arial" panose="020B0604020202020204" pitchFamily="34" charset="0"/>
                          <a:cs typeface="Arial" panose="020B0604020202020204" pitchFamily="34" charset="0"/>
                        </a:rPr>
                        <a:t>نعم</a:t>
                      </a:r>
                    </a:p>
                  </a:txBody>
                  <a:tcPr anchor="ctr"/>
                </a:tc>
                <a:tc>
                  <a:txBody>
                    <a:bodyPr/>
                    <a:lstStyle/>
                    <a:p>
                      <a:pPr algn="r" rtl="1"/>
                      <a:r>
                        <a:rPr lang="en-US" dirty="0">
                          <a:latin typeface="Arial" panose="020B0604020202020204" pitchFamily="34" charset="0"/>
                          <a:cs typeface="Arial" panose="020B0604020202020204" pitchFamily="34" charset="0"/>
                        </a:rPr>
                        <a:t>✅ </a:t>
                      </a:r>
                      <a:r>
                        <a:rPr lang="ar-EG" dirty="0">
                          <a:latin typeface="Arial" panose="020B0604020202020204" pitchFamily="34" charset="0"/>
                          <a:cs typeface="Arial" panose="020B0604020202020204" pitchFamily="34" charset="0"/>
                        </a:rPr>
                        <a:t>نعم</a:t>
                      </a:r>
                    </a:p>
                  </a:txBody>
                  <a:tcPr anchor="ctr"/>
                </a:tc>
                <a:tc>
                  <a:txBody>
                    <a:bodyPr/>
                    <a:lstStyle/>
                    <a:p>
                      <a:pPr algn="r" rtl="1"/>
                      <a:r>
                        <a:rPr lang="en-US" dirty="0">
                          <a:latin typeface="Arial" panose="020B0604020202020204" pitchFamily="34" charset="0"/>
                          <a:cs typeface="Arial" panose="020B0604020202020204" pitchFamily="34" charset="0"/>
                        </a:rPr>
                        <a:t>✅ </a:t>
                      </a:r>
                      <a:r>
                        <a:rPr lang="ar-EG" dirty="0">
                          <a:latin typeface="Arial" panose="020B0604020202020204" pitchFamily="34" charset="0"/>
                          <a:cs typeface="Arial" panose="020B0604020202020204" pitchFamily="34" charset="0"/>
                        </a:rPr>
                        <a:t>نعم</a:t>
                      </a:r>
                    </a:p>
                  </a:txBody>
                  <a:tcPr anchor="ctr"/>
                </a:tc>
                <a:extLst>
                  <a:ext uri="{0D108BD9-81ED-4DB2-BD59-A6C34878D82A}">
                    <a16:rowId xmlns:a16="http://schemas.microsoft.com/office/drawing/2014/main" val="2328254088"/>
                  </a:ext>
                </a:extLst>
              </a:tr>
              <a:tr h="560229">
                <a:tc>
                  <a:txBody>
                    <a:bodyPr/>
                    <a:lstStyle/>
                    <a:p>
                      <a:pPr algn="l" rtl="0"/>
                      <a:r>
                        <a:rPr lang="en-US">
                          <a:latin typeface="Arial" panose="020B0604020202020204" pitchFamily="34" charset="0"/>
                          <a:cs typeface="Arial" panose="020B0604020202020204" pitchFamily="34" charset="0"/>
                        </a:rPr>
                        <a:t>LEFT JOIN</a:t>
                      </a:r>
                    </a:p>
                  </a:txBody>
                  <a:tcPr anchor="ctr"/>
                </a:tc>
                <a:tc>
                  <a:txBody>
                    <a:bodyPr/>
                    <a:lstStyle/>
                    <a:p>
                      <a:pPr algn="r" rtl="1"/>
                      <a:r>
                        <a:rPr lang="en-US">
                          <a:latin typeface="Arial" panose="020B0604020202020204" pitchFamily="34" charset="0"/>
                          <a:cs typeface="Arial" panose="020B0604020202020204" pitchFamily="34" charset="0"/>
                        </a:rPr>
                        <a:t>✅ </a:t>
                      </a:r>
                      <a:r>
                        <a:rPr lang="ar-EG">
                          <a:latin typeface="Arial" panose="020B0604020202020204" pitchFamily="34" charset="0"/>
                          <a:cs typeface="Arial" panose="020B0604020202020204" pitchFamily="34" charset="0"/>
                        </a:rPr>
                        <a:t>نعم</a:t>
                      </a:r>
                    </a:p>
                  </a:txBody>
                  <a:tcPr anchor="ctr"/>
                </a:tc>
                <a:tc>
                  <a:txBody>
                    <a:bodyPr/>
                    <a:lstStyle/>
                    <a:p>
                      <a:pPr algn="r" rtl="1"/>
                      <a:r>
                        <a:rPr lang="en-US" dirty="0">
                          <a:latin typeface="Arial" panose="020B0604020202020204" pitchFamily="34" charset="0"/>
                          <a:cs typeface="Arial" panose="020B0604020202020204" pitchFamily="34" charset="0"/>
                        </a:rPr>
                        <a:t>✅ </a:t>
                      </a:r>
                      <a:r>
                        <a:rPr lang="ar-EG" dirty="0">
                          <a:latin typeface="Arial" panose="020B0604020202020204" pitchFamily="34" charset="0"/>
                          <a:cs typeface="Arial" panose="020B0604020202020204" pitchFamily="34" charset="0"/>
                        </a:rPr>
                        <a:t>نعم / </a:t>
                      </a:r>
                      <a:r>
                        <a:rPr lang="en-US" dirty="0">
                          <a:latin typeface="Arial" panose="020B0604020202020204" pitchFamily="34" charset="0"/>
                          <a:cs typeface="Arial" panose="020B0604020202020204" pitchFamily="34" charset="0"/>
                        </a:rPr>
                        <a:t>NULL</a:t>
                      </a:r>
                    </a:p>
                  </a:txBody>
                  <a:tcPr anchor="ctr"/>
                </a:tc>
                <a:tc>
                  <a:txBody>
                    <a:bodyPr/>
                    <a:lstStyle/>
                    <a:p>
                      <a:pPr algn="r" rtl="1"/>
                      <a:r>
                        <a:rPr lang="en-US"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041582949"/>
                  </a:ext>
                </a:extLst>
              </a:tr>
              <a:tr h="560229">
                <a:tc>
                  <a:txBody>
                    <a:bodyPr/>
                    <a:lstStyle/>
                    <a:p>
                      <a:pPr algn="l" rtl="0"/>
                      <a:r>
                        <a:rPr lang="en-US">
                          <a:latin typeface="Arial" panose="020B0604020202020204" pitchFamily="34" charset="0"/>
                          <a:cs typeface="Arial" panose="020B0604020202020204" pitchFamily="34" charset="0"/>
                        </a:rPr>
                        <a:t>RIGHT JOIN</a:t>
                      </a:r>
                    </a:p>
                  </a:txBody>
                  <a:tcPr anchor="ctr"/>
                </a:tc>
                <a:tc>
                  <a:txBody>
                    <a:bodyPr/>
                    <a:lstStyle/>
                    <a:p>
                      <a:pPr algn="r" rtl="1"/>
                      <a:r>
                        <a:rPr lang="en-US">
                          <a:latin typeface="Arial" panose="020B0604020202020204" pitchFamily="34" charset="0"/>
                          <a:cs typeface="Arial" panose="020B0604020202020204" pitchFamily="34" charset="0"/>
                        </a:rPr>
                        <a:t>✅ </a:t>
                      </a:r>
                      <a:r>
                        <a:rPr lang="ar-EG">
                          <a:latin typeface="Arial" panose="020B0604020202020204" pitchFamily="34" charset="0"/>
                          <a:cs typeface="Arial" panose="020B0604020202020204" pitchFamily="34" charset="0"/>
                        </a:rPr>
                        <a:t>نعم / </a:t>
                      </a:r>
                      <a:r>
                        <a:rPr lang="en-US">
                          <a:latin typeface="Arial" panose="020B0604020202020204" pitchFamily="34" charset="0"/>
                          <a:cs typeface="Arial" panose="020B0604020202020204" pitchFamily="34" charset="0"/>
                        </a:rPr>
                        <a:t>NULL</a:t>
                      </a:r>
                    </a:p>
                  </a:txBody>
                  <a:tcPr anchor="ctr"/>
                </a:tc>
                <a:tc>
                  <a:txBody>
                    <a:bodyPr/>
                    <a:lstStyle/>
                    <a:p>
                      <a:pPr algn="r" rtl="1"/>
                      <a:r>
                        <a:rPr lang="en-US" dirty="0">
                          <a:latin typeface="Arial" panose="020B0604020202020204" pitchFamily="34" charset="0"/>
                          <a:cs typeface="Arial" panose="020B0604020202020204" pitchFamily="34" charset="0"/>
                        </a:rPr>
                        <a:t>✅ </a:t>
                      </a:r>
                      <a:r>
                        <a:rPr lang="ar-EG" dirty="0">
                          <a:latin typeface="Arial" panose="020B0604020202020204" pitchFamily="34" charset="0"/>
                          <a:cs typeface="Arial" panose="020B0604020202020204" pitchFamily="34" charset="0"/>
                        </a:rPr>
                        <a:t>نعم</a:t>
                      </a:r>
                    </a:p>
                  </a:txBody>
                  <a:tcPr anchor="ctr"/>
                </a:tc>
                <a:tc>
                  <a:txBody>
                    <a:bodyPr/>
                    <a:lstStyle/>
                    <a:p>
                      <a:pPr algn="r" rtl="1"/>
                      <a:r>
                        <a:rPr lang="en-US"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2303326694"/>
                  </a:ext>
                </a:extLst>
              </a:tr>
              <a:tr h="560229">
                <a:tc>
                  <a:txBody>
                    <a:bodyPr/>
                    <a:lstStyle/>
                    <a:p>
                      <a:pPr algn="l" rtl="0"/>
                      <a:r>
                        <a:rPr lang="en-US">
                          <a:latin typeface="Arial" panose="020B0604020202020204" pitchFamily="34" charset="0"/>
                          <a:cs typeface="Arial" panose="020B0604020202020204" pitchFamily="34" charset="0"/>
                        </a:rPr>
                        <a:t>FULL OUTER JOIN</a:t>
                      </a:r>
                    </a:p>
                  </a:txBody>
                  <a:tcPr anchor="ctr"/>
                </a:tc>
                <a:tc>
                  <a:txBody>
                    <a:bodyPr/>
                    <a:lstStyle/>
                    <a:p>
                      <a:pPr algn="r" rtl="1"/>
                      <a:r>
                        <a:rPr lang="en-US">
                          <a:latin typeface="Arial" panose="020B0604020202020204" pitchFamily="34" charset="0"/>
                          <a:cs typeface="Arial" panose="020B0604020202020204" pitchFamily="34" charset="0"/>
                        </a:rPr>
                        <a:t>✅ </a:t>
                      </a:r>
                      <a:r>
                        <a:rPr lang="ar-EG">
                          <a:latin typeface="Arial" panose="020B0604020202020204" pitchFamily="34" charset="0"/>
                          <a:cs typeface="Arial" panose="020B0604020202020204" pitchFamily="34" charset="0"/>
                        </a:rPr>
                        <a:t>نعم / </a:t>
                      </a:r>
                      <a:r>
                        <a:rPr lang="en-US">
                          <a:latin typeface="Arial" panose="020B0604020202020204" pitchFamily="34" charset="0"/>
                          <a:cs typeface="Arial" panose="020B0604020202020204" pitchFamily="34" charset="0"/>
                        </a:rPr>
                        <a:t>NULL</a:t>
                      </a:r>
                    </a:p>
                  </a:txBody>
                  <a:tcPr anchor="ctr"/>
                </a:tc>
                <a:tc>
                  <a:txBody>
                    <a:bodyPr/>
                    <a:lstStyle/>
                    <a:p>
                      <a:pPr algn="r" rtl="1"/>
                      <a:r>
                        <a:rPr lang="en-US">
                          <a:latin typeface="Arial" panose="020B0604020202020204" pitchFamily="34" charset="0"/>
                          <a:cs typeface="Arial" panose="020B0604020202020204" pitchFamily="34" charset="0"/>
                        </a:rPr>
                        <a:t>✅ </a:t>
                      </a:r>
                      <a:r>
                        <a:rPr lang="ar-EG">
                          <a:latin typeface="Arial" panose="020B0604020202020204" pitchFamily="34" charset="0"/>
                          <a:cs typeface="Arial" panose="020B0604020202020204" pitchFamily="34" charset="0"/>
                        </a:rPr>
                        <a:t>نعم / </a:t>
                      </a:r>
                      <a:r>
                        <a:rPr lang="en-US">
                          <a:latin typeface="Arial" panose="020B0604020202020204" pitchFamily="34" charset="0"/>
                          <a:cs typeface="Arial" panose="020B0604020202020204" pitchFamily="34" charset="0"/>
                        </a:rPr>
                        <a:t>NULL</a:t>
                      </a:r>
                    </a:p>
                  </a:txBody>
                  <a:tcPr anchor="ctr"/>
                </a:tc>
                <a:tc>
                  <a:txBody>
                    <a:bodyPr/>
                    <a:lstStyle/>
                    <a:p>
                      <a:pPr algn="r" rtl="1"/>
                      <a:r>
                        <a:rPr lang="en-US" dirty="0">
                          <a:latin typeface="Arial" panose="020B0604020202020204" pitchFamily="34" charset="0"/>
                          <a:cs typeface="Arial" panose="020B0604020202020204" pitchFamily="34" charset="0"/>
                        </a:rPr>
                        <a:t>❌</a:t>
                      </a:r>
                    </a:p>
                  </a:txBody>
                  <a:tcPr anchor="ctr"/>
                </a:tc>
                <a:extLst>
                  <a:ext uri="{0D108BD9-81ED-4DB2-BD59-A6C34878D82A}">
                    <a16:rowId xmlns:a16="http://schemas.microsoft.com/office/drawing/2014/main" val="1980301543"/>
                  </a:ext>
                </a:extLst>
              </a:tr>
            </a:tbl>
          </a:graphicData>
        </a:graphic>
      </p:graphicFrame>
    </p:spTree>
    <p:extLst>
      <p:ext uri="{BB962C8B-B14F-4D97-AF65-F5344CB8AC3E}">
        <p14:creationId xmlns:p14="http://schemas.microsoft.com/office/powerpoint/2010/main" val="238485736"/>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JOINs</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49"/>
            <a:ext cx="8876059" cy="93138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en-US" b="0" i="0" dirty="0">
                <a:solidFill>
                  <a:schemeClr val="tx1"/>
                </a:solidFill>
                <a:effectLst>
                  <a:outerShdw blurRad="38100" dist="38100" dir="2700000" algn="tl">
                    <a:srgbClr val="000000">
                      <a:alpha val="43137"/>
                    </a:srgbClr>
                  </a:outerShdw>
                </a:effectLst>
                <a:latin typeface="quote-cjk-patch"/>
                <a:cs typeface="+mj-cs"/>
              </a:rPr>
              <a:t>✅ </a:t>
            </a:r>
            <a:r>
              <a:rPr lang="ar-EG" b="0" i="0" dirty="0">
                <a:solidFill>
                  <a:schemeClr val="tx1"/>
                </a:solidFill>
                <a:effectLst>
                  <a:outerShdw blurRad="38100" dist="38100" dir="2700000" algn="tl">
                    <a:srgbClr val="000000">
                      <a:alpha val="43137"/>
                    </a:srgbClr>
                  </a:outerShdw>
                </a:effectLst>
                <a:latin typeface="quote-cjk-patch"/>
                <a:cs typeface="+mj-cs"/>
              </a:rPr>
              <a:t>مثال عملي سريع:</a:t>
            </a:r>
            <a:endParaRPr lang="en-US" b="0" i="0" dirty="0">
              <a:solidFill>
                <a:schemeClr val="tx1"/>
              </a:solidFill>
              <a:effectLst>
                <a:outerShdw blurRad="38100" dist="38100" dir="2700000" algn="tl">
                  <a:srgbClr val="000000">
                    <a:alpha val="43137"/>
                  </a:srgbClr>
                </a:outerShdw>
              </a:effectLst>
              <a:latin typeface="quote-cjk-patch"/>
              <a:cs typeface="+mj-cs"/>
            </a:endParaRPr>
          </a:p>
        </p:txBody>
      </p:sp>
      <p:graphicFrame>
        <p:nvGraphicFramePr>
          <p:cNvPr id="3" name="Table 2">
            <a:extLst>
              <a:ext uri="{FF2B5EF4-FFF2-40B4-BE49-F238E27FC236}">
                <a16:creationId xmlns:a16="http://schemas.microsoft.com/office/drawing/2014/main" id="{815810E4-2E0F-655C-0332-D8D114B13F5A}"/>
              </a:ext>
            </a:extLst>
          </p:cNvPr>
          <p:cNvGraphicFramePr>
            <a:graphicFrameLocks noGrp="1"/>
          </p:cNvGraphicFramePr>
          <p:nvPr>
            <p:extLst>
              <p:ext uri="{D42A27DB-BD31-4B8C-83A1-F6EECF244321}">
                <p14:modId xmlns:p14="http://schemas.microsoft.com/office/powerpoint/2010/main" val="2191613748"/>
              </p:ext>
            </p:extLst>
          </p:nvPr>
        </p:nvGraphicFramePr>
        <p:xfrm>
          <a:off x="3524092" y="2669833"/>
          <a:ext cx="1329372" cy="1463040"/>
        </p:xfrm>
        <a:graphic>
          <a:graphicData uri="http://schemas.openxmlformats.org/drawingml/2006/table">
            <a:tbl>
              <a:tblPr>
                <a:tableStyleId>{18603FDC-E32A-4AB5-989C-0864C3EAD2B8}</a:tableStyleId>
              </a:tblPr>
              <a:tblGrid>
                <a:gridCol w="406717">
                  <a:extLst>
                    <a:ext uri="{9D8B030D-6E8A-4147-A177-3AD203B41FA5}">
                      <a16:colId xmlns:a16="http://schemas.microsoft.com/office/drawing/2014/main" val="3935507232"/>
                    </a:ext>
                  </a:extLst>
                </a:gridCol>
                <a:gridCol w="922655">
                  <a:extLst>
                    <a:ext uri="{9D8B030D-6E8A-4147-A177-3AD203B41FA5}">
                      <a16:colId xmlns:a16="http://schemas.microsoft.com/office/drawing/2014/main" val="331797531"/>
                    </a:ext>
                  </a:extLst>
                </a:gridCol>
              </a:tblGrid>
              <a:tr h="0">
                <a:tc>
                  <a:txBody>
                    <a:bodyPr/>
                    <a:lstStyle/>
                    <a:p>
                      <a:r>
                        <a:rPr lang="en-US"/>
                        <a:t>id</a:t>
                      </a:r>
                    </a:p>
                  </a:txBody>
                  <a:tcPr anchor="ctr"/>
                </a:tc>
                <a:tc>
                  <a:txBody>
                    <a:bodyPr/>
                    <a:lstStyle/>
                    <a:p>
                      <a:r>
                        <a:rPr lang="en-US"/>
                        <a:t>name</a:t>
                      </a:r>
                    </a:p>
                  </a:txBody>
                  <a:tcPr anchor="ctr"/>
                </a:tc>
                <a:extLst>
                  <a:ext uri="{0D108BD9-81ED-4DB2-BD59-A6C34878D82A}">
                    <a16:rowId xmlns:a16="http://schemas.microsoft.com/office/drawing/2014/main" val="2205111042"/>
                  </a:ext>
                </a:extLst>
              </a:tr>
              <a:tr h="0">
                <a:tc>
                  <a:txBody>
                    <a:bodyPr/>
                    <a:lstStyle/>
                    <a:p>
                      <a:r>
                        <a:rPr lang="en-US"/>
                        <a:t>1</a:t>
                      </a:r>
                    </a:p>
                  </a:txBody>
                  <a:tcPr anchor="ctr"/>
                </a:tc>
                <a:tc>
                  <a:txBody>
                    <a:bodyPr/>
                    <a:lstStyle/>
                    <a:p>
                      <a:r>
                        <a:rPr lang="en-US"/>
                        <a:t>Ahmed</a:t>
                      </a:r>
                    </a:p>
                  </a:txBody>
                  <a:tcPr anchor="ctr"/>
                </a:tc>
                <a:extLst>
                  <a:ext uri="{0D108BD9-81ED-4DB2-BD59-A6C34878D82A}">
                    <a16:rowId xmlns:a16="http://schemas.microsoft.com/office/drawing/2014/main" val="971625679"/>
                  </a:ext>
                </a:extLst>
              </a:tr>
              <a:tr h="0">
                <a:tc>
                  <a:txBody>
                    <a:bodyPr/>
                    <a:lstStyle/>
                    <a:p>
                      <a:r>
                        <a:rPr lang="en-US"/>
                        <a:t>2</a:t>
                      </a:r>
                    </a:p>
                  </a:txBody>
                  <a:tcPr anchor="ctr"/>
                </a:tc>
                <a:tc>
                  <a:txBody>
                    <a:bodyPr/>
                    <a:lstStyle/>
                    <a:p>
                      <a:r>
                        <a:rPr lang="en-US"/>
                        <a:t>Mariam</a:t>
                      </a:r>
                    </a:p>
                  </a:txBody>
                  <a:tcPr anchor="ctr"/>
                </a:tc>
                <a:extLst>
                  <a:ext uri="{0D108BD9-81ED-4DB2-BD59-A6C34878D82A}">
                    <a16:rowId xmlns:a16="http://schemas.microsoft.com/office/drawing/2014/main" val="905291163"/>
                  </a:ext>
                </a:extLst>
              </a:tr>
              <a:tr h="0">
                <a:tc>
                  <a:txBody>
                    <a:bodyPr/>
                    <a:lstStyle/>
                    <a:p>
                      <a:r>
                        <a:rPr lang="en-US"/>
                        <a:t>3</a:t>
                      </a:r>
                    </a:p>
                  </a:txBody>
                  <a:tcPr anchor="ctr"/>
                </a:tc>
                <a:tc>
                  <a:txBody>
                    <a:bodyPr/>
                    <a:lstStyle/>
                    <a:p>
                      <a:r>
                        <a:rPr lang="en-US" dirty="0"/>
                        <a:t>Samir</a:t>
                      </a:r>
                    </a:p>
                  </a:txBody>
                  <a:tcPr anchor="ctr"/>
                </a:tc>
                <a:extLst>
                  <a:ext uri="{0D108BD9-81ED-4DB2-BD59-A6C34878D82A}">
                    <a16:rowId xmlns:a16="http://schemas.microsoft.com/office/drawing/2014/main" val="1612339586"/>
                  </a:ext>
                </a:extLst>
              </a:tr>
            </a:tbl>
          </a:graphicData>
        </a:graphic>
      </p:graphicFrame>
      <p:graphicFrame>
        <p:nvGraphicFramePr>
          <p:cNvPr id="8" name="Table 7">
            <a:extLst>
              <a:ext uri="{FF2B5EF4-FFF2-40B4-BE49-F238E27FC236}">
                <a16:creationId xmlns:a16="http://schemas.microsoft.com/office/drawing/2014/main" id="{87BF6859-B833-9C63-4DCF-1057FB28EA01}"/>
              </a:ext>
            </a:extLst>
          </p:cNvPr>
          <p:cNvGraphicFramePr>
            <a:graphicFrameLocks noGrp="1"/>
          </p:cNvGraphicFramePr>
          <p:nvPr>
            <p:extLst>
              <p:ext uri="{D42A27DB-BD31-4B8C-83A1-F6EECF244321}">
                <p14:modId xmlns:p14="http://schemas.microsoft.com/office/powerpoint/2010/main" val="584136973"/>
              </p:ext>
            </p:extLst>
          </p:nvPr>
        </p:nvGraphicFramePr>
        <p:xfrm>
          <a:off x="5652797" y="2666101"/>
          <a:ext cx="2736468" cy="1463040"/>
        </p:xfrm>
        <a:graphic>
          <a:graphicData uri="http://schemas.openxmlformats.org/drawingml/2006/table">
            <a:tbl>
              <a:tblPr>
                <a:tableStyleId>{E269D01E-BC32-4049-B463-5C60D7B0CCD2}</a:tableStyleId>
              </a:tblPr>
              <a:tblGrid>
                <a:gridCol w="406717">
                  <a:extLst>
                    <a:ext uri="{9D8B030D-6E8A-4147-A177-3AD203B41FA5}">
                      <a16:colId xmlns:a16="http://schemas.microsoft.com/office/drawing/2014/main" val="2725463130"/>
                    </a:ext>
                  </a:extLst>
                </a:gridCol>
                <a:gridCol w="1176655">
                  <a:extLst>
                    <a:ext uri="{9D8B030D-6E8A-4147-A177-3AD203B41FA5}">
                      <a16:colId xmlns:a16="http://schemas.microsoft.com/office/drawing/2014/main" val="3443192798"/>
                    </a:ext>
                  </a:extLst>
                </a:gridCol>
                <a:gridCol w="1153096">
                  <a:extLst>
                    <a:ext uri="{9D8B030D-6E8A-4147-A177-3AD203B41FA5}">
                      <a16:colId xmlns:a16="http://schemas.microsoft.com/office/drawing/2014/main" val="147820843"/>
                    </a:ext>
                  </a:extLst>
                </a:gridCol>
              </a:tblGrid>
              <a:tr h="0">
                <a:tc>
                  <a:txBody>
                    <a:bodyPr/>
                    <a:lstStyle/>
                    <a:p>
                      <a:r>
                        <a:rPr lang="en-US"/>
                        <a:t>id</a:t>
                      </a:r>
                    </a:p>
                  </a:txBody>
                  <a:tcPr anchor="ctr"/>
                </a:tc>
                <a:tc>
                  <a:txBody>
                    <a:bodyPr/>
                    <a:lstStyle/>
                    <a:p>
                      <a:r>
                        <a:rPr lang="en-US"/>
                        <a:t>student_id</a:t>
                      </a:r>
                    </a:p>
                  </a:txBody>
                  <a:tcPr anchor="ctr"/>
                </a:tc>
                <a:tc>
                  <a:txBody>
                    <a:bodyPr/>
                    <a:lstStyle/>
                    <a:p>
                      <a:r>
                        <a:rPr lang="en-US"/>
                        <a:t>course</a:t>
                      </a:r>
                    </a:p>
                  </a:txBody>
                  <a:tcPr anchor="ctr"/>
                </a:tc>
                <a:extLst>
                  <a:ext uri="{0D108BD9-81ED-4DB2-BD59-A6C34878D82A}">
                    <a16:rowId xmlns:a16="http://schemas.microsoft.com/office/drawing/2014/main" val="2776531392"/>
                  </a:ext>
                </a:extLst>
              </a:tr>
              <a:tr h="0">
                <a:tc>
                  <a:txBody>
                    <a:bodyPr/>
                    <a:lstStyle/>
                    <a:p>
                      <a:r>
                        <a:rPr lang="en-US"/>
                        <a:t>1</a:t>
                      </a:r>
                    </a:p>
                  </a:txBody>
                  <a:tcPr anchor="ctr"/>
                </a:tc>
                <a:tc>
                  <a:txBody>
                    <a:bodyPr/>
                    <a:lstStyle/>
                    <a:p>
                      <a:r>
                        <a:rPr lang="en-US"/>
                        <a:t>1</a:t>
                      </a:r>
                    </a:p>
                  </a:txBody>
                  <a:tcPr anchor="ctr"/>
                </a:tc>
                <a:tc>
                  <a:txBody>
                    <a:bodyPr/>
                    <a:lstStyle/>
                    <a:p>
                      <a:r>
                        <a:rPr lang="en-US" dirty="0"/>
                        <a:t>Math</a:t>
                      </a:r>
                    </a:p>
                  </a:txBody>
                  <a:tcPr anchor="ctr"/>
                </a:tc>
                <a:extLst>
                  <a:ext uri="{0D108BD9-81ED-4DB2-BD59-A6C34878D82A}">
                    <a16:rowId xmlns:a16="http://schemas.microsoft.com/office/drawing/2014/main" val="3200221107"/>
                  </a:ext>
                </a:extLst>
              </a:tr>
              <a:tr h="0">
                <a:tc>
                  <a:txBody>
                    <a:bodyPr/>
                    <a:lstStyle/>
                    <a:p>
                      <a:r>
                        <a:rPr lang="en-US"/>
                        <a:t>2</a:t>
                      </a:r>
                    </a:p>
                  </a:txBody>
                  <a:tcPr anchor="ctr"/>
                </a:tc>
                <a:tc>
                  <a:txBody>
                    <a:bodyPr/>
                    <a:lstStyle/>
                    <a:p>
                      <a:r>
                        <a:rPr lang="en-US"/>
                        <a:t>1</a:t>
                      </a:r>
                    </a:p>
                  </a:txBody>
                  <a:tcPr anchor="ctr"/>
                </a:tc>
                <a:tc>
                  <a:txBody>
                    <a:bodyPr/>
                    <a:lstStyle/>
                    <a:p>
                      <a:r>
                        <a:rPr lang="en-US" dirty="0"/>
                        <a:t>Physics</a:t>
                      </a:r>
                    </a:p>
                  </a:txBody>
                  <a:tcPr anchor="ctr"/>
                </a:tc>
                <a:extLst>
                  <a:ext uri="{0D108BD9-81ED-4DB2-BD59-A6C34878D82A}">
                    <a16:rowId xmlns:a16="http://schemas.microsoft.com/office/drawing/2014/main" val="1117258791"/>
                  </a:ext>
                </a:extLst>
              </a:tr>
              <a:tr h="0">
                <a:tc>
                  <a:txBody>
                    <a:bodyPr/>
                    <a:lstStyle/>
                    <a:p>
                      <a:r>
                        <a:rPr lang="en-US"/>
                        <a:t>3</a:t>
                      </a:r>
                    </a:p>
                  </a:txBody>
                  <a:tcPr anchor="ctr"/>
                </a:tc>
                <a:tc>
                  <a:txBody>
                    <a:bodyPr/>
                    <a:lstStyle/>
                    <a:p>
                      <a:r>
                        <a:rPr lang="en-US"/>
                        <a:t>2</a:t>
                      </a:r>
                    </a:p>
                  </a:txBody>
                  <a:tcPr anchor="ctr"/>
                </a:tc>
                <a:tc>
                  <a:txBody>
                    <a:bodyPr/>
                    <a:lstStyle/>
                    <a:p>
                      <a:r>
                        <a:rPr lang="en-US" dirty="0"/>
                        <a:t>Chemistry</a:t>
                      </a:r>
                    </a:p>
                  </a:txBody>
                  <a:tcPr anchor="ctr"/>
                </a:tc>
                <a:extLst>
                  <a:ext uri="{0D108BD9-81ED-4DB2-BD59-A6C34878D82A}">
                    <a16:rowId xmlns:a16="http://schemas.microsoft.com/office/drawing/2014/main" val="3689769601"/>
                  </a:ext>
                </a:extLst>
              </a:tr>
            </a:tbl>
          </a:graphicData>
        </a:graphic>
      </p:graphicFrame>
      <p:sp>
        <p:nvSpPr>
          <p:cNvPr id="9" name="Rectangle: Rounded Corners 8">
            <a:extLst>
              <a:ext uri="{FF2B5EF4-FFF2-40B4-BE49-F238E27FC236}">
                <a16:creationId xmlns:a16="http://schemas.microsoft.com/office/drawing/2014/main" id="{615123F2-2EA0-C6AC-09E7-00578B11CCD6}"/>
              </a:ext>
            </a:extLst>
          </p:cNvPr>
          <p:cNvSpPr/>
          <p:nvPr/>
        </p:nvSpPr>
        <p:spPr>
          <a:xfrm>
            <a:off x="1657969" y="4348066"/>
            <a:ext cx="8876059" cy="190344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lgn="r" rtl="1">
              <a:buFont typeface="Wingdings" panose="05000000000000000000" pitchFamily="2" charset="2"/>
              <a:buChar char="ü"/>
            </a:pPr>
            <a:r>
              <a:rPr lang="en-US" b="0" i="0" dirty="0">
                <a:solidFill>
                  <a:schemeClr val="tx1"/>
                </a:solidFill>
                <a:effectLst>
                  <a:outerShdw blurRad="38100" dist="38100" dir="2700000" algn="tl">
                    <a:srgbClr val="000000">
                      <a:alpha val="43137"/>
                    </a:srgbClr>
                  </a:outerShdw>
                </a:effectLst>
                <a:latin typeface="quote-cjk-patch"/>
                <a:cs typeface="+mj-cs"/>
                <a:sym typeface="Wingdings" panose="05000000000000000000" pitchFamily="2" charset="2"/>
              </a:rPr>
              <a:t></a:t>
            </a:r>
            <a:r>
              <a:rPr lang="en-US" b="0" i="0" dirty="0">
                <a:solidFill>
                  <a:schemeClr val="tx1"/>
                </a:solidFill>
                <a:effectLst>
                  <a:outerShdw blurRad="38100" dist="38100" dir="2700000" algn="tl">
                    <a:srgbClr val="000000">
                      <a:alpha val="43137"/>
                    </a:srgbClr>
                  </a:outerShdw>
                </a:effectLst>
                <a:latin typeface="quote-cjk-patch"/>
                <a:cs typeface="+mj-cs"/>
              </a:rPr>
              <a:t> INNER JOIN </a:t>
            </a:r>
            <a:r>
              <a:rPr lang="ar-EG" b="0" i="0" dirty="0">
                <a:solidFill>
                  <a:schemeClr val="tx1"/>
                </a:solidFill>
                <a:effectLst>
                  <a:outerShdw blurRad="38100" dist="38100" dir="2700000" algn="tl">
                    <a:srgbClr val="000000">
                      <a:alpha val="43137"/>
                    </a:srgbClr>
                  </a:outerShdw>
                </a:effectLst>
                <a:latin typeface="quote-cjk-patch"/>
                <a:cs typeface="+mj-cs"/>
              </a:rPr>
              <a:t> يعرض أحمد ومريم فقط</a:t>
            </a:r>
          </a:p>
          <a:p>
            <a:pPr marL="285750" indent="-285750" algn="r" rtl="1">
              <a:buFont typeface="Wingdings" panose="05000000000000000000" pitchFamily="2" charset="2"/>
              <a:buChar char="ü"/>
            </a:pPr>
            <a:r>
              <a:rPr lang="en-US" b="0" i="0" dirty="0">
                <a:solidFill>
                  <a:schemeClr val="tx1"/>
                </a:solidFill>
                <a:effectLst>
                  <a:outerShdw blurRad="38100" dist="38100" dir="2700000" algn="tl">
                    <a:srgbClr val="000000">
                      <a:alpha val="43137"/>
                    </a:srgbClr>
                  </a:outerShdw>
                </a:effectLst>
                <a:latin typeface="quote-cjk-patch"/>
                <a:cs typeface="+mj-cs"/>
              </a:rPr>
              <a:t>LEFT JOIN </a:t>
            </a: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sym typeface="Wingdings" panose="05000000000000000000" pitchFamily="2" charset="2"/>
              </a:rPr>
              <a:t></a:t>
            </a:r>
            <a:r>
              <a:rPr lang="ar-EG" b="0" i="0" dirty="0">
                <a:solidFill>
                  <a:schemeClr val="tx1"/>
                </a:solidFill>
                <a:effectLst>
                  <a:outerShdw blurRad="38100" dist="38100" dir="2700000" algn="tl">
                    <a:srgbClr val="000000">
                      <a:alpha val="43137"/>
                    </a:srgbClr>
                  </a:outerShdw>
                </a:effectLst>
                <a:latin typeface="quote-cjk-patch"/>
                <a:cs typeface="+mj-cs"/>
              </a:rPr>
              <a:t>يعرض أحمد، مريم، سامر (سامر ليس لديه كورسات = </a:t>
            </a:r>
            <a:r>
              <a:rPr lang="en-US" b="0" i="0" dirty="0">
                <a:solidFill>
                  <a:schemeClr val="tx1"/>
                </a:solidFill>
                <a:effectLst>
                  <a:outerShdw blurRad="38100" dist="38100" dir="2700000" algn="tl">
                    <a:srgbClr val="000000">
                      <a:alpha val="43137"/>
                    </a:srgbClr>
                  </a:outerShdw>
                </a:effectLst>
                <a:latin typeface="quote-cjk-patch"/>
                <a:cs typeface="+mj-cs"/>
              </a:rPr>
              <a:t>NULL)</a:t>
            </a:r>
            <a:endParaRPr lang="ar-EG" b="0" i="0" dirty="0">
              <a:solidFill>
                <a:schemeClr val="tx1"/>
              </a:solidFill>
              <a:effectLst>
                <a:outerShdw blurRad="38100" dist="38100" dir="2700000" algn="tl">
                  <a:srgbClr val="000000">
                    <a:alpha val="43137"/>
                  </a:srgbClr>
                </a:outerShdw>
              </a:effectLst>
              <a:latin typeface="quote-cjk-patch"/>
              <a:cs typeface="+mj-cs"/>
            </a:endParaRPr>
          </a:p>
          <a:p>
            <a:pPr marL="285750" indent="-285750" algn="r" rtl="1">
              <a:buFont typeface="Wingdings" panose="05000000000000000000" pitchFamily="2" charset="2"/>
              <a:buChar char="ü"/>
            </a:pPr>
            <a:r>
              <a:rPr lang="en-US" b="0" i="0" dirty="0">
                <a:solidFill>
                  <a:schemeClr val="tx1"/>
                </a:solidFill>
                <a:effectLst>
                  <a:outerShdw blurRad="38100" dist="38100" dir="2700000" algn="tl">
                    <a:srgbClr val="000000">
                      <a:alpha val="43137"/>
                    </a:srgbClr>
                  </a:outerShdw>
                </a:effectLst>
                <a:latin typeface="quote-cjk-patch"/>
                <a:cs typeface="+mj-cs"/>
              </a:rPr>
              <a:t>RIGHT JOIN </a:t>
            </a: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sym typeface="Wingdings" panose="05000000000000000000" pitchFamily="2" charset="2"/>
              </a:rPr>
              <a:t></a:t>
            </a:r>
            <a:r>
              <a:rPr lang="ar-EG" b="0" i="0" dirty="0">
                <a:solidFill>
                  <a:schemeClr val="tx1"/>
                </a:solidFill>
                <a:effectLst>
                  <a:outerShdw blurRad="38100" dist="38100" dir="2700000" algn="tl">
                    <a:srgbClr val="000000">
                      <a:alpha val="43137"/>
                    </a:srgbClr>
                  </a:outerShdw>
                </a:effectLst>
                <a:latin typeface="quote-cjk-patch"/>
                <a:cs typeface="+mj-cs"/>
              </a:rPr>
              <a:t>يعرض أحمد، مريم فقط، لأن كل الكورسات تخصهم فقط</a:t>
            </a:r>
          </a:p>
          <a:p>
            <a:pPr marL="285750" indent="-285750" algn="r" rtl="1">
              <a:buFont typeface="Wingdings" panose="05000000000000000000" pitchFamily="2" charset="2"/>
              <a:buChar char="ü"/>
            </a:pPr>
            <a:r>
              <a:rPr lang="en-US" b="0" i="0" dirty="0">
                <a:solidFill>
                  <a:schemeClr val="tx1"/>
                </a:solidFill>
                <a:effectLst>
                  <a:outerShdw blurRad="38100" dist="38100" dir="2700000" algn="tl">
                    <a:srgbClr val="000000">
                      <a:alpha val="43137"/>
                    </a:srgbClr>
                  </a:outerShdw>
                </a:effectLst>
                <a:latin typeface="quote-cjk-patch"/>
                <a:cs typeface="+mj-cs"/>
              </a:rPr>
              <a:t>FULL OUTER JOIN </a:t>
            </a: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sym typeface="Wingdings" panose="05000000000000000000" pitchFamily="2" charset="2"/>
              </a:rPr>
              <a:t></a:t>
            </a:r>
            <a:r>
              <a:rPr lang="ar-EG" b="0" i="0" dirty="0">
                <a:solidFill>
                  <a:schemeClr val="tx1"/>
                </a:solidFill>
                <a:effectLst>
                  <a:outerShdw blurRad="38100" dist="38100" dir="2700000" algn="tl">
                    <a:srgbClr val="000000">
                      <a:alpha val="43137"/>
                    </a:srgbClr>
                  </a:outerShdw>
                </a:effectLst>
                <a:latin typeface="quote-cjk-patch"/>
                <a:cs typeface="+mj-cs"/>
              </a:rPr>
              <a:t>يعرض الكل حتى لو مفيش تطابق</a:t>
            </a:r>
            <a:endParaRPr lang="en-US" b="0" i="0" dirty="0">
              <a:solidFill>
                <a:schemeClr val="tx1"/>
              </a:solidFill>
              <a:effectLst>
                <a:outerShdw blurRad="38100" dist="38100" dir="2700000" algn="tl">
                  <a:srgbClr val="000000">
                    <a:alpha val="43137"/>
                  </a:srgbClr>
                </a:outerShdw>
              </a:effectLst>
              <a:latin typeface="quote-cjk-patch"/>
              <a:cs typeface="+mj-cs"/>
            </a:endParaRPr>
          </a:p>
        </p:txBody>
      </p:sp>
    </p:spTree>
    <p:extLst>
      <p:ext uri="{BB962C8B-B14F-4D97-AF65-F5344CB8AC3E}">
        <p14:creationId xmlns:p14="http://schemas.microsoft.com/office/powerpoint/2010/main" val="1176513097"/>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8" y="149822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Task – Enrollments CRUD</a:t>
            </a:r>
          </a:p>
        </p:txBody>
      </p:sp>
      <p:sp>
        <p:nvSpPr>
          <p:cNvPr id="3" name="Rectangle: Rounded Corners 2">
            <a:extLst>
              <a:ext uri="{FF2B5EF4-FFF2-40B4-BE49-F238E27FC236}">
                <a16:creationId xmlns:a16="http://schemas.microsoft.com/office/drawing/2014/main" id="{5386B6E4-03FC-70D5-B6FB-6833AE33AB38}"/>
              </a:ext>
            </a:extLst>
          </p:cNvPr>
          <p:cNvSpPr/>
          <p:nvPr/>
        </p:nvSpPr>
        <p:spPr>
          <a:xfrm>
            <a:off x="1657968" y="2241584"/>
            <a:ext cx="8876059" cy="4065910"/>
          </a:xfrm>
          <a:prstGeom prst="roundRect">
            <a:avLst>
              <a:gd name="adj" fmla="val 4928"/>
            </a:avLst>
          </a:prstGeom>
        </p:spPr>
        <p:style>
          <a:lnRef idx="1">
            <a:schemeClr val="accent6"/>
          </a:lnRef>
          <a:fillRef idx="3">
            <a:schemeClr val="accent6"/>
          </a:fillRef>
          <a:effectRef idx="2">
            <a:schemeClr val="accent6"/>
          </a:effectRef>
          <a:fontRef idx="minor">
            <a:schemeClr val="lt1"/>
          </a:fontRef>
        </p:style>
        <p:txBody>
          <a:bodyPr rtlCol="0" anchor="ctr"/>
          <a:lstStyle/>
          <a:p>
            <a:pPr algn="r" rtl="1"/>
            <a:r>
              <a:rPr lang="ar-EG" sz="2000" b="0" i="0" dirty="0">
                <a:solidFill>
                  <a:schemeClr val="tx1"/>
                </a:solidFill>
                <a:effectLst>
                  <a:outerShdw blurRad="38100" dist="38100" dir="2700000" algn="tl">
                    <a:srgbClr val="000000">
                      <a:alpha val="43137"/>
                    </a:srgbClr>
                  </a:outerShdw>
                </a:effectLst>
                <a:latin typeface="quote-cjk-patch"/>
                <a:cs typeface="+mj-cs"/>
              </a:rPr>
              <a:t>إنشاء </a:t>
            </a:r>
            <a:r>
              <a:rPr lang="en-US" sz="2000" b="0" i="0" dirty="0">
                <a:solidFill>
                  <a:schemeClr val="tx1"/>
                </a:solidFill>
                <a:effectLst>
                  <a:outerShdw blurRad="38100" dist="38100" dir="2700000" algn="tl">
                    <a:srgbClr val="000000">
                      <a:alpha val="43137"/>
                    </a:srgbClr>
                  </a:outerShdw>
                </a:effectLst>
                <a:latin typeface="quote-cjk-patch"/>
                <a:cs typeface="+mj-cs"/>
              </a:rPr>
              <a:t>CRUD</a:t>
            </a:r>
            <a:r>
              <a:rPr lang="ar-EG" sz="2000" b="0" i="0" dirty="0">
                <a:solidFill>
                  <a:schemeClr val="tx1"/>
                </a:solidFill>
                <a:effectLst>
                  <a:outerShdw blurRad="38100" dist="38100" dir="2700000" algn="tl">
                    <a:srgbClr val="000000">
                      <a:alpha val="43137"/>
                    </a:srgbClr>
                  </a:outerShdw>
                </a:effectLst>
                <a:latin typeface="quote-cjk-patch"/>
                <a:cs typeface="+mj-cs"/>
              </a:rPr>
              <a:t> لإدارة التسجيلات </a:t>
            </a:r>
            <a:r>
              <a:rPr lang="en-US" sz="2000" b="0" i="0" dirty="0">
                <a:solidFill>
                  <a:schemeClr val="tx1"/>
                </a:solidFill>
                <a:effectLst>
                  <a:outerShdw blurRad="38100" dist="38100" dir="2700000" algn="tl">
                    <a:srgbClr val="000000">
                      <a:alpha val="43137"/>
                    </a:srgbClr>
                  </a:outerShdw>
                </a:effectLst>
                <a:latin typeface="quote-cjk-patch"/>
                <a:cs typeface="+mj-cs"/>
              </a:rPr>
              <a:t>enrollments</a:t>
            </a:r>
            <a:r>
              <a:rPr lang="ar-EG" sz="2000" b="0" i="0" dirty="0">
                <a:solidFill>
                  <a:schemeClr val="tx1"/>
                </a:solidFill>
                <a:effectLst>
                  <a:outerShdw blurRad="38100" dist="38100" dir="2700000" algn="tl">
                    <a:srgbClr val="000000">
                      <a:alpha val="43137"/>
                    </a:srgbClr>
                  </a:outerShdw>
                </a:effectLst>
                <a:latin typeface="quote-cjk-patch"/>
                <a:cs typeface="+mj-cs"/>
              </a:rPr>
              <a:t> المطلوب:</a:t>
            </a:r>
          </a:p>
          <a:p>
            <a:pPr algn="r" rtl="1"/>
            <a:endParaRPr lang="ar-EG" sz="2000" b="0" i="0" dirty="0">
              <a:solidFill>
                <a:schemeClr val="tx1"/>
              </a:solidFill>
              <a:effectLst>
                <a:outerShdw blurRad="38100" dist="38100" dir="2700000" algn="tl">
                  <a:srgbClr val="000000">
                    <a:alpha val="43137"/>
                  </a:srgbClr>
                </a:outerShdw>
              </a:effectLst>
              <a:latin typeface="quote-cjk-patch"/>
              <a:cs typeface="+mj-cs"/>
            </a:endParaRP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ربط طالب بكورس</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تخزين </a:t>
            </a:r>
            <a:r>
              <a:rPr lang="en-US" sz="2000" b="0" i="0" dirty="0">
                <a:solidFill>
                  <a:schemeClr val="tx1"/>
                </a:solidFill>
                <a:effectLst>
                  <a:outerShdw blurRad="38100" dist="38100" dir="2700000" algn="tl">
                    <a:srgbClr val="000000">
                      <a:alpha val="43137"/>
                    </a:srgbClr>
                  </a:outerShdw>
                </a:effectLst>
                <a:latin typeface="quote-cjk-patch"/>
                <a:cs typeface="+mj-cs"/>
              </a:rPr>
              <a:t>grade</a:t>
            </a:r>
            <a:r>
              <a:rPr lang="ar-EG" sz="2000" b="0" i="0" dirty="0">
                <a:solidFill>
                  <a:schemeClr val="tx1"/>
                </a:solidFill>
                <a:effectLst>
                  <a:outerShdw blurRad="38100" dist="38100" dir="2700000" algn="tl">
                    <a:srgbClr val="000000">
                      <a:alpha val="43137"/>
                    </a:srgbClr>
                  </a:outerShdw>
                </a:effectLst>
                <a:latin typeface="quote-cjk-patch"/>
                <a:cs typeface="+mj-cs"/>
              </a:rPr>
              <a:t> </a:t>
            </a:r>
          </a:p>
          <a:p>
            <a:pPr algn="r" rtl="1"/>
            <a:r>
              <a:rPr lang="ar-EG" sz="2000" b="0" i="0" dirty="0">
                <a:solidFill>
                  <a:schemeClr val="tx1"/>
                </a:solidFill>
                <a:effectLst>
                  <a:outerShdw blurRad="38100" dist="38100" dir="2700000" algn="tl">
                    <a:srgbClr val="000000">
                      <a:alpha val="43137"/>
                    </a:srgbClr>
                  </a:outerShdw>
                </a:effectLst>
                <a:latin typeface="quote-cjk-patch"/>
                <a:cs typeface="+mj-cs"/>
              </a:rPr>
              <a:t>عرض قائمة تحتوي:</a:t>
            </a:r>
          </a:p>
          <a:p>
            <a:pPr algn="r" rtl="1"/>
            <a:endParaRPr lang="ar-EG" sz="2000" b="0" i="0" dirty="0">
              <a:solidFill>
                <a:schemeClr val="tx1"/>
              </a:solidFill>
              <a:effectLst>
                <a:outerShdw blurRad="38100" dist="38100" dir="2700000" algn="tl">
                  <a:srgbClr val="000000">
                    <a:alpha val="43137"/>
                  </a:srgbClr>
                </a:outerShdw>
              </a:effectLst>
              <a:latin typeface="quote-cjk-patch"/>
              <a:cs typeface="+mj-cs"/>
            </a:endParaRP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اسم الطالب</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عنوان الكورس</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التقدير</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التاريخ</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استخدم العلاقات </a:t>
            </a:r>
            <a:r>
              <a:rPr lang="en-US" sz="2000" b="0" i="0" dirty="0">
                <a:solidFill>
                  <a:schemeClr val="tx1"/>
                </a:solidFill>
                <a:effectLst>
                  <a:outerShdw blurRad="38100" dist="38100" dir="2700000" algn="tl">
                    <a:srgbClr val="000000">
                      <a:alpha val="43137"/>
                    </a:srgbClr>
                  </a:outerShdw>
                </a:effectLst>
                <a:latin typeface="quote-cjk-patch"/>
                <a:cs typeface="+mj-cs"/>
              </a:rPr>
              <a:t>JOIN </a:t>
            </a:r>
            <a:r>
              <a:rPr lang="ar-EG" sz="2000" b="0" i="0" dirty="0">
                <a:solidFill>
                  <a:schemeClr val="tx1"/>
                </a:solidFill>
                <a:effectLst>
                  <a:outerShdw blurRad="38100" dist="38100" dir="2700000" algn="tl">
                    <a:srgbClr val="000000">
                      <a:alpha val="43137"/>
                    </a:srgbClr>
                  </a:outerShdw>
                </a:effectLst>
                <a:latin typeface="quote-cjk-patch"/>
                <a:cs typeface="+mj-cs"/>
              </a:rPr>
              <a:t> بين الجداول</a:t>
            </a:r>
          </a:p>
          <a:p>
            <a:pPr marL="800100" lvl="1" indent="-342900" algn="r" rtl="1">
              <a:buFont typeface="Wingdings" panose="05000000000000000000" pitchFamily="2" charset="2"/>
              <a:buChar char="q"/>
            </a:pPr>
            <a:r>
              <a:rPr lang="ar-EG" sz="2000" b="0" i="0" dirty="0">
                <a:solidFill>
                  <a:schemeClr val="tx1"/>
                </a:solidFill>
                <a:effectLst>
                  <a:outerShdw blurRad="38100" dist="38100" dir="2700000" algn="tl">
                    <a:srgbClr val="000000">
                      <a:alpha val="43137"/>
                    </a:srgbClr>
                  </a:outerShdw>
                </a:effectLst>
                <a:latin typeface="quote-cjk-patch"/>
                <a:cs typeface="+mj-cs"/>
              </a:rPr>
              <a:t>استخدم </a:t>
            </a:r>
            <a:r>
              <a:rPr lang="en-US" sz="2000" b="0" i="0" dirty="0">
                <a:solidFill>
                  <a:schemeClr val="tx1"/>
                </a:solidFill>
                <a:effectLst>
                  <a:outerShdw blurRad="38100" dist="38100" dir="2700000" algn="tl">
                    <a:srgbClr val="000000">
                      <a:alpha val="43137"/>
                    </a:srgbClr>
                  </a:outerShdw>
                </a:effectLst>
                <a:latin typeface="quote-cjk-patch"/>
                <a:cs typeface="+mj-cs"/>
              </a:rPr>
              <a:t>Select dropdowns </a:t>
            </a:r>
            <a:r>
              <a:rPr lang="ar-EG" sz="2000" b="0" i="0" dirty="0">
                <a:solidFill>
                  <a:schemeClr val="tx1"/>
                </a:solidFill>
                <a:effectLst>
                  <a:outerShdw blurRad="38100" dist="38100" dir="2700000" algn="tl">
                    <a:srgbClr val="000000">
                      <a:alpha val="43137"/>
                    </a:srgbClr>
                  </a:outerShdw>
                </a:effectLst>
                <a:latin typeface="quote-cjk-patch"/>
                <a:cs typeface="+mj-cs"/>
              </a:rPr>
              <a:t> لاختيار الطالب والكورس</a:t>
            </a:r>
            <a:endParaRPr lang="en-US" sz="2000" b="0" i="0" dirty="0">
              <a:solidFill>
                <a:schemeClr val="tx1"/>
              </a:solidFill>
              <a:effectLst>
                <a:outerShdw blurRad="38100" dist="38100" dir="2700000" algn="tl">
                  <a:srgbClr val="000000">
                    <a:alpha val="43137"/>
                  </a:srgbClr>
                </a:outerShdw>
              </a:effectLst>
              <a:latin typeface="quote-cjk-patch"/>
              <a:cs typeface="+mj-cs"/>
            </a:endParaRPr>
          </a:p>
        </p:txBody>
      </p:sp>
    </p:spTree>
    <p:extLst>
      <p:ext uri="{BB962C8B-B14F-4D97-AF65-F5344CB8AC3E}">
        <p14:creationId xmlns:p14="http://schemas.microsoft.com/office/powerpoint/2010/main" val="3471704773"/>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FF6129-523B-4CB4-C910-41F061E0C734}"/>
              </a:ext>
            </a:extLst>
          </p:cNvPr>
          <p:cNvSpPr/>
          <p:nvPr/>
        </p:nvSpPr>
        <p:spPr>
          <a:xfrm>
            <a:off x="1657969" y="766141"/>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PHP</a:t>
            </a:r>
          </a:p>
        </p:txBody>
      </p:sp>
      <p:pic>
        <p:nvPicPr>
          <p:cNvPr id="3" name="Graphic 2">
            <a:extLst>
              <a:ext uri="{FF2B5EF4-FFF2-40B4-BE49-F238E27FC236}">
                <a16:creationId xmlns:a16="http://schemas.microsoft.com/office/drawing/2014/main" id="{680D4182-01A2-5128-601B-35AE726A09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4" name="Graphic 3">
            <a:extLst>
              <a:ext uri="{FF2B5EF4-FFF2-40B4-BE49-F238E27FC236}">
                <a16:creationId xmlns:a16="http://schemas.microsoft.com/office/drawing/2014/main" id="{133E366E-EA02-802C-7725-406F8D45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pic>
        <p:nvPicPr>
          <p:cNvPr id="13" name="Picture 12">
            <a:extLst>
              <a:ext uri="{FF2B5EF4-FFF2-40B4-BE49-F238E27FC236}">
                <a16:creationId xmlns:a16="http://schemas.microsoft.com/office/drawing/2014/main" id="{C6DF8EFA-5AB0-D2B8-8911-F2CBA24C9D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771" y="1619901"/>
            <a:ext cx="10224453" cy="4521757"/>
          </a:xfrm>
          <a:prstGeom prst="rect">
            <a:avLst/>
          </a:prstGeom>
        </p:spPr>
      </p:pic>
    </p:spTree>
    <p:extLst>
      <p:ext uri="{BB962C8B-B14F-4D97-AF65-F5344CB8AC3E}">
        <p14:creationId xmlns:p14="http://schemas.microsoft.com/office/powerpoint/2010/main" val="279039172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Task project</a:t>
            </a:r>
          </a:p>
        </p:txBody>
      </p:sp>
      <p:sp>
        <p:nvSpPr>
          <p:cNvPr id="13" name="Rectangle: Rounded Corners 12">
            <a:extLst>
              <a:ext uri="{FF2B5EF4-FFF2-40B4-BE49-F238E27FC236}">
                <a16:creationId xmlns:a16="http://schemas.microsoft.com/office/drawing/2014/main" id="{7424F20C-68D3-6619-967C-19B44FE1EB7A}"/>
              </a:ext>
            </a:extLst>
          </p:cNvPr>
          <p:cNvSpPr/>
          <p:nvPr/>
        </p:nvSpPr>
        <p:spPr>
          <a:xfrm>
            <a:off x="1657968" y="1508741"/>
            <a:ext cx="8876059" cy="4761430"/>
          </a:xfrm>
          <a:prstGeom prst="roundRect">
            <a:avLst>
              <a:gd name="adj" fmla="val 3528"/>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50000"/>
              </a:lnSpc>
            </a:pPr>
            <a:r>
              <a:rPr lang="en-US" sz="2000" b="1" dirty="0">
                <a:latin typeface="Arial" panose="020B0604020202020204" pitchFamily="34" charset="0"/>
                <a:cs typeface="Arial" panose="020B0604020202020204" pitchFamily="34" charset="0"/>
              </a:rPr>
              <a:t>🧩 Final Project – Secure Login Panel</a:t>
            </a:r>
          </a:p>
          <a:p>
            <a:pPr marL="742950" lvl="1" indent="-285750">
              <a:lnSpc>
                <a:spcPct val="150000"/>
              </a:lnSpc>
              <a:buFont typeface="Wingdings" panose="05000000000000000000" pitchFamily="2" charset="2"/>
              <a:buChar char="q"/>
            </a:pPr>
            <a:r>
              <a:rPr lang="en-US" sz="1600" b="1" dirty="0">
                <a:latin typeface="Arial" panose="020B0604020202020204" pitchFamily="34" charset="0"/>
                <a:cs typeface="Arial" panose="020B0604020202020204" pitchFamily="34" charset="0"/>
              </a:rPr>
              <a:t>Requirements:</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Register form (Bootstrap)</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Login form + session</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Password hashing</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User roles with different dashboard UI</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Logout link</a:t>
            </a:r>
          </a:p>
          <a:p>
            <a:pPr marL="1200150" lvl="2" indent="-285750">
              <a:lnSpc>
                <a:spcPct val="150000"/>
              </a:lnSpc>
              <a:buFont typeface="Courier New" panose="02070309020205020404" pitchFamily="49" charset="0"/>
              <a:buChar char="o"/>
            </a:pPr>
            <a:r>
              <a:rPr lang="en-US" sz="1600" b="1" dirty="0">
                <a:latin typeface="Arial" panose="020B0604020202020204" pitchFamily="34" charset="0"/>
                <a:cs typeface="Arial" panose="020B0604020202020204" pitchFamily="34" charset="0"/>
              </a:rPr>
              <a:t>Protect all pages with session checks</a:t>
            </a:r>
          </a:p>
          <a:p>
            <a:pPr marL="742950" lvl="1" indent="-285750">
              <a:lnSpc>
                <a:spcPct val="150000"/>
              </a:lnSpc>
              <a:buFont typeface="Wingdings" panose="05000000000000000000" pitchFamily="2" charset="2"/>
              <a:buChar char="q"/>
            </a:pPr>
            <a:r>
              <a:rPr lang="en-US" sz="1600" b="1" dirty="0">
                <a:latin typeface="Arial" panose="020B0604020202020204" pitchFamily="34" charset="0"/>
                <a:cs typeface="Arial" panose="020B0604020202020204" pitchFamily="34" charset="0"/>
              </a:rPr>
              <a:t>Optional Bonus:</a:t>
            </a:r>
          </a:p>
          <a:p>
            <a:pPr marL="1200150" lvl="2"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Log IP and login time</a:t>
            </a:r>
          </a:p>
          <a:p>
            <a:pPr marL="1200150" lvl="2" indent="-285750">
              <a:lnSpc>
                <a:spcPct val="150000"/>
              </a:lnSpc>
              <a:buFont typeface="Wingdings" panose="05000000000000000000" pitchFamily="2" charset="2"/>
              <a:buChar char="Ø"/>
            </a:pPr>
            <a:r>
              <a:rPr lang="en-US" sz="1600" b="1" dirty="0">
                <a:latin typeface="Arial" panose="020B0604020202020204" pitchFamily="34" charset="0"/>
                <a:cs typeface="Arial" panose="020B0604020202020204" pitchFamily="34" charset="0"/>
              </a:rPr>
              <a:t>Store login logs in database or text file</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Tree>
    <p:extLst>
      <p:ext uri="{BB962C8B-B14F-4D97-AF65-F5344CB8AC3E}">
        <p14:creationId xmlns:p14="http://schemas.microsoft.com/office/powerpoint/2010/main" val="3121151644"/>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2612572"/>
            <a:ext cx="8876059" cy="3415004"/>
          </a:xfrm>
          <a:prstGeom prst="roundRect">
            <a:avLst>
              <a:gd name="adj" fmla="val 9053"/>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en-US" sz="2000" b="0" i="0" dirty="0">
                <a:solidFill>
                  <a:schemeClr val="tx1"/>
                </a:solidFill>
                <a:effectLst>
                  <a:outerShdw blurRad="38100" dist="38100" dir="2700000" algn="tl">
                    <a:srgbClr val="000000">
                      <a:alpha val="43137"/>
                    </a:srgbClr>
                  </a:outerShdw>
                </a:effectLst>
                <a:latin typeface="quote-cjk-patch"/>
                <a:cs typeface="+mj-cs"/>
              </a:rPr>
              <a:t>JOIN </a:t>
            </a:r>
            <a:r>
              <a:rPr lang="ar-EG" sz="2000" b="0" i="0" dirty="0">
                <a:solidFill>
                  <a:schemeClr val="tx1"/>
                </a:solidFill>
                <a:effectLst>
                  <a:outerShdw blurRad="38100" dist="38100" dir="2700000" algn="tl">
                    <a:srgbClr val="000000">
                      <a:alpha val="43137"/>
                    </a:srgbClr>
                  </a:outerShdw>
                </a:effectLst>
                <a:latin typeface="quote-cjk-patch"/>
                <a:cs typeface="+mj-cs"/>
              </a:rPr>
              <a:t> </a:t>
            </a:r>
            <a:r>
              <a:rPr lang="ar-EG" sz="2000" b="0" i="0" dirty="0" err="1">
                <a:solidFill>
                  <a:schemeClr val="tx1"/>
                </a:solidFill>
                <a:effectLst>
                  <a:outerShdw blurRad="38100" dist="38100" dir="2700000" algn="tl">
                    <a:srgbClr val="000000">
                      <a:alpha val="43137"/>
                    </a:srgbClr>
                  </a:outerShdw>
                </a:effectLst>
                <a:latin typeface="quote-cjk-patch"/>
                <a:cs typeface="+mj-cs"/>
              </a:rPr>
              <a:t>بيربط</a:t>
            </a:r>
            <a:r>
              <a:rPr lang="ar-EG" sz="2000" b="0" i="0" dirty="0">
                <a:solidFill>
                  <a:schemeClr val="tx1"/>
                </a:solidFill>
                <a:effectLst>
                  <a:outerShdw blurRad="38100" dist="38100" dir="2700000" algn="tl">
                    <a:srgbClr val="000000">
                      <a:alpha val="43137"/>
                    </a:srgbClr>
                  </a:outerShdw>
                </a:effectLst>
                <a:latin typeface="quote-cjk-patch"/>
                <a:cs typeface="+mj-cs"/>
              </a:rPr>
              <a:t> بيانات من جداول متعددة</a:t>
            </a:r>
          </a:p>
          <a:p>
            <a:pPr algn="r" rtl="1">
              <a:lnSpc>
                <a:spcPct val="150000"/>
              </a:lnSpc>
            </a:pPr>
            <a:r>
              <a:rPr lang="ar-EG" sz="2000" b="0" i="0" dirty="0">
                <a:solidFill>
                  <a:schemeClr val="tx1"/>
                </a:solidFill>
                <a:effectLst>
                  <a:outerShdw blurRad="38100" dist="38100" dir="2700000" algn="tl">
                    <a:srgbClr val="000000">
                      <a:alpha val="43137"/>
                    </a:srgbClr>
                  </a:outerShdw>
                </a:effectLst>
                <a:latin typeface="quote-cjk-patch"/>
                <a:cs typeface="+mj-cs"/>
              </a:rPr>
              <a:t>مثال: نعرض أسماء الطلاب، الكورسات، والدرجات من جدول </a:t>
            </a:r>
            <a:r>
              <a:rPr lang="en-US" sz="2000" b="0" i="0" dirty="0">
                <a:solidFill>
                  <a:schemeClr val="tx1"/>
                </a:solidFill>
                <a:effectLst>
                  <a:outerShdw blurRad="38100" dist="38100" dir="2700000" algn="tl">
                    <a:srgbClr val="000000">
                      <a:alpha val="43137"/>
                    </a:srgbClr>
                  </a:outerShdw>
                </a:effectLst>
                <a:latin typeface="quote-cjk-patch"/>
                <a:cs typeface="+mj-cs"/>
              </a:rPr>
              <a:t>enrollments</a:t>
            </a:r>
            <a:endParaRPr lang="ar-EG" sz="2000" b="0" i="0" dirty="0">
              <a:solidFill>
                <a:schemeClr val="tx1"/>
              </a:solidFill>
              <a:effectLst>
                <a:outerShdw blurRad="38100" dist="38100" dir="2700000" algn="tl">
                  <a:srgbClr val="000000">
                    <a:alpha val="43137"/>
                  </a:srgbClr>
                </a:outerShdw>
              </a:effectLst>
              <a:latin typeface="quote-cjk-patch"/>
              <a:cs typeface="+mj-cs"/>
            </a:endParaRPr>
          </a:p>
          <a:p>
            <a:endParaRPr lang="en-US" b="0" dirty="0">
              <a:solidFill>
                <a:srgbClr val="8A9DAF"/>
              </a:solidFill>
              <a:effectLst/>
              <a:latin typeface="Consolas" panose="020B0609020204030204" pitchFamily="49" charset="0"/>
            </a:endParaRPr>
          </a:p>
          <a:p>
            <a:r>
              <a:rPr lang="en-US" b="0" dirty="0">
                <a:solidFill>
                  <a:srgbClr val="8A9DAF"/>
                </a:solidFill>
                <a:effectLst/>
                <a:latin typeface="Consolas" panose="020B0609020204030204" pitchFamily="49" charset="0"/>
              </a:rPr>
              <a:t>SELECT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students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name</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courses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title</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grade</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FROM</a:t>
            </a:r>
            <a:r>
              <a:rPr lang="en-US" b="0" dirty="0">
                <a:solidFill>
                  <a:srgbClr val="7EBEA0"/>
                </a:solidFill>
                <a:effectLst/>
                <a:latin typeface="Consolas" panose="020B0609020204030204" pitchFamily="49" charset="0"/>
              </a:rPr>
              <a:t> enrollments</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JOIN</a:t>
            </a:r>
            <a:r>
              <a:rPr lang="en-US" b="0" dirty="0">
                <a:solidFill>
                  <a:srgbClr val="7EBEA0"/>
                </a:solidFill>
                <a:effectLst/>
                <a:latin typeface="Consolas" panose="020B0609020204030204" pitchFamily="49" charset="0"/>
              </a:rPr>
              <a:t> students </a:t>
            </a:r>
            <a:r>
              <a:rPr lang="en-US" b="0" dirty="0">
                <a:solidFill>
                  <a:srgbClr val="8A9DAF"/>
                </a:solidFill>
                <a:effectLst/>
                <a:latin typeface="Consolas" panose="020B0609020204030204" pitchFamily="49" charset="0"/>
              </a:rPr>
              <a:t>ON</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student_id</a:t>
            </a:r>
            <a:r>
              <a:rPr lang="en-US" b="0" dirty="0">
                <a:solidFill>
                  <a:srgbClr val="7EBEA0"/>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students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id</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JOIN</a:t>
            </a:r>
            <a:r>
              <a:rPr lang="en-US" b="0" dirty="0">
                <a:solidFill>
                  <a:srgbClr val="7EBEA0"/>
                </a:solidFill>
                <a:effectLst/>
                <a:latin typeface="Consolas" panose="020B0609020204030204" pitchFamily="49" charset="0"/>
              </a:rPr>
              <a:t> courses </a:t>
            </a:r>
            <a:r>
              <a:rPr lang="en-US" b="0" dirty="0">
                <a:solidFill>
                  <a:srgbClr val="8A9DAF"/>
                </a:solidFill>
                <a:effectLst/>
                <a:latin typeface="Consolas" panose="020B0609020204030204" pitchFamily="49" charset="0"/>
              </a:rPr>
              <a:t>ON</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course_id</a:t>
            </a:r>
            <a:r>
              <a:rPr lang="en-US" b="0" dirty="0">
                <a:solidFill>
                  <a:srgbClr val="7EBEA0"/>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courses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id</a:t>
            </a:r>
            <a:endParaRPr lang="ar-EG" dirty="0">
              <a:solidFill>
                <a:schemeClr val="tx1"/>
              </a:solidFill>
              <a:effectLst>
                <a:outerShdw blurRad="38100" dist="38100" dir="2700000" algn="tl">
                  <a:srgbClr val="000000">
                    <a:alpha val="43137"/>
                  </a:srgbClr>
                </a:outerShdw>
              </a:effectLst>
              <a:latin typeface="quote-cjk-patch"/>
              <a:cs typeface="+mj-cs"/>
            </a:endParaRPr>
          </a:p>
        </p:txBody>
      </p:sp>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b="0" i="0" dirty="0">
                <a:solidFill>
                  <a:schemeClr val="tx1"/>
                </a:solidFill>
                <a:effectLst>
                  <a:outerShdw blurRad="38100" dist="38100" dir="2700000" algn="tl">
                    <a:srgbClr val="000000">
                      <a:alpha val="43137"/>
                    </a:srgbClr>
                  </a:outerShdw>
                </a:effectLst>
                <a:latin typeface="quote-cjk-patch"/>
                <a:cs typeface="+mj-cs"/>
              </a:rPr>
              <a:t>Database JOIN Recap</a:t>
            </a:r>
            <a:endParaRPr lang="ar-EG" sz="2000" b="0" i="0" dirty="0">
              <a:solidFill>
                <a:schemeClr val="tx1"/>
              </a:solidFill>
              <a:effectLst>
                <a:outerShdw blurRad="38100" dist="38100" dir="2700000" algn="tl">
                  <a:srgbClr val="000000">
                    <a:alpha val="43137"/>
                  </a:srgbClr>
                </a:outerShdw>
              </a:effectLst>
              <a:latin typeface="quote-cjk-patch"/>
              <a:cs typeface="+mj-cs"/>
            </a:endParaRPr>
          </a:p>
        </p:txBody>
      </p:sp>
    </p:spTree>
    <p:extLst>
      <p:ext uri="{BB962C8B-B14F-4D97-AF65-F5344CB8AC3E}">
        <p14:creationId xmlns:p14="http://schemas.microsoft.com/office/powerpoint/2010/main" val="2320553554"/>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2612572"/>
            <a:ext cx="8876059" cy="2416628"/>
          </a:xfrm>
          <a:prstGeom prst="roundRect">
            <a:avLst>
              <a:gd name="adj" fmla="val 9053"/>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en-US" sz="2000" b="0" i="0" dirty="0">
                <a:solidFill>
                  <a:schemeClr val="tx1"/>
                </a:solidFill>
                <a:effectLst>
                  <a:outerShdw blurRad="38100" dist="38100" dir="2700000" algn="tl">
                    <a:srgbClr val="000000">
                      <a:alpha val="43137"/>
                    </a:srgbClr>
                  </a:outerShdw>
                </a:effectLst>
                <a:latin typeface="quote-cjk-patch"/>
                <a:cs typeface="+mj-cs"/>
              </a:rPr>
              <a:t>JOIN </a:t>
            </a:r>
            <a:r>
              <a:rPr lang="ar-EG" sz="2000" b="0" i="0" dirty="0">
                <a:solidFill>
                  <a:schemeClr val="tx1"/>
                </a:solidFill>
                <a:effectLst>
                  <a:outerShdw blurRad="38100" dist="38100" dir="2700000" algn="tl">
                    <a:srgbClr val="000000">
                      <a:alpha val="43137"/>
                    </a:srgbClr>
                  </a:outerShdw>
                </a:effectLst>
                <a:latin typeface="quote-cjk-patch"/>
                <a:cs typeface="+mj-cs"/>
              </a:rPr>
              <a:t> </a:t>
            </a:r>
            <a:r>
              <a:rPr lang="ar-EG" sz="2000" b="0" i="0" dirty="0" err="1">
                <a:solidFill>
                  <a:schemeClr val="tx1"/>
                </a:solidFill>
                <a:effectLst>
                  <a:outerShdw blurRad="38100" dist="38100" dir="2700000" algn="tl">
                    <a:srgbClr val="000000">
                      <a:alpha val="43137"/>
                    </a:srgbClr>
                  </a:outerShdw>
                </a:effectLst>
                <a:latin typeface="quote-cjk-patch"/>
                <a:cs typeface="+mj-cs"/>
              </a:rPr>
              <a:t>بيربط</a:t>
            </a:r>
            <a:r>
              <a:rPr lang="ar-EG" sz="2000" b="0" i="0" dirty="0">
                <a:solidFill>
                  <a:schemeClr val="tx1"/>
                </a:solidFill>
                <a:effectLst>
                  <a:outerShdw blurRad="38100" dist="38100" dir="2700000" algn="tl">
                    <a:srgbClr val="000000">
                      <a:alpha val="43137"/>
                    </a:srgbClr>
                  </a:outerShdw>
                </a:effectLst>
                <a:latin typeface="quote-cjk-patch"/>
                <a:cs typeface="+mj-cs"/>
              </a:rPr>
              <a:t> بيانات من جداول متعددة</a:t>
            </a:r>
          </a:p>
          <a:p>
            <a:pPr algn="r" rtl="1">
              <a:lnSpc>
                <a:spcPct val="150000"/>
              </a:lnSpc>
            </a:pPr>
            <a:r>
              <a:rPr lang="ar-EG" sz="2000" b="0" i="0" dirty="0">
                <a:solidFill>
                  <a:schemeClr val="tx1"/>
                </a:solidFill>
                <a:effectLst>
                  <a:outerShdw blurRad="38100" dist="38100" dir="2700000" algn="tl">
                    <a:srgbClr val="000000">
                      <a:alpha val="43137"/>
                    </a:srgbClr>
                  </a:outerShdw>
                </a:effectLst>
                <a:latin typeface="quote-cjk-patch"/>
                <a:cs typeface="+mj-cs"/>
              </a:rPr>
              <a:t>مثال: نعرض أسماء الطلاب، الكورسات، والدرجات من جدول </a:t>
            </a:r>
            <a:r>
              <a:rPr lang="en-US" sz="2000" b="0" i="0" dirty="0">
                <a:solidFill>
                  <a:schemeClr val="tx1"/>
                </a:solidFill>
                <a:effectLst>
                  <a:outerShdw blurRad="38100" dist="38100" dir="2700000" algn="tl">
                    <a:srgbClr val="000000">
                      <a:alpha val="43137"/>
                    </a:srgbClr>
                  </a:outerShdw>
                </a:effectLst>
                <a:latin typeface="quote-cjk-patch"/>
                <a:cs typeface="+mj-cs"/>
              </a:rPr>
              <a:t>enrollments</a:t>
            </a:r>
            <a:endParaRPr lang="ar-EG" sz="2000" b="0" i="0" dirty="0">
              <a:solidFill>
                <a:schemeClr val="tx1"/>
              </a:solidFill>
              <a:effectLst>
                <a:outerShdw blurRad="38100" dist="38100" dir="2700000" algn="tl">
                  <a:srgbClr val="000000">
                    <a:alpha val="43137"/>
                  </a:srgbClr>
                </a:outerShdw>
              </a:effectLst>
              <a:latin typeface="quote-cjk-patch"/>
              <a:cs typeface="+mj-cs"/>
            </a:endParaRPr>
          </a:p>
          <a:p>
            <a:endParaRPr lang="en-US" b="0" dirty="0">
              <a:solidFill>
                <a:srgbClr val="8A9DAF"/>
              </a:solidFill>
              <a:effectLst/>
              <a:latin typeface="Consolas" panose="020B0609020204030204" pitchFamily="49" charset="0"/>
            </a:endParaRPr>
          </a:p>
          <a:p>
            <a:r>
              <a:rPr lang="en-US" b="0" dirty="0">
                <a:solidFill>
                  <a:srgbClr val="8A9DAF"/>
                </a:solidFill>
                <a:effectLst/>
                <a:latin typeface="Consolas" panose="020B0609020204030204" pitchFamily="49" charset="0"/>
              </a:rPr>
              <a:t>SELECT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students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name</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courses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title</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grade</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FROM</a:t>
            </a:r>
            <a:r>
              <a:rPr lang="en-US" b="0" dirty="0">
                <a:solidFill>
                  <a:srgbClr val="7EBEA0"/>
                </a:solidFill>
                <a:effectLst/>
                <a:latin typeface="Consolas" panose="020B0609020204030204" pitchFamily="49" charset="0"/>
              </a:rPr>
              <a:t> enrollments</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JOIN</a:t>
            </a:r>
            <a:r>
              <a:rPr lang="en-US" b="0" dirty="0">
                <a:solidFill>
                  <a:srgbClr val="7EBEA0"/>
                </a:solidFill>
                <a:effectLst/>
                <a:latin typeface="Consolas" panose="020B0609020204030204" pitchFamily="49" charset="0"/>
              </a:rPr>
              <a:t> students </a:t>
            </a:r>
            <a:r>
              <a:rPr lang="en-US" b="0" dirty="0">
                <a:solidFill>
                  <a:srgbClr val="8A9DAF"/>
                </a:solidFill>
                <a:effectLst/>
                <a:latin typeface="Consolas" panose="020B0609020204030204" pitchFamily="49" charset="0"/>
              </a:rPr>
              <a:t>ON</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student_id</a:t>
            </a:r>
            <a:r>
              <a:rPr lang="en-US" b="0" dirty="0">
                <a:solidFill>
                  <a:srgbClr val="7EBEA0"/>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students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id</a:t>
            </a:r>
            <a:endParaRPr lang="en-US" b="0" dirty="0">
              <a:solidFill>
                <a:srgbClr val="DFDFDF"/>
              </a:solidFill>
              <a:effectLst/>
              <a:latin typeface="Consolas" panose="020B0609020204030204" pitchFamily="49" charset="0"/>
            </a:endParaRPr>
          </a:p>
          <a:p>
            <a:r>
              <a:rPr lang="en-US" b="0" dirty="0">
                <a:solidFill>
                  <a:srgbClr val="8A9DAF"/>
                </a:solidFill>
                <a:effectLst/>
                <a:latin typeface="Consolas" panose="020B0609020204030204" pitchFamily="49" charset="0"/>
              </a:rPr>
              <a:t>JOIN</a:t>
            </a:r>
            <a:r>
              <a:rPr lang="en-US" b="0" dirty="0">
                <a:solidFill>
                  <a:srgbClr val="7EBEA0"/>
                </a:solidFill>
                <a:effectLst/>
                <a:latin typeface="Consolas" panose="020B0609020204030204" pitchFamily="49" charset="0"/>
              </a:rPr>
              <a:t> courses </a:t>
            </a:r>
            <a:r>
              <a:rPr lang="en-US" b="0" dirty="0">
                <a:solidFill>
                  <a:srgbClr val="8A9DAF"/>
                </a:solidFill>
                <a:effectLst/>
                <a:latin typeface="Consolas" panose="020B0609020204030204" pitchFamily="49" charset="0"/>
              </a:rPr>
              <a:t>ON</a:t>
            </a:r>
            <a:r>
              <a:rPr lang="en-US" b="0" dirty="0">
                <a:solidFill>
                  <a:srgbClr val="7EBEA0"/>
                </a:solidFill>
                <a:effectLst/>
                <a:latin typeface="Consolas" panose="020B0609020204030204" pitchFamily="49" charset="0"/>
              </a:rPr>
              <a:t> </a:t>
            </a:r>
            <a:r>
              <a:rPr lang="en-US" b="0" dirty="0" err="1">
                <a:solidFill>
                  <a:srgbClr val="019D76"/>
                </a:solidFill>
                <a:effectLst/>
                <a:latin typeface="Consolas" panose="020B0609020204030204" pitchFamily="49" charset="0"/>
              </a:rPr>
              <a:t>enrollments</a:t>
            </a:r>
            <a:r>
              <a:rPr lang="en-US" b="0" dirty="0" err="1">
                <a:solidFill>
                  <a:srgbClr val="7EBEA0"/>
                </a:solidFill>
                <a:effectLst/>
                <a:latin typeface="Consolas" panose="020B0609020204030204" pitchFamily="49" charset="0"/>
              </a:rPr>
              <a:t>.</a:t>
            </a:r>
            <a:r>
              <a:rPr lang="en-US" b="0" dirty="0" err="1">
                <a:solidFill>
                  <a:srgbClr val="019D76"/>
                </a:solidFill>
                <a:effectLst/>
                <a:latin typeface="Consolas" panose="020B0609020204030204" pitchFamily="49" charset="0"/>
              </a:rPr>
              <a:t>course_id</a:t>
            </a:r>
            <a:r>
              <a:rPr lang="en-US" b="0" dirty="0">
                <a:solidFill>
                  <a:srgbClr val="7EBEA0"/>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a:solidFill>
                  <a:srgbClr val="7EBEA0"/>
                </a:solidFill>
                <a:effectLst/>
                <a:latin typeface="Consolas" panose="020B0609020204030204" pitchFamily="49" charset="0"/>
              </a:rPr>
              <a:t> </a:t>
            </a:r>
            <a:r>
              <a:rPr lang="en-US" b="0" dirty="0">
                <a:solidFill>
                  <a:srgbClr val="019D76"/>
                </a:solidFill>
                <a:effectLst/>
                <a:latin typeface="Consolas" panose="020B0609020204030204" pitchFamily="49" charset="0"/>
              </a:rPr>
              <a:t>courses</a:t>
            </a:r>
            <a:r>
              <a:rPr lang="en-US" b="0" dirty="0">
                <a:solidFill>
                  <a:srgbClr val="7EBEA0"/>
                </a:solidFill>
                <a:effectLst/>
                <a:latin typeface="Consolas" panose="020B0609020204030204" pitchFamily="49" charset="0"/>
              </a:rPr>
              <a:t>.</a:t>
            </a:r>
            <a:r>
              <a:rPr lang="en-US" b="0" dirty="0">
                <a:solidFill>
                  <a:srgbClr val="019D76"/>
                </a:solidFill>
                <a:effectLst/>
                <a:latin typeface="Consolas" panose="020B0609020204030204" pitchFamily="49" charset="0"/>
              </a:rPr>
              <a:t>id</a:t>
            </a:r>
            <a:endParaRPr lang="ar-EG" dirty="0">
              <a:solidFill>
                <a:schemeClr val="tx1"/>
              </a:solidFill>
              <a:effectLst>
                <a:outerShdw blurRad="38100" dist="38100" dir="2700000" algn="tl">
                  <a:srgbClr val="000000">
                    <a:alpha val="43137"/>
                  </a:srgbClr>
                </a:outerShdw>
              </a:effectLst>
              <a:latin typeface="quote-cjk-patch"/>
              <a:cs typeface="+mj-cs"/>
            </a:endParaRPr>
          </a:p>
        </p:txBody>
      </p:sp>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000" b="0" i="0" dirty="0">
                <a:solidFill>
                  <a:schemeClr val="tx1"/>
                </a:solidFill>
                <a:effectLst>
                  <a:outerShdw blurRad="38100" dist="38100" dir="2700000" algn="tl">
                    <a:srgbClr val="000000">
                      <a:alpha val="43137"/>
                    </a:srgbClr>
                  </a:outerShdw>
                </a:effectLst>
                <a:latin typeface="quote-cjk-patch"/>
                <a:cs typeface="+mj-cs"/>
              </a:rPr>
              <a:t>Database JOIN Recap</a:t>
            </a:r>
            <a:endParaRPr lang="ar-EG" sz="20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7" y="5145590"/>
            <a:ext cx="8876059" cy="113391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en-US" sz="2000" b="0" i="0" dirty="0">
                <a:solidFill>
                  <a:schemeClr val="tx1"/>
                </a:solidFill>
                <a:effectLst>
                  <a:outerShdw blurRad="38100" dist="38100" dir="2700000" algn="tl">
                    <a:srgbClr val="000000">
                      <a:alpha val="43137"/>
                    </a:srgbClr>
                  </a:outerShdw>
                </a:effectLst>
                <a:latin typeface="quote-cjk-patch"/>
                <a:cs typeface="+mj-cs"/>
              </a:rPr>
              <a:t>Task</a:t>
            </a:r>
          </a:p>
          <a:p>
            <a:pPr algn="r" rtl="1"/>
            <a:r>
              <a:rPr lang="ar-EG" sz="2000" b="0" i="0" dirty="0">
                <a:solidFill>
                  <a:schemeClr val="tx1"/>
                </a:solidFill>
                <a:effectLst>
                  <a:outerShdw blurRad="38100" dist="38100" dir="2700000" algn="tl">
                    <a:srgbClr val="000000">
                      <a:alpha val="43137"/>
                    </a:srgbClr>
                  </a:outerShdw>
                </a:effectLst>
                <a:latin typeface="quote-cjk-patch"/>
                <a:cs typeface="+mj-cs"/>
              </a:rPr>
              <a:t>أنشئ </a:t>
            </a:r>
            <a:r>
              <a:rPr lang="en-US" sz="2000" b="0" i="0" dirty="0">
                <a:solidFill>
                  <a:schemeClr val="tx1"/>
                </a:solidFill>
                <a:effectLst>
                  <a:outerShdw blurRad="38100" dist="38100" dir="2700000" algn="tl">
                    <a:srgbClr val="000000">
                      <a:alpha val="43137"/>
                    </a:srgbClr>
                  </a:outerShdw>
                </a:effectLst>
                <a:latin typeface="quote-cjk-patch"/>
                <a:cs typeface="+mj-cs"/>
              </a:rPr>
              <a:t>View </a:t>
            </a:r>
            <a:r>
              <a:rPr lang="ar-EG" sz="2000" b="0" i="0" dirty="0">
                <a:solidFill>
                  <a:schemeClr val="tx1"/>
                </a:solidFill>
                <a:effectLst>
                  <a:outerShdw blurRad="38100" dist="38100" dir="2700000" algn="tl">
                    <a:srgbClr val="000000">
                      <a:alpha val="43137"/>
                    </a:srgbClr>
                  </a:outerShdw>
                </a:effectLst>
                <a:latin typeface="quote-cjk-patch"/>
                <a:cs typeface="+mj-cs"/>
              </a:rPr>
              <a:t>باسم </a:t>
            </a:r>
            <a:r>
              <a:rPr lang="en-US" sz="2000" b="0" i="0" dirty="0" err="1">
                <a:solidFill>
                  <a:schemeClr val="tx1"/>
                </a:solidFill>
                <a:effectLst>
                  <a:outerShdw blurRad="38100" dist="38100" dir="2700000" algn="tl">
                    <a:srgbClr val="000000">
                      <a:alpha val="43137"/>
                    </a:srgbClr>
                  </a:outerShdw>
                </a:effectLst>
                <a:latin typeface="quote-cjk-patch"/>
                <a:cs typeface="+mj-cs"/>
              </a:rPr>
              <a:t>view_student_courses</a:t>
            </a:r>
            <a:r>
              <a:rPr lang="ar-EG" sz="2000" b="0" i="0" dirty="0">
                <a:solidFill>
                  <a:schemeClr val="tx1"/>
                </a:solidFill>
                <a:effectLst>
                  <a:outerShdw blurRad="38100" dist="38100" dir="2700000" algn="tl">
                    <a:srgbClr val="000000">
                      <a:alpha val="43137"/>
                    </a:srgbClr>
                  </a:outerShdw>
                </a:effectLst>
                <a:latin typeface="quote-cjk-patch"/>
                <a:cs typeface="+mj-cs"/>
              </a:rPr>
              <a:t> باستخدام الاستعلام السابق.</a:t>
            </a:r>
          </a:p>
        </p:txBody>
      </p:sp>
    </p:spTree>
    <p:extLst>
      <p:ext uri="{BB962C8B-B14F-4D97-AF65-F5344CB8AC3E}">
        <p14:creationId xmlns:p14="http://schemas.microsoft.com/office/powerpoint/2010/main" val="532896607"/>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2938754"/>
            <a:ext cx="8876059" cy="3088821"/>
          </a:xfrm>
          <a:prstGeom prst="roundRect">
            <a:avLst>
              <a:gd name="adj" fmla="val 9053"/>
            </a:avLst>
          </a:prstGeom>
        </p:spPr>
        <p:style>
          <a:lnRef idx="1">
            <a:schemeClr val="dk1"/>
          </a:lnRef>
          <a:fillRef idx="3">
            <a:schemeClr val="dk1"/>
          </a:fillRef>
          <a:effectRef idx="2">
            <a:schemeClr val="dk1"/>
          </a:effectRef>
          <a:fontRef idx="minor">
            <a:schemeClr val="lt1"/>
          </a:fontRef>
        </p:style>
        <p:txBody>
          <a:bodyPr rtlCol="0" anchor="ctr"/>
          <a:lstStyle/>
          <a:p>
            <a:pPr>
              <a:lnSpc>
                <a:spcPct val="150000"/>
              </a:lnSpc>
            </a:pPr>
            <a:r>
              <a:rPr lang="en-US" sz="2400" b="0" i="0" dirty="0">
                <a:solidFill>
                  <a:schemeClr val="tx1"/>
                </a:solidFill>
                <a:effectLst>
                  <a:outerShdw blurRad="38100" dist="38100" dir="2700000" algn="tl">
                    <a:srgbClr val="000000">
                      <a:alpha val="43137"/>
                    </a:srgbClr>
                  </a:outerShdw>
                </a:effectLst>
                <a:latin typeface="quote-cjk-patch"/>
                <a:cs typeface="+mj-cs"/>
              </a:rPr>
              <a:t>REST = Representational State Transfer </a:t>
            </a:r>
          </a:p>
          <a:p>
            <a:pPr algn="r" rtl="1">
              <a:lnSpc>
                <a:spcPct val="150000"/>
              </a:lnSpc>
            </a:pPr>
            <a:r>
              <a:rPr lang="en-US" sz="2400" b="0" i="0" dirty="0">
                <a:solidFill>
                  <a:schemeClr val="tx1"/>
                </a:solidFill>
                <a:effectLst>
                  <a:outerShdw blurRad="38100" dist="38100" dir="2700000" algn="tl">
                    <a:srgbClr val="000000">
                      <a:alpha val="43137"/>
                    </a:srgbClr>
                  </a:outerShdw>
                </a:effectLst>
                <a:latin typeface="quote-cjk-patch"/>
                <a:cs typeface="+mj-cs"/>
              </a:rPr>
              <a:t> </a:t>
            </a:r>
            <a:r>
              <a:rPr lang="ar-EG" sz="2400" b="0" i="0" dirty="0">
                <a:solidFill>
                  <a:schemeClr val="tx1"/>
                </a:solidFill>
                <a:effectLst>
                  <a:outerShdw blurRad="38100" dist="38100" dir="2700000" algn="tl">
                    <a:srgbClr val="000000">
                      <a:alpha val="43137"/>
                    </a:srgbClr>
                  </a:outerShdw>
                </a:effectLst>
                <a:latin typeface="quote-cjk-patch"/>
                <a:cs typeface="+mj-cs"/>
              </a:rPr>
              <a:t>نوع من أنواع الـ </a:t>
            </a:r>
            <a:r>
              <a:rPr lang="en-US" sz="2400" b="0" i="0" dirty="0">
                <a:solidFill>
                  <a:schemeClr val="tx1"/>
                </a:solidFill>
                <a:effectLst>
                  <a:outerShdw blurRad="38100" dist="38100" dir="2700000" algn="tl">
                    <a:srgbClr val="000000">
                      <a:alpha val="43137"/>
                    </a:srgbClr>
                  </a:outerShdw>
                </a:effectLst>
                <a:latin typeface="quote-cjk-patch"/>
                <a:cs typeface="+mj-cs"/>
              </a:rPr>
              <a:t>API</a:t>
            </a:r>
            <a:r>
              <a:rPr lang="ar-EG" sz="2400" b="0" i="0" dirty="0">
                <a:solidFill>
                  <a:schemeClr val="tx1"/>
                </a:solidFill>
                <a:effectLst>
                  <a:outerShdw blurRad="38100" dist="38100" dir="2700000" algn="tl">
                    <a:srgbClr val="000000">
                      <a:alpha val="43137"/>
                    </a:srgbClr>
                  </a:outerShdw>
                </a:effectLst>
                <a:latin typeface="quote-cjk-patch"/>
                <a:cs typeface="+mj-cs"/>
              </a:rPr>
              <a:t> </a:t>
            </a:r>
            <a:r>
              <a:rPr lang="ar-EG" sz="2400" b="0" i="0" dirty="0" err="1">
                <a:solidFill>
                  <a:schemeClr val="tx1"/>
                </a:solidFill>
                <a:effectLst>
                  <a:outerShdw blurRad="38100" dist="38100" dir="2700000" algn="tl">
                    <a:srgbClr val="000000">
                      <a:alpha val="43137"/>
                    </a:srgbClr>
                  </a:outerShdw>
                </a:effectLst>
                <a:latin typeface="quote-cjk-patch"/>
                <a:cs typeface="+mj-cs"/>
              </a:rPr>
              <a:t>بيستخدم</a:t>
            </a:r>
            <a:r>
              <a:rPr lang="ar-EG" sz="2400" b="0" i="0" dirty="0">
                <a:solidFill>
                  <a:schemeClr val="tx1"/>
                </a:solidFill>
                <a:effectLst>
                  <a:outerShdw blurRad="38100" dist="38100" dir="2700000" algn="tl">
                    <a:srgbClr val="000000">
                      <a:alpha val="43137"/>
                    </a:srgbClr>
                  </a:outerShdw>
                </a:effectLst>
                <a:latin typeface="quote-cjk-patch"/>
                <a:cs typeface="+mj-cs"/>
              </a:rPr>
              <a:t> </a:t>
            </a:r>
            <a:r>
              <a:rPr lang="en-US" sz="2400" b="0" i="0" dirty="0">
                <a:solidFill>
                  <a:schemeClr val="tx1"/>
                </a:solidFill>
                <a:effectLst>
                  <a:outerShdw blurRad="38100" dist="38100" dir="2700000" algn="tl">
                    <a:srgbClr val="000000">
                      <a:alpha val="43137"/>
                    </a:srgbClr>
                  </a:outerShdw>
                </a:effectLst>
                <a:latin typeface="quote-cjk-patch"/>
                <a:cs typeface="+mj-cs"/>
              </a:rPr>
              <a:t>HTTP</a:t>
            </a:r>
          </a:p>
          <a:p>
            <a:pPr algn="r" rtl="1">
              <a:lnSpc>
                <a:spcPct val="150000"/>
              </a:lnSpc>
            </a:pPr>
            <a:r>
              <a:rPr lang="ar-EG" sz="2400" b="0" i="0" dirty="0" err="1">
                <a:solidFill>
                  <a:schemeClr val="tx1"/>
                </a:solidFill>
                <a:effectLst>
                  <a:outerShdw blurRad="38100" dist="38100" dir="2700000" algn="tl">
                    <a:srgbClr val="000000">
                      <a:alpha val="43137"/>
                    </a:srgbClr>
                  </a:outerShdw>
                </a:effectLst>
                <a:latin typeface="quote-cjk-patch"/>
                <a:cs typeface="+mj-cs"/>
              </a:rPr>
              <a:t>بيستخدم</a:t>
            </a:r>
            <a:r>
              <a:rPr lang="ar-EG" sz="2400" b="0" i="0" dirty="0">
                <a:solidFill>
                  <a:schemeClr val="tx1"/>
                </a:solidFill>
                <a:effectLst>
                  <a:outerShdw blurRad="38100" dist="38100" dir="2700000" algn="tl">
                    <a:srgbClr val="000000">
                      <a:alpha val="43137"/>
                    </a:srgbClr>
                  </a:outerShdw>
                </a:effectLst>
                <a:latin typeface="quote-cjk-patch"/>
                <a:cs typeface="+mj-cs"/>
              </a:rPr>
              <a:t> الطرق: </a:t>
            </a:r>
            <a:r>
              <a:rPr lang="en-US" sz="2400" b="0" i="0" dirty="0">
                <a:solidFill>
                  <a:schemeClr val="tx1"/>
                </a:solidFill>
                <a:effectLst>
                  <a:outerShdw blurRad="38100" dist="38100" dir="2700000" algn="tl">
                    <a:srgbClr val="000000">
                      <a:alpha val="43137"/>
                    </a:srgbClr>
                  </a:outerShdw>
                </a:effectLst>
                <a:latin typeface="quote-cjk-patch"/>
                <a:cs typeface="+mj-cs"/>
              </a:rPr>
              <a:t>GET, POST, PUT, DELETE</a:t>
            </a:r>
          </a:p>
          <a:p>
            <a:pPr algn="r" rtl="1">
              <a:lnSpc>
                <a:spcPct val="150000"/>
              </a:lnSpc>
            </a:pPr>
            <a:r>
              <a:rPr lang="ar-EG" sz="2400" b="0" i="0" dirty="0" err="1">
                <a:solidFill>
                  <a:schemeClr val="tx1"/>
                </a:solidFill>
                <a:effectLst>
                  <a:outerShdw blurRad="38100" dist="38100" dir="2700000" algn="tl">
                    <a:srgbClr val="000000">
                      <a:alpha val="43137"/>
                    </a:srgbClr>
                  </a:outerShdw>
                </a:effectLst>
                <a:latin typeface="quote-cjk-patch"/>
                <a:cs typeface="+mj-cs"/>
              </a:rPr>
              <a:t>بيرجع</a:t>
            </a:r>
            <a:r>
              <a:rPr lang="ar-EG" sz="2400" b="0" i="0" dirty="0">
                <a:solidFill>
                  <a:schemeClr val="tx1"/>
                </a:solidFill>
                <a:effectLst>
                  <a:outerShdw blurRad="38100" dist="38100" dir="2700000" algn="tl">
                    <a:srgbClr val="000000">
                      <a:alpha val="43137"/>
                    </a:srgbClr>
                  </a:outerShdw>
                </a:effectLst>
                <a:latin typeface="quote-cjk-patch"/>
                <a:cs typeface="+mj-cs"/>
              </a:rPr>
              <a:t> البيانات بصيغة </a:t>
            </a:r>
            <a:r>
              <a:rPr lang="en-US" sz="2400" b="0" i="0" dirty="0">
                <a:solidFill>
                  <a:schemeClr val="tx1"/>
                </a:solidFill>
                <a:effectLst>
                  <a:outerShdw blurRad="38100" dist="38100" dir="2700000" algn="tl">
                    <a:srgbClr val="000000">
                      <a:alpha val="43137"/>
                    </a:srgbClr>
                  </a:outerShdw>
                </a:effectLst>
                <a:latin typeface="quote-cjk-patch"/>
                <a:cs typeface="+mj-cs"/>
              </a:rPr>
              <a:t>JSON</a:t>
            </a:r>
          </a:p>
        </p:txBody>
      </p:sp>
      <p:sp>
        <p:nvSpPr>
          <p:cNvPr id="10" name="Rectangle: Rounded Corners 9">
            <a:extLst>
              <a:ext uri="{FF2B5EF4-FFF2-40B4-BE49-F238E27FC236}">
                <a16:creationId xmlns:a16="http://schemas.microsoft.com/office/drawing/2014/main" id="{9DEECCAF-C169-42B3-793B-A682870ED37A}"/>
              </a:ext>
            </a:extLst>
          </p:cNvPr>
          <p:cNvSpPr/>
          <p:nvPr/>
        </p:nvSpPr>
        <p:spPr>
          <a:xfrm>
            <a:off x="1657968" y="1641263"/>
            <a:ext cx="8876059" cy="111126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r>
              <a:rPr lang="en-US" sz="2400" b="0" i="0" dirty="0">
                <a:solidFill>
                  <a:schemeClr val="tx1"/>
                </a:solidFill>
                <a:effectLst>
                  <a:outerShdw blurRad="38100" dist="38100" dir="2700000" algn="tl">
                    <a:srgbClr val="000000">
                      <a:alpha val="43137"/>
                    </a:srgbClr>
                  </a:outerShdw>
                </a:effectLst>
                <a:latin typeface="quote-cjk-patch"/>
                <a:cs typeface="+mj-cs"/>
              </a:rPr>
              <a:t>API = Application Programming Interface </a:t>
            </a:r>
          </a:p>
          <a:p>
            <a:pPr algn="r" rtl="1"/>
            <a:r>
              <a:rPr lang="ar-EG" sz="2400" b="0" i="0" dirty="0">
                <a:solidFill>
                  <a:schemeClr val="tx1"/>
                </a:solidFill>
                <a:effectLst>
                  <a:outerShdw blurRad="38100" dist="38100" dir="2700000" algn="tl">
                    <a:srgbClr val="000000">
                      <a:alpha val="43137"/>
                    </a:srgbClr>
                  </a:outerShdw>
                </a:effectLst>
                <a:latin typeface="quote-cjk-patch"/>
                <a:cs typeface="+mj-cs"/>
              </a:rPr>
              <a:t>وسيلة لتواصل الأنظمة</a:t>
            </a:r>
          </a:p>
        </p:txBody>
      </p:sp>
    </p:spTree>
    <p:extLst>
      <p:ext uri="{BB962C8B-B14F-4D97-AF65-F5344CB8AC3E}">
        <p14:creationId xmlns:p14="http://schemas.microsoft.com/office/powerpoint/2010/main" val="3694364067"/>
      </p:ext>
    </p:extLst>
  </p:cSld>
  <p:clrMapOvr>
    <a:masterClrMapping/>
  </p:clrMapOvr>
  <p:transition spd="med">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REST Methods Overview</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7" y="4789710"/>
            <a:ext cx="8876059" cy="148979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en-US" sz="2000" b="0" i="0" dirty="0">
                <a:solidFill>
                  <a:schemeClr val="tx1"/>
                </a:solidFill>
                <a:effectLst>
                  <a:outerShdw blurRad="38100" dist="38100" dir="2700000" algn="tl">
                    <a:srgbClr val="000000">
                      <a:alpha val="43137"/>
                    </a:srgbClr>
                  </a:outerShdw>
                </a:effectLst>
                <a:latin typeface="quote-cjk-patch"/>
                <a:cs typeface="+mj-cs"/>
              </a:rPr>
              <a:t>Task</a:t>
            </a:r>
          </a:p>
          <a:p>
            <a:pPr algn="r" rtl="1"/>
            <a:r>
              <a:rPr lang="ar-EG" sz="2000" b="0" i="0" dirty="0">
                <a:solidFill>
                  <a:schemeClr val="tx1"/>
                </a:solidFill>
                <a:effectLst>
                  <a:outerShdw blurRad="38100" dist="38100" dir="2700000" algn="tl">
                    <a:srgbClr val="000000">
                      <a:alpha val="43137"/>
                    </a:srgbClr>
                  </a:outerShdw>
                </a:effectLst>
                <a:latin typeface="quote-cjk-patch"/>
                <a:cs typeface="+mj-cs"/>
              </a:rPr>
              <a:t>أي طريقة تستخدم لتحديث إيميل طالب؟</a:t>
            </a:r>
          </a:p>
        </p:txBody>
      </p:sp>
      <p:graphicFrame>
        <p:nvGraphicFramePr>
          <p:cNvPr id="5" name="Table 4">
            <a:extLst>
              <a:ext uri="{FF2B5EF4-FFF2-40B4-BE49-F238E27FC236}">
                <a16:creationId xmlns:a16="http://schemas.microsoft.com/office/drawing/2014/main" id="{77CCDB62-7727-7B39-BE17-1817DBE2C450}"/>
              </a:ext>
            </a:extLst>
          </p:cNvPr>
          <p:cNvGraphicFramePr>
            <a:graphicFrameLocks noGrp="1"/>
          </p:cNvGraphicFramePr>
          <p:nvPr>
            <p:extLst>
              <p:ext uri="{D42A27DB-BD31-4B8C-83A1-F6EECF244321}">
                <p14:modId xmlns:p14="http://schemas.microsoft.com/office/powerpoint/2010/main" val="255068058"/>
              </p:ext>
            </p:extLst>
          </p:nvPr>
        </p:nvGraphicFramePr>
        <p:xfrm>
          <a:off x="2854778" y="2574213"/>
          <a:ext cx="6482443" cy="2004165"/>
        </p:xfrm>
        <a:graphic>
          <a:graphicData uri="http://schemas.openxmlformats.org/drawingml/2006/table">
            <a:tbl>
              <a:tblPr>
                <a:tableStyleId>{E269D01E-BC32-4049-B463-5C60D7B0CCD2}</a:tableStyleId>
              </a:tblPr>
              <a:tblGrid>
                <a:gridCol w="1748442">
                  <a:extLst>
                    <a:ext uri="{9D8B030D-6E8A-4147-A177-3AD203B41FA5}">
                      <a16:colId xmlns:a16="http://schemas.microsoft.com/office/drawing/2014/main" val="2547855377"/>
                    </a:ext>
                  </a:extLst>
                </a:gridCol>
                <a:gridCol w="2129523">
                  <a:extLst>
                    <a:ext uri="{9D8B030D-6E8A-4147-A177-3AD203B41FA5}">
                      <a16:colId xmlns:a16="http://schemas.microsoft.com/office/drawing/2014/main" val="3729050069"/>
                    </a:ext>
                  </a:extLst>
                </a:gridCol>
                <a:gridCol w="2604478">
                  <a:extLst>
                    <a:ext uri="{9D8B030D-6E8A-4147-A177-3AD203B41FA5}">
                      <a16:colId xmlns:a16="http://schemas.microsoft.com/office/drawing/2014/main" val="1544695442"/>
                    </a:ext>
                  </a:extLst>
                </a:gridCol>
              </a:tblGrid>
              <a:tr h="541125">
                <a:tc>
                  <a:txBody>
                    <a:bodyPr/>
                    <a:lstStyle/>
                    <a:p>
                      <a:pPr algn="ctr"/>
                      <a:r>
                        <a:rPr lang="en-US" sz="1800" b="1">
                          <a:effectLst/>
                          <a:latin typeface="Arial" panose="020B0604020202020204" pitchFamily="34" charset="0"/>
                          <a:cs typeface="Arial" panose="020B0604020202020204" pitchFamily="34" charset="0"/>
                        </a:rPr>
                        <a:t>Method</a:t>
                      </a:r>
                    </a:p>
                  </a:txBody>
                  <a:tcPr marL="99060" marR="99060" anchor="ctr"/>
                </a:tc>
                <a:tc>
                  <a:txBody>
                    <a:bodyPr/>
                    <a:lstStyle/>
                    <a:p>
                      <a:pPr algn="ctr"/>
                      <a:r>
                        <a:rPr lang="en-US" sz="1800" b="1">
                          <a:effectLst/>
                          <a:latin typeface="Arial" panose="020B0604020202020204" pitchFamily="34" charset="0"/>
                          <a:cs typeface="Arial" panose="020B0604020202020204" pitchFamily="34" charset="0"/>
                        </a:rPr>
                        <a:t>Description</a:t>
                      </a:r>
                    </a:p>
                  </a:txBody>
                  <a:tcPr marL="99060" marR="99060" anchor="ctr"/>
                </a:tc>
                <a:tc>
                  <a:txBody>
                    <a:bodyPr/>
                    <a:lstStyle/>
                    <a:p>
                      <a:pPr algn="ctr"/>
                      <a:r>
                        <a:rPr lang="en-US" sz="1800" b="1">
                          <a:effectLst/>
                          <a:latin typeface="Arial" panose="020B0604020202020204" pitchFamily="34" charset="0"/>
                          <a:cs typeface="Arial" panose="020B0604020202020204" pitchFamily="34" charset="0"/>
                        </a:rPr>
                        <a:t>DB Equivalent</a:t>
                      </a:r>
                    </a:p>
                  </a:txBody>
                  <a:tcPr marL="99060" marR="99060" anchor="ctr"/>
                </a:tc>
                <a:extLst>
                  <a:ext uri="{0D108BD9-81ED-4DB2-BD59-A6C34878D82A}">
                    <a16:rowId xmlns:a16="http://schemas.microsoft.com/office/drawing/2014/main" val="2150143242"/>
                  </a:ext>
                </a:extLst>
              </a:tr>
              <a:tr h="300625">
                <a:tc>
                  <a:txBody>
                    <a:bodyPr/>
                    <a:lstStyle/>
                    <a:p>
                      <a:pPr algn="ctr"/>
                      <a:r>
                        <a:rPr lang="en-US" sz="1800">
                          <a:effectLst/>
                          <a:latin typeface="Arial" panose="020B0604020202020204" pitchFamily="34" charset="0"/>
                          <a:cs typeface="Arial" panose="020B0604020202020204" pitchFamily="34" charset="0"/>
                        </a:rPr>
                        <a:t>GET</a:t>
                      </a:r>
                    </a:p>
                  </a:txBody>
                  <a:tcPr marL="99060" marR="99060" anchor="ctr"/>
                </a:tc>
                <a:tc>
                  <a:txBody>
                    <a:bodyPr/>
                    <a:lstStyle/>
                    <a:p>
                      <a:pPr algn="ctr"/>
                      <a:r>
                        <a:rPr lang="ar-EG" sz="1800" dirty="0">
                          <a:effectLst/>
                          <a:latin typeface="Arial" panose="020B0604020202020204" pitchFamily="34" charset="0"/>
                          <a:cs typeface="Arial" panose="020B0604020202020204" pitchFamily="34" charset="0"/>
                        </a:rPr>
                        <a:t>جلب بيانات</a:t>
                      </a:r>
                    </a:p>
                  </a:txBody>
                  <a:tcPr marL="99060" marR="99060" anchor="ctr"/>
                </a:tc>
                <a:tc>
                  <a:txBody>
                    <a:bodyPr/>
                    <a:lstStyle/>
                    <a:p>
                      <a:pPr algn="ctr"/>
                      <a:r>
                        <a:rPr lang="en-US" sz="1800">
                          <a:effectLst/>
                          <a:latin typeface="Arial" panose="020B0604020202020204" pitchFamily="34" charset="0"/>
                          <a:cs typeface="Arial" panose="020B0604020202020204" pitchFamily="34" charset="0"/>
                        </a:rPr>
                        <a:t>SELECT</a:t>
                      </a:r>
                    </a:p>
                  </a:txBody>
                  <a:tcPr marL="99060" marR="99060" anchor="ctr"/>
                </a:tc>
                <a:extLst>
                  <a:ext uri="{0D108BD9-81ED-4DB2-BD59-A6C34878D82A}">
                    <a16:rowId xmlns:a16="http://schemas.microsoft.com/office/drawing/2014/main" val="2731295026"/>
                  </a:ext>
                </a:extLst>
              </a:tr>
              <a:tr h="300625">
                <a:tc>
                  <a:txBody>
                    <a:bodyPr/>
                    <a:lstStyle/>
                    <a:p>
                      <a:pPr algn="ctr"/>
                      <a:r>
                        <a:rPr lang="en-US" sz="1800">
                          <a:effectLst/>
                          <a:latin typeface="Arial" panose="020B0604020202020204" pitchFamily="34" charset="0"/>
                          <a:cs typeface="Arial" panose="020B0604020202020204" pitchFamily="34" charset="0"/>
                        </a:rPr>
                        <a:t>POST</a:t>
                      </a:r>
                    </a:p>
                  </a:txBody>
                  <a:tcPr marL="99060" marR="99060" anchor="ctr"/>
                </a:tc>
                <a:tc>
                  <a:txBody>
                    <a:bodyPr/>
                    <a:lstStyle/>
                    <a:p>
                      <a:pPr algn="ctr"/>
                      <a:r>
                        <a:rPr lang="ar-EG" sz="1800">
                          <a:effectLst/>
                          <a:latin typeface="Arial" panose="020B0604020202020204" pitchFamily="34" charset="0"/>
                          <a:cs typeface="Arial" panose="020B0604020202020204" pitchFamily="34" charset="0"/>
                        </a:rPr>
                        <a:t>إضافة بيانات</a:t>
                      </a:r>
                    </a:p>
                  </a:txBody>
                  <a:tcPr marL="99060" marR="99060" anchor="ctr"/>
                </a:tc>
                <a:tc>
                  <a:txBody>
                    <a:bodyPr/>
                    <a:lstStyle/>
                    <a:p>
                      <a:pPr algn="ctr"/>
                      <a:r>
                        <a:rPr lang="en-US" sz="1800" dirty="0">
                          <a:effectLst/>
                          <a:latin typeface="Arial" panose="020B0604020202020204" pitchFamily="34" charset="0"/>
                          <a:cs typeface="Arial" panose="020B0604020202020204" pitchFamily="34" charset="0"/>
                        </a:rPr>
                        <a:t>INSERT</a:t>
                      </a:r>
                    </a:p>
                  </a:txBody>
                  <a:tcPr marL="99060" marR="99060" anchor="ctr"/>
                </a:tc>
                <a:extLst>
                  <a:ext uri="{0D108BD9-81ED-4DB2-BD59-A6C34878D82A}">
                    <a16:rowId xmlns:a16="http://schemas.microsoft.com/office/drawing/2014/main" val="2240824775"/>
                  </a:ext>
                </a:extLst>
              </a:tr>
              <a:tr h="300625">
                <a:tc>
                  <a:txBody>
                    <a:bodyPr/>
                    <a:lstStyle/>
                    <a:p>
                      <a:pPr algn="ctr"/>
                      <a:r>
                        <a:rPr lang="en-US" sz="1800">
                          <a:effectLst/>
                          <a:latin typeface="Arial" panose="020B0604020202020204" pitchFamily="34" charset="0"/>
                          <a:cs typeface="Arial" panose="020B0604020202020204" pitchFamily="34" charset="0"/>
                        </a:rPr>
                        <a:t>PUT</a:t>
                      </a:r>
                    </a:p>
                  </a:txBody>
                  <a:tcPr marL="99060" marR="99060" anchor="ctr"/>
                </a:tc>
                <a:tc>
                  <a:txBody>
                    <a:bodyPr/>
                    <a:lstStyle/>
                    <a:p>
                      <a:pPr algn="ctr"/>
                      <a:r>
                        <a:rPr lang="ar-EG" sz="1800">
                          <a:effectLst/>
                          <a:latin typeface="Arial" panose="020B0604020202020204" pitchFamily="34" charset="0"/>
                          <a:cs typeface="Arial" panose="020B0604020202020204" pitchFamily="34" charset="0"/>
                        </a:rPr>
                        <a:t>تعديل بيانات</a:t>
                      </a:r>
                    </a:p>
                  </a:txBody>
                  <a:tcPr marL="99060" marR="99060" anchor="ctr"/>
                </a:tc>
                <a:tc>
                  <a:txBody>
                    <a:bodyPr/>
                    <a:lstStyle/>
                    <a:p>
                      <a:pPr algn="ctr"/>
                      <a:r>
                        <a:rPr lang="en-US" sz="1800">
                          <a:effectLst/>
                          <a:latin typeface="Arial" panose="020B0604020202020204" pitchFamily="34" charset="0"/>
                          <a:cs typeface="Arial" panose="020B0604020202020204" pitchFamily="34" charset="0"/>
                        </a:rPr>
                        <a:t>UPDATE</a:t>
                      </a:r>
                    </a:p>
                  </a:txBody>
                  <a:tcPr marL="99060" marR="99060" anchor="ctr"/>
                </a:tc>
                <a:extLst>
                  <a:ext uri="{0D108BD9-81ED-4DB2-BD59-A6C34878D82A}">
                    <a16:rowId xmlns:a16="http://schemas.microsoft.com/office/drawing/2014/main" val="3431762217"/>
                  </a:ext>
                </a:extLst>
              </a:tr>
              <a:tr h="300625">
                <a:tc>
                  <a:txBody>
                    <a:bodyPr/>
                    <a:lstStyle/>
                    <a:p>
                      <a:pPr algn="ctr"/>
                      <a:r>
                        <a:rPr lang="en-US" sz="1800">
                          <a:effectLst/>
                          <a:latin typeface="Arial" panose="020B0604020202020204" pitchFamily="34" charset="0"/>
                          <a:cs typeface="Arial" panose="020B0604020202020204" pitchFamily="34" charset="0"/>
                        </a:rPr>
                        <a:t>DELETE</a:t>
                      </a:r>
                    </a:p>
                  </a:txBody>
                  <a:tcPr marL="99060" marR="99060" anchor="ctr"/>
                </a:tc>
                <a:tc>
                  <a:txBody>
                    <a:bodyPr/>
                    <a:lstStyle/>
                    <a:p>
                      <a:pPr algn="ctr"/>
                      <a:r>
                        <a:rPr lang="ar-EG" sz="1800">
                          <a:effectLst/>
                          <a:latin typeface="Arial" panose="020B0604020202020204" pitchFamily="34" charset="0"/>
                          <a:cs typeface="Arial" panose="020B0604020202020204" pitchFamily="34" charset="0"/>
                        </a:rPr>
                        <a:t>حذف بيانات</a:t>
                      </a:r>
                    </a:p>
                  </a:txBody>
                  <a:tcPr marL="99060" marR="99060" anchor="ctr"/>
                </a:tc>
                <a:tc>
                  <a:txBody>
                    <a:bodyPr/>
                    <a:lstStyle/>
                    <a:p>
                      <a:pPr algn="ctr"/>
                      <a:r>
                        <a:rPr lang="en-US" sz="1800" dirty="0">
                          <a:effectLst/>
                          <a:latin typeface="Arial" panose="020B0604020202020204" pitchFamily="34" charset="0"/>
                          <a:cs typeface="Arial" panose="020B0604020202020204" pitchFamily="34" charset="0"/>
                        </a:rPr>
                        <a:t>DELETE</a:t>
                      </a:r>
                    </a:p>
                  </a:txBody>
                  <a:tcPr marL="99060" marR="99060" anchor="ctr"/>
                </a:tc>
                <a:extLst>
                  <a:ext uri="{0D108BD9-81ED-4DB2-BD59-A6C34878D82A}">
                    <a16:rowId xmlns:a16="http://schemas.microsoft.com/office/drawing/2014/main" val="3259378355"/>
                  </a:ext>
                </a:extLst>
              </a:tr>
            </a:tbl>
          </a:graphicData>
        </a:graphic>
      </p:graphicFrame>
    </p:spTree>
    <p:extLst>
      <p:ext uri="{BB962C8B-B14F-4D97-AF65-F5344CB8AC3E}">
        <p14:creationId xmlns:p14="http://schemas.microsoft.com/office/powerpoint/2010/main" val="2082584342"/>
      </p:ext>
    </p:extLst>
  </p:cSld>
  <p:clrMapOvr>
    <a:masterClrMapping/>
  </p:clrMapOvr>
  <p:transition spd="med">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7" y="1542589"/>
            <a:ext cx="8876059" cy="70485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REST Methods Overview</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7" y="4407844"/>
            <a:ext cx="8876059" cy="124719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600" b="0" dirty="0">
                <a:solidFill>
                  <a:srgbClr val="019D76"/>
                </a:solidFill>
                <a:effectLst/>
                <a:latin typeface="Consolas" panose="020B0609020204030204" pitchFamily="49" charset="0"/>
              </a:rPr>
              <a:t>GET</a:t>
            </a:r>
            <a:r>
              <a:rPr lang="en-US" sz="1600" b="0" dirty="0">
                <a:solidFill>
                  <a:srgbClr val="DFDFDF"/>
                </a:solidFill>
                <a:effectLst/>
                <a:latin typeface="Consolas" panose="020B0609020204030204" pitchFamily="49" charset="0"/>
              </a:rPr>
              <a:t> </a:t>
            </a:r>
            <a:r>
              <a:rPr lang="en-US" sz="1600" b="0" dirty="0">
                <a:solidFill>
                  <a:srgbClr val="15B8AE"/>
                </a:solidFill>
                <a:effectLst/>
                <a:latin typeface="Consolas" panose="020B0609020204030204" pitchFamily="49" charset="0"/>
              </a:rPr>
              <a:t>Example</a:t>
            </a:r>
            <a:r>
              <a:rPr lang="en-US" sz="1600" b="0" dirty="0">
                <a:solidFill>
                  <a:srgbClr val="DFDFDF"/>
                </a:solidFill>
                <a:effectLst/>
                <a:latin typeface="Consolas" panose="020B0609020204030204" pitchFamily="49" charset="0"/>
              </a:rPr>
              <a:t> (</a:t>
            </a:r>
            <a:r>
              <a:rPr lang="en-US" sz="1600" b="0" dirty="0">
                <a:solidFill>
                  <a:srgbClr val="019D76"/>
                </a:solidFill>
                <a:effectLst/>
                <a:latin typeface="Consolas" panose="020B0609020204030204" pitchFamily="49" charset="0"/>
              </a:rPr>
              <a:t>courses</a:t>
            </a:r>
            <a:r>
              <a:rPr lang="en-US" sz="1600" b="0" dirty="0">
                <a:solidFill>
                  <a:srgbClr val="DFDFDF"/>
                </a:solidFill>
                <a:effectLst/>
                <a:latin typeface="Consolas" panose="020B0609020204030204" pitchFamily="49" charset="0"/>
              </a:rPr>
              <a:t>)</a:t>
            </a:r>
          </a:p>
          <a:p>
            <a:br>
              <a:rPr lang="en-US" sz="1600" b="0" dirty="0">
                <a:solidFill>
                  <a:srgbClr val="DFDFDF"/>
                </a:solidFill>
                <a:effectLst/>
                <a:latin typeface="Consolas" panose="020B0609020204030204" pitchFamily="49" charset="0"/>
              </a:rPr>
            </a:br>
            <a:r>
              <a:rPr lang="en-US" sz="1600" b="0" dirty="0">
                <a:solidFill>
                  <a:srgbClr val="019D76"/>
                </a:solidFill>
                <a:effectLst/>
                <a:latin typeface="Consolas" panose="020B0609020204030204" pitchFamily="49" charset="0"/>
              </a:rPr>
              <a:t>GET</a:t>
            </a:r>
            <a:r>
              <a:rPr lang="en-US" sz="1600" b="0" dirty="0">
                <a:solidFill>
                  <a:srgbClr val="DFDFDF"/>
                </a:solidFill>
                <a:effectLst/>
                <a:latin typeface="Consolas" panose="020B0609020204030204" pitchFamily="49" charset="0"/>
              </a:rPr>
              <a:t> </a:t>
            </a:r>
            <a:r>
              <a:rPr lang="en-US" sz="1600" b="0" dirty="0">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api</a:t>
            </a:r>
            <a:r>
              <a:rPr lang="en-US" sz="1600" b="0" dirty="0">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courses</a:t>
            </a:r>
            <a:r>
              <a:rPr lang="en-US" sz="1600" b="0" dirty="0" err="1">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php</a:t>
            </a:r>
            <a:r>
              <a:rPr lang="en-US" sz="1600" b="0" dirty="0">
                <a:solidFill>
                  <a:srgbClr val="DFDFDF"/>
                </a:solidFill>
                <a:effectLst/>
                <a:latin typeface="Consolas" panose="020B0609020204030204" pitchFamily="49" charset="0"/>
              </a:rPr>
              <a:t>        </a:t>
            </a:r>
            <a:r>
              <a:rPr lang="en-US" sz="1600" b="0" dirty="0">
                <a:solidFill>
                  <a:srgbClr val="60778C"/>
                </a:solidFill>
                <a:effectLst/>
                <a:latin typeface="Consolas" panose="020B0609020204030204" pitchFamily="49" charset="0"/>
              </a:rPr>
              <a:t>// </a:t>
            </a:r>
            <a:r>
              <a:rPr lang="ar-EG" sz="1600" b="0" dirty="0">
                <a:solidFill>
                  <a:srgbClr val="60778C"/>
                </a:solidFill>
                <a:effectLst/>
                <a:latin typeface="Consolas" panose="020B0609020204030204" pitchFamily="49" charset="0"/>
              </a:rPr>
              <a:t>جلب كل الكورسات</a:t>
            </a:r>
            <a:endParaRPr lang="ar-EG" sz="1600" b="0" dirty="0">
              <a:solidFill>
                <a:srgbClr val="DFDFDF"/>
              </a:solidFill>
              <a:effectLst/>
              <a:latin typeface="Consolas" panose="020B0609020204030204" pitchFamily="49" charset="0"/>
            </a:endParaRPr>
          </a:p>
          <a:p>
            <a:r>
              <a:rPr lang="en-US" sz="1600" b="0" dirty="0">
                <a:solidFill>
                  <a:srgbClr val="019D76"/>
                </a:solidFill>
                <a:effectLst/>
                <a:latin typeface="Consolas" panose="020B0609020204030204" pitchFamily="49" charset="0"/>
              </a:rPr>
              <a:t>GET</a:t>
            </a:r>
            <a:r>
              <a:rPr lang="en-US" sz="1600" b="0" dirty="0">
                <a:solidFill>
                  <a:srgbClr val="DFDFDF"/>
                </a:solidFill>
                <a:effectLst/>
                <a:latin typeface="Consolas" panose="020B0609020204030204" pitchFamily="49" charset="0"/>
              </a:rPr>
              <a:t> </a:t>
            </a:r>
            <a:r>
              <a:rPr lang="en-US" sz="1600" b="0" dirty="0">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api</a:t>
            </a:r>
            <a:r>
              <a:rPr lang="en-US" sz="1600" b="0" dirty="0">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courses</a:t>
            </a:r>
            <a:r>
              <a:rPr lang="en-US" sz="1600" b="0" dirty="0" err="1">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php</a:t>
            </a:r>
            <a:r>
              <a:rPr lang="en-US" sz="1600" b="0" dirty="0" err="1">
                <a:solidFill>
                  <a:srgbClr val="007AAE"/>
                </a:solidFill>
                <a:effectLst/>
                <a:latin typeface="Consolas" panose="020B0609020204030204" pitchFamily="49" charset="0"/>
              </a:rPr>
              <a:t>?</a:t>
            </a:r>
            <a:r>
              <a:rPr lang="en-US" sz="1600" b="0" dirty="0" err="1">
                <a:solidFill>
                  <a:srgbClr val="019D76"/>
                </a:solidFill>
                <a:effectLst/>
                <a:latin typeface="Consolas" panose="020B0609020204030204" pitchFamily="49" charset="0"/>
              </a:rPr>
              <a:t>id</a:t>
            </a:r>
            <a:r>
              <a:rPr lang="en-US" sz="1600" b="0" dirty="0">
                <a:solidFill>
                  <a:srgbClr val="007AAE"/>
                </a:solidFill>
                <a:effectLst/>
                <a:latin typeface="Consolas" panose="020B0609020204030204" pitchFamily="49" charset="0"/>
              </a:rPr>
              <a:t>=</a:t>
            </a:r>
            <a:r>
              <a:rPr lang="en-US" sz="1600" b="0" dirty="0">
                <a:solidFill>
                  <a:srgbClr val="15B8AE"/>
                </a:solidFill>
                <a:effectLst/>
                <a:latin typeface="Consolas" panose="020B0609020204030204" pitchFamily="49" charset="0"/>
              </a:rPr>
              <a:t>2</a:t>
            </a:r>
            <a:r>
              <a:rPr lang="en-US" sz="1600" b="0" dirty="0">
                <a:solidFill>
                  <a:srgbClr val="DFDFDF"/>
                </a:solidFill>
                <a:effectLst/>
                <a:latin typeface="Consolas" panose="020B0609020204030204" pitchFamily="49" charset="0"/>
              </a:rPr>
              <a:t>   </a:t>
            </a:r>
            <a:r>
              <a:rPr lang="en-US" sz="1600" b="0" dirty="0">
                <a:solidFill>
                  <a:srgbClr val="60778C"/>
                </a:solidFill>
                <a:effectLst/>
                <a:latin typeface="Consolas" panose="020B0609020204030204" pitchFamily="49" charset="0"/>
              </a:rPr>
              <a:t>// </a:t>
            </a:r>
            <a:r>
              <a:rPr lang="ar-EG" sz="1600" b="0" dirty="0">
                <a:solidFill>
                  <a:srgbClr val="60778C"/>
                </a:solidFill>
                <a:effectLst/>
                <a:latin typeface="Consolas" panose="020B0609020204030204" pitchFamily="49" charset="0"/>
              </a:rPr>
              <a:t>جلب كورس محدد</a:t>
            </a:r>
            <a:endParaRPr lang="ar-EG" sz="1600" b="0" dirty="0">
              <a:solidFill>
                <a:srgbClr val="DFDFDF"/>
              </a:solidFill>
              <a:effectLst/>
              <a:latin typeface="Consolas" panose="020B0609020204030204" pitchFamily="49" charset="0"/>
            </a:endParaRPr>
          </a:p>
        </p:txBody>
      </p:sp>
      <p:graphicFrame>
        <p:nvGraphicFramePr>
          <p:cNvPr id="5" name="Table 4">
            <a:extLst>
              <a:ext uri="{FF2B5EF4-FFF2-40B4-BE49-F238E27FC236}">
                <a16:creationId xmlns:a16="http://schemas.microsoft.com/office/drawing/2014/main" id="{77CCDB62-7727-7B39-BE17-1817DBE2C450}"/>
              </a:ext>
            </a:extLst>
          </p:cNvPr>
          <p:cNvGraphicFramePr>
            <a:graphicFrameLocks noGrp="1"/>
          </p:cNvGraphicFramePr>
          <p:nvPr>
            <p:extLst>
              <p:ext uri="{D42A27DB-BD31-4B8C-83A1-F6EECF244321}">
                <p14:modId xmlns:p14="http://schemas.microsoft.com/office/powerpoint/2010/main" val="2186587005"/>
              </p:ext>
            </p:extLst>
          </p:nvPr>
        </p:nvGraphicFramePr>
        <p:xfrm>
          <a:off x="2854778" y="2325559"/>
          <a:ext cx="6482443" cy="2004165"/>
        </p:xfrm>
        <a:graphic>
          <a:graphicData uri="http://schemas.openxmlformats.org/drawingml/2006/table">
            <a:tbl>
              <a:tblPr>
                <a:tableStyleId>{E269D01E-BC32-4049-B463-5C60D7B0CCD2}</a:tableStyleId>
              </a:tblPr>
              <a:tblGrid>
                <a:gridCol w="1748442">
                  <a:extLst>
                    <a:ext uri="{9D8B030D-6E8A-4147-A177-3AD203B41FA5}">
                      <a16:colId xmlns:a16="http://schemas.microsoft.com/office/drawing/2014/main" val="2547855377"/>
                    </a:ext>
                  </a:extLst>
                </a:gridCol>
                <a:gridCol w="2129523">
                  <a:extLst>
                    <a:ext uri="{9D8B030D-6E8A-4147-A177-3AD203B41FA5}">
                      <a16:colId xmlns:a16="http://schemas.microsoft.com/office/drawing/2014/main" val="3729050069"/>
                    </a:ext>
                  </a:extLst>
                </a:gridCol>
                <a:gridCol w="2604478">
                  <a:extLst>
                    <a:ext uri="{9D8B030D-6E8A-4147-A177-3AD203B41FA5}">
                      <a16:colId xmlns:a16="http://schemas.microsoft.com/office/drawing/2014/main" val="1544695442"/>
                    </a:ext>
                  </a:extLst>
                </a:gridCol>
              </a:tblGrid>
              <a:tr h="541125">
                <a:tc>
                  <a:txBody>
                    <a:bodyPr/>
                    <a:lstStyle/>
                    <a:p>
                      <a:pPr algn="ctr"/>
                      <a:r>
                        <a:rPr lang="en-US" sz="1800" b="1">
                          <a:effectLst/>
                          <a:latin typeface="Arial" panose="020B0604020202020204" pitchFamily="34" charset="0"/>
                          <a:cs typeface="Arial" panose="020B0604020202020204" pitchFamily="34" charset="0"/>
                        </a:rPr>
                        <a:t>Method</a:t>
                      </a:r>
                    </a:p>
                  </a:txBody>
                  <a:tcPr marL="99060" marR="99060" anchor="ctr"/>
                </a:tc>
                <a:tc>
                  <a:txBody>
                    <a:bodyPr/>
                    <a:lstStyle/>
                    <a:p>
                      <a:pPr algn="ctr"/>
                      <a:r>
                        <a:rPr lang="en-US" sz="1800" b="1">
                          <a:effectLst/>
                          <a:latin typeface="Arial" panose="020B0604020202020204" pitchFamily="34" charset="0"/>
                          <a:cs typeface="Arial" panose="020B0604020202020204" pitchFamily="34" charset="0"/>
                        </a:rPr>
                        <a:t>Description</a:t>
                      </a:r>
                    </a:p>
                  </a:txBody>
                  <a:tcPr marL="99060" marR="99060" anchor="ctr"/>
                </a:tc>
                <a:tc>
                  <a:txBody>
                    <a:bodyPr/>
                    <a:lstStyle/>
                    <a:p>
                      <a:pPr algn="ctr"/>
                      <a:r>
                        <a:rPr lang="en-US" sz="1800" b="1" dirty="0">
                          <a:effectLst/>
                          <a:latin typeface="Arial" panose="020B0604020202020204" pitchFamily="34" charset="0"/>
                          <a:cs typeface="Arial" panose="020B0604020202020204" pitchFamily="34" charset="0"/>
                        </a:rPr>
                        <a:t>DB Equivalent</a:t>
                      </a:r>
                    </a:p>
                  </a:txBody>
                  <a:tcPr marL="99060" marR="99060" anchor="ctr"/>
                </a:tc>
                <a:extLst>
                  <a:ext uri="{0D108BD9-81ED-4DB2-BD59-A6C34878D82A}">
                    <a16:rowId xmlns:a16="http://schemas.microsoft.com/office/drawing/2014/main" val="2150143242"/>
                  </a:ext>
                </a:extLst>
              </a:tr>
              <a:tr h="300625">
                <a:tc>
                  <a:txBody>
                    <a:bodyPr/>
                    <a:lstStyle/>
                    <a:p>
                      <a:pPr algn="ctr"/>
                      <a:r>
                        <a:rPr lang="en-US" sz="1800">
                          <a:effectLst/>
                          <a:latin typeface="Arial" panose="020B0604020202020204" pitchFamily="34" charset="0"/>
                          <a:cs typeface="Arial" panose="020B0604020202020204" pitchFamily="34" charset="0"/>
                        </a:rPr>
                        <a:t>GET</a:t>
                      </a:r>
                    </a:p>
                  </a:txBody>
                  <a:tcPr marL="99060" marR="99060" anchor="ctr"/>
                </a:tc>
                <a:tc>
                  <a:txBody>
                    <a:bodyPr/>
                    <a:lstStyle/>
                    <a:p>
                      <a:pPr algn="ctr"/>
                      <a:r>
                        <a:rPr lang="ar-EG" sz="1800" dirty="0">
                          <a:effectLst/>
                          <a:latin typeface="Arial" panose="020B0604020202020204" pitchFamily="34" charset="0"/>
                          <a:cs typeface="Arial" panose="020B0604020202020204" pitchFamily="34" charset="0"/>
                        </a:rPr>
                        <a:t>جلب بيانات</a:t>
                      </a:r>
                    </a:p>
                  </a:txBody>
                  <a:tcPr marL="99060" marR="99060" anchor="ctr"/>
                </a:tc>
                <a:tc>
                  <a:txBody>
                    <a:bodyPr/>
                    <a:lstStyle/>
                    <a:p>
                      <a:pPr algn="ctr"/>
                      <a:r>
                        <a:rPr lang="en-US" sz="1800">
                          <a:effectLst/>
                          <a:latin typeface="Arial" panose="020B0604020202020204" pitchFamily="34" charset="0"/>
                          <a:cs typeface="Arial" panose="020B0604020202020204" pitchFamily="34" charset="0"/>
                        </a:rPr>
                        <a:t>SELECT</a:t>
                      </a:r>
                    </a:p>
                  </a:txBody>
                  <a:tcPr marL="99060" marR="99060" anchor="ctr"/>
                </a:tc>
                <a:extLst>
                  <a:ext uri="{0D108BD9-81ED-4DB2-BD59-A6C34878D82A}">
                    <a16:rowId xmlns:a16="http://schemas.microsoft.com/office/drawing/2014/main" val="2731295026"/>
                  </a:ext>
                </a:extLst>
              </a:tr>
              <a:tr h="300625">
                <a:tc>
                  <a:txBody>
                    <a:bodyPr/>
                    <a:lstStyle/>
                    <a:p>
                      <a:pPr algn="ctr"/>
                      <a:r>
                        <a:rPr lang="en-US" sz="1800">
                          <a:effectLst/>
                          <a:latin typeface="Arial" panose="020B0604020202020204" pitchFamily="34" charset="0"/>
                          <a:cs typeface="Arial" panose="020B0604020202020204" pitchFamily="34" charset="0"/>
                        </a:rPr>
                        <a:t>POST</a:t>
                      </a:r>
                    </a:p>
                  </a:txBody>
                  <a:tcPr marL="99060" marR="99060" anchor="ctr"/>
                </a:tc>
                <a:tc>
                  <a:txBody>
                    <a:bodyPr/>
                    <a:lstStyle/>
                    <a:p>
                      <a:pPr algn="ctr"/>
                      <a:r>
                        <a:rPr lang="ar-EG" sz="1800">
                          <a:effectLst/>
                          <a:latin typeface="Arial" panose="020B0604020202020204" pitchFamily="34" charset="0"/>
                          <a:cs typeface="Arial" panose="020B0604020202020204" pitchFamily="34" charset="0"/>
                        </a:rPr>
                        <a:t>إضافة بيانات</a:t>
                      </a:r>
                    </a:p>
                  </a:txBody>
                  <a:tcPr marL="99060" marR="99060" anchor="ctr"/>
                </a:tc>
                <a:tc>
                  <a:txBody>
                    <a:bodyPr/>
                    <a:lstStyle/>
                    <a:p>
                      <a:pPr algn="ctr"/>
                      <a:r>
                        <a:rPr lang="en-US" sz="1800" dirty="0">
                          <a:effectLst/>
                          <a:latin typeface="Arial" panose="020B0604020202020204" pitchFamily="34" charset="0"/>
                          <a:cs typeface="Arial" panose="020B0604020202020204" pitchFamily="34" charset="0"/>
                        </a:rPr>
                        <a:t>INSERT</a:t>
                      </a:r>
                    </a:p>
                  </a:txBody>
                  <a:tcPr marL="99060" marR="99060" anchor="ctr"/>
                </a:tc>
                <a:extLst>
                  <a:ext uri="{0D108BD9-81ED-4DB2-BD59-A6C34878D82A}">
                    <a16:rowId xmlns:a16="http://schemas.microsoft.com/office/drawing/2014/main" val="2240824775"/>
                  </a:ext>
                </a:extLst>
              </a:tr>
              <a:tr h="300625">
                <a:tc>
                  <a:txBody>
                    <a:bodyPr/>
                    <a:lstStyle/>
                    <a:p>
                      <a:pPr algn="ctr"/>
                      <a:r>
                        <a:rPr lang="en-US" sz="1800">
                          <a:effectLst/>
                          <a:latin typeface="Arial" panose="020B0604020202020204" pitchFamily="34" charset="0"/>
                          <a:cs typeface="Arial" panose="020B0604020202020204" pitchFamily="34" charset="0"/>
                        </a:rPr>
                        <a:t>PUT</a:t>
                      </a:r>
                    </a:p>
                  </a:txBody>
                  <a:tcPr marL="99060" marR="99060" anchor="ctr"/>
                </a:tc>
                <a:tc>
                  <a:txBody>
                    <a:bodyPr/>
                    <a:lstStyle/>
                    <a:p>
                      <a:pPr algn="ctr"/>
                      <a:r>
                        <a:rPr lang="ar-EG" sz="1800">
                          <a:effectLst/>
                          <a:latin typeface="Arial" panose="020B0604020202020204" pitchFamily="34" charset="0"/>
                          <a:cs typeface="Arial" panose="020B0604020202020204" pitchFamily="34" charset="0"/>
                        </a:rPr>
                        <a:t>تعديل بيانات</a:t>
                      </a:r>
                    </a:p>
                  </a:txBody>
                  <a:tcPr marL="99060" marR="99060" anchor="ctr"/>
                </a:tc>
                <a:tc>
                  <a:txBody>
                    <a:bodyPr/>
                    <a:lstStyle/>
                    <a:p>
                      <a:pPr algn="ctr"/>
                      <a:r>
                        <a:rPr lang="en-US" sz="1800">
                          <a:effectLst/>
                          <a:latin typeface="Arial" panose="020B0604020202020204" pitchFamily="34" charset="0"/>
                          <a:cs typeface="Arial" panose="020B0604020202020204" pitchFamily="34" charset="0"/>
                        </a:rPr>
                        <a:t>UPDATE</a:t>
                      </a:r>
                    </a:p>
                  </a:txBody>
                  <a:tcPr marL="99060" marR="99060" anchor="ctr"/>
                </a:tc>
                <a:extLst>
                  <a:ext uri="{0D108BD9-81ED-4DB2-BD59-A6C34878D82A}">
                    <a16:rowId xmlns:a16="http://schemas.microsoft.com/office/drawing/2014/main" val="3431762217"/>
                  </a:ext>
                </a:extLst>
              </a:tr>
              <a:tr h="300625">
                <a:tc>
                  <a:txBody>
                    <a:bodyPr/>
                    <a:lstStyle/>
                    <a:p>
                      <a:pPr algn="ctr"/>
                      <a:r>
                        <a:rPr lang="en-US" sz="1800">
                          <a:effectLst/>
                          <a:latin typeface="Arial" panose="020B0604020202020204" pitchFamily="34" charset="0"/>
                          <a:cs typeface="Arial" panose="020B0604020202020204" pitchFamily="34" charset="0"/>
                        </a:rPr>
                        <a:t>DELETE</a:t>
                      </a:r>
                    </a:p>
                  </a:txBody>
                  <a:tcPr marL="99060" marR="99060" anchor="ctr"/>
                </a:tc>
                <a:tc>
                  <a:txBody>
                    <a:bodyPr/>
                    <a:lstStyle/>
                    <a:p>
                      <a:pPr algn="ctr"/>
                      <a:r>
                        <a:rPr lang="ar-EG" sz="1800" dirty="0">
                          <a:effectLst/>
                          <a:latin typeface="Arial" panose="020B0604020202020204" pitchFamily="34" charset="0"/>
                          <a:cs typeface="Arial" panose="020B0604020202020204" pitchFamily="34" charset="0"/>
                        </a:rPr>
                        <a:t>حذف بيانات</a:t>
                      </a:r>
                    </a:p>
                  </a:txBody>
                  <a:tcPr marL="99060" marR="99060" anchor="ctr"/>
                </a:tc>
                <a:tc>
                  <a:txBody>
                    <a:bodyPr/>
                    <a:lstStyle/>
                    <a:p>
                      <a:pPr algn="ctr"/>
                      <a:r>
                        <a:rPr lang="en-US" sz="1800" dirty="0">
                          <a:effectLst/>
                          <a:latin typeface="Arial" panose="020B0604020202020204" pitchFamily="34" charset="0"/>
                          <a:cs typeface="Arial" panose="020B0604020202020204" pitchFamily="34" charset="0"/>
                        </a:rPr>
                        <a:t>DELETE</a:t>
                      </a:r>
                    </a:p>
                  </a:txBody>
                  <a:tcPr marL="99060" marR="99060" anchor="ctr"/>
                </a:tc>
                <a:extLst>
                  <a:ext uri="{0D108BD9-81ED-4DB2-BD59-A6C34878D82A}">
                    <a16:rowId xmlns:a16="http://schemas.microsoft.com/office/drawing/2014/main" val="3259378355"/>
                  </a:ext>
                </a:extLst>
              </a:tr>
            </a:tbl>
          </a:graphicData>
        </a:graphic>
      </p:graphicFrame>
      <p:sp>
        <p:nvSpPr>
          <p:cNvPr id="2" name="Rectangle: Rounded Corners 1">
            <a:extLst>
              <a:ext uri="{FF2B5EF4-FFF2-40B4-BE49-F238E27FC236}">
                <a16:creationId xmlns:a16="http://schemas.microsoft.com/office/drawing/2014/main" id="{ABD0EB02-8C49-4F23-4378-EFF49752BA05}"/>
              </a:ext>
            </a:extLst>
          </p:cNvPr>
          <p:cNvSpPr/>
          <p:nvPr/>
        </p:nvSpPr>
        <p:spPr>
          <a:xfrm>
            <a:off x="1657966" y="5733160"/>
            <a:ext cx="8876059" cy="61165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0" i="0" dirty="0">
                <a:solidFill>
                  <a:schemeClr val="tx1"/>
                </a:solidFill>
                <a:effectLst>
                  <a:outerShdw blurRad="38100" dist="38100" dir="2700000" algn="tl">
                    <a:srgbClr val="000000">
                      <a:alpha val="43137"/>
                    </a:srgbClr>
                  </a:outerShdw>
                </a:effectLst>
                <a:latin typeface="quote-cjk-patch"/>
                <a:cs typeface="+mj-cs"/>
              </a:rPr>
              <a:t>Data will be in JSON </a:t>
            </a:r>
            <a:r>
              <a:rPr lang="en-US" sz="2000" b="0" i="0" dirty="0" err="1">
                <a:solidFill>
                  <a:schemeClr val="tx1"/>
                </a:solidFill>
                <a:effectLst>
                  <a:outerShdw blurRad="38100" dist="38100" dir="2700000" algn="tl">
                    <a:srgbClr val="000000">
                      <a:alpha val="43137"/>
                    </a:srgbClr>
                  </a:outerShdw>
                </a:effectLst>
                <a:latin typeface="quote-cjk-patch"/>
                <a:cs typeface="+mj-cs"/>
              </a:rPr>
              <a:t>formt</a:t>
            </a:r>
            <a:r>
              <a:rPr lang="en-US" sz="2000" b="0" i="0" dirty="0">
                <a:solidFill>
                  <a:schemeClr val="tx1"/>
                </a:solidFill>
                <a:effectLst>
                  <a:outerShdw blurRad="38100" dist="38100" dir="2700000" algn="tl">
                    <a:srgbClr val="000000">
                      <a:alpha val="43137"/>
                    </a:srgbClr>
                  </a:outerShdw>
                </a:effectLst>
                <a:latin typeface="quote-cjk-patch"/>
                <a:cs typeface="+mj-cs"/>
              </a:rPr>
              <a:t> so what is </a:t>
            </a:r>
            <a:r>
              <a:rPr lang="en-US" sz="2000" b="0" i="1" u="sng" dirty="0">
                <a:solidFill>
                  <a:schemeClr val="tx1"/>
                </a:solidFill>
                <a:effectLst>
                  <a:outerShdw blurRad="38100" dist="38100" dir="2700000" algn="tl">
                    <a:srgbClr val="000000">
                      <a:alpha val="43137"/>
                    </a:srgbClr>
                  </a:outerShdw>
                </a:effectLst>
                <a:latin typeface="quote-cjk-patch"/>
                <a:cs typeface="+mj-cs"/>
              </a:rPr>
              <a:t>JSON</a:t>
            </a:r>
            <a:endParaRPr lang="ar-EG" sz="2000" b="0" i="1" u="sng" dirty="0">
              <a:solidFill>
                <a:schemeClr val="tx1"/>
              </a:solidFill>
              <a:effectLst>
                <a:outerShdw blurRad="38100" dist="38100" dir="2700000" algn="tl">
                  <a:srgbClr val="000000">
                    <a:alpha val="43137"/>
                  </a:srgbClr>
                </a:outerShdw>
              </a:effectLst>
              <a:latin typeface="quote-cjk-patch"/>
              <a:cs typeface="+mj-cs"/>
            </a:endParaRPr>
          </a:p>
        </p:txBody>
      </p:sp>
    </p:spTree>
    <p:extLst>
      <p:ext uri="{BB962C8B-B14F-4D97-AF65-F5344CB8AC3E}">
        <p14:creationId xmlns:p14="http://schemas.microsoft.com/office/powerpoint/2010/main" val="2419984871"/>
      </p:ext>
    </p:extLst>
  </p:cSld>
  <p:clrMapOvr>
    <a:masterClrMapping/>
  </p:clrMapOvr>
  <p:transition spd="med">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REST Methods Overview</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8" y="2559693"/>
            <a:ext cx="8876059" cy="17510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dirty="0">
                <a:solidFill>
                  <a:srgbClr val="15B8AE"/>
                </a:solidFill>
                <a:effectLst/>
                <a:latin typeface="Consolas" panose="020B0609020204030204" pitchFamily="49" charset="0"/>
              </a:rPr>
              <a:t>fetch</a:t>
            </a:r>
            <a:r>
              <a:rPr lang="en-US" b="0" dirty="0">
                <a:solidFill>
                  <a:srgbClr val="DFDFDF"/>
                </a:solidFill>
                <a:effectLst/>
                <a:latin typeface="Consolas" panose="020B0609020204030204" pitchFamily="49" charset="0"/>
              </a:rPr>
              <a:t>(</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api</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courses.php</a:t>
            </a:r>
            <a:r>
              <a:rPr lang="en-US" b="0" dirty="0">
                <a:solidFill>
                  <a:srgbClr val="7EBEA0"/>
                </a:solidFill>
                <a:effectLst/>
                <a:latin typeface="Consolas" panose="020B0609020204030204" pitchFamily="49" charset="0"/>
              </a:rPr>
              <a:t>'</a:t>
            </a:r>
            <a:r>
              <a:rPr lang="en-US" b="0" dirty="0">
                <a:solidFill>
                  <a:srgbClr val="DFDFDF"/>
                </a:solidFill>
                <a:effectLst/>
                <a:latin typeface="Consolas" panose="020B0609020204030204" pitchFamily="49" charset="0"/>
              </a:rPr>
              <a:t>, {</a:t>
            </a:r>
          </a:p>
          <a:p>
            <a:pPr lvl="1"/>
            <a:r>
              <a:rPr lang="en-US" b="0" dirty="0">
                <a:solidFill>
                  <a:srgbClr val="DFDFDF"/>
                </a:solidFill>
                <a:effectLst/>
                <a:latin typeface="Consolas" panose="020B0609020204030204" pitchFamily="49" charset="0"/>
              </a:rPr>
              <a:t>method: </a:t>
            </a:r>
            <a:r>
              <a:rPr lang="en-US" b="0" dirty="0">
                <a:solidFill>
                  <a:srgbClr val="7EBEA0"/>
                </a:solidFill>
                <a:effectLst/>
                <a:latin typeface="Consolas" panose="020B0609020204030204" pitchFamily="49" charset="0"/>
              </a:rPr>
              <a:t>'POST'</a:t>
            </a:r>
            <a:r>
              <a:rPr lang="en-US" b="0" dirty="0">
                <a:solidFill>
                  <a:srgbClr val="DFDFDF"/>
                </a:solidFill>
                <a:effectLst/>
                <a:latin typeface="Consolas" panose="020B0609020204030204" pitchFamily="49" charset="0"/>
              </a:rPr>
              <a:t>,</a:t>
            </a:r>
          </a:p>
          <a:p>
            <a:pPr lvl="1"/>
            <a:r>
              <a:rPr lang="en-US" b="0" dirty="0">
                <a:solidFill>
                  <a:srgbClr val="DFDFDF"/>
                </a:solidFill>
                <a:effectLst/>
                <a:latin typeface="Consolas" panose="020B0609020204030204" pitchFamily="49" charset="0"/>
              </a:rPr>
              <a:t>body: </a:t>
            </a:r>
            <a:r>
              <a:rPr lang="en-US" b="0" dirty="0" err="1">
                <a:solidFill>
                  <a:srgbClr val="DFDFDF"/>
                </a:solidFill>
                <a:effectLst/>
                <a:latin typeface="Consolas" panose="020B0609020204030204" pitchFamily="49" charset="0"/>
              </a:rPr>
              <a:t>JSON.</a:t>
            </a:r>
            <a:r>
              <a:rPr lang="en-US" b="0" dirty="0" err="1">
                <a:solidFill>
                  <a:srgbClr val="15B8AE"/>
                </a:solidFill>
                <a:effectLst/>
                <a:latin typeface="Consolas" panose="020B0609020204030204" pitchFamily="49" charset="0"/>
              </a:rPr>
              <a:t>stringify</a:t>
            </a:r>
            <a:r>
              <a:rPr lang="en-US" b="0" dirty="0">
                <a:solidFill>
                  <a:srgbClr val="DFDFDF"/>
                </a:solidFill>
                <a:effectLst/>
                <a:latin typeface="Consolas" panose="020B0609020204030204" pitchFamily="49" charset="0"/>
              </a:rPr>
              <a:t>({ title: </a:t>
            </a:r>
            <a:r>
              <a:rPr lang="en-US" b="0" dirty="0">
                <a:solidFill>
                  <a:srgbClr val="7EBEA0"/>
                </a:solidFill>
                <a:effectLst/>
                <a:latin typeface="Consolas" panose="020B0609020204030204" pitchFamily="49" charset="0"/>
              </a:rPr>
              <a:t>"PHP"</a:t>
            </a:r>
            <a:r>
              <a:rPr lang="en-US" b="0" dirty="0">
                <a:solidFill>
                  <a:srgbClr val="DFDFDF"/>
                </a:solidFill>
                <a:effectLst/>
                <a:latin typeface="Consolas" panose="020B0609020204030204" pitchFamily="49" charset="0"/>
              </a:rPr>
              <a:t>, price: </a:t>
            </a:r>
            <a:r>
              <a:rPr lang="en-US" b="0" dirty="0">
                <a:solidFill>
                  <a:srgbClr val="15B8AE"/>
                </a:solidFill>
                <a:effectLst/>
                <a:latin typeface="Consolas" panose="020B0609020204030204" pitchFamily="49" charset="0"/>
              </a:rPr>
              <a:t>200</a:t>
            </a:r>
            <a:r>
              <a:rPr lang="en-US" b="0" dirty="0">
                <a:solidFill>
                  <a:srgbClr val="DFDFDF"/>
                </a:solidFill>
                <a:effectLst/>
                <a:latin typeface="Consolas" panose="020B0609020204030204" pitchFamily="49" charset="0"/>
              </a:rPr>
              <a:t> }),</a:t>
            </a:r>
          </a:p>
          <a:p>
            <a:pPr lvl="1"/>
            <a:r>
              <a:rPr lang="en-US" b="0" dirty="0">
                <a:solidFill>
                  <a:srgbClr val="DFDFDF"/>
                </a:solidFill>
                <a:effectLst/>
                <a:latin typeface="Consolas" panose="020B0609020204030204" pitchFamily="49" charset="0"/>
              </a:rPr>
              <a:t>headers: { </a:t>
            </a:r>
            <a:r>
              <a:rPr lang="en-US" b="0" dirty="0">
                <a:solidFill>
                  <a:srgbClr val="7EBEA0"/>
                </a:solidFill>
                <a:effectLst/>
                <a:latin typeface="Consolas" panose="020B0609020204030204" pitchFamily="49" charset="0"/>
              </a:rPr>
              <a:t>"Content-Type"</a:t>
            </a:r>
            <a:r>
              <a:rPr lang="en-US" b="0" dirty="0">
                <a:solidFill>
                  <a:srgbClr val="DFDFDF"/>
                </a:solidFill>
                <a:effectLst/>
                <a:latin typeface="Consolas" panose="020B0609020204030204" pitchFamily="49" charset="0"/>
              </a:rPr>
              <a:t>: </a:t>
            </a:r>
            <a:r>
              <a:rPr lang="en-US" b="0" dirty="0">
                <a:solidFill>
                  <a:srgbClr val="7EBEA0"/>
                </a:solidFill>
                <a:effectLst/>
                <a:latin typeface="Consolas" panose="020B0609020204030204" pitchFamily="49" charset="0"/>
              </a:rPr>
              <a:t>"application/</a:t>
            </a:r>
            <a:r>
              <a:rPr lang="en-US" b="0" dirty="0" err="1">
                <a:solidFill>
                  <a:srgbClr val="7EBEA0"/>
                </a:solidFill>
                <a:effectLst/>
                <a:latin typeface="Consolas" panose="020B0609020204030204" pitchFamily="49" charset="0"/>
              </a:rPr>
              <a:t>json</a:t>
            </a:r>
            <a:r>
              <a:rPr lang="en-US" b="0" dirty="0">
                <a:solidFill>
                  <a:srgbClr val="7EBEA0"/>
                </a:solidFill>
                <a:effectLst/>
                <a:latin typeface="Consolas" panose="020B0609020204030204" pitchFamily="49" charset="0"/>
              </a:rPr>
              <a:t>"</a:t>
            </a:r>
            <a:r>
              <a:rPr lang="en-US" b="0" dirty="0">
                <a:solidFill>
                  <a:srgbClr val="DFDFDF"/>
                </a:solidFill>
                <a:effectLst/>
                <a:latin typeface="Consolas" panose="020B0609020204030204" pitchFamily="49" charset="0"/>
              </a:rPr>
              <a:t> }</a:t>
            </a:r>
          </a:p>
          <a:p>
            <a:r>
              <a:rPr lang="en-US" b="0" dirty="0">
                <a:solidFill>
                  <a:srgbClr val="DFDFDF"/>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4E16D12C-44D9-B98D-6BF3-7CB71AA27FAC}"/>
              </a:ext>
            </a:extLst>
          </p:cNvPr>
          <p:cNvSpPr/>
          <p:nvPr/>
        </p:nvSpPr>
        <p:spPr>
          <a:xfrm>
            <a:off x="1657968" y="4391604"/>
            <a:ext cx="8876059" cy="185990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DFDFDF"/>
                </a:solidFill>
                <a:effectLst/>
                <a:latin typeface="Consolas" panose="020B0609020204030204" pitchFamily="49" charset="0"/>
              </a:rPr>
              <a:t>$data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err="1">
                <a:solidFill>
                  <a:srgbClr val="019D76"/>
                </a:solidFill>
                <a:effectLst/>
                <a:latin typeface="Consolas" panose="020B0609020204030204" pitchFamily="49" charset="0"/>
              </a:rPr>
              <a:t>json_decode</a:t>
            </a:r>
            <a:r>
              <a:rPr lang="en-US" sz="1400" b="0" dirty="0">
                <a:solidFill>
                  <a:srgbClr val="DFDFDF"/>
                </a:solidFill>
                <a:effectLst/>
                <a:latin typeface="Consolas" panose="020B0609020204030204" pitchFamily="49" charset="0"/>
              </a:rPr>
              <a:t>(</a:t>
            </a:r>
            <a:r>
              <a:rPr lang="en-US" sz="1400" b="0" dirty="0" err="1">
                <a:solidFill>
                  <a:srgbClr val="019D76"/>
                </a:solidFill>
                <a:effectLst/>
                <a:latin typeface="Consolas" panose="020B0609020204030204" pitchFamily="49" charset="0"/>
              </a:rPr>
              <a:t>file_get_contents</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err="1">
                <a:solidFill>
                  <a:srgbClr val="7EBEA0"/>
                </a:solidFill>
                <a:effectLst/>
                <a:latin typeface="Consolas" panose="020B0609020204030204" pitchFamily="49" charset="0"/>
              </a:rPr>
              <a:t>php</a:t>
            </a:r>
            <a:r>
              <a:rPr lang="en-US" sz="1400" b="0" dirty="0">
                <a:solidFill>
                  <a:srgbClr val="7EBEA0"/>
                </a:solidFill>
                <a:effectLst/>
                <a:latin typeface="Consolas" panose="020B0609020204030204" pitchFamily="49" charset="0"/>
              </a:rPr>
              <a:t>://input"</a:t>
            </a:r>
            <a:r>
              <a:rPr lang="en-US" sz="1400" b="0" dirty="0">
                <a:solidFill>
                  <a:srgbClr val="DFDFDF"/>
                </a:solidFill>
                <a:effectLst/>
                <a:latin typeface="Consolas" panose="020B0609020204030204" pitchFamily="49" charset="0"/>
              </a:rPr>
              <a:t>), </a:t>
            </a:r>
            <a:r>
              <a:rPr lang="en-US" sz="1400" b="0" dirty="0">
                <a:solidFill>
                  <a:srgbClr val="019D76"/>
                </a:solidFill>
                <a:effectLst/>
                <a:latin typeface="Consolas" panose="020B0609020204030204" pitchFamily="49" charset="0"/>
              </a:rPr>
              <a:t>true</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$title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$data[</a:t>
            </a:r>
            <a:r>
              <a:rPr lang="en-US" sz="1400" b="0" dirty="0">
                <a:solidFill>
                  <a:srgbClr val="7EBEA0"/>
                </a:solidFill>
                <a:effectLst/>
                <a:latin typeface="Consolas" panose="020B0609020204030204" pitchFamily="49" charset="0"/>
              </a:rPr>
              <a:t>'title'</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$price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$data[</a:t>
            </a:r>
            <a:r>
              <a:rPr lang="en-US" sz="1400" b="0" dirty="0">
                <a:solidFill>
                  <a:srgbClr val="7EBEA0"/>
                </a:solidFill>
                <a:effectLst/>
                <a:latin typeface="Consolas" panose="020B0609020204030204" pitchFamily="49" charset="0"/>
              </a:rPr>
              <a:t>'price’</a:t>
            </a:r>
            <a:r>
              <a:rPr lang="en-US" sz="1400" b="0" dirty="0">
                <a:solidFill>
                  <a:srgbClr val="DFDFDF"/>
                </a:solidFill>
                <a:effectLst/>
                <a:latin typeface="Consolas" panose="020B0609020204030204" pitchFamily="49" charset="0"/>
              </a:rPr>
              <a:t>];</a:t>
            </a:r>
          </a:p>
          <a:p>
            <a:endParaRPr lang="en-US" sz="1400" b="0" dirty="0">
              <a:solidFill>
                <a:srgbClr val="019D76"/>
              </a:solidFill>
              <a:effectLst/>
              <a:latin typeface="Consolas" panose="020B0609020204030204" pitchFamily="49" charset="0"/>
            </a:endParaRPr>
          </a:p>
          <a:p>
            <a:r>
              <a:rPr lang="en-US" sz="1400" b="0" dirty="0" err="1">
                <a:solidFill>
                  <a:srgbClr val="019D76"/>
                </a:solidFill>
                <a:effectLst/>
                <a:latin typeface="Consolas" panose="020B0609020204030204" pitchFamily="49" charset="0"/>
              </a:rPr>
              <a:t>mysqli_query</a:t>
            </a:r>
            <a:r>
              <a:rPr lang="en-US" sz="1400" b="0" dirty="0">
                <a:solidFill>
                  <a:srgbClr val="DFDFDF"/>
                </a:solidFill>
                <a:effectLst/>
                <a:latin typeface="Consolas" panose="020B0609020204030204" pitchFamily="49" charset="0"/>
              </a:rPr>
              <a:t>($conn, </a:t>
            </a:r>
            <a:r>
              <a:rPr lang="en-US" sz="1400" b="0" dirty="0">
                <a:solidFill>
                  <a:srgbClr val="7EBEA0"/>
                </a:solidFill>
                <a:effectLst/>
                <a:latin typeface="Consolas" panose="020B0609020204030204" pitchFamily="49" charset="0"/>
              </a:rPr>
              <a:t>"</a:t>
            </a:r>
            <a:r>
              <a:rPr lang="en-US" sz="1400" b="0" dirty="0">
                <a:solidFill>
                  <a:srgbClr val="8A9DAF"/>
                </a:solidFill>
                <a:effectLst/>
                <a:latin typeface="Consolas" panose="020B0609020204030204" pitchFamily="49" charset="0"/>
              </a:rPr>
              <a:t>INSERT INTO</a:t>
            </a:r>
            <a:r>
              <a:rPr lang="en-US" sz="1400" b="0" dirty="0">
                <a:solidFill>
                  <a:srgbClr val="7EBEA0"/>
                </a:solidFill>
                <a:effectLst/>
                <a:latin typeface="Consolas" panose="020B0609020204030204" pitchFamily="49" charset="0"/>
              </a:rPr>
              <a:t> courses (title, price) </a:t>
            </a:r>
            <a:r>
              <a:rPr lang="en-US" sz="1400" b="0" dirty="0">
                <a:solidFill>
                  <a:srgbClr val="8A9DAF"/>
                </a:solidFill>
                <a:effectLst/>
                <a:latin typeface="Consolas" panose="020B0609020204030204" pitchFamily="49" charset="0"/>
              </a:rPr>
              <a:t>VALUES</a:t>
            </a:r>
            <a:r>
              <a:rPr lang="en-US" sz="1400" b="0" dirty="0">
                <a:solidFill>
                  <a:srgbClr val="7EBEA0"/>
                </a:solidFill>
                <a:effectLst/>
                <a:latin typeface="Consolas" panose="020B0609020204030204" pitchFamily="49" charset="0"/>
              </a:rPr>
              <a:t> ('</a:t>
            </a:r>
            <a:r>
              <a:rPr lang="en-US" sz="1400" b="0" dirty="0">
                <a:solidFill>
                  <a:srgbClr val="DFDFDF"/>
                </a:solidFill>
                <a:effectLst/>
                <a:latin typeface="Consolas" panose="020B0609020204030204" pitchFamily="49" charset="0"/>
              </a:rPr>
              <a:t>$title</a:t>
            </a:r>
            <a:r>
              <a:rPr lang="en-US" sz="1400" b="0" dirty="0">
                <a:solidFill>
                  <a:srgbClr val="7EBEA0"/>
                </a:solidFill>
                <a:effectLst/>
                <a:latin typeface="Consolas" panose="020B0609020204030204" pitchFamily="49" charset="0"/>
              </a:rPr>
              <a:t>', '</a:t>
            </a:r>
            <a:r>
              <a:rPr lang="en-US" sz="1400" b="0" dirty="0">
                <a:solidFill>
                  <a:srgbClr val="DFDFDF"/>
                </a:solidFill>
                <a:effectLst/>
                <a:latin typeface="Consolas" panose="020B0609020204030204" pitchFamily="49" charset="0"/>
              </a:rPr>
              <a:t>$price</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a:t>
            </a:r>
          </a:p>
        </p:txBody>
      </p:sp>
    </p:spTree>
    <p:extLst>
      <p:ext uri="{BB962C8B-B14F-4D97-AF65-F5344CB8AC3E}">
        <p14:creationId xmlns:p14="http://schemas.microsoft.com/office/powerpoint/2010/main" val="3140780852"/>
      </p:ext>
    </p:extLst>
  </p:cSld>
  <p:clrMapOvr>
    <a:masterClrMapping/>
  </p:clrMapOvr>
  <p:transition spd="med">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REST Methods Overview</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8" y="2559693"/>
            <a:ext cx="8876059" cy="17510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dirty="0">
                <a:solidFill>
                  <a:srgbClr val="15B8AE"/>
                </a:solidFill>
                <a:effectLst/>
                <a:latin typeface="Consolas" panose="020B0609020204030204" pitchFamily="49" charset="0"/>
              </a:rPr>
              <a:t>fetch</a:t>
            </a:r>
            <a:r>
              <a:rPr lang="en-US" b="0" dirty="0">
                <a:solidFill>
                  <a:srgbClr val="DFDFDF"/>
                </a:solidFill>
                <a:effectLst/>
                <a:latin typeface="Consolas" panose="020B0609020204030204" pitchFamily="49" charset="0"/>
              </a:rPr>
              <a:t>(</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api</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courses.php</a:t>
            </a:r>
            <a:r>
              <a:rPr lang="en-US" b="0" dirty="0">
                <a:solidFill>
                  <a:srgbClr val="7EBEA0"/>
                </a:solidFill>
                <a:effectLst/>
                <a:latin typeface="Consolas" panose="020B0609020204030204" pitchFamily="49" charset="0"/>
              </a:rPr>
              <a:t>'</a:t>
            </a:r>
            <a:r>
              <a:rPr lang="en-US" b="0" dirty="0">
                <a:solidFill>
                  <a:srgbClr val="DFDFDF"/>
                </a:solidFill>
                <a:effectLst/>
                <a:latin typeface="Consolas" panose="020B0609020204030204" pitchFamily="49" charset="0"/>
              </a:rPr>
              <a:t>, {</a:t>
            </a:r>
          </a:p>
          <a:p>
            <a:r>
              <a:rPr lang="en-US" b="0" dirty="0">
                <a:solidFill>
                  <a:srgbClr val="DFDFDF"/>
                </a:solidFill>
                <a:effectLst/>
                <a:latin typeface="Consolas" panose="020B0609020204030204" pitchFamily="49" charset="0"/>
              </a:rPr>
              <a:t>  method: </a:t>
            </a:r>
            <a:r>
              <a:rPr lang="en-US" b="0" dirty="0">
                <a:solidFill>
                  <a:srgbClr val="7EBEA0"/>
                </a:solidFill>
                <a:effectLst/>
                <a:latin typeface="Consolas" panose="020B0609020204030204" pitchFamily="49" charset="0"/>
              </a:rPr>
              <a:t>'PUT'</a:t>
            </a:r>
            <a:r>
              <a:rPr lang="en-US" b="0" dirty="0">
                <a:solidFill>
                  <a:srgbClr val="DFDFDF"/>
                </a:solidFill>
                <a:effectLst/>
                <a:latin typeface="Consolas" panose="020B0609020204030204" pitchFamily="49" charset="0"/>
              </a:rPr>
              <a:t>,</a:t>
            </a:r>
          </a:p>
          <a:p>
            <a:r>
              <a:rPr lang="en-US" b="0" dirty="0">
                <a:solidFill>
                  <a:srgbClr val="DFDFDF"/>
                </a:solidFill>
                <a:effectLst/>
                <a:latin typeface="Consolas" panose="020B0609020204030204" pitchFamily="49" charset="0"/>
              </a:rPr>
              <a:t>  body: </a:t>
            </a:r>
            <a:r>
              <a:rPr lang="en-US" b="0" dirty="0" err="1">
                <a:solidFill>
                  <a:srgbClr val="DFDFDF"/>
                </a:solidFill>
                <a:effectLst/>
                <a:latin typeface="Consolas" panose="020B0609020204030204" pitchFamily="49" charset="0"/>
              </a:rPr>
              <a:t>JSON.</a:t>
            </a:r>
            <a:r>
              <a:rPr lang="en-US" b="0" dirty="0" err="1">
                <a:solidFill>
                  <a:srgbClr val="15B8AE"/>
                </a:solidFill>
                <a:effectLst/>
                <a:latin typeface="Consolas" panose="020B0609020204030204" pitchFamily="49" charset="0"/>
              </a:rPr>
              <a:t>stringify</a:t>
            </a:r>
            <a:r>
              <a:rPr lang="en-US" b="0" dirty="0">
                <a:solidFill>
                  <a:srgbClr val="DFDFDF"/>
                </a:solidFill>
                <a:effectLst/>
                <a:latin typeface="Consolas" panose="020B0609020204030204" pitchFamily="49" charset="0"/>
              </a:rPr>
              <a:t>({ id: </a:t>
            </a:r>
            <a:r>
              <a:rPr lang="en-US" b="0" dirty="0">
                <a:solidFill>
                  <a:srgbClr val="15B8AE"/>
                </a:solidFill>
                <a:effectLst/>
                <a:latin typeface="Consolas" panose="020B0609020204030204" pitchFamily="49" charset="0"/>
              </a:rPr>
              <a:t>2</a:t>
            </a:r>
            <a:r>
              <a:rPr lang="en-US" b="0" dirty="0">
                <a:solidFill>
                  <a:srgbClr val="DFDFDF"/>
                </a:solidFill>
                <a:effectLst/>
                <a:latin typeface="Consolas" panose="020B0609020204030204" pitchFamily="49" charset="0"/>
              </a:rPr>
              <a:t>, title: </a:t>
            </a:r>
            <a:r>
              <a:rPr lang="en-US" b="0" dirty="0">
                <a:solidFill>
                  <a:srgbClr val="7EBEA0"/>
                </a:solidFill>
                <a:effectLst/>
                <a:latin typeface="Consolas" panose="020B0609020204030204" pitchFamily="49" charset="0"/>
              </a:rPr>
              <a:t>"Updated PHP"</a:t>
            </a:r>
            <a:r>
              <a:rPr lang="en-US" b="0" dirty="0">
                <a:solidFill>
                  <a:srgbClr val="DFDFDF"/>
                </a:solidFill>
                <a:effectLst/>
                <a:latin typeface="Consolas" panose="020B0609020204030204" pitchFamily="49" charset="0"/>
              </a:rPr>
              <a:t> }),</a:t>
            </a:r>
          </a:p>
          <a:p>
            <a:r>
              <a:rPr lang="en-US" b="0" dirty="0">
                <a:solidFill>
                  <a:srgbClr val="DFDFDF"/>
                </a:solidFill>
                <a:effectLst/>
                <a:latin typeface="Consolas" panose="020B0609020204030204" pitchFamily="49" charset="0"/>
              </a:rPr>
              <a:t>  headers: { </a:t>
            </a:r>
            <a:r>
              <a:rPr lang="en-US" b="0" dirty="0">
                <a:solidFill>
                  <a:srgbClr val="7EBEA0"/>
                </a:solidFill>
                <a:effectLst/>
                <a:latin typeface="Consolas" panose="020B0609020204030204" pitchFamily="49" charset="0"/>
              </a:rPr>
              <a:t>"Content-Type"</a:t>
            </a:r>
            <a:r>
              <a:rPr lang="en-US" b="0" dirty="0">
                <a:solidFill>
                  <a:srgbClr val="DFDFDF"/>
                </a:solidFill>
                <a:effectLst/>
                <a:latin typeface="Consolas" panose="020B0609020204030204" pitchFamily="49" charset="0"/>
              </a:rPr>
              <a:t>: </a:t>
            </a:r>
            <a:r>
              <a:rPr lang="en-US" b="0" dirty="0">
                <a:solidFill>
                  <a:srgbClr val="7EBEA0"/>
                </a:solidFill>
                <a:effectLst/>
                <a:latin typeface="Consolas" panose="020B0609020204030204" pitchFamily="49" charset="0"/>
              </a:rPr>
              <a:t>"application/</a:t>
            </a:r>
            <a:r>
              <a:rPr lang="en-US" b="0" dirty="0" err="1">
                <a:solidFill>
                  <a:srgbClr val="7EBEA0"/>
                </a:solidFill>
                <a:effectLst/>
                <a:latin typeface="Consolas" panose="020B0609020204030204" pitchFamily="49" charset="0"/>
              </a:rPr>
              <a:t>json</a:t>
            </a:r>
            <a:r>
              <a:rPr lang="en-US" b="0" dirty="0">
                <a:solidFill>
                  <a:srgbClr val="7EBEA0"/>
                </a:solidFill>
                <a:effectLst/>
                <a:latin typeface="Consolas" panose="020B0609020204030204" pitchFamily="49" charset="0"/>
              </a:rPr>
              <a:t>"</a:t>
            </a:r>
            <a:r>
              <a:rPr lang="en-US" b="0" dirty="0">
                <a:solidFill>
                  <a:srgbClr val="DFDFDF"/>
                </a:solidFill>
                <a:effectLst/>
                <a:latin typeface="Consolas" panose="020B0609020204030204" pitchFamily="49" charset="0"/>
              </a:rPr>
              <a:t> }</a:t>
            </a:r>
          </a:p>
          <a:p>
            <a:r>
              <a:rPr lang="en-US" b="0" dirty="0">
                <a:solidFill>
                  <a:srgbClr val="DFDFDF"/>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4E16D12C-44D9-B98D-6BF3-7CB71AA27FAC}"/>
              </a:ext>
            </a:extLst>
          </p:cNvPr>
          <p:cNvSpPr/>
          <p:nvPr/>
        </p:nvSpPr>
        <p:spPr>
          <a:xfrm>
            <a:off x="1657968" y="4391604"/>
            <a:ext cx="8876059" cy="185990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err="1">
                <a:solidFill>
                  <a:srgbClr val="019D76"/>
                </a:solidFill>
                <a:effectLst/>
                <a:latin typeface="Consolas" panose="020B0609020204030204" pitchFamily="49" charset="0"/>
              </a:rPr>
              <a:t>parse_str</a:t>
            </a:r>
            <a:r>
              <a:rPr lang="en-US" sz="1400" b="0" dirty="0">
                <a:solidFill>
                  <a:srgbClr val="DFDFDF"/>
                </a:solidFill>
                <a:effectLst/>
                <a:latin typeface="Consolas" panose="020B0609020204030204" pitchFamily="49" charset="0"/>
              </a:rPr>
              <a:t>(</a:t>
            </a:r>
            <a:r>
              <a:rPr lang="en-US" sz="1400" b="0" dirty="0" err="1">
                <a:solidFill>
                  <a:srgbClr val="019D76"/>
                </a:solidFill>
                <a:effectLst/>
                <a:latin typeface="Consolas" panose="020B0609020204030204" pitchFamily="49" charset="0"/>
              </a:rPr>
              <a:t>file_get_contents</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err="1">
                <a:solidFill>
                  <a:srgbClr val="7EBEA0"/>
                </a:solidFill>
                <a:effectLst/>
                <a:latin typeface="Consolas" panose="020B0609020204030204" pitchFamily="49" charset="0"/>
              </a:rPr>
              <a:t>php</a:t>
            </a:r>
            <a:r>
              <a:rPr lang="en-US" sz="1400" b="0" dirty="0">
                <a:solidFill>
                  <a:srgbClr val="7EBEA0"/>
                </a:solidFill>
                <a:effectLst/>
                <a:latin typeface="Consolas" panose="020B0609020204030204" pitchFamily="49" charset="0"/>
              </a:rPr>
              <a:t>://input"</a:t>
            </a:r>
            <a:r>
              <a:rPr lang="en-US" sz="1400" b="0" dirty="0">
                <a:solidFill>
                  <a:srgbClr val="DFDFDF"/>
                </a:solidFill>
                <a:effectLst/>
                <a:latin typeface="Consolas" panose="020B0609020204030204" pitchFamily="49" charset="0"/>
              </a:rPr>
              <a:t>), $data);</a:t>
            </a:r>
          </a:p>
          <a:p>
            <a:r>
              <a:rPr lang="en-US" sz="1400" b="0" dirty="0">
                <a:solidFill>
                  <a:srgbClr val="DFDFDF"/>
                </a:solidFill>
                <a:effectLst/>
                <a:latin typeface="Consolas" panose="020B0609020204030204" pitchFamily="49" charset="0"/>
              </a:rPr>
              <a:t>$id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$data[</a:t>
            </a:r>
            <a:r>
              <a:rPr lang="en-US" sz="1400" b="0" dirty="0">
                <a:solidFill>
                  <a:srgbClr val="7EBEA0"/>
                </a:solidFill>
                <a:effectLst/>
                <a:latin typeface="Consolas" panose="020B0609020204030204" pitchFamily="49" charset="0"/>
              </a:rPr>
              <a:t>'id'</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$title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$data[</a:t>
            </a:r>
            <a:r>
              <a:rPr lang="en-US" sz="1400" b="0" dirty="0">
                <a:solidFill>
                  <a:srgbClr val="7EBEA0"/>
                </a:solidFill>
                <a:effectLst/>
                <a:latin typeface="Consolas" panose="020B0609020204030204" pitchFamily="49" charset="0"/>
              </a:rPr>
              <a:t>'title’</a:t>
            </a:r>
            <a:r>
              <a:rPr lang="en-US" sz="1400" b="0" dirty="0">
                <a:solidFill>
                  <a:srgbClr val="DFDFDF"/>
                </a:solidFill>
                <a:effectLst/>
                <a:latin typeface="Consolas" panose="020B0609020204030204" pitchFamily="49" charset="0"/>
              </a:rPr>
              <a:t>];</a:t>
            </a:r>
          </a:p>
          <a:p>
            <a:endParaRPr lang="en-US" sz="1400" b="0" dirty="0">
              <a:solidFill>
                <a:srgbClr val="DFDFDF"/>
              </a:solidFill>
              <a:effectLst/>
              <a:latin typeface="Consolas" panose="020B0609020204030204" pitchFamily="49" charset="0"/>
            </a:endParaRPr>
          </a:p>
          <a:p>
            <a:r>
              <a:rPr lang="en-US" sz="1400" b="0" dirty="0" err="1">
                <a:solidFill>
                  <a:srgbClr val="019D76"/>
                </a:solidFill>
                <a:effectLst/>
                <a:latin typeface="Consolas" panose="020B0609020204030204" pitchFamily="49" charset="0"/>
              </a:rPr>
              <a:t>mysqli_query</a:t>
            </a:r>
            <a:r>
              <a:rPr lang="en-US" sz="1400" b="0" dirty="0">
                <a:solidFill>
                  <a:srgbClr val="DFDFDF"/>
                </a:solidFill>
                <a:effectLst/>
                <a:latin typeface="Consolas" panose="020B0609020204030204" pitchFamily="49" charset="0"/>
              </a:rPr>
              <a:t>($conn, </a:t>
            </a:r>
            <a:r>
              <a:rPr lang="en-US" sz="1400" b="0" dirty="0">
                <a:solidFill>
                  <a:srgbClr val="7EBEA0"/>
                </a:solidFill>
                <a:effectLst/>
                <a:latin typeface="Consolas" panose="020B0609020204030204" pitchFamily="49" charset="0"/>
              </a:rPr>
              <a:t>"</a:t>
            </a:r>
            <a:r>
              <a:rPr lang="en-US" sz="1400" b="0" dirty="0">
                <a:solidFill>
                  <a:srgbClr val="8A9DAF"/>
                </a:solidFill>
                <a:effectLst/>
                <a:latin typeface="Consolas" panose="020B0609020204030204" pitchFamily="49" charset="0"/>
              </a:rPr>
              <a:t>UPDATE</a:t>
            </a:r>
            <a:r>
              <a:rPr lang="en-US" sz="1400" b="0" dirty="0">
                <a:solidFill>
                  <a:srgbClr val="7EBEA0"/>
                </a:solidFill>
                <a:effectLst/>
                <a:latin typeface="Consolas" panose="020B0609020204030204" pitchFamily="49" charset="0"/>
              </a:rPr>
              <a:t> courses </a:t>
            </a:r>
            <a:r>
              <a:rPr lang="en-US" sz="1400" b="0" dirty="0">
                <a:solidFill>
                  <a:srgbClr val="8A9DAF"/>
                </a:solidFill>
                <a:effectLst/>
                <a:latin typeface="Consolas" panose="020B0609020204030204" pitchFamily="49" charset="0"/>
              </a:rPr>
              <a:t>SET</a:t>
            </a:r>
            <a:r>
              <a:rPr lang="en-US" sz="1400" b="0" dirty="0">
                <a:solidFill>
                  <a:srgbClr val="7EBEA0"/>
                </a:solidFill>
                <a:effectLst/>
                <a:latin typeface="Consolas" panose="020B0609020204030204" pitchFamily="49" charset="0"/>
              </a:rPr>
              <a:t> title</a:t>
            </a:r>
            <a:r>
              <a:rPr lang="en-US" sz="1400" b="0" dirty="0">
                <a:solidFill>
                  <a:srgbClr val="007AAE"/>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$title</a:t>
            </a:r>
            <a:r>
              <a:rPr lang="en-US" sz="1400" b="0" dirty="0">
                <a:solidFill>
                  <a:srgbClr val="7EBEA0"/>
                </a:solidFill>
                <a:effectLst/>
                <a:latin typeface="Consolas" panose="020B0609020204030204" pitchFamily="49" charset="0"/>
              </a:rPr>
              <a:t>' </a:t>
            </a:r>
            <a:r>
              <a:rPr lang="en-US" sz="1400" b="0" dirty="0">
                <a:solidFill>
                  <a:srgbClr val="8A9DAF"/>
                </a:solidFill>
                <a:effectLst/>
                <a:latin typeface="Consolas" panose="020B0609020204030204" pitchFamily="49" charset="0"/>
              </a:rPr>
              <a:t>WHERE</a:t>
            </a:r>
            <a:r>
              <a:rPr lang="en-US" sz="1400" b="0" dirty="0">
                <a:solidFill>
                  <a:srgbClr val="7EBEA0"/>
                </a:solidFill>
                <a:effectLst/>
                <a:latin typeface="Consolas" panose="020B0609020204030204" pitchFamily="49" charset="0"/>
              </a:rPr>
              <a:t> id</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$id</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a:t>
            </a:r>
          </a:p>
        </p:txBody>
      </p:sp>
    </p:spTree>
    <p:extLst>
      <p:ext uri="{BB962C8B-B14F-4D97-AF65-F5344CB8AC3E}">
        <p14:creationId xmlns:p14="http://schemas.microsoft.com/office/powerpoint/2010/main" val="2388048766"/>
      </p:ext>
    </p:extLst>
  </p:cSld>
  <p:clrMapOvr>
    <a:masterClrMapping/>
  </p:clrMapOvr>
  <p:transition spd="med">
    <p:pull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REST Methods Overview</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8" y="2559693"/>
            <a:ext cx="8876059" cy="175104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dirty="0">
                <a:solidFill>
                  <a:srgbClr val="15B8AE"/>
                </a:solidFill>
                <a:effectLst/>
                <a:latin typeface="Consolas" panose="020B0609020204030204" pitchFamily="49" charset="0"/>
              </a:rPr>
              <a:t>fetch</a:t>
            </a:r>
            <a:r>
              <a:rPr lang="en-US" b="0" dirty="0">
                <a:solidFill>
                  <a:srgbClr val="DFDFDF"/>
                </a:solidFill>
                <a:effectLst/>
                <a:latin typeface="Consolas" panose="020B0609020204030204" pitchFamily="49" charset="0"/>
              </a:rPr>
              <a:t>(</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api</a:t>
            </a:r>
            <a:r>
              <a:rPr lang="en-US" b="0" dirty="0">
                <a:solidFill>
                  <a:srgbClr val="7EBEA0"/>
                </a:solidFill>
                <a:effectLst/>
                <a:latin typeface="Consolas" panose="020B0609020204030204" pitchFamily="49" charset="0"/>
              </a:rPr>
              <a:t>/</a:t>
            </a:r>
            <a:r>
              <a:rPr lang="en-US" b="0" dirty="0" err="1">
                <a:solidFill>
                  <a:srgbClr val="7EBEA0"/>
                </a:solidFill>
                <a:effectLst/>
                <a:latin typeface="Consolas" panose="020B0609020204030204" pitchFamily="49" charset="0"/>
              </a:rPr>
              <a:t>courses.php?id</a:t>
            </a:r>
            <a:r>
              <a:rPr lang="en-US" b="0" dirty="0">
                <a:solidFill>
                  <a:srgbClr val="7EBEA0"/>
                </a:solidFill>
                <a:effectLst/>
                <a:latin typeface="Consolas" panose="020B0609020204030204" pitchFamily="49" charset="0"/>
              </a:rPr>
              <a:t>=2'</a:t>
            </a:r>
            <a:r>
              <a:rPr lang="en-US" b="0" dirty="0">
                <a:solidFill>
                  <a:srgbClr val="DFDFDF"/>
                </a:solidFill>
                <a:effectLst/>
                <a:latin typeface="Consolas" panose="020B0609020204030204" pitchFamily="49" charset="0"/>
              </a:rPr>
              <a:t>, { </a:t>
            </a:r>
          </a:p>
          <a:p>
            <a:r>
              <a:rPr lang="en-US" dirty="0">
                <a:solidFill>
                  <a:srgbClr val="DFDFDF"/>
                </a:solidFill>
                <a:latin typeface="Consolas" panose="020B0609020204030204" pitchFamily="49" charset="0"/>
              </a:rPr>
              <a:t>	</a:t>
            </a:r>
            <a:r>
              <a:rPr lang="en-US" b="0" dirty="0">
                <a:solidFill>
                  <a:srgbClr val="DFDFDF"/>
                </a:solidFill>
                <a:effectLst/>
                <a:latin typeface="Consolas" panose="020B0609020204030204" pitchFamily="49" charset="0"/>
              </a:rPr>
              <a:t>method: </a:t>
            </a:r>
            <a:r>
              <a:rPr lang="en-US" b="0" dirty="0">
                <a:solidFill>
                  <a:srgbClr val="7EBEA0"/>
                </a:solidFill>
                <a:effectLst/>
                <a:latin typeface="Consolas" panose="020B0609020204030204" pitchFamily="49" charset="0"/>
              </a:rPr>
              <a:t>'DELETE’,</a:t>
            </a:r>
            <a:r>
              <a:rPr lang="en-US" b="0" dirty="0">
                <a:solidFill>
                  <a:srgbClr val="DFDFDF"/>
                </a:solidFill>
                <a:effectLst/>
                <a:latin typeface="Consolas" panose="020B0609020204030204" pitchFamily="49" charset="0"/>
              </a:rPr>
              <a:t> </a:t>
            </a:r>
          </a:p>
          <a:p>
            <a:r>
              <a:rPr lang="en-US" dirty="0">
                <a:solidFill>
                  <a:srgbClr val="DFDFDF"/>
                </a:solidFill>
                <a:latin typeface="Consolas" panose="020B0609020204030204" pitchFamily="49" charset="0"/>
              </a:rPr>
              <a:t>	body: </a:t>
            </a:r>
            <a:r>
              <a:rPr lang="en-US" b="0" dirty="0" err="1">
                <a:solidFill>
                  <a:srgbClr val="DFDFDF"/>
                </a:solidFill>
                <a:effectLst/>
                <a:latin typeface="Consolas" panose="020B0609020204030204" pitchFamily="49" charset="0"/>
              </a:rPr>
              <a:t>JSON.</a:t>
            </a:r>
            <a:r>
              <a:rPr lang="en-US" b="0" dirty="0" err="1">
                <a:solidFill>
                  <a:srgbClr val="15B8AE"/>
                </a:solidFill>
                <a:effectLst/>
                <a:latin typeface="Consolas" panose="020B0609020204030204" pitchFamily="49" charset="0"/>
              </a:rPr>
              <a:t>stringify</a:t>
            </a:r>
            <a:r>
              <a:rPr lang="en-US" b="0" dirty="0">
                <a:solidFill>
                  <a:srgbClr val="DFDFDF"/>
                </a:solidFill>
                <a:effectLst/>
                <a:latin typeface="Consolas" panose="020B0609020204030204" pitchFamily="49" charset="0"/>
              </a:rPr>
              <a:t>({ id: </a:t>
            </a:r>
            <a:r>
              <a:rPr lang="en-US" b="0" dirty="0">
                <a:solidFill>
                  <a:srgbClr val="15B8AE"/>
                </a:solidFill>
                <a:effectLst/>
                <a:latin typeface="Consolas" panose="020B0609020204030204" pitchFamily="49" charset="0"/>
              </a:rPr>
              <a:t>2</a:t>
            </a:r>
            <a:r>
              <a:rPr lang="en-US" b="0" dirty="0">
                <a:solidFill>
                  <a:srgbClr val="DFDFDF"/>
                </a:solidFill>
                <a:effectLst/>
                <a:latin typeface="Consolas" panose="020B0609020204030204" pitchFamily="49" charset="0"/>
              </a:rPr>
              <a:t> })</a:t>
            </a:r>
            <a:endParaRPr lang="en-US" dirty="0">
              <a:solidFill>
                <a:srgbClr val="DFDFDF"/>
              </a:solidFill>
              <a:latin typeface="Consolas" panose="020B0609020204030204" pitchFamily="49" charset="0"/>
            </a:endParaRPr>
          </a:p>
          <a:p>
            <a:r>
              <a:rPr lang="en-US" b="0" dirty="0">
                <a:solidFill>
                  <a:srgbClr val="DFDFDF"/>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4E16D12C-44D9-B98D-6BF3-7CB71AA27FAC}"/>
              </a:ext>
            </a:extLst>
          </p:cNvPr>
          <p:cNvSpPr/>
          <p:nvPr/>
        </p:nvSpPr>
        <p:spPr>
          <a:xfrm>
            <a:off x="1657968" y="4391604"/>
            <a:ext cx="8876059" cy="185990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err="1">
                <a:solidFill>
                  <a:srgbClr val="019D76"/>
                </a:solidFill>
                <a:effectLst/>
                <a:latin typeface="Consolas" panose="020B0609020204030204" pitchFamily="49" charset="0"/>
              </a:rPr>
              <a:t>parse_str</a:t>
            </a:r>
            <a:r>
              <a:rPr lang="en-US" sz="1400" b="0" dirty="0">
                <a:solidFill>
                  <a:srgbClr val="DFDFDF"/>
                </a:solidFill>
                <a:effectLst/>
                <a:latin typeface="Consolas" panose="020B0609020204030204" pitchFamily="49" charset="0"/>
              </a:rPr>
              <a:t>(</a:t>
            </a:r>
            <a:r>
              <a:rPr lang="en-US" sz="1400" b="0" dirty="0" err="1">
                <a:solidFill>
                  <a:srgbClr val="019D76"/>
                </a:solidFill>
                <a:effectLst/>
                <a:latin typeface="Consolas" panose="020B0609020204030204" pitchFamily="49" charset="0"/>
              </a:rPr>
              <a:t>file_get_contents</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a:t>
            </a:r>
            <a:r>
              <a:rPr lang="en-US" sz="1400" b="0" dirty="0" err="1">
                <a:solidFill>
                  <a:srgbClr val="7EBEA0"/>
                </a:solidFill>
                <a:effectLst/>
                <a:latin typeface="Consolas" panose="020B0609020204030204" pitchFamily="49" charset="0"/>
              </a:rPr>
              <a:t>php</a:t>
            </a:r>
            <a:r>
              <a:rPr lang="en-US" sz="1400" b="0" dirty="0">
                <a:solidFill>
                  <a:srgbClr val="7EBEA0"/>
                </a:solidFill>
                <a:effectLst/>
                <a:latin typeface="Consolas" panose="020B0609020204030204" pitchFamily="49" charset="0"/>
              </a:rPr>
              <a:t>://input"</a:t>
            </a:r>
            <a:r>
              <a:rPr lang="en-US" sz="1400" b="0" dirty="0">
                <a:solidFill>
                  <a:srgbClr val="DFDFDF"/>
                </a:solidFill>
                <a:effectLst/>
                <a:latin typeface="Consolas" panose="020B0609020204030204" pitchFamily="49" charset="0"/>
              </a:rPr>
              <a:t>), $data);</a:t>
            </a:r>
          </a:p>
          <a:p>
            <a:r>
              <a:rPr lang="en-US" sz="1400" b="0" dirty="0">
                <a:solidFill>
                  <a:srgbClr val="DFDFDF"/>
                </a:solidFill>
                <a:effectLst/>
                <a:latin typeface="Consolas" panose="020B0609020204030204" pitchFamily="49" charset="0"/>
              </a:rPr>
              <a:t>$id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$data[</a:t>
            </a:r>
            <a:r>
              <a:rPr lang="en-US" sz="1400" b="0" dirty="0">
                <a:solidFill>
                  <a:srgbClr val="7EBEA0"/>
                </a:solidFill>
                <a:effectLst/>
                <a:latin typeface="Consolas" panose="020B0609020204030204" pitchFamily="49" charset="0"/>
              </a:rPr>
              <a:t>'id’</a:t>
            </a:r>
            <a:r>
              <a:rPr lang="en-US" sz="1400" b="0" dirty="0">
                <a:solidFill>
                  <a:srgbClr val="DFDFDF"/>
                </a:solidFill>
                <a:effectLst/>
                <a:latin typeface="Consolas" panose="020B0609020204030204" pitchFamily="49" charset="0"/>
              </a:rPr>
              <a:t>];</a:t>
            </a:r>
          </a:p>
          <a:p>
            <a:endParaRPr lang="en-US" sz="1400" b="0" dirty="0">
              <a:solidFill>
                <a:srgbClr val="DFDFDF"/>
              </a:solidFill>
              <a:effectLst/>
              <a:latin typeface="Consolas" panose="020B0609020204030204" pitchFamily="49" charset="0"/>
            </a:endParaRPr>
          </a:p>
          <a:p>
            <a:r>
              <a:rPr lang="en-US" sz="1400" b="0" dirty="0" err="1">
                <a:solidFill>
                  <a:srgbClr val="019D76"/>
                </a:solidFill>
                <a:effectLst/>
                <a:latin typeface="Consolas" panose="020B0609020204030204" pitchFamily="49" charset="0"/>
              </a:rPr>
              <a:t>mysqli_query</a:t>
            </a:r>
            <a:r>
              <a:rPr lang="en-US" sz="1400" b="0" dirty="0">
                <a:solidFill>
                  <a:srgbClr val="DFDFDF"/>
                </a:solidFill>
                <a:effectLst/>
                <a:latin typeface="Consolas" panose="020B0609020204030204" pitchFamily="49" charset="0"/>
              </a:rPr>
              <a:t>($conn, </a:t>
            </a:r>
            <a:r>
              <a:rPr lang="en-US" sz="1400" b="0" dirty="0">
                <a:solidFill>
                  <a:srgbClr val="7EBEA0"/>
                </a:solidFill>
                <a:effectLst/>
                <a:latin typeface="Consolas" panose="020B0609020204030204" pitchFamily="49" charset="0"/>
              </a:rPr>
              <a:t>"</a:t>
            </a:r>
            <a:r>
              <a:rPr lang="en-US" sz="1400" b="0" dirty="0">
                <a:solidFill>
                  <a:srgbClr val="8A9DAF"/>
                </a:solidFill>
                <a:effectLst/>
                <a:latin typeface="Consolas" panose="020B0609020204030204" pitchFamily="49" charset="0"/>
              </a:rPr>
              <a:t>DELETE</a:t>
            </a:r>
            <a:r>
              <a:rPr lang="en-US" sz="1400" b="0" dirty="0">
                <a:solidFill>
                  <a:srgbClr val="7EBEA0"/>
                </a:solidFill>
                <a:effectLst/>
                <a:latin typeface="Consolas" panose="020B0609020204030204" pitchFamily="49" charset="0"/>
              </a:rPr>
              <a:t> </a:t>
            </a:r>
            <a:r>
              <a:rPr lang="en-US" sz="1400" b="0" dirty="0">
                <a:solidFill>
                  <a:srgbClr val="8A9DAF"/>
                </a:solidFill>
                <a:effectLst/>
                <a:latin typeface="Consolas" panose="020B0609020204030204" pitchFamily="49" charset="0"/>
              </a:rPr>
              <a:t>FROM</a:t>
            </a:r>
            <a:r>
              <a:rPr lang="en-US" sz="1400" b="0" dirty="0">
                <a:solidFill>
                  <a:srgbClr val="7EBEA0"/>
                </a:solidFill>
                <a:effectLst/>
                <a:latin typeface="Consolas" panose="020B0609020204030204" pitchFamily="49" charset="0"/>
              </a:rPr>
              <a:t> courses </a:t>
            </a:r>
            <a:r>
              <a:rPr lang="en-US" sz="1400" b="0" dirty="0">
                <a:solidFill>
                  <a:srgbClr val="8A9DAF"/>
                </a:solidFill>
                <a:effectLst/>
                <a:latin typeface="Consolas" panose="020B0609020204030204" pitchFamily="49" charset="0"/>
              </a:rPr>
              <a:t>WHERE</a:t>
            </a:r>
            <a:r>
              <a:rPr lang="en-US" sz="1400" b="0" dirty="0">
                <a:solidFill>
                  <a:srgbClr val="7EBEA0"/>
                </a:solidFill>
                <a:effectLst/>
                <a:latin typeface="Consolas" panose="020B0609020204030204" pitchFamily="49" charset="0"/>
              </a:rPr>
              <a:t> id</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$id</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a:t>
            </a:r>
          </a:p>
        </p:txBody>
      </p:sp>
    </p:spTree>
    <p:extLst>
      <p:ext uri="{BB962C8B-B14F-4D97-AF65-F5344CB8AC3E}">
        <p14:creationId xmlns:p14="http://schemas.microsoft.com/office/powerpoint/2010/main" val="3044384334"/>
      </p:ext>
    </p:extLst>
  </p:cSld>
  <p:clrMapOvr>
    <a:masterClrMapping/>
  </p:clrMapOvr>
  <p:transition spd="med">
    <p:pull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Security – Login with Token</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8" y="2559693"/>
            <a:ext cx="8876059" cy="253482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المستخدم يسجل دخول عبر </a:t>
            </a:r>
            <a:r>
              <a:rPr lang="en-US" sz="2000" b="0" dirty="0">
                <a:solidFill>
                  <a:srgbClr val="DFDFDF"/>
                </a:solidFill>
                <a:effectLst/>
                <a:latin typeface="Consolas" panose="020B0609020204030204" pitchFamily="49" charset="0"/>
              </a:rPr>
              <a:t>POST</a:t>
            </a:r>
            <a:r>
              <a:rPr lang="ar-EG" sz="2000" b="0" dirty="0">
                <a:solidFill>
                  <a:srgbClr val="DFDFDF"/>
                </a:solidFill>
                <a:effectLst/>
                <a:latin typeface="Consolas" panose="020B0609020204030204" pitchFamily="49" charset="0"/>
              </a:rPr>
              <a:t> إلى /</a:t>
            </a:r>
            <a:r>
              <a:rPr lang="en-US" sz="2000" b="0" dirty="0" err="1">
                <a:solidFill>
                  <a:srgbClr val="DFDFDF"/>
                </a:solidFill>
                <a:effectLst/>
                <a:latin typeface="Consolas" panose="020B0609020204030204" pitchFamily="49" charset="0"/>
              </a:rPr>
              <a:t>api</a:t>
            </a:r>
            <a:r>
              <a:rPr lang="en-US" sz="2000" b="0" dirty="0">
                <a:solidFill>
                  <a:srgbClr val="DFDFDF"/>
                </a:solidFill>
                <a:effectLst/>
                <a:latin typeface="Consolas" panose="020B0609020204030204" pitchFamily="49" charset="0"/>
              </a:rPr>
              <a:t>/</a:t>
            </a:r>
            <a:r>
              <a:rPr lang="en-US" sz="2000" b="0" dirty="0" err="1">
                <a:solidFill>
                  <a:srgbClr val="DFDFDF"/>
                </a:solidFill>
                <a:effectLst/>
                <a:latin typeface="Consolas" panose="020B0609020204030204" pitchFamily="49" charset="0"/>
              </a:rPr>
              <a:t>login.php</a:t>
            </a:r>
            <a:endParaRPr lang="en-US" sz="2000" b="0" dirty="0">
              <a:solidFill>
                <a:srgbClr val="DFDFDF"/>
              </a:solidFill>
              <a:effectLst/>
              <a:latin typeface="Consolas" panose="020B0609020204030204" pitchFamily="49" charset="0"/>
            </a:endParaRP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السيرفر يرجع </a:t>
            </a:r>
            <a:r>
              <a:rPr lang="en-US" sz="2000" b="0" dirty="0">
                <a:solidFill>
                  <a:srgbClr val="DFDFDF"/>
                </a:solidFill>
                <a:effectLst/>
                <a:latin typeface="Consolas" panose="020B0609020204030204" pitchFamily="49" charset="0"/>
              </a:rPr>
              <a:t>Token</a:t>
            </a:r>
            <a:r>
              <a:rPr lang="en-US" sz="2000" b="0" dirty="0">
                <a:solidFill>
                  <a:srgbClr val="DFDFDF"/>
                </a:solidFill>
                <a:effectLst/>
                <a:latin typeface="Consolas" panose="020B0609020204030204" pitchFamily="49" charset="0"/>
                <a:sym typeface="Wingdings" panose="05000000000000000000" pitchFamily="2" charset="2"/>
              </a:rPr>
              <a:t></a:t>
            </a:r>
            <a:r>
              <a:rPr lang="ar-EG" sz="2000" b="0" dirty="0">
                <a:solidFill>
                  <a:srgbClr val="DFDFDF"/>
                </a:solidFill>
                <a:effectLst/>
                <a:latin typeface="Consolas" panose="020B0609020204030204" pitchFamily="49" charset="0"/>
                <a:sym typeface="Wingdings" panose="05000000000000000000" pitchFamily="2" charset="2"/>
              </a:rPr>
              <a:t> </a:t>
            </a:r>
            <a:r>
              <a:rPr lang="ar-EG" sz="2000" b="0" dirty="0">
                <a:solidFill>
                  <a:srgbClr val="DFDFDF"/>
                </a:solidFill>
                <a:effectLst/>
                <a:latin typeface="Consolas" panose="020B0609020204030204" pitchFamily="49" charset="0"/>
              </a:rPr>
              <a:t>سلسلة مشفرة تمثل المستخدم</a:t>
            </a: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المتصفح يخزن الـ</a:t>
            </a:r>
            <a:r>
              <a:rPr lang="en-US" sz="2000" b="0" dirty="0">
                <a:solidFill>
                  <a:srgbClr val="DFDFDF"/>
                </a:solidFill>
                <a:effectLst/>
                <a:latin typeface="Consolas" panose="020B0609020204030204" pitchFamily="49" charset="0"/>
              </a:rPr>
              <a:t>Token </a:t>
            </a:r>
            <a:r>
              <a:rPr lang="ar-EG" sz="2000" b="0" dirty="0">
                <a:solidFill>
                  <a:srgbClr val="DFDFDF"/>
                </a:solidFill>
                <a:effectLst/>
                <a:latin typeface="Consolas" panose="020B0609020204030204" pitchFamily="49" charset="0"/>
              </a:rPr>
              <a:t> في </a:t>
            </a:r>
            <a:r>
              <a:rPr lang="en-US" sz="2000" b="0" dirty="0" err="1">
                <a:solidFill>
                  <a:srgbClr val="DFDFDF"/>
                </a:solidFill>
                <a:effectLst/>
                <a:latin typeface="Consolas" panose="020B0609020204030204" pitchFamily="49" charset="0"/>
              </a:rPr>
              <a:t>localStorage</a:t>
            </a:r>
            <a:r>
              <a:rPr lang="ar-EG" sz="2000" b="0" dirty="0">
                <a:solidFill>
                  <a:srgbClr val="DFDFDF"/>
                </a:solidFill>
                <a:effectLst/>
                <a:latin typeface="Consolas" panose="020B0609020204030204" pitchFamily="49" charset="0"/>
              </a:rPr>
              <a:t> او ال </a:t>
            </a:r>
            <a:r>
              <a:rPr lang="en-US" sz="2000" b="0" dirty="0">
                <a:solidFill>
                  <a:srgbClr val="DFDFDF"/>
                </a:solidFill>
                <a:effectLst/>
                <a:latin typeface="Consolas" panose="020B0609020204030204" pitchFamily="49" charset="0"/>
              </a:rPr>
              <a:t>cookies</a:t>
            </a: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كل طلب </a:t>
            </a:r>
            <a:r>
              <a:rPr lang="en-US" sz="2000" b="0" dirty="0">
                <a:solidFill>
                  <a:srgbClr val="DFDFDF"/>
                </a:solidFill>
                <a:effectLst/>
                <a:latin typeface="Consolas" panose="020B0609020204030204" pitchFamily="49" charset="0"/>
              </a:rPr>
              <a:t>API</a:t>
            </a:r>
            <a:r>
              <a:rPr lang="ar-EG" sz="2000" b="0" dirty="0">
                <a:solidFill>
                  <a:srgbClr val="DFDFDF"/>
                </a:solidFill>
                <a:effectLst/>
                <a:latin typeface="Consolas" panose="020B0609020204030204" pitchFamily="49" charset="0"/>
              </a:rPr>
              <a:t> </a:t>
            </a:r>
            <a:r>
              <a:rPr lang="ar-EG" sz="2000" b="0" dirty="0" err="1">
                <a:solidFill>
                  <a:srgbClr val="DFDFDF"/>
                </a:solidFill>
                <a:effectLst/>
                <a:latin typeface="Consolas" panose="020B0609020204030204" pitchFamily="49" charset="0"/>
              </a:rPr>
              <a:t>بيبعت</a:t>
            </a:r>
            <a:r>
              <a:rPr lang="ar-EG" sz="2000" b="0" dirty="0">
                <a:solidFill>
                  <a:srgbClr val="DFDFDF"/>
                </a:solidFill>
                <a:effectLst/>
                <a:latin typeface="Consolas" panose="020B0609020204030204" pitchFamily="49" charset="0"/>
              </a:rPr>
              <a:t> </a:t>
            </a:r>
            <a:r>
              <a:rPr lang="ar-EG" sz="2000" b="0" dirty="0" err="1">
                <a:solidFill>
                  <a:srgbClr val="DFDFDF"/>
                </a:solidFill>
                <a:effectLst/>
                <a:latin typeface="Consolas" panose="020B0609020204030204" pitchFamily="49" charset="0"/>
              </a:rPr>
              <a:t>التوكن</a:t>
            </a:r>
            <a:r>
              <a:rPr lang="ar-EG" sz="2000" b="0" dirty="0">
                <a:solidFill>
                  <a:srgbClr val="DFDFDF"/>
                </a:solidFill>
                <a:effectLst/>
                <a:latin typeface="Consolas" panose="020B0609020204030204" pitchFamily="49" charset="0"/>
              </a:rPr>
              <a:t> في </a:t>
            </a:r>
            <a:r>
              <a:rPr lang="ar-EG" sz="2000" b="0" dirty="0" err="1">
                <a:solidFill>
                  <a:srgbClr val="DFDFDF"/>
                </a:solidFill>
                <a:effectLst/>
                <a:latin typeface="Consolas" panose="020B0609020204030204" pitchFamily="49" charset="0"/>
              </a:rPr>
              <a:t>الهيدر</a:t>
            </a:r>
            <a:r>
              <a:rPr lang="ar-EG" sz="2000" b="0" dirty="0">
                <a:solidFill>
                  <a:srgbClr val="DFDFDF"/>
                </a:solidFill>
                <a:effectLst/>
                <a:latin typeface="Consolas" panose="020B0609020204030204" pitchFamily="49" charset="0"/>
              </a:rPr>
              <a:t> </a:t>
            </a:r>
            <a:r>
              <a:rPr lang="en-US" sz="2000" b="0" dirty="0">
                <a:solidFill>
                  <a:srgbClr val="DFDFDF"/>
                </a:solidFill>
                <a:effectLst/>
                <a:latin typeface="Consolas" panose="020B0609020204030204" pitchFamily="49" charset="0"/>
              </a:rPr>
              <a:t>Authorization</a:t>
            </a:r>
            <a:r>
              <a:rPr lang="ar-EG" sz="2000" b="0" dirty="0">
                <a:solidFill>
                  <a:srgbClr val="DFDFDF"/>
                </a:solidFill>
                <a:effectLst/>
                <a:latin typeface="Consolas" panose="020B0609020204030204" pitchFamily="49" charset="0"/>
              </a:rPr>
              <a:t> (جزا متقدم وافضل)</a:t>
            </a:r>
            <a:endParaRPr lang="en-US" sz="2000" b="0" dirty="0">
              <a:solidFill>
                <a:srgbClr val="DFDFDF"/>
              </a:solidFill>
              <a:effectLst/>
              <a:latin typeface="Consolas" panose="020B0609020204030204" pitchFamily="49" charset="0"/>
            </a:endParaRP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السيرفر يتحقق من </a:t>
            </a:r>
            <a:r>
              <a:rPr lang="ar-EG" sz="2000" b="0" dirty="0" err="1">
                <a:solidFill>
                  <a:srgbClr val="DFDFDF"/>
                </a:solidFill>
                <a:effectLst/>
                <a:latin typeface="Consolas" panose="020B0609020204030204" pitchFamily="49" charset="0"/>
              </a:rPr>
              <a:t>التوكن</a:t>
            </a:r>
            <a:r>
              <a:rPr lang="ar-EG" sz="2000" b="0" dirty="0">
                <a:solidFill>
                  <a:srgbClr val="DFDFDF"/>
                </a:solidFill>
                <a:effectLst/>
                <a:latin typeface="Consolas" panose="020B0609020204030204" pitchFamily="49" charset="0"/>
              </a:rPr>
              <a:t> قبل تنفيذ أي عملية لحماية البيانات</a:t>
            </a:r>
            <a:endParaRPr lang="en-US" sz="2000" b="0" dirty="0">
              <a:solidFill>
                <a:srgbClr val="DFDFDF"/>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CA3B9CC4-2420-13C9-642E-BDA08EF6C328}"/>
              </a:ext>
            </a:extLst>
          </p:cNvPr>
          <p:cNvSpPr/>
          <p:nvPr/>
        </p:nvSpPr>
        <p:spPr>
          <a:xfrm>
            <a:off x="1657968" y="5233454"/>
            <a:ext cx="8876059" cy="79402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ar-EG" sz="2400" b="0" i="0" dirty="0">
                <a:solidFill>
                  <a:schemeClr val="tx1"/>
                </a:solidFill>
                <a:effectLst>
                  <a:outerShdw blurRad="38100" dist="38100" dir="2700000" algn="tl">
                    <a:srgbClr val="000000">
                      <a:alpha val="43137"/>
                    </a:srgbClr>
                  </a:outerShdw>
                </a:effectLst>
                <a:latin typeface="quote-cjk-patch"/>
                <a:cs typeface="+mj-cs"/>
              </a:rPr>
              <a:t>خزّن اسم المستخدم في</a:t>
            </a:r>
            <a:r>
              <a:rPr lang="en-US" sz="2400" b="0" i="0" dirty="0" err="1">
                <a:solidFill>
                  <a:schemeClr val="tx1"/>
                </a:solidFill>
                <a:effectLst>
                  <a:outerShdw blurRad="38100" dist="38100" dir="2700000" algn="tl">
                    <a:srgbClr val="000000">
                      <a:alpha val="43137"/>
                    </a:srgbClr>
                  </a:outerShdw>
                </a:effectLst>
                <a:latin typeface="quote-cjk-patch"/>
                <a:cs typeface="+mj-cs"/>
              </a:rPr>
              <a:t>localStorage</a:t>
            </a:r>
            <a:r>
              <a:rPr lang="en-US" sz="2400" b="0" i="0" dirty="0">
                <a:solidFill>
                  <a:schemeClr val="tx1"/>
                </a:solidFill>
                <a:effectLst>
                  <a:outerShdw blurRad="38100" dist="38100" dir="2700000" algn="tl">
                    <a:srgbClr val="000000">
                      <a:alpha val="43137"/>
                    </a:srgbClr>
                  </a:outerShdw>
                </a:effectLst>
                <a:latin typeface="quote-cjk-patch"/>
                <a:cs typeface="+mj-cs"/>
              </a:rPr>
              <a:t> </a:t>
            </a:r>
            <a:r>
              <a:rPr lang="ar-EG" sz="2400" b="0" i="0" dirty="0">
                <a:solidFill>
                  <a:schemeClr val="tx1"/>
                </a:solidFill>
                <a:effectLst>
                  <a:outerShdw blurRad="38100" dist="38100" dir="2700000" algn="tl">
                    <a:srgbClr val="000000">
                      <a:alpha val="43137"/>
                    </a:srgbClr>
                  </a:outerShdw>
                </a:effectLst>
                <a:latin typeface="quote-cjk-patch"/>
                <a:cs typeface="+mj-cs"/>
              </a:rPr>
              <a:t> واظهره في الـ </a:t>
            </a:r>
            <a:r>
              <a:rPr lang="en-US" sz="2400" b="0" i="0" dirty="0">
                <a:solidFill>
                  <a:schemeClr val="tx1"/>
                </a:solidFill>
                <a:effectLst>
                  <a:outerShdw blurRad="38100" dist="38100" dir="2700000" algn="tl">
                    <a:srgbClr val="000000">
                      <a:alpha val="43137"/>
                    </a:srgbClr>
                  </a:outerShdw>
                </a:effectLst>
                <a:latin typeface="quote-cjk-patch"/>
                <a:cs typeface="+mj-cs"/>
              </a:rPr>
              <a:t>navbar.</a:t>
            </a:r>
          </a:p>
        </p:txBody>
      </p:sp>
    </p:spTree>
    <p:extLst>
      <p:ext uri="{BB962C8B-B14F-4D97-AF65-F5344CB8AC3E}">
        <p14:creationId xmlns:p14="http://schemas.microsoft.com/office/powerpoint/2010/main" val="1227567730"/>
      </p:ext>
    </p:extLst>
  </p:cSld>
  <p:clrMapOvr>
    <a:masterClrMapping/>
  </p:clrMapOvr>
  <p:transition spd="med">
    <p:pull dir="u"/>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195" name="Group 3"/>
          <p:cNvGrpSpPr>
            <a:grpSpLocks/>
          </p:cNvGrpSpPr>
          <p:nvPr/>
        </p:nvGrpSpPr>
        <p:grpSpPr bwMode="auto">
          <a:xfrm>
            <a:off x="5208104" y="1669403"/>
            <a:ext cx="6452431" cy="2183643"/>
            <a:chOff x="890" y="714"/>
            <a:chExt cx="4181" cy="1605"/>
          </a:xfrm>
        </p:grpSpPr>
        <p:sp>
          <p:nvSpPr>
            <p:cNvPr id="8196" name="AutoShape 4"/>
            <p:cNvSpPr>
              <a:spLocks noChangeArrowheads="1"/>
            </p:cNvSpPr>
            <p:nvPr/>
          </p:nvSpPr>
          <p:spPr bwMode="auto">
            <a:xfrm>
              <a:off x="890" y="714"/>
              <a:ext cx="4181" cy="1605"/>
            </a:xfrm>
            <a:prstGeom prst="roundRect">
              <a:avLst>
                <a:gd name="adj" fmla="val 60"/>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en-GB" sz="1050"/>
            </a:p>
          </p:txBody>
        </p:sp>
        <p:grpSp>
          <p:nvGrpSpPr>
            <p:cNvPr id="8197" name="Group 5"/>
            <p:cNvGrpSpPr>
              <a:grpSpLocks/>
            </p:cNvGrpSpPr>
            <p:nvPr/>
          </p:nvGrpSpPr>
          <p:grpSpPr bwMode="auto">
            <a:xfrm>
              <a:off x="1541" y="793"/>
              <a:ext cx="2998" cy="1413"/>
              <a:chOff x="1541" y="793"/>
              <a:chExt cx="2998" cy="1413"/>
            </a:xfrm>
          </p:grpSpPr>
          <p:sp>
            <p:nvSpPr>
              <p:cNvPr id="8198" name="Line 6"/>
              <p:cNvSpPr>
                <a:spLocks noChangeShapeType="1"/>
              </p:cNvSpPr>
              <p:nvPr/>
            </p:nvSpPr>
            <p:spPr bwMode="auto">
              <a:xfrm>
                <a:off x="1790" y="1230"/>
                <a:ext cx="341" cy="54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GB" sz="1050"/>
              </a:p>
            </p:txBody>
          </p:sp>
          <p:grpSp>
            <p:nvGrpSpPr>
              <p:cNvPr id="8199" name="Group 7"/>
              <p:cNvGrpSpPr>
                <a:grpSpLocks/>
              </p:cNvGrpSpPr>
              <p:nvPr/>
            </p:nvGrpSpPr>
            <p:grpSpPr bwMode="auto">
              <a:xfrm>
                <a:off x="1541" y="793"/>
                <a:ext cx="2998" cy="1413"/>
                <a:chOff x="1541" y="793"/>
                <a:chExt cx="2998" cy="1413"/>
              </a:xfrm>
            </p:grpSpPr>
            <p:sp>
              <p:nvSpPr>
                <p:cNvPr id="8200" name="Text Box 8"/>
                <p:cNvSpPr txBox="1">
                  <a:spLocks noChangeArrowheads="1"/>
                </p:cNvSpPr>
                <p:nvPr/>
              </p:nvSpPr>
              <p:spPr bwMode="auto">
                <a:xfrm>
                  <a:off x="3319" y="1994"/>
                  <a:ext cx="9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a:lnSpc>
                      <a:spcPct val="101000"/>
                    </a:lnSpc>
                    <a:buClr>
                      <a:srgbClr val="000000"/>
                    </a:buClr>
                    <a:buSzPct val="45000"/>
                    <a:buFont typeface="StarSymbol" charset="0"/>
                    <a:buNone/>
                  </a:pPr>
                  <a:r>
                    <a:rPr lang="en-GB" sz="1200">
                      <a:latin typeface="Verdana" pitchFamily="34" charset="0"/>
                      <a:ea typeface="HG Mincho Light J" charset="0"/>
                      <a:cs typeface="HG Mincho Light J" charset="0"/>
                    </a:rPr>
                    <a:t>2</a:t>
                  </a:r>
                </a:p>
              </p:txBody>
            </p:sp>
            <p:grpSp>
              <p:nvGrpSpPr>
                <p:cNvPr id="8201" name="Group 9"/>
                <p:cNvGrpSpPr>
                  <a:grpSpLocks/>
                </p:cNvGrpSpPr>
                <p:nvPr/>
              </p:nvGrpSpPr>
              <p:grpSpPr bwMode="auto">
                <a:xfrm>
                  <a:off x="1541" y="793"/>
                  <a:ext cx="783" cy="432"/>
                  <a:chOff x="1541" y="793"/>
                  <a:chExt cx="783" cy="432"/>
                </a:xfrm>
              </p:grpSpPr>
              <p:sp>
                <p:nvSpPr>
                  <p:cNvPr id="8202" name="AutoShape 10"/>
                  <p:cNvSpPr>
                    <a:spLocks noChangeArrowheads="1"/>
                  </p:cNvSpPr>
                  <p:nvPr/>
                </p:nvSpPr>
                <p:spPr bwMode="auto">
                  <a:xfrm>
                    <a:off x="1541" y="793"/>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8203" name="Text Box 11"/>
                  <p:cNvSpPr txBox="1">
                    <a:spLocks noChangeArrowheads="1"/>
                  </p:cNvSpPr>
                  <p:nvPr/>
                </p:nvSpPr>
                <p:spPr bwMode="auto">
                  <a:xfrm>
                    <a:off x="1541" y="802"/>
                    <a:ext cx="783"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ts val="2116"/>
                      </a:lnSpc>
                      <a:buClr>
                        <a:srgbClr val="000000"/>
                      </a:buClr>
                    </a:pPr>
                    <a:r>
                      <a:rPr lang="en-GB" sz="1200" b="1" dirty="0">
                        <a:solidFill>
                          <a:schemeClr val="bg1"/>
                        </a:solidFill>
                        <a:latin typeface="Verdana" pitchFamily="34" charset="0"/>
                        <a:ea typeface="HG Mincho Light J" charset="0"/>
                        <a:cs typeface="HG Mincho Light J" charset="0"/>
                      </a:rPr>
                      <a:t>Client Browser</a:t>
                    </a:r>
                  </a:p>
                </p:txBody>
              </p:sp>
            </p:grpSp>
            <p:sp>
              <p:nvSpPr>
                <p:cNvPr id="8204" name="Text Box 12"/>
                <p:cNvSpPr txBox="1">
                  <a:spLocks noChangeArrowheads="1"/>
                </p:cNvSpPr>
                <p:nvPr/>
              </p:nvSpPr>
              <p:spPr bwMode="auto">
                <a:xfrm>
                  <a:off x="1841" y="1440"/>
                  <a:ext cx="119"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a:lnSpc>
                      <a:spcPct val="101000"/>
                    </a:lnSpc>
                    <a:buClr>
                      <a:srgbClr val="000000"/>
                    </a:buClr>
                    <a:buSzPct val="45000"/>
                    <a:buFont typeface="StarSymbol" charset="0"/>
                    <a:buNone/>
                  </a:pPr>
                  <a:r>
                    <a:rPr lang="en-GB" sz="1200" dirty="0">
                      <a:latin typeface="Verdana" pitchFamily="34" charset="0"/>
                      <a:ea typeface="HG Mincho Light J" charset="0"/>
                      <a:cs typeface="HG Mincho Light J" charset="0"/>
                    </a:rPr>
                    <a:t>1</a:t>
                  </a:r>
                </a:p>
              </p:txBody>
            </p:sp>
            <p:grpSp>
              <p:nvGrpSpPr>
                <p:cNvPr id="8205" name="Group 13"/>
                <p:cNvGrpSpPr>
                  <a:grpSpLocks/>
                </p:cNvGrpSpPr>
                <p:nvPr/>
              </p:nvGrpSpPr>
              <p:grpSpPr bwMode="auto">
                <a:xfrm>
                  <a:off x="3756" y="1434"/>
                  <a:ext cx="783" cy="456"/>
                  <a:chOff x="3756" y="1434"/>
                  <a:chExt cx="783" cy="456"/>
                </a:xfrm>
              </p:grpSpPr>
              <p:sp>
                <p:nvSpPr>
                  <p:cNvPr id="8206" name="AutoShape 14"/>
                  <p:cNvSpPr>
                    <a:spLocks noChangeArrowheads="1"/>
                  </p:cNvSpPr>
                  <p:nvPr/>
                </p:nvSpPr>
                <p:spPr bwMode="auto">
                  <a:xfrm>
                    <a:off x="3756" y="1434"/>
                    <a:ext cx="783" cy="456"/>
                  </a:xfrm>
                  <a:prstGeom prst="roundRect">
                    <a:avLst>
                      <a:gd name="adj" fmla="val 218"/>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8207" name="Text Box 15"/>
                  <p:cNvSpPr txBox="1">
                    <a:spLocks noChangeArrowheads="1"/>
                  </p:cNvSpPr>
                  <p:nvPr/>
                </p:nvSpPr>
                <p:spPr bwMode="auto">
                  <a:xfrm>
                    <a:off x="3756" y="1569"/>
                    <a:ext cx="78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ts val="2116"/>
                      </a:lnSpc>
                      <a:buClr>
                        <a:srgbClr val="000000"/>
                      </a:buClr>
                    </a:pPr>
                    <a:r>
                      <a:rPr lang="en-GB" sz="1200" b="1" dirty="0">
                        <a:solidFill>
                          <a:schemeClr val="bg1"/>
                        </a:solidFill>
                        <a:latin typeface="Verdana" pitchFamily="34" charset="0"/>
                        <a:ea typeface="HG Mincho Light J" charset="0"/>
                        <a:cs typeface="HG Mincho Light J" charset="0"/>
                      </a:rPr>
                      <a:t>PHP module</a:t>
                    </a:r>
                  </a:p>
                </p:txBody>
              </p:sp>
            </p:grpSp>
            <p:sp>
              <p:nvSpPr>
                <p:cNvPr id="8208" name="Text Box 16"/>
                <p:cNvSpPr txBox="1">
                  <a:spLocks noChangeArrowheads="1"/>
                </p:cNvSpPr>
                <p:nvPr/>
              </p:nvSpPr>
              <p:spPr bwMode="auto">
                <a:xfrm>
                  <a:off x="3157" y="1519"/>
                  <a:ext cx="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a:lnSpc>
                      <a:spcPct val="101000"/>
                    </a:lnSpc>
                    <a:buClr>
                      <a:srgbClr val="000000"/>
                    </a:buClr>
                    <a:buSzPct val="45000"/>
                    <a:buFont typeface="StarSymbol" charset="0"/>
                    <a:buNone/>
                  </a:pPr>
                  <a:r>
                    <a:rPr lang="en-GB" sz="1200">
                      <a:latin typeface="Verdana" pitchFamily="34" charset="0"/>
                      <a:ea typeface="HG Mincho Light J" charset="0"/>
                      <a:cs typeface="HG Mincho Light J" charset="0"/>
                    </a:rPr>
                    <a:t>3</a:t>
                  </a:r>
                </a:p>
              </p:txBody>
            </p:sp>
            <p:sp>
              <p:nvSpPr>
                <p:cNvPr id="8209" name="Text Box 17"/>
                <p:cNvSpPr txBox="1">
                  <a:spLocks noChangeArrowheads="1"/>
                </p:cNvSpPr>
                <p:nvPr/>
              </p:nvSpPr>
              <p:spPr bwMode="auto">
                <a:xfrm>
                  <a:off x="2265" y="1367"/>
                  <a:ext cx="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eaLnBrk="1">
                    <a:lnSpc>
                      <a:spcPct val="101000"/>
                    </a:lnSpc>
                    <a:buClr>
                      <a:srgbClr val="000000"/>
                    </a:buClr>
                    <a:buSzPct val="45000"/>
                    <a:buFont typeface="StarSymbol" charset="0"/>
                    <a:buNone/>
                  </a:pPr>
                  <a:r>
                    <a:rPr lang="en-GB" sz="1200">
                      <a:latin typeface="Verdana" pitchFamily="34" charset="0"/>
                      <a:ea typeface="HG Mincho Light J" charset="0"/>
                      <a:cs typeface="HG Mincho Light J" charset="0"/>
                    </a:rPr>
                    <a:t>4</a:t>
                  </a:r>
                </a:p>
              </p:txBody>
            </p:sp>
            <p:sp>
              <p:nvSpPr>
                <p:cNvPr id="8210" name="Line 18"/>
                <p:cNvSpPr>
                  <a:spLocks noChangeShapeType="1"/>
                </p:cNvSpPr>
                <p:nvPr/>
              </p:nvSpPr>
              <p:spPr bwMode="auto">
                <a:xfrm flipH="1" flipV="1">
                  <a:off x="2039" y="1225"/>
                  <a:ext cx="330" cy="541"/>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GB" sz="1050"/>
                </a:p>
              </p:txBody>
            </p:sp>
            <p:sp>
              <p:nvSpPr>
                <p:cNvPr id="8211" name="Line 19"/>
                <p:cNvSpPr>
                  <a:spLocks noChangeShapeType="1"/>
                </p:cNvSpPr>
                <p:nvPr/>
              </p:nvSpPr>
              <p:spPr bwMode="auto">
                <a:xfrm flipV="1">
                  <a:off x="2804" y="1735"/>
                  <a:ext cx="947" cy="412"/>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GB" sz="1050"/>
                </a:p>
              </p:txBody>
            </p:sp>
            <p:sp>
              <p:nvSpPr>
                <p:cNvPr id="8212" name="Line 20"/>
                <p:cNvSpPr>
                  <a:spLocks noChangeShapeType="1"/>
                </p:cNvSpPr>
                <p:nvPr/>
              </p:nvSpPr>
              <p:spPr bwMode="auto">
                <a:xfrm flipH="1">
                  <a:off x="2807" y="1525"/>
                  <a:ext cx="963" cy="350"/>
                </a:xfrm>
                <a:prstGeom prst="line">
                  <a:avLst/>
                </a:prstGeom>
                <a:noFill/>
                <a:ln w="9360">
                  <a:solidFill>
                    <a:srgbClr val="000000"/>
                  </a:solidFill>
                  <a:prstDash val="sysDot"/>
                  <a:round/>
                  <a:headEnd/>
                  <a:tailEnd type="triangle" w="lg" len="lg"/>
                </a:ln>
                <a:extLst>
                  <a:ext uri="{909E8E84-426E-40DD-AFC4-6F175D3DCCD1}">
                    <a14:hiddenFill xmlns:a14="http://schemas.microsoft.com/office/drawing/2010/main">
                      <a:noFill/>
                    </a14:hiddenFill>
                  </a:ext>
                </a:extLst>
              </p:spPr>
              <p:txBody>
                <a:bodyPr/>
                <a:lstStyle/>
                <a:p>
                  <a:endParaRPr lang="en-GB" sz="1050"/>
                </a:p>
              </p:txBody>
            </p:sp>
            <p:grpSp>
              <p:nvGrpSpPr>
                <p:cNvPr id="8213" name="Group 21"/>
                <p:cNvGrpSpPr>
                  <a:grpSpLocks/>
                </p:cNvGrpSpPr>
                <p:nvPr/>
              </p:nvGrpSpPr>
              <p:grpSpPr bwMode="auto">
                <a:xfrm>
                  <a:off x="2014" y="1774"/>
                  <a:ext cx="783" cy="432"/>
                  <a:chOff x="2014" y="1774"/>
                  <a:chExt cx="783" cy="432"/>
                </a:xfrm>
              </p:grpSpPr>
              <p:sp>
                <p:nvSpPr>
                  <p:cNvPr id="8214" name="AutoShape 22"/>
                  <p:cNvSpPr>
                    <a:spLocks noChangeArrowheads="1"/>
                  </p:cNvSpPr>
                  <p:nvPr/>
                </p:nvSpPr>
                <p:spPr bwMode="auto">
                  <a:xfrm>
                    <a:off x="2014" y="1774"/>
                    <a:ext cx="783" cy="432"/>
                  </a:xfrm>
                  <a:prstGeom prst="roundRect">
                    <a:avLst>
                      <a:gd name="adj" fmla="val 231"/>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sz="1050"/>
                  </a:p>
                </p:txBody>
              </p:sp>
              <p:sp>
                <p:nvSpPr>
                  <p:cNvPr id="8215" name="Text Box 23"/>
                  <p:cNvSpPr txBox="1">
                    <a:spLocks noChangeArrowheads="1"/>
                  </p:cNvSpPr>
                  <p:nvPr/>
                </p:nvSpPr>
                <p:spPr bwMode="auto">
                  <a:xfrm>
                    <a:off x="2014" y="1896"/>
                    <a:ext cx="783"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5pPr>
                    <a:lvl6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6pPr>
                    <a:lvl7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7pPr>
                    <a:lvl8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8pPr>
                    <a:lvl9pPr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tx1"/>
                        </a:solidFill>
                        <a:latin typeface="Times New Roman" pitchFamily="18" charset="0"/>
                      </a:defRPr>
                    </a:lvl9pPr>
                  </a:lstStyle>
                  <a:p>
                    <a:pPr algn="ctr">
                      <a:lnSpc>
                        <a:spcPts val="2116"/>
                      </a:lnSpc>
                      <a:buClr>
                        <a:srgbClr val="000000"/>
                      </a:buClr>
                    </a:pPr>
                    <a:r>
                      <a:rPr lang="en-GB" sz="1200" b="1" dirty="0">
                        <a:solidFill>
                          <a:schemeClr val="bg1"/>
                        </a:solidFill>
                        <a:latin typeface="Verdana" pitchFamily="34" charset="0"/>
                        <a:ea typeface="HG Mincho Light J" charset="0"/>
                        <a:cs typeface="HG Mincho Light J" charset="0"/>
                      </a:rPr>
                      <a:t>Apache</a:t>
                    </a:r>
                  </a:p>
                </p:txBody>
              </p:sp>
            </p:grpSp>
          </p:grpSp>
        </p:grpSp>
      </p:grpSp>
      <p:sp>
        <p:nvSpPr>
          <p:cNvPr id="4" name="Rectangle 3">
            <a:extLst>
              <a:ext uri="{FF2B5EF4-FFF2-40B4-BE49-F238E27FC236}">
                <a16:creationId xmlns:a16="http://schemas.microsoft.com/office/drawing/2014/main" id="{30D8D246-C480-C424-6756-DF237D6575AC}"/>
              </a:ext>
            </a:extLst>
          </p:cNvPr>
          <p:cNvSpPr/>
          <p:nvPr/>
        </p:nvSpPr>
        <p:spPr>
          <a:xfrm>
            <a:off x="1657970" y="663452"/>
            <a:ext cx="8876059" cy="930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How Client Can open PHP File</a:t>
            </a:r>
          </a:p>
        </p:txBody>
      </p:sp>
      <p:pic>
        <p:nvPicPr>
          <p:cNvPr id="5" name="Graphic 4">
            <a:extLst>
              <a:ext uri="{FF2B5EF4-FFF2-40B4-BE49-F238E27FC236}">
                <a16:creationId xmlns:a16="http://schemas.microsoft.com/office/drawing/2014/main" id="{3FCDEA6A-CE87-51F8-8D5E-099531C42B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6" name="Graphic 5">
            <a:extLst>
              <a:ext uri="{FF2B5EF4-FFF2-40B4-BE49-F238E27FC236}">
                <a16:creationId xmlns:a16="http://schemas.microsoft.com/office/drawing/2014/main" id="{1587B3FB-81EC-797E-D72E-AE049CC967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pic>
        <p:nvPicPr>
          <p:cNvPr id="10" name="Picture 9">
            <a:extLst>
              <a:ext uri="{FF2B5EF4-FFF2-40B4-BE49-F238E27FC236}">
                <a16:creationId xmlns:a16="http://schemas.microsoft.com/office/drawing/2014/main" id="{484FAFF0-759F-E4B1-91CC-A40F8E4D3EF9}"/>
              </a:ext>
            </a:extLst>
          </p:cNvPr>
          <p:cNvPicPr>
            <a:picLocks noChangeAspect="1"/>
          </p:cNvPicPr>
          <p:nvPr/>
        </p:nvPicPr>
        <p:blipFill>
          <a:blip r:embed="rId5"/>
          <a:stretch>
            <a:fillRect/>
          </a:stretch>
        </p:blipFill>
        <p:spPr>
          <a:xfrm>
            <a:off x="504400" y="4186512"/>
            <a:ext cx="11156136" cy="1774046"/>
          </a:xfrm>
          <a:prstGeom prst="rect">
            <a:avLst/>
          </a:prstGeom>
        </p:spPr>
      </p:pic>
      <p:pic>
        <p:nvPicPr>
          <p:cNvPr id="12" name="Picture 11">
            <a:extLst>
              <a:ext uri="{FF2B5EF4-FFF2-40B4-BE49-F238E27FC236}">
                <a16:creationId xmlns:a16="http://schemas.microsoft.com/office/drawing/2014/main" id="{D9C1E9F8-9421-5F39-E18D-C155EB94BC6B}"/>
              </a:ext>
            </a:extLst>
          </p:cNvPr>
          <p:cNvPicPr>
            <a:picLocks noChangeAspect="1"/>
          </p:cNvPicPr>
          <p:nvPr/>
        </p:nvPicPr>
        <p:blipFill rotWithShape="1">
          <a:blip r:embed="rId6"/>
          <a:srcRect l="358" t="4337"/>
          <a:stretch/>
        </p:blipFill>
        <p:spPr>
          <a:xfrm>
            <a:off x="472359" y="1669404"/>
            <a:ext cx="4607932" cy="2183643"/>
          </a:xfrm>
          <a:prstGeom prst="rect">
            <a:avLst/>
          </a:prstGeom>
        </p:spPr>
      </p:pic>
    </p:spTree>
    <p:extLst>
      <p:ext uri="{BB962C8B-B14F-4D97-AF65-F5344CB8AC3E}">
        <p14:creationId xmlns:p14="http://schemas.microsoft.com/office/powerpoint/2010/main" val="366604022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rtl="1"/>
            <a:r>
              <a:rPr lang="en-US" sz="2800" b="0" i="0" dirty="0">
                <a:solidFill>
                  <a:schemeClr val="tx1"/>
                </a:solidFill>
                <a:effectLst>
                  <a:outerShdw blurRad="38100" dist="38100" dir="2700000" algn="tl">
                    <a:srgbClr val="000000">
                      <a:alpha val="43137"/>
                    </a:srgbClr>
                  </a:outerShdw>
                </a:effectLst>
                <a:latin typeface="quote-cjk-patch"/>
                <a:cs typeface="+mj-cs"/>
              </a:rPr>
              <a:t>🛡️ </a:t>
            </a:r>
            <a:r>
              <a:rPr lang="ar-EG" sz="2800" b="0" i="0" dirty="0">
                <a:solidFill>
                  <a:schemeClr val="tx1"/>
                </a:solidFill>
                <a:effectLst>
                  <a:outerShdw blurRad="38100" dist="38100" dir="2700000" algn="tl">
                    <a:srgbClr val="000000">
                      <a:alpha val="43137"/>
                    </a:srgbClr>
                  </a:outerShdw>
                </a:effectLst>
                <a:latin typeface="quote-cjk-patch"/>
                <a:cs typeface="+mj-cs"/>
              </a:rPr>
              <a:t>ما فائدة </a:t>
            </a:r>
            <a:r>
              <a:rPr lang="ar-EG" sz="2800" b="0" i="0" dirty="0" err="1">
                <a:solidFill>
                  <a:schemeClr val="tx1"/>
                </a:solidFill>
                <a:effectLst>
                  <a:outerShdw blurRad="38100" dist="38100" dir="2700000" algn="tl">
                    <a:srgbClr val="000000">
                      <a:alpha val="43137"/>
                    </a:srgbClr>
                  </a:outerShdw>
                </a:effectLst>
                <a:latin typeface="quote-cjk-patch"/>
                <a:cs typeface="+mj-cs"/>
              </a:rPr>
              <a:t>التوكن</a:t>
            </a:r>
            <a:r>
              <a:rPr lang="ar-EG" sz="2800" b="0" i="0" dirty="0">
                <a:solidFill>
                  <a:schemeClr val="tx1"/>
                </a:solidFill>
                <a:effectLst>
                  <a:outerShdw blurRad="38100" dist="38100" dir="2700000" algn="tl">
                    <a:srgbClr val="000000">
                      <a:alpha val="43137"/>
                    </a:srgbClr>
                  </a:outerShdw>
                </a:effectLst>
                <a:latin typeface="quote-cjk-patch"/>
                <a:cs typeface="+mj-cs"/>
              </a:rPr>
              <a:t>؟</a:t>
            </a: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8" y="2559693"/>
            <a:ext cx="8876059" cy="253482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يحافظ على هوية المستخدم بعد تسجيل الدخول</a:t>
            </a: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يمنع الوصول غير المصرح به </a:t>
            </a:r>
            <a:r>
              <a:rPr lang="ar-EG" sz="2000" b="0" dirty="0" err="1">
                <a:solidFill>
                  <a:srgbClr val="DFDFDF"/>
                </a:solidFill>
                <a:effectLst/>
                <a:latin typeface="Consolas" panose="020B0609020204030204" pitchFamily="49" charset="0"/>
              </a:rPr>
              <a:t>لل</a:t>
            </a:r>
            <a:r>
              <a:rPr lang="ar-EG" sz="2000" b="0" dirty="0">
                <a:solidFill>
                  <a:srgbClr val="DFDFDF"/>
                </a:solidFill>
                <a:effectLst/>
                <a:latin typeface="Consolas" panose="020B0609020204030204" pitchFamily="49" charset="0"/>
              </a:rPr>
              <a:t>ـ </a:t>
            </a:r>
            <a:r>
              <a:rPr lang="en-US" sz="2000" b="0" dirty="0">
                <a:solidFill>
                  <a:srgbClr val="DFDFDF"/>
                </a:solidFill>
                <a:effectLst/>
                <a:latin typeface="Consolas" panose="020B0609020204030204" pitchFamily="49" charset="0"/>
              </a:rPr>
              <a:t>API</a:t>
            </a:r>
          </a:p>
          <a:p>
            <a:pPr marL="285750" indent="-285750" algn="r" rtl="1">
              <a:lnSpc>
                <a:spcPct val="150000"/>
              </a:lnSpc>
              <a:buBlip>
                <a:blip r:embed="rId5"/>
              </a:buBlip>
            </a:pPr>
            <a:r>
              <a:rPr lang="ar-EG" sz="2000" b="0" dirty="0">
                <a:solidFill>
                  <a:srgbClr val="DFDFDF"/>
                </a:solidFill>
                <a:effectLst/>
                <a:latin typeface="Consolas" panose="020B0609020204030204" pitchFamily="49" charset="0"/>
              </a:rPr>
              <a:t>يمكن اعتباره بديل للجلسات لكنه أسهل في الواجهة الأمامية</a:t>
            </a:r>
            <a:endParaRPr lang="en-US" sz="2000" b="0" dirty="0">
              <a:solidFill>
                <a:srgbClr val="DFDFDF"/>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CA3B9CC4-2420-13C9-642E-BDA08EF6C328}"/>
              </a:ext>
            </a:extLst>
          </p:cNvPr>
          <p:cNvSpPr/>
          <p:nvPr/>
        </p:nvSpPr>
        <p:spPr>
          <a:xfrm>
            <a:off x="1657968" y="5233454"/>
            <a:ext cx="8876059" cy="79402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ar-EG" sz="2800" b="0" i="0" dirty="0">
                <a:solidFill>
                  <a:schemeClr val="tx1"/>
                </a:solidFill>
                <a:effectLst>
                  <a:outerShdw blurRad="38100" dist="38100" dir="2700000" algn="tl">
                    <a:srgbClr val="000000">
                      <a:alpha val="43137"/>
                    </a:srgbClr>
                  </a:outerShdw>
                </a:effectLst>
                <a:latin typeface="quote-cjk-patch"/>
                <a:cs typeface="+mj-cs"/>
              </a:rPr>
              <a:t>خزّن اسم المستخدم في</a:t>
            </a:r>
            <a:r>
              <a:rPr lang="en-US" sz="2800" b="0" i="0" dirty="0" err="1">
                <a:solidFill>
                  <a:schemeClr val="tx1"/>
                </a:solidFill>
                <a:effectLst>
                  <a:outerShdw blurRad="38100" dist="38100" dir="2700000" algn="tl">
                    <a:srgbClr val="000000">
                      <a:alpha val="43137"/>
                    </a:srgbClr>
                  </a:outerShdw>
                </a:effectLst>
                <a:latin typeface="quote-cjk-patch"/>
                <a:cs typeface="+mj-cs"/>
              </a:rPr>
              <a:t>localStorage</a:t>
            </a:r>
            <a:r>
              <a:rPr lang="en-US" sz="2800" b="0" i="0" dirty="0">
                <a:solidFill>
                  <a:schemeClr val="tx1"/>
                </a:solidFill>
                <a:effectLst>
                  <a:outerShdw blurRad="38100" dist="38100" dir="2700000" algn="tl">
                    <a:srgbClr val="000000">
                      <a:alpha val="43137"/>
                    </a:srgbClr>
                  </a:outerShdw>
                </a:effectLst>
                <a:latin typeface="quote-cjk-patch"/>
                <a:cs typeface="+mj-cs"/>
              </a:rPr>
              <a:t> </a:t>
            </a:r>
            <a:r>
              <a:rPr lang="ar-EG" sz="2800" b="0" i="0" dirty="0">
                <a:solidFill>
                  <a:schemeClr val="tx1"/>
                </a:solidFill>
                <a:effectLst>
                  <a:outerShdw blurRad="38100" dist="38100" dir="2700000" algn="tl">
                    <a:srgbClr val="000000">
                      <a:alpha val="43137"/>
                    </a:srgbClr>
                  </a:outerShdw>
                </a:effectLst>
                <a:latin typeface="quote-cjk-patch"/>
                <a:cs typeface="+mj-cs"/>
              </a:rPr>
              <a:t> واظهره في الـ </a:t>
            </a:r>
            <a:r>
              <a:rPr lang="en-US" sz="2800" b="0" i="0" dirty="0">
                <a:solidFill>
                  <a:schemeClr val="tx1"/>
                </a:solidFill>
                <a:effectLst>
                  <a:outerShdw blurRad="38100" dist="38100" dir="2700000" algn="tl">
                    <a:srgbClr val="000000">
                      <a:alpha val="43137"/>
                    </a:srgbClr>
                  </a:outerShdw>
                </a:effectLst>
                <a:latin typeface="quote-cjk-patch"/>
                <a:cs typeface="+mj-cs"/>
              </a:rPr>
              <a:t>navbar.</a:t>
            </a:r>
          </a:p>
        </p:txBody>
      </p:sp>
    </p:spTree>
    <p:extLst>
      <p:ext uri="{BB962C8B-B14F-4D97-AF65-F5344CB8AC3E}">
        <p14:creationId xmlns:p14="http://schemas.microsoft.com/office/powerpoint/2010/main" val="3412351336"/>
      </p:ext>
    </p:extLst>
  </p:cSld>
  <p:clrMapOvr>
    <a:masterClrMapping/>
  </p:clrMapOvr>
  <p:transition spd="med">
    <p:pull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568856"/>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 Authentication in UI</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70" y="2419154"/>
            <a:ext cx="8876059" cy="86930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ar-EG" sz="2000" b="0" dirty="0">
                <a:solidFill>
                  <a:srgbClr val="DFDFDF"/>
                </a:solidFill>
                <a:effectLst/>
                <a:latin typeface="Consolas" panose="020B0609020204030204" pitchFamily="49" charset="0"/>
              </a:rPr>
              <a:t>كل صفحة تتحقق من وجود </a:t>
            </a:r>
            <a:r>
              <a:rPr lang="ar-EG" sz="2000" b="0" dirty="0" err="1">
                <a:solidFill>
                  <a:srgbClr val="DFDFDF"/>
                </a:solidFill>
                <a:effectLst/>
                <a:latin typeface="Consolas" panose="020B0609020204030204" pitchFamily="49" charset="0"/>
              </a:rPr>
              <a:t>التوكن</a:t>
            </a:r>
            <a:r>
              <a:rPr lang="ar-EG" sz="2000" b="0" dirty="0">
                <a:solidFill>
                  <a:srgbClr val="DFDFDF"/>
                </a:solidFill>
                <a:effectLst/>
                <a:latin typeface="Consolas" panose="020B0609020204030204" pitchFamily="49" charset="0"/>
              </a:rPr>
              <a:t>:</a:t>
            </a:r>
          </a:p>
        </p:txBody>
      </p:sp>
      <p:sp>
        <p:nvSpPr>
          <p:cNvPr id="5" name="Rectangle: Rounded Corners 4">
            <a:extLst>
              <a:ext uri="{FF2B5EF4-FFF2-40B4-BE49-F238E27FC236}">
                <a16:creationId xmlns:a16="http://schemas.microsoft.com/office/drawing/2014/main" id="{CA3B9CC4-2420-13C9-642E-BDA08EF6C328}"/>
              </a:ext>
            </a:extLst>
          </p:cNvPr>
          <p:cNvSpPr/>
          <p:nvPr/>
        </p:nvSpPr>
        <p:spPr>
          <a:xfrm>
            <a:off x="1661078" y="5420066"/>
            <a:ext cx="8876059" cy="794026"/>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ar-EG" sz="2000" b="0" i="0" dirty="0">
                <a:solidFill>
                  <a:schemeClr val="tx1"/>
                </a:solidFill>
                <a:effectLst>
                  <a:outerShdw blurRad="38100" dist="38100" dir="2700000" algn="tl">
                    <a:srgbClr val="000000">
                      <a:alpha val="43137"/>
                    </a:srgbClr>
                  </a:outerShdw>
                </a:effectLst>
                <a:latin typeface="quote-cjk-patch"/>
                <a:cs typeface="+mj-cs"/>
              </a:rPr>
              <a:t>أضف حماية </a:t>
            </a:r>
            <a:r>
              <a:rPr lang="ar-EG" sz="2000" b="0" i="0" dirty="0" err="1">
                <a:solidFill>
                  <a:schemeClr val="tx1"/>
                </a:solidFill>
                <a:effectLst>
                  <a:outerShdw blurRad="38100" dist="38100" dir="2700000" algn="tl">
                    <a:srgbClr val="000000">
                      <a:alpha val="43137"/>
                    </a:srgbClr>
                  </a:outerShdw>
                </a:effectLst>
                <a:latin typeface="quote-cjk-patch"/>
                <a:cs typeface="+mj-cs"/>
              </a:rPr>
              <a:t>التوكن</a:t>
            </a:r>
            <a:r>
              <a:rPr lang="ar-EG" sz="2000" b="0" i="0" dirty="0">
                <a:solidFill>
                  <a:schemeClr val="tx1"/>
                </a:solidFill>
                <a:effectLst>
                  <a:outerShdw blurRad="38100" dist="38100" dir="2700000" algn="tl">
                    <a:srgbClr val="000000">
                      <a:alpha val="43137"/>
                    </a:srgbClr>
                  </a:outerShdw>
                </a:effectLst>
                <a:latin typeface="quote-cjk-patch"/>
                <a:cs typeface="+mj-cs"/>
              </a:rPr>
              <a:t> إلى </a:t>
            </a:r>
            <a:r>
              <a:rPr lang="en-US" sz="2000" b="0" i="0" dirty="0">
                <a:solidFill>
                  <a:schemeClr val="tx1"/>
                </a:solidFill>
                <a:effectLst>
                  <a:outerShdw blurRad="38100" dist="38100" dir="2700000" algn="tl">
                    <a:srgbClr val="000000">
                      <a:alpha val="43137"/>
                    </a:srgbClr>
                  </a:outerShdw>
                </a:effectLst>
                <a:latin typeface="quote-cjk-patch"/>
                <a:cs typeface="+mj-cs"/>
              </a:rPr>
              <a:t>students.html, courses.html, enrollments.html</a:t>
            </a:r>
          </a:p>
        </p:txBody>
      </p:sp>
      <p:sp>
        <p:nvSpPr>
          <p:cNvPr id="2" name="Rectangle: Rounded Corners 1">
            <a:extLst>
              <a:ext uri="{FF2B5EF4-FFF2-40B4-BE49-F238E27FC236}">
                <a16:creationId xmlns:a16="http://schemas.microsoft.com/office/drawing/2014/main" id="{649473A7-6C2E-19E4-710F-9AE00DFEC7D5}"/>
              </a:ext>
            </a:extLst>
          </p:cNvPr>
          <p:cNvSpPr/>
          <p:nvPr/>
        </p:nvSpPr>
        <p:spPr>
          <a:xfrm>
            <a:off x="1657968" y="3429000"/>
            <a:ext cx="8876059" cy="191175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0" dirty="0">
                <a:solidFill>
                  <a:srgbClr val="DFDFDF"/>
                </a:solidFill>
                <a:effectLst/>
                <a:latin typeface="Consolas" panose="020B0609020204030204" pitchFamily="49" charset="0"/>
              </a:rPr>
              <a:t>&lt;</a:t>
            </a:r>
            <a:r>
              <a:rPr lang="en-US" b="0" dirty="0">
                <a:solidFill>
                  <a:srgbClr val="007AAE"/>
                </a:solidFill>
                <a:effectLst/>
                <a:latin typeface="Consolas" panose="020B0609020204030204" pitchFamily="49" charset="0"/>
              </a:rPr>
              <a:t>script</a:t>
            </a:r>
            <a:r>
              <a:rPr lang="en-US" b="0" dirty="0">
                <a:solidFill>
                  <a:srgbClr val="DFDFDF"/>
                </a:solidFill>
                <a:effectLst/>
                <a:latin typeface="Consolas" panose="020B0609020204030204" pitchFamily="49" charset="0"/>
              </a:rPr>
              <a:t>&gt;</a:t>
            </a:r>
          </a:p>
          <a:p>
            <a:r>
              <a:rPr lang="en-US" b="0" dirty="0">
                <a:solidFill>
                  <a:srgbClr val="007AAE"/>
                </a:solidFill>
                <a:effectLst/>
                <a:latin typeface="Consolas" panose="020B0609020204030204" pitchFamily="49" charset="0"/>
              </a:rPr>
              <a:t>if</a:t>
            </a:r>
            <a:r>
              <a:rPr lang="en-US" b="0" dirty="0">
                <a:solidFill>
                  <a:srgbClr val="DFDFDF"/>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err="1">
                <a:solidFill>
                  <a:srgbClr val="DFDFDF"/>
                </a:solidFill>
                <a:effectLst/>
                <a:latin typeface="Consolas" panose="020B0609020204030204" pitchFamily="49" charset="0"/>
              </a:rPr>
              <a:t>localStorage.</a:t>
            </a:r>
            <a:r>
              <a:rPr lang="en-US" b="0" dirty="0" err="1">
                <a:solidFill>
                  <a:srgbClr val="15B8AE"/>
                </a:solidFill>
                <a:effectLst/>
                <a:latin typeface="Consolas" panose="020B0609020204030204" pitchFamily="49" charset="0"/>
              </a:rPr>
              <a:t>getItem</a:t>
            </a:r>
            <a:r>
              <a:rPr lang="en-US" b="0" dirty="0">
                <a:solidFill>
                  <a:srgbClr val="DFDFDF"/>
                </a:solidFill>
                <a:effectLst/>
                <a:latin typeface="Consolas" panose="020B0609020204030204" pitchFamily="49" charset="0"/>
              </a:rPr>
              <a:t>(</a:t>
            </a:r>
            <a:r>
              <a:rPr lang="en-US" b="0" dirty="0">
                <a:solidFill>
                  <a:srgbClr val="7EBEA0"/>
                </a:solidFill>
                <a:effectLst/>
                <a:latin typeface="Consolas" panose="020B0609020204030204" pitchFamily="49" charset="0"/>
              </a:rPr>
              <a:t>"token"</a:t>
            </a:r>
            <a:r>
              <a:rPr lang="en-US" b="0" dirty="0">
                <a:solidFill>
                  <a:srgbClr val="DFDFDF"/>
                </a:solidFill>
                <a:effectLst/>
                <a:latin typeface="Consolas" panose="020B0609020204030204" pitchFamily="49" charset="0"/>
              </a:rPr>
              <a:t>)) {</a:t>
            </a:r>
          </a:p>
          <a:p>
            <a:r>
              <a:rPr lang="en-US" b="0" dirty="0">
                <a:solidFill>
                  <a:srgbClr val="DFDFDF"/>
                </a:solidFill>
                <a:effectLst/>
                <a:latin typeface="Consolas" panose="020B0609020204030204" pitchFamily="49" charset="0"/>
              </a:rPr>
              <a:t>  </a:t>
            </a:r>
            <a:r>
              <a:rPr lang="en-US" b="0" dirty="0">
                <a:solidFill>
                  <a:srgbClr val="15B8AE"/>
                </a:solidFill>
                <a:effectLst/>
                <a:latin typeface="Consolas" panose="020B0609020204030204" pitchFamily="49" charset="0"/>
              </a:rPr>
              <a:t>alert</a:t>
            </a:r>
            <a:r>
              <a:rPr lang="en-US" b="0" dirty="0">
                <a:solidFill>
                  <a:srgbClr val="DFDFDF"/>
                </a:solidFill>
                <a:effectLst/>
                <a:latin typeface="Consolas" panose="020B0609020204030204" pitchFamily="49" charset="0"/>
              </a:rPr>
              <a:t>(</a:t>
            </a:r>
            <a:r>
              <a:rPr lang="en-US" b="0" dirty="0">
                <a:solidFill>
                  <a:srgbClr val="7EBEA0"/>
                </a:solidFill>
                <a:effectLst/>
                <a:latin typeface="Consolas" panose="020B0609020204030204" pitchFamily="49" charset="0"/>
              </a:rPr>
              <a:t>"🔒 Please login to access this page"</a:t>
            </a:r>
            <a:r>
              <a:rPr lang="en-US" b="0" dirty="0">
                <a:solidFill>
                  <a:srgbClr val="DFDFDF"/>
                </a:solidFill>
                <a:effectLst/>
                <a:latin typeface="Consolas" panose="020B0609020204030204" pitchFamily="49" charset="0"/>
              </a:rPr>
              <a:t>);</a:t>
            </a:r>
          </a:p>
          <a:p>
            <a:r>
              <a:rPr lang="en-US" b="0" dirty="0">
                <a:solidFill>
                  <a:srgbClr val="DFDFDF"/>
                </a:solidFill>
                <a:effectLst/>
                <a:latin typeface="Consolas" panose="020B0609020204030204" pitchFamily="49" charset="0"/>
              </a:rPr>
              <a:t>  </a:t>
            </a:r>
            <a:r>
              <a:rPr lang="en-US" b="0" dirty="0" err="1">
                <a:solidFill>
                  <a:srgbClr val="DFDFDF"/>
                </a:solidFill>
                <a:effectLst/>
                <a:latin typeface="Consolas" panose="020B0609020204030204" pitchFamily="49" charset="0"/>
              </a:rPr>
              <a:t>window.location.href</a:t>
            </a:r>
            <a:r>
              <a:rPr lang="en-US" b="0" dirty="0">
                <a:solidFill>
                  <a:srgbClr val="DFDFDF"/>
                </a:solidFill>
                <a:effectLst/>
                <a:latin typeface="Consolas" panose="020B0609020204030204" pitchFamily="49" charset="0"/>
              </a:rPr>
              <a:t> </a:t>
            </a:r>
            <a:r>
              <a:rPr lang="en-US" b="0" dirty="0">
                <a:solidFill>
                  <a:srgbClr val="007AAE"/>
                </a:solidFill>
                <a:effectLst/>
                <a:latin typeface="Consolas" panose="020B0609020204030204" pitchFamily="49" charset="0"/>
              </a:rPr>
              <a:t>=</a:t>
            </a:r>
            <a:r>
              <a:rPr lang="en-US" b="0" dirty="0">
                <a:solidFill>
                  <a:srgbClr val="DFDFDF"/>
                </a:solidFill>
                <a:effectLst/>
                <a:latin typeface="Consolas" panose="020B0609020204030204" pitchFamily="49" charset="0"/>
              </a:rPr>
              <a:t> </a:t>
            </a:r>
            <a:r>
              <a:rPr lang="en-US" b="0" dirty="0">
                <a:solidFill>
                  <a:srgbClr val="7EBEA0"/>
                </a:solidFill>
                <a:effectLst/>
                <a:latin typeface="Consolas" panose="020B0609020204030204" pitchFamily="49" charset="0"/>
              </a:rPr>
              <a:t>"login.html"</a:t>
            </a:r>
            <a:r>
              <a:rPr lang="en-US" b="0" dirty="0">
                <a:solidFill>
                  <a:srgbClr val="DFDFDF"/>
                </a:solidFill>
                <a:effectLst/>
                <a:latin typeface="Consolas" panose="020B0609020204030204" pitchFamily="49" charset="0"/>
              </a:rPr>
              <a:t>;</a:t>
            </a:r>
          </a:p>
          <a:p>
            <a:r>
              <a:rPr lang="en-US" b="0" dirty="0">
                <a:solidFill>
                  <a:srgbClr val="DFDFDF"/>
                </a:solidFill>
                <a:effectLst/>
                <a:latin typeface="Consolas" panose="020B0609020204030204" pitchFamily="49" charset="0"/>
              </a:rPr>
              <a:t>}</a:t>
            </a:r>
          </a:p>
          <a:p>
            <a:r>
              <a:rPr lang="en-US" b="0" dirty="0">
                <a:solidFill>
                  <a:srgbClr val="DFDFDF"/>
                </a:solidFill>
                <a:effectLst/>
                <a:latin typeface="Consolas" panose="020B0609020204030204" pitchFamily="49" charset="0"/>
              </a:rPr>
              <a:t>&lt;/</a:t>
            </a:r>
            <a:r>
              <a:rPr lang="en-US" b="0" dirty="0">
                <a:solidFill>
                  <a:srgbClr val="007AAE"/>
                </a:solidFill>
                <a:effectLst/>
                <a:latin typeface="Consolas" panose="020B0609020204030204" pitchFamily="49" charset="0"/>
              </a:rPr>
              <a:t>script</a:t>
            </a:r>
            <a:r>
              <a:rPr lang="en-US" b="0" dirty="0">
                <a:solidFill>
                  <a:srgbClr val="DFDFDF"/>
                </a:solidFill>
                <a:effectLst/>
                <a:latin typeface="Consolas" panose="020B0609020204030204" pitchFamily="49" charset="0"/>
              </a:rPr>
              <a:t>&gt;</a:t>
            </a:r>
          </a:p>
        </p:txBody>
      </p:sp>
    </p:spTree>
    <p:extLst>
      <p:ext uri="{BB962C8B-B14F-4D97-AF65-F5344CB8AC3E}">
        <p14:creationId xmlns:p14="http://schemas.microsoft.com/office/powerpoint/2010/main" val="462566795"/>
      </p:ext>
    </p:extLst>
  </p:cSld>
  <p:clrMapOvr>
    <a:masterClrMapping/>
  </p:clrMapOvr>
  <p:transition spd="med">
    <p:pull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472948"/>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 Authentication in UI</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7" y="2280216"/>
            <a:ext cx="8876059" cy="100984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ar-EG" sz="2000" b="0" dirty="0">
                <a:solidFill>
                  <a:srgbClr val="DFDFDF"/>
                </a:solidFill>
                <a:effectLst/>
                <a:latin typeface="Arial" panose="020B0604020202020204" pitchFamily="34" charset="0"/>
                <a:cs typeface="Arial" panose="020B0604020202020204" pitchFamily="34" charset="0"/>
              </a:rPr>
              <a:t>كل صفحة تتحقق من وجود </a:t>
            </a:r>
            <a:r>
              <a:rPr lang="ar-EG" sz="2000" b="0" dirty="0" err="1">
                <a:solidFill>
                  <a:srgbClr val="DFDFDF"/>
                </a:solidFill>
                <a:effectLst/>
                <a:latin typeface="Arial" panose="020B0604020202020204" pitchFamily="34" charset="0"/>
                <a:cs typeface="Arial" panose="020B0604020202020204" pitchFamily="34" charset="0"/>
              </a:rPr>
              <a:t>التوكن</a:t>
            </a:r>
            <a:r>
              <a:rPr lang="ar-EG" sz="2000" b="0" dirty="0">
                <a:solidFill>
                  <a:srgbClr val="DFDFDF"/>
                </a:solidFill>
                <a:effectLst/>
                <a:latin typeface="Arial" panose="020B0604020202020204" pitchFamily="34" charset="0"/>
                <a:cs typeface="Arial" panose="020B0604020202020204" pitchFamily="34" charset="0"/>
              </a:rPr>
              <a:t>:</a:t>
            </a:r>
          </a:p>
          <a:p>
            <a:pPr algn="r" rtl="1">
              <a:lnSpc>
                <a:spcPct val="150000"/>
              </a:lnSpc>
            </a:pPr>
            <a:r>
              <a:rPr lang="ar-EG" sz="2000" dirty="0">
                <a:latin typeface="Arial" panose="020B0604020202020204" pitchFamily="34" charset="0"/>
                <a:cs typeface="Arial" panose="020B0604020202020204" pitchFamily="34" charset="0"/>
              </a:rPr>
              <a:t>أو عند استخدام </a:t>
            </a:r>
            <a:r>
              <a:rPr lang="en-US" sz="2000" dirty="0">
                <a:latin typeface="Arial" panose="020B0604020202020204" pitchFamily="34" charset="0"/>
                <a:cs typeface="Arial" panose="020B0604020202020204" pitchFamily="34" charset="0"/>
              </a:rPr>
              <a:t>cookies:</a:t>
            </a:r>
          </a:p>
        </p:txBody>
      </p:sp>
      <p:sp>
        <p:nvSpPr>
          <p:cNvPr id="5" name="Rectangle: Rounded Corners 4">
            <a:extLst>
              <a:ext uri="{FF2B5EF4-FFF2-40B4-BE49-F238E27FC236}">
                <a16:creationId xmlns:a16="http://schemas.microsoft.com/office/drawing/2014/main" id="{CA3B9CC4-2420-13C9-642E-BDA08EF6C328}"/>
              </a:ext>
            </a:extLst>
          </p:cNvPr>
          <p:cNvSpPr/>
          <p:nvPr/>
        </p:nvSpPr>
        <p:spPr>
          <a:xfrm>
            <a:off x="6323043" y="4854761"/>
            <a:ext cx="5327543" cy="148604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r" rtl="1"/>
            <a:r>
              <a:rPr lang="ar-EG" sz="1600" dirty="0">
                <a:latin typeface="Arial" panose="020B0604020202020204" pitchFamily="34" charset="0"/>
                <a:cs typeface="Arial" panose="020B0604020202020204" pitchFamily="34" charset="0"/>
              </a:rPr>
              <a:t>عند إعداد </a:t>
            </a:r>
            <a:r>
              <a:rPr lang="ar-EG" sz="1600" dirty="0" err="1">
                <a:latin typeface="Arial" panose="020B0604020202020204" pitchFamily="34" charset="0"/>
                <a:cs typeface="Arial" panose="020B0604020202020204" pitchFamily="34" charset="0"/>
              </a:rPr>
              <a:t>الكوكي</a:t>
            </a:r>
            <a:r>
              <a:rPr lang="ar-EG" sz="1600" dirty="0">
                <a:latin typeface="Arial" panose="020B0604020202020204" pitchFamily="34" charset="0"/>
                <a:cs typeface="Arial" panose="020B0604020202020204" pitchFamily="34" charset="0"/>
              </a:rPr>
              <a:t> في </a:t>
            </a:r>
            <a:r>
              <a:rPr lang="en-US" sz="1600" dirty="0">
                <a:latin typeface="Arial" panose="020B0604020202020204" pitchFamily="34" charset="0"/>
                <a:cs typeface="Arial" panose="020B0604020202020204" pitchFamily="34" charset="0"/>
              </a:rPr>
              <a:t>PHP:</a:t>
            </a:r>
            <a:endParaRPr lang="en-US" sz="1600" b="0" dirty="0">
              <a:solidFill>
                <a:srgbClr val="019D76"/>
              </a:solidFill>
              <a:effectLst/>
              <a:latin typeface="Arial" panose="020B0604020202020204" pitchFamily="34" charset="0"/>
              <a:cs typeface="Arial" panose="020B0604020202020204" pitchFamily="34" charset="0"/>
            </a:endParaRPr>
          </a:p>
          <a:p>
            <a:r>
              <a:rPr lang="en-US" sz="1600" b="0" dirty="0" err="1">
                <a:solidFill>
                  <a:srgbClr val="019D76"/>
                </a:solidFill>
                <a:effectLst/>
                <a:latin typeface="Consolas" panose="020B0609020204030204" pitchFamily="49" charset="0"/>
              </a:rPr>
              <a:t>setcookie</a:t>
            </a:r>
            <a:r>
              <a:rPr lang="en-US" sz="1600" b="0" dirty="0">
                <a:solidFill>
                  <a:srgbClr val="DFDFDF"/>
                </a:solidFill>
                <a:effectLst/>
                <a:latin typeface="Consolas" panose="020B0609020204030204" pitchFamily="49" charset="0"/>
              </a:rPr>
              <a:t>(</a:t>
            </a:r>
            <a:r>
              <a:rPr lang="en-US" sz="1600" b="0" dirty="0">
                <a:solidFill>
                  <a:srgbClr val="7EBEA0"/>
                </a:solidFill>
                <a:effectLst/>
                <a:latin typeface="Consolas" panose="020B0609020204030204" pitchFamily="49" charset="0"/>
              </a:rPr>
              <a:t>"token"</a:t>
            </a:r>
            <a:r>
              <a:rPr lang="en-US" sz="1600" b="0" dirty="0">
                <a:solidFill>
                  <a:srgbClr val="DFDFDF"/>
                </a:solidFill>
                <a:effectLst/>
                <a:latin typeface="Consolas" panose="020B0609020204030204" pitchFamily="49" charset="0"/>
              </a:rPr>
              <a:t>, $token, </a:t>
            </a:r>
            <a:r>
              <a:rPr lang="en-US" sz="1600" b="0" dirty="0">
                <a:solidFill>
                  <a:srgbClr val="019D76"/>
                </a:solidFill>
                <a:effectLst/>
                <a:latin typeface="Consolas" panose="020B0609020204030204" pitchFamily="49" charset="0"/>
              </a:rPr>
              <a:t>time</a:t>
            </a:r>
            <a:r>
              <a:rPr lang="en-US" sz="1600" b="0" dirty="0">
                <a:solidFill>
                  <a:srgbClr val="DFDFDF"/>
                </a:solidFill>
                <a:effectLst/>
                <a:latin typeface="Consolas" panose="020B0609020204030204" pitchFamily="49" charset="0"/>
              </a:rPr>
              <a:t>() </a:t>
            </a:r>
            <a:r>
              <a:rPr lang="en-US" sz="1600" b="0" dirty="0">
                <a:solidFill>
                  <a:srgbClr val="007AAE"/>
                </a:solidFill>
                <a:effectLst/>
                <a:latin typeface="Consolas" panose="020B0609020204030204" pitchFamily="49" charset="0"/>
              </a:rPr>
              <a:t>+</a:t>
            </a:r>
            <a:r>
              <a:rPr lang="en-US" sz="1600" b="0" dirty="0">
                <a:solidFill>
                  <a:srgbClr val="DFDFDF"/>
                </a:solidFill>
                <a:effectLst/>
                <a:latin typeface="Consolas" panose="020B0609020204030204" pitchFamily="49" charset="0"/>
              </a:rPr>
              <a:t> </a:t>
            </a:r>
            <a:r>
              <a:rPr lang="en-US" sz="1600" b="0" dirty="0">
                <a:solidFill>
                  <a:srgbClr val="15B8AE"/>
                </a:solidFill>
                <a:effectLst/>
                <a:latin typeface="Consolas" panose="020B0609020204030204" pitchFamily="49" charset="0"/>
              </a:rPr>
              <a:t>86400</a:t>
            </a:r>
            <a:r>
              <a:rPr lang="en-US" sz="1600" b="0" dirty="0">
                <a:solidFill>
                  <a:srgbClr val="DFDFDF"/>
                </a:solidFill>
                <a:effectLst/>
                <a:latin typeface="Consolas" panose="020B0609020204030204" pitchFamily="49" charset="0"/>
              </a:rPr>
              <a:t>, </a:t>
            </a:r>
            <a:r>
              <a:rPr lang="en-US" sz="1600" b="0" dirty="0">
                <a:solidFill>
                  <a:srgbClr val="7EBEA0"/>
                </a:solidFill>
                <a:effectLst/>
                <a:latin typeface="Consolas" panose="020B0609020204030204" pitchFamily="49" charset="0"/>
              </a:rPr>
              <a:t>"/"</a:t>
            </a:r>
            <a:r>
              <a:rPr lang="en-US" sz="1600" b="0" dirty="0">
                <a:solidFill>
                  <a:srgbClr val="DFDFDF"/>
                </a:solidFill>
                <a:effectLst/>
                <a:latin typeface="Consolas" panose="020B0609020204030204" pitchFamily="49" charset="0"/>
              </a:rPr>
              <a:t>); </a:t>
            </a:r>
            <a:r>
              <a:rPr lang="en-US" sz="1600" b="0" dirty="0">
                <a:solidFill>
                  <a:srgbClr val="60778C"/>
                </a:solidFill>
                <a:effectLst/>
                <a:latin typeface="Consolas" panose="020B0609020204030204" pitchFamily="49" charset="0"/>
              </a:rPr>
              <a:t>// </a:t>
            </a:r>
            <a:r>
              <a:rPr lang="ar-EG" sz="1600" b="0" dirty="0">
                <a:solidFill>
                  <a:srgbClr val="60778C"/>
                </a:solidFill>
                <a:effectLst/>
                <a:latin typeface="Consolas" panose="020B0609020204030204" pitchFamily="49" charset="0"/>
              </a:rPr>
              <a:t>صالح ليوم كامل (86400 ثانية)</a:t>
            </a:r>
          </a:p>
          <a:p>
            <a:r>
              <a:rPr lang="en-US" sz="1600" b="0" dirty="0">
                <a:solidFill>
                  <a:srgbClr val="DFDFDF"/>
                </a:solidFill>
                <a:effectLst/>
                <a:latin typeface="Consolas" panose="020B0609020204030204" pitchFamily="49" charset="0"/>
              </a:rPr>
              <a:t>time() </a:t>
            </a:r>
            <a:r>
              <a:rPr lang="ar-EG" sz="1600" b="0" dirty="0" err="1">
                <a:solidFill>
                  <a:srgbClr val="DFDFDF"/>
                </a:solidFill>
                <a:effectLst/>
                <a:latin typeface="Consolas" panose="020B0609020204030204" pitchFamily="49" charset="0"/>
              </a:rPr>
              <a:t>بيرجع</a:t>
            </a:r>
            <a:r>
              <a:rPr lang="ar-EG" sz="1600" b="0" dirty="0">
                <a:solidFill>
                  <a:srgbClr val="DFDFDF"/>
                </a:solidFill>
                <a:effectLst/>
                <a:latin typeface="Consolas" panose="020B0609020204030204" pitchFamily="49" charset="0"/>
              </a:rPr>
              <a:t> عدد الثواني من 1 </a:t>
            </a:r>
            <a:r>
              <a:rPr lang="en-US" sz="1600" b="0" dirty="0">
                <a:solidFill>
                  <a:srgbClr val="DFDFDF"/>
                </a:solidFill>
                <a:effectLst/>
                <a:latin typeface="Consolas" panose="020B0609020204030204" pitchFamily="49" charset="0"/>
              </a:rPr>
              <a:t>Jan 1970 (Epoch)</a:t>
            </a:r>
            <a:endParaRPr lang="ar-EG" sz="1600" b="0" dirty="0">
              <a:solidFill>
                <a:srgbClr val="DFDFDF"/>
              </a:solidFill>
              <a:effectLst/>
              <a:latin typeface="Consolas" panose="020B0609020204030204" pitchFamily="49" charset="0"/>
            </a:endParaRPr>
          </a:p>
          <a:p>
            <a:r>
              <a:rPr lang="en-US" sz="1600" b="0" dirty="0">
                <a:solidFill>
                  <a:srgbClr val="DFDFDF"/>
                </a:solidFill>
                <a:effectLst/>
                <a:latin typeface="Consolas" panose="020B0609020204030204" pitchFamily="49" charset="0"/>
              </a:rPr>
              <a:t>time() + 86400 = </a:t>
            </a:r>
            <a:r>
              <a:rPr lang="ar-EG" sz="1600" b="0" dirty="0">
                <a:solidFill>
                  <a:srgbClr val="DFDFDF"/>
                </a:solidFill>
                <a:effectLst/>
                <a:latin typeface="Consolas" panose="020B0609020204030204" pitchFamily="49" charset="0"/>
              </a:rPr>
              <a:t>الوقت الحالي + يوم (24 × 60 × 60)</a:t>
            </a:r>
          </a:p>
        </p:txBody>
      </p:sp>
      <p:sp>
        <p:nvSpPr>
          <p:cNvPr id="2" name="Rectangle: Rounded Corners 1">
            <a:extLst>
              <a:ext uri="{FF2B5EF4-FFF2-40B4-BE49-F238E27FC236}">
                <a16:creationId xmlns:a16="http://schemas.microsoft.com/office/drawing/2014/main" id="{649473A7-6C2E-19E4-710F-9AE00DFEC7D5}"/>
              </a:ext>
            </a:extLst>
          </p:cNvPr>
          <p:cNvSpPr/>
          <p:nvPr/>
        </p:nvSpPr>
        <p:spPr>
          <a:xfrm>
            <a:off x="1657970" y="3319123"/>
            <a:ext cx="8876059" cy="14569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DFDFDF"/>
                </a:solidFill>
                <a:effectLst/>
                <a:latin typeface="Consolas" panose="020B0609020204030204" pitchFamily="49" charset="0"/>
              </a:rPr>
              <a:t>&lt;</a:t>
            </a:r>
            <a:r>
              <a:rPr lang="en-US" sz="1400" b="0" dirty="0">
                <a:solidFill>
                  <a:srgbClr val="007AAE"/>
                </a:solidFill>
                <a:effectLst/>
                <a:latin typeface="Consolas" panose="020B0609020204030204" pitchFamily="49" charset="0"/>
              </a:rPr>
              <a:t>script</a:t>
            </a:r>
            <a:r>
              <a:rPr lang="en-US" sz="1400" b="0" dirty="0">
                <a:solidFill>
                  <a:srgbClr val="DFDFDF"/>
                </a:solidFill>
                <a:effectLst/>
                <a:latin typeface="Consolas" panose="020B0609020204030204" pitchFamily="49" charset="0"/>
              </a:rPr>
              <a:t>&gt;</a:t>
            </a:r>
          </a:p>
          <a:p>
            <a:r>
              <a:rPr lang="en-US" sz="1400" b="0" dirty="0">
                <a:solidFill>
                  <a:srgbClr val="007AAE"/>
                </a:solidFill>
                <a:effectLst/>
                <a:latin typeface="Consolas" panose="020B0609020204030204" pitchFamily="49" charset="0"/>
              </a:rPr>
              <a:t>function</a:t>
            </a:r>
            <a:r>
              <a:rPr lang="en-US" sz="1400" b="0" dirty="0">
                <a:solidFill>
                  <a:srgbClr val="DFDFDF"/>
                </a:solidFill>
                <a:effectLst/>
                <a:latin typeface="Consolas" panose="020B0609020204030204" pitchFamily="49" charset="0"/>
              </a:rPr>
              <a:t> </a:t>
            </a:r>
            <a:r>
              <a:rPr lang="en-US" sz="1400" b="0" dirty="0" err="1">
                <a:solidFill>
                  <a:srgbClr val="15B8AE"/>
                </a:solidFill>
                <a:effectLst/>
                <a:latin typeface="Consolas" panose="020B0609020204030204" pitchFamily="49" charset="0"/>
              </a:rPr>
              <a:t>getCookie</a:t>
            </a:r>
            <a:r>
              <a:rPr lang="en-US" sz="1400" b="0" dirty="0">
                <a:solidFill>
                  <a:srgbClr val="DFDFDF"/>
                </a:solidFill>
                <a:effectLst/>
                <a:latin typeface="Consolas" panose="020B0609020204030204" pitchFamily="49" charset="0"/>
              </a:rPr>
              <a:t>(name) {</a:t>
            </a:r>
          </a:p>
          <a:p>
            <a:pPr lvl="1"/>
            <a:r>
              <a:rPr lang="en-US" sz="1400" b="0" dirty="0">
                <a:solidFill>
                  <a:srgbClr val="007AAE"/>
                </a:solidFill>
                <a:effectLst/>
                <a:latin typeface="Consolas" panose="020B0609020204030204" pitchFamily="49" charset="0"/>
              </a:rPr>
              <a:t>let</a:t>
            </a:r>
            <a:r>
              <a:rPr lang="en-US" sz="1400" b="0" dirty="0">
                <a:solidFill>
                  <a:srgbClr val="DFDFDF"/>
                </a:solidFill>
                <a:effectLst/>
                <a:latin typeface="Consolas" panose="020B0609020204030204" pitchFamily="49" charset="0"/>
              </a:rPr>
              <a:t> match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document.cookie.</a:t>
            </a:r>
            <a:r>
              <a:rPr lang="en-US" sz="1400" b="0" dirty="0" err="1">
                <a:solidFill>
                  <a:srgbClr val="15B8AE"/>
                </a:solidFill>
                <a:effectLst/>
                <a:latin typeface="Consolas" panose="020B0609020204030204" pitchFamily="49" charset="0"/>
              </a:rPr>
              <a:t>match</a:t>
            </a:r>
            <a:r>
              <a:rPr lang="en-US" sz="1400" b="0" dirty="0">
                <a:solidFill>
                  <a:srgbClr val="DFDFDF"/>
                </a:solidFill>
                <a:effectLst/>
                <a:latin typeface="Consolas" panose="020B0609020204030204" pitchFamily="49" charset="0"/>
              </a:rPr>
              <a:t>(</a:t>
            </a:r>
            <a:r>
              <a:rPr lang="en-US" sz="1400" b="0" dirty="0">
                <a:solidFill>
                  <a:srgbClr val="007AAE"/>
                </a:solidFill>
                <a:effectLst/>
                <a:latin typeface="Consolas" panose="020B0609020204030204" pitchFamily="49" charset="0"/>
              </a:rPr>
              <a:t>new</a:t>
            </a:r>
            <a:r>
              <a:rPr lang="en-US" sz="1400" b="0" dirty="0">
                <a:solidFill>
                  <a:srgbClr val="DFDFDF"/>
                </a:solidFill>
                <a:effectLst/>
                <a:latin typeface="Consolas" panose="020B0609020204030204" pitchFamily="49" charset="0"/>
              </a:rPr>
              <a:t> </a:t>
            </a:r>
            <a:r>
              <a:rPr lang="en-US" sz="1400" b="0" dirty="0" err="1">
                <a:solidFill>
                  <a:srgbClr val="15B8AE"/>
                </a:solidFill>
                <a:effectLst/>
                <a:latin typeface="Consolas" panose="020B0609020204030204" pitchFamily="49" charset="0"/>
              </a:rPr>
              <a:t>RegExp</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 )'</a:t>
            </a:r>
            <a:r>
              <a:rPr lang="en-US" sz="1400" b="0" dirty="0">
                <a:solidFill>
                  <a:srgbClr val="DFDFDF"/>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name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a:solidFill>
                  <a:srgbClr val="7EBEA0"/>
                </a:solidFill>
                <a:effectLst/>
                <a:latin typeface="Consolas" panose="020B0609020204030204" pitchFamily="49" charset="0"/>
              </a:rPr>
              <a:t>'=([^;]+)'</a:t>
            </a:r>
            <a:r>
              <a:rPr lang="en-US" sz="1400" b="0" dirty="0">
                <a:solidFill>
                  <a:srgbClr val="DFDFDF"/>
                </a:solidFill>
                <a:effectLst/>
                <a:latin typeface="Consolas" panose="020B0609020204030204" pitchFamily="49" charset="0"/>
              </a:rPr>
              <a:t>));</a:t>
            </a:r>
          </a:p>
          <a:p>
            <a:pPr lvl="1"/>
            <a:r>
              <a:rPr lang="en-US" sz="1400" b="0" dirty="0">
                <a:solidFill>
                  <a:srgbClr val="007AAE"/>
                </a:solidFill>
                <a:effectLst/>
                <a:latin typeface="Consolas" panose="020B0609020204030204" pitchFamily="49" charset="0"/>
              </a:rPr>
              <a:t>return</a:t>
            </a:r>
            <a:r>
              <a:rPr lang="en-US" sz="1400" b="0" dirty="0">
                <a:solidFill>
                  <a:srgbClr val="DFDFDF"/>
                </a:solidFill>
                <a:effectLst/>
                <a:latin typeface="Consolas" panose="020B0609020204030204" pitchFamily="49" charset="0"/>
              </a:rPr>
              <a:t> match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err="1">
                <a:solidFill>
                  <a:srgbClr val="15B8AE"/>
                </a:solidFill>
                <a:effectLst/>
                <a:latin typeface="Consolas" panose="020B0609020204030204" pitchFamily="49" charset="0"/>
              </a:rPr>
              <a:t>decodeURIComponent</a:t>
            </a:r>
            <a:r>
              <a:rPr lang="en-US" sz="1400" b="0" dirty="0">
                <a:solidFill>
                  <a:srgbClr val="DFDFDF"/>
                </a:solidFill>
                <a:effectLst/>
                <a:latin typeface="Consolas" panose="020B0609020204030204" pitchFamily="49" charset="0"/>
              </a:rPr>
              <a:t>(match[</a:t>
            </a:r>
            <a:r>
              <a:rPr lang="en-US" sz="1400" b="0" dirty="0">
                <a:solidFill>
                  <a:srgbClr val="15B8AE"/>
                </a:solidFill>
                <a:effectLst/>
                <a:latin typeface="Consolas" panose="020B0609020204030204" pitchFamily="49" charset="0"/>
              </a:rPr>
              <a:t>2</a:t>
            </a:r>
            <a:r>
              <a:rPr lang="en-US" sz="1400" b="0" dirty="0">
                <a:solidFill>
                  <a:srgbClr val="DFDFDF"/>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a:solidFill>
                  <a:srgbClr val="019D76"/>
                </a:solidFill>
                <a:effectLst/>
                <a:latin typeface="Consolas" panose="020B0609020204030204" pitchFamily="49" charset="0"/>
              </a:rPr>
              <a:t>null</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&lt;/</a:t>
            </a:r>
            <a:r>
              <a:rPr lang="en-US" sz="1400" b="0" dirty="0">
                <a:solidFill>
                  <a:srgbClr val="007AAE"/>
                </a:solidFill>
                <a:effectLst/>
                <a:latin typeface="Consolas" panose="020B0609020204030204" pitchFamily="49" charset="0"/>
              </a:rPr>
              <a:t>script</a:t>
            </a:r>
            <a:r>
              <a:rPr lang="en-US" sz="1400" b="0" dirty="0">
                <a:solidFill>
                  <a:srgbClr val="DFDFDF"/>
                </a:solidFill>
                <a:effectLst/>
                <a:latin typeface="Consolas" panose="020B0609020204030204" pitchFamily="49" charset="0"/>
              </a:rPr>
              <a:t>&gt;</a:t>
            </a:r>
          </a:p>
        </p:txBody>
      </p:sp>
      <p:sp>
        <p:nvSpPr>
          <p:cNvPr id="9" name="Rectangle: Rounded Corners 8">
            <a:extLst>
              <a:ext uri="{FF2B5EF4-FFF2-40B4-BE49-F238E27FC236}">
                <a16:creationId xmlns:a16="http://schemas.microsoft.com/office/drawing/2014/main" id="{49949B23-7E1F-A61F-CED2-9C39C4C17B2B}"/>
              </a:ext>
            </a:extLst>
          </p:cNvPr>
          <p:cNvSpPr/>
          <p:nvPr/>
        </p:nvSpPr>
        <p:spPr>
          <a:xfrm>
            <a:off x="541414" y="4864092"/>
            <a:ext cx="5327544" cy="145698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b="0" dirty="0">
                <a:solidFill>
                  <a:srgbClr val="007AAE"/>
                </a:solidFill>
                <a:effectLst/>
                <a:latin typeface="Consolas" panose="020B0609020204030204" pitchFamily="49" charset="0"/>
              </a:rPr>
              <a:t>if</a:t>
            </a:r>
            <a:r>
              <a:rPr lang="en-US" sz="1400" b="0" dirty="0">
                <a:solidFill>
                  <a:srgbClr val="DFDFDF"/>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err="1">
                <a:solidFill>
                  <a:srgbClr val="15B8AE"/>
                </a:solidFill>
                <a:effectLst/>
                <a:latin typeface="Consolas" panose="020B0609020204030204" pitchFamily="49" charset="0"/>
              </a:rPr>
              <a:t>getCookie</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"token"</a:t>
            </a:r>
            <a:r>
              <a:rPr lang="en-US" sz="1400" b="0" dirty="0">
                <a:solidFill>
                  <a:srgbClr val="DFDFDF"/>
                </a:solidFill>
                <a:effectLst/>
                <a:latin typeface="Consolas" panose="020B0609020204030204" pitchFamily="49" charset="0"/>
              </a:rPr>
              <a:t>)) {</a:t>
            </a:r>
          </a:p>
          <a:p>
            <a:r>
              <a:rPr lang="en-US" sz="1400" b="0" dirty="0">
                <a:solidFill>
                  <a:srgbClr val="DFDFDF"/>
                </a:solidFill>
                <a:effectLst/>
                <a:latin typeface="Consolas" panose="020B0609020204030204" pitchFamily="49" charset="0"/>
              </a:rPr>
              <a:t>  </a:t>
            </a:r>
            <a:r>
              <a:rPr lang="en-US" sz="1400" b="0" dirty="0">
                <a:solidFill>
                  <a:srgbClr val="15B8AE"/>
                </a:solidFill>
                <a:effectLst/>
                <a:latin typeface="Consolas" panose="020B0609020204030204" pitchFamily="49" charset="0"/>
              </a:rPr>
              <a:t>alert</a:t>
            </a:r>
            <a:r>
              <a:rPr lang="en-US" sz="1400" b="0" dirty="0">
                <a:solidFill>
                  <a:srgbClr val="DFDFDF"/>
                </a:solidFill>
                <a:effectLst/>
                <a:latin typeface="Consolas" panose="020B0609020204030204" pitchFamily="49" charset="0"/>
              </a:rPr>
              <a:t>(</a:t>
            </a:r>
            <a:r>
              <a:rPr lang="en-US" sz="1400" b="0" dirty="0">
                <a:solidFill>
                  <a:srgbClr val="7EBEA0"/>
                </a:solidFill>
                <a:effectLst/>
                <a:latin typeface="Consolas" panose="020B0609020204030204" pitchFamily="49" charset="0"/>
              </a:rPr>
              <a:t>"❌ Access Denied. Please login first."</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  </a:t>
            </a:r>
            <a:r>
              <a:rPr lang="en-US" sz="1400" b="0" dirty="0" err="1">
                <a:solidFill>
                  <a:srgbClr val="DFDFDF"/>
                </a:solidFill>
                <a:effectLst/>
                <a:latin typeface="Consolas" panose="020B0609020204030204" pitchFamily="49" charset="0"/>
              </a:rPr>
              <a:t>window.location.href</a:t>
            </a:r>
            <a:r>
              <a:rPr lang="en-US" sz="1400" b="0" dirty="0">
                <a:solidFill>
                  <a:srgbClr val="DFDFDF"/>
                </a:solidFill>
                <a:effectLst/>
                <a:latin typeface="Consolas" panose="020B0609020204030204" pitchFamily="49" charset="0"/>
              </a:rPr>
              <a:t> </a:t>
            </a:r>
            <a:r>
              <a:rPr lang="en-US" sz="1400" b="0" dirty="0">
                <a:solidFill>
                  <a:srgbClr val="007AAE"/>
                </a:solidFill>
                <a:effectLst/>
                <a:latin typeface="Consolas" panose="020B0609020204030204" pitchFamily="49" charset="0"/>
              </a:rPr>
              <a:t>=</a:t>
            </a:r>
            <a:r>
              <a:rPr lang="en-US" sz="1400" b="0" dirty="0">
                <a:solidFill>
                  <a:srgbClr val="DFDFDF"/>
                </a:solidFill>
                <a:effectLst/>
                <a:latin typeface="Consolas" panose="020B0609020204030204" pitchFamily="49" charset="0"/>
              </a:rPr>
              <a:t> </a:t>
            </a:r>
            <a:r>
              <a:rPr lang="en-US" sz="1400" b="0" dirty="0">
                <a:solidFill>
                  <a:srgbClr val="7EBEA0"/>
                </a:solidFill>
                <a:effectLst/>
                <a:latin typeface="Consolas" panose="020B0609020204030204" pitchFamily="49" charset="0"/>
              </a:rPr>
              <a:t>"login.html"</a:t>
            </a:r>
            <a:r>
              <a:rPr lang="en-US" sz="1400" b="0" dirty="0">
                <a:solidFill>
                  <a:srgbClr val="DFDFDF"/>
                </a:solidFill>
                <a:effectLst/>
                <a:latin typeface="Consolas" panose="020B0609020204030204" pitchFamily="49" charset="0"/>
              </a:rPr>
              <a:t>;</a:t>
            </a:r>
          </a:p>
          <a:p>
            <a:r>
              <a:rPr lang="en-US" sz="1400" b="0" dirty="0">
                <a:solidFill>
                  <a:srgbClr val="DFDFDF"/>
                </a:solidFill>
                <a:effectLst/>
                <a:latin typeface="Consolas" panose="020B0609020204030204" pitchFamily="49" charset="0"/>
              </a:rPr>
              <a:t>}</a:t>
            </a:r>
          </a:p>
        </p:txBody>
      </p:sp>
    </p:spTree>
    <p:extLst>
      <p:ext uri="{BB962C8B-B14F-4D97-AF65-F5344CB8AC3E}">
        <p14:creationId xmlns:p14="http://schemas.microsoft.com/office/powerpoint/2010/main" val="3966457411"/>
      </p:ext>
    </p:extLst>
  </p:cSld>
  <p:clrMapOvr>
    <a:masterClrMapping/>
  </p:clrMapOvr>
  <p:transition spd="med">
    <p:pull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Intro to API</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10" name="Rectangle: Rounded Corners 9">
            <a:extLst>
              <a:ext uri="{FF2B5EF4-FFF2-40B4-BE49-F238E27FC236}">
                <a16:creationId xmlns:a16="http://schemas.microsoft.com/office/drawing/2014/main" id="{9DEECCAF-C169-42B3-793B-A682870ED37A}"/>
              </a:ext>
            </a:extLst>
          </p:cNvPr>
          <p:cNvSpPr/>
          <p:nvPr/>
        </p:nvSpPr>
        <p:spPr>
          <a:xfrm>
            <a:off x="1657968" y="1472948"/>
            <a:ext cx="8876059" cy="79402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0" i="0" dirty="0">
                <a:solidFill>
                  <a:schemeClr val="tx1"/>
                </a:solidFill>
                <a:effectLst>
                  <a:outerShdw blurRad="38100" dist="38100" dir="2700000" algn="tl">
                    <a:srgbClr val="000000">
                      <a:alpha val="43137"/>
                    </a:srgbClr>
                  </a:outerShdw>
                </a:effectLst>
                <a:latin typeface="quote-cjk-patch"/>
                <a:cs typeface="+mj-cs"/>
              </a:rPr>
              <a:t>🛡️ Authentication in UI</a:t>
            </a:r>
            <a:endParaRPr lang="ar-EG" sz="2800" b="0" i="0" dirty="0">
              <a:solidFill>
                <a:schemeClr val="tx1"/>
              </a:solidFill>
              <a:effectLst>
                <a:outerShdw blurRad="38100" dist="38100" dir="2700000" algn="tl">
                  <a:srgbClr val="000000">
                    <a:alpha val="43137"/>
                  </a:srgbClr>
                </a:outerShdw>
              </a:effectLst>
              <a:latin typeface="quote-cjk-patch"/>
              <a:cs typeface="+mj-cs"/>
            </a:endParaRPr>
          </a:p>
        </p:txBody>
      </p:sp>
      <p:sp>
        <p:nvSpPr>
          <p:cNvPr id="3" name="Rectangle: Rounded Corners 2">
            <a:extLst>
              <a:ext uri="{FF2B5EF4-FFF2-40B4-BE49-F238E27FC236}">
                <a16:creationId xmlns:a16="http://schemas.microsoft.com/office/drawing/2014/main" id="{B2D41054-823E-A9C2-8B15-64B54BFBC994}"/>
              </a:ext>
            </a:extLst>
          </p:cNvPr>
          <p:cNvSpPr/>
          <p:nvPr/>
        </p:nvSpPr>
        <p:spPr>
          <a:xfrm>
            <a:off x="1657967" y="2280216"/>
            <a:ext cx="8876059" cy="56562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en-US" sz="2000" b="0" dirty="0">
                <a:solidFill>
                  <a:srgbClr val="DFDFDF"/>
                </a:solidFill>
                <a:effectLst/>
                <a:latin typeface="Arial" panose="020B0604020202020204" pitchFamily="34" charset="0"/>
                <a:cs typeface="Arial" panose="020B0604020202020204" pitchFamily="34" charset="0"/>
              </a:rPr>
              <a:t>Cookies vs </a:t>
            </a:r>
            <a:r>
              <a:rPr lang="en-US" sz="2000" b="0" dirty="0" err="1">
                <a:solidFill>
                  <a:srgbClr val="DFDFDF"/>
                </a:solidFill>
                <a:effectLst/>
                <a:latin typeface="Arial" panose="020B0604020202020204" pitchFamily="34" charset="0"/>
                <a:cs typeface="Arial" panose="020B0604020202020204" pitchFamily="34" charset="0"/>
              </a:rPr>
              <a:t>LocalStorage</a:t>
            </a:r>
            <a:endParaRPr lang="en-US" sz="2000" dirty="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03D8A3E7-345E-5E3F-B483-C7B1981EBD3C}"/>
              </a:ext>
            </a:extLst>
          </p:cNvPr>
          <p:cNvGraphicFramePr>
            <a:graphicFrameLocks noGrp="1"/>
          </p:cNvGraphicFramePr>
          <p:nvPr>
            <p:extLst>
              <p:ext uri="{D42A27DB-BD31-4B8C-83A1-F6EECF244321}">
                <p14:modId xmlns:p14="http://schemas.microsoft.com/office/powerpoint/2010/main" val="3589113519"/>
              </p:ext>
            </p:extLst>
          </p:nvPr>
        </p:nvGraphicFramePr>
        <p:xfrm>
          <a:off x="2435539" y="2914884"/>
          <a:ext cx="7320914" cy="2194560"/>
        </p:xfrm>
        <a:graphic>
          <a:graphicData uri="http://schemas.openxmlformats.org/drawingml/2006/table">
            <a:tbl>
              <a:tblPr>
                <a:tableStyleId>{E269D01E-BC32-4049-B463-5C60D7B0CCD2}</a:tableStyleId>
              </a:tblPr>
              <a:tblGrid>
                <a:gridCol w="1524317">
                  <a:extLst>
                    <a:ext uri="{9D8B030D-6E8A-4147-A177-3AD203B41FA5}">
                      <a16:colId xmlns:a16="http://schemas.microsoft.com/office/drawing/2014/main" val="4217360047"/>
                    </a:ext>
                  </a:extLst>
                </a:gridCol>
                <a:gridCol w="2883217">
                  <a:extLst>
                    <a:ext uri="{9D8B030D-6E8A-4147-A177-3AD203B41FA5}">
                      <a16:colId xmlns:a16="http://schemas.microsoft.com/office/drawing/2014/main" val="2677118504"/>
                    </a:ext>
                  </a:extLst>
                </a:gridCol>
                <a:gridCol w="2913380">
                  <a:extLst>
                    <a:ext uri="{9D8B030D-6E8A-4147-A177-3AD203B41FA5}">
                      <a16:colId xmlns:a16="http://schemas.microsoft.com/office/drawing/2014/main" val="118965970"/>
                    </a:ext>
                  </a:extLst>
                </a:gridCol>
              </a:tblGrid>
              <a:tr h="0">
                <a:tc>
                  <a:txBody>
                    <a:bodyPr/>
                    <a:lstStyle/>
                    <a:p>
                      <a:pPr algn="ctr" rtl="0"/>
                      <a:r>
                        <a:rPr lang="en-US" sz="1800" dirty="0">
                          <a:latin typeface="Arial" panose="020B0604020202020204" pitchFamily="34" charset="0"/>
                          <a:cs typeface="Arial" panose="020B0604020202020204" pitchFamily="34" charset="0"/>
                        </a:rPr>
                        <a:t>Feature</a:t>
                      </a:r>
                    </a:p>
                  </a:txBody>
                  <a:tcPr anchor="ctr"/>
                </a:tc>
                <a:tc>
                  <a:txBody>
                    <a:bodyPr/>
                    <a:lstStyle/>
                    <a:p>
                      <a:pPr algn="ctr" rtl="0"/>
                      <a:r>
                        <a:rPr lang="en-US" sz="1800" dirty="0">
                          <a:latin typeface="Arial" panose="020B0604020202020204" pitchFamily="34" charset="0"/>
                          <a:cs typeface="Arial" panose="020B0604020202020204" pitchFamily="34" charset="0"/>
                        </a:rPr>
                        <a:t>Cookies</a:t>
                      </a:r>
                    </a:p>
                  </a:txBody>
                  <a:tcPr anchor="ctr"/>
                </a:tc>
                <a:tc>
                  <a:txBody>
                    <a:bodyPr/>
                    <a:lstStyle/>
                    <a:p>
                      <a:pPr algn="ctr" rtl="0"/>
                      <a:r>
                        <a:rPr lang="en-US" sz="1800" dirty="0" err="1">
                          <a:latin typeface="Arial" panose="020B0604020202020204" pitchFamily="34" charset="0"/>
                          <a:cs typeface="Arial" panose="020B0604020202020204" pitchFamily="34" charset="0"/>
                        </a:rPr>
                        <a:t>LocalStorage</a:t>
                      </a:r>
                      <a:endParaRPr lang="en-US"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9018151"/>
                  </a:ext>
                </a:extLst>
              </a:tr>
              <a:tr h="0">
                <a:tc>
                  <a:txBody>
                    <a:bodyPr/>
                    <a:lstStyle/>
                    <a:p>
                      <a:pPr algn="r" rtl="1"/>
                      <a:r>
                        <a:rPr lang="ar-EG" sz="1800" dirty="0">
                          <a:latin typeface="Arial" panose="020B0604020202020204" pitchFamily="34" charset="0"/>
                          <a:cs typeface="Arial" panose="020B0604020202020204" pitchFamily="34" charset="0"/>
                        </a:rPr>
                        <a:t>الحجم الأقصى</a:t>
                      </a:r>
                    </a:p>
                  </a:txBody>
                  <a:tcPr anchor="ctr"/>
                </a:tc>
                <a:tc>
                  <a:txBody>
                    <a:bodyPr/>
                    <a:lstStyle/>
                    <a:p>
                      <a:pPr algn="r" rtl="1"/>
                      <a:r>
                        <a:rPr lang="ar-EG" sz="1800" dirty="0">
                          <a:latin typeface="Arial" panose="020B0604020202020204" pitchFamily="34" charset="0"/>
                          <a:cs typeface="Arial" panose="020B0604020202020204" pitchFamily="34" charset="0"/>
                        </a:rPr>
                        <a:t>حوالي 4</a:t>
                      </a:r>
                      <a:r>
                        <a:rPr lang="en-US" sz="1800" dirty="0">
                          <a:latin typeface="Arial" panose="020B0604020202020204" pitchFamily="34" charset="0"/>
                          <a:cs typeface="Arial" panose="020B0604020202020204" pitchFamily="34" charset="0"/>
                        </a:rPr>
                        <a:t>KB</a:t>
                      </a:r>
                    </a:p>
                  </a:txBody>
                  <a:tcPr anchor="ctr"/>
                </a:tc>
                <a:tc>
                  <a:txBody>
                    <a:bodyPr/>
                    <a:lstStyle/>
                    <a:p>
                      <a:pPr algn="r" rtl="1"/>
                      <a:r>
                        <a:rPr lang="ar-EG" sz="1800" dirty="0">
                          <a:latin typeface="Arial" panose="020B0604020202020204" pitchFamily="34" charset="0"/>
                          <a:cs typeface="Arial" panose="020B0604020202020204" pitchFamily="34" charset="0"/>
                        </a:rPr>
                        <a:t>حوالي 5</a:t>
                      </a:r>
                      <a:r>
                        <a:rPr lang="en-US" sz="1800" dirty="0">
                          <a:latin typeface="Arial" panose="020B0604020202020204" pitchFamily="34" charset="0"/>
                          <a:cs typeface="Arial" panose="020B0604020202020204" pitchFamily="34" charset="0"/>
                        </a:rPr>
                        <a:t>MB</a:t>
                      </a:r>
                    </a:p>
                  </a:txBody>
                  <a:tcPr anchor="ctr"/>
                </a:tc>
                <a:extLst>
                  <a:ext uri="{0D108BD9-81ED-4DB2-BD59-A6C34878D82A}">
                    <a16:rowId xmlns:a16="http://schemas.microsoft.com/office/drawing/2014/main" val="3038248551"/>
                  </a:ext>
                </a:extLst>
              </a:tr>
              <a:tr h="0">
                <a:tc>
                  <a:txBody>
                    <a:bodyPr/>
                    <a:lstStyle/>
                    <a:p>
                      <a:pPr algn="r" rtl="1"/>
                      <a:r>
                        <a:rPr lang="ar-EG" sz="1800" dirty="0">
                          <a:latin typeface="Arial" panose="020B0604020202020204" pitchFamily="34" charset="0"/>
                          <a:cs typeface="Arial" panose="020B0604020202020204" pitchFamily="34" charset="0"/>
                        </a:rPr>
                        <a:t>تاريخ الانتهاء</a:t>
                      </a:r>
                    </a:p>
                  </a:txBody>
                  <a:tcPr anchor="ctr"/>
                </a:tc>
                <a:tc>
                  <a:txBody>
                    <a:bodyPr/>
                    <a:lstStyle/>
                    <a:p>
                      <a:pPr algn="r" rtl="1"/>
                      <a:r>
                        <a:rPr lang="ar-EG" sz="1800" dirty="0">
                          <a:latin typeface="Arial" panose="020B0604020202020204" pitchFamily="34" charset="0"/>
                          <a:cs typeface="Arial" panose="020B0604020202020204" pitchFamily="34" charset="0"/>
                        </a:rPr>
                        <a:t>له صلاحية زمنية</a:t>
                      </a:r>
                    </a:p>
                  </a:txBody>
                  <a:tcPr anchor="ctr"/>
                </a:tc>
                <a:tc>
                  <a:txBody>
                    <a:bodyPr/>
                    <a:lstStyle/>
                    <a:p>
                      <a:pPr algn="r" rtl="1"/>
                      <a:r>
                        <a:rPr lang="ar-EG" sz="1800" dirty="0">
                          <a:latin typeface="Arial" panose="020B0604020202020204" pitchFamily="34" charset="0"/>
                          <a:cs typeface="Arial" panose="020B0604020202020204" pitchFamily="34" charset="0"/>
                        </a:rPr>
                        <a:t>يبقى دائمًا حتى يتم حذفه يدويًا</a:t>
                      </a:r>
                    </a:p>
                  </a:txBody>
                  <a:tcPr anchor="ctr"/>
                </a:tc>
                <a:extLst>
                  <a:ext uri="{0D108BD9-81ED-4DB2-BD59-A6C34878D82A}">
                    <a16:rowId xmlns:a16="http://schemas.microsoft.com/office/drawing/2014/main" val="1765596352"/>
                  </a:ext>
                </a:extLst>
              </a:tr>
              <a:tr h="0">
                <a:tc>
                  <a:txBody>
                    <a:bodyPr/>
                    <a:lstStyle/>
                    <a:p>
                      <a:pPr algn="r" rtl="1"/>
                      <a:r>
                        <a:rPr lang="ar-EG" sz="1800" dirty="0" err="1">
                          <a:latin typeface="Arial" panose="020B0604020202020204" pitchFamily="34" charset="0"/>
                          <a:cs typeface="Arial" panose="020B0604020202020204" pitchFamily="34" charset="0"/>
                        </a:rPr>
                        <a:t>بيترسل</a:t>
                      </a:r>
                      <a:r>
                        <a:rPr lang="ar-EG" sz="1800" dirty="0">
                          <a:latin typeface="Arial" panose="020B0604020202020204" pitchFamily="34" charset="0"/>
                          <a:cs typeface="Arial" panose="020B0604020202020204" pitchFamily="34" charset="0"/>
                        </a:rPr>
                        <a:t> تلقائيًا؟</a:t>
                      </a:r>
                    </a:p>
                  </a:txBody>
                  <a:tcPr anchor="ctr"/>
                </a:tc>
                <a:tc>
                  <a:txBody>
                    <a:bodyPr/>
                    <a:lstStyle/>
                    <a:p>
                      <a:pPr algn="r" rtl="1"/>
                      <a:r>
                        <a:rPr lang="ar-EG" sz="1800" dirty="0">
                          <a:latin typeface="Arial" panose="020B0604020202020204" pitchFamily="34" charset="0"/>
                          <a:cs typeface="Arial" panose="020B0604020202020204" pitchFamily="34" charset="0"/>
                        </a:rPr>
                        <a:t>نعم، مع كل طلب </a:t>
                      </a:r>
                      <a:r>
                        <a:rPr lang="en-US" sz="1800" dirty="0">
                          <a:latin typeface="Arial" panose="020B0604020202020204" pitchFamily="34" charset="0"/>
                          <a:cs typeface="Arial" panose="020B0604020202020204" pitchFamily="34" charset="0"/>
                        </a:rPr>
                        <a:t>HTTP</a:t>
                      </a:r>
                    </a:p>
                  </a:txBody>
                  <a:tcPr anchor="ctr"/>
                </a:tc>
                <a:tc>
                  <a:txBody>
                    <a:bodyPr/>
                    <a:lstStyle/>
                    <a:p>
                      <a:pPr algn="r" rtl="1"/>
                      <a:r>
                        <a:rPr lang="ar-EG" sz="1800" dirty="0">
                          <a:latin typeface="Arial" panose="020B0604020202020204" pitchFamily="34" charset="0"/>
                          <a:cs typeface="Arial" panose="020B0604020202020204" pitchFamily="34" charset="0"/>
                        </a:rPr>
                        <a:t>لا، لازم تبعته يدويًا في </a:t>
                      </a:r>
                      <a:r>
                        <a:rPr lang="en-US" sz="1800" dirty="0">
                          <a:latin typeface="Arial" panose="020B0604020202020204" pitchFamily="34" charset="0"/>
                          <a:cs typeface="Arial" panose="020B0604020202020204" pitchFamily="34" charset="0"/>
                        </a:rPr>
                        <a:t>JS</a:t>
                      </a:r>
                    </a:p>
                  </a:txBody>
                  <a:tcPr anchor="ctr"/>
                </a:tc>
                <a:extLst>
                  <a:ext uri="{0D108BD9-81ED-4DB2-BD59-A6C34878D82A}">
                    <a16:rowId xmlns:a16="http://schemas.microsoft.com/office/drawing/2014/main" val="4025464990"/>
                  </a:ext>
                </a:extLst>
              </a:tr>
              <a:tr h="0">
                <a:tc>
                  <a:txBody>
                    <a:bodyPr/>
                    <a:lstStyle/>
                    <a:p>
                      <a:pPr algn="r" rtl="1"/>
                      <a:r>
                        <a:rPr lang="ar-EG" sz="1800" dirty="0">
                          <a:latin typeface="Arial" panose="020B0604020202020204" pitchFamily="34" charset="0"/>
                          <a:cs typeface="Arial" panose="020B0604020202020204" pitchFamily="34" charset="0"/>
                        </a:rPr>
                        <a:t>الأمان</a:t>
                      </a:r>
                    </a:p>
                  </a:txBody>
                  <a:tcPr anchor="ctr"/>
                </a:tc>
                <a:tc>
                  <a:txBody>
                    <a:bodyPr/>
                    <a:lstStyle/>
                    <a:p>
                      <a:pPr algn="r" rtl="1"/>
                      <a:r>
                        <a:rPr lang="ar-EG" sz="1800" dirty="0">
                          <a:latin typeface="Arial" panose="020B0604020202020204" pitchFamily="34" charset="0"/>
                          <a:cs typeface="Arial" panose="020B0604020202020204" pitchFamily="34" charset="0"/>
                        </a:rPr>
                        <a:t>ممكن يُسرق لو بدون </a:t>
                      </a:r>
                      <a:r>
                        <a:rPr lang="en-US" sz="1800" dirty="0">
                          <a:latin typeface="Arial" panose="020B0604020202020204" pitchFamily="34" charset="0"/>
                          <a:cs typeface="Arial" panose="020B0604020202020204" pitchFamily="34" charset="0"/>
                        </a:rPr>
                        <a:t>HTTPS</a:t>
                      </a:r>
                    </a:p>
                  </a:txBody>
                  <a:tcPr anchor="ctr"/>
                </a:tc>
                <a:tc>
                  <a:txBody>
                    <a:bodyPr/>
                    <a:lstStyle/>
                    <a:p>
                      <a:pPr algn="r" rtl="1"/>
                      <a:r>
                        <a:rPr lang="ar-EG" sz="1800" dirty="0">
                          <a:latin typeface="Arial" panose="020B0604020202020204" pitchFamily="34" charset="0"/>
                          <a:cs typeface="Arial" panose="020B0604020202020204" pitchFamily="34" charset="0"/>
                        </a:rPr>
                        <a:t>أكثر أمانًا، لكنه مكشوف في المتصفح</a:t>
                      </a:r>
                    </a:p>
                  </a:txBody>
                  <a:tcPr anchor="ctr"/>
                </a:tc>
                <a:extLst>
                  <a:ext uri="{0D108BD9-81ED-4DB2-BD59-A6C34878D82A}">
                    <a16:rowId xmlns:a16="http://schemas.microsoft.com/office/drawing/2014/main" val="521212550"/>
                  </a:ext>
                </a:extLst>
              </a:tr>
              <a:tr h="0">
                <a:tc>
                  <a:txBody>
                    <a:bodyPr/>
                    <a:lstStyle/>
                    <a:p>
                      <a:pPr algn="r" rtl="1"/>
                      <a:r>
                        <a:rPr lang="ar-EG" sz="1800" dirty="0">
                          <a:latin typeface="Arial" panose="020B0604020202020204" pitchFamily="34" charset="0"/>
                          <a:cs typeface="Arial" panose="020B0604020202020204" pitchFamily="34" charset="0"/>
                        </a:rPr>
                        <a:t>الاستخدام الأفضل</a:t>
                      </a:r>
                    </a:p>
                  </a:txBody>
                  <a:tcPr anchor="ctr"/>
                </a:tc>
                <a:tc>
                  <a:txBody>
                    <a:bodyPr/>
                    <a:lstStyle/>
                    <a:p>
                      <a:pPr algn="r" rtl="1"/>
                      <a:r>
                        <a:rPr lang="ar-EG" sz="1800" dirty="0">
                          <a:latin typeface="Arial" panose="020B0604020202020204" pitchFamily="34" charset="0"/>
                          <a:cs typeface="Arial" panose="020B0604020202020204" pitchFamily="34" charset="0"/>
                        </a:rPr>
                        <a:t>إدارة الجلسات – التوثيق مع السيرفر</a:t>
                      </a:r>
                    </a:p>
                  </a:txBody>
                  <a:tcPr anchor="ctr"/>
                </a:tc>
                <a:tc>
                  <a:txBody>
                    <a:bodyPr/>
                    <a:lstStyle/>
                    <a:p>
                      <a:pPr algn="r" rtl="1"/>
                      <a:r>
                        <a:rPr lang="ar-EG" sz="1800" dirty="0">
                          <a:latin typeface="Arial" panose="020B0604020202020204" pitchFamily="34" charset="0"/>
                          <a:cs typeface="Arial" panose="020B0604020202020204" pitchFamily="34" charset="0"/>
                        </a:rPr>
                        <a:t>حفظ بيانات الواجهة – مثل </a:t>
                      </a:r>
                      <a:r>
                        <a:rPr lang="ar-EG" sz="1800" dirty="0" err="1">
                          <a:latin typeface="Arial" panose="020B0604020202020204" pitchFamily="34" charset="0"/>
                          <a:cs typeface="Arial" panose="020B0604020202020204" pitchFamily="34" charset="0"/>
                        </a:rPr>
                        <a:t>التوكن</a:t>
                      </a:r>
                      <a:endParaRPr lang="ar-EG"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05836571"/>
                  </a:ext>
                </a:extLst>
              </a:tr>
            </a:tbl>
          </a:graphicData>
        </a:graphic>
      </p:graphicFrame>
      <p:sp>
        <p:nvSpPr>
          <p:cNvPr id="9" name="Rectangle 1">
            <a:extLst>
              <a:ext uri="{FF2B5EF4-FFF2-40B4-BE49-F238E27FC236}">
                <a16:creationId xmlns:a16="http://schemas.microsoft.com/office/drawing/2014/main" id="{30A281D4-8BC8-8E4D-D92A-1B8C779019C5}"/>
              </a:ext>
            </a:extLst>
          </p:cNvPr>
          <p:cNvSpPr>
            <a:spLocks noChangeArrowheads="1"/>
          </p:cNvSpPr>
          <p:nvPr/>
        </p:nvSpPr>
        <p:spPr bwMode="auto">
          <a:xfrm>
            <a:off x="1295400" y="3119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Rounded Corners 10">
            <a:extLst>
              <a:ext uri="{FF2B5EF4-FFF2-40B4-BE49-F238E27FC236}">
                <a16:creationId xmlns:a16="http://schemas.microsoft.com/office/drawing/2014/main" id="{0B4B33A9-1FB3-2206-487D-87963921E284}"/>
              </a:ext>
            </a:extLst>
          </p:cNvPr>
          <p:cNvSpPr/>
          <p:nvPr/>
        </p:nvSpPr>
        <p:spPr>
          <a:xfrm>
            <a:off x="1657967" y="5236370"/>
            <a:ext cx="8876059" cy="105073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r" rtl="1"/>
            <a:r>
              <a:rPr lang="ar-EG" b="0" dirty="0">
                <a:solidFill>
                  <a:srgbClr val="DFDFDF"/>
                </a:solidFill>
                <a:effectLst/>
                <a:latin typeface="Arial" panose="020B0604020202020204" pitchFamily="34" charset="0"/>
                <a:cs typeface="Arial" panose="020B0604020202020204" pitchFamily="34" charset="0"/>
              </a:rPr>
              <a:t>في مشروعك، خزّن </a:t>
            </a:r>
            <a:r>
              <a:rPr lang="ar-EG" b="0" dirty="0" err="1">
                <a:solidFill>
                  <a:srgbClr val="DFDFDF"/>
                </a:solidFill>
                <a:effectLst/>
                <a:latin typeface="Arial" panose="020B0604020202020204" pitchFamily="34" charset="0"/>
                <a:cs typeface="Arial" panose="020B0604020202020204" pitchFamily="34" charset="0"/>
              </a:rPr>
              <a:t>التوكن</a:t>
            </a:r>
            <a:r>
              <a:rPr lang="ar-EG" b="0" dirty="0">
                <a:solidFill>
                  <a:srgbClr val="DFDFDF"/>
                </a:solidFill>
                <a:effectLst/>
                <a:latin typeface="Arial" panose="020B0604020202020204" pitchFamily="34" charset="0"/>
                <a:cs typeface="Arial" panose="020B0604020202020204" pitchFamily="34" charset="0"/>
              </a:rPr>
              <a:t> في</a:t>
            </a:r>
            <a:r>
              <a:rPr lang="en-US" b="0" dirty="0">
                <a:solidFill>
                  <a:srgbClr val="DFDFDF"/>
                </a:solidFill>
                <a:effectLst/>
                <a:latin typeface="Arial" panose="020B0604020202020204" pitchFamily="34" charset="0"/>
                <a:cs typeface="Arial" panose="020B0604020202020204" pitchFamily="34" charset="0"/>
              </a:rPr>
              <a:t> cookies </a:t>
            </a:r>
            <a:r>
              <a:rPr lang="ar-EG" b="0" dirty="0">
                <a:solidFill>
                  <a:srgbClr val="DFDFDF"/>
                </a:solidFill>
                <a:effectLst/>
                <a:latin typeface="Arial" panose="020B0604020202020204" pitchFamily="34" charset="0"/>
                <a:cs typeface="Arial" panose="020B0604020202020204" pitchFamily="34" charset="0"/>
              </a:rPr>
              <a:t>لكن خزّن اسم المستخدم في</a:t>
            </a:r>
            <a:r>
              <a:rPr lang="en-US" b="0" dirty="0">
                <a:solidFill>
                  <a:srgbClr val="DFDFDF"/>
                </a:solidFill>
                <a:effectLst/>
                <a:latin typeface="Arial" panose="020B0604020202020204" pitchFamily="34" charset="0"/>
                <a:cs typeface="Arial" panose="020B0604020202020204" pitchFamily="34" charset="0"/>
              </a:rPr>
              <a:t>. </a:t>
            </a:r>
            <a:r>
              <a:rPr lang="en-US" b="0" dirty="0" err="1">
                <a:solidFill>
                  <a:srgbClr val="DFDFDF"/>
                </a:solidFill>
                <a:effectLst/>
                <a:latin typeface="Arial" panose="020B0604020202020204" pitchFamily="34" charset="0"/>
                <a:cs typeface="Arial" panose="020B0604020202020204" pitchFamily="34" charset="0"/>
              </a:rPr>
              <a:t>localStorage</a:t>
            </a:r>
            <a:r>
              <a:rPr lang="ar-EG" b="0" dirty="0">
                <a:solidFill>
                  <a:srgbClr val="DFDFDF"/>
                </a:solidFill>
                <a:effectLst/>
                <a:latin typeface="Arial" panose="020B0604020202020204" pitchFamily="34" charset="0"/>
                <a:cs typeface="Arial" panose="020B0604020202020204" pitchFamily="34" charset="0"/>
              </a:rPr>
              <a:t> ثم استخدمهم معًا داخل </a:t>
            </a:r>
            <a:r>
              <a:rPr lang="en-US" b="0" dirty="0">
                <a:solidFill>
                  <a:srgbClr val="DFDFDF"/>
                </a:solidFill>
                <a:effectLst/>
                <a:latin typeface="Arial" panose="020B0604020202020204" pitchFamily="34" charset="0"/>
                <a:cs typeface="Arial" panose="020B0604020202020204" pitchFamily="34" charset="0"/>
              </a:rPr>
              <a:t>navbar </a:t>
            </a:r>
            <a:r>
              <a:rPr lang="ar-EG" b="0" dirty="0">
                <a:solidFill>
                  <a:srgbClr val="DFDFDF"/>
                </a:solidFill>
                <a:effectLst/>
                <a:latin typeface="Arial" panose="020B0604020202020204" pitchFamily="34" charset="0"/>
                <a:cs typeface="Arial" panose="020B0604020202020204" pitchFamily="34" charset="0"/>
              </a:rPr>
              <a:t> والترحيب.</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052816"/>
      </p:ext>
    </p:extLst>
  </p:cSld>
  <p:clrMapOvr>
    <a:masterClrMapping/>
  </p:clrMapOvr>
  <p:transition spd="med">
    <p:pull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Task project</a:t>
            </a:r>
          </a:p>
        </p:txBody>
      </p:sp>
      <p:sp>
        <p:nvSpPr>
          <p:cNvPr id="13" name="Rectangle: Rounded Corners 12">
            <a:extLst>
              <a:ext uri="{FF2B5EF4-FFF2-40B4-BE49-F238E27FC236}">
                <a16:creationId xmlns:a16="http://schemas.microsoft.com/office/drawing/2014/main" id="{7424F20C-68D3-6619-967C-19B44FE1EB7A}"/>
              </a:ext>
            </a:extLst>
          </p:cNvPr>
          <p:cNvSpPr/>
          <p:nvPr/>
        </p:nvSpPr>
        <p:spPr>
          <a:xfrm>
            <a:off x="1657968" y="1508741"/>
            <a:ext cx="8876059" cy="4761430"/>
          </a:xfrm>
          <a:prstGeom prst="roundRect">
            <a:avLst>
              <a:gd name="adj" fmla="val 3528"/>
            </a:avLst>
          </a:prstGeom>
        </p:spPr>
        <p:style>
          <a:lnRef idx="0">
            <a:schemeClr val="accent6"/>
          </a:lnRef>
          <a:fillRef idx="3">
            <a:schemeClr val="accent6"/>
          </a:fillRef>
          <a:effectRef idx="3">
            <a:schemeClr val="accent6"/>
          </a:effectRef>
          <a:fontRef idx="minor">
            <a:schemeClr val="lt1"/>
          </a:fontRef>
        </p:style>
        <p:txBody>
          <a:bodyPr rtlCol="0" anchor="ctr"/>
          <a:lstStyle/>
          <a:p>
            <a:pPr>
              <a:lnSpc>
                <a:spcPct val="150000"/>
              </a:lnSpc>
            </a:pPr>
            <a:r>
              <a:rPr lang="en-US" sz="2400" b="1" dirty="0">
                <a:latin typeface="Arial" panose="020B0604020202020204" pitchFamily="34" charset="0"/>
                <a:cs typeface="Arial" panose="020B0604020202020204" pitchFamily="34" charset="0"/>
              </a:rPr>
              <a:t>🧩 Final Project – Secure Login Panel</a:t>
            </a:r>
            <a:endParaRPr lang="ar-EG" sz="2400" b="1" dirty="0">
              <a:latin typeface="Arial" panose="020B0604020202020204" pitchFamily="34" charset="0"/>
              <a:cs typeface="Arial" panose="020B0604020202020204" pitchFamily="34" charset="0"/>
            </a:endParaRPr>
          </a:p>
          <a:p>
            <a:pPr>
              <a:lnSpc>
                <a:spcPct val="150000"/>
              </a:lnSpc>
            </a:pPr>
            <a:endParaRPr lang="en-US" sz="2400" b="1" dirty="0">
              <a:latin typeface="Arial" panose="020B0604020202020204" pitchFamily="34" charset="0"/>
              <a:cs typeface="Arial" panose="020B0604020202020204" pitchFamily="34" charset="0"/>
            </a:endParaRPr>
          </a:p>
          <a:p>
            <a:pPr marL="742950" lvl="1" indent="-285750" algn="r" rtl="1">
              <a:lnSpc>
                <a:spcPct val="150000"/>
              </a:lnSpc>
              <a:buFont typeface="Wingdings" panose="05000000000000000000" pitchFamily="2" charset="2"/>
              <a:buChar char="q"/>
            </a:pPr>
            <a:r>
              <a:rPr lang="ar-EG" b="1" dirty="0">
                <a:latin typeface="Arial" panose="020B0604020202020204" pitchFamily="34" charset="0"/>
                <a:cs typeface="Arial" panose="020B0604020202020204" pitchFamily="34" charset="0"/>
              </a:rPr>
              <a:t>ابنِ </a:t>
            </a:r>
            <a:r>
              <a:rPr lang="en-US" b="1" dirty="0">
                <a:latin typeface="Arial" panose="020B0604020202020204" pitchFamily="34" charset="0"/>
                <a:cs typeface="Arial" panose="020B0604020202020204" pitchFamily="34" charset="0"/>
              </a:rPr>
              <a:t>CRUD</a:t>
            </a:r>
            <a:r>
              <a:rPr lang="ar-EG" b="1" dirty="0">
                <a:latin typeface="Arial" panose="020B0604020202020204" pitchFamily="34" charset="0"/>
                <a:cs typeface="Arial" panose="020B0604020202020204" pitchFamily="34" charset="0"/>
              </a:rPr>
              <a:t> كامل لجدول الطلاب باستخدام:</a:t>
            </a:r>
          </a:p>
          <a:p>
            <a:pPr lvl="1" algn="r" rtl="1">
              <a:lnSpc>
                <a:spcPct val="150000"/>
              </a:lnSpc>
            </a:pPr>
            <a:endParaRPr lang="ar-EG" b="1"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q"/>
            </a:pPr>
            <a:r>
              <a:rPr lang="en-US" b="1" dirty="0" err="1">
                <a:latin typeface="Arial" panose="020B0604020202020204" pitchFamily="34" charset="0"/>
                <a:cs typeface="Arial" panose="020B0604020202020204" pitchFamily="34" charset="0"/>
              </a:rPr>
              <a:t>students_api</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get.php</a:t>
            </a:r>
            <a:endParaRPr lang="en-US" b="1"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q"/>
            </a:pPr>
            <a:r>
              <a:rPr lang="en-US" b="1" dirty="0" err="1">
                <a:latin typeface="Arial" panose="020B0604020202020204" pitchFamily="34" charset="0"/>
                <a:cs typeface="Arial" panose="020B0604020202020204" pitchFamily="34" charset="0"/>
              </a:rPr>
              <a:t>students_api</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post.php</a:t>
            </a:r>
            <a:endParaRPr lang="en-US" b="1"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q"/>
            </a:pPr>
            <a:r>
              <a:rPr lang="en-US" b="1" dirty="0" err="1">
                <a:latin typeface="Arial" panose="020B0604020202020204" pitchFamily="34" charset="0"/>
                <a:cs typeface="Arial" panose="020B0604020202020204" pitchFamily="34" charset="0"/>
              </a:rPr>
              <a:t>students_api</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put.php</a:t>
            </a:r>
            <a:endParaRPr lang="en-US" b="1" dirty="0">
              <a:latin typeface="Arial" panose="020B0604020202020204" pitchFamily="34" charset="0"/>
              <a:cs typeface="Arial" panose="020B0604020202020204" pitchFamily="34" charset="0"/>
            </a:endParaRPr>
          </a:p>
          <a:p>
            <a:pPr marL="742950" lvl="1" indent="-285750">
              <a:lnSpc>
                <a:spcPct val="150000"/>
              </a:lnSpc>
              <a:buFont typeface="Wingdings" panose="05000000000000000000" pitchFamily="2" charset="2"/>
              <a:buChar char="q"/>
            </a:pPr>
            <a:r>
              <a:rPr lang="en-US" b="1" dirty="0" err="1">
                <a:latin typeface="Arial" panose="020B0604020202020204" pitchFamily="34" charset="0"/>
                <a:cs typeface="Arial" panose="020B0604020202020204" pitchFamily="34" charset="0"/>
              </a:rPr>
              <a:t>students_api</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delete.php</a:t>
            </a:r>
            <a:endParaRPr lang="ar-EG" b="1" dirty="0">
              <a:latin typeface="Arial" panose="020B0604020202020204" pitchFamily="34" charset="0"/>
              <a:cs typeface="Arial" panose="020B0604020202020204" pitchFamily="34" charset="0"/>
            </a:endParaRPr>
          </a:p>
          <a:p>
            <a:pPr lvl="1">
              <a:lnSpc>
                <a:spcPct val="150000"/>
              </a:lnSpc>
            </a:pPr>
            <a:endParaRPr lang="en-US" b="1" dirty="0">
              <a:latin typeface="Arial" panose="020B0604020202020204" pitchFamily="34" charset="0"/>
              <a:cs typeface="Arial" panose="020B0604020202020204" pitchFamily="34" charset="0"/>
            </a:endParaRPr>
          </a:p>
          <a:p>
            <a:pPr marL="742950" lvl="1" indent="-285750" algn="r" rtl="1">
              <a:lnSpc>
                <a:spcPct val="150000"/>
              </a:lnSpc>
              <a:buFont typeface="Wingdings" panose="05000000000000000000" pitchFamily="2" charset="2"/>
              <a:buChar char="q"/>
            </a:pPr>
            <a:r>
              <a:rPr lang="en-US" b="1" dirty="0">
                <a:latin typeface="Arial" panose="020B0604020202020204" pitchFamily="34" charset="0"/>
                <a:cs typeface="Arial" panose="020B0604020202020204" pitchFamily="34" charset="0"/>
              </a:rPr>
              <a:t>🧩 </a:t>
            </a:r>
            <a:r>
              <a:rPr lang="ar-EG" b="1" dirty="0">
                <a:latin typeface="Arial" panose="020B0604020202020204" pitchFamily="34" charset="0"/>
                <a:cs typeface="Arial" panose="020B0604020202020204" pitchFamily="34" charset="0"/>
              </a:rPr>
              <a:t>استخدم </a:t>
            </a:r>
            <a:r>
              <a:rPr lang="en-US" b="1" dirty="0">
                <a:latin typeface="Arial" panose="020B0604020202020204" pitchFamily="34" charset="0"/>
                <a:cs typeface="Arial" panose="020B0604020202020204" pitchFamily="34" charset="0"/>
              </a:rPr>
              <a:t>Bootstrap + fetch() + token + navbar</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Tree>
    <p:extLst>
      <p:ext uri="{BB962C8B-B14F-4D97-AF65-F5344CB8AC3E}">
        <p14:creationId xmlns:p14="http://schemas.microsoft.com/office/powerpoint/2010/main" val="1731704743"/>
      </p:ext>
    </p:extLst>
  </p:cSld>
  <p:clrMapOvr>
    <a:masterClrMapping/>
  </p:clrMapOvr>
  <p:transition spd="med">
    <p:pull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CE3A-5785-426C-AB32-3F601A2B2699}"/>
              </a:ext>
            </a:extLst>
          </p:cNvPr>
          <p:cNvSpPr>
            <a:spLocks noGrp="1"/>
          </p:cNvSpPr>
          <p:nvPr>
            <p:ph type="title" idx="4294967295"/>
          </p:nvPr>
        </p:nvSpPr>
        <p:spPr>
          <a:xfrm>
            <a:off x="1295400" y="474663"/>
            <a:ext cx="9601200" cy="1303337"/>
          </a:xfrm>
        </p:spPr>
        <p:txBody>
          <a:bodyPr>
            <a:normAutofit/>
          </a:bodyPr>
          <a:lstStyle/>
          <a:p>
            <a:pPr algn="ctr" rtl="0"/>
            <a:r>
              <a:rPr lang="en-US" sz="4400" b="1" dirty="0">
                <a:solidFill>
                  <a:schemeClr val="accent2"/>
                </a:solidFill>
              </a:rPr>
              <a:t>The End</a:t>
            </a:r>
            <a:r>
              <a:rPr lang="en-US" b="1" dirty="0">
                <a:solidFill>
                  <a:schemeClr val="accent2"/>
                </a:solidFill>
              </a:rPr>
              <a:t> Of Day 10</a:t>
            </a:r>
            <a:endParaRPr lang="en-US" sz="4400" b="1" dirty="0">
              <a:solidFill>
                <a:schemeClr val="accent2"/>
              </a:solidFill>
            </a:endParaRPr>
          </a:p>
        </p:txBody>
      </p:sp>
      <p:pic>
        <p:nvPicPr>
          <p:cNvPr id="6" name="Picture 5">
            <a:extLst>
              <a:ext uri="{FF2B5EF4-FFF2-40B4-BE49-F238E27FC236}">
                <a16:creationId xmlns:a16="http://schemas.microsoft.com/office/drawing/2014/main" id="{66021AD4-623F-E142-7261-0A9074770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15160"/>
            <a:ext cx="3571240" cy="3571240"/>
          </a:xfrm>
          <a:prstGeom prst="rect">
            <a:avLst/>
          </a:prstGeom>
        </p:spPr>
      </p:pic>
      <p:sp>
        <p:nvSpPr>
          <p:cNvPr id="8" name="Rectangle: Rounded Corners 7">
            <a:extLst>
              <a:ext uri="{FF2B5EF4-FFF2-40B4-BE49-F238E27FC236}">
                <a16:creationId xmlns:a16="http://schemas.microsoft.com/office/drawing/2014/main" id="{B5BE7ECC-B68A-4F41-7A67-223A064E2915}"/>
              </a:ext>
            </a:extLst>
          </p:cNvPr>
          <p:cNvSpPr/>
          <p:nvPr/>
        </p:nvSpPr>
        <p:spPr>
          <a:xfrm>
            <a:off x="5486400" y="1899920"/>
            <a:ext cx="5730240" cy="35458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ahnschrift" panose="020B0502040204020203" pitchFamily="34" charset="0"/>
              </a:rPr>
              <a:t>Feel free to contact me any time</a:t>
            </a:r>
          </a:p>
          <a:p>
            <a:pPr algn="ctr"/>
            <a:endParaRPr lang="en-US" dirty="0">
              <a:solidFill>
                <a:schemeClr val="tx1"/>
              </a:solidFill>
              <a:latin typeface="Bahnschrift" panose="020B0502040204020203" pitchFamily="34" charset="0"/>
            </a:endParaRPr>
          </a:p>
          <a:p>
            <a:pPr algn="ctr"/>
            <a:r>
              <a:rPr lang="en-US" dirty="0">
                <a:solidFill>
                  <a:schemeClr val="tx1"/>
                </a:solidFill>
                <a:latin typeface="Bahnschrift" panose="020B0502040204020203" pitchFamily="34" charset="0"/>
                <a:hlinkClick r:id="rId3">
                  <a:extLst>
                    <a:ext uri="{A12FA001-AC4F-418D-AE19-62706E023703}">
                      <ahyp:hlinkClr xmlns:ahyp="http://schemas.microsoft.com/office/drawing/2018/hyperlinkcolor" val="tx"/>
                    </a:ext>
                  </a:extLst>
                </a:hlinkClick>
              </a:rPr>
              <a:t>linktr.ee/</a:t>
            </a:r>
            <a:r>
              <a:rPr lang="en-US" dirty="0" err="1">
                <a:solidFill>
                  <a:schemeClr val="tx1"/>
                </a:solidFill>
                <a:latin typeface="Bahnschrift" panose="020B0502040204020203" pitchFamily="34" charset="0"/>
                <a:hlinkClick r:id="rId3">
                  <a:extLst>
                    <a:ext uri="{A12FA001-AC4F-418D-AE19-62706E023703}">
                      <ahyp:hlinkClr xmlns:ahyp="http://schemas.microsoft.com/office/drawing/2018/hyperlinkcolor" val="tx"/>
                    </a:ext>
                  </a:extLst>
                </a:hlinkClick>
              </a:rPr>
              <a:t>ahmed_abubakr</a:t>
            </a:r>
            <a:endParaRPr lang="en-US" dirty="0">
              <a:solidFill>
                <a:schemeClr val="tx1"/>
              </a:solidFill>
              <a:latin typeface="Bahnschrift" panose="020B0502040204020203" pitchFamily="34" charset="0"/>
            </a:endParaRPr>
          </a:p>
        </p:txBody>
      </p:sp>
    </p:spTree>
    <p:extLst>
      <p:ext uri="{BB962C8B-B14F-4D97-AF65-F5344CB8AC3E}">
        <p14:creationId xmlns:p14="http://schemas.microsoft.com/office/powerpoint/2010/main" val="30697502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65" t="418" r="568" b="774"/>
          <a:stretch/>
        </p:blipFill>
        <p:spPr>
          <a:xfrm>
            <a:off x="492901" y="3000173"/>
            <a:ext cx="5442079" cy="3335311"/>
          </a:xfrm>
          <a:prstGeom prst="rect">
            <a:avLst/>
          </a:prstGeom>
        </p:spPr>
      </p:pic>
      <p:sp>
        <p:nvSpPr>
          <p:cNvPr id="6" name="Rounded Rectangle 5"/>
          <p:cNvSpPr/>
          <p:nvPr/>
        </p:nvSpPr>
        <p:spPr>
          <a:xfrm>
            <a:off x="565515" y="3642084"/>
            <a:ext cx="3567946" cy="164805"/>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Rectangle 1">
            <a:extLst>
              <a:ext uri="{FF2B5EF4-FFF2-40B4-BE49-F238E27FC236}">
                <a16:creationId xmlns:a16="http://schemas.microsoft.com/office/drawing/2014/main" id="{C8A5BDA4-0F41-A3C1-7680-372AEA5115CA}"/>
              </a:ext>
            </a:extLst>
          </p:cNvPr>
          <p:cNvSpPr/>
          <p:nvPr/>
        </p:nvSpPr>
        <p:spPr>
          <a:xfrm>
            <a:off x="1657969" y="766141"/>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Local Development Environment</a:t>
            </a:r>
          </a:p>
        </p:txBody>
      </p:sp>
      <p:pic>
        <p:nvPicPr>
          <p:cNvPr id="7" name="Graphic 6">
            <a:extLst>
              <a:ext uri="{FF2B5EF4-FFF2-40B4-BE49-F238E27FC236}">
                <a16:creationId xmlns:a16="http://schemas.microsoft.com/office/drawing/2014/main" id="{8B1562D6-A7F9-C412-B79E-8BBC0A99F2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8" name="Graphic 7">
            <a:extLst>
              <a:ext uri="{FF2B5EF4-FFF2-40B4-BE49-F238E27FC236}">
                <a16:creationId xmlns:a16="http://schemas.microsoft.com/office/drawing/2014/main" id="{55E2C2A6-D8A9-A493-D5C7-0603A9B76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pic>
        <p:nvPicPr>
          <p:cNvPr id="9" name="Picture 8">
            <a:extLst>
              <a:ext uri="{FF2B5EF4-FFF2-40B4-BE49-F238E27FC236}">
                <a16:creationId xmlns:a16="http://schemas.microsoft.com/office/drawing/2014/main" id="{B5CC3B98-174E-8017-D2DD-4E7CA215EE3D}"/>
              </a:ext>
            </a:extLst>
          </p:cNvPr>
          <p:cNvPicPr>
            <a:picLocks noChangeAspect="1"/>
          </p:cNvPicPr>
          <p:nvPr/>
        </p:nvPicPr>
        <p:blipFill rotWithShape="1">
          <a:blip r:embed="rId2"/>
          <a:srcRect l="565" t="418" r="568" b="774"/>
          <a:stretch/>
        </p:blipFill>
        <p:spPr>
          <a:xfrm>
            <a:off x="6257021" y="3000173"/>
            <a:ext cx="5442078" cy="3335310"/>
          </a:xfrm>
          <a:prstGeom prst="rect">
            <a:avLst/>
          </a:prstGeom>
        </p:spPr>
      </p:pic>
      <p:sp>
        <p:nvSpPr>
          <p:cNvPr id="10" name="Rounded Rectangle 5">
            <a:extLst>
              <a:ext uri="{FF2B5EF4-FFF2-40B4-BE49-F238E27FC236}">
                <a16:creationId xmlns:a16="http://schemas.microsoft.com/office/drawing/2014/main" id="{FDB50C43-0EB7-8822-A008-5D4F8903FA2C}"/>
              </a:ext>
            </a:extLst>
          </p:cNvPr>
          <p:cNvSpPr/>
          <p:nvPr/>
        </p:nvSpPr>
        <p:spPr>
          <a:xfrm>
            <a:off x="6403756" y="3810036"/>
            <a:ext cx="3505353" cy="183466"/>
          </a:xfrm>
          <a:prstGeom prst="round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4ED60AF-7B0E-0FF9-4B84-2907E41B6DB3}"/>
              </a:ext>
            </a:extLst>
          </p:cNvPr>
          <p:cNvSpPr/>
          <p:nvPr/>
        </p:nvSpPr>
        <p:spPr>
          <a:xfrm>
            <a:off x="1113453" y="1714450"/>
            <a:ext cx="9965093"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Run Apache Server to start PHP codes and run MySQL server to start the database</a:t>
            </a:r>
          </a:p>
        </p:txBody>
      </p:sp>
    </p:spTree>
    <p:extLst>
      <p:ext uri="{BB962C8B-B14F-4D97-AF65-F5344CB8AC3E}">
        <p14:creationId xmlns:p14="http://schemas.microsoft.com/office/powerpoint/2010/main" val="3949280617"/>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Simple Login</a:t>
            </a:r>
          </a:p>
        </p:txBody>
      </p:sp>
      <p:pic>
        <p:nvPicPr>
          <p:cNvPr id="10" name="Picture 9">
            <a:extLst>
              <a:ext uri="{FF2B5EF4-FFF2-40B4-BE49-F238E27FC236}">
                <a16:creationId xmlns:a16="http://schemas.microsoft.com/office/drawing/2014/main" id="{DC91843C-14E2-AAF7-A00C-1441C6BFE0FC}"/>
              </a:ext>
            </a:extLst>
          </p:cNvPr>
          <p:cNvPicPr>
            <a:picLocks noChangeAspect="1"/>
          </p:cNvPicPr>
          <p:nvPr/>
        </p:nvPicPr>
        <p:blipFill>
          <a:blip r:embed="rId5"/>
          <a:stretch>
            <a:fillRect/>
          </a:stretch>
        </p:blipFill>
        <p:spPr>
          <a:xfrm>
            <a:off x="1657969" y="2402244"/>
            <a:ext cx="8876059" cy="3964229"/>
          </a:xfrm>
          <a:prstGeom prst="rect">
            <a:avLst/>
          </a:prstGeom>
        </p:spPr>
      </p:pic>
    </p:spTree>
    <p:extLst>
      <p:ext uri="{BB962C8B-B14F-4D97-AF65-F5344CB8AC3E}">
        <p14:creationId xmlns:p14="http://schemas.microsoft.com/office/powerpoint/2010/main" val="1026005922"/>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1657968" y="2332193"/>
            <a:ext cx="8876058" cy="2155831"/>
          </a:xfrm>
          <a:prstGeom prst="roundRect">
            <a:avLst>
              <a:gd name="adj" fmla="val 3368"/>
            </a:avLst>
          </a:prstGeom>
        </p:spPr>
        <p:style>
          <a:lnRef idx="1">
            <a:schemeClr val="dk1"/>
          </a:lnRef>
          <a:fillRef idx="3">
            <a:schemeClr val="dk1"/>
          </a:fillRef>
          <a:effectRef idx="2">
            <a:schemeClr val="dk1"/>
          </a:effectRef>
          <a:fontRef idx="minor">
            <a:schemeClr val="lt1"/>
          </a:fontRef>
        </p:style>
        <p:txBody>
          <a:bodyPr rtlCol="0" anchor="ctr"/>
          <a:lstStyle/>
          <a:p>
            <a:pPr algn="l">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Example 1 – Hash password before saving in DB</a:t>
            </a:r>
          </a:p>
          <a:p>
            <a:pPr algn="l">
              <a:lnSpc>
                <a:spcPct val="150000"/>
              </a:lnSpc>
            </a:pPr>
            <a:r>
              <a:rPr lang="en-US" b="0" i="0" dirty="0">
                <a:solidFill>
                  <a:schemeClr val="tx1"/>
                </a:solidFill>
                <a:effectLst>
                  <a:outerShdw blurRad="38100" dist="38100" dir="2700000" algn="tl">
                    <a:srgbClr val="000000">
                      <a:alpha val="43137"/>
                    </a:srgbClr>
                  </a:outerShdw>
                </a:effectLst>
                <a:latin typeface="quote-cjk-patch"/>
                <a:cs typeface="+mj-cs"/>
              </a:rPr>
              <a:t>$hashed = </a:t>
            </a:r>
            <a:r>
              <a:rPr lang="en-US" b="0" i="0" dirty="0" err="1">
                <a:solidFill>
                  <a:schemeClr val="tx1"/>
                </a:solidFill>
                <a:effectLst>
                  <a:outerShdw blurRad="38100" dist="38100" dir="2700000" algn="tl">
                    <a:srgbClr val="000000">
                      <a:alpha val="43137"/>
                    </a:srgbClr>
                  </a:outerShdw>
                </a:effectLst>
                <a:latin typeface="quote-cjk-patch"/>
                <a:cs typeface="+mj-cs"/>
              </a:rPr>
              <a:t>password_hash</a:t>
            </a:r>
            <a:r>
              <a:rPr lang="en-US" b="0" i="0" dirty="0">
                <a:solidFill>
                  <a:schemeClr val="tx1"/>
                </a:solidFill>
                <a:effectLst>
                  <a:outerShdw blurRad="38100" dist="38100" dir="2700000" algn="tl">
                    <a:srgbClr val="000000">
                      <a:alpha val="43137"/>
                    </a:srgbClr>
                  </a:outerShdw>
                </a:effectLst>
                <a:latin typeface="quote-cjk-patch"/>
                <a:cs typeface="+mj-cs"/>
              </a:rPr>
              <a:t>($_POST['password'], PASSWORD_DEFAULT);</a:t>
            </a:r>
          </a:p>
          <a:p>
            <a:pPr algn="l">
              <a:lnSpc>
                <a:spcPct val="150000"/>
              </a:lnSpc>
            </a:pPr>
            <a:endParaRPr lang="en-US" b="0" i="0" dirty="0">
              <a:solidFill>
                <a:schemeClr val="tx1"/>
              </a:solidFill>
              <a:effectLst>
                <a:outerShdw blurRad="38100" dist="38100" dir="2700000" algn="tl">
                  <a:srgbClr val="000000">
                    <a:alpha val="43137"/>
                  </a:srgbClr>
                </a:outerShdw>
              </a:effectLst>
              <a:latin typeface="quote-cjk-patch"/>
              <a:cs typeface="+mj-cs"/>
            </a:endParaRP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💬لما نستخدم</a:t>
            </a:r>
            <a:r>
              <a:rPr lang="en-US" b="0" i="0" dirty="0" err="1">
                <a:solidFill>
                  <a:schemeClr val="tx1"/>
                </a:solidFill>
                <a:effectLst>
                  <a:outerShdw blurRad="38100" dist="38100" dir="2700000" algn="tl">
                    <a:srgbClr val="000000">
                      <a:alpha val="43137"/>
                    </a:srgbClr>
                  </a:outerShdw>
                </a:effectLst>
                <a:latin typeface="quote-cjk-patch"/>
                <a:cs typeface="+mj-cs"/>
              </a:rPr>
              <a:t>password_hash</a:t>
            </a:r>
            <a:r>
              <a:rPr lang="en-US" b="0" i="0" dirty="0">
                <a:solidFill>
                  <a:schemeClr val="tx1"/>
                </a:solidFill>
                <a:effectLst>
                  <a:outerShdw blurRad="38100" dist="38100" dir="2700000" algn="tl">
                    <a:srgbClr val="000000">
                      <a:alpha val="43137"/>
                    </a:srgbClr>
                  </a:outerShdw>
                </a:effectLst>
                <a:latin typeface="quote-cjk-patch"/>
                <a:cs typeface="+mj-cs"/>
              </a:rPr>
              <a:t> </a:t>
            </a:r>
            <a:r>
              <a:rPr lang="ar-EG" b="0" i="0" dirty="0">
                <a:solidFill>
                  <a:schemeClr val="tx1"/>
                </a:solidFill>
                <a:effectLst>
                  <a:outerShdw blurRad="38100" dist="38100" dir="2700000" algn="tl">
                    <a:srgbClr val="000000">
                      <a:alpha val="43137"/>
                    </a:srgbClr>
                  </a:outerShdw>
                </a:effectLst>
                <a:latin typeface="quote-cjk-patch"/>
                <a:cs typeface="+mj-cs"/>
              </a:rPr>
              <a:t> </a:t>
            </a:r>
            <a:r>
              <a:rPr lang="ar-EG" b="0" i="0" dirty="0" err="1">
                <a:solidFill>
                  <a:schemeClr val="tx1"/>
                </a:solidFill>
                <a:effectLst>
                  <a:outerShdw blurRad="38100" dist="38100" dir="2700000" algn="tl">
                    <a:srgbClr val="000000">
                      <a:alpha val="43137"/>
                    </a:srgbClr>
                  </a:outerShdw>
                </a:effectLst>
                <a:latin typeface="quote-cjk-patch"/>
                <a:cs typeface="+mj-cs"/>
              </a:rPr>
              <a:t>بنحمي</a:t>
            </a:r>
            <a:r>
              <a:rPr lang="ar-EG" b="0" i="0" dirty="0">
                <a:solidFill>
                  <a:schemeClr val="tx1"/>
                </a:solidFill>
                <a:effectLst>
                  <a:outerShdw blurRad="38100" dist="38100" dir="2700000" algn="tl">
                    <a:srgbClr val="000000">
                      <a:alpha val="43137"/>
                    </a:srgbClr>
                  </a:outerShdw>
                </a:effectLst>
                <a:latin typeface="quote-cjk-patch"/>
                <a:cs typeface="+mj-cs"/>
              </a:rPr>
              <a:t> الباسورد من السرقة حتى لو حد اخترق قاعدة البيانات، لأنه مش </a:t>
            </a:r>
            <a:r>
              <a:rPr lang="ar-EG" b="0" i="0" dirty="0" err="1">
                <a:solidFill>
                  <a:schemeClr val="tx1"/>
                </a:solidFill>
                <a:effectLst>
                  <a:outerShdw blurRad="38100" dist="38100" dir="2700000" algn="tl">
                    <a:srgbClr val="000000">
                      <a:alpha val="43137"/>
                    </a:srgbClr>
                  </a:outerShdw>
                </a:effectLst>
                <a:latin typeface="quote-cjk-patch"/>
                <a:cs typeface="+mj-cs"/>
              </a:rPr>
              <a:t>هيعرف</a:t>
            </a:r>
            <a:r>
              <a:rPr lang="ar-EG" b="0" i="0" dirty="0">
                <a:solidFill>
                  <a:schemeClr val="tx1"/>
                </a:solidFill>
                <a:effectLst>
                  <a:outerShdw blurRad="38100" dist="38100" dir="2700000" algn="tl">
                    <a:srgbClr val="000000">
                      <a:alpha val="43137"/>
                    </a:srgbClr>
                  </a:outerShdw>
                </a:effectLst>
                <a:latin typeface="quote-cjk-patch"/>
                <a:cs typeface="+mj-cs"/>
              </a:rPr>
              <a:t> يرجع الباسورد الأصلي.</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 Hashing Passwords</a:t>
            </a:r>
          </a:p>
        </p:txBody>
      </p:sp>
      <p:sp>
        <p:nvSpPr>
          <p:cNvPr id="3" name="Rectangle: Rounded Corners 2">
            <a:extLst>
              <a:ext uri="{FF2B5EF4-FFF2-40B4-BE49-F238E27FC236}">
                <a16:creationId xmlns:a16="http://schemas.microsoft.com/office/drawing/2014/main" id="{E2B87A72-28AD-E951-4B8B-E101D008AC1E}"/>
              </a:ext>
            </a:extLst>
          </p:cNvPr>
          <p:cNvSpPr/>
          <p:nvPr/>
        </p:nvSpPr>
        <p:spPr>
          <a:xfrm>
            <a:off x="1657968" y="4562669"/>
            <a:ext cx="8876058" cy="1752475"/>
          </a:xfrm>
          <a:prstGeom prst="roundRect">
            <a:avLst>
              <a:gd name="adj" fmla="val 3368"/>
            </a:avLst>
          </a:prstGeom>
        </p:spPr>
        <p:style>
          <a:lnRef idx="1">
            <a:schemeClr val="dk1"/>
          </a:lnRef>
          <a:fillRef idx="3">
            <a:schemeClr val="dk1"/>
          </a:fillRef>
          <a:effectRef idx="2">
            <a:schemeClr val="dk1"/>
          </a:effectRef>
          <a:fontRef idx="minor">
            <a:schemeClr val="lt1"/>
          </a:fontRef>
        </p:style>
        <p:txBody>
          <a:bodyPr rtlCol="0" anchor="ctr"/>
          <a:lstStyle/>
          <a:p>
            <a:pPr algn="l">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 </a:t>
            </a:r>
            <a:r>
              <a:rPr lang="en-US" b="0" i="0" dirty="0">
                <a:solidFill>
                  <a:schemeClr val="tx1"/>
                </a:solidFill>
                <a:effectLst>
                  <a:outerShdw blurRad="38100" dist="38100" dir="2700000" algn="tl">
                    <a:srgbClr val="000000">
                      <a:alpha val="43137"/>
                    </a:srgbClr>
                  </a:outerShdw>
                </a:effectLst>
                <a:latin typeface="quote-cjk-patch"/>
                <a:cs typeface="+mj-cs"/>
              </a:rPr>
              <a:t>Example 2 – Verify password during login</a:t>
            </a:r>
          </a:p>
          <a:p>
            <a:pPr algn="l">
              <a:lnSpc>
                <a:spcPct val="150000"/>
              </a:lnSpc>
            </a:pPr>
            <a:r>
              <a:rPr lang="en-US" b="0" i="0" dirty="0">
                <a:solidFill>
                  <a:schemeClr val="tx1"/>
                </a:solidFill>
                <a:effectLst>
                  <a:outerShdw blurRad="38100" dist="38100" dir="2700000" algn="tl">
                    <a:srgbClr val="000000">
                      <a:alpha val="43137"/>
                    </a:srgbClr>
                  </a:outerShdw>
                </a:effectLst>
                <a:latin typeface="quote-cjk-patch"/>
                <a:cs typeface="+mj-cs"/>
              </a:rPr>
              <a:t>if (</a:t>
            </a:r>
            <a:r>
              <a:rPr lang="en-US" b="0" i="0" dirty="0" err="1">
                <a:solidFill>
                  <a:schemeClr val="tx1"/>
                </a:solidFill>
                <a:effectLst>
                  <a:outerShdw blurRad="38100" dist="38100" dir="2700000" algn="tl">
                    <a:srgbClr val="000000">
                      <a:alpha val="43137"/>
                    </a:srgbClr>
                  </a:outerShdw>
                </a:effectLst>
                <a:latin typeface="quote-cjk-patch"/>
                <a:cs typeface="+mj-cs"/>
              </a:rPr>
              <a:t>password_verify</a:t>
            </a:r>
            <a:r>
              <a:rPr lang="en-US" b="0" i="0" dirty="0">
                <a:solidFill>
                  <a:schemeClr val="tx1"/>
                </a:solidFill>
                <a:effectLst>
                  <a:outerShdw blurRad="38100" dist="38100" dir="2700000" algn="tl">
                    <a:srgbClr val="000000">
                      <a:alpha val="43137"/>
                    </a:srgbClr>
                  </a:outerShdw>
                </a:effectLst>
                <a:latin typeface="quote-cjk-patch"/>
                <a:cs typeface="+mj-cs"/>
              </a:rPr>
              <a:t>($_POST['password'], $user['password'])) {</a:t>
            </a:r>
          </a:p>
          <a:p>
            <a:pPr algn="l">
              <a:lnSpc>
                <a:spcPct val="150000"/>
              </a:lnSpc>
            </a:pPr>
            <a:r>
              <a:rPr lang="en-US" b="0" i="0" dirty="0">
                <a:solidFill>
                  <a:schemeClr val="tx1"/>
                </a:solidFill>
                <a:effectLst>
                  <a:outerShdw blurRad="38100" dist="38100" dir="2700000" algn="tl">
                    <a:srgbClr val="000000">
                      <a:alpha val="43137"/>
                    </a:srgbClr>
                  </a:outerShdw>
                </a:effectLst>
                <a:latin typeface="quote-cjk-patch"/>
                <a:cs typeface="+mj-cs"/>
              </a:rPr>
              <a:t>  $_SESSION['user'] = $user['name'];</a:t>
            </a:r>
          </a:p>
          <a:p>
            <a:pPr algn="l">
              <a:lnSpc>
                <a:spcPct val="150000"/>
              </a:lnSpc>
            </a:pPr>
            <a:r>
              <a:rPr lang="en-US" b="0" i="0" dirty="0">
                <a:solidFill>
                  <a:schemeClr val="tx1"/>
                </a:solidFill>
                <a:effectLst>
                  <a:outerShdw blurRad="38100" dist="38100" dir="2700000" algn="tl">
                    <a:srgbClr val="000000">
                      <a:alpha val="43137"/>
                    </a:srgbClr>
                  </a:outerShdw>
                </a:effectLst>
                <a:latin typeface="quote-cjk-patch"/>
                <a:cs typeface="+mj-cs"/>
              </a:rPr>
              <a:t>}</a:t>
            </a:r>
            <a:endParaRPr lang="ar-EG" b="0" i="0" dirty="0">
              <a:solidFill>
                <a:schemeClr val="tx1"/>
              </a:solidFill>
              <a:effectLst>
                <a:outerShdw blurRad="38100" dist="38100" dir="2700000" algn="tl">
                  <a:srgbClr val="000000">
                    <a:alpha val="43137"/>
                  </a:srgbClr>
                </a:outerShdw>
              </a:effectLst>
              <a:latin typeface="quote-cjk-patch"/>
              <a:cs typeface="+mj-cs"/>
            </a:endParaRPr>
          </a:p>
        </p:txBody>
      </p:sp>
    </p:spTree>
    <p:extLst>
      <p:ext uri="{BB962C8B-B14F-4D97-AF65-F5344CB8AC3E}">
        <p14:creationId xmlns:p14="http://schemas.microsoft.com/office/powerpoint/2010/main" val="2399343365"/>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6" y="1536734"/>
            <a:ext cx="8876059" cy="58615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 Extra: Hash vs Encryption</a:t>
            </a:r>
          </a:p>
        </p:txBody>
      </p:sp>
      <p:graphicFrame>
        <p:nvGraphicFramePr>
          <p:cNvPr id="5" name="Table 4">
            <a:extLst>
              <a:ext uri="{FF2B5EF4-FFF2-40B4-BE49-F238E27FC236}">
                <a16:creationId xmlns:a16="http://schemas.microsoft.com/office/drawing/2014/main" id="{6959F2AD-94BE-9E8A-B317-E4C408F9AEA7}"/>
              </a:ext>
            </a:extLst>
          </p:cNvPr>
          <p:cNvGraphicFramePr>
            <a:graphicFrameLocks noGrp="1"/>
          </p:cNvGraphicFramePr>
          <p:nvPr>
            <p:extLst>
              <p:ext uri="{D42A27DB-BD31-4B8C-83A1-F6EECF244321}">
                <p14:modId xmlns:p14="http://schemas.microsoft.com/office/powerpoint/2010/main" val="2079083361"/>
              </p:ext>
            </p:extLst>
          </p:nvPr>
        </p:nvGraphicFramePr>
        <p:xfrm>
          <a:off x="1957126" y="2162590"/>
          <a:ext cx="8277734" cy="1676400"/>
        </p:xfrm>
        <a:graphic>
          <a:graphicData uri="http://schemas.openxmlformats.org/drawingml/2006/table">
            <a:tbl>
              <a:tblPr>
                <a:tableStyleId>{E269D01E-BC32-4049-B463-5C60D7B0CCD2}</a:tableStyleId>
              </a:tblPr>
              <a:tblGrid>
                <a:gridCol w="2175383">
                  <a:extLst>
                    <a:ext uri="{9D8B030D-6E8A-4147-A177-3AD203B41FA5}">
                      <a16:colId xmlns:a16="http://schemas.microsoft.com/office/drawing/2014/main" val="813241944"/>
                    </a:ext>
                  </a:extLst>
                </a:gridCol>
                <a:gridCol w="2514283">
                  <a:extLst>
                    <a:ext uri="{9D8B030D-6E8A-4147-A177-3AD203B41FA5}">
                      <a16:colId xmlns:a16="http://schemas.microsoft.com/office/drawing/2014/main" val="1572442681"/>
                    </a:ext>
                  </a:extLst>
                </a:gridCol>
                <a:gridCol w="3588068">
                  <a:extLst>
                    <a:ext uri="{9D8B030D-6E8A-4147-A177-3AD203B41FA5}">
                      <a16:colId xmlns:a16="http://schemas.microsoft.com/office/drawing/2014/main" val="2501608605"/>
                    </a:ext>
                  </a:extLst>
                </a:gridCol>
              </a:tblGrid>
              <a:tr h="0">
                <a:tc>
                  <a:txBody>
                    <a:bodyPr/>
                    <a:lstStyle/>
                    <a:p>
                      <a:pPr algn="l" rtl="0"/>
                      <a:r>
                        <a:rPr lang="en-US" sz="1600" b="1" dirty="0">
                          <a:effectLst/>
                          <a:latin typeface="Arial" panose="020B0604020202020204" pitchFamily="34" charset="0"/>
                          <a:cs typeface="Arial" panose="020B0604020202020204" pitchFamily="34" charset="0"/>
                        </a:rPr>
                        <a:t>Feature</a:t>
                      </a:r>
                    </a:p>
                  </a:txBody>
                  <a:tcPr marL="99060" marR="99060" anchor="ctr"/>
                </a:tc>
                <a:tc>
                  <a:txBody>
                    <a:bodyPr/>
                    <a:lstStyle/>
                    <a:p>
                      <a:pPr algn="l" rtl="0"/>
                      <a:r>
                        <a:rPr lang="en-US" sz="1600" b="1" dirty="0">
                          <a:effectLst/>
                          <a:latin typeface="Arial" panose="020B0604020202020204" pitchFamily="34" charset="0"/>
                          <a:cs typeface="Arial" panose="020B0604020202020204" pitchFamily="34" charset="0"/>
                        </a:rPr>
                        <a:t>Hashing</a:t>
                      </a:r>
                    </a:p>
                  </a:txBody>
                  <a:tcPr marL="99060" marR="99060" anchor="ctr"/>
                </a:tc>
                <a:tc>
                  <a:txBody>
                    <a:bodyPr/>
                    <a:lstStyle/>
                    <a:p>
                      <a:pPr algn="l" rtl="0"/>
                      <a:r>
                        <a:rPr lang="en-US" sz="1600" b="1">
                          <a:effectLst/>
                          <a:latin typeface="Arial" panose="020B0604020202020204" pitchFamily="34" charset="0"/>
                          <a:cs typeface="Arial" panose="020B0604020202020204" pitchFamily="34" charset="0"/>
                        </a:rPr>
                        <a:t>Encryption</a:t>
                      </a:r>
                    </a:p>
                  </a:txBody>
                  <a:tcPr marL="99060" marR="99060" anchor="ctr"/>
                </a:tc>
                <a:extLst>
                  <a:ext uri="{0D108BD9-81ED-4DB2-BD59-A6C34878D82A}">
                    <a16:rowId xmlns:a16="http://schemas.microsoft.com/office/drawing/2014/main" val="1359509977"/>
                  </a:ext>
                </a:extLst>
              </a:tr>
              <a:tr h="0">
                <a:tc>
                  <a:txBody>
                    <a:bodyPr/>
                    <a:lstStyle/>
                    <a:p>
                      <a:pPr algn="l" rtl="0"/>
                      <a:r>
                        <a:rPr lang="en-US" sz="1600">
                          <a:effectLst/>
                          <a:latin typeface="Arial" panose="020B0604020202020204" pitchFamily="34" charset="0"/>
                          <a:cs typeface="Arial" panose="020B0604020202020204" pitchFamily="34" charset="0"/>
                        </a:rPr>
                        <a:t>Purpose</a:t>
                      </a:r>
                    </a:p>
                  </a:txBody>
                  <a:tcPr marL="99060" marR="99060" anchor="ctr"/>
                </a:tc>
                <a:tc>
                  <a:txBody>
                    <a:bodyPr/>
                    <a:lstStyle/>
                    <a:p>
                      <a:pPr algn="l" rtl="0"/>
                      <a:r>
                        <a:rPr lang="en-US" sz="1600">
                          <a:effectLst/>
                          <a:latin typeface="Arial" panose="020B0604020202020204" pitchFamily="34" charset="0"/>
                          <a:cs typeface="Arial" panose="020B0604020202020204" pitchFamily="34" charset="0"/>
                        </a:rPr>
                        <a:t>Secure, one-way storage</a:t>
                      </a:r>
                    </a:p>
                  </a:txBody>
                  <a:tcPr marL="99060" marR="99060" anchor="ctr"/>
                </a:tc>
                <a:tc>
                  <a:txBody>
                    <a:bodyPr/>
                    <a:lstStyle/>
                    <a:p>
                      <a:pPr algn="l" rtl="0"/>
                      <a:r>
                        <a:rPr lang="en-US" sz="1600" dirty="0">
                          <a:effectLst/>
                          <a:latin typeface="Arial" panose="020B0604020202020204" pitchFamily="34" charset="0"/>
                          <a:cs typeface="Arial" panose="020B0604020202020204" pitchFamily="34" charset="0"/>
                        </a:rPr>
                        <a:t>Two-way data protection</a:t>
                      </a:r>
                    </a:p>
                  </a:txBody>
                  <a:tcPr marL="99060" marR="99060" anchor="ctr"/>
                </a:tc>
                <a:extLst>
                  <a:ext uri="{0D108BD9-81ED-4DB2-BD59-A6C34878D82A}">
                    <a16:rowId xmlns:a16="http://schemas.microsoft.com/office/drawing/2014/main" val="1690940401"/>
                  </a:ext>
                </a:extLst>
              </a:tr>
              <a:tr h="0">
                <a:tc>
                  <a:txBody>
                    <a:bodyPr/>
                    <a:lstStyle/>
                    <a:p>
                      <a:pPr algn="l" rtl="0"/>
                      <a:r>
                        <a:rPr lang="en-US" sz="1600">
                          <a:effectLst/>
                          <a:latin typeface="Arial" panose="020B0604020202020204" pitchFamily="34" charset="0"/>
                          <a:cs typeface="Arial" panose="020B0604020202020204" pitchFamily="34" charset="0"/>
                        </a:rPr>
                        <a:t>Reversible</a:t>
                      </a:r>
                    </a:p>
                  </a:txBody>
                  <a:tcPr marL="99060" marR="99060" anchor="ctr"/>
                </a:tc>
                <a:tc>
                  <a:txBody>
                    <a:bodyPr/>
                    <a:lstStyle/>
                    <a:p>
                      <a:pPr algn="l" rtl="0"/>
                      <a:r>
                        <a:rPr lang="en-US" sz="1600">
                          <a:effectLst/>
                          <a:latin typeface="Arial" panose="020B0604020202020204" pitchFamily="34" charset="0"/>
                          <a:cs typeface="Arial" panose="020B0604020202020204" pitchFamily="34" charset="0"/>
                        </a:rPr>
                        <a:t>❌ No</a:t>
                      </a:r>
                    </a:p>
                  </a:txBody>
                  <a:tcPr marL="99060" marR="99060" anchor="ctr"/>
                </a:tc>
                <a:tc>
                  <a:txBody>
                    <a:bodyPr/>
                    <a:lstStyle/>
                    <a:p>
                      <a:pPr algn="l" rtl="0"/>
                      <a:r>
                        <a:rPr lang="en-US" sz="1600">
                          <a:effectLst/>
                          <a:latin typeface="Arial" panose="020B0604020202020204" pitchFamily="34" charset="0"/>
                          <a:cs typeface="Arial" panose="020B0604020202020204" pitchFamily="34" charset="0"/>
                        </a:rPr>
                        <a:t>✅ Yes</a:t>
                      </a:r>
                    </a:p>
                  </a:txBody>
                  <a:tcPr marL="99060" marR="99060" anchor="ctr"/>
                </a:tc>
                <a:extLst>
                  <a:ext uri="{0D108BD9-81ED-4DB2-BD59-A6C34878D82A}">
                    <a16:rowId xmlns:a16="http://schemas.microsoft.com/office/drawing/2014/main" val="1393072053"/>
                  </a:ext>
                </a:extLst>
              </a:tr>
              <a:tr h="0">
                <a:tc>
                  <a:txBody>
                    <a:bodyPr/>
                    <a:lstStyle/>
                    <a:p>
                      <a:pPr algn="l" rtl="0"/>
                      <a:r>
                        <a:rPr lang="en-US" sz="1600">
                          <a:effectLst/>
                          <a:latin typeface="Arial" panose="020B0604020202020204" pitchFamily="34" charset="0"/>
                          <a:cs typeface="Arial" panose="020B0604020202020204" pitchFamily="34" charset="0"/>
                        </a:rPr>
                        <a:t>Common in</a:t>
                      </a:r>
                    </a:p>
                  </a:txBody>
                  <a:tcPr marL="99060" marR="99060" anchor="ctr"/>
                </a:tc>
                <a:tc>
                  <a:txBody>
                    <a:bodyPr/>
                    <a:lstStyle/>
                    <a:p>
                      <a:pPr algn="l" rtl="0"/>
                      <a:r>
                        <a:rPr lang="en-US" sz="1600">
                          <a:effectLst/>
                          <a:latin typeface="Arial" panose="020B0604020202020204" pitchFamily="34" charset="0"/>
                          <a:cs typeface="Arial" panose="020B0604020202020204" pitchFamily="34" charset="0"/>
                        </a:rPr>
                        <a:t>Passwords</a:t>
                      </a:r>
                    </a:p>
                  </a:txBody>
                  <a:tcPr marL="99060" marR="99060" anchor="ctr"/>
                </a:tc>
                <a:tc>
                  <a:txBody>
                    <a:bodyPr/>
                    <a:lstStyle/>
                    <a:p>
                      <a:pPr algn="l" rtl="0"/>
                      <a:r>
                        <a:rPr lang="en-US" sz="1600" dirty="0">
                          <a:effectLst/>
                          <a:latin typeface="Arial" panose="020B0604020202020204" pitchFamily="34" charset="0"/>
                          <a:cs typeface="Arial" panose="020B0604020202020204" pitchFamily="34" charset="0"/>
                        </a:rPr>
                        <a:t>Messages, files</a:t>
                      </a:r>
                    </a:p>
                  </a:txBody>
                  <a:tcPr marL="99060" marR="99060" anchor="ctr"/>
                </a:tc>
                <a:extLst>
                  <a:ext uri="{0D108BD9-81ED-4DB2-BD59-A6C34878D82A}">
                    <a16:rowId xmlns:a16="http://schemas.microsoft.com/office/drawing/2014/main" val="4041499544"/>
                  </a:ext>
                </a:extLst>
              </a:tr>
              <a:tr h="0">
                <a:tc>
                  <a:txBody>
                    <a:bodyPr/>
                    <a:lstStyle/>
                    <a:p>
                      <a:pPr algn="l" rtl="0"/>
                      <a:r>
                        <a:rPr lang="en-US" sz="1600">
                          <a:effectLst/>
                          <a:latin typeface="Arial" panose="020B0604020202020204" pitchFamily="34" charset="0"/>
                          <a:cs typeface="Arial" panose="020B0604020202020204" pitchFamily="34" charset="0"/>
                        </a:rPr>
                        <a:t>PHP Example</a:t>
                      </a:r>
                    </a:p>
                  </a:txBody>
                  <a:tcPr marL="99060" marR="99060" anchor="ctr"/>
                </a:tc>
                <a:tc>
                  <a:txBody>
                    <a:bodyPr/>
                    <a:lstStyle/>
                    <a:p>
                      <a:pPr algn="l" rtl="0"/>
                      <a:r>
                        <a:rPr lang="en-US" sz="1600" dirty="0">
                          <a:effectLst/>
                          <a:latin typeface="Arial" panose="020B0604020202020204" pitchFamily="34" charset="0"/>
                          <a:cs typeface="Arial" panose="020B0604020202020204" pitchFamily="34" charset="0"/>
                        </a:rPr>
                        <a:t>md5(), </a:t>
                      </a:r>
                      <a:r>
                        <a:rPr lang="en-US" sz="1600" dirty="0" err="1">
                          <a:effectLst/>
                          <a:latin typeface="Arial" panose="020B0604020202020204" pitchFamily="34" charset="0"/>
                          <a:cs typeface="Arial" panose="020B0604020202020204" pitchFamily="34" charset="0"/>
                        </a:rPr>
                        <a:t>password_hash</a:t>
                      </a:r>
                      <a:r>
                        <a:rPr lang="en-US" sz="1600" dirty="0">
                          <a:effectLst/>
                          <a:latin typeface="Arial" panose="020B0604020202020204" pitchFamily="34" charset="0"/>
                          <a:cs typeface="Arial" panose="020B0604020202020204" pitchFamily="34" charset="0"/>
                        </a:rPr>
                        <a:t>()</a:t>
                      </a:r>
                    </a:p>
                  </a:txBody>
                  <a:tcPr marL="99060" marR="99060" anchor="ctr"/>
                </a:tc>
                <a:tc>
                  <a:txBody>
                    <a:bodyPr/>
                    <a:lstStyle/>
                    <a:p>
                      <a:pPr algn="l" rtl="0"/>
                      <a:r>
                        <a:rPr lang="en-US" sz="1600" dirty="0" err="1">
                          <a:effectLst/>
                          <a:latin typeface="Arial" panose="020B0604020202020204" pitchFamily="34" charset="0"/>
                          <a:cs typeface="Arial" panose="020B0604020202020204" pitchFamily="34" charset="0"/>
                        </a:rPr>
                        <a:t>openssl_encrypt</a:t>
                      </a:r>
                      <a:r>
                        <a:rPr lang="en-US" sz="1600" dirty="0">
                          <a:effectLst/>
                          <a:latin typeface="Arial" panose="020B0604020202020204" pitchFamily="34" charset="0"/>
                          <a:cs typeface="Arial" panose="020B0604020202020204" pitchFamily="34" charset="0"/>
                        </a:rPr>
                        <a:t>()</a:t>
                      </a:r>
                    </a:p>
                  </a:txBody>
                  <a:tcPr marL="99060" marR="99060" anchor="ctr"/>
                </a:tc>
                <a:extLst>
                  <a:ext uri="{0D108BD9-81ED-4DB2-BD59-A6C34878D82A}">
                    <a16:rowId xmlns:a16="http://schemas.microsoft.com/office/drawing/2014/main" val="4035729215"/>
                  </a:ext>
                </a:extLst>
              </a:tr>
            </a:tbl>
          </a:graphicData>
        </a:graphic>
      </p:graphicFrame>
      <p:sp>
        <p:nvSpPr>
          <p:cNvPr id="8" name="Rectangle: Rounded Corners 7">
            <a:extLst>
              <a:ext uri="{FF2B5EF4-FFF2-40B4-BE49-F238E27FC236}">
                <a16:creationId xmlns:a16="http://schemas.microsoft.com/office/drawing/2014/main" id="{53690A5C-BA06-9637-B315-C089A1AD7A0B}"/>
              </a:ext>
            </a:extLst>
          </p:cNvPr>
          <p:cNvSpPr/>
          <p:nvPr/>
        </p:nvSpPr>
        <p:spPr>
          <a:xfrm>
            <a:off x="1657967" y="3888026"/>
            <a:ext cx="8876059" cy="2149802"/>
          </a:xfrm>
          <a:prstGeom prst="roundRect">
            <a:avLst>
              <a:gd name="adj" fmla="val 5569"/>
            </a:avLst>
          </a:prstGeom>
        </p:spPr>
        <p:style>
          <a:lnRef idx="1">
            <a:schemeClr val="dk1"/>
          </a:lnRef>
          <a:fillRef idx="3">
            <a:schemeClr val="dk1"/>
          </a:fillRef>
          <a:effectRef idx="2">
            <a:schemeClr val="dk1"/>
          </a:effectRef>
          <a:fontRef idx="minor">
            <a:schemeClr val="lt1"/>
          </a:fontRef>
        </p:style>
        <p:txBody>
          <a:bodyPr rtlCol="0" anchor="ctr"/>
          <a:lstStyle/>
          <a:p>
            <a:pPr algn="r" rtl="1"/>
            <a:r>
              <a:rPr lang="en-US" sz="1600" b="0" i="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ar-EG" sz="1600" b="0" i="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الفرق الرئيسي إن الهاش </a:t>
            </a:r>
            <a:r>
              <a:rPr lang="ar-EG" sz="1600" b="0" i="0"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بيتعمل</a:t>
            </a:r>
            <a:r>
              <a:rPr lang="ar-EG" sz="1600" b="0" i="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مرة واحدة </a:t>
            </a:r>
            <a:r>
              <a:rPr lang="ar-EG" sz="1600" b="0" i="0"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ومينفعش</a:t>
            </a:r>
            <a:r>
              <a:rPr lang="ar-EG" sz="1600" b="0" i="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ترجع الأصل </a:t>
            </a:r>
            <a:r>
              <a:rPr lang="ar-EG" sz="1600" b="0" i="0"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تاني</a:t>
            </a:r>
            <a:r>
              <a:rPr lang="ar-EG" sz="1600" b="0" i="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وده مناسب للباسورد. التشفير ينفع تفكه، زي لما تشفر ملف.</a:t>
            </a:r>
          </a:p>
          <a:p>
            <a:br>
              <a:rPr lang="en-US" sz="1600" b="0" dirty="0">
                <a:solidFill>
                  <a:srgbClr val="DFDFDF"/>
                </a:solidFill>
                <a:effectLst/>
                <a:latin typeface="Consolas" panose="020B0609020204030204" pitchFamily="49" charset="0"/>
              </a:rPr>
            </a:br>
            <a:r>
              <a:rPr lang="en-US" sz="1600" b="0" dirty="0">
                <a:solidFill>
                  <a:srgbClr val="DFDFDF"/>
                </a:solidFill>
                <a:effectLst/>
                <a:latin typeface="Consolas" panose="020B0609020204030204" pitchFamily="49" charset="0"/>
              </a:rPr>
              <a:t>$</a:t>
            </a:r>
            <a:r>
              <a:rPr lang="en-US" sz="1600" b="0" dirty="0" err="1">
                <a:solidFill>
                  <a:srgbClr val="DFDFDF"/>
                </a:solidFill>
                <a:effectLst/>
                <a:latin typeface="Consolas" panose="020B0609020204030204" pitchFamily="49" charset="0"/>
              </a:rPr>
              <a:t>myPass</a:t>
            </a:r>
            <a:r>
              <a:rPr lang="en-US" sz="1600" b="0" dirty="0">
                <a:solidFill>
                  <a:srgbClr val="DFDFDF"/>
                </a:solidFill>
                <a:effectLst/>
                <a:latin typeface="Consolas" panose="020B0609020204030204" pitchFamily="49" charset="0"/>
              </a:rPr>
              <a:t> </a:t>
            </a:r>
            <a:r>
              <a:rPr lang="en-US" sz="1600" b="0" dirty="0">
                <a:solidFill>
                  <a:srgbClr val="007AAE"/>
                </a:solidFill>
                <a:effectLst/>
                <a:latin typeface="Consolas" panose="020B0609020204030204" pitchFamily="49" charset="0"/>
              </a:rPr>
              <a:t>=</a:t>
            </a:r>
            <a:r>
              <a:rPr lang="en-US" sz="1600" b="0" dirty="0">
                <a:solidFill>
                  <a:srgbClr val="DFDFDF"/>
                </a:solidFill>
                <a:effectLst/>
                <a:latin typeface="Consolas" panose="020B0609020204030204" pitchFamily="49" charset="0"/>
              </a:rPr>
              <a:t> </a:t>
            </a:r>
            <a:r>
              <a:rPr lang="en-US" sz="1600" b="0" dirty="0">
                <a:solidFill>
                  <a:srgbClr val="7EBEA0"/>
                </a:solidFill>
                <a:effectLst/>
                <a:latin typeface="Consolas" panose="020B0609020204030204" pitchFamily="49" charset="0"/>
              </a:rPr>
              <a:t>"123456"</a:t>
            </a:r>
            <a:r>
              <a:rPr lang="en-US" sz="1600" b="0" dirty="0">
                <a:solidFill>
                  <a:srgbClr val="DFDFDF"/>
                </a:solidFill>
                <a:effectLst/>
                <a:latin typeface="Consolas" panose="020B0609020204030204" pitchFamily="49" charset="0"/>
              </a:rPr>
              <a:t>;</a:t>
            </a:r>
          </a:p>
          <a:p>
            <a:r>
              <a:rPr lang="en-US" sz="1600" b="0" dirty="0">
                <a:solidFill>
                  <a:srgbClr val="019D76"/>
                </a:solidFill>
                <a:effectLst/>
                <a:latin typeface="Consolas" panose="020B0609020204030204" pitchFamily="49" charset="0"/>
              </a:rPr>
              <a:t>echo</a:t>
            </a:r>
            <a:r>
              <a:rPr lang="en-US" sz="1600" b="0" dirty="0">
                <a:solidFill>
                  <a:srgbClr val="DFDFDF"/>
                </a:solidFill>
                <a:effectLst/>
                <a:latin typeface="Consolas" panose="020B0609020204030204" pitchFamily="49" charset="0"/>
              </a:rPr>
              <a:t> </a:t>
            </a:r>
            <a:r>
              <a:rPr lang="en-US" sz="1600" b="0" dirty="0">
                <a:solidFill>
                  <a:srgbClr val="019D76"/>
                </a:solidFill>
                <a:effectLst/>
                <a:latin typeface="Consolas" panose="020B0609020204030204" pitchFamily="49" charset="0"/>
              </a:rPr>
              <a:t>md5</a:t>
            </a:r>
            <a:r>
              <a:rPr lang="en-US" sz="1600" b="0" dirty="0">
                <a:solidFill>
                  <a:srgbClr val="DFDFDF"/>
                </a:solidFill>
                <a:effectLst/>
                <a:latin typeface="Consolas" panose="020B0609020204030204" pitchFamily="49" charset="0"/>
              </a:rPr>
              <a:t>($</a:t>
            </a:r>
            <a:r>
              <a:rPr lang="en-US" sz="1600" b="0" dirty="0" err="1">
                <a:solidFill>
                  <a:srgbClr val="DFDFDF"/>
                </a:solidFill>
                <a:effectLst/>
                <a:latin typeface="Consolas" panose="020B0609020204030204" pitchFamily="49" charset="0"/>
              </a:rPr>
              <a:t>myPass</a:t>
            </a:r>
            <a:r>
              <a:rPr lang="en-US" sz="1600" b="0" dirty="0">
                <a:solidFill>
                  <a:srgbClr val="DFDFDF"/>
                </a:solidFill>
                <a:effectLst/>
                <a:latin typeface="Consolas" panose="020B0609020204030204" pitchFamily="49" charset="0"/>
              </a:rPr>
              <a:t>); </a:t>
            </a:r>
            <a:r>
              <a:rPr lang="en-US" sz="1600" b="0" dirty="0">
                <a:solidFill>
                  <a:srgbClr val="60778C"/>
                </a:solidFill>
                <a:effectLst/>
                <a:latin typeface="Consolas" panose="020B0609020204030204" pitchFamily="49" charset="0"/>
              </a:rPr>
              <a:t>// Not secure for production</a:t>
            </a:r>
            <a:endParaRPr lang="ar-EG" sz="1600" b="0" dirty="0">
              <a:solidFill>
                <a:srgbClr val="60778C"/>
              </a:solidFill>
              <a:effectLst/>
              <a:latin typeface="Consolas" panose="020B0609020204030204" pitchFamily="49" charset="0"/>
            </a:endParaRPr>
          </a:p>
          <a:p>
            <a:endParaRPr lang="ar-EG" sz="1600" b="0" dirty="0">
              <a:solidFill>
                <a:srgbClr val="60778C"/>
              </a:solidFill>
              <a:effectLst/>
              <a:latin typeface="Consolas" panose="020B0609020204030204" pitchFamily="49" charset="0"/>
            </a:endParaRPr>
          </a:p>
          <a:p>
            <a:r>
              <a:rPr lang="en-US" sz="1600" b="0" dirty="0">
                <a:solidFill>
                  <a:srgbClr val="DFDFDF"/>
                </a:solidFill>
                <a:effectLst/>
                <a:latin typeface="Consolas" panose="020B0609020204030204" pitchFamily="49" charset="0"/>
              </a:rPr>
              <a:t>❓ Create your own hash format</a:t>
            </a:r>
          </a:p>
          <a:p>
            <a:r>
              <a:rPr lang="en-US" sz="1600" b="0" dirty="0">
                <a:solidFill>
                  <a:srgbClr val="DFDFDF"/>
                </a:solidFill>
                <a:effectLst/>
                <a:latin typeface="Consolas" panose="020B0609020204030204" pitchFamily="49" charset="0"/>
              </a:rPr>
              <a:t>$custom = md5("</a:t>
            </a:r>
            <a:r>
              <a:rPr lang="en-US" sz="1600" b="0" dirty="0" err="1">
                <a:solidFill>
                  <a:srgbClr val="DFDFDF"/>
                </a:solidFill>
                <a:effectLst/>
                <a:latin typeface="Consolas" panose="020B0609020204030204" pitchFamily="49" charset="0"/>
              </a:rPr>
              <a:t>customSalt</a:t>
            </a:r>
            <a:r>
              <a:rPr lang="en-US" sz="1600" b="0" dirty="0">
                <a:solidFill>
                  <a:srgbClr val="DFDFDF"/>
                </a:solidFill>
                <a:effectLst/>
                <a:latin typeface="Consolas" panose="020B0609020204030204" pitchFamily="49" charset="0"/>
              </a:rPr>
              <a:t>" . $_POST['password’]);</a:t>
            </a:r>
            <a:endParaRPr lang="ar-EG" sz="1600" b="0" dirty="0">
              <a:solidFill>
                <a:srgbClr val="DFDFDF"/>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E15B8BA8-324E-7F60-3421-E7BD0F04EC1C}"/>
              </a:ext>
            </a:extLst>
          </p:cNvPr>
          <p:cNvSpPr/>
          <p:nvPr/>
        </p:nvSpPr>
        <p:spPr>
          <a:xfrm>
            <a:off x="1657964" y="6086864"/>
            <a:ext cx="8876059" cy="26727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en-US" sz="1400" b="0" i="1" dirty="0">
                <a:solidFill>
                  <a:schemeClr val="tx1"/>
                </a:solidFill>
                <a:effectLst>
                  <a:outerShdw blurRad="38100" dist="38100" dir="2700000" algn="tl">
                    <a:srgbClr val="000000">
                      <a:alpha val="43137"/>
                    </a:srgbClr>
                  </a:outerShdw>
                </a:effectLst>
                <a:latin typeface="quote-cjk-patch"/>
                <a:cs typeface="+mj-cs"/>
              </a:rPr>
              <a:t>💬 </a:t>
            </a:r>
            <a:r>
              <a:rPr lang="ar-EG" sz="1400" b="0" i="1" dirty="0">
                <a:solidFill>
                  <a:schemeClr val="tx1"/>
                </a:solidFill>
                <a:effectLst>
                  <a:outerShdw blurRad="38100" dist="38100" dir="2700000" algn="tl">
                    <a:srgbClr val="000000">
                      <a:alpha val="43137"/>
                    </a:srgbClr>
                  </a:outerShdw>
                </a:effectLst>
                <a:latin typeface="quote-cjk-patch"/>
                <a:cs typeface="+mj-cs"/>
              </a:rPr>
              <a:t>شرح للمدرب: يفضل عدم استخدام </a:t>
            </a:r>
            <a:r>
              <a:rPr lang="en-US" sz="1400" b="0" i="1" dirty="0">
                <a:solidFill>
                  <a:schemeClr val="tx1"/>
                </a:solidFill>
                <a:effectLst>
                  <a:outerShdw blurRad="38100" dist="38100" dir="2700000" algn="tl">
                    <a:srgbClr val="000000">
                      <a:alpha val="43137"/>
                    </a:srgbClr>
                  </a:outerShdw>
                </a:effectLst>
                <a:latin typeface="quote-cjk-patch"/>
                <a:cs typeface="+mj-cs"/>
              </a:rPr>
              <a:t>md5 </a:t>
            </a:r>
            <a:r>
              <a:rPr lang="ar-EG" sz="1400" b="0" i="1" dirty="0">
                <a:solidFill>
                  <a:schemeClr val="tx1"/>
                </a:solidFill>
                <a:effectLst>
                  <a:outerShdw blurRad="38100" dist="38100" dir="2700000" algn="tl">
                    <a:srgbClr val="000000">
                      <a:alpha val="43137"/>
                    </a:srgbClr>
                  </a:outerShdw>
                </a:effectLst>
                <a:latin typeface="quote-cjk-patch"/>
                <a:cs typeface="+mj-cs"/>
              </a:rPr>
              <a:t>لأنه قديم، بس </a:t>
            </a:r>
            <a:r>
              <a:rPr lang="ar-EG" sz="1400" b="0" i="1" dirty="0" err="1">
                <a:solidFill>
                  <a:schemeClr val="tx1"/>
                </a:solidFill>
                <a:effectLst>
                  <a:outerShdw blurRad="38100" dist="38100" dir="2700000" algn="tl">
                    <a:srgbClr val="000000">
                      <a:alpha val="43137"/>
                    </a:srgbClr>
                  </a:outerShdw>
                </a:effectLst>
                <a:latin typeface="quote-cjk-patch"/>
                <a:cs typeface="+mj-cs"/>
              </a:rPr>
              <a:t>بنستخدمه</a:t>
            </a:r>
            <a:r>
              <a:rPr lang="ar-EG" sz="1400" b="0" i="1" dirty="0">
                <a:solidFill>
                  <a:schemeClr val="tx1"/>
                </a:solidFill>
                <a:effectLst>
                  <a:outerShdw blurRad="38100" dist="38100" dir="2700000" algn="tl">
                    <a:srgbClr val="000000">
                      <a:alpha val="43137"/>
                    </a:srgbClr>
                  </a:outerShdw>
                </a:effectLst>
                <a:latin typeface="quote-cjk-patch"/>
                <a:cs typeface="+mj-cs"/>
              </a:rPr>
              <a:t> هنا كمثال توضيحي. ممكن تضيف</a:t>
            </a:r>
            <a:r>
              <a:rPr lang="en-US" sz="1400" b="0" i="1" dirty="0">
                <a:solidFill>
                  <a:schemeClr val="tx1"/>
                </a:solidFill>
                <a:effectLst>
                  <a:outerShdw blurRad="38100" dist="38100" dir="2700000" algn="tl">
                    <a:srgbClr val="000000">
                      <a:alpha val="43137"/>
                    </a:srgbClr>
                  </a:outerShdw>
                </a:effectLst>
                <a:latin typeface="quote-cjk-patch"/>
                <a:cs typeface="+mj-cs"/>
              </a:rPr>
              <a:t>salt </a:t>
            </a:r>
            <a:r>
              <a:rPr lang="ar-EG" sz="1400" b="0" i="1" dirty="0">
                <a:solidFill>
                  <a:schemeClr val="tx1"/>
                </a:solidFill>
                <a:effectLst>
                  <a:outerShdw blurRad="38100" dist="38100" dir="2700000" algn="tl">
                    <a:srgbClr val="000000">
                      <a:alpha val="43137"/>
                    </a:srgbClr>
                  </a:outerShdw>
                </a:effectLst>
                <a:latin typeface="quote-cjk-patch"/>
                <a:cs typeface="+mj-cs"/>
              </a:rPr>
              <a:t> يدوي لزيادة الأمان.</a:t>
            </a:r>
          </a:p>
        </p:txBody>
      </p:sp>
    </p:spTree>
    <p:extLst>
      <p:ext uri="{BB962C8B-B14F-4D97-AF65-F5344CB8AC3E}">
        <p14:creationId xmlns:p14="http://schemas.microsoft.com/office/powerpoint/2010/main" val="3174599435"/>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1657971" y="3125755"/>
            <a:ext cx="8876058" cy="2977390"/>
          </a:xfrm>
          <a:prstGeom prst="roundRect">
            <a:avLst>
              <a:gd name="adj" fmla="val 3368"/>
            </a:avLst>
          </a:prstGeom>
        </p:spPr>
        <p:style>
          <a:lnRef idx="1">
            <a:schemeClr val="dk1"/>
          </a:lnRef>
          <a:fillRef idx="3">
            <a:schemeClr val="dk1"/>
          </a:fillRef>
          <a:effectRef idx="2">
            <a:schemeClr val="dk1"/>
          </a:effectRef>
          <a:fontRef idx="minor">
            <a:schemeClr val="lt1"/>
          </a:fontRef>
        </p:style>
        <p:txBody>
          <a:bodyPr rtlCol="0" anchor="ctr"/>
          <a:lstStyle/>
          <a:p>
            <a:r>
              <a:rPr lang="en-US" b="0" dirty="0">
                <a:solidFill>
                  <a:srgbClr val="019D76"/>
                </a:solidFill>
                <a:effectLst/>
                <a:latin typeface="Consolas" panose="020B0609020204030204" pitchFamily="49" charset="0"/>
              </a:rPr>
              <a:t>ALTER</a:t>
            </a:r>
            <a:r>
              <a:rPr lang="en-US" b="0" dirty="0">
                <a:solidFill>
                  <a:srgbClr val="DFDFDF"/>
                </a:solidFill>
                <a:effectLst/>
                <a:latin typeface="Consolas" panose="020B0609020204030204" pitchFamily="49" charset="0"/>
              </a:rPr>
              <a:t> </a:t>
            </a:r>
            <a:r>
              <a:rPr lang="en-US" b="0" dirty="0">
                <a:solidFill>
                  <a:srgbClr val="019D76"/>
                </a:solidFill>
                <a:effectLst/>
                <a:latin typeface="Consolas" panose="020B0609020204030204" pitchFamily="49" charset="0"/>
              </a:rPr>
              <a:t>TABLE</a:t>
            </a:r>
            <a:r>
              <a:rPr lang="en-US" b="0" dirty="0">
                <a:solidFill>
                  <a:srgbClr val="DFDFDF"/>
                </a:solidFill>
                <a:effectLst/>
                <a:latin typeface="Consolas" panose="020B0609020204030204" pitchFamily="49" charset="0"/>
              </a:rPr>
              <a:t> </a:t>
            </a:r>
            <a:r>
              <a:rPr lang="en-US" b="0" dirty="0">
                <a:solidFill>
                  <a:srgbClr val="019D76"/>
                </a:solidFill>
                <a:effectLst/>
                <a:latin typeface="Consolas" panose="020B0609020204030204" pitchFamily="49" charset="0"/>
              </a:rPr>
              <a:t>users</a:t>
            </a:r>
            <a:r>
              <a:rPr lang="en-US" b="0" dirty="0">
                <a:solidFill>
                  <a:srgbClr val="DFDFDF"/>
                </a:solidFill>
                <a:effectLst/>
                <a:latin typeface="Consolas" panose="020B0609020204030204" pitchFamily="49" charset="0"/>
              </a:rPr>
              <a:t> </a:t>
            </a:r>
            <a:r>
              <a:rPr lang="en-US" b="0" dirty="0">
                <a:solidFill>
                  <a:srgbClr val="019D76"/>
                </a:solidFill>
                <a:effectLst/>
                <a:latin typeface="Consolas" panose="020B0609020204030204" pitchFamily="49" charset="0"/>
              </a:rPr>
              <a:t>ADD</a:t>
            </a:r>
            <a:r>
              <a:rPr lang="en-US" b="0" dirty="0">
                <a:solidFill>
                  <a:srgbClr val="DFDFDF"/>
                </a:solidFill>
                <a:effectLst/>
                <a:latin typeface="Consolas" panose="020B0609020204030204" pitchFamily="49" charset="0"/>
              </a:rPr>
              <a:t> </a:t>
            </a:r>
            <a:r>
              <a:rPr lang="en-US" b="0" dirty="0">
                <a:solidFill>
                  <a:srgbClr val="019D76"/>
                </a:solidFill>
                <a:effectLst/>
                <a:latin typeface="Consolas" panose="020B0609020204030204" pitchFamily="49" charset="0"/>
              </a:rPr>
              <a:t>role</a:t>
            </a:r>
            <a:r>
              <a:rPr lang="en-US" b="0" dirty="0">
                <a:solidFill>
                  <a:srgbClr val="DFDFDF"/>
                </a:solidFill>
                <a:effectLst/>
                <a:latin typeface="Consolas" panose="020B0609020204030204" pitchFamily="49" charset="0"/>
              </a:rPr>
              <a:t> </a:t>
            </a:r>
            <a:r>
              <a:rPr lang="en-US" b="0" dirty="0">
                <a:solidFill>
                  <a:srgbClr val="15B8AE"/>
                </a:solidFill>
                <a:effectLst/>
                <a:latin typeface="Consolas" panose="020B0609020204030204" pitchFamily="49" charset="0"/>
              </a:rPr>
              <a:t>VARCHAR</a:t>
            </a:r>
            <a:r>
              <a:rPr lang="en-US" b="0" dirty="0">
                <a:solidFill>
                  <a:srgbClr val="DFDFDF"/>
                </a:solidFill>
                <a:effectLst/>
                <a:latin typeface="Consolas" panose="020B0609020204030204" pitchFamily="49" charset="0"/>
              </a:rPr>
              <a:t>(</a:t>
            </a:r>
            <a:r>
              <a:rPr lang="en-US" b="0" dirty="0">
                <a:solidFill>
                  <a:srgbClr val="15B8AE"/>
                </a:solidFill>
                <a:effectLst/>
                <a:latin typeface="Consolas" panose="020B0609020204030204" pitchFamily="49" charset="0"/>
              </a:rPr>
              <a:t>20</a:t>
            </a:r>
            <a:r>
              <a:rPr lang="en-US" b="0" dirty="0">
                <a:solidFill>
                  <a:srgbClr val="DFDFDF"/>
                </a:solidFill>
                <a:effectLst/>
                <a:latin typeface="Consolas" panose="020B0609020204030204" pitchFamily="49" charset="0"/>
              </a:rPr>
              <a:t>) </a:t>
            </a:r>
            <a:r>
              <a:rPr lang="en-US" b="0" dirty="0">
                <a:solidFill>
                  <a:srgbClr val="019D76"/>
                </a:solidFill>
                <a:effectLst/>
                <a:latin typeface="Consolas" panose="020B0609020204030204" pitchFamily="49" charset="0"/>
              </a:rPr>
              <a:t>DEFAULT</a:t>
            </a:r>
            <a:r>
              <a:rPr lang="en-US" b="0" dirty="0">
                <a:solidFill>
                  <a:srgbClr val="DFDFDF"/>
                </a:solidFill>
                <a:effectLst/>
                <a:latin typeface="Consolas" panose="020B0609020204030204" pitchFamily="49" charset="0"/>
              </a:rPr>
              <a:t> </a:t>
            </a:r>
            <a:r>
              <a:rPr lang="en-US" b="0" dirty="0">
                <a:solidFill>
                  <a:srgbClr val="7EBEA0"/>
                </a:solidFill>
                <a:effectLst/>
                <a:latin typeface="Consolas" panose="020B0609020204030204" pitchFamily="49" charset="0"/>
              </a:rPr>
              <a:t>'user’</a:t>
            </a:r>
            <a:r>
              <a:rPr lang="en-US" b="0" dirty="0">
                <a:solidFill>
                  <a:srgbClr val="DFDFDF"/>
                </a:solidFill>
                <a:effectLst/>
                <a:latin typeface="Consolas" panose="020B0609020204030204" pitchFamily="49" charset="0"/>
              </a:rPr>
              <a:t>;</a:t>
            </a:r>
            <a:endParaRPr lang="ar-EG" b="0" dirty="0">
              <a:solidFill>
                <a:srgbClr val="DFDFDF"/>
              </a:solidFill>
              <a:effectLst/>
              <a:latin typeface="Consolas" panose="020B0609020204030204" pitchFamily="49" charset="0"/>
            </a:endParaRPr>
          </a:p>
          <a:p>
            <a:endParaRPr lang="en-US" b="0" dirty="0">
              <a:solidFill>
                <a:srgbClr val="DFDFDF"/>
              </a:solidFill>
              <a:effectLst/>
              <a:latin typeface="Consolas" panose="020B0609020204030204" pitchFamily="49" charset="0"/>
            </a:endParaRPr>
          </a:p>
          <a:p>
            <a:pPr algn="r" rtl="1"/>
            <a:r>
              <a:rPr lang="ar-EG" dirty="0" err="1">
                <a:solidFill>
                  <a:srgbClr val="DFDFDF"/>
                </a:solidFill>
                <a:latin typeface="Consolas" panose="020B0609020204030204" pitchFamily="49" charset="0"/>
              </a:rPr>
              <a:t>بنضيف</a:t>
            </a:r>
            <a:r>
              <a:rPr lang="ar-EG" dirty="0">
                <a:solidFill>
                  <a:srgbClr val="DFDFDF"/>
                </a:solidFill>
                <a:latin typeface="Consolas" panose="020B0609020204030204" pitchFamily="49" charset="0"/>
              </a:rPr>
              <a:t> عمود الدور في جدول المستخدمين </a:t>
            </a:r>
            <a:r>
              <a:rPr lang="ar-EG" dirty="0" err="1">
                <a:solidFill>
                  <a:srgbClr val="DFDFDF"/>
                </a:solidFill>
                <a:latin typeface="Consolas" panose="020B0609020204030204" pitchFamily="49" charset="0"/>
              </a:rPr>
              <a:t>علشان</a:t>
            </a:r>
            <a:r>
              <a:rPr lang="ar-EG" dirty="0">
                <a:solidFill>
                  <a:srgbClr val="DFDFDF"/>
                </a:solidFill>
                <a:latin typeface="Consolas" panose="020B0609020204030204" pitchFamily="49" charset="0"/>
              </a:rPr>
              <a:t> نميز بين المشرف والمستخدم العادي، وده </a:t>
            </a:r>
            <a:r>
              <a:rPr lang="ar-EG" dirty="0" err="1">
                <a:solidFill>
                  <a:srgbClr val="DFDFDF"/>
                </a:solidFill>
                <a:latin typeface="Consolas" panose="020B0609020204030204" pitchFamily="49" charset="0"/>
              </a:rPr>
              <a:t>هيساعدنا</a:t>
            </a:r>
            <a:r>
              <a:rPr lang="ar-EG" dirty="0">
                <a:solidFill>
                  <a:srgbClr val="DFDFDF"/>
                </a:solidFill>
                <a:latin typeface="Consolas" panose="020B0609020204030204" pitchFamily="49" charset="0"/>
              </a:rPr>
              <a:t> نخصص الصلاحيات.</a:t>
            </a:r>
          </a:p>
          <a:p>
            <a:pPr algn="l"/>
            <a:r>
              <a:rPr lang="en-US" dirty="0">
                <a:solidFill>
                  <a:srgbClr val="DFDFDF"/>
                </a:solidFill>
                <a:latin typeface="Consolas" panose="020B0609020204030204" pitchFamily="49" charset="0"/>
              </a:rPr>
              <a:t>if ($_SESSION['role'] == 'admin') {</a:t>
            </a:r>
          </a:p>
          <a:p>
            <a:pPr algn="l"/>
            <a:r>
              <a:rPr lang="en-US" dirty="0">
                <a:solidFill>
                  <a:srgbClr val="DFDFDF"/>
                </a:solidFill>
                <a:latin typeface="Consolas" panose="020B0609020204030204" pitchFamily="49" charset="0"/>
              </a:rPr>
              <a:t>  // Show admin features</a:t>
            </a:r>
          </a:p>
          <a:p>
            <a:pPr algn="l"/>
            <a:r>
              <a:rPr lang="en-US" dirty="0">
                <a:solidFill>
                  <a:srgbClr val="DFDFDF"/>
                </a:solidFill>
                <a:latin typeface="Consolas" panose="020B0609020204030204" pitchFamily="49" charset="0"/>
              </a:rPr>
              <a:t>} else {</a:t>
            </a:r>
          </a:p>
          <a:p>
            <a:pPr algn="l"/>
            <a:r>
              <a:rPr lang="en-US" dirty="0">
                <a:solidFill>
                  <a:srgbClr val="DFDFDF"/>
                </a:solidFill>
                <a:latin typeface="Consolas" panose="020B0609020204030204" pitchFamily="49" charset="0"/>
              </a:rPr>
              <a:t>  // Show user view only</a:t>
            </a:r>
          </a:p>
          <a:p>
            <a:pPr algn="l"/>
            <a:r>
              <a:rPr lang="en-US" dirty="0">
                <a:solidFill>
                  <a:srgbClr val="DFDFDF"/>
                </a:solidFill>
                <a:latin typeface="Consolas" panose="020B0609020204030204" pitchFamily="49" charset="0"/>
              </a:rPr>
              <a:t>}</a:t>
            </a:r>
            <a:endParaRPr lang="en-US" b="0" dirty="0">
              <a:solidFill>
                <a:srgbClr val="DFDFDF"/>
              </a:solidFill>
              <a:effectLst/>
              <a:latin typeface="Consolas" panose="020B0609020204030204" pitchFamily="49" charset="0"/>
            </a:endParaRP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 User Roles (admin/user)</a:t>
            </a:r>
          </a:p>
        </p:txBody>
      </p:sp>
      <p:sp>
        <p:nvSpPr>
          <p:cNvPr id="3" name="Rectangle: Rounded Corners 2">
            <a:extLst>
              <a:ext uri="{FF2B5EF4-FFF2-40B4-BE49-F238E27FC236}">
                <a16:creationId xmlns:a16="http://schemas.microsoft.com/office/drawing/2014/main" id="{ACB97460-EC6A-E6C1-4A0A-739AD96295B0}"/>
              </a:ext>
            </a:extLst>
          </p:cNvPr>
          <p:cNvSpPr/>
          <p:nvPr/>
        </p:nvSpPr>
        <p:spPr>
          <a:xfrm>
            <a:off x="1657969" y="2319312"/>
            <a:ext cx="8876059" cy="7048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 Example 1 – Add a role column in users table</a:t>
            </a:r>
          </a:p>
        </p:txBody>
      </p:sp>
    </p:spTree>
    <p:extLst>
      <p:ext uri="{BB962C8B-B14F-4D97-AF65-F5344CB8AC3E}">
        <p14:creationId xmlns:p14="http://schemas.microsoft.com/office/powerpoint/2010/main" val="3264997692"/>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10: Structure of a CRUD Page </a:t>
            </a:r>
          </a:p>
        </p:txBody>
      </p:sp>
      <p:sp>
        <p:nvSpPr>
          <p:cNvPr id="14" name="Rectangle: Rounded Corners 13">
            <a:extLst>
              <a:ext uri="{FF2B5EF4-FFF2-40B4-BE49-F238E27FC236}">
                <a16:creationId xmlns:a16="http://schemas.microsoft.com/office/drawing/2014/main" id="{3DC2CE27-9982-DB90-BCC1-8FD7EF36C979}"/>
              </a:ext>
            </a:extLst>
          </p:cNvPr>
          <p:cNvSpPr/>
          <p:nvPr/>
        </p:nvSpPr>
        <p:spPr>
          <a:xfrm>
            <a:off x="1657971" y="2402244"/>
            <a:ext cx="8876058" cy="3849266"/>
          </a:xfrm>
          <a:prstGeom prst="roundRect">
            <a:avLst>
              <a:gd name="adj" fmla="val 3368"/>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استخدم </a:t>
            </a:r>
            <a:r>
              <a:rPr lang="en-US" b="0" i="0" dirty="0">
                <a:solidFill>
                  <a:schemeClr val="tx1"/>
                </a:solidFill>
                <a:effectLst>
                  <a:outerShdw blurRad="38100" dist="38100" dir="2700000" algn="tl">
                    <a:srgbClr val="000000">
                      <a:alpha val="43137"/>
                    </a:srgbClr>
                  </a:outerShdw>
                </a:effectLst>
                <a:latin typeface="quote-cjk-patch"/>
                <a:cs typeface="+mj-cs"/>
              </a:rPr>
              <a:t>validation </a:t>
            </a:r>
            <a:r>
              <a:rPr lang="ar-EG" b="0" i="0" dirty="0">
                <a:solidFill>
                  <a:schemeClr val="tx1"/>
                </a:solidFill>
                <a:effectLst>
                  <a:outerShdw blurRad="38100" dist="38100" dir="2700000" algn="tl">
                    <a:srgbClr val="000000">
                      <a:alpha val="43137"/>
                    </a:srgbClr>
                  </a:outerShdw>
                </a:effectLst>
                <a:latin typeface="quote-cjk-patch"/>
                <a:cs typeface="+mj-cs"/>
              </a:rPr>
              <a:t> و </a:t>
            </a:r>
            <a:r>
              <a:rPr lang="en-US" b="0" i="0" dirty="0">
                <a:solidFill>
                  <a:schemeClr val="tx1"/>
                </a:solidFill>
                <a:effectLst>
                  <a:outerShdw blurRad="38100" dist="38100" dir="2700000" algn="tl">
                    <a:srgbClr val="000000">
                      <a:alpha val="43137"/>
                    </a:srgbClr>
                  </a:outerShdw>
                </a:effectLst>
                <a:latin typeface="quote-cjk-patch"/>
                <a:cs typeface="+mj-cs"/>
              </a:rPr>
              <a:t>sanitization </a:t>
            </a:r>
            <a:r>
              <a:rPr lang="ar-EG" b="0" i="0" dirty="0">
                <a:solidFill>
                  <a:schemeClr val="tx1"/>
                </a:solidFill>
                <a:effectLst>
                  <a:outerShdw blurRad="38100" dist="38100" dir="2700000" algn="tl">
                    <a:srgbClr val="000000">
                      <a:alpha val="43137"/>
                    </a:srgbClr>
                  </a:outerShdw>
                </a:effectLst>
                <a:latin typeface="quote-cjk-patch"/>
                <a:cs typeface="+mj-cs"/>
              </a:rPr>
              <a:t> على كل مدخلات المستخدم</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دايمًا افحص البيانات قبل إدخالها في قاعدة البيانات</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استخدم </a:t>
            </a:r>
            <a:r>
              <a:rPr lang="en-US" b="0" i="0" dirty="0" err="1">
                <a:solidFill>
                  <a:schemeClr val="tx1"/>
                </a:solidFill>
                <a:effectLst>
                  <a:outerShdw blurRad="38100" dist="38100" dir="2700000" algn="tl">
                    <a:srgbClr val="000000">
                      <a:alpha val="43137"/>
                    </a:srgbClr>
                  </a:outerShdw>
                </a:effectLst>
                <a:latin typeface="quote-cjk-patch"/>
                <a:cs typeface="+mj-cs"/>
              </a:rPr>
              <a:t>mysqli_real_escape_string</a:t>
            </a:r>
            <a:r>
              <a:rPr lang="en-US" b="0" i="0" dirty="0">
                <a:solidFill>
                  <a:schemeClr val="tx1"/>
                </a:solidFill>
                <a:effectLst>
                  <a:outerShdw blurRad="38100" dist="38100" dir="2700000" algn="tl">
                    <a:srgbClr val="000000">
                      <a:alpha val="43137"/>
                    </a:srgbClr>
                  </a:outerShdw>
                </a:effectLst>
                <a:latin typeface="quote-cjk-patch"/>
                <a:cs typeface="+mj-cs"/>
              </a:rPr>
              <a:t>() </a:t>
            </a:r>
            <a:r>
              <a:rPr lang="ar-EG" b="0" i="0" dirty="0">
                <a:solidFill>
                  <a:schemeClr val="tx1"/>
                </a:solidFill>
                <a:effectLst>
                  <a:outerShdw blurRad="38100" dist="38100" dir="2700000" algn="tl">
                    <a:srgbClr val="000000">
                      <a:alpha val="43137"/>
                    </a:srgbClr>
                  </a:outerShdw>
                </a:effectLst>
                <a:latin typeface="quote-cjk-patch"/>
                <a:cs typeface="+mj-cs"/>
              </a:rPr>
              <a:t> أو </a:t>
            </a:r>
            <a:r>
              <a:rPr lang="en-US" b="0" i="0" dirty="0">
                <a:solidFill>
                  <a:schemeClr val="tx1"/>
                </a:solidFill>
                <a:effectLst>
                  <a:outerShdw blurRad="38100" dist="38100" dir="2700000" algn="tl">
                    <a:srgbClr val="000000">
                      <a:alpha val="43137"/>
                    </a:srgbClr>
                  </a:outerShdw>
                </a:effectLst>
                <a:latin typeface="quote-cjk-patch"/>
                <a:cs typeface="+mj-cs"/>
              </a:rPr>
              <a:t>prepared statements</a:t>
            </a:r>
            <a:r>
              <a:rPr lang="ar-EG" b="0" i="0" dirty="0">
                <a:solidFill>
                  <a:schemeClr val="tx1"/>
                </a:solidFill>
                <a:effectLst>
                  <a:outerShdw blurRad="38100" dist="38100" dir="2700000" algn="tl">
                    <a:srgbClr val="000000">
                      <a:alpha val="43137"/>
                    </a:srgbClr>
                  </a:outerShdw>
                </a:effectLst>
                <a:latin typeface="quote-cjk-patch"/>
                <a:cs typeface="+mj-cs"/>
              </a:rPr>
              <a:t> </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تأكد من وجود تأكيد قبل الحذف </a:t>
            </a:r>
            <a:r>
              <a:rPr lang="en-US" b="0" i="0" dirty="0">
                <a:solidFill>
                  <a:schemeClr val="tx1"/>
                </a:solidFill>
                <a:effectLst>
                  <a:outerShdw blurRad="38100" dist="38100" dir="2700000" algn="tl">
                    <a:srgbClr val="000000">
                      <a:alpha val="43137"/>
                    </a:srgbClr>
                  </a:outerShdw>
                </a:effectLst>
                <a:latin typeface="quote-cjk-patch"/>
                <a:cs typeface="+mj-cs"/>
              </a:rPr>
              <a:t>Confirm box)</a:t>
            </a:r>
            <a:r>
              <a:rPr lang="ar-EG" b="0" i="0" dirty="0">
                <a:solidFill>
                  <a:schemeClr val="tx1"/>
                </a:solidFill>
                <a:effectLst>
                  <a:outerShdw blurRad="38100" dist="38100" dir="2700000" algn="tl">
                    <a:srgbClr val="000000">
                      <a:alpha val="43137"/>
                    </a:srgbClr>
                  </a:outerShdw>
                </a:effectLst>
                <a:latin typeface="quote-cjk-patch"/>
                <a:cs typeface="+mj-cs"/>
              </a:rPr>
              <a:t>)</a:t>
            </a:r>
          </a:p>
          <a:p>
            <a:pPr algn="r" rtl="1">
              <a:lnSpc>
                <a:spcPct val="150000"/>
              </a:lnSpc>
            </a:pPr>
            <a:r>
              <a:rPr lang="ar-EG" b="0" i="0" dirty="0">
                <a:solidFill>
                  <a:schemeClr val="tx1"/>
                </a:solidFill>
                <a:effectLst>
                  <a:outerShdw blurRad="38100" dist="38100" dir="2700000" algn="tl">
                    <a:srgbClr val="000000">
                      <a:alpha val="43137"/>
                    </a:srgbClr>
                  </a:outerShdw>
                </a:effectLst>
                <a:latin typeface="quote-cjk-patch"/>
                <a:cs typeface="+mj-cs"/>
              </a:rPr>
              <a:t>لا تعتمد فقط على </a:t>
            </a:r>
            <a:r>
              <a:rPr lang="en-US" b="0" i="0" dirty="0">
                <a:solidFill>
                  <a:schemeClr val="tx1"/>
                </a:solidFill>
                <a:effectLst>
                  <a:outerShdw blurRad="38100" dist="38100" dir="2700000" algn="tl">
                    <a:srgbClr val="000000">
                      <a:alpha val="43137"/>
                    </a:srgbClr>
                  </a:outerShdw>
                </a:effectLst>
                <a:latin typeface="quote-cjk-patch"/>
                <a:cs typeface="+mj-cs"/>
              </a:rPr>
              <a:t>ID</a:t>
            </a:r>
            <a:r>
              <a:rPr lang="ar-EG" b="0" i="0" dirty="0">
                <a:solidFill>
                  <a:schemeClr val="tx1"/>
                </a:solidFill>
                <a:effectLst>
                  <a:outerShdw blurRad="38100" dist="38100" dir="2700000" algn="tl">
                    <a:srgbClr val="000000">
                      <a:alpha val="43137"/>
                    </a:srgbClr>
                  </a:outerShdw>
                </a:effectLst>
                <a:latin typeface="quote-cjk-patch"/>
                <a:cs typeface="+mj-cs"/>
              </a:rPr>
              <a:t> من</a:t>
            </a:r>
            <a:r>
              <a:rPr lang="en-US" b="0" i="0" dirty="0">
                <a:solidFill>
                  <a:schemeClr val="tx1"/>
                </a:solidFill>
                <a:effectLst>
                  <a:outerShdw blurRad="38100" dist="38100" dir="2700000" algn="tl">
                    <a:srgbClr val="000000">
                      <a:alpha val="43137"/>
                    </a:srgbClr>
                  </a:outerShdw>
                </a:effectLst>
                <a:latin typeface="quote-cjk-patch"/>
                <a:cs typeface="+mj-cs"/>
              </a:rPr>
              <a:t>URL </a:t>
            </a:r>
            <a:r>
              <a:rPr lang="ar-EG" b="0" i="0" dirty="0">
                <a:solidFill>
                  <a:schemeClr val="tx1"/>
                </a:solidFill>
                <a:effectLst>
                  <a:outerShdw blurRad="38100" dist="38100" dir="2700000" algn="tl">
                    <a:srgbClr val="000000">
                      <a:alpha val="43137"/>
                    </a:srgbClr>
                  </a:outerShdw>
                </a:effectLst>
                <a:latin typeface="quote-cjk-patch"/>
                <a:cs typeface="+mj-cs"/>
              </a:rPr>
              <a:t> بدون تحقق أو صلاحيات</a:t>
            </a:r>
            <a:endParaRPr lang="en-US" b="0" i="0" dirty="0">
              <a:solidFill>
                <a:schemeClr val="tx1"/>
              </a:solidFill>
              <a:effectLst>
                <a:outerShdw blurRad="38100" dist="38100" dir="2700000" algn="tl">
                  <a:srgbClr val="000000">
                    <a:alpha val="43137"/>
                  </a:srgbClr>
                </a:outerShdw>
              </a:effectLst>
              <a:latin typeface="quote-cjk-patch"/>
              <a:cs typeface="+mj-cs"/>
            </a:endParaRPr>
          </a:p>
          <a:p>
            <a:pPr algn="r" rtl="1">
              <a:lnSpc>
                <a:spcPct val="150000"/>
              </a:lnSpc>
            </a:pPr>
            <a:endParaRPr lang="en-US" dirty="0">
              <a:solidFill>
                <a:schemeClr val="tx1"/>
              </a:solidFill>
              <a:effectLst>
                <a:outerShdw blurRad="38100" dist="38100" dir="2700000" algn="tl">
                  <a:srgbClr val="000000">
                    <a:alpha val="43137"/>
                  </a:srgbClr>
                </a:outerShdw>
              </a:effectLst>
              <a:latin typeface="quote-cjk-patch"/>
              <a:cs typeface="+mj-cs"/>
            </a:endParaRPr>
          </a:p>
          <a:p>
            <a:pPr algn="r" rtl="1">
              <a:lnSpc>
                <a:spcPct val="150000"/>
              </a:lnSpc>
            </a:pPr>
            <a:r>
              <a:rPr lang="ar-EG" dirty="0">
                <a:solidFill>
                  <a:schemeClr val="tx1"/>
                </a:solidFill>
                <a:effectLst>
                  <a:outerShdw blurRad="38100" dist="38100" dir="2700000" algn="tl">
                    <a:srgbClr val="000000">
                      <a:alpha val="43137"/>
                    </a:srgbClr>
                  </a:outerShdw>
                </a:effectLst>
                <a:latin typeface="quote-cjk-patch"/>
                <a:cs typeface="+mj-cs"/>
              </a:rPr>
              <a:t>مثال</a:t>
            </a:r>
            <a:endParaRPr lang="en-US" dirty="0">
              <a:solidFill>
                <a:schemeClr val="tx1"/>
              </a:solidFill>
              <a:effectLst>
                <a:outerShdw blurRad="38100" dist="38100" dir="2700000" algn="tl">
                  <a:srgbClr val="000000">
                    <a:alpha val="43137"/>
                  </a:srgbClr>
                </a:outerShdw>
              </a:effectLst>
              <a:latin typeface="quote-cjk-patch"/>
              <a:cs typeface="+mj-cs"/>
            </a:endParaRPr>
          </a:p>
          <a:p>
            <a:r>
              <a:rPr lang="en-US" sz="1200" b="0" dirty="0" err="1">
                <a:solidFill>
                  <a:srgbClr val="019D76"/>
                </a:solidFill>
                <a:effectLst/>
                <a:latin typeface="Consolas" panose="020B0609020204030204" pitchFamily="49" charset="0"/>
              </a:rPr>
              <a:t>mysqli_prepare</a:t>
            </a:r>
            <a:r>
              <a:rPr lang="en-US" sz="1200" b="0" dirty="0">
                <a:solidFill>
                  <a:srgbClr val="DFDFDF"/>
                </a:solidFill>
                <a:effectLst/>
                <a:latin typeface="Consolas" panose="020B0609020204030204" pitchFamily="49" charset="0"/>
              </a:rPr>
              <a:t>($conn, </a:t>
            </a:r>
            <a:r>
              <a:rPr lang="en-US" sz="1200" b="0" dirty="0">
                <a:solidFill>
                  <a:srgbClr val="7EBEA0"/>
                </a:solidFill>
                <a:effectLst/>
                <a:latin typeface="Consolas" panose="020B0609020204030204" pitchFamily="49" charset="0"/>
              </a:rPr>
              <a:t>"</a:t>
            </a:r>
            <a:r>
              <a:rPr lang="en-US" sz="1200" b="0" dirty="0">
                <a:solidFill>
                  <a:srgbClr val="8A9DAF"/>
                </a:solidFill>
                <a:effectLst/>
                <a:latin typeface="Consolas" panose="020B0609020204030204" pitchFamily="49" charset="0"/>
              </a:rPr>
              <a:t>INSERT INTO</a:t>
            </a:r>
            <a:r>
              <a:rPr lang="en-US" sz="1200" b="0" dirty="0">
                <a:solidFill>
                  <a:srgbClr val="7EBEA0"/>
                </a:solidFill>
                <a:effectLst/>
                <a:latin typeface="Consolas" panose="020B0609020204030204" pitchFamily="49" charset="0"/>
              </a:rPr>
              <a:t> </a:t>
            </a:r>
            <a:r>
              <a:rPr lang="en-US" sz="1200" b="0" dirty="0" err="1">
                <a:solidFill>
                  <a:srgbClr val="7EBEA0"/>
                </a:solidFill>
                <a:effectLst/>
                <a:latin typeface="Consolas" panose="020B0609020204030204" pitchFamily="49" charset="0"/>
              </a:rPr>
              <a:t>login_logs</a:t>
            </a:r>
            <a:r>
              <a:rPr lang="en-US" sz="1200" b="0" dirty="0">
                <a:solidFill>
                  <a:srgbClr val="7EBEA0"/>
                </a:solidFill>
                <a:effectLst/>
                <a:latin typeface="Consolas" panose="020B0609020204030204" pitchFamily="49" charset="0"/>
              </a:rPr>
              <a:t> (</a:t>
            </a:r>
            <a:r>
              <a:rPr lang="en-US" sz="1200" b="0" dirty="0" err="1">
                <a:solidFill>
                  <a:srgbClr val="7EBEA0"/>
                </a:solidFill>
                <a:effectLst/>
                <a:latin typeface="Consolas" panose="020B0609020204030204" pitchFamily="49" charset="0"/>
              </a:rPr>
              <a:t>user_email</a:t>
            </a:r>
            <a:r>
              <a:rPr lang="en-US" sz="1200" b="0" dirty="0">
                <a:solidFill>
                  <a:srgbClr val="7EBEA0"/>
                </a:solidFill>
                <a:effectLst/>
                <a:latin typeface="Consolas" panose="020B0609020204030204" pitchFamily="49" charset="0"/>
              </a:rPr>
              <a:t>, </a:t>
            </a:r>
            <a:r>
              <a:rPr lang="en-US" sz="1200" b="0" dirty="0" err="1">
                <a:solidFill>
                  <a:srgbClr val="7EBEA0"/>
                </a:solidFill>
                <a:effectLst/>
                <a:latin typeface="Consolas" panose="020B0609020204030204" pitchFamily="49" charset="0"/>
              </a:rPr>
              <a:t>ip_address</a:t>
            </a:r>
            <a:r>
              <a:rPr lang="en-US" sz="1200" b="0" dirty="0">
                <a:solidFill>
                  <a:srgbClr val="7EBEA0"/>
                </a:solidFill>
                <a:effectLst/>
                <a:latin typeface="Consolas" panose="020B0609020204030204" pitchFamily="49" charset="0"/>
              </a:rPr>
              <a:t>) </a:t>
            </a:r>
            <a:r>
              <a:rPr lang="en-US" sz="1200" b="0" dirty="0">
                <a:solidFill>
                  <a:srgbClr val="8A9DAF"/>
                </a:solidFill>
                <a:effectLst/>
                <a:latin typeface="Consolas" panose="020B0609020204030204" pitchFamily="49" charset="0"/>
              </a:rPr>
              <a:t>VALUES</a:t>
            </a:r>
            <a:r>
              <a:rPr lang="en-US" sz="1200" b="0" dirty="0">
                <a:solidFill>
                  <a:srgbClr val="7EBEA0"/>
                </a:solidFill>
                <a:effectLst/>
                <a:latin typeface="Consolas" panose="020B0609020204030204" pitchFamily="49" charset="0"/>
              </a:rPr>
              <a:t> (?, ?)"</a:t>
            </a:r>
            <a:r>
              <a:rPr lang="en-US" sz="1200" b="0" dirty="0">
                <a:solidFill>
                  <a:srgbClr val="DFDFDF"/>
                </a:solidFill>
                <a:effectLst/>
                <a:latin typeface="Consolas" panose="020B0609020204030204" pitchFamily="49" charset="0"/>
              </a:rPr>
              <a:t>);</a:t>
            </a:r>
          </a:p>
          <a:p>
            <a:r>
              <a:rPr lang="en-US" sz="1200" b="0" dirty="0" err="1">
                <a:solidFill>
                  <a:srgbClr val="019D76"/>
                </a:solidFill>
                <a:effectLst/>
                <a:latin typeface="Consolas" panose="020B0609020204030204" pitchFamily="49" charset="0"/>
              </a:rPr>
              <a:t>mysqli_stmt_bind_param</a:t>
            </a:r>
            <a:r>
              <a:rPr lang="en-US" sz="1200" b="0" dirty="0">
                <a:solidFill>
                  <a:srgbClr val="DFDFDF"/>
                </a:solidFill>
                <a:effectLst/>
                <a:latin typeface="Consolas" panose="020B0609020204030204" pitchFamily="49" charset="0"/>
              </a:rPr>
              <a:t>($</a:t>
            </a:r>
            <a:r>
              <a:rPr lang="en-US" sz="1200" b="0" dirty="0" err="1">
                <a:solidFill>
                  <a:srgbClr val="DFDFDF"/>
                </a:solidFill>
                <a:effectLst/>
                <a:latin typeface="Consolas" panose="020B0609020204030204" pitchFamily="49" charset="0"/>
              </a:rPr>
              <a:t>logStmt</a:t>
            </a:r>
            <a:r>
              <a:rPr lang="en-US" sz="1200" b="0" dirty="0">
                <a:solidFill>
                  <a:srgbClr val="DFDFDF"/>
                </a:solidFill>
                <a:effectLst/>
                <a:latin typeface="Consolas" panose="020B0609020204030204" pitchFamily="49" charset="0"/>
              </a:rPr>
              <a:t>, </a:t>
            </a:r>
            <a:r>
              <a:rPr lang="en-US" sz="1200" b="0" dirty="0">
                <a:solidFill>
                  <a:srgbClr val="7EBEA0"/>
                </a:solidFill>
                <a:effectLst/>
                <a:latin typeface="Consolas" panose="020B0609020204030204" pitchFamily="49" charset="0"/>
              </a:rPr>
              <a:t>"ss"</a:t>
            </a:r>
            <a:r>
              <a:rPr lang="en-US" sz="1200" b="0" dirty="0">
                <a:solidFill>
                  <a:srgbClr val="DFDFDF"/>
                </a:solidFill>
                <a:effectLst/>
                <a:latin typeface="Consolas" panose="020B0609020204030204" pitchFamily="49" charset="0"/>
              </a:rPr>
              <a:t>, $email, $</a:t>
            </a:r>
            <a:r>
              <a:rPr lang="en-US" sz="1200" b="0" dirty="0" err="1">
                <a:solidFill>
                  <a:srgbClr val="DFDFDF"/>
                </a:solidFill>
                <a:effectLst/>
                <a:latin typeface="Consolas" panose="020B0609020204030204" pitchFamily="49" charset="0"/>
              </a:rPr>
              <a:t>ip</a:t>
            </a:r>
            <a:r>
              <a:rPr lang="en-US" sz="1200" b="0" dirty="0">
                <a:solidFill>
                  <a:srgbClr val="DFDFDF"/>
                </a:solidFill>
                <a:effectLst/>
                <a:latin typeface="Consolas" panose="020B0609020204030204" pitchFamily="49" charset="0"/>
              </a:rPr>
              <a:t>);</a:t>
            </a:r>
          </a:p>
          <a:p>
            <a:r>
              <a:rPr lang="en-US" sz="1200" b="0" dirty="0" err="1">
                <a:solidFill>
                  <a:srgbClr val="019D76"/>
                </a:solidFill>
                <a:effectLst/>
                <a:latin typeface="Consolas" panose="020B0609020204030204" pitchFamily="49" charset="0"/>
              </a:rPr>
              <a:t>mysqli_stmt_execute</a:t>
            </a:r>
            <a:r>
              <a:rPr lang="en-US" sz="1200" b="0" dirty="0">
                <a:solidFill>
                  <a:srgbClr val="DFDFDF"/>
                </a:solidFill>
                <a:effectLst/>
                <a:latin typeface="Consolas" panose="020B0609020204030204" pitchFamily="49" charset="0"/>
              </a:rPr>
              <a:t>($</a:t>
            </a:r>
            <a:r>
              <a:rPr lang="en-US" sz="1200" b="0" dirty="0" err="1">
                <a:solidFill>
                  <a:srgbClr val="DFDFDF"/>
                </a:solidFill>
                <a:effectLst/>
                <a:latin typeface="Consolas" panose="020B0609020204030204" pitchFamily="49" charset="0"/>
              </a:rPr>
              <a:t>logStmt</a:t>
            </a:r>
            <a:r>
              <a:rPr lang="en-US" sz="1200" b="0" dirty="0">
                <a:solidFill>
                  <a:srgbClr val="DFDFDF"/>
                </a:solidFill>
                <a:effectLst/>
                <a:latin typeface="Consolas" panose="020B0609020204030204" pitchFamily="49" charset="0"/>
              </a:rPr>
              <a:t>);		</a:t>
            </a:r>
          </a:p>
          <a:p>
            <a:pPr algn="r" rtl="1">
              <a:lnSpc>
                <a:spcPct val="150000"/>
              </a:lnSpc>
            </a:pPr>
            <a:endParaRPr lang="ar-EG" b="0" i="0" dirty="0">
              <a:solidFill>
                <a:schemeClr val="tx1"/>
              </a:solidFill>
              <a:effectLst>
                <a:outerShdw blurRad="38100" dist="38100" dir="2700000" algn="tl">
                  <a:srgbClr val="000000">
                    <a:alpha val="43137"/>
                  </a:srgbClr>
                </a:outerShdw>
              </a:effectLst>
              <a:latin typeface="quote-cjk-patch"/>
              <a:cs typeface="+mj-cs"/>
            </a:endParaRPr>
          </a:p>
        </p:txBody>
      </p:sp>
      <p:pic>
        <p:nvPicPr>
          <p:cNvPr id="6" name="Graphic 5">
            <a:extLst>
              <a:ext uri="{FF2B5EF4-FFF2-40B4-BE49-F238E27FC236}">
                <a16:creationId xmlns:a16="http://schemas.microsoft.com/office/drawing/2014/main" id="{19ED48D1-37EF-AE97-CADC-F3F040A05D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625" y="716342"/>
            <a:ext cx="781878" cy="781878"/>
          </a:xfrm>
          <a:prstGeom prst="rect">
            <a:avLst/>
          </a:prstGeom>
        </p:spPr>
      </p:pic>
      <p:pic>
        <p:nvPicPr>
          <p:cNvPr id="7" name="Graphic 6">
            <a:extLst>
              <a:ext uri="{FF2B5EF4-FFF2-40B4-BE49-F238E27FC236}">
                <a16:creationId xmlns:a16="http://schemas.microsoft.com/office/drawing/2014/main" id="{CB1E253B-8738-B359-6D9A-9D7E1C7C80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496" y="754856"/>
            <a:ext cx="781878" cy="781878"/>
          </a:xfrm>
          <a:prstGeom prst="rect">
            <a:avLst/>
          </a:prstGeom>
        </p:spPr>
      </p:pic>
      <p:sp>
        <p:nvSpPr>
          <p:cNvPr id="2" name="Rectangle: Rounded Corners 1">
            <a:extLst>
              <a:ext uri="{FF2B5EF4-FFF2-40B4-BE49-F238E27FC236}">
                <a16:creationId xmlns:a16="http://schemas.microsoft.com/office/drawing/2014/main" id="{4025CD43-44F7-C142-0B95-801A3DB6F2BA}"/>
              </a:ext>
            </a:extLst>
          </p:cNvPr>
          <p:cNvSpPr/>
          <p:nvPr/>
        </p:nvSpPr>
        <p:spPr>
          <a:xfrm>
            <a:off x="1657969" y="1578550"/>
            <a:ext cx="8876059" cy="7048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b="0" i="0" dirty="0">
                <a:solidFill>
                  <a:schemeClr val="tx1"/>
                </a:solidFill>
                <a:effectLst>
                  <a:outerShdw blurRad="38100" dist="38100" dir="2700000" algn="tl">
                    <a:srgbClr val="000000">
                      <a:alpha val="43137"/>
                    </a:srgbClr>
                  </a:outerShdw>
                </a:effectLst>
                <a:latin typeface="quote-cjk-patch"/>
                <a:cs typeface="+mj-cs"/>
              </a:rPr>
              <a:t>CRUD Security Tips</a:t>
            </a:r>
          </a:p>
        </p:txBody>
      </p:sp>
    </p:spTree>
    <p:extLst>
      <p:ext uri="{BB962C8B-B14F-4D97-AF65-F5344CB8AC3E}">
        <p14:creationId xmlns:p14="http://schemas.microsoft.com/office/powerpoint/2010/main" val="330210967"/>
      </p:ext>
    </p:extLst>
  </p:cSld>
  <p:clrMapOvr>
    <a:masterClrMapping/>
  </p:clrMapOvr>
  <p:transition spd="med">
    <p:pull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7" row="0">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 dockstate="right" visibility="0" width="438" row="0">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69919FC3-BF3D-40B1-9520-23B4D2182837}">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E3CFA8E-480B-4E31-9582-8E31B797B93E}">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D6C9E13-0760-49D4-BBA2-66BE35F524CB}">
  <we:reference id="wa200003220" version="1.0.0.0" store="en-US" storeType="OMEX"/>
  <we:alternateReferences>
    <we:reference id="wa200003220" version="1.0.0.0" store="wa200003220"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B2F350B8-3966-489D-950D-E77135AE65A1}">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29727</TotalTime>
  <Words>7386</Words>
  <Application>Microsoft Office PowerPoint</Application>
  <PresentationFormat>Widescreen</PresentationFormat>
  <Paragraphs>686</Paragraphs>
  <Slides>35</Slides>
  <Notes>33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Bahnschrift</vt:lpstr>
      <vt:lpstr>Calibri</vt:lpstr>
      <vt:lpstr>Consolas</vt:lpstr>
      <vt:lpstr>Courier New</vt:lpstr>
      <vt:lpstr>Garamond</vt:lpstr>
      <vt:lpstr>quote-cjk-patch</vt:lpstr>
      <vt:lpstr>StarSymbol</vt:lpstr>
      <vt:lpstr>Verdana</vt:lpstr>
      <vt:lpstr>Wingdings</vt:lpstr>
      <vt:lpstr>Organic</vt:lpstr>
      <vt:lpstr>REST API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Of Day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port</dc:title>
  <dc:creator>Ahmed Abubakr</dc:creator>
  <cp:keywords>10</cp:keywords>
  <cp:lastModifiedBy>CS</cp:lastModifiedBy>
  <cp:revision>428</cp:revision>
  <dcterms:created xsi:type="dcterms:W3CDTF">2020-11-16T17:20:29Z</dcterms:created>
  <dcterms:modified xsi:type="dcterms:W3CDTF">2025-07-25T11:34:08Z</dcterms:modified>
</cp:coreProperties>
</file>