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6"/>
  </p:notesMasterIdLst>
  <p:sldIdLst>
    <p:sldId id="256" r:id="rId2"/>
    <p:sldId id="284" r:id="rId3"/>
    <p:sldId id="277" r:id="rId4"/>
    <p:sldId id="280" r:id="rId5"/>
    <p:sldId id="279" r:id="rId6"/>
    <p:sldId id="257" r:id="rId7"/>
    <p:sldId id="292" r:id="rId8"/>
    <p:sldId id="293" r:id="rId9"/>
    <p:sldId id="294" r:id="rId10"/>
    <p:sldId id="289" r:id="rId11"/>
    <p:sldId id="295" r:id="rId12"/>
    <p:sldId id="296" r:id="rId13"/>
    <p:sldId id="29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B4A"/>
    <a:srgbClr val="00969E"/>
    <a:srgbClr val="00EEFA"/>
    <a:srgbClr val="9CF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C7464-236F-42D6-B70B-BB694FD5EC4D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93BA9-CB8A-46BE-95BE-197871EBD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6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94121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85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61126"/>
      </p:ext>
    </p:extLst>
  </p:cSld>
  <p:clrMapOvr>
    <a:masterClrMapping/>
  </p:clrMapOvr>
  <p:transition spd="med">
    <p:pull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87968"/>
      </p:ext>
    </p:extLst>
  </p:cSld>
  <p:clrMapOvr>
    <a:masterClrMapping/>
  </p:clrMapOvr>
  <p:transition spd="med">
    <p:pull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8498"/>
      </p:ext>
    </p:extLst>
  </p:cSld>
  <p:clrMapOvr>
    <a:masterClrMapping/>
  </p:clrMapOvr>
  <p:transition spd="med">
    <p:pull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0051"/>
      </p:ext>
    </p:extLst>
  </p:cSld>
  <p:clrMapOvr>
    <a:masterClrMapping/>
  </p:clrMapOvr>
  <p:transition spd="med">
    <p:pull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16727"/>
      </p:ext>
    </p:extLst>
  </p:cSld>
  <p:clrMapOvr>
    <a:masterClrMapping/>
  </p:clrMapOvr>
  <p:transition spd="med">
    <p:pull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40643"/>
      </p:ext>
    </p:extLst>
  </p:cSld>
  <p:clrMapOvr>
    <a:masterClrMapping/>
  </p:clrMapOvr>
  <p:transition spd="med">
    <p:pull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34688"/>
      </p:ext>
    </p:extLst>
  </p:cSld>
  <p:clrMapOvr>
    <a:masterClrMapping/>
  </p:clrMapOvr>
  <p:transition spd="med">
    <p:pull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31" y="887071"/>
            <a:ext cx="9631340" cy="1009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3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6283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5193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1997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4954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80272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632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93962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53422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B303B-CDDA-4E6F-A87F-4F7855D4712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0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ransition spd="med">
    <p:pull dir="u"/>
  </p:transition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www.facebook.com/abobakr143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a.me/201113284597" TargetMode="Externa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04BCC-1009-42DB-9C86-C0A935B581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12975" y="2605087"/>
            <a:ext cx="7766050" cy="164782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Back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9886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0FE57-E9F5-45C8-981E-F3E92643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chemeClr val="accent2"/>
                </a:solidFill>
              </a:rPr>
              <a:t>Lets talk about PHP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4D3C61FF-ADE0-063E-83C0-94D1F8DBE3E5}"/>
              </a:ext>
            </a:extLst>
          </p:cNvPr>
          <p:cNvSpPr/>
          <p:nvPr/>
        </p:nvSpPr>
        <p:spPr>
          <a:xfrm>
            <a:off x="1295402" y="2658794"/>
            <a:ext cx="9601196" cy="321707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Variables / Constants &amp; datatypes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Conditional Statements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Loops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Arrays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688648133"/>
      </p:ext>
    </p:extLst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246479" y="480497"/>
            <a:ext cx="9641297" cy="971074"/>
          </a:xfrm>
          <a:ln/>
        </p:spPr>
        <p:txBody>
          <a:bodyPr>
            <a:noAutofit/>
          </a:bodyPr>
          <a:lstStyle/>
          <a:p>
            <a:pPr rtl="0">
              <a:tabLst>
                <a:tab pos="0" algn="l"/>
                <a:tab pos="526376" algn="l"/>
                <a:tab pos="1054620" algn="l"/>
                <a:tab pos="1582862" algn="l"/>
                <a:tab pos="2111105" algn="l"/>
                <a:tab pos="2639348" algn="l"/>
                <a:tab pos="3167591" algn="l"/>
                <a:tab pos="3695833" algn="l"/>
                <a:tab pos="4224077" algn="l"/>
                <a:tab pos="4752319" algn="l"/>
                <a:tab pos="5280562" algn="l"/>
                <a:tab pos="5808805" algn="l"/>
                <a:tab pos="6337048" algn="l"/>
                <a:tab pos="6865290" algn="l"/>
                <a:tab pos="7393534" algn="l"/>
                <a:tab pos="7921776" algn="l"/>
                <a:tab pos="8450020" algn="l"/>
                <a:tab pos="8978262" algn="l"/>
                <a:tab pos="9506505" algn="l"/>
                <a:tab pos="10034748" algn="l"/>
                <a:tab pos="10562991" algn="l"/>
              </a:tabLst>
            </a:pPr>
            <a:r>
              <a:rPr lang="en-GB" sz="3200" b="1" dirty="0">
                <a:solidFill>
                  <a:schemeClr val="accent2"/>
                </a:solidFill>
              </a:rPr>
              <a:t>How PHP generates </a:t>
            </a:r>
            <a:br>
              <a:rPr lang="en-GB" sz="3200" b="1" dirty="0">
                <a:solidFill>
                  <a:schemeClr val="accent2"/>
                </a:solidFill>
              </a:rPr>
            </a:br>
            <a:r>
              <a:rPr lang="en-GB" sz="3200" b="1" dirty="0">
                <a:solidFill>
                  <a:schemeClr val="accent2"/>
                </a:solidFill>
              </a:rPr>
              <a:t>HTML/JS Web pages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46479" y="4294231"/>
            <a:ext cx="9814530" cy="190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116"/>
              </a:lnSpc>
              <a:buClr>
                <a:srgbClr val="000000"/>
              </a:buClr>
            </a:pPr>
            <a:r>
              <a:rPr lang="en-GB" sz="2100" dirty="0">
                <a:solidFill>
                  <a:schemeClr val="bg1"/>
                </a:solidFill>
                <a:latin typeface="Verdana" pitchFamily="34" charset="0"/>
                <a:ea typeface="HG Mincho Light J" charset="0"/>
                <a:cs typeface="HG Mincho Light J" charset="0"/>
              </a:rPr>
              <a:t>1: Client from browser send HTTP request (with POST/GET variables)</a:t>
            </a:r>
          </a:p>
          <a:p>
            <a:pPr eaLnBrk="1">
              <a:lnSpc>
                <a:spcPct val="101000"/>
              </a:lnSpc>
              <a:buClr>
                <a:srgbClr val="000000"/>
              </a:buClr>
              <a:buFont typeface="StarSymbol" charset="0"/>
              <a:buNone/>
            </a:pPr>
            <a:r>
              <a:rPr lang="en-GB" sz="2100" dirty="0">
                <a:solidFill>
                  <a:schemeClr val="bg1"/>
                </a:solidFill>
                <a:latin typeface="Verdana" pitchFamily="34" charset="0"/>
                <a:ea typeface="HG Mincho Light J" charset="0"/>
                <a:cs typeface="HG Mincho Light J" charset="0"/>
              </a:rPr>
              <a:t>2: Apache recognizes that a PHP script is requested and sends the request to PHP module</a:t>
            </a:r>
          </a:p>
          <a:p>
            <a:pPr eaLnBrk="1">
              <a:lnSpc>
                <a:spcPct val="101000"/>
              </a:lnSpc>
              <a:buClr>
                <a:srgbClr val="000000"/>
              </a:buClr>
              <a:buFont typeface="StarSymbol" charset="0"/>
              <a:buNone/>
            </a:pPr>
            <a:r>
              <a:rPr lang="en-GB" sz="2100" dirty="0">
                <a:solidFill>
                  <a:schemeClr val="bg1"/>
                </a:solidFill>
                <a:latin typeface="Verdana" pitchFamily="34" charset="0"/>
                <a:ea typeface="HG Mincho Light J" charset="0"/>
                <a:cs typeface="HG Mincho Light J" charset="0"/>
              </a:rPr>
              <a:t>3: PHP interpreter executes PHP script, collects script output and sends it back</a:t>
            </a:r>
          </a:p>
          <a:p>
            <a:pPr eaLnBrk="1">
              <a:lnSpc>
                <a:spcPct val="101000"/>
              </a:lnSpc>
              <a:buClr>
                <a:srgbClr val="000000"/>
              </a:buClr>
              <a:buFont typeface="StarSymbol" charset="0"/>
              <a:buNone/>
            </a:pPr>
            <a:r>
              <a:rPr lang="en-GB" sz="2100" dirty="0">
                <a:solidFill>
                  <a:schemeClr val="bg1"/>
                </a:solidFill>
                <a:latin typeface="Verdana" pitchFamily="34" charset="0"/>
                <a:ea typeface="HG Mincho Light J" charset="0"/>
                <a:cs typeface="HG Mincho Light J" charset="0"/>
              </a:rPr>
              <a:t>4: Apache replies to client using the PHP script output as HTML output 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720380" y="1451571"/>
            <a:ext cx="8325127" cy="2696495"/>
            <a:chOff x="890" y="714"/>
            <a:chExt cx="4181" cy="1605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890" y="714"/>
              <a:ext cx="4181" cy="1605"/>
            </a:xfrm>
            <a:prstGeom prst="roundRect">
              <a:avLst>
                <a:gd name="adj" fmla="val 60"/>
              </a:avLst>
            </a:prstGeom>
            <a:solidFill>
              <a:srgbClr val="808080">
                <a:alpha val="50000"/>
              </a:srgbClr>
            </a:solidFill>
            <a:ln w="9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1541" y="793"/>
              <a:ext cx="2998" cy="1423"/>
              <a:chOff x="1541" y="793"/>
              <a:chExt cx="2998" cy="1423"/>
            </a:xfrm>
          </p:grpSpPr>
          <p:sp>
            <p:nvSpPr>
              <p:cNvPr id="8198" name="Line 6"/>
              <p:cNvSpPr>
                <a:spLocks noChangeShapeType="1"/>
              </p:cNvSpPr>
              <p:nvPr/>
            </p:nvSpPr>
            <p:spPr bwMode="auto">
              <a:xfrm>
                <a:off x="1790" y="1230"/>
                <a:ext cx="341" cy="54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prstDash val="sysDot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8199" name="Group 7"/>
              <p:cNvGrpSpPr>
                <a:grpSpLocks/>
              </p:cNvGrpSpPr>
              <p:nvPr/>
            </p:nvGrpSpPr>
            <p:grpSpPr bwMode="auto">
              <a:xfrm>
                <a:off x="1541" y="793"/>
                <a:ext cx="2998" cy="1423"/>
                <a:chOff x="1541" y="793"/>
                <a:chExt cx="2998" cy="1423"/>
              </a:xfrm>
            </p:grpSpPr>
            <p:sp>
              <p:nvSpPr>
                <p:cNvPr id="82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319" y="1994"/>
                  <a:ext cx="9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>
                    <a:lnSpc>
                      <a:spcPct val="101000"/>
                    </a:lnSpc>
                    <a:buClr>
                      <a:srgbClr val="000000"/>
                    </a:buClr>
                    <a:buSzPct val="45000"/>
                    <a:buFont typeface="StarSymbol" charset="0"/>
                    <a:buNone/>
                  </a:pPr>
                  <a:r>
                    <a:rPr lang="en-GB">
                      <a:latin typeface="Verdana" pitchFamily="34" charset="0"/>
                      <a:ea typeface="HG Mincho Light J" charset="0"/>
                      <a:cs typeface="HG Mincho Light J" charset="0"/>
                    </a:rPr>
                    <a:t>2</a:t>
                  </a:r>
                </a:p>
              </p:txBody>
            </p:sp>
            <p:grpSp>
              <p:nvGrpSpPr>
                <p:cNvPr id="8201" name="Group 9"/>
                <p:cNvGrpSpPr>
                  <a:grpSpLocks/>
                </p:cNvGrpSpPr>
                <p:nvPr/>
              </p:nvGrpSpPr>
              <p:grpSpPr bwMode="auto">
                <a:xfrm>
                  <a:off x="1541" y="793"/>
                  <a:ext cx="783" cy="432"/>
                  <a:chOff x="1541" y="793"/>
                  <a:chExt cx="783" cy="432"/>
                </a:xfrm>
              </p:grpSpPr>
              <p:sp>
                <p:nvSpPr>
                  <p:cNvPr id="820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1541" y="793"/>
                    <a:ext cx="783" cy="432"/>
                  </a:xfrm>
                  <a:prstGeom prst="roundRect">
                    <a:avLst>
                      <a:gd name="adj" fmla="val 231"/>
                    </a:avLst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20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41" y="849"/>
                    <a:ext cx="783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>
                      <a:lnSpc>
                        <a:spcPts val="2116"/>
                      </a:lnSpc>
                      <a:buClr>
                        <a:srgbClr val="000000"/>
                      </a:buClr>
                    </a:pPr>
                    <a:r>
                      <a:rPr lang="en-GB" sz="2100" b="1" dirty="0">
                        <a:solidFill>
                          <a:schemeClr val="bg1"/>
                        </a:solidFill>
                        <a:latin typeface="Verdana" pitchFamily="34" charset="0"/>
                        <a:ea typeface="HG Mincho Light J" charset="0"/>
                        <a:cs typeface="HG Mincho Light J" charset="0"/>
                      </a:rPr>
                      <a:t>Client Browser</a:t>
                    </a:r>
                  </a:p>
                </p:txBody>
              </p:sp>
            </p:grpSp>
            <p:sp>
              <p:nvSpPr>
                <p:cNvPr id="82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41" y="1440"/>
                  <a:ext cx="11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>
                    <a:lnSpc>
                      <a:spcPct val="101000"/>
                    </a:lnSpc>
                    <a:buClr>
                      <a:srgbClr val="000000"/>
                    </a:buClr>
                    <a:buSzPct val="45000"/>
                    <a:buFont typeface="StarSymbol" charset="0"/>
                    <a:buNone/>
                  </a:pPr>
                  <a:r>
                    <a:rPr lang="en-GB" dirty="0">
                      <a:latin typeface="Verdana" pitchFamily="34" charset="0"/>
                      <a:ea typeface="HG Mincho Light J" charset="0"/>
                      <a:cs typeface="HG Mincho Light J" charset="0"/>
                    </a:rPr>
                    <a:t>1</a:t>
                  </a:r>
                </a:p>
              </p:txBody>
            </p:sp>
            <p:grpSp>
              <p:nvGrpSpPr>
                <p:cNvPr id="8205" name="Group 13"/>
                <p:cNvGrpSpPr>
                  <a:grpSpLocks/>
                </p:cNvGrpSpPr>
                <p:nvPr/>
              </p:nvGrpSpPr>
              <p:grpSpPr bwMode="auto">
                <a:xfrm>
                  <a:off x="3756" y="1434"/>
                  <a:ext cx="783" cy="456"/>
                  <a:chOff x="3756" y="1434"/>
                  <a:chExt cx="783" cy="456"/>
                </a:xfrm>
              </p:grpSpPr>
              <p:sp>
                <p:nvSpPr>
                  <p:cNvPr id="8206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3756" y="1434"/>
                    <a:ext cx="783" cy="456"/>
                  </a:xfrm>
                  <a:prstGeom prst="roundRect">
                    <a:avLst>
                      <a:gd name="adj" fmla="val 218"/>
                    </a:avLst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20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6" y="1502"/>
                    <a:ext cx="783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>
                      <a:lnSpc>
                        <a:spcPts val="2116"/>
                      </a:lnSpc>
                      <a:buClr>
                        <a:srgbClr val="000000"/>
                      </a:buClr>
                    </a:pPr>
                    <a:r>
                      <a:rPr lang="en-GB" sz="2100" b="1" dirty="0">
                        <a:solidFill>
                          <a:schemeClr val="bg1"/>
                        </a:solidFill>
                        <a:latin typeface="Verdana" pitchFamily="34" charset="0"/>
                        <a:ea typeface="HG Mincho Light J" charset="0"/>
                        <a:cs typeface="HG Mincho Light J" charset="0"/>
                      </a:rPr>
                      <a:t>PHP module</a:t>
                    </a:r>
                  </a:p>
                </p:txBody>
              </p:sp>
            </p:grpSp>
            <p:sp>
              <p:nvSpPr>
                <p:cNvPr id="82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157" y="1519"/>
                  <a:ext cx="98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>
                    <a:lnSpc>
                      <a:spcPct val="101000"/>
                    </a:lnSpc>
                    <a:buClr>
                      <a:srgbClr val="000000"/>
                    </a:buClr>
                    <a:buSzPct val="45000"/>
                    <a:buFont typeface="StarSymbol" charset="0"/>
                    <a:buNone/>
                  </a:pPr>
                  <a:r>
                    <a:rPr lang="en-GB">
                      <a:latin typeface="Verdana" pitchFamily="34" charset="0"/>
                      <a:ea typeface="HG Mincho Light J" charset="0"/>
                      <a:cs typeface="HG Mincho Light J" charset="0"/>
                    </a:rPr>
                    <a:t>3</a:t>
                  </a:r>
                </a:p>
              </p:txBody>
            </p:sp>
            <p:sp>
              <p:nvSpPr>
                <p:cNvPr id="820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265" y="1367"/>
                  <a:ext cx="98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>
                    <a:lnSpc>
                      <a:spcPct val="101000"/>
                    </a:lnSpc>
                    <a:buClr>
                      <a:srgbClr val="000000"/>
                    </a:buClr>
                    <a:buSzPct val="45000"/>
                    <a:buFont typeface="StarSymbol" charset="0"/>
                    <a:buNone/>
                  </a:pPr>
                  <a:r>
                    <a:rPr lang="en-GB">
                      <a:latin typeface="Verdana" pitchFamily="34" charset="0"/>
                      <a:ea typeface="HG Mincho Light J" charset="0"/>
                      <a:cs typeface="HG Mincho Light J" charset="0"/>
                    </a:rPr>
                    <a:t>4</a:t>
                  </a:r>
                </a:p>
              </p:txBody>
            </p:sp>
            <p:sp>
              <p:nvSpPr>
                <p:cNvPr id="8210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2039" y="1225"/>
                  <a:ext cx="330" cy="54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prstDash val="sysDot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1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804" y="1735"/>
                  <a:ext cx="947" cy="412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prstDash val="sysDot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12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807" y="1525"/>
                  <a:ext cx="963" cy="350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prstDash val="sysDot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8213" name="Group 21"/>
                <p:cNvGrpSpPr>
                  <a:grpSpLocks/>
                </p:cNvGrpSpPr>
                <p:nvPr/>
              </p:nvGrpSpPr>
              <p:grpSpPr bwMode="auto">
                <a:xfrm>
                  <a:off x="2014" y="1774"/>
                  <a:ext cx="783" cy="432"/>
                  <a:chOff x="2014" y="1774"/>
                  <a:chExt cx="783" cy="432"/>
                </a:xfrm>
              </p:grpSpPr>
              <p:sp>
                <p:nvSpPr>
                  <p:cNvPr id="8214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2014" y="1774"/>
                    <a:ext cx="783" cy="432"/>
                  </a:xfrm>
                  <a:prstGeom prst="roundRect">
                    <a:avLst>
                      <a:gd name="adj" fmla="val 231"/>
                    </a:avLst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21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4" y="1910"/>
                    <a:ext cx="783" cy="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>
                      <a:lnSpc>
                        <a:spcPts val="2116"/>
                      </a:lnSpc>
                      <a:buClr>
                        <a:srgbClr val="000000"/>
                      </a:buClr>
                    </a:pPr>
                    <a:r>
                      <a:rPr lang="en-GB" sz="2100" b="1" dirty="0">
                        <a:solidFill>
                          <a:schemeClr val="bg1"/>
                        </a:solidFill>
                        <a:latin typeface="Verdana" pitchFamily="34" charset="0"/>
                        <a:ea typeface="HG Mincho Light J" charset="0"/>
                        <a:cs typeface="HG Mincho Light J" charset="0"/>
                      </a:rPr>
                      <a:t>Apache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868180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280330" y="887071"/>
            <a:ext cx="9641297" cy="1018116"/>
          </a:xfrm>
          <a:ln/>
        </p:spPr>
        <p:txBody>
          <a:bodyPr/>
          <a:lstStyle/>
          <a:p>
            <a:pPr rtl="0">
              <a:tabLst>
                <a:tab pos="0" algn="l"/>
                <a:tab pos="526376" algn="l"/>
                <a:tab pos="1054620" algn="l"/>
                <a:tab pos="1582862" algn="l"/>
                <a:tab pos="2111105" algn="l"/>
                <a:tab pos="2639348" algn="l"/>
                <a:tab pos="3167591" algn="l"/>
                <a:tab pos="3695833" algn="l"/>
                <a:tab pos="4224077" algn="l"/>
                <a:tab pos="4752319" algn="l"/>
                <a:tab pos="5280562" algn="l"/>
                <a:tab pos="5808805" algn="l"/>
                <a:tab pos="6337048" algn="l"/>
                <a:tab pos="6865290" algn="l"/>
                <a:tab pos="7393534" algn="l"/>
                <a:tab pos="7921776" algn="l"/>
                <a:tab pos="8450020" algn="l"/>
                <a:tab pos="8978262" algn="l"/>
                <a:tab pos="9506505" algn="l"/>
                <a:tab pos="10034748" algn="l"/>
                <a:tab pos="10562991" algn="l"/>
              </a:tabLst>
            </a:pPr>
            <a:r>
              <a:rPr lang="en-GB" dirty="0">
                <a:solidFill>
                  <a:schemeClr val="bg1"/>
                </a:solidFill>
              </a:rPr>
              <a:t>Hello World! (web oriented)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80330" y="2074874"/>
            <a:ext cx="9641297" cy="38406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indent="0" algn="l" rtl="0">
              <a:lnSpc>
                <a:spcPts val="2116"/>
              </a:lnSpc>
              <a:spcAft>
                <a:spcPct val="0"/>
              </a:spcAft>
              <a:buSzTx/>
              <a:buNone/>
              <a:tabLst>
                <a:tab pos="123194" algn="l"/>
                <a:tab pos="651438" algn="l"/>
                <a:tab pos="1179680" algn="l"/>
                <a:tab pos="1707924" algn="l"/>
                <a:tab pos="2236166" algn="l"/>
                <a:tab pos="2764409" algn="l"/>
                <a:tab pos="3292652" algn="l"/>
                <a:tab pos="3820895" algn="l"/>
                <a:tab pos="4349137" algn="l"/>
                <a:tab pos="4877381" algn="l"/>
                <a:tab pos="5405623" algn="l"/>
                <a:tab pos="5933866" algn="l"/>
                <a:tab pos="6462109" algn="l"/>
                <a:tab pos="6990352" algn="l"/>
                <a:tab pos="7518594" algn="l"/>
                <a:tab pos="8046838" algn="l"/>
                <a:tab pos="8575080" algn="l"/>
                <a:tab pos="9103323" algn="l"/>
                <a:tab pos="9631566" algn="l"/>
                <a:tab pos="10159809" algn="l"/>
              </a:tabLst>
            </a:pPr>
            <a:r>
              <a:rPr lang="en-GB" sz="2100" b="1" dirty="0">
                <a:solidFill>
                  <a:schemeClr val="bg1"/>
                </a:solidFill>
                <a:latin typeface="Verdana" pitchFamily="34" charset="0"/>
              </a:rPr>
              <a:t>&lt;html&gt;</a:t>
            </a:r>
          </a:p>
          <a:p>
            <a:pPr marL="0" indent="0" algn="l" rtl="0">
              <a:lnSpc>
                <a:spcPct val="101000"/>
              </a:lnSpc>
              <a:spcAft>
                <a:spcPct val="0"/>
              </a:spcAft>
              <a:buSzTx/>
              <a:buNone/>
              <a:tabLst>
                <a:tab pos="123194" algn="l"/>
                <a:tab pos="651438" algn="l"/>
                <a:tab pos="1179680" algn="l"/>
                <a:tab pos="1707924" algn="l"/>
                <a:tab pos="2236166" algn="l"/>
                <a:tab pos="2764409" algn="l"/>
                <a:tab pos="3292652" algn="l"/>
                <a:tab pos="3820895" algn="l"/>
                <a:tab pos="4349137" algn="l"/>
                <a:tab pos="4877381" algn="l"/>
                <a:tab pos="5405623" algn="l"/>
                <a:tab pos="5933866" algn="l"/>
                <a:tab pos="6462109" algn="l"/>
                <a:tab pos="6990352" algn="l"/>
                <a:tab pos="7518594" algn="l"/>
                <a:tab pos="8046838" algn="l"/>
                <a:tab pos="8575080" algn="l"/>
                <a:tab pos="9103323" algn="l"/>
                <a:tab pos="9631566" algn="l"/>
                <a:tab pos="10159809" algn="l"/>
              </a:tabLst>
            </a:pPr>
            <a:r>
              <a:rPr lang="en-GB" sz="2100" b="1" dirty="0">
                <a:solidFill>
                  <a:schemeClr val="bg1"/>
                </a:solidFill>
                <a:latin typeface="Verdana" pitchFamily="34" charset="0"/>
              </a:rPr>
              <a:t>&lt;head&gt;</a:t>
            </a:r>
          </a:p>
          <a:p>
            <a:pPr marL="0" indent="0" algn="l" rtl="0">
              <a:lnSpc>
                <a:spcPct val="101000"/>
              </a:lnSpc>
              <a:spcAft>
                <a:spcPct val="0"/>
              </a:spcAft>
              <a:buSzTx/>
              <a:buNone/>
              <a:tabLst>
                <a:tab pos="123194" algn="l"/>
                <a:tab pos="651438" algn="l"/>
                <a:tab pos="1179680" algn="l"/>
                <a:tab pos="1707924" algn="l"/>
                <a:tab pos="2236166" algn="l"/>
                <a:tab pos="2764409" algn="l"/>
                <a:tab pos="3292652" algn="l"/>
                <a:tab pos="3820895" algn="l"/>
                <a:tab pos="4349137" algn="l"/>
                <a:tab pos="4877381" algn="l"/>
                <a:tab pos="5405623" algn="l"/>
                <a:tab pos="5933866" algn="l"/>
                <a:tab pos="6462109" algn="l"/>
                <a:tab pos="6990352" algn="l"/>
                <a:tab pos="7518594" algn="l"/>
                <a:tab pos="8046838" algn="l"/>
                <a:tab pos="8575080" algn="l"/>
                <a:tab pos="9103323" algn="l"/>
                <a:tab pos="9631566" algn="l"/>
                <a:tab pos="10159809" algn="l"/>
              </a:tabLst>
            </a:pPr>
            <a:r>
              <a:rPr lang="en-GB" sz="2100" b="1" dirty="0">
                <a:solidFill>
                  <a:schemeClr val="bg1"/>
                </a:solidFill>
                <a:latin typeface="Verdana" pitchFamily="34" charset="0"/>
              </a:rPr>
              <a:t>   &lt;title&gt;My personal Hello World! PHP script&lt;/title&gt;</a:t>
            </a:r>
          </a:p>
          <a:p>
            <a:pPr marL="0" indent="0" algn="l" rtl="0">
              <a:lnSpc>
                <a:spcPct val="101000"/>
              </a:lnSpc>
              <a:spcAft>
                <a:spcPct val="0"/>
              </a:spcAft>
              <a:buSzTx/>
              <a:buNone/>
              <a:tabLst>
                <a:tab pos="123194" algn="l"/>
                <a:tab pos="651438" algn="l"/>
                <a:tab pos="1179680" algn="l"/>
                <a:tab pos="1707924" algn="l"/>
                <a:tab pos="2236166" algn="l"/>
                <a:tab pos="2764409" algn="l"/>
                <a:tab pos="3292652" algn="l"/>
                <a:tab pos="3820895" algn="l"/>
                <a:tab pos="4349137" algn="l"/>
                <a:tab pos="4877381" algn="l"/>
                <a:tab pos="5405623" algn="l"/>
                <a:tab pos="5933866" algn="l"/>
                <a:tab pos="6462109" algn="l"/>
                <a:tab pos="6990352" algn="l"/>
                <a:tab pos="7518594" algn="l"/>
                <a:tab pos="8046838" algn="l"/>
                <a:tab pos="8575080" algn="l"/>
                <a:tab pos="9103323" algn="l"/>
                <a:tab pos="9631566" algn="l"/>
                <a:tab pos="10159809" algn="l"/>
              </a:tabLst>
            </a:pPr>
            <a:r>
              <a:rPr lang="en-GB" sz="2100" b="1" dirty="0">
                <a:solidFill>
                  <a:schemeClr val="bg1"/>
                </a:solidFill>
                <a:latin typeface="Verdana" pitchFamily="34" charset="0"/>
              </a:rPr>
              <a:t>&lt;/head&gt;</a:t>
            </a:r>
          </a:p>
          <a:p>
            <a:pPr marL="0" indent="0" algn="l" rtl="0">
              <a:lnSpc>
                <a:spcPct val="101000"/>
              </a:lnSpc>
              <a:spcAft>
                <a:spcPct val="0"/>
              </a:spcAft>
              <a:buSzTx/>
              <a:buNone/>
              <a:tabLst>
                <a:tab pos="123194" algn="l"/>
                <a:tab pos="651438" algn="l"/>
                <a:tab pos="1179680" algn="l"/>
                <a:tab pos="1707924" algn="l"/>
                <a:tab pos="2236166" algn="l"/>
                <a:tab pos="2764409" algn="l"/>
                <a:tab pos="3292652" algn="l"/>
                <a:tab pos="3820895" algn="l"/>
                <a:tab pos="4349137" algn="l"/>
                <a:tab pos="4877381" algn="l"/>
                <a:tab pos="5405623" algn="l"/>
                <a:tab pos="5933866" algn="l"/>
                <a:tab pos="6462109" algn="l"/>
                <a:tab pos="6990352" algn="l"/>
                <a:tab pos="7518594" algn="l"/>
                <a:tab pos="8046838" algn="l"/>
                <a:tab pos="8575080" algn="l"/>
                <a:tab pos="9103323" algn="l"/>
                <a:tab pos="9631566" algn="l"/>
                <a:tab pos="10159809" algn="l"/>
              </a:tabLst>
            </a:pPr>
            <a:r>
              <a:rPr lang="en-GB" sz="2100" b="1" dirty="0">
                <a:solidFill>
                  <a:schemeClr val="bg1"/>
                </a:solidFill>
                <a:latin typeface="Verdana" pitchFamily="34" charset="0"/>
              </a:rPr>
              <a:t>&lt;body&gt;</a:t>
            </a:r>
          </a:p>
          <a:p>
            <a:pPr marL="0" indent="0" algn="l" rtl="0">
              <a:lnSpc>
                <a:spcPct val="101000"/>
              </a:lnSpc>
              <a:spcAft>
                <a:spcPct val="0"/>
              </a:spcAft>
              <a:buSzTx/>
              <a:buNone/>
              <a:tabLst>
                <a:tab pos="123194" algn="l"/>
                <a:tab pos="651438" algn="l"/>
                <a:tab pos="1179680" algn="l"/>
                <a:tab pos="1707924" algn="l"/>
                <a:tab pos="2236166" algn="l"/>
                <a:tab pos="2764409" algn="l"/>
                <a:tab pos="3292652" algn="l"/>
                <a:tab pos="3820895" algn="l"/>
                <a:tab pos="4349137" algn="l"/>
                <a:tab pos="4877381" algn="l"/>
                <a:tab pos="5405623" algn="l"/>
                <a:tab pos="5933866" algn="l"/>
                <a:tab pos="6462109" algn="l"/>
                <a:tab pos="6990352" algn="l"/>
                <a:tab pos="7518594" algn="l"/>
                <a:tab pos="8046838" algn="l"/>
                <a:tab pos="8575080" algn="l"/>
                <a:tab pos="9103323" algn="l"/>
                <a:tab pos="9631566" algn="l"/>
                <a:tab pos="10159809" algn="l"/>
              </a:tabLst>
            </a:pPr>
            <a:r>
              <a:rPr lang="en-GB" sz="2100" b="1" dirty="0">
                <a:solidFill>
                  <a:schemeClr val="bg1"/>
                </a:solidFill>
                <a:latin typeface="Verdana" pitchFamily="34" charset="0"/>
              </a:rPr>
              <a:t>&lt;?</a:t>
            </a:r>
          </a:p>
          <a:p>
            <a:pPr marL="0" indent="0" algn="l" rtl="0">
              <a:lnSpc>
                <a:spcPct val="101000"/>
              </a:lnSpc>
              <a:spcAft>
                <a:spcPct val="0"/>
              </a:spcAft>
              <a:buSzTx/>
              <a:buNone/>
              <a:tabLst>
                <a:tab pos="123194" algn="l"/>
                <a:tab pos="651438" algn="l"/>
                <a:tab pos="1179680" algn="l"/>
                <a:tab pos="1707924" algn="l"/>
                <a:tab pos="2236166" algn="l"/>
                <a:tab pos="2764409" algn="l"/>
                <a:tab pos="3292652" algn="l"/>
                <a:tab pos="3820895" algn="l"/>
                <a:tab pos="4349137" algn="l"/>
                <a:tab pos="4877381" algn="l"/>
                <a:tab pos="5405623" algn="l"/>
                <a:tab pos="5933866" algn="l"/>
                <a:tab pos="6462109" algn="l"/>
                <a:tab pos="6990352" algn="l"/>
                <a:tab pos="7518594" algn="l"/>
                <a:tab pos="8046838" algn="l"/>
                <a:tab pos="8575080" algn="l"/>
                <a:tab pos="9103323" algn="l"/>
                <a:tab pos="9631566" algn="l"/>
                <a:tab pos="10159809" algn="l"/>
              </a:tabLst>
            </a:pPr>
            <a:r>
              <a:rPr lang="en-GB" sz="2100" b="1" dirty="0">
                <a:solidFill>
                  <a:schemeClr val="bg1"/>
                </a:solidFill>
                <a:latin typeface="Verdana" pitchFamily="34" charset="0"/>
              </a:rPr>
              <a:t>	echo “Hello World!”;</a:t>
            </a:r>
          </a:p>
          <a:p>
            <a:pPr marL="0" indent="0" algn="l" rtl="0">
              <a:lnSpc>
                <a:spcPct val="101000"/>
              </a:lnSpc>
              <a:spcAft>
                <a:spcPct val="0"/>
              </a:spcAft>
              <a:buSzTx/>
              <a:buNone/>
              <a:tabLst>
                <a:tab pos="123194" algn="l"/>
                <a:tab pos="651438" algn="l"/>
                <a:tab pos="1179680" algn="l"/>
                <a:tab pos="1707924" algn="l"/>
                <a:tab pos="2236166" algn="l"/>
                <a:tab pos="2764409" algn="l"/>
                <a:tab pos="3292652" algn="l"/>
                <a:tab pos="3820895" algn="l"/>
                <a:tab pos="4349137" algn="l"/>
                <a:tab pos="4877381" algn="l"/>
                <a:tab pos="5405623" algn="l"/>
                <a:tab pos="5933866" algn="l"/>
                <a:tab pos="6462109" algn="l"/>
                <a:tab pos="6990352" algn="l"/>
                <a:tab pos="7518594" algn="l"/>
                <a:tab pos="8046838" algn="l"/>
                <a:tab pos="8575080" algn="l"/>
                <a:tab pos="9103323" algn="l"/>
                <a:tab pos="9631566" algn="l"/>
                <a:tab pos="10159809" algn="l"/>
              </a:tabLst>
            </a:pPr>
            <a:r>
              <a:rPr lang="en-GB" sz="2100" b="1" dirty="0">
                <a:solidFill>
                  <a:schemeClr val="bg1"/>
                </a:solidFill>
                <a:latin typeface="Verdana" pitchFamily="34" charset="0"/>
              </a:rPr>
              <a:t>?&gt;</a:t>
            </a:r>
          </a:p>
          <a:p>
            <a:pPr marL="0" indent="0" algn="l" rtl="0">
              <a:lnSpc>
                <a:spcPct val="101000"/>
              </a:lnSpc>
              <a:spcAft>
                <a:spcPct val="0"/>
              </a:spcAft>
              <a:buSzTx/>
              <a:buNone/>
              <a:tabLst>
                <a:tab pos="123194" algn="l"/>
                <a:tab pos="651438" algn="l"/>
                <a:tab pos="1179680" algn="l"/>
                <a:tab pos="1707924" algn="l"/>
                <a:tab pos="2236166" algn="l"/>
                <a:tab pos="2764409" algn="l"/>
                <a:tab pos="3292652" algn="l"/>
                <a:tab pos="3820895" algn="l"/>
                <a:tab pos="4349137" algn="l"/>
                <a:tab pos="4877381" algn="l"/>
                <a:tab pos="5405623" algn="l"/>
                <a:tab pos="5933866" algn="l"/>
                <a:tab pos="6462109" algn="l"/>
                <a:tab pos="6990352" algn="l"/>
                <a:tab pos="7518594" algn="l"/>
                <a:tab pos="8046838" algn="l"/>
                <a:tab pos="8575080" algn="l"/>
                <a:tab pos="9103323" algn="l"/>
                <a:tab pos="9631566" algn="l"/>
                <a:tab pos="10159809" algn="l"/>
              </a:tabLst>
            </a:pPr>
            <a:r>
              <a:rPr lang="en-GB" sz="2100" b="1" dirty="0">
                <a:solidFill>
                  <a:schemeClr val="bg1"/>
                </a:solidFill>
                <a:latin typeface="Verdana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21433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4D7BA76-647D-D5D2-A219-CA9A9EDF7E3D}"/>
              </a:ext>
            </a:extLst>
          </p:cNvPr>
          <p:cNvGrpSpPr/>
          <p:nvPr/>
        </p:nvGrpSpPr>
        <p:grpSpPr>
          <a:xfrm>
            <a:off x="10156853" y="531043"/>
            <a:ext cx="1026962" cy="1239036"/>
            <a:chOff x="9017369" y="868061"/>
            <a:chExt cx="1828607" cy="1736149"/>
          </a:xfrm>
        </p:grpSpPr>
        <p:sp>
          <p:nvSpPr>
            <p:cNvPr id="7" name="Freeform 7"/>
            <p:cNvSpPr/>
            <p:nvPr/>
          </p:nvSpPr>
          <p:spPr>
            <a:xfrm rot="-370152">
              <a:off x="9017369" y="868061"/>
              <a:ext cx="1828607" cy="1736149"/>
            </a:xfrm>
            <a:custGeom>
              <a:avLst/>
              <a:gdLst/>
              <a:ahLst/>
              <a:cxnLst/>
              <a:rect l="l" t="t" r="r" b="b"/>
              <a:pathLst>
                <a:path w="2742910" h="2604224">
                  <a:moveTo>
                    <a:pt x="0" y="0"/>
                  </a:moveTo>
                  <a:lnTo>
                    <a:pt x="2742911" y="0"/>
                  </a:lnTo>
                  <a:lnTo>
                    <a:pt x="2742911" y="2604224"/>
                  </a:lnTo>
                  <a:lnTo>
                    <a:pt x="0" y="2604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 rot="620716">
              <a:off x="9540792" y="1036843"/>
              <a:ext cx="781762" cy="1116803"/>
            </a:xfrm>
            <a:custGeom>
              <a:avLst/>
              <a:gdLst/>
              <a:ahLst/>
              <a:cxnLst/>
              <a:rect l="l" t="t" r="r" b="b"/>
              <a:pathLst>
                <a:path w="1172643" h="1675204">
                  <a:moveTo>
                    <a:pt x="0" y="0"/>
                  </a:moveTo>
                  <a:lnTo>
                    <a:pt x="1172643" y="0"/>
                  </a:lnTo>
                  <a:lnTo>
                    <a:pt x="1172643" y="1675204"/>
                  </a:lnTo>
                  <a:lnTo>
                    <a:pt x="0" y="1675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746299F-7940-CB32-D028-8752FF269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133" y="1564660"/>
            <a:ext cx="3839602" cy="47622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D554C0-858E-5437-E570-A8D9D2169CB8}"/>
              </a:ext>
            </a:extLst>
          </p:cNvPr>
          <p:cNvSpPr/>
          <p:nvPr/>
        </p:nvSpPr>
        <p:spPr>
          <a:xfrm>
            <a:off x="3487613" y="531043"/>
            <a:ext cx="5216773" cy="1239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4" b="1" i="0" u="none" strike="noStrike" kern="1200" cap="none" spc="0" normalizeH="0" baseline="0" noProof="0" dirty="0">
                <a:ln w="9525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black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allpoint"/>
                <a:ea typeface="+mn-ea"/>
                <a:cs typeface="+mn-cs"/>
              </a:rPr>
              <a:t>Example</a:t>
            </a:r>
            <a:endParaRPr kumimoji="0" lang="en-US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</a:prstClr>
                </a:solidFill>
              </a:ln>
              <a:solidFill>
                <a:prstClr val="black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22EAAB6-B335-BB67-7973-75A39F82B769}"/>
              </a:ext>
            </a:extLst>
          </p:cNvPr>
          <p:cNvSpPr/>
          <p:nvPr/>
        </p:nvSpPr>
        <p:spPr>
          <a:xfrm>
            <a:off x="1051265" y="2213716"/>
            <a:ext cx="5898175" cy="34641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ts val="350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kko"/>
                <a:ea typeface="+mn-ea"/>
                <a:cs typeface="+mn-cs"/>
              </a:rPr>
              <a:t>Lets create our first task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kko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kko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kko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kk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63600"/>
      </p:ext>
    </p:extLst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CCE3A-5785-426C-AB32-3F601A2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The End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DA9555-72D3-F9DF-3FC3-E5E93E2BAF86}"/>
              </a:ext>
            </a:extLst>
          </p:cNvPr>
          <p:cNvSpPr txBox="1"/>
          <p:nvPr/>
        </p:nvSpPr>
        <p:spPr>
          <a:xfrm>
            <a:off x="3514819" y="2569779"/>
            <a:ext cx="51623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end I hope you understood  all I said contact on :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A6FA61-E3A5-5C1B-8A13-C36D5DE1425F}"/>
              </a:ext>
            </a:extLst>
          </p:cNvPr>
          <p:cNvSpPr txBox="1"/>
          <p:nvPr/>
        </p:nvSpPr>
        <p:spPr>
          <a:xfrm>
            <a:off x="1040524" y="5024709"/>
            <a:ext cx="398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https://www.facebook.com/abobakr143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5388BC-4B3C-F6A3-CC25-E3D2E183E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27" y="3429000"/>
            <a:ext cx="1306067" cy="13060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8BDD4BF-2D53-6D1E-BBE4-2F7D234BD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47" y="3428999"/>
            <a:ext cx="1306068" cy="13060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FC02C1-C499-A67E-826C-79EB1128F33C}"/>
              </a:ext>
            </a:extLst>
          </p:cNvPr>
          <p:cNvSpPr txBox="1"/>
          <p:nvPr/>
        </p:nvSpPr>
        <p:spPr>
          <a:xfrm>
            <a:off x="7237767" y="5022207"/>
            <a:ext cx="28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https://wa.me/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201113284597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9794BF-1A72-B6EB-E63E-C5DE312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25" y="1133655"/>
            <a:ext cx="6241816" cy="62288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Made By</a:t>
            </a:r>
            <a:endParaRPr lang="ar-EG" sz="3200" b="1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FEE3058-E5FF-CB8A-D7A3-6A30BCEC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989444"/>
            <a:ext cx="6241816" cy="6228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+mj-cs"/>
              </a:rPr>
              <a:t>Ahmed Mohamed Abubakr</a:t>
            </a:r>
            <a:endParaRPr lang="ar-EG" sz="28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FC0E40-657E-71BF-F939-360AFEA6F3EF}"/>
              </a:ext>
            </a:extLst>
          </p:cNvPr>
          <p:cNvSpPr txBox="1"/>
          <p:nvPr/>
        </p:nvSpPr>
        <p:spPr>
          <a:xfrm>
            <a:off x="1370473" y="2785522"/>
            <a:ext cx="61667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Electronics engineer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IC designer</a:t>
            </a:r>
            <a:endParaRPr lang="ar-EG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0E9B61-D4F1-BC89-10DA-7B51A4EF13CC}"/>
              </a:ext>
            </a:extLst>
          </p:cNvPr>
          <p:cNvSpPr txBox="1"/>
          <p:nvPr/>
        </p:nvSpPr>
        <p:spPr>
          <a:xfrm>
            <a:off x="1332936" y="3912820"/>
            <a:ext cx="61667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Full stack web developer </a:t>
            </a:r>
            <a:endParaRPr lang="ar-EG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F38EAD4-5E1B-223A-71E8-D1FAA8F132D5}"/>
              </a:ext>
            </a:extLst>
          </p:cNvPr>
          <p:cNvSpPr txBox="1"/>
          <p:nvPr/>
        </p:nvSpPr>
        <p:spPr>
          <a:xfrm>
            <a:off x="1295399" y="4670786"/>
            <a:ext cx="63168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Ambassador at TIEC-IA</a:t>
            </a:r>
            <a:endParaRPr lang="ar-EG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ECEA4B4-AE97-FAA5-0B28-368BAC53D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89" y="1646183"/>
            <a:ext cx="3565634" cy="35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8819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ern Web Development - Full stack comic">
            <a:extLst>
              <a:ext uri="{FF2B5EF4-FFF2-40B4-BE49-F238E27FC236}">
                <a16:creationId xmlns:a16="http://schemas.microsoft.com/office/drawing/2014/main" xmlns="" id="{F8989F1C-EC5A-497A-8D8B-C19F565BF1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58935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n on Inspirational Quotes">
            <a:extLst>
              <a:ext uri="{FF2B5EF4-FFF2-40B4-BE49-F238E27FC236}">
                <a16:creationId xmlns:a16="http://schemas.microsoft.com/office/drawing/2014/main" xmlns="" id="{1BCF02A4-33D3-4D69-ACD1-ECB3106A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742950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4441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Network and internet communication concept isolated on white background">
            <a:extLst>
              <a:ext uri="{FF2B5EF4-FFF2-40B4-BE49-F238E27FC236}">
                <a16:creationId xmlns:a16="http://schemas.microsoft.com/office/drawing/2014/main" xmlns="" id="{A3058872-8C74-4045-B3DB-F2B54E19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76846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3A4F9-5881-44D3-9C4B-BF3E8A2B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679904"/>
            <a:ext cx="8596668" cy="660400"/>
          </a:xfrm>
        </p:spPr>
        <p:txBody>
          <a:bodyPr>
            <a:no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DC8DC8-2B01-FF21-E538-4DDB318B087A}"/>
              </a:ext>
            </a:extLst>
          </p:cNvPr>
          <p:cNvSpPr txBox="1"/>
          <p:nvPr/>
        </p:nvSpPr>
        <p:spPr>
          <a:xfrm>
            <a:off x="1797666" y="3087076"/>
            <a:ext cx="8596668" cy="1970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What is </a:t>
            </a:r>
            <a:r>
              <a:rPr lang="en-US" sz="2800" dirty="0" smtClean="0">
                <a:solidFill>
                  <a:schemeClr val="bg1"/>
                </a:solidFill>
              </a:rPr>
              <a:t>use of back end </a:t>
            </a:r>
            <a:r>
              <a:rPr lang="en-US" sz="2800" dirty="0">
                <a:solidFill>
                  <a:schemeClr val="bg1"/>
                </a:solidFill>
              </a:rPr>
              <a:t>?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bg1"/>
                </a:solidFill>
              </a:rPr>
              <a:t>What I need to run the code 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bg1"/>
                </a:solidFill>
              </a:rPr>
              <a:t>Is there any other languages like </a:t>
            </a:r>
            <a:r>
              <a:rPr lang="en-US" sz="2800" dirty="0" err="1" smtClean="0">
                <a:solidFill>
                  <a:schemeClr val="bg1"/>
                </a:solidFill>
              </a:rPr>
              <a:t>php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9109122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rtl="0">
              <a:tabLst>
                <a:tab pos="0" algn="l"/>
                <a:tab pos="526376" algn="l"/>
                <a:tab pos="1054620" algn="l"/>
                <a:tab pos="1582862" algn="l"/>
                <a:tab pos="2111105" algn="l"/>
                <a:tab pos="2639348" algn="l"/>
                <a:tab pos="3167591" algn="l"/>
                <a:tab pos="3695833" algn="l"/>
                <a:tab pos="4224077" algn="l"/>
                <a:tab pos="4752319" algn="l"/>
                <a:tab pos="5280562" algn="l"/>
                <a:tab pos="5808805" algn="l"/>
                <a:tab pos="6337048" algn="l"/>
                <a:tab pos="6865290" algn="l"/>
                <a:tab pos="7393534" algn="l"/>
                <a:tab pos="7921776" algn="l"/>
                <a:tab pos="8450020" algn="l"/>
                <a:tab pos="8978262" algn="l"/>
                <a:tab pos="9506505" algn="l"/>
                <a:tab pos="10034748" algn="l"/>
                <a:tab pos="10562991" algn="l"/>
              </a:tabLst>
            </a:pPr>
            <a:r>
              <a:rPr lang="en-GB" dirty="0">
                <a:solidFill>
                  <a:schemeClr val="bg1"/>
                </a:solidFill>
              </a:rPr>
              <a:t>PHP History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4006" y="2672862"/>
            <a:ext cx="10039472" cy="3565722"/>
          </a:xfrm>
          <a:ln/>
        </p:spPr>
        <p:txBody>
          <a:bodyPr>
            <a:normAutofit/>
          </a:bodyPr>
          <a:lstStyle/>
          <a:p>
            <a:pPr algn="l" rtl="0">
              <a:buSzTx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1994: Created by </a:t>
            </a:r>
            <a:r>
              <a:rPr lang="en-GB" dirty="0" err="1">
                <a:solidFill>
                  <a:schemeClr val="bg1"/>
                </a:solidFill>
              </a:rPr>
              <a:t>Rasmis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Lesdorf</a:t>
            </a:r>
            <a:r>
              <a:rPr lang="en-GB" dirty="0">
                <a:solidFill>
                  <a:schemeClr val="bg1"/>
                </a:solidFill>
              </a:rPr>
              <a:t>, software engineer (part of Apache Team)</a:t>
            </a:r>
          </a:p>
          <a:p>
            <a:pPr algn="l" rtl="0">
              <a:buSzTx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1995: Called Personal Home Page Tool, then released as version 2 with name PHP/FI (Form Interpreter, to </a:t>
            </a:r>
            <a:r>
              <a:rPr lang="en-GB" dirty="0" smtClean="0">
                <a:solidFill>
                  <a:schemeClr val="bg1"/>
                </a:solidFill>
              </a:rPr>
              <a:t>analyse </a:t>
            </a:r>
            <a:r>
              <a:rPr lang="en-GB" dirty="0">
                <a:solidFill>
                  <a:schemeClr val="bg1"/>
                </a:solidFill>
              </a:rPr>
              <a:t>SQL queries)</a:t>
            </a:r>
          </a:p>
          <a:p>
            <a:pPr algn="l" rtl="0">
              <a:buSzTx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Half 1997: used by 50,000 web sites</a:t>
            </a:r>
          </a:p>
          <a:p>
            <a:pPr algn="l" rtl="0">
              <a:buSzTx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October 1998: used by 100,000 websites</a:t>
            </a:r>
          </a:p>
          <a:p>
            <a:pPr algn="l" rtl="0">
              <a:buSzTx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End 1999: used by 1,000,000 websites</a:t>
            </a:r>
          </a:p>
        </p:txBody>
      </p:sp>
    </p:spTree>
    <p:extLst>
      <p:ext uri="{BB962C8B-B14F-4D97-AF65-F5344CB8AC3E}">
        <p14:creationId xmlns:p14="http://schemas.microsoft.com/office/powerpoint/2010/main" val="18128559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308466" y="1182493"/>
            <a:ext cx="9641297" cy="1018116"/>
          </a:xfrm>
          <a:ln/>
        </p:spPr>
        <p:txBody>
          <a:bodyPr>
            <a:normAutofit/>
          </a:bodyPr>
          <a:lstStyle/>
          <a:p>
            <a:pPr rtl="0">
              <a:tabLst>
                <a:tab pos="0" algn="l"/>
                <a:tab pos="526376" algn="l"/>
                <a:tab pos="1054620" algn="l"/>
                <a:tab pos="1582862" algn="l"/>
                <a:tab pos="2111105" algn="l"/>
                <a:tab pos="2639348" algn="l"/>
                <a:tab pos="3167591" algn="l"/>
                <a:tab pos="3695833" algn="l"/>
                <a:tab pos="4224077" algn="l"/>
                <a:tab pos="4752319" algn="l"/>
                <a:tab pos="5280562" algn="l"/>
                <a:tab pos="5808805" algn="l"/>
                <a:tab pos="6337048" algn="l"/>
                <a:tab pos="6865290" algn="l"/>
                <a:tab pos="7393534" algn="l"/>
                <a:tab pos="7921776" algn="l"/>
                <a:tab pos="8450020" algn="l"/>
                <a:tab pos="8978262" algn="l"/>
                <a:tab pos="9506505" algn="l"/>
                <a:tab pos="10034748" algn="l"/>
                <a:tab pos="10562991" algn="l"/>
              </a:tabLst>
            </a:pPr>
            <a:r>
              <a:rPr lang="en-GB" b="1" dirty="0">
                <a:solidFill>
                  <a:schemeClr val="accent2"/>
                </a:solidFill>
              </a:rPr>
              <a:t>Alternatives to PHP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50668" y="2630657"/>
            <a:ext cx="9641297" cy="2982351"/>
          </a:xfrm>
          <a:ln/>
        </p:spPr>
        <p:txBody>
          <a:bodyPr>
            <a:noAutofit/>
          </a:bodyPr>
          <a:lstStyle/>
          <a:p>
            <a:pPr algn="l" rtl="0">
              <a:buFont typeface="Wingdings" pitchFamily="2" charset="2"/>
              <a:buChar char="Ø"/>
            </a:pPr>
            <a:r>
              <a:rPr lang="it-IT" sz="2800" dirty="0">
                <a:solidFill>
                  <a:schemeClr val="bg1"/>
                </a:solidFill>
              </a:rPr>
              <a:t>Practical extraction and Report Language (Perl)</a:t>
            </a:r>
          </a:p>
          <a:p>
            <a:pPr algn="l" rtl="0">
              <a:buFont typeface="Wingdings" pitchFamily="2" charset="2"/>
              <a:buChar char="Ø"/>
            </a:pPr>
            <a:r>
              <a:rPr lang="it-IT" sz="2800" dirty="0">
                <a:solidFill>
                  <a:schemeClr val="bg1"/>
                </a:solidFill>
              </a:rPr>
              <a:t>Active Server Pages (ASP)</a:t>
            </a:r>
          </a:p>
          <a:p>
            <a:pPr algn="l" rtl="0">
              <a:buFont typeface="Wingdings" pitchFamily="2" charset="2"/>
              <a:buChar char="Ø"/>
            </a:pPr>
            <a:r>
              <a:rPr lang="it-IT" sz="2800" dirty="0">
                <a:solidFill>
                  <a:schemeClr val="bg1"/>
                </a:solidFill>
              </a:rPr>
              <a:t>Java server pages (JSP)</a:t>
            </a:r>
          </a:p>
          <a:p>
            <a:pPr algn="l" rtl="0">
              <a:buFont typeface="Wingdings" pitchFamily="2" charset="2"/>
              <a:buChar char="Ø"/>
            </a:pPr>
            <a:r>
              <a:rPr lang="it-IT" sz="2800" dirty="0">
                <a:solidFill>
                  <a:schemeClr val="bg1"/>
                </a:solidFill>
              </a:rPr>
              <a:t>Ruby </a:t>
            </a:r>
            <a:endParaRPr lang="it-IT" sz="2800" dirty="0" smtClean="0">
              <a:solidFill>
                <a:schemeClr val="bg1"/>
              </a:solidFill>
            </a:endParaRPr>
          </a:p>
          <a:p>
            <a:pPr algn="l" rtl="0">
              <a:buFont typeface="Wingdings" pitchFamily="2" charset="2"/>
              <a:buChar char="Ø"/>
            </a:pPr>
            <a:r>
              <a:rPr lang="it-IT" sz="2800" dirty="0" smtClean="0">
                <a:solidFill>
                  <a:schemeClr val="bg1"/>
                </a:solidFill>
              </a:rPr>
              <a:t>Django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930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322663" y="1233883"/>
            <a:ext cx="9641297" cy="1018116"/>
          </a:xfrm>
          <a:ln/>
        </p:spPr>
        <p:txBody>
          <a:bodyPr>
            <a:normAutofit/>
          </a:bodyPr>
          <a:lstStyle/>
          <a:p>
            <a:pPr rtl="0">
              <a:tabLst>
                <a:tab pos="0" algn="l"/>
                <a:tab pos="526376" algn="l"/>
                <a:tab pos="1054620" algn="l"/>
                <a:tab pos="1582862" algn="l"/>
                <a:tab pos="2111105" algn="l"/>
                <a:tab pos="2639348" algn="l"/>
                <a:tab pos="3167591" algn="l"/>
                <a:tab pos="3695833" algn="l"/>
                <a:tab pos="4224077" algn="l"/>
                <a:tab pos="4752319" algn="l"/>
                <a:tab pos="5280562" algn="l"/>
                <a:tab pos="5808805" algn="l"/>
                <a:tab pos="6337048" algn="l"/>
                <a:tab pos="6865290" algn="l"/>
                <a:tab pos="7393534" algn="l"/>
                <a:tab pos="7921776" algn="l"/>
                <a:tab pos="8450020" algn="l"/>
                <a:tab pos="8978262" algn="l"/>
                <a:tab pos="9506505" algn="l"/>
                <a:tab pos="10034748" algn="l"/>
                <a:tab pos="10562991" algn="l"/>
              </a:tabLst>
            </a:pPr>
            <a:r>
              <a:rPr lang="en-GB" b="1" dirty="0">
                <a:solidFill>
                  <a:schemeClr val="accent2"/>
                </a:solidFill>
              </a:rPr>
              <a:t>(Good) Topics about PHP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0330" y="2518117"/>
            <a:ext cx="9641297" cy="3397371"/>
          </a:xfrm>
          <a:ln/>
        </p:spPr>
        <p:txBody>
          <a:bodyPr>
            <a:normAutofit lnSpcReduction="10000"/>
          </a:bodyPr>
          <a:lstStyle/>
          <a:p>
            <a:pPr algn="l" rtl="0">
              <a:buSzPct val="25000"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Open-source</a:t>
            </a:r>
          </a:p>
          <a:p>
            <a:pPr algn="l" rtl="0">
              <a:buSzPct val="25000"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Easy to use ( C-like and Perl-like syntax)</a:t>
            </a:r>
          </a:p>
          <a:p>
            <a:pPr algn="l" rtl="0">
              <a:buSzPct val="25000"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Stable and fast</a:t>
            </a:r>
          </a:p>
          <a:p>
            <a:pPr algn="l" rtl="0">
              <a:buSzPct val="25000"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Multiplatform</a:t>
            </a:r>
          </a:p>
          <a:p>
            <a:pPr algn="l" rtl="0">
              <a:buSzPct val="25000"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Many databases support</a:t>
            </a:r>
          </a:p>
          <a:p>
            <a:pPr algn="l" rtl="0">
              <a:buSzPct val="25000"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Many common built-in libraries</a:t>
            </a:r>
          </a:p>
          <a:p>
            <a:pPr algn="l" rtl="0">
              <a:buSzPct val="25000"/>
              <a:tabLst>
                <a:tab pos="524510" algn="l"/>
                <a:tab pos="1052753" algn="l"/>
                <a:tab pos="1580996" algn="l"/>
                <a:tab pos="2109238" algn="l"/>
                <a:tab pos="2637482" algn="l"/>
                <a:tab pos="3165724" algn="l"/>
                <a:tab pos="3693967" algn="l"/>
                <a:tab pos="4222210" algn="l"/>
                <a:tab pos="4750453" algn="l"/>
                <a:tab pos="5278695" algn="l"/>
                <a:tab pos="5806939" algn="l"/>
                <a:tab pos="6335181" algn="l"/>
                <a:tab pos="6863424" algn="l"/>
                <a:tab pos="7391667" algn="l"/>
                <a:tab pos="7919910" algn="l"/>
                <a:tab pos="8450020" algn="l"/>
                <a:tab pos="8976396" algn="l"/>
                <a:tab pos="9504638" algn="l"/>
                <a:tab pos="10032882" algn="l"/>
                <a:tab pos="10561124" algn="l"/>
              </a:tabLst>
            </a:pPr>
            <a:r>
              <a:rPr lang="en-GB" dirty="0">
                <a:solidFill>
                  <a:schemeClr val="bg1"/>
                </a:solidFill>
              </a:rPr>
              <a:t>Pre-installed in Linux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4543271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8508</TotalTime>
  <Words>307</Words>
  <Application>Microsoft Office PowerPoint</Application>
  <PresentationFormat>Custom</PresentationFormat>
  <Paragraphs>64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Back end Development</vt:lpstr>
      <vt:lpstr>Made By</vt:lpstr>
      <vt:lpstr>PowerPoint Presentation</vt:lpstr>
      <vt:lpstr>PowerPoint Presentation</vt:lpstr>
      <vt:lpstr>PowerPoint Presentation</vt:lpstr>
      <vt:lpstr>Back-end ?</vt:lpstr>
      <vt:lpstr>PHP History</vt:lpstr>
      <vt:lpstr>Alternatives to PHP</vt:lpstr>
      <vt:lpstr>(Good) Topics about PHP</vt:lpstr>
      <vt:lpstr>Lets talk about PHP</vt:lpstr>
      <vt:lpstr>How PHP generates  HTML/JS Web pages</vt:lpstr>
      <vt:lpstr>Hello World! (web oriented)</vt:lpstr>
      <vt:lpstr>PowerPoint Presentation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port</dc:title>
  <dc:creator>Ahmed Abubakr</dc:creator>
  <cp:lastModifiedBy>Creativa</cp:lastModifiedBy>
  <cp:revision>67</cp:revision>
  <dcterms:created xsi:type="dcterms:W3CDTF">2020-11-16T17:20:29Z</dcterms:created>
  <dcterms:modified xsi:type="dcterms:W3CDTF">2023-10-28T11:15:52Z</dcterms:modified>
</cp:coreProperties>
</file>