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99" r:id="rId3"/>
    <p:sldId id="300" r:id="rId4"/>
    <p:sldId id="309" r:id="rId5"/>
    <p:sldId id="304" r:id="rId6"/>
    <p:sldId id="303" r:id="rId7"/>
    <p:sldId id="307" r:id="rId8"/>
    <p:sldId id="308" r:id="rId9"/>
    <p:sldId id="302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ADC4BD-4739-49D1-BF17-82BD9C570606}">
          <p14:sldIdLst>
            <p14:sldId id="256"/>
            <p14:sldId id="299"/>
            <p14:sldId id="300"/>
            <p14:sldId id="309"/>
            <p14:sldId id="304"/>
            <p14:sldId id="303"/>
            <p14:sldId id="307"/>
            <p14:sldId id="308"/>
            <p14:sldId id="302"/>
            <p14:sldId id="305"/>
          </p14:sldIdLst>
        </p14:section>
        <p14:section name="Untitled Section" id="{1A610465-4DA2-4D8A-B37A-434B71A369D7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vilas Bubelis" initials="R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273" autoAdjust="0"/>
  </p:normalViewPr>
  <p:slideViewPr>
    <p:cSldViewPr snapToGrid="0">
      <p:cViewPr varScale="1">
        <p:scale>
          <a:sx n="86" d="100"/>
          <a:sy n="86" d="100"/>
        </p:scale>
        <p:origin x="-144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8B015-CA0F-4F6B-B2DF-109887FE26AF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F1C8D-C332-4B3A-925B-F0D59EF0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F1C8D-C332-4B3A-925B-F0D59EF0C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F1C8D-C332-4B3A-925B-F0D59EF0C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F1C8D-C332-4B3A-925B-F0D59EF0C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F1C8D-C332-4B3A-925B-F0D59EF0C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F1C8D-C332-4B3A-925B-F0D59EF0C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3510-B81E-47CB-8564-8D95C6A5721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765-D796-41E6-BAAE-8EF472FE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3510-B81E-47CB-8564-8D95C6A5721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765-D796-41E6-BAAE-8EF472FE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3510-B81E-47CB-8564-8D95C6A5721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765-D796-41E6-BAAE-8EF472FE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3510-B81E-47CB-8564-8D95C6A5721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765-D796-41E6-BAAE-8EF472FE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3510-B81E-47CB-8564-8D95C6A5721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765-D796-41E6-BAAE-8EF472FE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3510-B81E-47CB-8564-8D95C6A5721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765-D796-41E6-BAAE-8EF472FE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3510-B81E-47CB-8564-8D95C6A5721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765-D796-41E6-BAAE-8EF472FE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4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3510-B81E-47CB-8564-8D95C6A5721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765-D796-41E6-BAAE-8EF472FE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3510-B81E-47CB-8564-8D95C6A5721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765-D796-41E6-BAAE-8EF472FE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3510-B81E-47CB-8564-8D95C6A5721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765-D796-41E6-BAAE-8EF472FE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3510-B81E-47CB-8564-8D95C6A5721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765-D796-41E6-BAAE-8EF472FE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3510-B81E-47CB-8564-8D95C6A5721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9765-D796-41E6-BAAE-8EF472FE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573" y="1354854"/>
            <a:ext cx="9852853" cy="2509213"/>
          </a:xfrm>
        </p:spPr>
        <p:txBody>
          <a:bodyPr>
            <a:noAutofit/>
          </a:bodyPr>
          <a:lstStyle/>
          <a:p>
            <a:r>
              <a:rPr lang="en-US" sz="3200" b="1" dirty="0"/>
              <a:t>Proposal </a:t>
            </a:r>
            <a:r>
              <a:rPr lang="en-US" sz="3200" b="1" dirty="0" smtClean="0"/>
              <a:t>Presentation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Phylogenetic </a:t>
            </a:r>
            <a:r>
              <a:rPr lang="en-US" sz="3200" b="1" dirty="0" smtClean="0"/>
              <a:t>Trees Analysis Pipeline Project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Andrius Bubelis</a:t>
            </a:r>
          </a:p>
          <a:p>
            <a:r>
              <a:rPr lang="en-US" dirty="0" smtClean="0"/>
              <a:t>CAP5510 BIOINFORMATICS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5" y="5649264"/>
            <a:ext cx="1370787" cy="635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225" y="6307023"/>
            <a:ext cx="13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03.16.2015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 application could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virus families for Anti-Virus </a:t>
            </a:r>
            <a:r>
              <a:rPr lang="en-US" dirty="0"/>
              <a:t>compound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Show changes in conservation in protein families </a:t>
            </a:r>
          </a:p>
          <a:p>
            <a:r>
              <a:rPr lang="en-US" dirty="0" smtClean="0"/>
              <a:t>Important for understanding protein evolution</a:t>
            </a:r>
          </a:p>
          <a:p>
            <a:r>
              <a:rPr lang="en-US" dirty="0" smtClean="0"/>
              <a:t>Understanding functional divergence</a:t>
            </a:r>
          </a:p>
          <a:p>
            <a:r>
              <a:rPr lang="en-US" dirty="0" smtClean="0"/>
              <a:t>Clustering sequenced based on conservation</a:t>
            </a:r>
          </a:p>
          <a:p>
            <a:r>
              <a:rPr lang="en-US" dirty="0" smtClean="0"/>
              <a:t>As inner piece for larger pipeline implementation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and proteomic data complexity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72" y="1490032"/>
            <a:ext cx="5839952" cy="3380516"/>
          </a:xfrm>
        </p:spPr>
      </p:pic>
      <p:sp>
        <p:nvSpPr>
          <p:cNvPr id="5" name="TextBox 4"/>
          <p:cNvSpPr txBox="1"/>
          <p:nvPr/>
        </p:nvSpPr>
        <p:spPr>
          <a:xfrm>
            <a:off x="1200839" y="1454227"/>
            <a:ext cx="4450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52,276,468  protein sequences </a:t>
            </a:r>
            <a:r>
              <a:rPr lang="en-US" dirty="0"/>
              <a:t>(</a:t>
            </a:r>
            <a:r>
              <a:rPr lang="en-US" dirty="0" smtClean="0"/>
              <a:t>NCBI)</a:t>
            </a:r>
          </a:p>
          <a:p>
            <a:endParaRPr lang="en-US" sz="900" dirty="0" smtClean="0"/>
          </a:p>
          <a:p>
            <a:r>
              <a:rPr lang="en-US" dirty="0"/>
              <a:t>14831 protein </a:t>
            </a:r>
            <a:r>
              <a:rPr lang="en-US" dirty="0" smtClean="0"/>
              <a:t>families  (PFAM)</a:t>
            </a:r>
          </a:p>
          <a:p>
            <a:endParaRPr lang="en-US" sz="900" dirty="0"/>
          </a:p>
          <a:p>
            <a:r>
              <a:rPr lang="en-US" dirty="0" smtClean="0"/>
              <a:t>51,661  Organisms </a:t>
            </a:r>
            <a:r>
              <a:rPr lang="en-US" dirty="0"/>
              <a:t>(NCBI</a:t>
            </a:r>
            <a:r>
              <a:rPr lang="en-US" dirty="0" smtClean="0"/>
              <a:t>)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r>
              <a:rPr lang="en-US" dirty="0" smtClean="0"/>
              <a:t>More </a:t>
            </a:r>
            <a:r>
              <a:rPr lang="en-US" dirty="0"/>
              <a:t>than 20% of all protein domains are currently annotated as “domains of unknown function” 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88106" y="6334699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www.ncbi.nlm.nih.gov</a:t>
            </a:r>
            <a:endParaRPr lang="en-US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16001" y="4870547"/>
            <a:ext cx="9889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Tremendous amount of unprocessed and unanalyzed biological data is piling up. There is a huge need for extraction and analysis of a valuable bio content.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My application will address and try to contribute in helping biological data processing.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02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5" y="2682634"/>
            <a:ext cx="2622014" cy="3443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65" y="2181339"/>
            <a:ext cx="2447941" cy="3935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4236"/>
            <a:ext cx="11332684" cy="10245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Proposed pipeline would analyze and process </a:t>
            </a:r>
            <a:r>
              <a:rPr lang="en-US" sz="3200" dirty="0"/>
              <a:t>phylogenetic 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77" y="966858"/>
            <a:ext cx="12416009" cy="49575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 smtClean="0"/>
              <a:t>Pipeline would be written as Python/Linux application for streamline mass analysis of phylogenetic trees with corresponding fasta sequences and traits</a:t>
            </a:r>
          </a:p>
          <a:p>
            <a:pPr marL="457200" lvl="1" indent="0">
              <a:buNone/>
            </a:pP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092145" y="3764833"/>
            <a:ext cx="1399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B050"/>
                </a:solidFill>
              </a:rPr>
              <a:t>+</a:t>
            </a:r>
            <a:endParaRPr lang="en-US" sz="88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9928" y="3826287"/>
            <a:ext cx="1202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932" y="5731763"/>
            <a:ext cx="2434727" cy="3380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90364" y="1401496"/>
            <a:ext cx="5497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OUTPUT FILES: 	1. summary </a:t>
            </a:r>
            <a:r>
              <a:rPr lang="en-US" sz="1400" dirty="0"/>
              <a:t>file </a:t>
            </a:r>
          </a:p>
          <a:p>
            <a:pPr lvl="1"/>
            <a:r>
              <a:rPr lang="en-US" sz="1400" dirty="0"/>
              <a:t>		</a:t>
            </a:r>
            <a:r>
              <a:rPr lang="en-US" sz="1400" dirty="0" smtClean="0"/>
              <a:t>2. global conserve (AA/OD) </a:t>
            </a:r>
            <a:r>
              <a:rPr lang="en-US" sz="1400" dirty="0"/>
              <a:t>region </a:t>
            </a:r>
            <a:r>
              <a:rPr lang="en-US" sz="1400" dirty="0" smtClean="0"/>
              <a:t>file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	3. clade comparative analysis </a:t>
            </a:r>
            <a:endParaRPr lang="en-US" sz="1400" dirty="0"/>
          </a:p>
          <a:p>
            <a:pPr lvl="1"/>
            <a:r>
              <a:rPr lang="en-US" sz="1400" dirty="0"/>
              <a:t>		</a:t>
            </a:r>
            <a:r>
              <a:rPr lang="en-US" sz="1400" dirty="0" smtClean="0"/>
              <a:t>4. for </a:t>
            </a:r>
            <a:r>
              <a:rPr lang="en-US" sz="1400" dirty="0"/>
              <a:t>each clade generate files: </a:t>
            </a:r>
          </a:p>
          <a:p>
            <a:pPr lvl="1"/>
            <a:r>
              <a:rPr lang="en-US" sz="1400" dirty="0"/>
              <a:t>			a) </a:t>
            </a:r>
            <a:r>
              <a:rPr lang="en-US" sz="1400" dirty="0" smtClean="0"/>
              <a:t>summary profile </a:t>
            </a:r>
            <a:r>
              <a:rPr lang="en-US" sz="1400" dirty="0"/>
              <a:t>per clade</a:t>
            </a:r>
          </a:p>
          <a:p>
            <a:pPr lvl="1"/>
            <a:r>
              <a:rPr lang="en-US" sz="1400" dirty="0"/>
              <a:t>			</a:t>
            </a:r>
            <a:r>
              <a:rPr lang="en-US" sz="1400" dirty="0" smtClean="0"/>
              <a:t>b) </a:t>
            </a:r>
            <a:r>
              <a:rPr lang="en-US" sz="1400" dirty="0"/>
              <a:t>newick (sub)tree </a:t>
            </a:r>
          </a:p>
          <a:p>
            <a:pPr lvl="1"/>
            <a:r>
              <a:rPr lang="en-US" sz="1400" dirty="0"/>
              <a:t>			</a:t>
            </a:r>
            <a:r>
              <a:rPr lang="en-US" sz="1400" dirty="0" smtClean="0"/>
              <a:t>c) fasta </a:t>
            </a:r>
            <a:endParaRPr lang="en-US" sz="1400" dirty="0"/>
          </a:p>
          <a:p>
            <a:pPr lvl="1"/>
            <a:r>
              <a:rPr lang="en-US" sz="1400" dirty="0"/>
              <a:t>			</a:t>
            </a:r>
            <a:r>
              <a:rPr lang="en-US" sz="1400" dirty="0" smtClean="0"/>
              <a:t>d) </a:t>
            </a:r>
            <a:r>
              <a:rPr lang="en-US" sz="1400" dirty="0"/>
              <a:t>clade conserve regions file</a:t>
            </a:r>
          </a:p>
          <a:p>
            <a:pPr lvl="1"/>
            <a:r>
              <a:rPr lang="en-US" sz="1400" dirty="0"/>
              <a:t>			</a:t>
            </a:r>
            <a:r>
              <a:rPr lang="en-US" sz="1400" dirty="0" smtClean="0"/>
              <a:t>e) </a:t>
            </a:r>
            <a:r>
              <a:rPr lang="en-US" sz="1400" dirty="0"/>
              <a:t>clade trait </a:t>
            </a:r>
            <a:r>
              <a:rPr lang="en-US" sz="1400" dirty="0" smtClean="0"/>
              <a:t>analysis (e.g. O/D)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9171" y="1378952"/>
            <a:ext cx="70542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 smtClean="0"/>
              <a:t>INPUT FILES (3 files): </a:t>
            </a:r>
          </a:p>
          <a:p>
            <a:pPr marL="0" lvl="1"/>
            <a:r>
              <a:rPr lang="en-US" sz="1400" dirty="0" smtClean="0"/>
              <a:t>	*.</a:t>
            </a:r>
            <a:r>
              <a:rPr lang="en-US" sz="1400" dirty="0"/>
              <a:t>tree (newick) </a:t>
            </a:r>
            <a:r>
              <a:rPr lang="en-US" sz="1400" dirty="0" smtClean="0"/>
              <a:t>, *.</a:t>
            </a:r>
            <a:r>
              <a:rPr lang="en-US" sz="1400" dirty="0"/>
              <a:t>fa corresponding fasta </a:t>
            </a:r>
            <a:r>
              <a:rPr lang="en-US" sz="1400" dirty="0" smtClean="0"/>
              <a:t>files (sequence)</a:t>
            </a:r>
          </a:p>
          <a:p>
            <a:pPr marL="0" lvl="1"/>
            <a:r>
              <a:rPr lang="en-US" sz="1400" dirty="0" smtClean="0"/>
              <a:t>	*.[trait] </a:t>
            </a:r>
            <a:r>
              <a:rPr lang="en-US" sz="1400" dirty="0"/>
              <a:t>corresponding </a:t>
            </a:r>
            <a:r>
              <a:rPr lang="en-US" sz="1400" dirty="0" smtClean="0"/>
              <a:t>file (e.g. O/D, phosphorylation)</a:t>
            </a:r>
            <a:endParaRPr lang="en-US" sz="1400" dirty="0"/>
          </a:p>
          <a:p>
            <a:r>
              <a:rPr lang="en-US" sz="1400" dirty="0"/>
              <a:t>INPUT </a:t>
            </a:r>
            <a:r>
              <a:rPr lang="en-US" sz="1400" dirty="0" smtClean="0"/>
              <a:t>PARAMETERS: </a:t>
            </a:r>
            <a:r>
              <a:rPr lang="en-US" sz="1400" i="1" dirty="0" smtClean="0"/>
              <a:t>conservation  </a:t>
            </a:r>
            <a:r>
              <a:rPr lang="en-US" sz="1400" i="1" dirty="0"/>
              <a:t>(1-100</a:t>
            </a:r>
            <a:r>
              <a:rPr lang="en-US" sz="1400" i="1" dirty="0" smtClean="0"/>
              <a:t>%),  auto clade location, </a:t>
            </a:r>
          </a:p>
          <a:p>
            <a:r>
              <a:rPr lang="en-US" sz="1400" i="1" dirty="0" smtClean="0"/>
              <a:t>minimum number of amino acids per conserved region</a:t>
            </a:r>
            <a:endParaRPr lang="en-US" sz="1400" i="1" dirty="0"/>
          </a:p>
          <a:p>
            <a:endParaRPr lang="en-US" sz="1400" dirty="0" smtClean="0"/>
          </a:p>
          <a:p>
            <a:r>
              <a:rPr lang="en-US" sz="1400" dirty="0" smtClean="0"/>
              <a:t>	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8298" y="6235547"/>
            <a:ext cx="10686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500" dirty="0"/>
              <a:t>ANALYSIS: location of clades, </a:t>
            </a:r>
            <a:r>
              <a:rPr lang="en-US" sz="1500" dirty="0" smtClean="0"/>
              <a:t>conserved </a:t>
            </a:r>
            <a:r>
              <a:rPr lang="en-US" sz="1500" dirty="0"/>
              <a:t>region collection given consensus parameter, clade trait analysis, summary </a:t>
            </a:r>
            <a:r>
              <a:rPr lang="en-US" sz="1500" dirty="0" smtClean="0"/>
              <a:t>calculation</a:t>
            </a:r>
            <a:endParaRPr lang="en-US" sz="15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06" y="3338030"/>
            <a:ext cx="2368141" cy="23001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43" y="2588964"/>
            <a:ext cx="4564653" cy="13425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16" y="4050996"/>
            <a:ext cx="3259196" cy="18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1964"/>
          </a:xfrm>
        </p:spPr>
        <p:txBody>
          <a:bodyPr/>
          <a:lstStyle/>
          <a:p>
            <a:r>
              <a:rPr lang="en-US" dirty="0" smtClean="0"/>
              <a:t>Example of Files: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3" y="150133"/>
            <a:ext cx="3331342" cy="633329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78" y="1344046"/>
            <a:ext cx="5331240" cy="156801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95" y="165253"/>
            <a:ext cx="4177002" cy="65550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84" y="4432638"/>
            <a:ext cx="3878243" cy="2201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82" y="3206763"/>
            <a:ext cx="3209524" cy="8190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65289" y="2801719"/>
            <a:ext cx="1202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B050"/>
                </a:solidFill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8393" y="2832351"/>
            <a:ext cx="1399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B050"/>
                </a:solidFill>
              </a:rPr>
              <a:t>+</a:t>
            </a:r>
            <a:endParaRPr lang="en-US" sz="8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1288974"/>
            <a:ext cx="11424491" cy="48371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Locate </a:t>
            </a:r>
            <a:r>
              <a:rPr lang="en-US" dirty="0" smtClean="0"/>
              <a:t>annotated </a:t>
            </a:r>
            <a:r>
              <a:rPr lang="en-US" dirty="0"/>
              <a:t>or auto-locate orthologous clades within a phylogenetic protein tree </a:t>
            </a:r>
            <a:endParaRPr lang="en-US" dirty="0" smtClean="0"/>
          </a:p>
          <a:p>
            <a:r>
              <a:rPr lang="en-US" dirty="0" smtClean="0"/>
              <a:t>Find conserved regions within tree? Big Question -</a:t>
            </a:r>
            <a:r>
              <a:rPr lang="en-US" dirty="0" smtClean="0">
                <a:solidFill>
                  <a:srgbClr val="FF0000"/>
                </a:solidFill>
              </a:rPr>
              <a:t>What is conserved region?</a:t>
            </a:r>
          </a:p>
          <a:p>
            <a:r>
              <a:rPr lang="en-US" dirty="0" smtClean="0"/>
              <a:t>Calculate amino acid conservation per clade given consensus </a:t>
            </a:r>
            <a:r>
              <a:rPr lang="en-US" dirty="0" smtClean="0">
                <a:solidFill>
                  <a:srgbClr val="FF0000"/>
                </a:solidFill>
              </a:rPr>
              <a:t>– How </a:t>
            </a:r>
            <a:r>
              <a:rPr lang="en-US" dirty="0">
                <a:solidFill>
                  <a:srgbClr val="FF0000"/>
                </a:solidFill>
              </a:rPr>
              <a:t>to calculate </a:t>
            </a:r>
            <a:r>
              <a:rPr lang="en-US" dirty="0" smtClean="0">
                <a:solidFill>
                  <a:srgbClr val="FF0000"/>
                </a:solidFill>
              </a:rPr>
              <a:t>consensus?</a:t>
            </a:r>
          </a:p>
          <a:p>
            <a:r>
              <a:rPr lang="en-US" dirty="0"/>
              <a:t>Calculate </a:t>
            </a:r>
            <a:r>
              <a:rPr lang="en-US" dirty="0" smtClean="0"/>
              <a:t>trait conservation </a:t>
            </a:r>
            <a:r>
              <a:rPr lang="en-US" dirty="0"/>
              <a:t>per clade given consensus</a:t>
            </a:r>
          </a:p>
          <a:p>
            <a:r>
              <a:rPr lang="en-US" dirty="0" smtClean="0"/>
              <a:t>Run comparative analysis between clades</a:t>
            </a:r>
            <a:r>
              <a:rPr lang="en-US" dirty="0"/>
              <a:t>. </a:t>
            </a:r>
            <a:r>
              <a:rPr lang="en-US" dirty="0" smtClean="0"/>
              <a:t>(e.g. rate </a:t>
            </a:r>
            <a:r>
              <a:rPr lang="en-US" dirty="0"/>
              <a:t>change between </a:t>
            </a:r>
            <a:r>
              <a:rPr lang="en-US" dirty="0" smtClean="0"/>
              <a:t>clades) </a:t>
            </a:r>
          </a:p>
          <a:p>
            <a:r>
              <a:rPr lang="en-US" dirty="0" smtClean="0"/>
              <a:t>Allow quick way to analyze massive trees and create data files for next level statistic analysis</a:t>
            </a:r>
          </a:p>
          <a:p>
            <a:r>
              <a:rPr lang="en-US" dirty="0" smtClean="0"/>
              <a:t>To be integratd in a bigger project that is being developed in Dr.Liberles lab</a:t>
            </a:r>
          </a:p>
        </p:txBody>
      </p:sp>
    </p:spTree>
    <p:extLst>
      <p:ext uri="{BB962C8B-B14F-4D97-AF65-F5344CB8AC3E}">
        <p14:creationId xmlns:p14="http://schemas.microsoft.com/office/powerpoint/2010/main" val="20138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91" y="1808968"/>
            <a:ext cx="5638155" cy="48284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394" y="157975"/>
            <a:ext cx="11185793" cy="14872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	Finding </a:t>
            </a:r>
            <a:r>
              <a:rPr lang="en-US" sz="2800" dirty="0"/>
              <a:t>orthologous clades with respect of gene duplication </a:t>
            </a:r>
            <a:endParaRPr lang="en-US" sz="2800" dirty="0" smtClean="0"/>
          </a:p>
          <a:p>
            <a:pPr marL="0" indent="0">
              <a:buNone/>
            </a:pPr>
            <a:r>
              <a:rPr lang="en-US" sz="2000" dirty="0" smtClean="0"/>
              <a:t>Some of algorithmic challenges: </a:t>
            </a:r>
          </a:p>
          <a:p>
            <a:pPr marL="0" indent="0">
              <a:buNone/>
            </a:pPr>
            <a:r>
              <a:rPr lang="en-US" sz="2000" dirty="0" smtClean="0"/>
              <a:t>false trees, false rerouting, duplication after speciation, singletons, unresolved </a:t>
            </a:r>
            <a:r>
              <a:rPr lang="en-US" sz="2000" dirty="0"/>
              <a:t>phylogenetic </a:t>
            </a:r>
            <a:r>
              <a:rPr lang="en-US" sz="2000" dirty="0" smtClean="0"/>
              <a:t>trees, </a:t>
            </a:r>
          </a:p>
          <a:p>
            <a:pPr marL="0" indent="0">
              <a:buNone/>
            </a:pPr>
            <a:r>
              <a:rPr lang="en-US" sz="2000" dirty="0" smtClean="0"/>
              <a:t>time/space complexity, traversing issues (misconstrued trees) etc.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3" y="1917761"/>
            <a:ext cx="3458058" cy="39057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2511" y="6498927"/>
            <a:ext cx="2633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Trees files are curtesy of Joseph Ahrens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416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Clade conservation analysis</a:t>
            </a:r>
            <a:br>
              <a:rPr lang="en-US" dirty="0" smtClean="0"/>
            </a:br>
            <a:r>
              <a:rPr lang="en-US" sz="3100" dirty="0" smtClean="0"/>
              <a:t>Identification of </a:t>
            </a:r>
            <a:r>
              <a:rPr lang="en-US" sz="3100" b="1" dirty="0" smtClean="0"/>
              <a:t>clade specific </a:t>
            </a:r>
            <a:r>
              <a:rPr lang="en-US" sz="3100" dirty="0" smtClean="0"/>
              <a:t>conserved regions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0" y="2356131"/>
            <a:ext cx="4670425" cy="2516560"/>
          </a:xfrm>
        </p:spPr>
      </p:pic>
      <p:sp>
        <p:nvSpPr>
          <p:cNvPr id="9" name="TextBox 8"/>
          <p:cNvSpPr txBox="1"/>
          <p:nvPr/>
        </p:nvSpPr>
        <p:spPr>
          <a:xfrm>
            <a:off x="3975544" y="2171465"/>
            <a:ext cx="136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3700" y="1613647"/>
            <a:ext cx="46728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Strict conservation per site</a:t>
            </a:r>
          </a:p>
          <a:p>
            <a:endParaRPr lang="en-US" dirty="0"/>
          </a:p>
          <a:p>
            <a:r>
              <a:rPr lang="en-US" dirty="0" smtClean="0"/>
              <a:t>Aim: 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sites that are not likely to change in amino acid sequence per clade</a:t>
            </a:r>
          </a:p>
          <a:p>
            <a:pPr marL="342900" indent="-342900">
              <a:buAutoNum type="arabicPeriod"/>
            </a:pPr>
            <a:r>
              <a:rPr lang="en-US" i="1" dirty="0" smtClean="0"/>
              <a:t>Identify the corresponding nucleotide regions</a:t>
            </a:r>
          </a:p>
          <a:p>
            <a:pPr marL="342900" indent="-342900">
              <a:buAutoNum type="arabicPeriod"/>
            </a:pPr>
            <a:r>
              <a:rPr lang="en-US" i="1" dirty="0" smtClean="0"/>
              <a:t>Identify within these nucleotide regions, the conserved, or the least variable, regions.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These regions could be used for primer design,  or in viruses to identify potential broadly neutralizing drug targets.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Trait analysis</a:t>
            </a:r>
            <a:br>
              <a:rPr lang="en-US" dirty="0" smtClean="0"/>
            </a:br>
            <a:r>
              <a:rPr lang="en-US" sz="3100" dirty="0" smtClean="0"/>
              <a:t>Identification of sites and regions </a:t>
            </a:r>
            <a:r>
              <a:rPr lang="en-US" sz="3100" dirty="0"/>
              <a:t>important for functional divergence.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0" y="2356131"/>
            <a:ext cx="4670425" cy="251656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7092" b="39716"/>
          <a:stretch/>
        </p:blipFill>
        <p:spPr>
          <a:xfrm>
            <a:off x="5491700" y="2655794"/>
            <a:ext cx="1576039" cy="21515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75544" y="2171465"/>
            <a:ext cx="303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             Binary trait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59268" y="1613647"/>
            <a:ext cx="4660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simple measures of conservation per site to Bayesian substitution rates per site as estimated from alignment and clade topology.</a:t>
            </a:r>
          </a:p>
          <a:p>
            <a:endParaRPr lang="en-US" dirty="0"/>
          </a:p>
          <a:p>
            <a:r>
              <a:rPr lang="en-US" dirty="0" smtClean="0"/>
              <a:t>Aim: 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sites that are changing rates </a:t>
            </a:r>
            <a:r>
              <a:rPr lang="en-US" dirty="0" smtClean="0">
                <a:solidFill>
                  <a:srgbClr val="FF0000"/>
                </a:solidFill>
              </a:rPr>
              <a:t>between</a:t>
            </a:r>
            <a:r>
              <a:rPr lang="en-US" dirty="0" smtClean="0"/>
              <a:t> clades (each site would be assigned rate per clade)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sites that are changing conserved </a:t>
            </a:r>
            <a:r>
              <a:rPr lang="en-US" dirty="0" smtClean="0">
                <a:solidFill>
                  <a:srgbClr val="FF0000"/>
                </a:solidFill>
              </a:rPr>
              <a:t>physicochemical character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trait</a:t>
            </a:r>
            <a:r>
              <a:rPr lang="en-US" dirty="0" smtClean="0"/>
              <a:t> among sites between clades.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410" y="1338549"/>
            <a:ext cx="7910110" cy="2252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Locate amino acid conserved regions globally in MSA and relate to clade conservation </a:t>
            </a:r>
          </a:p>
          <a:p>
            <a:pPr marL="0" indent="0">
              <a:buNone/>
            </a:pPr>
            <a:r>
              <a:rPr lang="en-US" sz="1600" dirty="0" smtClean="0"/>
              <a:t>e.g. </a:t>
            </a:r>
          </a:p>
          <a:p>
            <a:pPr marL="0" indent="0">
              <a:buNone/>
            </a:pPr>
            <a:r>
              <a:rPr lang="en-US" sz="1600" dirty="0" smtClean="0"/>
              <a:t>Dengue Clade </a:t>
            </a:r>
            <a:r>
              <a:rPr lang="en-US" sz="1600" dirty="0" smtClean="0">
                <a:solidFill>
                  <a:srgbClr val="FF0000"/>
                </a:solidFill>
              </a:rPr>
              <a:t>region (red) </a:t>
            </a:r>
            <a:r>
              <a:rPr lang="en-US" sz="1600" dirty="0" smtClean="0"/>
              <a:t>conserved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is split into 3 sub </a:t>
            </a:r>
            <a:r>
              <a:rPr lang="en-US" sz="1600" dirty="0" smtClean="0">
                <a:solidFill>
                  <a:srgbClr val="FF0000"/>
                </a:solidFill>
              </a:rPr>
              <a:t>red regions (red) </a:t>
            </a:r>
            <a:r>
              <a:rPr lang="en-US" sz="1600" dirty="0" smtClean="0"/>
              <a:t>within Flavi family (on the right)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23" y="3588746"/>
            <a:ext cx="5857459" cy="25063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326219" y="2947014"/>
            <a:ext cx="771179" cy="249531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26219" y="2947014"/>
            <a:ext cx="1619477" cy="17682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26219" y="2947014"/>
            <a:ext cx="1619477" cy="10190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8" y="872987"/>
            <a:ext cx="3380340" cy="530482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8583" y="528026"/>
            <a:ext cx="10972800" cy="617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Clade conservation analysis (more examples)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05909" y="1520329"/>
            <a:ext cx="1024568" cy="5728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1205" y="2173080"/>
            <a:ext cx="0" cy="16580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18575" y="2506340"/>
            <a:ext cx="1107644" cy="44067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8652</TotalTime>
  <Words>474</Words>
  <Application>Microsoft Office PowerPoint</Application>
  <PresentationFormat>Custom</PresentationFormat>
  <Paragraphs>94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Proposal Presentation  Phylogenetic Trees Analysis Pipeline Project  </vt:lpstr>
      <vt:lpstr>Genomic and proteomic data complexity</vt:lpstr>
      <vt:lpstr>Proposed pipeline would analyze and process phylogenetic trees </vt:lpstr>
      <vt:lpstr>Example of Files:</vt:lpstr>
      <vt:lpstr>Main goals:</vt:lpstr>
      <vt:lpstr>PowerPoint Presentation</vt:lpstr>
      <vt:lpstr>Clade conservation analysis Identification of clade specific conserved regions </vt:lpstr>
      <vt:lpstr>Trait analysis Identification of sites and regions important for functional divergence. </vt:lpstr>
      <vt:lpstr>Clade conservation analysis (more examples)</vt:lpstr>
      <vt:lpstr>Where an application could be used?</vt:lpstr>
    </vt:vector>
  </TitlesOfParts>
  <Company>MITG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Bioinformatcs SemiTree</dc:title>
  <dc:creator>Paulius Vorobejus;Radvilas Bubelis</dc:creator>
  <cp:lastModifiedBy>Radvilas Bubelis</cp:lastModifiedBy>
  <cp:revision>264</cp:revision>
  <dcterms:created xsi:type="dcterms:W3CDTF">2013-10-04T04:38:18Z</dcterms:created>
  <dcterms:modified xsi:type="dcterms:W3CDTF">2015-03-16T17:28:27Z</dcterms:modified>
</cp:coreProperties>
</file>