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71" r:id="rId14"/>
    <p:sldId id="267" r:id="rId15"/>
    <p:sldId id="272" r:id="rId16"/>
    <p:sldId id="268" r:id="rId17"/>
    <p:sldId id="269" r:id="rId18"/>
    <p:sldId id="270" r:id="rId19"/>
    <p:sldId id="275" r:id="rId20"/>
    <p:sldId id="273" r:id="rId21"/>
    <p:sldId id="274" r:id="rId22"/>
    <p:sldId id="278"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23" d="100"/>
          <a:sy n="123" d="100"/>
        </p:scale>
        <p:origin x="-114" y="-2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b="1" dirty="0" smtClean="0">
                <a:latin typeface="Times New Roman" panose="02020603050405020304" pitchFamily="18" charset="0"/>
                <a:cs typeface="Times New Roman" panose="02020603050405020304" pitchFamily="18" charset="0"/>
              </a:rPr>
              <a:t>ILTS Score</a:t>
            </a:r>
            <a:endParaRPr lang="en-US" b="1" dirty="0">
              <a:latin typeface="Times New Roman" panose="02020603050405020304" pitchFamily="18" charset="0"/>
              <a:cs typeface="Times New Roman" panose="02020603050405020304" pitchFamily="18" charset="0"/>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Mehdi</c:v>
                </c:pt>
              </c:strCache>
            </c:strRef>
          </c:tx>
          <c:spPr>
            <a:solidFill>
              <a:schemeClr val="accent1"/>
            </a:solidFill>
            <a:ln>
              <a:noFill/>
            </a:ln>
            <a:effectLst/>
          </c:spPr>
          <c:invertIfNegative val="0"/>
          <c:cat>
            <c:strRef>
              <c:f>Sheet1!$A$2:$A$5</c:f>
              <c:strCache>
                <c:ptCount val="4"/>
                <c:pt idx="0">
                  <c:v>Writing</c:v>
                </c:pt>
                <c:pt idx="1">
                  <c:v>Speaking</c:v>
                </c:pt>
                <c:pt idx="2">
                  <c:v>Reading</c:v>
                </c:pt>
                <c:pt idx="3">
                  <c:v>Listening</c:v>
                </c:pt>
              </c:strCache>
            </c:strRef>
          </c:cat>
          <c:val>
            <c:numRef>
              <c:f>Sheet1!$B$2:$B$5</c:f>
              <c:numCache>
                <c:formatCode>General</c:formatCode>
                <c:ptCount val="4"/>
                <c:pt idx="0">
                  <c:v>6</c:v>
                </c:pt>
                <c:pt idx="1">
                  <c:v>5.5</c:v>
                </c:pt>
                <c:pt idx="2">
                  <c:v>7</c:v>
                </c:pt>
                <c:pt idx="3">
                  <c:v>6.5</c:v>
                </c:pt>
              </c:numCache>
            </c:numRef>
          </c:val>
        </c:ser>
        <c:ser>
          <c:idx val="1"/>
          <c:order val="1"/>
          <c:tx>
            <c:strRef>
              <c:f>Sheet1!$C$1</c:f>
              <c:strCache>
                <c:ptCount val="1"/>
                <c:pt idx="0">
                  <c:v>Abu Bakar</c:v>
                </c:pt>
              </c:strCache>
            </c:strRef>
          </c:tx>
          <c:spPr>
            <a:solidFill>
              <a:schemeClr val="accent2"/>
            </a:solidFill>
            <a:ln>
              <a:noFill/>
            </a:ln>
            <a:effectLst/>
          </c:spPr>
          <c:invertIfNegative val="0"/>
          <c:cat>
            <c:strRef>
              <c:f>Sheet1!$A$2:$A$5</c:f>
              <c:strCache>
                <c:ptCount val="4"/>
                <c:pt idx="0">
                  <c:v>Writing</c:v>
                </c:pt>
                <c:pt idx="1">
                  <c:v>Speaking</c:v>
                </c:pt>
                <c:pt idx="2">
                  <c:v>Reading</c:v>
                </c:pt>
                <c:pt idx="3">
                  <c:v>Listening</c:v>
                </c:pt>
              </c:strCache>
            </c:strRef>
          </c:cat>
          <c:val>
            <c:numRef>
              <c:f>Sheet1!$C$2:$C$5</c:f>
              <c:numCache>
                <c:formatCode>General</c:formatCode>
                <c:ptCount val="4"/>
                <c:pt idx="0">
                  <c:v>7</c:v>
                </c:pt>
                <c:pt idx="1">
                  <c:v>7</c:v>
                </c:pt>
                <c:pt idx="2">
                  <c:v>8</c:v>
                </c:pt>
                <c:pt idx="3">
                  <c:v>7</c:v>
                </c:pt>
              </c:numCache>
            </c:numRef>
          </c:val>
        </c:ser>
        <c:ser>
          <c:idx val="2"/>
          <c:order val="2"/>
          <c:tx>
            <c:strRef>
              <c:f>Sheet1!$D$1</c:f>
              <c:strCache>
                <c:ptCount val="1"/>
                <c:pt idx="0">
                  <c:v>Saikot</c:v>
                </c:pt>
              </c:strCache>
            </c:strRef>
          </c:tx>
          <c:spPr>
            <a:solidFill>
              <a:schemeClr val="accent3"/>
            </a:solidFill>
            <a:ln>
              <a:noFill/>
            </a:ln>
            <a:effectLst/>
          </c:spPr>
          <c:invertIfNegative val="0"/>
          <c:cat>
            <c:strRef>
              <c:f>Sheet1!$A$2:$A$5</c:f>
              <c:strCache>
                <c:ptCount val="4"/>
                <c:pt idx="0">
                  <c:v>Writing</c:v>
                </c:pt>
                <c:pt idx="1">
                  <c:v>Speaking</c:v>
                </c:pt>
                <c:pt idx="2">
                  <c:v>Reading</c:v>
                </c:pt>
                <c:pt idx="3">
                  <c:v>Listening</c:v>
                </c:pt>
              </c:strCache>
            </c:strRef>
          </c:cat>
          <c:val>
            <c:numRef>
              <c:f>Sheet1!$D$2:$D$5</c:f>
              <c:numCache>
                <c:formatCode>General</c:formatCode>
                <c:ptCount val="4"/>
                <c:pt idx="0">
                  <c:v>6.5</c:v>
                </c:pt>
                <c:pt idx="1">
                  <c:v>6</c:v>
                </c:pt>
                <c:pt idx="2">
                  <c:v>7</c:v>
                </c:pt>
                <c:pt idx="3">
                  <c:v>6.5</c:v>
                </c:pt>
              </c:numCache>
            </c:numRef>
          </c:val>
        </c:ser>
        <c:dLbls>
          <c:showLegendKey val="0"/>
          <c:showVal val="0"/>
          <c:showCatName val="0"/>
          <c:showSerName val="0"/>
          <c:showPercent val="0"/>
          <c:showBubbleSize val="0"/>
        </c:dLbls>
        <c:gapWidth val="219"/>
        <c:overlap val="-27"/>
        <c:axId val="257501440"/>
        <c:axId val="257503232"/>
      </c:barChart>
      <c:catAx>
        <c:axId val="257501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57503232"/>
        <c:crosses val="autoZero"/>
        <c:auto val="1"/>
        <c:lblAlgn val="ctr"/>
        <c:lblOffset val="100"/>
        <c:noMultiLvlLbl val="0"/>
      </c:catAx>
      <c:valAx>
        <c:axId val="25750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575014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08AE76F-7705-4D88-A76B-03E8B8248115}" type="datetimeFigureOut">
              <a:rPr lang="en-US" smtClean="0"/>
              <a:t>12/9/2024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5C5EF10-D258-480D-AEB6-12DECBEA4C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8AE76F-7705-4D88-A76B-03E8B824811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5EF10-D258-480D-AEB6-12DECBEA4C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1"/>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1"/>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8AE76F-7705-4D88-A76B-03E8B824811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5EF10-D258-480D-AEB6-12DECBEA4C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8AE76F-7705-4D88-A76B-03E8B824811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5EF10-D258-480D-AEB6-12DECBEA4C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08AE76F-7705-4D88-A76B-03E8B824811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5EF10-D258-480D-AEB6-12DECBEA4C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08AE76F-7705-4D88-A76B-03E8B824811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5EF10-D258-480D-AEB6-12DECBEA4C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08AE76F-7705-4D88-A76B-03E8B8248115}"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C5EF10-D258-480D-AEB6-12DECBEA4C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08AE76F-7705-4D88-A76B-03E8B8248115}"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C5EF10-D258-480D-AEB6-12DECBEA4C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AE76F-7705-4D88-A76B-03E8B8248115}"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C5EF10-D258-480D-AEB6-12DECBEA4C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08AE76F-7705-4D88-A76B-03E8B824811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5EF10-D258-480D-AEB6-12DECBEA4C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8AE76F-7705-4D88-A76B-03E8B824811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E5C5EF10-D258-480D-AEB6-12DECBEA4C87}" type="slidenum">
              <a:rPr lang="en-US" smtClean="0"/>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3"/>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08AE76F-7705-4D88-A76B-03E8B8248115}" type="datetimeFigureOut">
              <a:rPr lang="en-US" smtClean="0"/>
              <a:t>12/9/2024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5C5EF10-D258-480D-AEB6-12DECBEA4C87}" type="slidenum">
              <a:rPr lang="en-US" smtClean="0"/>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3369" y="433952"/>
            <a:ext cx="10396780" cy="2660390"/>
          </a:xfrm>
        </p:spPr>
        <p:txBody>
          <a:bodyPr/>
          <a:lstStyle/>
          <a:p>
            <a:r>
              <a:rPr lang="en-US" b="1" dirty="0" smtClean="0">
                <a:latin typeface="Times New Roman" panose="02020603050405020304" pitchFamily="18" charset="0"/>
                <a:cs typeface="Times New Roman" panose="02020603050405020304" pitchFamily="18" charset="0"/>
              </a:rPr>
              <a:t>Welcome to My Project</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4434" y="3952068"/>
            <a:ext cx="4587498"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Presented To:</a:t>
            </a:r>
          </a:p>
          <a:p>
            <a:r>
              <a:rPr lang="en-US" dirty="0" err="1" smtClean="0">
                <a:latin typeface="Times New Roman" panose="02020603050405020304" pitchFamily="18" charset="0"/>
                <a:cs typeface="Times New Roman" panose="02020603050405020304" pitchFamily="18" charset="0"/>
              </a:rPr>
              <a:t>Mahbubun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Nahar</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Assistant Professor</a:t>
            </a:r>
          </a:p>
          <a:p>
            <a:r>
              <a:rPr lang="en-US" dirty="0" smtClean="0">
                <a:latin typeface="Times New Roman" panose="02020603050405020304" pitchFamily="18" charset="0"/>
                <a:cs typeface="Times New Roman" panose="02020603050405020304" pitchFamily="18" charset="0"/>
              </a:rPr>
              <a:t>Dept. of Computer Science &amp; Engineering</a:t>
            </a:r>
          </a:p>
          <a:p>
            <a:r>
              <a:rPr lang="en-US" dirty="0" err="1"/>
              <a:t>Jatiya</a:t>
            </a:r>
            <a:r>
              <a:rPr lang="en-US" dirty="0"/>
              <a:t> </a:t>
            </a:r>
            <a:r>
              <a:rPr lang="en-US" dirty="0" err="1"/>
              <a:t>Kabi</a:t>
            </a:r>
            <a:r>
              <a:rPr lang="en-US" dirty="0"/>
              <a:t> </a:t>
            </a:r>
            <a:r>
              <a:rPr lang="en-US" dirty="0" err="1"/>
              <a:t>Kazi</a:t>
            </a:r>
            <a:r>
              <a:rPr lang="en-US" dirty="0"/>
              <a:t> </a:t>
            </a:r>
            <a:r>
              <a:rPr lang="en-US" dirty="0" err="1"/>
              <a:t>Nazrul</a:t>
            </a:r>
            <a:r>
              <a:rPr lang="en-US" dirty="0"/>
              <a:t> Islam University</a:t>
            </a:r>
          </a:p>
          <a:p>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803756" y="3866828"/>
            <a:ext cx="5067946" cy="1477328"/>
          </a:xfrm>
          <a:prstGeom prst="rect">
            <a:avLst/>
          </a:prstGeom>
          <a:noFill/>
        </p:spPr>
        <p:txBody>
          <a:bodyPr wrap="square" rtlCol="0">
            <a:spAutoFit/>
          </a:bodyPr>
          <a:lstStyle/>
          <a:p>
            <a:r>
              <a:rPr lang="en-US" dirty="0" smtClean="0"/>
              <a:t>Presented By:</a:t>
            </a:r>
          </a:p>
          <a:p>
            <a:r>
              <a:rPr lang="en-US" dirty="0" smtClean="0"/>
              <a:t>Md. Abu Bakar</a:t>
            </a:r>
          </a:p>
          <a:p>
            <a:r>
              <a:rPr lang="en-US" dirty="0" smtClean="0"/>
              <a:t>ID: 1018</a:t>
            </a:r>
          </a:p>
          <a:p>
            <a:r>
              <a:rPr lang="en-US" dirty="0" smtClean="0"/>
              <a:t>Batch: MOP-10</a:t>
            </a:r>
          </a:p>
          <a:p>
            <a:r>
              <a:rPr lang="en-US" dirty="0" err="1" smtClean="0"/>
              <a:t>Jatiya</a:t>
            </a:r>
            <a:r>
              <a:rPr lang="en-US" dirty="0" smtClean="0"/>
              <a:t> </a:t>
            </a:r>
            <a:r>
              <a:rPr lang="en-US" dirty="0" err="1" smtClean="0"/>
              <a:t>Kabi</a:t>
            </a:r>
            <a:r>
              <a:rPr lang="en-US" dirty="0" smtClean="0"/>
              <a:t> </a:t>
            </a:r>
            <a:r>
              <a:rPr lang="en-US" dirty="0" err="1" smtClean="0"/>
              <a:t>Kazi</a:t>
            </a:r>
            <a:r>
              <a:rPr lang="en-US" dirty="0" smtClean="0"/>
              <a:t> </a:t>
            </a:r>
            <a:r>
              <a:rPr lang="en-US" dirty="0" err="1" smtClean="0"/>
              <a:t>Nazrul</a:t>
            </a:r>
            <a:r>
              <a:rPr lang="en-US" dirty="0" smtClean="0"/>
              <a:t> Islam University</a:t>
            </a:r>
            <a:endParaRPr lang="en-US" dirty="0"/>
          </a:p>
        </p:txBody>
      </p:sp>
    </p:spTree>
    <p:extLst>
      <p:ext uri="{BB962C8B-B14F-4D97-AF65-F5344CB8AC3E}">
        <p14:creationId xmlns:p14="http://schemas.microsoft.com/office/powerpoint/2010/main" val="469973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Microsoft Word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586753"/>
            <a:ext cx="10591800" cy="4590210"/>
          </a:xfrm>
        </p:spPr>
        <p:txBody>
          <a:bodyPr>
            <a:normAutofit fontScale="92500" lnSpcReduction="10000"/>
          </a:bodyPr>
          <a:lstStyle/>
          <a:p>
            <a:pPr marL="0" indent="0" algn="just">
              <a:buNone/>
            </a:pPr>
            <a:endParaRPr lang="en-US" b="1" dirty="0" smtClean="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Working with bullets and numbered lists </a:t>
            </a:r>
          </a:p>
          <a:p>
            <a:pPr lvl="1" algn="just">
              <a:lnSpc>
                <a:spcPct val="11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Multilevel numbering and Bulleting, Creating List Customizing, List style, Page bordering, Page background </a:t>
            </a:r>
          </a:p>
          <a:p>
            <a:pPr algn="just">
              <a:lnSpc>
                <a:spcPct val="11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Tables</a:t>
            </a:r>
            <a:endParaRPr lang="en-US" dirty="0" smtClean="0">
              <a:latin typeface="Times New Roman" panose="02020603050405020304" pitchFamily="18" charset="0"/>
              <a:cs typeface="Times New Roman" panose="02020603050405020304" pitchFamily="18" charset="0"/>
            </a:endParaRPr>
          </a:p>
          <a:p>
            <a:pPr lvl="1" algn="just">
              <a:lnSpc>
                <a:spcPct val="11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Working with Tables, Table Formatting, Table Styles, Alignment option, Merge and split option</a:t>
            </a:r>
          </a:p>
          <a:p>
            <a:pPr algn="just">
              <a:lnSpc>
                <a:spcPct val="12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Styles and Content </a:t>
            </a:r>
            <a:endParaRPr lang="en-US" dirty="0" smtClean="0">
              <a:latin typeface="Times New Roman" panose="02020603050405020304" pitchFamily="18" charset="0"/>
              <a:cs typeface="Times New Roman" panose="02020603050405020304" pitchFamily="18" charset="0"/>
            </a:endParaRPr>
          </a:p>
          <a:p>
            <a:pPr lvl="1" algn="just">
              <a:lnSpc>
                <a:spcPct val="12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Using Build- in Styles, Modifying Styles Creating Styles, Creating a list style, Table of contents and references, Adding internal references, Adding a Footnote, Adding Endnote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056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Table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1929"/>
            <a:ext cx="10515600" cy="4796118"/>
          </a:xfrm>
        </p:spPr>
        <p:txBody>
          <a:bodyPr/>
          <a:lstStyle/>
          <a:p>
            <a:pPr marL="457200" lvl="1" indent="0" algn="ctr">
              <a:buNone/>
            </a:pPr>
            <a:endParaRPr lang="en-US" dirty="0" smtClean="0"/>
          </a:p>
          <a:p>
            <a:pPr marL="457200" lvl="1" indent="0" algn="ctr">
              <a:buNone/>
            </a:pPr>
            <a:r>
              <a:rPr lang="en-US" dirty="0" smtClean="0"/>
              <a:t>Group Members Name &amp; ID</a:t>
            </a:r>
          </a:p>
          <a:p>
            <a:pPr marL="457200" lvl="1" indent="0">
              <a:buNone/>
            </a:pPr>
            <a:endParaRPr lang="en-US" dirty="0" smtClean="0"/>
          </a:p>
          <a:p>
            <a:pPr marL="457200" lvl="1"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816340699"/>
              </p:ext>
            </p:extLst>
          </p:nvPr>
        </p:nvGraphicFramePr>
        <p:xfrm>
          <a:off x="1536054" y="2346988"/>
          <a:ext cx="8127999" cy="1752600"/>
        </p:xfrm>
        <a:graphic>
          <a:graphicData uri="http://schemas.openxmlformats.org/drawingml/2006/table">
            <a:tbl>
              <a:tblPr firstRow="1" bandRow="1">
                <a:tableStyleId>{5C22544A-7EE6-4342-B048-85BDC9FD1C3A}</a:tableStyleId>
              </a:tblPr>
              <a:tblGrid>
                <a:gridCol w="780943"/>
                <a:gridCol w="4637723"/>
                <a:gridCol w="2709333"/>
              </a:tblGrid>
              <a:tr h="370840">
                <a:tc>
                  <a:txBody>
                    <a:bodyPr/>
                    <a:lstStyle/>
                    <a:p>
                      <a:pPr algn="ctr"/>
                      <a:r>
                        <a:rPr lang="en-US" dirty="0" smtClean="0"/>
                        <a:t>Serial </a:t>
                      </a:r>
                      <a:endParaRPr lang="en-US" dirty="0"/>
                    </a:p>
                  </a:txBody>
                  <a:tcPr/>
                </a:tc>
                <a:tc>
                  <a:txBody>
                    <a:bodyPr/>
                    <a:lstStyle/>
                    <a:p>
                      <a:pPr algn="ctr"/>
                      <a:r>
                        <a:rPr lang="en-US" dirty="0" smtClean="0"/>
                        <a:t>Name</a:t>
                      </a:r>
                      <a:endParaRPr lang="en-US" dirty="0"/>
                    </a:p>
                  </a:txBody>
                  <a:tcPr/>
                </a:tc>
                <a:tc>
                  <a:txBody>
                    <a:bodyPr/>
                    <a:lstStyle/>
                    <a:p>
                      <a:pPr algn="ctr"/>
                      <a:r>
                        <a:rPr lang="en-US" dirty="0" smtClean="0"/>
                        <a:t>ID</a:t>
                      </a:r>
                      <a:endParaRPr lang="en-US" dirty="0"/>
                    </a:p>
                  </a:txBody>
                  <a:tcPr/>
                </a:tc>
              </a:tr>
              <a:tr h="370840">
                <a:tc>
                  <a:txBody>
                    <a:bodyPr/>
                    <a:lstStyle/>
                    <a:p>
                      <a:pPr algn="ctr"/>
                      <a:r>
                        <a:rPr lang="en-US" dirty="0" smtClean="0"/>
                        <a:t>01</a:t>
                      </a:r>
                      <a:endParaRPr lang="en-US" dirty="0"/>
                    </a:p>
                  </a:txBody>
                  <a:tcPr/>
                </a:tc>
                <a:tc>
                  <a:txBody>
                    <a:bodyPr/>
                    <a:lstStyle/>
                    <a:p>
                      <a:pPr algn="ctr"/>
                      <a:r>
                        <a:rPr lang="en-US" dirty="0" smtClean="0"/>
                        <a:t>Abu Bakar</a:t>
                      </a:r>
                    </a:p>
                  </a:txBody>
                  <a:tcPr/>
                </a:tc>
                <a:tc>
                  <a:txBody>
                    <a:bodyPr/>
                    <a:lstStyle/>
                    <a:p>
                      <a:pPr algn="ctr"/>
                      <a:r>
                        <a:rPr lang="en-US" dirty="0" smtClean="0"/>
                        <a:t>1010</a:t>
                      </a:r>
                      <a:endParaRPr lang="en-US" dirty="0"/>
                    </a:p>
                  </a:txBody>
                  <a:tcPr/>
                </a:tc>
              </a:tr>
              <a:tr h="370840">
                <a:tc>
                  <a:txBody>
                    <a:bodyPr/>
                    <a:lstStyle/>
                    <a:p>
                      <a:pPr algn="ctr"/>
                      <a:r>
                        <a:rPr lang="en-US" dirty="0" smtClean="0"/>
                        <a:t>02</a:t>
                      </a:r>
                      <a:endParaRPr lang="en-US" dirty="0"/>
                    </a:p>
                  </a:txBody>
                  <a:tcPr/>
                </a:tc>
                <a:tc>
                  <a:txBody>
                    <a:bodyPr/>
                    <a:lstStyle/>
                    <a:p>
                      <a:pPr algn="ctr"/>
                      <a:r>
                        <a:rPr lang="en-US" dirty="0" err="1" smtClean="0"/>
                        <a:t>Medehi</a:t>
                      </a:r>
                      <a:r>
                        <a:rPr lang="en-US" dirty="0" smtClean="0"/>
                        <a:t> Hasan</a:t>
                      </a:r>
                      <a:endParaRPr lang="en-US" dirty="0"/>
                    </a:p>
                  </a:txBody>
                  <a:tcPr/>
                </a:tc>
                <a:tc>
                  <a:txBody>
                    <a:bodyPr/>
                    <a:lstStyle/>
                    <a:p>
                      <a:pPr algn="ctr"/>
                      <a:r>
                        <a:rPr lang="en-US" dirty="0" smtClean="0"/>
                        <a:t>1011</a:t>
                      </a:r>
                      <a:endParaRPr lang="en-US" dirty="0"/>
                    </a:p>
                  </a:txBody>
                  <a:tcPr/>
                </a:tc>
              </a:tr>
              <a:tr h="370840">
                <a:tc>
                  <a:txBody>
                    <a:bodyPr/>
                    <a:lstStyle/>
                    <a:p>
                      <a:pPr algn="ctr"/>
                      <a:r>
                        <a:rPr lang="en-US" dirty="0" smtClean="0"/>
                        <a:t>03</a:t>
                      </a:r>
                      <a:endParaRPr lang="en-US" dirty="0"/>
                    </a:p>
                  </a:txBody>
                  <a:tcPr/>
                </a:tc>
                <a:tc>
                  <a:txBody>
                    <a:bodyPr/>
                    <a:lstStyle/>
                    <a:p>
                      <a:pPr algn="ctr"/>
                      <a:r>
                        <a:rPr lang="en-US" dirty="0" err="1" smtClean="0"/>
                        <a:t>Saikot</a:t>
                      </a:r>
                      <a:r>
                        <a:rPr lang="en-US" dirty="0" smtClean="0"/>
                        <a:t> Ahmed </a:t>
                      </a:r>
                      <a:endParaRPr lang="en-US" dirty="0"/>
                    </a:p>
                  </a:txBody>
                  <a:tcPr/>
                </a:tc>
                <a:tc>
                  <a:txBody>
                    <a:bodyPr/>
                    <a:lstStyle/>
                    <a:p>
                      <a:pPr algn="ctr"/>
                      <a:r>
                        <a:rPr lang="en-US" dirty="0" smtClean="0"/>
                        <a:t>1018</a:t>
                      </a:r>
                    </a:p>
                  </a:txBody>
                  <a:tcPr/>
                </a:tc>
              </a:tr>
            </a:tbl>
          </a:graphicData>
        </a:graphic>
      </p:graphicFrame>
    </p:spTree>
    <p:extLst>
      <p:ext uri="{BB962C8B-B14F-4D97-AF65-F5344CB8AC3E}">
        <p14:creationId xmlns:p14="http://schemas.microsoft.com/office/powerpoint/2010/main" val="65671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Chart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smtClean="0">
                <a:latin typeface="Times New Roman" panose="02020603050405020304" pitchFamily="18" charset="0"/>
                <a:cs typeface="Times New Roman" panose="02020603050405020304" pitchFamily="18" charset="0"/>
              </a:rPr>
              <a:t>Sample</a:t>
            </a:r>
          </a:p>
        </p:txBody>
      </p:sp>
      <p:graphicFrame>
        <p:nvGraphicFramePr>
          <p:cNvPr id="6" name="Chart 5"/>
          <p:cNvGraphicFramePr/>
          <p:nvPr>
            <p:extLst>
              <p:ext uri="{D42A27DB-BD31-4B8C-83A1-F6EECF244321}">
                <p14:modId xmlns:p14="http://schemas.microsoft.com/office/powerpoint/2010/main" val="1434374847"/>
              </p:ext>
            </p:extLst>
          </p:nvPr>
        </p:nvGraphicFramePr>
        <p:xfrm>
          <a:off x="1655483" y="2907054"/>
          <a:ext cx="8128000" cy="32699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1528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chemeClr val="accent2">
                    <a:lumMod val="50000"/>
                  </a:schemeClr>
                </a:solidFill>
              </a:rPr>
              <a:t>Learning outcomes of MS Word</a:t>
            </a:r>
            <a:r>
              <a:rPr lang="en-US" b="1" dirty="0"/>
              <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marL="0" indent="0" fontAlgn="ctr">
              <a:lnSpc>
                <a:spcPct val="120000"/>
              </a:lnSpc>
              <a:spcBef>
                <a:spcPts val="1200"/>
              </a:spcBef>
              <a:buNone/>
            </a:pPr>
            <a:r>
              <a:rPr lang="en-US" sz="2900" b="1" dirty="0" smtClean="0">
                <a:latin typeface="Times New Roman" pitchFamily="18" charset="0"/>
                <a:cs typeface="Times New Roman" pitchFamily="18" charset="0"/>
              </a:rPr>
              <a:t>Understanding </a:t>
            </a:r>
            <a:r>
              <a:rPr lang="en-US" sz="2900" b="1" dirty="0">
                <a:latin typeface="Times New Roman" pitchFamily="18" charset="0"/>
                <a:cs typeface="Times New Roman" pitchFamily="18" charset="0"/>
              </a:rPr>
              <a:t>the interface</a:t>
            </a:r>
            <a:r>
              <a:rPr lang="en-US" sz="2900" dirty="0">
                <a:latin typeface="Times New Roman" pitchFamily="18" charset="0"/>
                <a:cs typeface="Times New Roman" pitchFamily="18" charset="0"/>
              </a:rPr>
              <a:t>: Learning the components of the Word interface and their functions </a:t>
            </a:r>
          </a:p>
          <a:p>
            <a:pPr marL="0" indent="0" fontAlgn="ctr">
              <a:lnSpc>
                <a:spcPct val="120000"/>
              </a:lnSpc>
              <a:spcBef>
                <a:spcPts val="1200"/>
              </a:spcBef>
              <a:buNone/>
            </a:pPr>
            <a:r>
              <a:rPr lang="en-US" sz="2900" b="1" dirty="0">
                <a:latin typeface="Times New Roman" pitchFamily="18" charset="0"/>
                <a:cs typeface="Times New Roman" pitchFamily="18" charset="0"/>
              </a:rPr>
              <a:t>Creating documents</a:t>
            </a:r>
            <a:r>
              <a:rPr lang="en-US" sz="2900" dirty="0">
                <a:latin typeface="Times New Roman" pitchFamily="18" charset="0"/>
                <a:cs typeface="Times New Roman" pitchFamily="18" charset="0"/>
              </a:rPr>
              <a:t>: Learning how to create professional-looking documents using Word's tools </a:t>
            </a:r>
          </a:p>
          <a:p>
            <a:pPr marL="0" indent="0" fontAlgn="ctr">
              <a:lnSpc>
                <a:spcPct val="120000"/>
              </a:lnSpc>
              <a:spcBef>
                <a:spcPts val="1200"/>
              </a:spcBef>
              <a:buNone/>
            </a:pPr>
            <a:r>
              <a:rPr lang="en-US" sz="2900" b="1" dirty="0">
                <a:latin typeface="Times New Roman" pitchFamily="18" charset="0"/>
                <a:cs typeface="Times New Roman" pitchFamily="18" charset="0"/>
              </a:rPr>
              <a:t>Editing documents</a:t>
            </a:r>
            <a:r>
              <a:rPr lang="en-US" sz="2900" dirty="0">
                <a:latin typeface="Times New Roman" pitchFamily="18" charset="0"/>
                <a:cs typeface="Times New Roman" pitchFamily="18" charset="0"/>
              </a:rPr>
              <a:t>: Learning how to edit documents by inserting, deleting, and moving text </a:t>
            </a:r>
          </a:p>
          <a:p>
            <a:pPr marL="0" indent="0" fontAlgn="ctr">
              <a:lnSpc>
                <a:spcPct val="120000"/>
              </a:lnSpc>
              <a:spcBef>
                <a:spcPts val="1200"/>
              </a:spcBef>
              <a:buNone/>
            </a:pPr>
            <a:r>
              <a:rPr lang="en-US" sz="2900" b="1" dirty="0">
                <a:latin typeface="Times New Roman" pitchFamily="18" charset="0"/>
                <a:cs typeface="Times New Roman" pitchFamily="18" charset="0"/>
              </a:rPr>
              <a:t>Formatting documents</a:t>
            </a:r>
            <a:r>
              <a:rPr lang="en-US" sz="2900" dirty="0">
                <a:latin typeface="Times New Roman" pitchFamily="18" charset="0"/>
                <a:cs typeface="Times New Roman" pitchFamily="18" charset="0"/>
              </a:rPr>
              <a:t>: Learning how to format text and paragraphs, including changing character and paragraph formatting, and using styles </a:t>
            </a:r>
          </a:p>
          <a:p>
            <a:pPr marL="0" indent="0" fontAlgn="ctr">
              <a:lnSpc>
                <a:spcPct val="120000"/>
              </a:lnSpc>
              <a:spcBef>
                <a:spcPts val="1200"/>
              </a:spcBef>
              <a:buNone/>
            </a:pPr>
            <a:r>
              <a:rPr lang="en-US" sz="2900" b="1" dirty="0">
                <a:latin typeface="Times New Roman" pitchFamily="18" charset="0"/>
                <a:cs typeface="Times New Roman" pitchFamily="18" charset="0"/>
              </a:rPr>
              <a:t>Page layout</a:t>
            </a:r>
            <a:r>
              <a:rPr lang="en-US" sz="2900" dirty="0">
                <a:latin typeface="Times New Roman" pitchFamily="18" charset="0"/>
                <a:cs typeface="Times New Roman" pitchFamily="18" charset="0"/>
              </a:rPr>
              <a:t>: Learning how to enhance page layout using margins, page breaks, headers, and footers  </a:t>
            </a:r>
          </a:p>
          <a:p>
            <a:pPr marL="0" indent="0" fontAlgn="ctr">
              <a:lnSpc>
                <a:spcPct val="120000"/>
              </a:lnSpc>
              <a:spcBef>
                <a:spcPts val="1200"/>
              </a:spcBef>
              <a:buNone/>
            </a:pPr>
            <a:r>
              <a:rPr lang="en-US" sz="2900" b="1" dirty="0">
                <a:latin typeface="Times New Roman" pitchFamily="18" charset="0"/>
                <a:cs typeface="Times New Roman" pitchFamily="18" charset="0"/>
              </a:rPr>
              <a:t>Working with tables</a:t>
            </a:r>
            <a:r>
              <a:rPr lang="en-US" sz="2900" dirty="0">
                <a:latin typeface="Times New Roman" pitchFamily="18" charset="0"/>
                <a:cs typeface="Times New Roman" pitchFamily="18" charset="0"/>
              </a:rPr>
              <a:t>: Learning how to work with tables and import and export data between files</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3043821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Importance of Microsoft Word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7788"/>
            <a:ext cx="10515600" cy="4912659"/>
          </a:xfrm>
        </p:spPr>
        <p:txBody>
          <a:bodyPr>
            <a:normAutofit fontScale="92500" lnSpcReduction="10000"/>
          </a:bodyPr>
          <a:lstStyle/>
          <a:p>
            <a:pPr marL="0" indent="0" algn="just">
              <a:buNone/>
            </a:pPr>
            <a:endParaRPr lang="en-US"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Document Creation</a:t>
            </a:r>
            <a:r>
              <a:rPr lang="en-US" dirty="0" smtClean="0">
                <a:latin typeface="Times New Roman" panose="02020603050405020304" pitchFamily="18" charset="0"/>
                <a:cs typeface="Times New Roman" panose="02020603050405020304" pitchFamily="18" charset="0"/>
              </a:rPr>
              <a:t>: Used for reports, resumes, essays, and letters.</a:t>
            </a:r>
          </a:p>
          <a:p>
            <a:pPr lvl="1" algn="just">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Professional Formatting</a:t>
            </a:r>
            <a:r>
              <a:rPr lang="en-US" dirty="0" smtClean="0">
                <a:latin typeface="Times New Roman" panose="02020603050405020304" pitchFamily="18" charset="0"/>
                <a:cs typeface="Times New Roman" panose="02020603050405020304" pitchFamily="18" charset="0"/>
              </a:rPr>
              <a:t>: Provides advanced tools for polished and organized documents</a:t>
            </a:r>
          </a:p>
          <a:p>
            <a:pPr lvl="1" algn="just">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Collaboration</a:t>
            </a:r>
            <a:r>
              <a:rPr lang="en-US" dirty="0" smtClean="0">
                <a:latin typeface="Times New Roman" panose="02020603050405020304" pitchFamily="18" charset="0"/>
                <a:cs typeface="Times New Roman" panose="02020603050405020304" pitchFamily="18" charset="0"/>
              </a:rPr>
              <a:t>: Enables real-time co-authoring and easy file sharing.</a:t>
            </a:r>
          </a:p>
          <a:p>
            <a:pPr lvl="1" algn="just">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Ease of Use</a:t>
            </a:r>
            <a:r>
              <a:rPr lang="en-US" dirty="0" smtClean="0">
                <a:latin typeface="Times New Roman" panose="02020603050405020304" pitchFamily="18" charset="0"/>
                <a:cs typeface="Times New Roman" panose="02020603050405020304" pitchFamily="18" charset="0"/>
              </a:rPr>
              <a:t>: User-friendly interface suitable for all skill levels.</a:t>
            </a:r>
          </a:p>
          <a:p>
            <a:pPr lvl="1" algn="just">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Integration</a:t>
            </a:r>
            <a:r>
              <a:rPr lang="en-US" dirty="0" smtClean="0">
                <a:latin typeface="Times New Roman" panose="02020603050405020304" pitchFamily="18" charset="0"/>
                <a:cs typeface="Times New Roman" panose="02020603050405020304" pitchFamily="18" charset="0"/>
              </a:rPr>
              <a:t>: Works seamlessly with other MS Office apps and formats.</a:t>
            </a:r>
          </a:p>
          <a:p>
            <a:pPr lvl="1" algn="just">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Time-Saving</a:t>
            </a:r>
            <a:r>
              <a:rPr lang="en-US" dirty="0" smtClean="0">
                <a:latin typeface="Times New Roman" panose="02020603050405020304" pitchFamily="18" charset="0"/>
                <a:cs typeface="Times New Roman" panose="02020603050405020304" pitchFamily="18" charset="0"/>
              </a:rPr>
              <a:t>: Features like templates, auto-save, and mail merge enhance efficiency.</a:t>
            </a:r>
          </a:p>
          <a:p>
            <a:pPr lvl="1" algn="just">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Global Relevance</a:t>
            </a:r>
            <a:r>
              <a:rPr lang="en-US" dirty="0" smtClean="0">
                <a:latin typeface="Times New Roman" panose="02020603050405020304" pitchFamily="18" charset="0"/>
                <a:cs typeface="Times New Roman" panose="02020603050405020304" pitchFamily="18" charset="0"/>
              </a:rPr>
              <a:t>: Recognized worldwide as a standard word processor.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88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Section-2</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Microsoft Excel</a:t>
            </a:r>
            <a:endParaRPr lang="en-US" b="1" dirty="0"/>
          </a:p>
        </p:txBody>
      </p:sp>
      <p:sp>
        <p:nvSpPr>
          <p:cNvPr id="3" name="Content Placeholder 2"/>
          <p:cNvSpPr>
            <a:spLocks noGrp="1"/>
          </p:cNvSpPr>
          <p:nvPr>
            <p:ph idx="1"/>
          </p:nvPr>
        </p:nvSpPr>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Microsoft </a:t>
            </a:r>
            <a:r>
              <a:rPr lang="en-US" sz="2400" dirty="0">
                <a:latin typeface="Times New Roman" panose="02020603050405020304" pitchFamily="18" charset="0"/>
                <a:cs typeface="Times New Roman" panose="02020603050405020304" pitchFamily="18" charset="0"/>
              </a:rPr>
              <a:t>Excel is a powerful spreadsheet software widely used for data analysis, financial modeling, statistical analysis, and general record-keeping. It is one of the most popular and essential tools in both professional and personal settings. Excel’s importance stems from its versatility, functionality, and broad usage across various industries, including finance, business, education, and </a:t>
            </a:r>
            <a:r>
              <a:rPr lang="en-US" sz="2400" dirty="0" smtClean="0">
                <a:latin typeface="Times New Roman" panose="02020603050405020304" pitchFamily="18" charset="0"/>
                <a:cs typeface="Times New Roman" panose="02020603050405020304" pitchFamily="18" charset="0"/>
              </a:rPr>
              <a:t>more.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022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Microsoft Excel</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a:t>
            </a:r>
            <a:r>
              <a:rPr lang="en-US" b="1" dirty="0" smtClean="0">
                <a:latin typeface="Times New Roman" panose="02020603050405020304" pitchFamily="18" charset="0"/>
                <a:cs typeface="Times New Roman" panose="02020603050405020304" pitchFamily="18" charset="0"/>
              </a:rPr>
              <a:t>e Have learned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algn="just">
              <a:buNone/>
            </a:pPr>
            <a:endParaRPr lang="en-US" b="1" dirty="0" smtClean="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Introduction to Excel </a:t>
            </a:r>
          </a:p>
          <a:p>
            <a:pPr lvl="1" algn="just">
              <a:lnSpc>
                <a:spcPct val="12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Introduction to Excel interface, Understanding rows and columns, Naming Cells Working with excel workbook and sheets</a:t>
            </a:r>
          </a:p>
          <a:p>
            <a:pPr algn="just">
              <a:lnSpc>
                <a:spcPct val="12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New, Open, Close, Save, Save As </a:t>
            </a:r>
          </a:p>
          <a:p>
            <a:pPr lvl="1" algn="just">
              <a:lnSpc>
                <a:spcPct val="12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Formatting Text: Font Size, Font Style Font Color, Use the Bold, Italic, and Underline Wrap text, Merge and Centre Currency, Accounting and other formats Modifying Columns, Rows &amp; Cells</a:t>
            </a:r>
          </a:p>
          <a:p>
            <a:pPr algn="just">
              <a:lnSpc>
                <a:spcPct val="12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Perform Calculations with Functions</a:t>
            </a:r>
          </a:p>
          <a:p>
            <a:pPr lvl="1" algn="just">
              <a:lnSpc>
                <a:spcPct val="12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Creating Simple Formulas Setting up your own formula Date and Time Functions, Financial Functions Logical Functions, Lookup and Reference Functions Mathematical Functions Statistical Functions, Text Functions.</a:t>
            </a:r>
          </a:p>
        </p:txBody>
      </p:sp>
    </p:spTree>
    <p:extLst>
      <p:ext uri="{BB962C8B-B14F-4D97-AF65-F5344CB8AC3E}">
        <p14:creationId xmlns:p14="http://schemas.microsoft.com/office/powerpoint/2010/main" val="949877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1444"/>
            <a:ext cx="10515600" cy="5665519"/>
          </a:xfrm>
        </p:spPr>
        <p:txBody>
          <a:bodyPr>
            <a:normAutofit fontScale="92500" lnSpcReduction="10000"/>
          </a:bodyPr>
          <a:lstStyle/>
          <a:p>
            <a:pPr marL="0" indent="0">
              <a:buNone/>
            </a:pPr>
            <a:endParaRPr lang="en-US" b="1"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Create Effective Charts to Present Data Visually </a:t>
            </a:r>
            <a:endParaRPr lang="en-US" dirty="0" smtClean="0">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Inserting Column, Pie chart etc. Create an effective chart with Chart Tool Design, Format, and Layout options, Adding chart title, Changing layouts, Chart styles, Editing chart data range, Editing data series, Changing chart</a:t>
            </a:r>
          </a:p>
          <a:p>
            <a:pPr>
              <a:lnSpc>
                <a:spcPct val="12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Analyze Data Using PivotTables and Pivot Charts</a:t>
            </a:r>
            <a:endParaRPr lang="en-US" dirty="0" smtClean="0">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Understand PivotTables, Create a PivotTable, Framework Using the PivotTable and Pivot Chart, Create Pivot Chart from pivot Table, Inserting slicer, Creating Calculated fields</a:t>
            </a:r>
          </a:p>
          <a:p>
            <a:pPr>
              <a:lnSpc>
                <a:spcPct val="12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Protecting and Sharing the work book </a:t>
            </a:r>
          </a:p>
          <a:p>
            <a:pPr lvl="1">
              <a:lnSpc>
                <a:spcPct val="12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Protecting a workbook with a password, Allow user to edit ranges, Track changes, Working with Comments, Insert Excel Objects and Charts in Word Document and Power point Presentation.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870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8129"/>
            <a:ext cx="10515600" cy="5068834"/>
          </a:xfrm>
        </p:spPr>
        <p:txBody>
          <a:bodyPr>
            <a:normAutofit/>
          </a:bodyPr>
          <a:lstStyle/>
          <a:p>
            <a:pPr marL="0" indent="0" algn="just">
              <a:buNone/>
            </a:pPr>
            <a:endParaRPr lang="en-US"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Sort and Filter Data with Excel </a:t>
            </a:r>
          </a:p>
          <a:p>
            <a:pPr lvl="1"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Sort and filtering data, Using number filter, Text filter Custom filtering, Removing filters from columns, Conditional formatting </a:t>
            </a:r>
          </a:p>
          <a:p>
            <a:pPr algn="just">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Use Macros to Automate Tasks </a:t>
            </a:r>
          </a:p>
          <a:p>
            <a:pPr lvl="1"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Creating and Recording Macros Assigning Macros to the work sheets Saving Macro enabled workbook </a:t>
            </a:r>
          </a:p>
          <a:p>
            <a:pPr algn="just">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Proofing and Printing</a:t>
            </a:r>
          </a:p>
          <a:p>
            <a:pPr lvl="1"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Page setup, Setting print area, Print titles, Inserting custom, Header and Footer, Inserting objects in the header and footer, Page Setup, Setting margins, Print Preview, Print Enable back ground error checking, Setting Auto Correct Options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3817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8992506"/>
              </p:ext>
            </p:extLst>
          </p:nvPr>
        </p:nvGraphicFramePr>
        <p:xfrm>
          <a:off x="3100953" y="1879869"/>
          <a:ext cx="4764437" cy="3139440"/>
        </p:xfrm>
        <a:graphic>
          <a:graphicData uri="http://schemas.openxmlformats.org/drawingml/2006/table">
            <a:tbl>
              <a:tblPr firstRow="1" bandRow="1">
                <a:tableStyleId>{5C22544A-7EE6-4342-B048-85BDC9FD1C3A}</a:tableStyleId>
              </a:tblPr>
              <a:tblGrid>
                <a:gridCol w="501489"/>
                <a:gridCol w="2062189"/>
                <a:gridCol w="999640"/>
                <a:gridCol w="1201119"/>
              </a:tblGrid>
              <a:tr h="370840">
                <a:tc>
                  <a:txBody>
                    <a:bodyPr/>
                    <a:lstStyle/>
                    <a:p>
                      <a:pPr algn="ctr"/>
                      <a:r>
                        <a:rPr lang="en-US" dirty="0" smtClean="0"/>
                        <a:t>Serial</a:t>
                      </a:r>
                    </a:p>
                  </a:txBody>
                  <a:tcPr/>
                </a:tc>
                <a:tc>
                  <a:txBody>
                    <a:bodyPr/>
                    <a:lstStyle/>
                    <a:p>
                      <a:pPr algn="ctr"/>
                      <a:r>
                        <a:rPr lang="en-US" dirty="0" smtClean="0"/>
                        <a:t>Name </a:t>
                      </a:r>
                      <a:endParaRPr lang="en-US" dirty="0"/>
                    </a:p>
                  </a:txBody>
                  <a:tcPr/>
                </a:tc>
                <a:tc>
                  <a:txBody>
                    <a:bodyPr/>
                    <a:lstStyle/>
                    <a:p>
                      <a:pPr algn="ctr"/>
                      <a:r>
                        <a:rPr lang="en-US" dirty="0" smtClean="0"/>
                        <a:t>Reg.</a:t>
                      </a:r>
                      <a:endParaRPr lang="en-US" dirty="0"/>
                    </a:p>
                  </a:txBody>
                  <a:tcPr/>
                </a:tc>
                <a:tc>
                  <a:txBody>
                    <a:bodyPr/>
                    <a:lstStyle/>
                    <a:p>
                      <a:pPr algn="ctr"/>
                      <a:r>
                        <a:rPr lang="en-US" dirty="0" smtClean="0"/>
                        <a:t>Roll</a:t>
                      </a:r>
                      <a:endParaRPr lang="en-US" dirty="0"/>
                    </a:p>
                  </a:txBody>
                  <a:tcPr/>
                </a:tc>
              </a:tr>
              <a:tr h="370840">
                <a:tc>
                  <a:txBody>
                    <a:bodyPr/>
                    <a:lstStyle/>
                    <a:p>
                      <a:pPr algn="ctr"/>
                      <a:r>
                        <a:rPr lang="en-US" dirty="0" smtClean="0"/>
                        <a:t>01</a:t>
                      </a:r>
                      <a:endParaRPr lang="en-US" dirty="0"/>
                    </a:p>
                  </a:txBody>
                  <a:tcPr/>
                </a:tc>
                <a:tc>
                  <a:txBody>
                    <a:bodyPr/>
                    <a:lstStyle/>
                    <a:p>
                      <a:pPr algn="ctr"/>
                      <a:r>
                        <a:rPr lang="en-US" dirty="0" smtClean="0"/>
                        <a:t>Abu Bakar</a:t>
                      </a:r>
                      <a:r>
                        <a:rPr lang="en-US" baseline="0" dirty="0" smtClean="0"/>
                        <a:t> </a:t>
                      </a:r>
                      <a:endParaRPr lang="en-US" dirty="0" smtClean="0"/>
                    </a:p>
                  </a:txBody>
                  <a:tcPr/>
                </a:tc>
                <a:tc>
                  <a:txBody>
                    <a:bodyPr/>
                    <a:lstStyle/>
                    <a:p>
                      <a:pPr algn="ctr"/>
                      <a:r>
                        <a:rPr lang="en-US" dirty="0" smtClean="0"/>
                        <a:t>8401</a:t>
                      </a:r>
                      <a:endParaRPr lang="en-US" dirty="0"/>
                    </a:p>
                  </a:txBody>
                  <a:tcPr/>
                </a:tc>
                <a:tc>
                  <a:txBody>
                    <a:bodyPr/>
                    <a:lstStyle/>
                    <a:p>
                      <a:pPr algn="ctr"/>
                      <a:r>
                        <a:rPr lang="en-US" dirty="0" smtClean="0"/>
                        <a:t>191301</a:t>
                      </a:r>
                      <a:endParaRPr lang="en-US" dirty="0"/>
                    </a:p>
                  </a:txBody>
                  <a:tcPr/>
                </a:tc>
              </a:tr>
              <a:tr h="370840">
                <a:tc>
                  <a:txBody>
                    <a:bodyPr/>
                    <a:lstStyle/>
                    <a:p>
                      <a:pPr algn="ctr"/>
                      <a:r>
                        <a:rPr lang="en-US" dirty="0" smtClean="0"/>
                        <a:t>02</a:t>
                      </a:r>
                      <a:endParaRPr lang="en-US" dirty="0"/>
                    </a:p>
                  </a:txBody>
                  <a:tcPr/>
                </a:tc>
                <a:tc>
                  <a:txBody>
                    <a:bodyPr/>
                    <a:lstStyle/>
                    <a:p>
                      <a:pPr algn="ctr"/>
                      <a:r>
                        <a:rPr lang="en-US" dirty="0" err="1" smtClean="0"/>
                        <a:t>Mehedi</a:t>
                      </a:r>
                      <a:endParaRPr lang="en-US" dirty="0"/>
                    </a:p>
                  </a:txBody>
                  <a:tcPr/>
                </a:tc>
                <a:tc>
                  <a:txBody>
                    <a:bodyPr/>
                    <a:lstStyle/>
                    <a:p>
                      <a:pPr algn="ctr"/>
                      <a:r>
                        <a:rPr lang="en-US" dirty="0" smtClean="0"/>
                        <a:t>8402</a:t>
                      </a:r>
                      <a:endParaRPr lang="en-US" dirty="0"/>
                    </a:p>
                  </a:txBody>
                  <a:tcPr/>
                </a:tc>
                <a:tc>
                  <a:txBody>
                    <a:bodyPr/>
                    <a:lstStyle/>
                    <a:p>
                      <a:pPr algn="ctr"/>
                      <a:r>
                        <a:rPr lang="en-US" dirty="0" smtClean="0"/>
                        <a:t>191302</a:t>
                      </a:r>
                      <a:endParaRPr lang="en-US" dirty="0"/>
                    </a:p>
                  </a:txBody>
                  <a:tcPr/>
                </a:tc>
              </a:tr>
              <a:tr h="370840">
                <a:tc>
                  <a:txBody>
                    <a:bodyPr/>
                    <a:lstStyle/>
                    <a:p>
                      <a:pPr algn="ctr"/>
                      <a:r>
                        <a:rPr lang="en-US" dirty="0" smtClean="0"/>
                        <a:t>03</a:t>
                      </a:r>
                      <a:endParaRPr lang="en-US" dirty="0"/>
                    </a:p>
                  </a:txBody>
                  <a:tcPr/>
                </a:tc>
                <a:tc>
                  <a:txBody>
                    <a:bodyPr/>
                    <a:lstStyle/>
                    <a:p>
                      <a:pPr algn="ctr"/>
                      <a:r>
                        <a:rPr lang="en-US" dirty="0" err="1" smtClean="0"/>
                        <a:t>Saikot</a:t>
                      </a:r>
                      <a:endParaRPr lang="en-US" dirty="0"/>
                    </a:p>
                  </a:txBody>
                  <a:tcPr/>
                </a:tc>
                <a:tc>
                  <a:txBody>
                    <a:bodyPr/>
                    <a:lstStyle/>
                    <a:p>
                      <a:pPr algn="ctr"/>
                      <a:r>
                        <a:rPr lang="en-US" dirty="0" smtClean="0"/>
                        <a:t>8403</a:t>
                      </a:r>
                      <a:endParaRPr lang="en-US" dirty="0"/>
                    </a:p>
                  </a:txBody>
                  <a:tcPr/>
                </a:tc>
                <a:tc>
                  <a:txBody>
                    <a:bodyPr/>
                    <a:lstStyle/>
                    <a:p>
                      <a:pPr algn="ctr"/>
                      <a:r>
                        <a:rPr lang="en-US" dirty="0" smtClean="0"/>
                        <a:t>191303</a:t>
                      </a:r>
                      <a:endParaRPr lang="en-US" dirty="0"/>
                    </a:p>
                  </a:txBody>
                  <a:tcPr/>
                </a:tc>
              </a:tr>
              <a:tr h="370840">
                <a:tc>
                  <a:txBody>
                    <a:bodyPr/>
                    <a:lstStyle/>
                    <a:p>
                      <a:pPr algn="ctr"/>
                      <a:r>
                        <a:rPr lang="en-US" dirty="0" smtClean="0"/>
                        <a:t>04</a:t>
                      </a:r>
                      <a:endParaRPr lang="en-US" dirty="0"/>
                    </a:p>
                  </a:txBody>
                  <a:tcPr/>
                </a:tc>
                <a:tc>
                  <a:txBody>
                    <a:bodyPr/>
                    <a:lstStyle/>
                    <a:p>
                      <a:pPr algn="ctr"/>
                      <a:r>
                        <a:rPr lang="en-US" dirty="0" smtClean="0"/>
                        <a:t>Ali</a:t>
                      </a:r>
                      <a:endParaRPr lang="en-US" dirty="0"/>
                    </a:p>
                  </a:txBody>
                  <a:tcPr/>
                </a:tc>
                <a:tc>
                  <a:txBody>
                    <a:bodyPr/>
                    <a:lstStyle/>
                    <a:p>
                      <a:pPr algn="ctr"/>
                      <a:r>
                        <a:rPr lang="en-US" dirty="0" smtClean="0"/>
                        <a:t>8404</a:t>
                      </a:r>
                      <a:endParaRPr lang="en-US" dirty="0"/>
                    </a:p>
                  </a:txBody>
                  <a:tcPr/>
                </a:tc>
                <a:tc>
                  <a:txBody>
                    <a:bodyPr/>
                    <a:lstStyle/>
                    <a:p>
                      <a:pPr algn="ctr"/>
                      <a:r>
                        <a:rPr lang="en-US" dirty="0" smtClean="0"/>
                        <a:t>191304</a:t>
                      </a:r>
                      <a:endParaRPr lang="en-US" dirty="0"/>
                    </a:p>
                  </a:txBody>
                  <a:tcPr/>
                </a:tc>
              </a:tr>
              <a:tr h="370840">
                <a:tc>
                  <a:txBody>
                    <a:bodyPr/>
                    <a:lstStyle/>
                    <a:p>
                      <a:pPr algn="ctr"/>
                      <a:r>
                        <a:rPr lang="en-US" dirty="0" smtClean="0"/>
                        <a:t>05</a:t>
                      </a:r>
                      <a:endParaRPr lang="en-US" dirty="0"/>
                    </a:p>
                  </a:txBody>
                  <a:tcPr/>
                </a:tc>
                <a:tc>
                  <a:txBody>
                    <a:bodyPr/>
                    <a:lstStyle/>
                    <a:p>
                      <a:pPr algn="ctr"/>
                      <a:r>
                        <a:rPr lang="en-US" dirty="0" err="1" smtClean="0"/>
                        <a:t>Bellal</a:t>
                      </a:r>
                      <a:endParaRPr lang="en-US" dirty="0"/>
                    </a:p>
                  </a:txBody>
                  <a:tcPr/>
                </a:tc>
                <a:tc>
                  <a:txBody>
                    <a:bodyPr/>
                    <a:lstStyle/>
                    <a:p>
                      <a:pPr algn="ctr"/>
                      <a:r>
                        <a:rPr lang="en-US" dirty="0" smtClean="0"/>
                        <a:t>8405</a:t>
                      </a:r>
                      <a:endParaRPr lang="en-US" dirty="0"/>
                    </a:p>
                  </a:txBody>
                  <a:tcPr/>
                </a:tc>
                <a:tc>
                  <a:txBody>
                    <a:bodyPr/>
                    <a:lstStyle/>
                    <a:p>
                      <a:pPr algn="ctr"/>
                      <a:r>
                        <a:rPr lang="en-US" dirty="0" smtClean="0"/>
                        <a:t>191305</a:t>
                      </a:r>
                      <a:endParaRPr lang="en-US" dirty="0"/>
                    </a:p>
                  </a:txBody>
                  <a:tcPr/>
                </a:tc>
              </a:tr>
              <a:tr h="370840">
                <a:tc>
                  <a:txBody>
                    <a:bodyPr/>
                    <a:lstStyle/>
                    <a:p>
                      <a:pPr algn="ctr"/>
                      <a:r>
                        <a:rPr lang="en-US" dirty="0" smtClean="0"/>
                        <a:t>06</a:t>
                      </a:r>
                      <a:endParaRPr lang="en-US" dirty="0"/>
                    </a:p>
                  </a:txBody>
                  <a:tcPr/>
                </a:tc>
                <a:tc>
                  <a:txBody>
                    <a:bodyPr/>
                    <a:lstStyle/>
                    <a:p>
                      <a:pPr algn="ctr"/>
                      <a:r>
                        <a:rPr lang="en-US" dirty="0" err="1" smtClean="0"/>
                        <a:t>Humayon</a:t>
                      </a:r>
                      <a:endParaRPr lang="en-US" dirty="0"/>
                    </a:p>
                  </a:txBody>
                  <a:tcPr/>
                </a:tc>
                <a:tc>
                  <a:txBody>
                    <a:bodyPr/>
                    <a:lstStyle/>
                    <a:p>
                      <a:pPr algn="ctr"/>
                      <a:r>
                        <a:rPr lang="en-US" dirty="0" smtClean="0"/>
                        <a:t>8406</a:t>
                      </a:r>
                      <a:endParaRPr lang="en-US" dirty="0"/>
                    </a:p>
                  </a:txBody>
                  <a:tcPr/>
                </a:tc>
                <a:tc>
                  <a:txBody>
                    <a:bodyPr/>
                    <a:lstStyle/>
                    <a:p>
                      <a:pPr algn="ctr"/>
                      <a:r>
                        <a:rPr lang="en-US" dirty="0" smtClean="0"/>
                        <a:t>191306</a:t>
                      </a:r>
                      <a:endParaRPr lang="en-US" dirty="0"/>
                    </a:p>
                  </a:txBody>
                  <a:tcPr/>
                </a:tc>
              </a:tr>
            </a:tbl>
          </a:graphicData>
        </a:graphic>
      </p:graphicFrame>
    </p:spTree>
    <p:extLst>
      <p:ext uri="{BB962C8B-B14F-4D97-AF65-F5344CB8AC3E}">
        <p14:creationId xmlns:p14="http://schemas.microsoft.com/office/powerpoint/2010/main" val="1312585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4631525"/>
              </p:ext>
            </p:extLst>
          </p:nvPr>
        </p:nvGraphicFramePr>
        <p:xfrm>
          <a:off x="838200" y="1825625"/>
          <a:ext cx="7205420" cy="3708400"/>
        </p:xfrm>
        <a:graphic>
          <a:graphicData uri="http://schemas.openxmlformats.org/drawingml/2006/table">
            <a:tbl>
              <a:tblPr firstRow="1" bandRow="1">
                <a:tableStyleId>{5C22544A-7EE6-4342-B048-85BDC9FD1C3A}</a:tableStyleId>
              </a:tblPr>
              <a:tblGrid>
                <a:gridCol w="1091339"/>
                <a:gridCol w="4688237"/>
                <a:gridCol w="1425844"/>
              </a:tblGrid>
              <a:tr h="370840">
                <a:tc>
                  <a:txBody>
                    <a:bodyPr/>
                    <a:lstStyle/>
                    <a:p>
                      <a:r>
                        <a:rPr lang="en-US" dirty="0" smtClean="0"/>
                        <a:t>Serial</a:t>
                      </a:r>
                      <a:r>
                        <a:rPr lang="en-US" baseline="0" dirty="0" smtClean="0"/>
                        <a:t> </a:t>
                      </a:r>
                      <a:endParaRPr lang="en-US" dirty="0"/>
                    </a:p>
                  </a:txBody>
                  <a:tcPr/>
                </a:tc>
                <a:tc>
                  <a:txBody>
                    <a:bodyPr/>
                    <a:lstStyle/>
                    <a:p>
                      <a:r>
                        <a:rPr lang="en-US" dirty="0" smtClean="0"/>
                        <a:t>Particulars</a:t>
                      </a:r>
                      <a:r>
                        <a:rPr lang="en-US" baseline="0" dirty="0" smtClean="0"/>
                        <a:t> </a:t>
                      </a:r>
                      <a:endParaRPr lang="en-US" dirty="0"/>
                    </a:p>
                  </a:txBody>
                  <a:tcPr/>
                </a:tc>
                <a:tc>
                  <a:txBody>
                    <a:bodyPr/>
                    <a:lstStyle/>
                    <a:p>
                      <a:r>
                        <a:rPr lang="en-US" dirty="0" smtClean="0"/>
                        <a:t>Page No.</a:t>
                      </a:r>
                      <a:endParaRPr lang="en-US" dirty="0"/>
                    </a:p>
                  </a:txBody>
                  <a:tcPr/>
                </a:tc>
              </a:tr>
              <a:tr h="370840">
                <a:tc>
                  <a:txBody>
                    <a:bodyPr/>
                    <a:lstStyle/>
                    <a:p>
                      <a:r>
                        <a:rPr lang="en-US" dirty="0" smtClean="0"/>
                        <a:t>01</a:t>
                      </a:r>
                      <a:endParaRPr lang="en-US" dirty="0"/>
                    </a:p>
                  </a:txBody>
                  <a:tcPr/>
                </a:tc>
                <a:tc>
                  <a:txBody>
                    <a:bodyPr/>
                    <a:lstStyle/>
                    <a:p>
                      <a:r>
                        <a:rPr lang="en-US" dirty="0" smtClean="0"/>
                        <a:t>Introduction</a:t>
                      </a:r>
                      <a:endParaRPr lang="en-US" dirty="0"/>
                    </a:p>
                  </a:txBody>
                  <a:tcPr/>
                </a:tc>
                <a:tc>
                  <a:txBody>
                    <a:bodyPr/>
                    <a:lstStyle/>
                    <a:p>
                      <a:r>
                        <a:rPr lang="en-US" dirty="0" smtClean="0"/>
                        <a:t>03</a:t>
                      </a:r>
                      <a:endParaRPr lang="en-US" dirty="0"/>
                    </a:p>
                  </a:txBody>
                  <a:tcPr/>
                </a:tc>
              </a:tr>
              <a:tr h="370840">
                <a:tc>
                  <a:txBody>
                    <a:bodyPr/>
                    <a:lstStyle/>
                    <a:p>
                      <a:r>
                        <a:rPr lang="en-US" dirty="0" smtClean="0"/>
                        <a:t>02</a:t>
                      </a:r>
                      <a:endParaRPr lang="en-US" dirty="0"/>
                    </a:p>
                  </a:txBody>
                  <a:tcPr/>
                </a:tc>
                <a:tc>
                  <a:txBody>
                    <a:bodyPr/>
                    <a:lstStyle/>
                    <a:p>
                      <a:r>
                        <a:rPr lang="en-US" dirty="0" smtClean="0"/>
                        <a:t>Objectives of study</a:t>
                      </a:r>
                      <a:endParaRPr lang="en-US" dirty="0"/>
                    </a:p>
                  </a:txBody>
                  <a:tcPr/>
                </a:tc>
                <a:tc>
                  <a:txBody>
                    <a:bodyPr/>
                    <a:lstStyle/>
                    <a:p>
                      <a:r>
                        <a:rPr lang="en-US" dirty="0" smtClean="0"/>
                        <a:t>04</a:t>
                      </a:r>
                      <a:endParaRPr lang="en-US" dirty="0"/>
                    </a:p>
                  </a:txBody>
                  <a:tcPr/>
                </a:tc>
              </a:tr>
              <a:tr h="370840">
                <a:tc>
                  <a:txBody>
                    <a:bodyPr/>
                    <a:lstStyle/>
                    <a:p>
                      <a:r>
                        <a:rPr lang="en-US" dirty="0" smtClean="0"/>
                        <a:t>03</a:t>
                      </a:r>
                      <a:endParaRPr lang="en-US" dirty="0"/>
                    </a:p>
                  </a:txBody>
                  <a:tcPr/>
                </a:tc>
                <a:tc>
                  <a:txBody>
                    <a:bodyPr/>
                    <a:lstStyle/>
                    <a:p>
                      <a:r>
                        <a:rPr lang="en-US" dirty="0" smtClean="0"/>
                        <a:t>Microsoft Office Package</a:t>
                      </a:r>
                      <a:endParaRPr lang="en-US" dirty="0"/>
                    </a:p>
                  </a:txBody>
                  <a:tcPr/>
                </a:tc>
                <a:tc>
                  <a:txBody>
                    <a:bodyPr/>
                    <a:lstStyle/>
                    <a:p>
                      <a:r>
                        <a:rPr lang="en-US" dirty="0" smtClean="0"/>
                        <a:t>05-06</a:t>
                      </a:r>
                      <a:endParaRPr lang="en-US" dirty="0"/>
                    </a:p>
                  </a:txBody>
                  <a:tcPr/>
                </a:tc>
              </a:tr>
              <a:tr h="370840">
                <a:tc>
                  <a:txBody>
                    <a:bodyPr/>
                    <a:lstStyle/>
                    <a:p>
                      <a:r>
                        <a:rPr lang="en-US" dirty="0" smtClean="0"/>
                        <a:t>04</a:t>
                      </a:r>
                      <a:endParaRPr lang="en-US" dirty="0"/>
                    </a:p>
                  </a:txBody>
                  <a:tcPr/>
                </a:tc>
                <a:tc>
                  <a:txBody>
                    <a:bodyPr/>
                    <a:lstStyle/>
                    <a:p>
                      <a:r>
                        <a:rPr lang="en-US" dirty="0" smtClean="0"/>
                        <a:t>Section- 1</a:t>
                      </a:r>
                      <a:r>
                        <a:rPr lang="en-US" baseline="0" dirty="0" smtClean="0"/>
                        <a:t> </a:t>
                      </a:r>
                      <a:r>
                        <a:rPr lang="en-US" dirty="0" smtClean="0"/>
                        <a:t>Microsoft Word</a:t>
                      </a:r>
                      <a:endParaRPr lang="en-US" dirty="0"/>
                    </a:p>
                  </a:txBody>
                  <a:tcPr/>
                </a:tc>
                <a:tc>
                  <a:txBody>
                    <a:bodyPr/>
                    <a:lstStyle/>
                    <a:p>
                      <a:r>
                        <a:rPr lang="en-US" dirty="0" smtClean="0"/>
                        <a:t>07-12</a:t>
                      </a:r>
                      <a:endParaRPr lang="en-US" dirty="0"/>
                    </a:p>
                  </a:txBody>
                  <a:tcPr/>
                </a:tc>
              </a:tr>
              <a:tr h="370840">
                <a:tc>
                  <a:txBody>
                    <a:bodyPr/>
                    <a:lstStyle/>
                    <a:p>
                      <a:r>
                        <a:rPr lang="en-US" dirty="0" smtClean="0"/>
                        <a:t>05</a:t>
                      </a:r>
                      <a:endParaRPr lang="en-US" dirty="0"/>
                    </a:p>
                  </a:txBody>
                  <a:tcPr/>
                </a:tc>
                <a:tc>
                  <a:txBody>
                    <a:bodyPr/>
                    <a:lstStyle/>
                    <a:p>
                      <a:r>
                        <a:rPr lang="en-US" dirty="0" smtClean="0"/>
                        <a:t>Learning outcomes of MS Word</a:t>
                      </a:r>
                      <a:endParaRPr lang="en-US" dirty="0"/>
                    </a:p>
                  </a:txBody>
                  <a:tcPr/>
                </a:tc>
                <a:tc>
                  <a:txBody>
                    <a:bodyPr/>
                    <a:lstStyle/>
                    <a:p>
                      <a:r>
                        <a:rPr lang="en-US" dirty="0" smtClean="0"/>
                        <a:t>13</a:t>
                      </a:r>
                      <a:endParaRPr lang="en-US" dirty="0"/>
                    </a:p>
                  </a:txBody>
                  <a:tcPr/>
                </a:tc>
              </a:tr>
              <a:tr h="370840">
                <a:tc>
                  <a:txBody>
                    <a:bodyPr/>
                    <a:lstStyle/>
                    <a:p>
                      <a:r>
                        <a:rPr lang="en-US" dirty="0" smtClean="0"/>
                        <a:t>06</a:t>
                      </a:r>
                      <a:endParaRPr lang="en-US" dirty="0"/>
                    </a:p>
                  </a:txBody>
                  <a:tcPr/>
                </a:tc>
                <a:tc>
                  <a:txBody>
                    <a:bodyPr/>
                    <a:lstStyle/>
                    <a:p>
                      <a:r>
                        <a:rPr lang="en-US" dirty="0" smtClean="0"/>
                        <a:t>Importance of Microsoft Word</a:t>
                      </a:r>
                      <a:endParaRPr lang="en-US" dirty="0"/>
                    </a:p>
                  </a:txBody>
                  <a:tcPr/>
                </a:tc>
                <a:tc>
                  <a:txBody>
                    <a:bodyPr/>
                    <a:lstStyle/>
                    <a:p>
                      <a:r>
                        <a:rPr lang="en-US" dirty="0" smtClean="0"/>
                        <a:t>14</a:t>
                      </a:r>
                      <a:endParaRPr lang="en-US" dirty="0"/>
                    </a:p>
                  </a:txBody>
                  <a:tcPr/>
                </a:tc>
              </a:tr>
              <a:tr h="370840">
                <a:tc>
                  <a:txBody>
                    <a:bodyPr/>
                    <a:lstStyle/>
                    <a:p>
                      <a:r>
                        <a:rPr lang="en-US" dirty="0" smtClean="0"/>
                        <a:t>07</a:t>
                      </a:r>
                      <a:endParaRPr lang="en-US" dirty="0"/>
                    </a:p>
                  </a:txBody>
                  <a:tcPr/>
                </a:tc>
                <a:tc>
                  <a:txBody>
                    <a:bodyPr/>
                    <a:lstStyle/>
                    <a:p>
                      <a:r>
                        <a:rPr lang="en-US" dirty="0" smtClean="0">
                          <a:hlinkClick r:id="rId2" action="ppaction://hlinksldjump"/>
                        </a:rPr>
                        <a:t>Section-2</a:t>
                      </a:r>
                      <a:r>
                        <a:rPr lang="en-US" baseline="0" dirty="0" smtClean="0">
                          <a:hlinkClick r:id="rId2" action="ppaction://hlinksldjump"/>
                        </a:rPr>
                        <a:t> </a:t>
                      </a:r>
                      <a:r>
                        <a:rPr lang="en-US" dirty="0" smtClean="0">
                          <a:hlinkClick r:id="rId2" action="ppaction://hlinksldjump"/>
                        </a:rPr>
                        <a:t>Microsoft Excel</a:t>
                      </a:r>
                      <a:endParaRPr lang="en-US" dirty="0"/>
                    </a:p>
                  </a:txBody>
                  <a:tcPr/>
                </a:tc>
                <a:tc>
                  <a:txBody>
                    <a:bodyPr/>
                    <a:lstStyle/>
                    <a:p>
                      <a:r>
                        <a:rPr lang="en-US" dirty="0" smtClean="0"/>
                        <a:t>15-19</a:t>
                      </a:r>
                      <a:endParaRPr lang="en-US" dirty="0"/>
                    </a:p>
                  </a:txBody>
                  <a:tcPr/>
                </a:tc>
              </a:tr>
              <a:tr h="370840">
                <a:tc>
                  <a:txBody>
                    <a:bodyPr/>
                    <a:lstStyle/>
                    <a:p>
                      <a:r>
                        <a:rPr lang="en-US" dirty="0" smtClean="0"/>
                        <a:t>08</a:t>
                      </a:r>
                      <a:endParaRPr lang="en-US" dirty="0"/>
                    </a:p>
                  </a:txBody>
                  <a:tcPr/>
                </a:tc>
                <a:tc>
                  <a:txBody>
                    <a:bodyPr/>
                    <a:lstStyle/>
                    <a:p>
                      <a:r>
                        <a:rPr lang="en-US" dirty="0" smtClean="0"/>
                        <a:t>Effective Outcomes of the Excel </a:t>
                      </a:r>
                      <a:endParaRPr lang="en-US" dirty="0"/>
                    </a:p>
                  </a:txBody>
                  <a:tcPr/>
                </a:tc>
                <a:tc>
                  <a:txBody>
                    <a:bodyPr/>
                    <a:lstStyle/>
                    <a:p>
                      <a:r>
                        <a:rPr lang="en-US" dirty="0" smtClean="0"/>
                        <a:t>20</a:t>
                      </a:r>
                      <a:endParaRPr lang="en-US" dirty="0"/>
                    </a:p>
                  </a:txBody>
                  <a:tcPr/>
                </a:tc>
              </a:tr>
              <a:tr h="370840">
                <a:tc>
                  <a:txBody>
                    <a:bodyPr/>
                    <a:lstStyle/>
                    <a:p>
                      <a:r>
                        <a:rPr lang="en-US" dirty="0" smtClean="0"/>
                        <a:t>09</a:t>
                      </a:r>
                      <a:endParaRPr lang="en-US" dirty="0"/>
                    </a:p>
                  </a:txBody>
                  <a:tcPr/>
                </a:tc>
                <a:tc>
                  <a:txBody>
                    <a:bodyPr/>
                    <a:lstStyle/>
                    <a:p>
                      <a:r>
                        <a:rPr lang="en-US" dirty="0" smtClean="0"/>
                        <a:t>Section-3</a:t>
                      </a:r>
                      <a:r>
                        <a:rPr lang="en-US" baseline="0" dirty="0" smtClean="0"/>
                        <a:t> </a:t>
                      </a:r>
                      <a:r>
                        <a:rPr lang="en-US" dirty="0" smtClean="0"/>
                        <a:t>Microsoft PowerPoint</a:t>
                      </a:r>
                      <a:endParaRPr lang="en-US" dirty="0"/>
                    </a:p>
                  </a:txBody>
                  <a:tcPr/>
                </a:tc>
                <a:tc>
                  <a:txBody>
                    <a:bodyPr/>
                    <a:lstStyle/>
                    <a:p>
                      <a:r>
                        <a:rPr lang="en-US" dirty="0" smtClean="0"/>
                        <a:t>21</a:t>
                      </a:r>
                      <a:endParaRPr lang="en-US" dirty="0"/>
                    </a:p>
                  </a:txBody>
                  <a:tcPr/>
                </a:tc>
              </a:tr>
            </a:tbl>
          </a:graphicData>
        </a:graphic>
      </p:graphicFrame>
    </p:spTree>
    <p:extLst>
      <p:ext uri="{BB962C8B-B14F-4D97-AF65-F5344CB8AC3E}">
        <p14:creationId xmlns:p14="http://schemas.microsoft.com/office/powerpoint/2010/main" val="1898455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Effective Outcomes of the Excel </a:t>
            </a:r>
            <a:endParaRPr lang="en-US" b="1" dirty="0"/>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Microsoft Excel is a powerful tool that can lead to a wide range of effective outcomes for individuals, teams, and organizations. Its versatility and advanced functionalities help streamline workflows, enhance productivity, and improve decision-making. Below are some of the key effective outcomes when Excel is used </a:t>
            </a:r>
            <a:r>
              <a:rPr lang="en-US" sz="2000" dirty="0" smtClean="0">
                <a:latin typeface="Times New Roman" panose="02020603050405020304" pitchFamily="18" charset="0"/>
                <a:cs typeface="Times New Roman" panose="02020603050405020304" pitchFamily="18" charset="0"/>
              </a:rPr>
              <a:t>efficiently:</a:t>
            </a:r>
          </a:p>
          <a:p>
            <a:pPr algn="just"/>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t>1. </a:t>
            </a:r>
            <a:r>
              <a:rPr lang="en-US" sz="2000" b="1" dirty="0"/>
              <a:t>Improved Data Organization and </a:t>
            </a:r>
            <a:r>
              <a:rPr lang="en-US" sz="2000" b="1" dirty="0" smtClean="0"/>
              <a:t>Management</a:t>
            </a:r>
          </a:p>
          <a:p>
            <a:pPr marL="0" indent="0" algn="just">
              <a:buNone/>
            </a:pPr>
            <a:r>
              <a:rPr lang="en-US" sz="2000" dirty="0" smtClean="0"/>
              <a:t>2. </a:t>
            </a:r>
            <a:r>
              <a:rPr lang="en-US" sz="2000" b="1" dirty="0"/>
              <a:t>Accurate and Timely </a:t>
            </a:r>
            <a:r>
              <a:rPr lang="en-US" sz="2000" b="1" dirty="0" smtClean="0"/>
              <a:t>Reporting</a:t>
            </a:r>
          </a:p>
          <a:p>
            <a:pPr marL="0" indent="0" algn="just">
              <a:buNone/>
            </a:pPr>
            <a:r>
              <a:rPr lang="en-US" sz="2000" dirty="0" smtClean="0"/>
              <a:t>3. </a:t>
            </a:r>
            <a:r>
              <a:rPr lang="en-US" sz="2000" b="1" dirty="0"/>
              <a:t>Improved Time </a:t>
            </a:r>
            <a:r>
              <a:rPr lang="en-US" sz="2000" b="1" dirty="0" smtClean="0"/>
              <a:t>Management</a:t>
            </a:r>
          </a:p>
          <a:p>
            <a:pPr marL="0" indent="0" algn="just">
              <a:buNone/>
            </a:pPr>
            <a:r>
              <a:rPr lang="en-US" sz="2000" dirty="0"/>
              <a:t>4</a:t>
            </a:r>
            <a:r>
              <a:rPr lang="en-US" sz="2000" dirty="0" smtClean="0"/>
              <a:t>. </a:t>
            </a:r>
            <a:r>
              <a:rPr lang="en-US" sz="2000" b="1" dirty="0"/>
              <a:t>Data Integration and </a:t>
            </a:r>
            <a:r>
              <a:rPr lang="en-US" sz="2000" b="1" dirty="0" smtClean="0"/>
              <a:t>Importing</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383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Section-3</a:t>
            </a:r>
            <a:br>
              <a:rPr lang="en-US" b="1" dirty="0" smtClean="0"/>
            </a:br>
            <a:r>
              <a:rPr lang="en-US" b="1" dirty="0" smtClean="0"/>
              <a:t>Microsoft PowerPoint</a:t>
            </a:r>
            <a:endParaRPr lang="en-US" b="1" dirty="0"/>
          </a:p>
        </p:txBody>
      </p:sp>
      <p:sp>
        <p:nvSpPr>
          <p:cNvPr id="3" name="Content Placeholder 2"/>
          <p:cNvSpPr>
            <a:spLocks noGrp="1"/>
          </p:cNvSpPr>
          <p:nvPr>
            <p:ph idx="1"/>
          </p:nvPr>
        </p:nvSpPr>
        <p:spPr/>
        <p:txBody>
          <a:bodyPr>
            <a:normAutofit/>
          </a:bodyPr>
          <a:lstStyle/>
          <a:p>
            <a:pPr algn="just"/>
            <a:r>
              <a:rPr lang="en-US" sz="2400" dirty="0"/>
              <a:t>Microsoft PowerPoint is a popular presentation software that is part of the Microsoft Office suite. It allows users to create and deliver dynamic presentations using slides. PowerPoint is widely used for business, educational, and personal presentations, and it provides a range of tools and features to enhance </a:t>
            </a:r>
            <a:r>
              <a:rPr lang="en-US" sz="2400" dirty="0" smtClean="0"/>
              <a:t>presentations.</a:t>
            </a:r>
          </a:p>
          <a:p>
            <a:pPr>
              <a:buFont typeface="Wingdings" panose="05000000000000000000" pitchFamily="2" charset="2"/>
              <a:buChar char="v"/>
            </a:pPr>
            <a:r>
              <a:rPr lang="en-US" sz="2000" dirty="0"/>
              <a:t>Inserting New Slide</a:t>
            </a:r>
          </a:p>
          <a:p>
            <a:pPr>
              <a:buFont typeface="Wingdings" panose="05000000000000000000" pitchFamily="2" charset="2"/>
              <a:buChar char="v"/>
            </a:pPr>
            <a:r>
              <a:rPr lang="en-US" sz="2000" dirty="0"/>
              <a:t>Changing Layout of slides</a:t>
            </a:r>
          </a:p>
          <a:p>
            <a:pPr>
              <a:buFont typeface="Wingdings" panose="05000000000000000000" pitchFamily="2" charset="2"/>
              <a:buChar char="v"/>
            </a:pPr>
            <a:r>
              <a:rPr lang="en-US" sz="2000" dirty="0"/>
              <a:t>Slide Background</a:t>
            </a:r>
          </a:p>
          <a:p>
            <a:pPr>
              <a:buFont typeface="Wingdings" panose="05000000000000000000" pitchFamily="2" charset="2"/>
              <a:buChar char="v"/>
            </a:pPr>
            <a:r>
              <a:rPr lang="en-US" sz="2000" dirty="0"/>
              <a:t>Inserting Text Boxes</a:t>
            </a: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Animation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50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heel(1)">
                                      <p:cBhvr>
                                        <p:cTn id="2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Section-3</a:t>
            </a:r>
            <a:br>
              <a:rPr lang="en-US" b="1" dirty="0" smtClean="0"/>
            </a:br>
            <a:r>
              <a:rPr lang="en-US" b="1" dirty="0" smtClean="0"/>
              <a:t>Microsoft PowerPoint</a:t>
            </a:r>
            <a:endParaRPr lang="en-US" b="1" dirty="0"/>
          </a:p>
        </p:txBody>
      </p:sp>
      <p:sp>
        <p:nvSpPr>
          <p:cNvPr id="3" name="Content Placeholder 2"/>
          <p:cNvSpPr>
            <a:spLocks noGrp="1"/>
          </p:cNvSpPr>
          <p:nvPr>
            <p:ph idx="1"/>
          </p:nvPr>
        </p:nvSpPr>
        <p:spPr/>
        <p:txBody>
          <a:bodyPr>
            <a:normAutofit/>
          </a:bodyPr>
          <a:lstStyle/>
          <a:p>
            <a:pPr algn="just"/>
            <a:r>
              <a:rPr lang="en-US" sz="2400" dirty="0"/>
              <a:t>Microsoft PowerPoint is a popular presentation software that is part of the Microsoft Office suite. It allows users to create and deliver dynamic presentations using slides. PowerPoint is widely used for business, educational, and personal presentations, and it provides a range of tools and features to enhance </a:t>
            </a:r>
            <a:r>
              <a:rPr lang="en-US" sz="2400" dirty="0" smtClean="0"/>
              <a:t>presentations.</a:t>
            </a:r>
          </a:p>
          <a:p>
            <a:pPr>
              <a:buFont typeface="Wingdings" panose="05000000000000000000" pitchFamily="2" charset="2"/>
              <a:buChar char="v"/>
            </a:pPr>
            <a:r>
              <a:rPr lang="en-US" sz="2000" dirty="0"/>
              <a:t>Inserting New Slide</a:t>
            </a:r>
          </a:p>
          <a:p>
            <a:pPr>
              <a:buFont typeface="Wingdings" panose="05000000000000000000" pitchFamily="2" charset="2"/>
              <a:buChar char="v"/>
            </a:pPr>
            <a:r>
              <a:rPr lang="en-US" sz="2000" dirty="0"/>
              <a:t>Changing Layout of slides</a:t>
            </a:r>
          </a:p>
          <a:p>
            <a:pPr>
              <a:buFont typeface="Wingdings" panose="05000000000000000000" pitchFamily="2" charset="2"/>
              <a:buChar char="v"/>
            </a:pPr>
            <a:r>
              <a:rPr lang="en-US" sz="2000" dirty="0"/>
              <a:t>Slide Background</a:t>
            </a:r>
          </a:p>
          <a:p>
            <a:pPr>
              <a:buFont typeface="Wingdings" panose="05000000000000000000" pitchFamily="2" charset="2"/>
              <a:buChar char="v"/>
            </a:pPr>
            <a:r>
              <a:rPr lang="en-US" sz="2000" dirty="0"/>
              <a:t>Inserting Text Boxes</a:t>
            </a: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Animation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7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heel(1)">
                                      <p:cBhvr>
                                        <p:cTn id="2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8221" y="2363491"/>
            <a:ext cx="5407617" cy="1356101"/>
          </a:xfrm>
        </p:spPr>
        <p:txBody>
          <a:bodyPr>
            <a:normAutofit lnSpcReduction="10000"/>
          </a:bodyPr>
          <a:lstStyle/>
          <a:p>
            <a:pPr marL="0" indent="0">
              <a:buNone/>
            </a:pPr>
            <a:r>
              <a:rPr lang="en-US" sz="8800" i="1" dirty="0" smtClean="0">
                <a:solidFill>
                  <a:schemeClr val="accent5">
                    <a:lumMod val="75000"/>
                  </a:schemeClr>
                </a:solidFill>
                <a:latin typeface="Times New Roman" panose="02020603050405020304" pitchFamily="18" charset="0"/>
                <a:cs typeface="Times New Roman" panose="02020603050405020304" pitchFamily="18" charset="0"/>
              </a:rPr>
              <a:t>Thank You</a:t>
            </a:r>
            <a:endParaRPr lang="en-US" sz="8800" i="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61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Enhancing Digital Government and Economy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In the 21st century, digital transformation is reshaping how governments operate and how economies function. The integration of technology into public governance and economic systems has the potential to revolutionize the way citizens interact with their governments and how businesses engage in commerce. The concept of enhancing digital government and economy involves leveraging digital technologies to create more efficient, transparent, and accessible government services, while fostering economic growth and innovation in the private sector.</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The project, funded by </a:t>
            </a:r>
            <a:r>
              <a:rPr lang="en-US" sz="2000" smtClean="0">
                <a:latin typeface="Times New Roman" panose="02020603050405020304" pitchFamily="18" charset="0"/>
                <a:cs typeface="Times New Roman" panose="02020603050405020304" pitchFamily="18" charset="0"/>
              </a:rPr>
              <a:t>World Bank, </a:t>
            </a:r>
            <a:r>
              <a:rPr lang="en-US" sz="2000" dirty="0" smtClean="0">
                <a:latin typeface="Times New Roman" panose="02020603050405020304" pitchFamily="18" charset="0"/>
                <a:cs typeface="Times New Roman" panose="02020603050405020304" pitchFamily="18" charset="0"/>
              </a:rPr>
              <a:t>will ensure an integrated, cloud-computing digital platform for all government agencies and improve cyber-security, which will result in savings of $200 million in the public sector's IT investments. Further, it will build resiliency during future crises, whereby the platform will enable the government to operate virtually and deliver critical public services to citizens and businesses.</a:t>
            </a:r>
          </a:p>
        </p:txBody>
      </p:sp>
    </p:spTree>
    <p:extLst>
      <p:ext uri="{BB962C8B-B14F-4D97-AF65-F5344CB8AC3E}">
        <p14:creationId xmlns:p14="http://schemas.microsoft.com/office/powerpoint/2010/main" val="4164480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Objectives </a:t>
            </a:r>
            <a:r>
              <a:rPr lang="en-US" b="1" dirty="0" smtClean="0">
                <a:latin typeface="Times New Roman" panose="02020603050405020304" pitchFamily="18" charset="0"/>
                <a:cs typeface="Times New Roman" panose="02020603050405020304" pitchFamily="18" charset="0"/>
              </a:rPr>
              <a:t>of the study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objectives of enhancing digital government and economy aim to foster a transformative shift in public service delivery, economic growth, and innovation by leveraging digital technologies. These objectives focus on improving efficiency, inclusivity, security, and sustainability across both governmental and economic sectors. Below are the key objectives</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1. Improve Government Efficiency and Service Delivery</a:t>
            </a:r>
          </a:p>
          <a:p>
            <a:pPr marL="0" indent="0">
              <a:buNone/>
            </a:pPr>
            <a:r>
              <a:rPr lang="en-US" sz="2000" dirty="0" smtClean="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Foster Economic Growth and </a:t>
            </a:r>
            <a:r>
              <a:rPr lang="en-US" sz="2000" dirty="0" smtClean="0">
                <a:latin typeface="Times New Roman" panose="02020603050405020304" pitchFamily="18" charset="0"/>
                <a:cs typeface="Times New Roman" panose="02020603050405020304" pitchFamily="18" charset="0"/>
              </a:rPr>
              <a:t>Innovation</a:t>
            </a:r>
          </a:p>
          <a:p>
            <a:pPr marL="0" indent="0">
              <a:buNone/>
            </a:pPr>
            <a:r>
              <a:rPr lang="en-US" sz="2000" dirty="0" smtClean="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Boost Digital Skills and </a:t>
            </a:r>
            <a:r>
              <a:rPr lang="en-US" sz="2000" dirty="0" smtClean="0">
                <a:latin typeface="Times New Roman" panose="02020603050405020304" pitchFamily="18" charset="0"/>
                <a:cs typeface="Times New Roman" panose="02020603050405020304" pitchFamily="18" charset="0"/>
              </a:rPr>
              <a:t>Literacy</a:t>
            </a:r>
          </a:p>
          <a:p>
            <a:pPr marL="0" indent="0">
              <a:buNone/>
            </a:pPr>
            <a:r>
              <a:rPr lang="en-US" sz="2000" dirty="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Ensure Cybersecurity and Data </a:t>
            </a:r>
            <a:r>
              <a:rPr lang="en-US" sz="2000" dirty="0" smtClean="0">
                <a:latin typeface="Times New Roman" panose="02020603050405020304" pitchFamily="18" charset="0"/>
                <a:cs typeface="Times New Roman" panose="02020603050405020304" pitchFamily="18" charset="0"/>
              </a:rPr>
              <a:t>Protection</a:t>
            </a:r>
          </a:p>
          <a:p>
            <a:pPr marL="0" indent="0">
              <a:buNone/>
            </a:pPr>
            <a:r>
              <a:rPr lang="en-US" sz="2000" dirty="0" smtClean="0">
                <a:latin typeface="Times New Roman" panose="02020603050405020304" pitchFamily="18" charset="0"/>
                <a:cs typeface="Times New Roman" panose="02020603050405020304" pitchFamily="18" charset="0"/>
              </a:rPr>
              <a:t>5. </a:t>
            </a:r>
            <a:r>
              <a:rPr lang="en-US" sz="2000" dirty="0">
                <a:latin typeface="Times New Roman" panose="02020603050405020304" pitchFamily="18" charset="0"/>
                <a:cs typeface="Times New Roman" panose="02020603050405020304" pitchFamily="18" charset="0"/>
              </a:rPr>
              <a:t>Facilitate Digital Trade and Cross-Border Cooperation</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186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Microsoft Office Package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A </a:t>
            </a:r>
            <a:r>
              <a:rPr lang="en-US" sz="2000" b="1" dirty="0" smtClean="0">
                <a:latin typeface="Times New Roman" panose="02020603050405020304" pitchFamily="18" charset="0"/>
                <a:cs typeface="Times New Roman" panose="02020603050405020304" pitchFamily="18" charset="0"/>
              </a:rPr>
              <a:t>Microsoft Office package</a:t>
            </a:r>
            <a:r>
              <a:rPr lang="en-US" sz="2000" dirty="0" smtClean="0">
                <a:latin typeface="Times New Roman" panose="02020603050405020304" pitchFamily="18" charset="0"/>
                <a:cs typeface="Times New Roman" panose="02020603050405020304" pitchFamily="18" charset="0"/>
              </a:rPr>
              <a:t> refers to the suite of productivity applications developed by Microsoft. It includes various tools designed for creating documents, managing data, making presentations, organizing communication, and more. These packages are widely used in workplaces, schools, and homes due to their versatility and efficiency.</a:t>
            </a:r>
          </a:p>
          <a:p>
            <a:pPr marL="0" indent="0" algn="just">
              <a:buNone/>
            </a:pPr>
            <a:endParaRPr lang="en-US"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Components of Microsoft Office Package</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 MS Word</a:t>
            </a:r>
          </a:p>
          <a:p>
            <a:pPr marL="0" indent="0">
              <a:buNone/>
            </a:pPr>
            <a:r>
              <a:rPr lang="en-US" sz="2200" dirty="0">
                <a:latin typeface="Times New Roman" panose="02020603050405020304" pitchFamily="18" charset="0"/>
                <a:cs typeface="Times New Roman" panose="02020603050405020304" pitchFamily="18" charset="0"/>
                <a:sym typeface="Wingdings" panose="05000000000000000000" pitchFamily="2" charset="2"/>
              </a:rPr>
              <a:t> </a:t>
            </a: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          MS Excel</a:t>
            </a:r>
          </a:p>
          <a:p>
            <a:pPr marL="0" indent="0">
              <a:buNone/>
            </a:pPr>
            <a:r>
              <a:rPr lang="en-US" sz="2200" dirty="0" smtClean="0">
                <a:latin typeface="Times New Roman" panose="02020603050405020304" pitchFamily="18" charset="0"/>
                <a:cs typeface="Times New Roman" panose="02020603050405020304" pitchFamily="18" charset="0"/>
                <a:sym typeface="Wingdings" panose="05000000000000000000" pitchFamily="2" charset="2"/>
              </a:rPr>
              <a:t>           MS PowerPoint etc.</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591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MS Windows and Basic Computer</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Internet and E-mail</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b="1"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Computer Basic, Creating Folder, Paint Directories, input units, Output unit Central Processing Units, What is hard ware, what is Soft ware Windows short cut keys </a:t>
            </a:r>
          </a:p>
          <a:p>
            <a:pPr marL="457200" lvl="1" indent="0" algn="just">
              <a:buNone/>
            </a:pPr>
            <a:endParaRPr lang="en-US"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What is Internet?, Receiving Incoming Messages Sending Outgoing Messages, Email addressing Email attachments, Browsing, Search engines Text chatting, Job Searching Downloading video and Music Uploading Video or Music, Voice </a:t>
            </a:r>
            <a:r>
              <a:rPr lang="en-US" dirty="0" smtClean="0">
                <a:latin typeface="Times New Roman" panose="02020603050405020304" pitchFamily="18" charset="0"/>
                <a:cs typeface="Times New Roman" panose="02020603050405020304" pitchFamily="18" charset="0"/>
              </a:rPr>
              <a:t>chatting</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612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Section- 1</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Microsoft Word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 </a:t>
            </a:r>
            <a:endParaRPr lang="en-US" dirty="0" smtClean="0"/>
          </a:p>
          <a:p>
            <a:pPr>
              <a:lnSpc>
                <a:spcPct val="10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Text Basics </a:t>
            </a:r>
          </a:p>
          <a:p>
            <a:pPr lvl="1">
              <a:lnSpc>
                <a:spcPct val="1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Typing the text, Alignment of text Editing Text: Cut, Copy, Paste, Select All, Clear Find &amp; Replace</a:t>
            </a:r>
          </a:p>
          <a:p>
            <a:pPr>
              <a:lnSpc>
                <a:spcPct val="10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Text Formatting and saving file </a:t>
            </a:r>
          </a:p>
          <a:p>
            <a:pPr lvl="1">
              <a:lnSpc>
                <a:spcPct val="1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New, Open, Close, Save, Save As Formatting Text: Font Size, Font Style Font Color, Use the Bold, Italic, and Underline Change the </a:t>
            </a:r>
            <a:r>
              <a:rPr lang="en-US" dirty="0" smtClean="0">
                <a:latin typeface="Times New Roman" panose="02020603050405020304" pitchFamily="18" charset="0"/>
                <a:cs typeface="Times New Roman" panose="02020603050405020304" pitchFamily="18" charset="0"/>
              </a:rPr>
              <a:t>Text.</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153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Microsoft Word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Working with Objects</a:t>
            </a:r>
            <a:endParaRPr lang="en-US" dirty="0" smtClean="0"/>
          </a:p>
          <a:p>
            <a:pPr lvl="1" algn="just">
              <a:lnSpc>
                <a:spcPct val="100000"/>
              </a:lnSpc>
              <a:buFont typeface="Wingdings" panose="05000000000000000000" pitchFamily="2" charset="2"/>
              <a:buChar char="v"/>
            </a:pPr>
            <a:r>
              <a:rPr lang="en-US" dirty="0" err="1" smtClean="0">
                <a:latin typeface="Times New Roman" panose="02020603050405020304" pitchFamily="18" charset="0"/>
                <a:cs typeface="Times New Roman" panose="02020603050405020304" pitchFamily="18" charset="0"/>
              </a:rPr>
              <a:t>Shapes,Page</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Number, Date &amp; Time Inserting Text </a:t>
            </a:r>
            <a:r>
              <a:rPr lang="en-US" dirty="0" smtClean="0">
                <a:latin typeface="Times New Roman" panose="02020603050405020304" pitchFamily="18" charset="0"/>
                <a:cs typeface="Times New Roman" panose="02020603050405020304" pitchFamily="18" charset="0"/>
              </a:rPr>
              <a:t>boxes, </a:t>
            </a:r>
            <a:r>
              <a:rPr lang="en-US" dirty="0" smtClean="0">
                <a:latin typeface="Times New Roman" panose="02020603050405020304" pitchFamily="18" charset="0"/>
                <a:cs typeface="Times New Roman" panose="02020603050405020304" pitchFamily="18" charset="0"/>
              </a:rPr>
              <a:t>Inserting symbols Inserting Chart </a:t>
            </a:r>
          </a:p>
          <a:p>
            <a:pPr algn="just">
              <a:lnSpc>
                <a:spcPct val="10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Header &amp; Footers</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Inserting custom Header and Footer Inserting objects in the header and footer Add section break to a document</a:t>
            </a:r>
          </a:p>
          <a:p>
            <a:pPr lvl="1">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53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Microsoft Word</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endParaRPr lang="en-US"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Merging Documents </a:t>
            </a:r>
            <a:endParaRPr lang="en-US" dirty="0">
              <a:latin typeface="Times New Roman" panose="02020603050405020304" pitchFamily="18" charset="0"/>
              <a:cs typeface="Times New Roman" panose="02020603050405020304" pitchFamily="18" charset="0"/>
            </a:endParaRPr>
          </a:p>
          <a:p>
            <a:pPr lvl="1" algn="just">
              <a:lnSpc>
                <a:spcPct val="12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Typing new address list, Importing address list from Excel file, Write and insert field, Merging with outlook contact, Preview Result, Merging to envelopes, Merging to label, Setting rules for merges, Finish &amp; Merge options</a:t>
            </a:r>
          </a:p>
          <a:p>
            <a:pPr algn="just">
              <a:lnSpc>
                <a:spcPct val="12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Sharing and Maintaining </a:t>
            </a:r>
            <a:endParaRPr lang="en-US" dirty="0" smtClean="0">
              <a:latin typeface="Times New Roman" panose="02020603050405020304" pitchFamily="18" charset="0"/>
              <a:cs typeface="Times New Roman" panose="02020603050405020304" pitchFamily="18" charset="0"/>
            </a:endParaRPr>
          </a:p>
          <a:p>
            <a:pPr lvl="1" algn="just">
              <a:lnSpc>
                <a:spcPct val="12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Document Changing, Word Options, Changing the Proofing Tools, Managing Templates, Restricting Document Access, Using Protected View, Working with Templates, Managing Templates </a:t>
            </a:r>
          </a:p>
          <a:p>
            <a:pPr algn="just">
              <a:lnSpc>
                <a:spcPct val="12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Proofing the document </a:t>
            </a:r>
            <a:endParaRPr lang="en-US" dirty="0" smtClean="0">
              <a:latin typeface="Times New Roman" panose="02020603050405020304" pitchFamily="18" charset="0"/>
              <a:cs typeface="Times New Roman" panose="02020603050405020304" pitchFamily="18" charset="0"/>
            </a:endParaRPr>
          </a:p>
          <a:p>
            <a:pPr lvl="1" algn="just">
              <a:lnSpc>
                <a:spcPct val="12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Check Spelling As You Type, Mark Grammar Errors As You Type, Setting Auto Correct Options, Page Setup, Setting margins Print Preview, Print </a:t>
            </a:r>
          </a:p>
          <a:p>
            <a:pPr marL="0" indent="0">
              <a:buNone/>
            </a:pPr>
            <a:endParaRPr lang="en-US" dirty="0"/>
          </a:p>
        </p:txBody>
      </p:sp>
    </p:spTree>
    <p:extLst>
      <p:ext uri="{BB962C8B-B14F-4D97-AF65-F5344CB8AC3E}">
        <p14:creationId xmlns:p14="http://schemas.microsoft.com/office/powerpoint/2010/main" val="17324378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353</TotalTime>
  <Words>1557</Words>
  <Application>Microsoft Office PowerPoint</Application>
  <PresentationFormat>Custom</PresentationFormat>
  <Paragraphs>206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Welcome to My Project </vt:lpstr>
      <vt:lpstr>Table of contents</vt:lpstr>
      <vt:lpstr>Enhancing Digital Government and Economy</vt:lpstr>
      <vt:lpstr>Objectives of the study</vt:lpstr>
      <vt:lpstr>Microsoft Office Package</vt:lpstr>
      <vt:lpstr>MS Windows and Basic Computer Internet and E-mail</vt:lpstr>
      <vt:lpstr>Section- 1 Microsoft Word</vt:lpstr>
      <vt:lpstr>Microsoft Word</vt:lpstr>
      <vt:lpstr>Microsoft Word</vt:lpstr>
      <vt:lpstr>Microsoft Word</vt:lpstr>
      <vt:lpstr>Table</vt:lpstr>
      <vt:lpstr>Chart</vt:lpstr>
      <vt:lpstr>Learning outcomes of MS Word </vt:lpstr>
      <vt:lpstr>Importance of Microsoft Word </vt:lpstr>
      <vt:lpstr>Section-2 Microsoft Excel</vt:lpstr>
      <vt:lpstr>Microsoft Excel   We Have learned</vt:lpstr>
      <vt:lpstr>PowerPoint Presentation</vt:lpstr>
      <vt:lpstr>PowerPoint Presentation</vt:lpstr>
      <vt:lpstr>Sample Table</vt:lpstr>
      <vt:lpstr>Effective Outcomes of the Excel </vt:lpstr>
      <vt:lpstr>Section-3 Microsoft PowerPoint</vt:lpstr>
      <vt:lpstr>Section-3 Microsoft PowerPoint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Project  Microsoft Office Package</dc:title>
  <dc:creator>Windows User</dc:creator>
  <cp:lastModifiedBy>USER</cp:lastModifiedBy>
  <cp:revision>36</cp:revision>
  <dcterms:created xsi:type="dcterms:W3CDTF">2024-12-09T07:12:11Z</dcterms:created>
  <dcterms:modified xsi:type="dcterms:W3CDTF">2024-12-09T13:49:59Z</dcterms:modified>
</cp:coreProperties>
</file>