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charset="0"/>
        <a:ea typeface="ＭＳ Ｐゴシック" charset="0"/>
        <a:cs typeface="+mn-cs"/>
      </a:defRPr>
    </a:lvl1pPr>
    <a:lvl2pPr marL="457200" algn="l" rtl="0" fontAlgn="base">
      <a:spcBef>
        <a:spcPct val="0"/>
      </a:spcBef>
      <a:spcAft>
        <a:spcPct val="0"/>
      </a:spcAft>
      <a:defRPr sz="2900" kern="1200">
        <a:solidFill>
          <a:schemeClr val="tx1"/>
        </a:solidFill>
        <a:latin typeface="Arial Narrow" charset="0"/>
        <a:ea typeface="ＭＳ Ｐゴシック" charset="0"/>
        <a:cs typeface="+mn-cs"/>
      </a:defRPr>
    </a:lvl2pPr>
    <a:lvl3pPr marL="914400" algn="l" rtl="0" fontAlgn="base">
      <a:spcBef>
        <a:spcPct val="0"/>
      </a:spcBef>
      <a:spcAft>
        <a:spcPct val="0"/>
      </a:spcAft>
      <a:defRPr sz="2900" kern="1200">
        <a:solidFill>
          <a:schemeClr val="tx1"/>
        </a:solidFill>
        <a:latin typeface="Arial Narrow" charset="0"/>
        <a:ea typeface="ＭＳ Ｐゴシック" charset="0"/>
        <a:cs typeface="+mn-cs"/>
      </a:defRPr>
    </a:lvl3pPr>
    <a:lvl4pPr marL="1371600" algn="l" rtl="0" fontAlgn="base">
      <a:spcBef>
        <a:spcPct val="0"/>
      </a:spcBef>
      <a:spcAft>
        <a:spcPct val="0"/>
      </a:spcAft>
      <a:defRPr sz="2900" kern="1200">
        <a:solidFill>
          <a:schemeClr val="tx1"/>
        </a:solidFill>
        <a:latin typeface="Arial Narrow" charset="0"/>
        <a:ea typeface="ＭＳ Ｐゴシック" charset="0"/>
        <a:cs typeface="+mn-cs"/>
      </a:defRPr>
    </a:lvl4pPr>
    <a:lvl5pPr marL="1828800" algn="l" rtl="0" fontAlgn="base">
      <a:spcBef>
        <a:spcPct val="0"/>
      </a:spcBef>
      <a:spcAft>
        <a:spcPct val="0"/>
      </a:spcAft>
      <a:defRPr sz="2900" kern="1200">
        <a:solidFill>
          <a:schemeClr val="tx1"/>
        </a:solidFill>
        <a:latin typeface="Arial Narrow" charset="0"/>
        <a:ea typeface="ＭＳ Ｐゴシック" charset="0"/>
        <a:cs typeface="+mn-cs"/>
      </a:defRPr>
    </a:lvl5pPr>
    <a:lvl6pPr marL="2286000" algn="l" defTabSz="457200" rtl="0" eaLnBrk="1" latinLnBrk="0" hangingPunct="1">
      <a:defRPr sz="2900" kern="1200">
        <a:solidFill>
          <a:schemeClr val="tx1"/>
        </a:solidFill>
        <a:latin typeface="Arial Narrow" charset="0"/>
        <a:ea typeface="ＭＳ Ｐゴシック" charset="0"/>
        <a:cs typeface="+mn-cs"/>
      </a:defRPr>
    </a:lvl6pPr>
    <a:lvl7pPr marL="2743200" algn="l" defTabSz="457200" rtl="0" eaLnBrk="1" latinLnBrk="0" hangingPunct="1">
      <a:defRPr sz="2900" kern="1200">
        <a:solidFill>
          <a:schemeClr val="tx1"/>
        </a:solidFill>
        <a:latin typeface="Arial Narrow" charset="0"/>
        <a:ea typeface="ＭＳ Ｐゴシック" charset="0"/>
        <a:cs typeface="+mn-cs"/>
      </a:defRPr>
    </a:lvl7pPr>
    <a:lvl8pPr marL="3200400" algn="l" defTabSz="457200" rtl="0" eaLnBrk="1" latinLnBrk="0" hangingPunct="1">
      <a:defRPr sz="2900" kern="1200">
        <a:solidFill>
          <a:schemeClr val="tx1"/>
        </a:solidFill>
        <a:latin typeface="Arial Narrow" charset="0"/>
        <a:ea typeface="ＭＳ Ｐゴシック" charset="0"/>
        <a:cs typeface="+mn-cs"/>
      </a:defRPr>
    </a:lvl8pPr>
    <a:lvl9pPr marL="3657600" algn="l" defTabSz="457200" rtl="0" eaLnBrk="1" latinLnBrk="0" hangingPunct="1">
      <a:defRPr sz="2900" kern="1200">
        <a:solidFill>
          <a:schemeClr val="tx1"/>
        </a:solidFill>
        <a:latin typeface="Arial Narrow" charset="0"/>
        <a:ea typeface="ＭＳ Ｐゴシック" charset="0"/>
        <a:cs typeface="+mn-cs"/>
      </a:defRPr>
    </a:lvl9pPr>
  </p:defaultTextStyle>
  <p:extLst>
    <p:ext uri="{EFAFB233-063F-42B5-8137-9DF3F51BA10A}">
      <p15:sldGuideLst xmlns:p15="http://schemas.microsoft.com/office/powerpoint/2012/main" xmlns="">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880" autoAdjust="0"/>
  </p:normalViewPr>
  <p:slideViewPr>
    <p:cSldViewPr snapToGrid="0" snapToObjects="1">
      <p:cViewPr>
        <p:scale>
          <a:sx n="100" d="100"/>
          <a:sy n="100" d="100"/>
        </p:scale>
        <p:origin x="12688" y="6216"/>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DF39214-C515-524F-B02E-E4A6ED432819}" type="slidenum">
              <a:rPr lang="en-US"/>
              <a:pPr/>
              <a:t>‹#›</a:t>
            </a:fld>
            <a:endParaRPr lang="en-US"/>
          </a:p>
        </p:txBody>
      </p:sp>
    </p:spTree>
    <p:extLst>
      <p:ext uri="{BB962C8B-B14F-4D97-AF65-F5344CB8AC3E}">
        <p14:creationId xmlns:p14="http://schemas.microsoft.com/office/powerpoint/2010/main" val="2525248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CF192-D483-824B-BD3F-37DE05C8D55E}" type="slidenum">
              <a:rPr lang="en-US"/>
              <a:pPr/>
              <a:t>1</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555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170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3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27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40373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031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774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032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189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5316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390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06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5571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493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530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385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9421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031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4379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661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8033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141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12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810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0035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3436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4359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497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028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47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3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75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64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31" name="Rectangle 15"/>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048" name="Rectangle 32"/>
          <p:cNvSpPr>
            <a:spLocks noChangeArrowheads="1"/>
          </p:cNvSpPr>
          <p:nvPr userDrawn="1"/>
        </p:nvSpPr>
        <p:spPr bwMode="auto">
          <a:xfrm>
            <a:off x="21437600" y="5231886"/>
            <a:ext cx="21548725" cy="1824345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3" name="Rectangle 32"/>
          <p:cNvSpPr>
            <a:spLocks noChangeArrowheads="1"/>
          </p:cNvSpPr>
          <p:nvPr userDrawn="1"/>
        </p:nvSpPr>
        <p:spPr bwMode="auto">
          <a:xfrm>
            <a:off x="960438" y="21294356"/>
            <a:ext cx="19867562" cy="10947769"/>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4" name="Rectangle 32"/>
          <p:cNvSpPr>
            <a:spLocks noChangeArrowheads="1"/>
          </p:cNvSpPr>
          <p:nvPr userDrawn="1"/>
        </p:nvSpPr>
        <p:spPr bwMode="auto">
          <a:xfrm>
            <a:off x="960439" y="5231886"/>
            <a:ext cx="19867562" cy="450379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6" name="Rectangle 32"/>
          <p:cNvSpPr>
            <a:spLocks noChangeArrowheads="1"/>
          </p:cNvSpPr>
          <p:nvPr userDrawn="1"/>
        </p:nvSpPr>
        <p:spPr bwMode="auto">
          <a:xfrm>
            <a:off x="960438" y="10243681"/>
            <a:ext cx="19867562" cy="10566914"/>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7" name="Rectangle 32"/>
          <p:cNvSpPr>
            <a:spLocks noChangeArrowheads="1"/>
          </p:cNvSpPr>
          <p:nvPr userDrawn="1"/>
        </p:nvSpPr>
        <p:spPr bwMode="auto">
          <a:xfrm>
            <a:off x="21508003" y="24014124"/>
            <a:ext cx="10918004" cy="8228002"/>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19" name="Rectangle 32"/>
          <p:cNvSpPr>
            <a:spLocks noChangeArrowheads="1"/>
          </p:cNvSpPr>
          <p:nvPr userDrawn="1"/>
        </p:nvSpPr>
        <p:spPr bwMode="auto">
          <a:xfrm>
            <a:off x="32743519" y="24014124"/>
            <a:ext cx="10275651" cy="8228001"/>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93738" y="5638800"/>
            <a:ext cx="9974262"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1253" name="Text Box 5"/>
          <p:cNvSpPr txBox="1">
            <a:spLocks noChangeArrowheads="1"/>
          </p:cNvSpPr>
          <p:nvPr userDrawn="1"/>
        </p:nvSpPr>
        <p:spPr bwMode="auto">
          <a:xfrm>
            <a:off x="609600" y="32445325"/>
            <a:ext cx="2514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67" tIns="45624" rIns="91267" bIns="45624">
            <a:spAutoFit/>
          </a:bodyPr>
          <a:lstStyle/>
          <a:p>
            <a:pPr eaLnBrk="0" hangingPunct="0">
              <a:lnSpc>
                <a:spcPct val="65000"/>
              </a:lnSpc>
              <a:spcBef>
                <a:spcPct val="50000"/>
              </a:spcBef>
            </a:pPr>
            <a:r>
              <a:rPr lang="en-US" sz="500" b="1">
                <a:solidFill>
                  <a:schemeClr val="bg2"/>
                </a:solidFill>
                <a:latin typeface="Arial" charset="0"/>
              </a:rPr>
              <a:t>POSTER TEMPLATE BY:</a:t>
            </a:r>
          </a:p>
          <a:p>
            <a:pPr eaLnBrk="0" hangingPunct="0">
              <a:lnSpc>
                <a:spcPct val="65000"/>
              </a:lnSpc>
              <a:spcBef>
                <a:spcPct val="50000"/>
              </a:spcBef>
            </a:pPr>
            <a:r>
              <a:rPr lang="en-US" sz="1000" b="1">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38" y="1273175"/>
            <a:ext cx="41924287"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93738" y="5638800"/>
            <a:ext cx="42190987" cy="265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ea typeface="ＭＳ Ｐゴシック" charset="0"/>
        </a:defRPr>
      </a:lvl2pPr>
      <a:lvl3pPr algn="ctr" rtl="0" fontAlgn="base">
        <a:spcBef>
          <a:spcPct val="0"/>
        </a:spcBef>
        <a:spcAft>
          <a:spcPct val="0"/>
        </a:spcAft>
        <a:defRPr sz="8600">
          <a:solidFill>
            <a:schemeClr val="tx2"/>
          </a:solidFill>
          <a:latin typeface="Arial Black" charset="0"/>
          <a:ea typeface="ＭＳ Ｐゴシック" charset="0"/>
        </a:defRPr>
      </a:lvl3pPr>
      <a:lvl4pPr algn="ctr" rtl="0" fontAlgn="base">
        <a:spcBef>
          <a:spcPct val="0"/>
        </a:spcBef>
        <a:spcAft>
          <a:spcPct val="0"/>
        </a:spcAft>
        <a:defRPr sz="8600">
          <a:solidFill>
            <a:schemeClr val="tx2"/>
          </a:solidFill>
          <a:latin typeface="Arial Black" charset="0"/>
          <a:ea typeface="ＭＳ Ｐゴシック" charset="0"/>
        </a:defRPr>
      </a:lvl4pPr>
      <a:lvl5pPr algn="ctr" rtl="0" fontAlgn="base">
        <a:spcBef>
          <a:spcPct val="0"/>
        </a:spcBef>
        <a:spcAft>
          <a:spcPct val="0"/>
        </a:spcAft>
        <a:defRPr sz="8600">
          <a:solidFill>
            <a:schemeClr val="tx2"/>
          </a:solidFill>
          <a:latin typeface="Arial Black" charset="0"/>
          <a:ea typeface="ＭＳ Ｐゴシック" charset="0"/>
        </a:defRPr>
      </a:lvl5pPr>
      <a:lvl6pPr marL="457200" algn="ctr" rtl="0" fontAlgn="base">
        <a:spcBef>
          <a:spcPct val="0"/>
        </a:spcBef>
        <a:spcAft>
          <a:spcPct val="0"/>
        </a:spcAft>
        <a:defRPr sz="8600">
          <a:solidFill>
            <a:schemeClr val="tx2"/>
          </a:solidFill>
          <a:latin typeface="Arial Black" charset="0"/>
          <a:ea typeface="ＭＳ Ｐゴシック" charset="0"/>
        </a:defRPr>
      </a:lvl6pPr>
      <a:lvl7pPr marL="914400" algn="ctr" rtl="0" fontAlgn="base">
        <a:spcBef>
          <a:spcPct val="0"/>
        </a:spcBef>
        <a:spcAft>
          <a:spcPct val="0"/>
        </a:spcAft>
        <a:defRPr sz="8600">
          <a:solidFill>
            <a:schemeClr val="tx2"/>
          </a:solidFill>
          <a:latin typeface="Arial Black" charset="0"/>
          <a:ea typeface="ＭＳ Ｐゴシック" charset="0"/>
        </a:defRPr>
      </a:lvl7pPr>
      <a:lvl8pPr marL="1371600" algn="ctr" rtl="0" fontAlgn="base">
        <a:spcBef>
          <a:spcPct val="0"/>
        </a:spcBef>
        <a:spcAft>
          <a:spcPct val="0"/>
        </a:spcAft>
        <a:defRPr sz="8600">
          <a:solidFill>
            <a:schemeClr val="tx2"/>
          </a:solidFill>
          <a:latin typeface="Arial Black" charset="0"/>
          <a:ea typeface="ＭＳ Ｐゴシック" charset="0"/>
        </a:defRPr>
      </a:lvl8pPr>
      <a:lvl9pPr marL="1828800" algn="ctr" rtl="0" fontAlgn="base">
        <a:spcBef>
          <a:spcPct val="0"/>
        </a:spcBef>
        <a:spcAft>
          <a:spcPct val="0"/>
        </a:spcAft>
        <a:defRPr sz="8600">
          <a:solidFill>
            <a:schemeClr val="tx2"/>
          </a:solidFill>
          <a:latin typeface="Arial Black" charset="0"/>
          <a:ea typeface="ＭＳ Ｐゴシック" charset="0"/>
        </a:defRPr>
      </a:lvl9pPr>
    </p:titleStyle>
    <p:bodyStyle>
      <a:lvl1pPr marL="342900" indent="-342900" algn="l" rtl="0" fontAlgn="base">
        <a:spcBef>
          <a:spcPct val="20000"/>
        </a:spcBef>
        <a:spcAft>
          <a:spcPct val="0"/>
        </a:spcAft>
        <a:buChar char="•"/>
        <a:defRPr sz="2900">
          <a:solidFill>
            <a:schemeClr val="tx1"/>
          </a:solidFill>
          <a:latin typeface="+mn-lt"/>
          <a:ea typeface="+mn-ea"/>
          <a:cs typeface="+mn-cs"/>
        </a:defRPr>
      </a:lvl1pPr>
      <a:lvl2pPr marL="739775" indent="-282575" algn="l" rtl="0" fontAlgn="base">
        <a:spcBef>
          <a:spcPct val="20000"/>
        </a:spcBef>
        <a:spcAft>
          <a:spcPct val="0"/>
        </a:spcAft>
        <a:buChar char="–"/>
        <a:defRPr sz="29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1900">
          <a:solidFill>
            <a:schemeClr val="tx1"/>
          </a:solidFill>
          <a:latin typeface="+mn-lt"/>
          <a:ea typeface="+mn-ea"/>
        </a:defRPr>
      </a:lvl4pPr>
      <a:lvl5pPr marL="2057400" indent="-228600" algn="l" rtl="0" fontAlgn="base">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sz="1900">
          <a:solidFill>
            <a:schemeClr val="tx1"/>
          </a:solidFill>
          <a:latin typeface="+mn-lt"/>
          <a:ea typeface="+mn-ea"/>
        </a:defRPr>
      </a:lvl6pPr>
      <a:lvl7pPr marL="2971800" indent="-228600" algn="l" rtl="0" fontAlgn="base">
        <a:spcBef>
          <a:spcPct val="20000"/>
        </a:spcBef>
        <a:spcAft>
          <a:spcPct val="0"/>
        </a:spcAft>
        <a:buChar char="»"/>
        <a:defRPr sz="1900">
          <a:solidFill>
            <a:schemeClr val="tx1"/>
          </a:solidFill>
          <a:latin typeface="+mn-lt"/>
          <a:ea typeface="+mn-ea"/>
        </a:defRPr>
      </a:lvl7pPr>
      <a:lvl8pPr marL="3429000" indent="-228600" algn="l" rtl="0" fontAlgn="base">
        <a:spcBef>
          <a:spcPct val="20000"/>
        </a:spcBef>
        <a:spcAft>
          <a:spcPct val="0"/>
        </a:spcAft>
        <a:buChar char="»"/>
        <a:defRPr sz="1900">
          <a:solidFill>
            <a:schemeClr val="tx1"/>
          </a:solidFill>
          <a:latin typeface="+mn-lt"/>
          <a:ea typeface="+mn-ea"/>
        </a:defRPr>
      </a:lvl8pPr>
      <a:lvl9pPr marL="3886200" indent="-228600" algn="l" rtl="0" fontAlgn="base">
        <a:spcBef>
          <a:spcPct val="20000"/>
        </a:spcBef>
        <a:spcAft>
          <a:spcPct val="0"/>
        </a:spcAft>
        <a:buChar char="»"/>
        <a:defRPr sz="1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histogrammar.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508"/>
          <p:cNvSpPr>
            <a:spLocks noChangeArrowheads="1"/>
          </p:cNvSpPr>
          <p:nvPr/>
        </p:nvSpPr>
        <p:spPr bwMode="auto">
          <a:xfrm>
            <a:off x="37541201" y="15185084"/>
            <a:ext cx="5196415" cy="7865309"/>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Autofit/>
          </a:bodyPr>
          <a:lstStyle/>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dirty="0" smtClean="0">
              <a:latin typeface="+mn-lt"/>
            </a:endParaRPr>
          </a:p>
          <a:p>
            <a:pPr algn="ctr" defTabSz="3135313"/>
            <a:endParaRPr lang="en-US" dirty="0">
              <a:latin typeface="+mn-lt"/>
            </a:endParaRPr>
          </a:p>
          <a:p>
            <a:pPr algn="ctr" defTabSz="3135313"/>
            <a:endParaRPr lang="en-US" dirty="0">
              <a:latin typeface="+mn-lt"/>
            </a:endParaRPr>
          </a:p>
          <a:p>
            <a:pPr algn="ctr" defTabSz="3135313"/>
            <a:endParaRPr lang="en-US" dirty="0" smtClean="0">
              <a:latin typeface="+mn-lt"/>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2000" dirty="0">
              <a:latin typeface="+mn-lt"/>
              <a:cs typeface="Arial"/>
            </a:endParaRPr>
          </a:p>
          <a:p>
            <a:pPr algn="ctr" defTabSz="3135313"/>
            <a:endParaRPr lang="en-US" sz="2000" dirty="0" smtClean="0">
              <a:latin typeface="+mn-lt"/>
              <a:cs typeface="Arial"/>
            </a:endParaRPr>
          </a:p>
          <a:p>
            <a:pPr algn="ctr" defTabSz="3135313"/>
            <a:endParaRPr lang="en-US" sz="1400" dirty="0" smtClean="0">
              <a:latin typeface="+mn-lt"/>
              <a:cs typeface="Arial"/>
            </a:endParaRPr>
          </a:p>
          <a:p>
            <a:pPr algn="ctr" defTabSz="3135313"/>
            <a:r>
              <a:rPr lang="en-US" sz="1400" dirty="0" smtClean="0">
                <a:latin typeface="+mn-lt"/>
                <a:cs typeface="Arial"/>
              </a:rPr>
              <a:t>This </a:t>
            </a:r>
            <a:r>
              <a:rPr lang="en-US" sz="1400" dirty="0" smtClean="0">
                <a:latin typeface="+mn-lt"/>
                <a:cs typeface="Arial"/>
              </a:rPr>
              <a:t>figure shows the output of the use case </a:t>
            </a:r>
            <a:r>
              <a:rPr lang="en-US" sz="1400" dirty="0" smtClean="0">
                <a:latin typeface="+mn-lt"/>
                <a:cs typeface="Arial"/>
              </a:rPr>
              <a:t>workflow. </a:t>
            </a:r>
            <a:r>
              <a:rPr lang="en-US" sz="1400" dirty="0" smtClean="0">
                <a:latin typeface="+mn-lt"/>
                <a:cs typeface="Arial"/>
              </a:rPr>
              <a:t>It shows </a:t>
            </a:r>
            <a:r>
              <a:rPr lang="en-US" sz="1400" dirty="0">
                <a:latin typeface="+mn-lt"/>
                <a:cs typeface="Arial"/>
              </a:rPr>
              <a:t>Muon </a:t>
            </a:r>
            <a:r>
              <a:rPr lang="en-US" sz="1400" dirty="0" smtClean="0">
                <a:latin typeface="+mn-lt"/>
                <a:cs typeface="Arial"/>
              </a:rPr>
              <a:t>transverse momentum </a:t>
            </a:r>
            <a:r>
              <a:rPr lang="en-US" sz="1400" dirty="0">
                <a:latin typeface="+mn-lt"/>
                <a:cs typeface="Arial"/>
              </a:rPr>
              <a:t>distributions for di-boson </a:t>
            </a:r>
            <a:r>
              <a:rPr lang="en-US" sz="1400" dirty="0" smtClean="0">
                <a:latin typeface="+mn-lt"/>
                <a:cs typeface="Arial"/>
              </a:rPr>
              <a:t>simulated samples.</a:t>
            </a:r>
          </a:p>
        </p:txBody>
      </p:sp>
      <p:sp>
        <p:nvSpPr>
          <p:cNvPr id="2053" name="Rectangle 5"/>
          <p:cNvSpPr>
            <a:spLocks noChangeArrowheads="1"/>
          </p:cNvSpPr>
          <p:nvPr/>
        </p:nvSpPr>
        <p:spPr bwMode="auto">
          <a:xfrm>
            <a:off x="4525963" y="863600"/>
            <a:ext cx="34771012" cy="390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243" tIns="45614" rIns="91243" bIns="45614">
            <a:spAutoFit/>
          </a:bodyPr>
          <a:lstStyle/>
          <a:p>
            <a:pPr algn="ctr">
              <a:spcBef>
                <a:spcPct val="50000"/>
              </a:spcBef>
            </a:pPr>
            <a:r>
              <a:rPr lang="en-US" sz="8000" b="1" dirty="0">
                <a:latin typeface="Arial"/>
                <a:cs typeface="Arial"/>
              </a:rPr>
              <a:t>How Big Data allows particle physicists to concentrate on </a:t>
            </a:r>
            <a:r>
              <a:rPr lang="en-US" sz="8000" b="1" dirty="0" smtClean="0">
                <a:latin typeface="Arial"/>
                <a:cs typeface="Arial"/>
              </a:rPr>
              <a:t>science</a:t>
            </a:r>
          </a:p>
          <a:p>
            <a:pPr algn="ctr">
              <a:spcBef>
                <a:spcPct val="50000"/>
              </a:spcBef>
            </a:pPr>
            <a:r>
              <a:rPr lang="en-US" sz="4800" dirty="0" smtClean="0">
                <a:latin typeface="+mn-lt"/>
              </a:rPr>
              <a:t>Matteo </a:t>
            </a:r>
            <a:r>
              <a:rPr lang="en-US" sz="4800" dirty="0">
                <a:latin typeface="+mn-lt"/>
              </a:rPr>
              <a:t>Cremonesi(**), Oliver Gutsche(**), Bo </a:t>
            </a:r>
            <a:r>
              <a:rPr lang="en-US" sz="4800" dirty="0" err="1">
                <a:latin typeface="+mn-lt"/>
              </a:rPr>
              <a:t>Jayatilaka</a:t>
            </a:r>
            <a:r>
              <a:rPr lang="en-US" sz="4800" dirty="0">
                <a:latin typeface="+mn-lt"/>
              </a:rPr>
              <a:t> (**), Jim </a:t>
            </a:r>
            <a:r>
              <a:rPr lang="en-US" sz="4800" dirty="0" err="1">
                <a:latin typeface="+mn-lt"/>
              </a:rPr>
              <a:t>Kowalkowski</a:t>
            </a:r>
            <a:r>
              <a:rPr lang="en-US" sz="4800" dirty="0">
                <a:latin typeface="+mn-lt"/>
              </a:rPr>
              <a:t>(**), Cristina Mantilla</a:t>
            </a:r>
            <a:r>
              <a:rPr lang="en-US" sz="4800" dirty="0" smtClean="0">
                <a:latin typeface="+mn-lt"/>
              </a:rPr>
              <a:t>(**), Jim </a:t>
            </a:r>
            <a:r>
              <a:rPr lang="en-US" sz="4800" dirty="0" err="1" smtClean="0">
                <a:latin typeface="+mn-lt"/>
              </a:rPr>
              <a:t>Pivarski</a:t>
            </a:r>
            <a:r>
              <a:rPr lang="en-US" sz="4800" dirty="0" smtClean="0">
                <a:latin typeface="+mn-lt"/>
              </a:rPr>
              <a:t>(*), </a:t>
            </a:r>
          </a:p>
          <a:p>
            <a:pPr algn="ctr" eaLnBrk="0" hangingPunct="0"/>
            <a:r>
              <a:rPr lang="en-US" sz="4800" u="sng" dirty="0" smtClean="0">
                <a:latin typeface="+mn-lt"/>
              </a:rPr>
              <a:t>Saba </a:t>
            </a:r>
            <a:r>
              <a:rPr lang="en-US" sz="4800" u="sng" dirty="0" err="1" smtClean="0">
                <a:latin typeface="+mn-lt"/>
              </a:rPr>
              <a:t>Sehrish</a:t>
            </a:r>
            <a:r>
              <a:rPr lang="en-US" sz="4800" dirty="0" smtClean="0">
                <a:latin typeface="+mn-lt"/>
              </a:rPr>
              <a:t>(**), Alexey </a:t>
            </a:r>
            <a:r>
              <a:rPr lang="en-US" sz="4800" dirty="0" err="1" smtClean="0">
                <a:latin typeface="+mn-lt"/>
              </a:rPr>
              <a:t>Svyatkovskiy</a:t>
            </a:r>
            <a:r>
              <a:rPr lang="en-US" sz="4800" dirty="0" smtClean="0">
                <a:latin typeface="+mn-lt"/>
              </a:rPr>
              <a:t>(*)</a:t>
            </a:r>
          </a:p>
          <a:p>
            <a:pPr algn="ctr" eaLnBrk="0" hangingPunct="0"/>
            <a:r>
              <a:rPr lang="en-US" sz="4800" dirty="0" smtClean="0">
                <a:latin typeface="+mn-lt"/>
              </a:rPr>
              <a:t>(*) Princeton </a:t>
            </a:r>
            <a:r>
              <a:rPr lang="en-US" sz="4800" dirty="0">
                <a:latin typeface="+mn-lt"/>
              </a:rPr>
              <a:t>(**) </a:t>
            </a:r>
            <a:r>
              <a:rPr lang="en-US" sz="4800" dirty="0" smtClean="0">
                <a:latin typeface="+mn-lt"/>
              </a:rPr>
              <a:t>Fermilab</a:t>
            </a:r>
            <a:endParaRPr lang="en-US" sz="3600" b="1" dirty="0">
              <a:latin typeface="+mn-lt"/>
            </a:endParaRPr>
          </a:p>
        </p:txBody>
      </p:sp>
      <p:sp>
        <p:nvSpPr>
          <p:cNvPr id="2453" name="Text Box 405"/>
          <p:cNvSpPr txBox="1">
            <a:spLocks noChangeArrowheads="1"/>
          </p:cNvSpPr>
          <p:nvPr/>
        </p:nvSpPr>
        <p:spPr bwMode="auto">
          <a:xfrm>
            <a:off x="962024" y="523240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Abstract</a:t>
            </a:r>
            <a:endParaRPr lang="en-US" sz="3200" b="1" dirty="0">
              <a:solidFill>
                <a:srgbClr val="F8F8F8"/>
              </a:solidFill>
              <a:latin typeface="+mn-lt"/>
            </a:endParaRPr>
          </a:p>
        </p:txBody>
      </p:sp>
      <p:sp>
        <p:nvSpPr>
          <p:cNvPr id="8" name="Text Box 405"/>
          <p:cNvSpPr txBox="1">
            <a:spLocks noChangeArrowheads="1"/>
          </p:cNvSpPr>
          <p:nvPr/>
        </p:nvSpPr>
        <p:spPr bwMode="auto">
          <a:xfrm>
            <a:off x="21432122" y="5219182"/>
            <a:ext cx="21628815" cy="5977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Using Spark</a:t>
            </a:r>
            <a:endParaRPr lang="en-US" sz="3200" b="1" dirty="0">
              <a:solidFill>
                <a:srgbClr val="F8F8F8"/>
              </a:solidFill>
              <a:latin typeface="+mn-lt"/>
            </a:endParaRPr>
          </a:p>
        </p:txBody>
      </p:sp>
      <p:pic>
        <p:nvPicPr>
          <p:cNvPr id="18" name="image04.png"/>
          <p:cNvPicPr/>
          <p:nvPr/>
        </p:nvPicPr>
        <p:blipFill>
          <a:blip r:embed="rId3"/>
          <a:srcRect/>
          <a:stretch>
            <a:fillRect/>
          </a:stretch>
        </p:blipFill>
        <p:spPr>
          <a:xfrm>
            <a:off x="14339514" y="22210163"/>
            <a:ext cx="6219429" cy="9629380"/>
          </a:xfrm>
          <a:prstGeom prst="rect">
            <a:avLst/>
          </a:prstGeom>
          <a:ln/>
        </p:spPr>
      </p:pic>
      <p:pic>
        <p:nvPicPr>
          <p:cNvPr id="6" name="Picture 5" descr="darkmatter_pie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980" y="10956177"/>
            <a:ext cx="4274048" cy="3912980"/>
          </a:xfrm>
          <a:prstGeom prst="rect">
            <a:avLst/>
          </a:prstGeom>
        </p:spPr>
      </p:pic>
      <p:sp>
        <p:nvSpPr>
          <p:cNvPr id="24" name="Text Box 405"/>
          <p:cNvSpPr txBox="1">
            <a:spLocks noChangeArrowheads="1"/>
          </p:cNvSpPr>
          <p:nvPr/>
        </p:nvSpPr>
        <p:spPr bwMode="auto">
          <a:xfrm>
            <a:off x="962024" y="10238250"/>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Introduction to the CMS Dark Matter search</a:t>
            </a:r>
            <a:endParaRPr lang="en-US" sz="3200" b="1" dirty="0">
              <a:solidFill>
                <a:srgbClr val="F8F8F8"/>
              </a:solidFill>
              <a:latin typeface="+mn-lt"/>
            </a:endParaRPr>
          </a:p>
        </p:txBody>
      </p:sp>
      <p:sp>
        <p:nvSpPr>
          <p:cNvPr id="25" name="Text Box 405"/>
          <p:cNvSpPr txBox="1">
            <a:spLocks noChangeArrowheads="1"/>
          </p:cNvSpPr>
          <p:nvPr/>
        </p:nvSpPr>
        <p:spPr bwMode="auto">
          <a:xfrm>
            <a:off x="962024" y="21303923"/>
            <a:ext cx="19835071"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Problem description/Solution using ROOT</a:t>
            </a:r>
            <a:endParaRPr lang="en-US" sz="3200" b="1" dirty="0">
              <a:solidFill>
                <a:srgbClr val="F8F8F8"/>
              </a:solidFill>
              <a:latin typeface="+mn-lt"/>
            </a:endParaRPr>
          </a:p>
        </p:txBody>
      </p:sp>
      <p:sp>
        <p:nvSpPr>
          <p:cNvPr id="26" name="AutoShape 508"/>
          <p:cNvSpPr>
            <a:spLocks noChangeArrowheads="1"/>
          </p:cNvSpPr>
          <p:nvPr/>
        </p:nvSpPr>
        <p:spPr bwMode="auto">
          <a:xfrm>
            <a:off x="21636959" y="6349541"/>
            <a:ext cx="15520906" cy="8287532"/>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a:bodyPr>
          <a:lstStyle/>
          <a:p>
            <a:pPr marL="0" indent="0">
              <a:buNone/>
            </a:pPr>
            <a:r>
              <a:rPr lang="en-US" b="1" i="1" dirty="0" smtClean="0">
                <a:latin typeface="Arial"/>
                <a:cs typeface="Arial"/>
              </a:rPr>
              <a:t>  </a:t>
            </a:r>
            <a:r>
              <a:rPr lang="en-US" b="1" dirty="0" smtClean="0">
                <a:latin typeface="Arial"/>
                <a:cs typeface="Arial"/>
              </a:rPr>
              <a:t>Spark</a:t>
            </a:r>
            <a:r>
              <a:rPr lang="en-US" b="1" i="1" dirty="0" smtClean="0">
                <a:latin typeface="Arial"/>
                <a:cs typeface="Arial"/>
              </a:rPr>
              <a:t> on </a:t>
            </a:r>
            <a:r>
              <a:rPr lang="en-US" b="1" dirty="0" smtClean="0">
                <a:latin typeface="Arial"/>
                <a:cs typeface="Arial"/>
              </a:rPr>
              <a:t>Hadoop</a:t>
            </a:r>
            <a:r>
              <a:rPr lang="en-US" b="1" i="1" dirty="0" smtClean="0">
                <a:latin typeface="Arial"/>
                <a:cs typeface="Arial"/>
              </a:rPr>
              <a:t> </a:t>
            </a:r>
          </a:p>
          <a:p>
            <a:pPr marL="0" indent="0">
              <a:buNone/>
            </a:pPr>
            <a:r>
              <a:rPr lang="en-US" dirty="0" smtClean="0">
                <a:latin typeface="Arial"/>
                <a:cs typeface="Arial"/>
              </a:rPr>
              <a:t>Apache </a:t>
            </a:r>
            <a:r>
              <a:rPr lang="en-US" dirty="0">
                <a:latin typeface="Arial"/>
                <a:cs typeface="Arial"/>
              </a:rPr>
              <a:t>Spark on an SGI Hadoop Linux cluster consisting of 6 data nodes and 4 </a:t>
            </a:r>
            <a:r>
              <a:rPr lang="en-US" dirty="0" smtClean="0">
                <a:latin typeface="Arial"/>
                <a:cs typeface="Arial"/>
              </a:rPr>
              <a:t>service </a:t>
            </a:r>
            <a:br>
              <a:rPr lang="en-US" dirty="0" smtClean="0">
                <a:latin typeface="Arial"/>
                <a:cs typeface="Arial"/>
              </a:rPr>
            </a:br>
            <a:r>
              <a:rPr lang="en-US" dirty="0" smtClean="0">
                <a:latin typeface="Arial"/>
                <a:cs typeface="Arial"/>
              </a:rPr>
              <a:t>nodes </a:t>
            </a:r>
            <a:r>
              <a:rPr lang="en-US" dirty="0">
                <a:latin typeface="Arial"/>
                <a:cs typeface="Arial"/>
              </a:rPr>
              <a:t>all with Intel Xeon CPU E5-2680 v2 @ 2.80GHz, each CPU processor core </a:t>
            </a:r>
            <a:r>
              <a:rPr lang="en-US" dirty="0" smtClean="0">
                <a:latin typeface="Arial"/>
                <a:cs typeface="Arial"/>
              </a:rPr>
              <a:t>on </a:t>
            </a:r>
            <a:r>
              <a:rPr lang="en-US" dirty="0">
                <a:latin typeface="Arial"/>
                <a:cs typeface="Arial"/>
              </a:rPr>
              <a:t>a </a:t>
            </a:r>
            <a:r>
              <a:rPr lang="en-US" dirty="0" smtClean="0">
                <a:latin typeface="Arial"/>
                <a:cs typeface="Arial"/>
              </a:rPr>
              <a:t/>
            </a:r>
            <a:br>
              <a:rPr lang="en-US" dirty="0" smtClean="0">
                <a:latin typeface="Arial"/>
                <a:cs typeface="Arial"/>
              </a:rPr>
            </a:br>
            <a:r>
              <a:rPr lang="en-US" dirty="0" smtClean="0">
                <a:latin typeface="Arial"/>
                <a:cs typeface="Arial"/>
              </a:rPr>
              <a:t>worker </a:t>
            </a:r>
            <a:r>
              <a:rPr lang="en-US" dirty="0">
                <a:latin typeface="Arial"/>
                <a:cs typeface="Arial"/>
              </a:rPr>
              <a:t>node having 256 GB of memory. Configure the Hadoop cluster without single </a:t>
            </a:r>
            <a:endParaRPr lang="en-US" dirty="0" smtClean="0">
              <a:latin typeface="Arial"/>
              <a:cs typeface="Arial"/>
            </a:endParaRPr>
          </a:p>
          <a:p>
            <a:r>
              <a:rPr lang="en-US" dirty="0" smtClean="0">
                <a:latin typeface="Arial"/>
                <a:cs typeface="Arial"/>
              </a:rPr>
              <a:t>points </a:t>
            </a:r>
            <a:r>
              <a:rPr lang="en-US" dirty="0">
                <a:latin typeface="Arial"/>
                <a:cs typeface="Arial"/>
              </a:rPr>
              <a:t>of failure using two separate machines as </a:t>
            </a:r>
            <a:r>
              <a:rPr lang="en-US" dirty="0" smtClean="0">
                <a:latin typeface="Arial"/>
                <a:cs typeface="Arial"/>
              </a:rPr>
              <a:t>name nodes</a:t>
            </a:r>
            <a:r>
              <a:rPr lang="en-US" dirty="0">
                <a:latin typeface="Arial"/>
                <a:cs typeface="Arial"/>
              </a:rPr>
              <a:t>. Deploy Spark </a:t>
            </a:r>
            <a:r>
              <a:rPr lang="en-US" dirty="0" smtClean="0">
                <a:latin typeface="Arial"/>
                <a:cs typeface="Arial"/>
              </a:rPr>
              <a:t>applications</a:t>
            </a:r>
          </a:p>
          <a:p>
            <a:r>
              <a:rPr lang="en-US" dirty="0" smtClean="0">
                <a:latin typeface="Arial"/>
                <a:cs typeface="Arial"/>
              </a:rPr>
              <a:t>using </a:t>
            </a:r>
            <a:r>
              <a:rPr lang="en-US" dirty="0">
                <a:latin typeface="Arial"/>
                <a:cs typeface="Arial"/>
              </a:rPr>
              <a:t>YARN resource manager, store data in HDFS</a:t>
            </a:r>
            <a:r>
              <a:rPr lang="en-US" dirty="0" smtClean="0">
                <a:latin typeface="Arial"/>
                <a:cs typeface="Arial"/>
              </a:rPr>
              <a:t>.</a:t>
            </a:r>
            <a:endParaRPr lang="en-US" b="1" i="1" dirty="0" smtClean="0">
              <a:latin typeface="Arial"/>
              <a:cs typeface="Arial"/>
            </a:endParaRPr>
          </a:p>
          <a:p>
            <a:r>
              <a:rPr lang="en-US" dirty="0" smtClean="0">
                <a:solidFill>
                  <a:srgbClr val="0070C0"/>
                </a:solidFill>
                <a:latin typeface="Arial"/>
                <a:cs typeface="Arial"/>
              </a:rPr>
              <a:t>Input </a:t>
            </a:r>
            <a:r>
              <a:rPr lang="en-US" dirty="0">
                <a:solidFill>
                  <a:srgbClr val="0070C0"/>
                </a:solidFill>
                <a:latin typeface="Arial"/>
                <a:cs typeface="Arial"/>
              </a:rPr>
              <a:t>data: </a:t>
            </a:r>
            <a:r>
              <a:rPr lang="en-US" dirty="0" smtClean="0">
                <a:latin typeface="Arial"/>
                <a:cs typeface="Arial"/>
              </a:rPr>
              <a:t>Develop </a:t>
            </a:r>
            <a:r>
              <a:rPr lang="en-US" dirty="0">
                <a:latin typeface="Arial"/>
                <a:cs typeface="Arial"/>
              </a:rPr>
              <a:t>a library to </a:t>
            </a:r>
            <a:r>
              <a:rPr lang="en-US" dirty="0" smtClean="0">
                <a:latin typeface="Arial"/>
                <a:cs typeface="Arial"/>
              </a:rPr>
              <a:t>convert ROOT </a:t>
            </a:r>
            <a:r>
              <a:rPr lang="en-US" dirty="0" err="1" smtClean="0">
                <a:latin typeface="Arial"/>
                <a:cs typeface="Arial"/>
              </a:rPr>
              <a:t>Ttrees</a:t>
            </a:r>
            <a:r>
              <a:rPr lang="en-US" dirty="0" smtClean="0">
                <a:latin typeface="Arial"/>
                <a:cs typeface="Arial"/>
              </a:rPr>
              <a:t> (</a:t>
            </a:r>
            <a:r>
              <a:rPr lang="en-US" dirty="0">
                <a:latin typeface="Arial"/>
                <a:cs typeface="Arial"/>
              </a:rPr>
              <a:t>the most common format in HEP </a:t>
            </a:r>
            <a:r>
              <a:rPr lang="en-US" dirty="0" smtClean="0">
                <a:latin typeface="Arial"/>
                <a:cs typeface="Arial"/>
              </a:rPr>
              <a:t>) </a:t>
            </a:r>
            <a:r>
              <a:rPr lang="en-US" dirty="0">
                <a:latin typeface="Arial"/>
                <a:cs typeface="Arial"/>
              </a:rPr>
              <a:t>to Apache Avro row-based format readable by </a:t>
            </a:r>
            <a:r>
              <a:rPr lang="en-US" dirty="0" smtClean="0">
                <a:latin typeface="Arial"/>
                <a:cs typeface="Arial"/>
              </a:rPr>
              <a:t>Spark and stored in HDFS</a:t>
            </a:r>
            <a:endParaRPr lang="en-US" dirty="0">
              <a:latin typeface="Arial"/>
              <a:cs typeface="Arial"/>
            </a:endParaRPr>
          </a:p>
          <a:p>
            <a:r>
              <a:rPr lang="en-US" dirty="0">
                <a:solidFill>
                  <a:srgbClr val="0070C0"/>
                </a:solidFill>
                <a:latin typeface="Arial"/>
                <a:cs typeface="Arial"/>
              </a:rPr>
              <a:t>Spark operations and APIs: </a:t>
            </a:r>
            <a:r>
              <a:rPr lang="en-US" dirty="0">
                <a:latin typeface="Arial"/>
                <a:cs typeface="Arial"/>
              </a:rPr>
              <a:t>perform skimming and slimming </a:t>
            </a:r>
            <a:r>
              <a:rPr lang="en-US" dirty="0" smtClean="0">
                <a:latin typeface="Arial"/>
                <a:cs typeface="Arial"/>
              </a:rPr>
              <a:t>on RDDs</a:t>
            </a:r>
          </a:p>
          <a:p>
            <a:pPr marL="914400" lvl="1" indent="-457200">
              <a:buFont typeface="Wingdings" charset="2"/>
              <a:buChar char="Ø"/>
            </a:pPr>
            <a:r>
              <a:rPr lang="en-US" dirty="0" smtClean="0">
                <a:latin typeface="Arial"/>
                <a:cs typeface="Arial"/>
              </a:rPr>
              <a:t>Use </a:t>
            </a:r>
            <a:r>
              <a:rPr lang="en-US" dirty="0">
                <a:latin typeface="Arial"/>
                <a:cs typeface="Arial"/>
              </a:rPr>
              <a:t>Spark’s map, flatMap and filter transformations. </a:t>
            </a:r>
            <a:endParaRPr lang="en-US" dirty="0" smtClean="0">
              <a:latin typeface="Arial"/>
              <a:cs typeface="Arial"/>
            </a:endParaRPr>
          </a:p>
          <a:p>
            <a:pPr marL="914400" lvl="1" indent="-457200">
              <a:buFont typeface="Wingdings" charset="2"/>
              <a:buChar char="Ø"/>
            </a:pPr>
            <a:r>
              <a:rPr lang="en-US" dirty="0" smtClean="0">
                <a:latin typeface="Arial"/>
                <a:cs typeface="Arial"/>
              </a:rPr>
              <a:t>Use </a:t>
            </a:r>
            <a:r>
              <a:rPr lang="en-US" dirty="0">
                <a:latin typeface="Arial"/>
                <a:cs typeface="Arial"/>
              </a:rPr>
              <a:t>modern Dataset and </a:t>
            </a:r>
            <a:r>
              <a:rPr lang="en-US" dirty="0" err="1">
                <a:latin typeface="Arial"/>
                <a:cs typeface="Arial"/>
              </a:rPr>
              <a:t>Dataframe</a:t>
            </a:r>
            <a:r>
              <a:rPr lang="en-US" dirty="0">
                <a:latin typeface="Arial"/>
                <a:cs typeface="Arial"/>
              </a:rPr>
              <a:t> </a:t>
            </a:r>
            <a:r>
              <a:rPr lang="en-US" dirty="0" smtClean="0">
                <a:latin typeface="Arial"/>
                <a:cs typeface="Arial"/>
              </a:rPr>
              <a:t>APIs </a:t>
            </a:r>
            <a:r>
              <a:rPr lang="en-US" dirty="0">
                <a:latin typeface="Arial"/>
                <a:cs typeface="Arial"/>
              </a:rPr>
              <a:t>taking </a:t>
            </a:r>
            <a:r>
              <a:rPr lang="en-US" dirty="0" smtClean="0">
                <a:latin typeface="Arial"/>
                <a:cs typeface="Arial"/>
              </a:rPr>
              <a:t>advantage </a:t>
            </a:r>
            <a:r>
              <a:rPr lang="en-US" dirty="0">
                <a:latin typeface="Arial"/>
                <a:cs typeface="Arial"/>
              </a:rPr>
              <a:t>of advanced Catalyst query optimizer and direct operations on </a:t>
            </a:r>
            <a:r>
              <a:rPr lang="en-US" dirty="0" smtClean="0">
                <a:latin typeface="Arial"/>
                <a:cs typeface="Arial"/>
              </a:rPr>
              <a:t>serialized </a:t>
            </a:r>
            <a:r>
              <a:rPr lang="en-US" dirty="0">
                <a:latin typeface="Arial"/>
                <a:cs typeface="Arial"/>
              </a:rPr>
              <a:t>data, available in Spark </a:t>
            </a:r>
            <a:r>
              <a:rPr lang="en-US" dirty="0" smtClean="0">
                <a:latin typeface="Arial"/>
                <a:cs typeface="Arial"/>
              </a:rPr>
              <a:t>2.0</a:t>
            </a:r>
            <a:r>
              <a:rPr lang="en-US" dirty="0" smtClean="0">
                <a:latin typeface="Arial"/>
                <a:cs typeface="Arial"/>
              </a:rPr>
              <a:t>.</a:t>
            </a:r>
          </a:p>
          <a:p>
            <a:pPr marL="914400" lvl="1" indent="-457200">
              <a:buFont typeface="Wingdings" charset="2"/>
              <a:buChar char="Ø"/>
            </a:pPr>
            <a:r>
              <a:rPr lang="en-US" dirty="0" smtClean="0">
                <a:latin typeface="Arial"/>
                <a:cs typeface="Arial"/>
              </a:rPr>
              <a:t>Use </a:t>
            </a:r>
            <a:r>
              <a:rPr lang="en-US" dirty="0">
                <a:latin typeface="Arial"/>
                <a:cs typeface="Arial"/>
              </a:rPr>
              <a:t>Apache Parquet columnar format to store </a:t>
            </a:r>
            <a:r>
              <a:rPr lang="en-US" dirty="0" smtClean="0">
                <a:latin typeface="Arial"/>
                <a:cs typeface="Arial"/>
              </a:rPr>
              <a:t>intermediate </a:t>
            </a:r>
            <a:r>
              <a:rPr lang="en-US" dirty="0">
                <a:latin typeface="Arial"/>
                <a:cs typeface="Arial"/>
              </a:rPr>
              <a:t>results between stages of the calculation in HDFS, allowing to easily ingest </a:t>
            </a:r>
            <a:r>
              <a:rPr lang="en-US" dirty="0" smtClean="0">
                <a:latin typeface="Arial"/>
                <a:cs typeface="Arial"/>
              </a:rPr>
              <a:t>data </a:t>
            </a:r>
            <a:r>
              <a:rPr lang="en-US" dirty="0">
                <a:latin typeface="Arial"/>
                <a:cs typeface="Arial"/>
              </a:rPr>
              <a:t>into Dataframes and Datasets  </a:t>
            </a:r>
          </a:p>
          <a:p>
            <a:r>
              <a:rPr lang="en-US" dirty="0">
                <a:solidFill>
                  <a:srgbClr val="0070C0"/>
                </a:solidFill>
                <a:latin typeface="Arial"/>
                <a:cs typeface="Arial"/>
              </a:rPr>
              <a:t>Statistical analysis and plotting</a:t>
            </a:r>
            <a:r>
              <a:rPr lang="en-US" dirty="0" smtClean="0">
                <a:solidFill>
                  <a:srgbClr val="0070C0"/>
                </a:solidFill>
                <a:latin typeface="Arial"/>
                <a:cs typeface="Arial"/>
              </a:rPr>
              <a:t>: </a:t>
            </a:r>
            <a:r>
              <a:rPr lang="en-US" dirty="0" smtClean="0">
                <a:latin typeface="Arial"/>
                <a:cs typeface="Arial"/>
              </a:rPr>
              <a:t>Use</a:t>
            </a:r>
            <a:r>
              <a:rPr lang="en-US" dirty="0" smtClean="0">
                <a:latin typeface="Arial"/>
                <a:cs typeface="Arial"/>
              </a:rPr>
              <a:t> </a:t>
            </a:r>
            <a:r>
              <a:rPr lang="en-US" dirty="0" smtClean="0">
                <a:latin typeface="Arial"/>
                <a:cs typeface="Arial"/>
              </a:rPr>
              <a:t>the distributed histogrammar package</a:t>
            </a:r>
            <a:endParaRPr lang="en-US" dirty="0">
              <a:latin typeface="Arial"/>
              <a:cs typeface="Arial"/>
            </a:endParaRPr>
          </a:p>
        </p:txBody>
      </p:sp>
      <p:sp>
        <p:nvSpPr>
          <p:cNvPr id="28" name="AutoShape 508"/>
          <p:cNvSpPr>
            <a:spLocks noChangeArrowheads="1"/>
          </p:cNvSpPr>
          <p:nvPr/>
        </p:nvSpPr>
        <p:spPr bwMode="auto">
          <a:xfrm>
            <a:off x="21636959" y="15048203"/>
            <a:ext cx="15520906" cy="8002190"/>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defTabSz="3135313"/>
            <a:r>
              <a:rPr lang="en-US" b="1" dirty="0" smtClean="0">
                <a:latin typeface="+mn-lt"/>
              </a:rPr>
              <a:t>Spark on NERSC</a:t>
            </a:r>
          </a:p>
          <a:p>
            <a:pPr defTabSz="3135313"/>
            <a:r>
              <a:rPr lang="en-US" dirty="0" smtClean="0">
                <a:latin typeface="+mn-lt"/>
              </a:rPr>
              <a:t>Apache Spark </a:t>
            </a:r>
            <a:r>
              <a:rPr lang="en-US" dirty="0" smtClean="0">
                <a:latin typeface="+mn-lt"/>
              </a:rPr>
              <a:t>2.0 is </a:t>
            </a:r>
            <a:r>
              <a:rPr lang="en-US" dirty="0" smtClean="0">
                <a:latin typeface="+mn-lt"/>
              </a:rPr>
              <a:t>available on Cori and Edison at NERSC. </a:t>
            </a:r>
          </a:p>
          <a:p>
            <a:pPr defTabSz="3135313"/>
            <a:r>
              <a:rPr lang="en-US" dirty="0" smtClean="0">
                <a:latin typeface="+mn-lt"/>
              </a:rPr>
              <a:t>Edison is used in the initial development and testing; </a:t>
            </a:r>
            <a:r>
              <a:rPr lang="en-US" dirty="0" smtClean="0">
                <a:latin typeface="+mn-lt"/>
              </a:rPr>
              <a:t>a Cray </a:t>
            </a:r>
            <a:r>
              <a:rPr lang="en-US" dirty="0">
                <a:latin typeface="+mn-lt"/>
              </a:rPr>
              <a:t>XC30, with a peak performance of 2.57 </a:t>
            </a:r>
            <a:r>
              <a:rPr lang="en-US" dirty="0" err="1" smtClean="0">
                <a:latin typeface="+mn-lt"/>
              </a:rPr>
              <a:t>petaflops</a:t>
            </a:r>
            <a:r>
              <a:rPr lang="en-US" dirty="0">
                <a:latin typeface="+mn-lt"/>
              </a:rPr>
              <a:t>/sec, 133,824 compute cores, 357 terabytes of memory, and 7.56 petabytes </a:t>
            </a:r>
            <a:r>
              <a:rPr lang="en-US" dirty="0" smtClean="0">
                <a:latin typeface="+mn-lt"/>
              </a:rPr>
              <a:t>of disk. Store data in GPFS. </a:t>
            </a:r>
          </a:p>
          <a:p>
            <a:pPr defTabSz="3135313"/>
            <a:r>
              <a:rPr lang="en-US" dirty="0" smtClean="0">
                <a:solidFill>
                  <a:srgbClr val="0070C0"/>
                </a:solidFill>
                <a:latin typeface="+mn-lt"/>
              </a:rPr>
              <a:t>Input </a:t>
            </a:r>
            <a:r>
              <a:rPr lang="en-US" dirty="0">
                <a:solidFill>
                  <a:srgbClr val="0070C0"/>
                </a:solidFill>
                <a:latin typeface="+mn-lt"/>
              </a:rPr>
              <a:t>data: </a:t>
            </a:r>
            <a:r>
              <a:rPr lang="en-US" dirty="0" smtClean="0">
                <a:latin typeface="+mn-lt"/>
              </a:rPr>
              <a:t>Convert the n-tuple format (ROOT TTrees) to the HDF5 </a:t>
            </a:r>
            <a:r>
              <a:rPr lang="en-US" dirty="0" smtClean="0">
                <a:latin typeface="+mn-lt"/>
              </a:rPr>
              <a:t>format</a:t>
            </a:r>
            <a:r>
              <a:rPr lang="en-US" dirty="0" smtClean="0">
                <a:latin typeface="+mn-lt"/>
              </a:rPr>
              <a:t>. </a:t>
            </a:r>
            <a:endParaRPr lang="en-US" dirty="0" smtClean="0">
              <a:latin typeface="+mn-lt"/>
            </a:endParaRPr>
          </a:p>
          <a:p>
            <a:pPr marL="914400" lvl="1" indent="-457200" defTabSz="3135313">
              <a:buFont typeface="Wingdings" charset="2"/>
              <a:buChar char="Ø"/>
            </a:pPr>
            <a:r>
              <a:rPr lang="en-US" dirty="0" smtClean="0">
                <a:latin typeface="+mn-lt"/>
              </a:rPr>
              <a:t>One HDF5 group per ROOT branch, i.e. particle type (e.g. Tau, electron, </a:t>
            </a:r>
            <a:r>
              <a:rPr lang="en-US" dirty="0" err="1" smtClean="0">
                <a:latin typeface="+mn-lt"/>
              </a:rPr>
              <a:t>Muon</a:t>
            </a:r>
            <a:r>
              <a:rPr lang="en-US" dirty="0" smtClean="0">
                <a:latin typeface="+mn-lt"/>
              </a:rPr>
              <a:t>, </a:t>
            </a:r>
            <a:r>
              <a:rPr lang="en-US" dirty="0" err="1" smtClean="0">
                <a:latin typeface="+mn-lt"/>
              </a:rPr>
              <a:t>etc</a:t>
            </a:r>
            <a:r>
              <a:rPr lang="en-US" dirty="0" smtClean="0">
                <a:latin typeface="+mn-lt"/>
              </a:rPr>
              <a:t>) </a:t>
            </a:r>
          </a:p>
          <a:p>
            <a:pPr marL="914400" lvl="1" indent="-457200" defTabSz="3135313">
              <a:buFont typeface="Wingdings" charset="2"/>
              <a:buChar char="Ø"/>
            </a:pPr>
            <a:r>
              <a:rPr lang="en-US" dirty="0" smtClean="0">
                <a:latin typeface="+mn-lt"/>
              </a:rPr>
              <a:t>One HDF5 dataset per ROOT leaf, i.e. particle property in each group </a:t>
            </a:r>
          </a:p>
          <a:p>
            <a:pPr marL="914400" lvl="1" indent="-457200" defTabSz="3135313">
              <a:buFont typeface="Wingdings" charset="2"/>
              <a:buChar char="Ø"/>
            </a:pPr>
            <a:r>
              <a:rPr lang="en-US" dirty="0">
                <a:latin typeface="+mn-lt"/>
              </a:rPr>
              <a:t>C</a:t>
            </a:r>
            <a:r>
              <a:rPr lang="en-US" dirty="0" smtClean="0">
                <a:latin typeface="+mn-lt"/>
              </a:rPr>
              <a:t>olumn</a:t>
            </a:r>
            <a:r>
              <a:rPr lang="en-US" dirty="0" smtClean="0">
                <a:latin typeface="+mn-lt"/>
              </a:rPr>
              <a:t>-oriented </a:t>
            </a:r>
            <a:r>
              <a:rPr lang="en-US" dirty="0" smtClean="0">
                <a:latin typeface="+mn-lt"/>
              </a:rPr>
              <a:t>data for faster access </a:t>
            </a:r>
          </a:p>
          <a:p>
            <a:pPr marL="914400" lvl="1" indent="-457200" defTabSz="3135313">
              <a:buFont typeface="Wingdings" charset="2"/>
              <a:buChar char="Ø"/>
            </a:pPr>
            <a:r>
              <a:rPr lang="en-US" dirty="0" smtClean="0">
                <a:latin typeface="+mn-lt"/>
              </a:rPr>
              <a:t>Custom </a:t>
            </a:r>
            <a:r>
              <a:rPr lang="en-US" dirty="0" smtClean="0">
                <a:latin typeface="+mn-lt"/>
              </a:rPr>
              <a:t>HDF5 reader to read in </a:t>
            </a:r>
            <a:r>
              <a:rPr lang="en-US" dirty="0" smtClean="0">
                <a:latin typeface="+mn-lt"/>
              </a:rPr>
              <a:t>a group with several 1D datasets into </a:t>
            </a:r>
            <a:r>
              <a:rPr lang="en-US" dirty="0" err="1" smtClean="0">
                <a:latin typeface="+mn-lt"/>
              </a:rPr>
              <a:t>DataFrame</a:t>
            </a:r>
            <a:endParaRPr lang="en-US" dirty="0" smtClean="0">
              <a:latin typeface="+mn-lt"/>
            </a:endParaRPr>
          </a:p>
          <a:p>
            <a:pPr defTabSz="3135313"/>
            <a:r>
              <a:rPr lang="en-US" dirty="0">
                <a:solidFill>
                  <a:srgbClr val="0070C0"/>
                </a:solidFill>
                <a:latin typeface="+mn-lt"/>
              </a:rPr>
              <a:t>Spark operations and </a:t>
            </a:r>
            <a:r>
              <a:rPr lang="en-US" dirty="0" smtClean="0">
                <a:solidFill>
                  <a:srgbClr val="0070C0"/>
                </a:solidFill>
                <a:latin typeface="+mn-lt"/>
              </a:rPr>
              <a:t>APIs: </a:t>
            </a:r>
            <a:r>
              <a:rPr lang="en-US" dirty="0" smtClean="0">
                <a:latin typeface="+mn-lt"/>
              </a:rPr>
              <a:t>perform skimming </a:t>
            </a:r>
            <a:r>
              <a:rPr lang="en-US" dirty="0" smtClean="0">
                <a:latin typeface="+mn-lt"/>
              </a:rPr>
              <a:t>and </a:t>
            </a:r>
            <a:r>
              <a:rPr lang="en-US" dirty="0" smtClean="0">
                <a:latin typeface="+mn-lt"/>
              </a:rPr>
              <a:t>slimming </a:t>
            </a:r>
            <a:r>
              <a:rPr lang="en-US" dirty="0" smtClean="0">
                <a:latin typeface="+mn-lt"/>
              </a:rPr>
              <a:t>on Spark </a:t>
            </a:r>
            <a:r>
              <a:rPr lang="en-US" dirty="0" err="1" smtClean="0">
                <a:latin typeface="+mn-lt"/>
              </a:rPr>
              <a:t>DataFrames</a:t>
            </a:r>
            <a:r>
              <a:rPr lang="en-US" dirty="0" smtClean="0">
                <a:latin typeface="+mn-lt"/>
              </a:rPr>
              <a:t> </a:t>
            </a:r>
          </a:p>
          <a:p>
            <a:pPr marL="914400" lvl="1" indent="-457200" defTabSz="3135313">
              <a:buFont typeface="Wingdings" charset="2"/>
              <a:buChar char="Ø"/>
            </a:pPr>
            <a:r>
              <a:rPr lang="en-US" dirty="0" smtClean="0">
                <a:latin typeface="+mn-lt"/>
              </a:rPr>
              <a:t>Use</a:t>
            </a:r>
            <a:r>
              <a:rPr lang="en-US" dirty="0" smtClean="0">
                <a:latin typeface="+mn-lt"/>
              </a:rPr>
              <a:t> </a:t>
            </a:r>
            <a:r>
              <a:rPr lang="en-US" dirty="0" smtClean="0">
                <a:latin typeface="+mn-lt"/>
                <a:cs typeface="Courier"/>
              </a:rPr>
              <a:t>map, flatMap </a:t>
            </a:r>
            <a:r>
              <a:rPr lang="en-US" dirty="0" smtClean="0">
                <a:latin typeface="+mn-lt"/>
              </a:rPr>
              <a:t>and </a:t>
            </a:r>
            <a:r>
              <a:rPr lang="en-US" dirty="0" smtClean="0">
                <a:latin typeface="+mn-lt"/>
                <a:cs typeface="Courier"/>
              </a:rPr>
              <a:t>filter</a:t>
            </a:r>
            <a:r>
              <a:rPr lang="en-US" dirty="0" smtClean="0">
                <a:latin typeface="+mn-lt"/>
              </a:rPr>
              <a:t> transformations. </a:t>
            </a:r>
            <a:endParaRPr lang="en-US" dirty="0" smtClean="0">
              <a:latin typeface="+mn-lt"/>
            </a:endParaRPr>
          </a:p>
          <a:p>
            <a:pPr marL="914400" lvl="1" indent="-457200" defTabSz="3135313">
              <a:buFont typeface="Wingdings" charset="2"/>
              <a:buChar char="Ø"/>
            </a:pPr>
            <a:r>
              <a:rPr lang="en-US" dirty="0" smtClean="0">
                <a:latin typeface="+mn-lt"/>
              </a:rPr>
              <a:t>Use SQL queries and UDF </a:t>
            </a:r>
            <a:endParaRPr lang="en-US" dirty="0" smtClean="0">
              <a:latin typeface="+mn-lt"/>
            </a:endParaRPr>
          </a:p>
          <a:p>
            <a:pPr marL="914400" lvl="1" indent="-457200" defTabSz="3135313">
              <a:buFont typeface="Wingdings" charset="2"/>
              <a:buChar char="Ø"/>
            </a:pPr>
            <a:r>
              <a:rPr lang="en-US" dirty="0" smtClean="0">
                <a:latin typeface="+mn-lt"/>
              </a:rPr>
              <a:t>Intermediate results stored in CSV files (smaller dataset)</a:t>
            </a:r>
          </a:p>
          <a:p>
            <a:pPr defTabSz="3135313"/>
            <a:r>
              <a:rPr lang="en-US" dirty="0">
                <a:solidFill>
                  <a:srgbClr val="0070C0"/>
                </a:solidFill>
                <a:latin typeface="+mn-lt"/>
                <a:cs typeface="Arial"/>
              </a:rPr>
              <a:t>Statistical analysis and plotting: </a:t>
            </a:r>
            <a:r>
              <a:rPr lang="en-US" dirty="0" smtClean="0">
                <a:latin typeface="+mn-lt"/>
                <a:cs typeface="Arial"/>
              </a:rPr>
              <a:t>Read intermediate data into Spark Dataframes or </a:t>
            </a:r>
            <a:r>
              <a:rPr lang="en-US" dirty="0" smtClean="0">
                <a:latin typeface="+mn-lt"/>
                <a:cs typeface="Arial"/>
              </a:rPr>
              <a:t>Datasets</a:t>
            </a:r>
            <a:r>
              <a:rPr lang="en-US" dirty="0" smtClean="0">
                <a:latin typeface="+mn-lt"/>
                <a:cs typeface="Arial"/>
              </a:rPr>
              <a:t>, and make </a:t>
            </a:r>
            <a:r>
              <a:rPr lang="en-US" dirty="0" smtClean="0">
                <a:latin typeface="+mn-lt"/>
              </a:rPr>
              <a:t>plots using R and the distributed </a:t>
            </a:r>
            <a:r>
              <a:rPr lang="en-US" dirty="0" err="1" smtClean="0">
                <a:latin typeface="+mn-lt"/>
              </a:rPr>
              <a:t>histogrammar</a:t>
            </a:r>
            <a:r>
              <a:rPr lang="en-US" dirty="0" smtClean="0">
                <a:latin typeface="+mn-lt"/>
              </a:rPr>
              <a:t> </a:t>
            </a:r>
            <a:r>
              <a:rPr lang="en-US" dirty="0" smtClean="0">
                <a:latin typeface="+mn-lt"/>
              </a:rPr>
              <a:t>package. </a:t>
            </a:r>
          </a:p>
        </p:txBody>
      </p:sp>
      <p:sp>
        <p:nvSpPr>
          <p:cNvPr id="30" name="Text Box 405"/>
          <p:cNvSpPr txBox="1">
            <a:spLocks noChangeArrowheads="1"/>
          </p:cNvSpPr>
          <p:nvPr/>
        </p:nvSpPr>
        <p:spPr bwMode="auto">
          <a:xfrm>
            <a:off x="21513800" y="24016684"/>
            <a:ext cx="10921999"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Results and Findings</a:t>
            </a:r>
            <a:endParaRPr lang="en-US" sz="3200" b="1" dirty="0">
              <a:solidFill>
                <a:srgbClr val="F8F8F8"/>
              </a:solidFill>
              <a:latin typeface="+mn-lt"/>
            </a:endParaRPr>
          </a:p>
        </p:txBody>
      </p:sp>
      <p:sp>
        <p:nvSpPr>
          <p:cNvPr id="31" name="Text Box 405"/>
          <p:cNvSpPr txBox="1">
            <a:spLocks noChangeArrowheads="1"/>
          </p:cNvSpPr>
          <p:nvPr/>
        </p:nvSpPr>
        <p:spPr bwMode="auto">
          <a:xfrm>
            <a:off x="32749068" y="24016684"/>
            <a:ext cx="10244665" cy="58458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267" tIns="45624" rIns="91267" bIns="45624">
            <a:spAutoFit/>
          </a:bodyPr>
          <a:lstStyle/>
          <a:p>
            <a:pPr algn="ctr" eaLnBrk="0" hangingPunct="0">
              <a:spcBef>
                <a:spcPct val="50000"/>
              </a:spcBef>
            </a:pPr>
            <a:r>
              <a:rPr lang="en-US" sz="3200" b="1" dirty="0" smtClean="0">
                <a:solidFill>
                  <a:srgbClr val="F8F8F8"/>
                </a:solidFill>
                <a:latin typeface="+mn-lt"/>
              </a:rPr>
              <a:t>Conclusion and Future Work</a:t>
            </a:r>
            <a:endParaRPr lang="en-US" sz="3200" b="1" dirty="0">
              <a:solidFill>
                <a:srgbClr val="F8F8F8"/>
              </a:solidFill>
              <a:latin typeface="+mn-lt"/>
            </a:endParaRPr>
          </a:p>
        </p:txBody>
      </p:sp>
      <p:sp>
        <p:nvSpPr>
          <p:cNvPr id="32" name="AutoShape 508"/>
          <p:cNvSpPr>
            <a:spLocks noChangeArrowheads="1"/>
          </p:cNvSpPr>
          <p:nvPr/>
        </p:nvSpPr>
        <p:spPr bwMode="auto">
          <a:xfrm>
            <a:off x="21855954" y="24719182"/>
            <a:ext cx="10164979" cy="7425226"/>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normAutofit lnSpcReduction="10000"/>
          </a:bodyPr>
          <a:lstStyle/>
          <a:p>
            <a:pPr defTabSz="3135313"/>
            <a:r>
              <a:rPr lang="en-US" b="1" dirty="0" smtClean="0">
                <a:latin typeface="Arial"/>
                <a:cs typeface="Arial"/>
              </a:rPr>
              <a:t>Ease of Use: </a:t>
            </a:r>
            <a:r>
              <a:rPr lang="en-US" dirty="0" smtClean="0">
                <a:latin typeface="Arial"/>
                <a:cs typeface="Arial"/>
              </a:rPr>
              <a:t>A </a:t>
            </a:r>
            <a:r>
              <a:rPr lang="en-US" dirty="0" smtClean="0">
                <a:latin typeface="Arial"/>
                <a:cs typeface="Arial"/>
              </a:rPr>
              <a:t>distributed processing environment with task and data </a:t>
            </a:r>
            <a:r>
              <a:rPr lang="en-US" dirty="0" smtClean="0">
                <a:latin typeface="Arial"/>
                <a:cs typeface="Arial"/>
              </a:rPr>
              <a:t>distribution </a:t>
            </a:r>
            <a:r>
              <a:rPr lang="en-US" dirty="0" smtClean="0">
                <a:latin typeface="Arial"/>
                <a:cs typeface="Arial"/>
              </a:rPr>
              <a:t>and assignment abstracted from </a:t>
            </a:r>
            <a:r>
              <a:rPr lang="en-US" dirty="0" smtClean="0">
                <a:latin typeface="Arial"/>
                <a:cs typeface="Arial"/>
              </a:rPr>
              <a:t>end-user, minimal bookkeeping</a:t>
            </a:r>
            <a:r>
              <a:rPr lang="en-US" dirty="0" smtClean="0">
                <a:latin typeface="Arial"/>
                <a:cs typeface="Arial"/>
              </a:rPr>
              <a:t>, </a:t>
            </a:r>
            <a:r>
              <a:rPr lang="en-US" dirty="0" smtClean="0">
                <a:latin typeface="Arial"/>
                <a:cs typeface="Arial"/>
              </a:rPr>
              <a:t>high </a:t>
            </a:r>
            <a:r>
              <a:rPr lang="en-US" dirty="0" smtClean="0">
                <a:latin typeface="Arial"/>
                <a:cs typeface="Arial"/>
              </a:rPr>
              <a:t>level API </a:t>
            </a:r>
            <a:r>
              <a:rPr lang="en-US" dirty="0" smtClean="0">
                <a:latin typeface="Arial"/>
                <a:cs typeface="Arial"/>
              </a:rPr>
              <a:t>(SQL-like queries)</a:t>
            </a:r>
            <a:endParaRPr lang="en-US" dirty="0" smtClean="0">
              <a:latin typeface="Arial"/>
              <a:cs typeface="Arial"/>
            </a:endParaRPr>
          </a:p>
          <a:p>
            <a:pPr defTabSz="3135313"/>
            <a:r>
              <a:rPr lang="en-US" b="1" dirty="0" smtClean="0">
                <a:latin typeface="Arial"/>
                <a:cs typeface="Arial"/>
              </a:rPr>
              <a:t>Performance at NERSC </a:t>
            </a:r>
            <a:r>
              <a:rPr lang="en-US" dirty="0" smtClean="0">
                <a:latin typeface="Arial"/>
                <a:cs typeface="Arial"/>
              </a:rPr>
              <a:t>using 140 </a:t>
            </a:r>
            <a:r>
              <a:rPr lang="en-US" dirty="0" smtClean="0">
                <a:latin typeface="Arial"/>
                <a:cs typeface="Arial"/>
              </a:rPr>
              <a:t>cores, and total of 46 GB compressed data in 78 HDF5 files</a:t>
            </a:r>
          </a:p>
          <a:p>
            <a:pPr marL="457200" indent="-457200" defTabSz="3135313">
              <a:buFont typeface="Wingdings" charset="2"/>
              <a:buChar char="Ø"/>
            </a:pPr>
            <a:r>
              <a:rPr lang="en-US" dirty="0" smtClean="0">
                <a:latin typeface="Arial"/>
                <a:cs typeface="Arial"/>
              </a:rPr>
              <a:t>Count </a:t>
            </a:r>
            <a:r>
              <a:rPr lang="en-US" dirty="0">
                <a:latin typeface="Arial"/>
                <a:cs typeface="Arial"/>
              </a:rPr>
              <a:t>the number of events =&gt; ~</a:t>
            </a:r>
            <a:r>
              <a:rPr lang="en-US" dirty="0" smtClean="0">
                <a:latin typeface="Arial"/>
                <a:cs typeface="Arial"/>
              </a:rPr>
              <a:t>1sec, 37 million events</a:t>
            </a:r>
            <a:endParaRPr lang="en-US" dirty="0" smtClean="0">
              <a:latin typeface="Arial"/>
              <a:cs typeface="Arial"/>
            </a:endParaRPr>
          </a:p>
          <a:p>
            <a:pPr marL="457200" indent="-457200" defTabSz="3135313">
              <a:buFont typeface="Wingdings" charset="2"/>
              <a:buChar char="Ø"/>
            </a:pPr>
            <a:r>
              <a:rPr lang="en-US" dirty="0" smtClean="0">
                <a:latin typeface="Arial"/>
                <a:cs typeface="Arial"/>
              </a:rPr>
              <a:t>Sum </a:t>
            </a:r>
            <a:r>
              <a:rPr lang="en-US" dirty="0" smtClean="0">
                <a:latin typeface="Arial"/>
                <a:cs typeface="Arial"/>
              </a:rPr>
              <a:t>of weights </a:t>
            </a:r>
            <a:r>
              <a:rPr lang="en-US" dirty="0" smtClean="0">
                <a:latin typeface="Arial"/>
                <a:cs typeface="Arial"/>
              </a:rPr>
              <a:t>for 37 million </a:t>
            </a:r>
            <a:r>
              <a:rPr lang="en-US" dirty="0" smtClean="0">
                <a:latin typeface="Arial"/>
                <a:cs typeface="Arial"/>
              </a:rPr>
              <a:t>events =&gt; 2 sec </a:t>
            </a:r>
          </a:p>
          <a:p>
            <a:pPr marL="457200" indent="-457200" defTabSz="3135313">
              <a:buFont typeface="Wingdings" charset="2"/>
              <a:buChar char="Ø"/>
            </a:pPr>
            <a:r>
              <a:rPr lang="en-US" dirty="0" smtClean="0">
                <a:latin typeface="Arial"/>
                <a:cs typeface="Arial"/>
              </a:rPr>
              <a:t>Creating </a:t>
            </a:r>
            <a:r>
              <a:rPr lang="en-US" dirty="0" smtClean="0">
                <a:latin typeface="Arial"/>
                <a:cs typeface="Arial"/>
              </a:rPr>
              <a:t>and saving </a:t>
            </a:r>
            <a:r>
              <a:rPr lang="en-US" dirty="0" smtClean="0">
                <a:latin typeface="Arial"/>
                <a:cs typeface="Arial"/>
              </a:rPr>
              <a:t>files after filtering/cuts =</a:t>
            </a:r>
            <a:r>
              <a:rPr lang="en-US" dirty="0" smtClean="0">
                <a:latin typeface="Arial"/>
                <a:cs typeface="Arial"/>
              </a:rPr>
              <a:t>&gt; 1-6 </a:t>
            </a:r>
            <a:r>
              <a:rPr lang="en-US" dirty="0" smtClean="0">
                <a:latin typeface="Arial"/>
                <a:cs typeface="Arial"/>
              </a:rPr>
              <a:t>min</a:t>
            </a:r>
          </a:p>
          <a:p>
            <a:pPr defTabSz="3135313"/>
            <a:r>
              <a:rPr lang="en-US" dirty="0" smtClean="0">
                <a:latin typeface="Arial"/>
                <a:cs typeface="Arial"/>
              </a:rPr>
              <a:t>Similar test was repeated with one uncompressed file with the same data, total 86 GB, initial reading and caching time is twice as more, however, rest of the tests have comparable outcome. </a:t>
            </a:r>
            <a:endParaRPr lang="en-US" dirty="0" smtClean="0">
              <a:latin typeface="Arial"/>
              <a:cs typeface="Arial"/>
            </a:endParaRPr>
          </a:p>
          <a:p>
            <a:pPr defTabSz="3135313"/>
            <a:r>
              <a:rPr lang="en-US" b="1" dirty="0" smtClean="0">
                <a:latin typeface="Arial"/>
                <a:cs typeface="Arial"/>
              </a:rPr>
              <a:t>Performance </a:t>
            </a:r>
            <a:r>
              <a:rPr lang="en-US" b="1" dirty="0" smtClean="0">
                <a:latin typeface="Arial"/>
                <a:cs typeface="Arial"/>
              </a:rPr>
              <a:t>at </a:t>
            </a:r>
            <a:r>
              <a:rPr lang="en-US" b="1" dirty="0" smtClean="0">
                <a:latin typeface="Arial"/>
                <a:cs typeface="Arial"/>
              </a:rPr>
              <a:t>Princeton BD cluster</a:t>
            </a:r>
            <a:r>
              <a:rPr lang="en-US" dirty="0" smtClean="0">
                <a:latin typeface="Arial"/>
                <a:cs typeface="Arial"/>
              </a:rPr>
              <a:t> </a:t>
            </a:r>
            <a:r>
              <a:rPr lang="en-US" dirty="0" smtClean="0">
                <a:latin typeface="Arial"/>
                <a:cs typeface="Arial"/>
              </a:rPr>
              <a:t>using 140 cores: </a:t>
            </a:r>
            <a:endParaRPr lang="en-US" dirty="0" smtClean="0">
              <a:latin typeface="Arial"/>
              <a:cs typeface="Arial"/>
            </a:endParaRPr>
          </a:p>
          <a:p>
            <a:pPr marL="457200" indent="-457200" defTabSz="3135313">
              <a:buFont typeface="Wingdings" charset="2"/>
              <a:buChar char="Ø"/>
            </a:pPr>
            <a:r>
              <a:rPr lang="en-US" dirty="0" smtClean="0">
                <a:latin typeface="Arial"/>
                <a:cs typeface="Arial"/>
              </a:rPr>
              <a:t>Sum </a:t>
            </a:r>
            <a:r>
              <a:rPr lang="en-US" dirty="0">
                <a:latin typeface="Arial"/>
                <a:cs typeface="Arial"/>
              </a:rPr>
              <a:t>of weights for </a:t>
            </a:r>
            <a:r>
              <a:rPr lang="en-US" dirty="0" smtClean="0">
                <a:latin typeface="Arial"/>
                <a:cs typeface="Arial"/>
              </a:rPr>
              <a:t>events  =&gt; 14 sec</a:t>
            </a:r>
            <a:endParaRPr lang="en-US" dirty="0">
              <a:latin typeface="Arial"/>
              <a:cs typeface="Arial"/>
            </a:endParaRPr>
          </a:p>
        </p:txBody>
      </p:sp>
      <p:sp>
        <p:nvSpPr>
          <p:cNvPr id="34" name="AutoShape 508"/>
          <p:cNvSpPr>
            <a:spLocks noChangeArrowheads="1"/>
          </p:cNvSpPr>
          <p:nvPr/>
        </p:nvSpPr>
        <p:spPr bwMode="auto">
          <a:xfrm>
            <a:off x="32971094" y="24709972"/>
            <a:ext cx="9766522" cy="575309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pPr marL="457200" indent="-457200" algn="just">
              <a:buFont typeface="Wingdings" charset="2"/>
              <a:buChar char="Ø"/>
            </a:pPr>
            <a:r>
              <a:rPr lang="en-US" sz="2800" dirty="0" smtClean="0">
                <a:latin typeface="Arial"/>
                <a:cs typeface="Arial"/>
              </a:rPr>
              <a:t>Big </a:t>
            </a:r>
            <a:r>
              <a:rPr lang="en-US" sz="2800" dirty="0">
                <a:latin typeface="Arial"/>
                <a:cs typeface="Arial"/>
              </a:rPr>
              <a:t>Data technologies </a:t>
            </a:r>
            <a:r>
              <a:rPr lang="en-US" sz="2800" dirty="0" smtClean="0">
                <a:latin typeface="Arial"/>
                <a:cs typeface="Arial"/>
              </a:rPr>
              <a:t>are promising </a:t>
            </a:r>
            <a:r>
              <a:rPr lang="en-US" sz="2800" dirty="0">
                <a:latin typeface="Arial"/>
                <a:cs typeface="Arial"/>
              </a:rPr>
              <a:t>to shorten "</a:t>
            </a:r>
            <a:r>
              <a:rPr lang="en-US" sz="2800" dirty="0" smtClean="0">
                <a:latin typeface="Arial"/>
                <a:cs typeface="Arial"/>
              </a:rPr>
              <a:t>time to </a:t>
            </a:r>
            <a:r>
              <a:rPr lang="en-US" sz="2800" dirty="0">
                <a:latin typeface="Arial"/>
                <a:cs typeface="Arial"/>
              </a:rPr>
              <a:t>physics": </a:t>
            </a:r>
            <a:r>
              <a:rPr lang="en-US" sz="2800" dirty="0" smtClean="0">
                <a:latin typeface="Arial"/>
                <a:cs typeface="Arial"/>
              </a:rPr>
              <a:t>Spark </a:t>
            </a:r>
            <a:r>
              <a:rPr lang="en-US" sz="2800" dirty="0">
                <a:latin typeface="Arial"/>
                <a:cs typeface="Arial"/>
              </a:rPr>
              <a:t>reduces book keeping overhead </a:t>
            </a:r>
            <a:r>
              <a:rPr lang="en-US" sz="2800" dirty="0" smtClean="0">
                <a:latin typeface="Arial"/>
                <a:cs typeface="Arial"/>
              </a:rPr>
              <a:t>and has </a:t>
            </a:r>
            <a:r>
              <a:rPr lang="en-US" sz="2800" dirty="0">
                <a:latin typeface="Arial"/>
                <a:cs typeface="Arial"/>
              </a:rPr>
              <a:t>potential </a:t>
            </a:r>
            <a:r>
              <a:rPr lang="en-US" sz="2800" dirty="0" smtClean="0">
                <a:latin typeface="Arial"/>
                <a:cs typeface="Arial"/>
              </a:rPr>
              <a:t>to </a:t>
            </a:r>
            <a:r>
              <a:rPr lang="en-US" sz="2800" dirty="0">
                <a:latin typeface="Arial"/>
                <a:cs typeface="Arial"/>
              </a:rPr>
              <a:t>optimize analysis of very big </a:t>
            </a:r>
            <a:r>
              <a:rPr lang="en-US" sz="2800" dirty="0" smtClean="0">
                <a:latin typeface="Arial"/>
                <a:cs typeface="Arial"/>
              </a:rPr>
              <a:t>datasets. </a:t>
            </a:r>
          </a:p>
          <a:p>
            <a:pPr marL="457200" indent="-457200" algn="just">
              <a:buFont typeface="Wingdings" charset="2"/>
              <a:buChar char="Ø"/>
            </a:pPr>
            <a:r>
              <a:rPr lang="en-US" sz="2800" dirty="0" smtClean="0">
                <a:latin typeface="Arial"/>
                <a:cs typeface="Arial"/>
              </a:rPr>
              <a:t>We have observed good scalability, data and task orchestration and support of high level API in </a:t>
            </a:r>
            <a:r>
              <a:rPr lang="en-US" sz="2800" dirty="0" smtClean="0">
                <a:latin typeface="Arial"/>
                <a:cs typeface="Arial"/>
              </a:rPr>
              <a:t>Spark </a:t>
            </a:r>
          </a:p>
          <a:p>
            <a:pPr marL="457200" indent="-457200" algn="just">
              <a:buFont typeface="Wingdings" charset="2"/>
              <a:buChar char="Ø"/>
            </a:pPr>
            <a:r>
              <a:rPr lang="en-US" sz="2800" dirty="0" smtClean="0">
                <a:latin typeface="Arial"/>
                <a:cs typeface="Arial"/>
              </a:rPr>
              <a:t>Documentation, and support needs to be better</a:t>
            </a:r>
            <a:endParaRPr lang="en-US" sz="2800" dirty="0">
              <a:latin typeface="Arial"/>
              <a:cs typeface="Arial"/>
            </a:endParaRPr>
          </a:p>
          <a:p>
            <a:pPr marL="457200" indent="-457200" algn="just">
              <a:buFont typeface="Wingdings" charset="2"/>
              <a:buChar char="Ø"/>
            </a:pPr>
            <a:r>
              <a:rPr lang="en-US" sz="2800" dirty="0" smtClean="0">
                <a:latin typeface="Arial"/>
                <a:cs typeface="Arial"/>
              </a:rPr>
              <a:t>Next </a:t>
            </a:r>
            <a:r>
              <a:rPr lang="en-US" sz="2800" dirty="0">
                <a:latin typeface="Arial"/>
                <a:cs typeface="Arial"/>
              </a:rPr>
              <a:t>steps on the way to </a:t>
            </a:r>
            <a:r>
              <a:rPr lang="en-US" sz="2800" dirty="0" smtClean="0">
                <a:latin typeface="Arial"/>
                <a:cs typeface="Arial"/>
              </a:rPr>
              <a:t>a full </a:t>
            </a:r>
            <a:r>
              <a:rPr lang="en-US" sz="2800" dirty="0">
                <a:latin typeface="Arial"/>
                <a:cs typeface="Arial"/>
              </a:rPr>
              <a:t>feasibility study:</a:t>
            </a:r>
          </a:p>
          <a:p>
            <a:pPr marL="914400" lvl="1" indent="-457200" algn="just">
              <a:buFont typeface="Wingdings" charset="2"/>
              <a:buChar char="Ø"/>
            </a:pPr>
            <a:r>
              <a:rPr lang="en-US" sz="2800" dirty="0" smtClean="0">
                <a:latin typeface="Arial"/>
                <a:cs typeface="Arial"/>
              </a:rPr>
              <a:t>Optimize </a:t>
            </a:r>
            <a:r>
              <a:rPr lang="en-US" sz="2800" dirty="0">
                <a:latin typeface="Arial"/>
                <a:cs typeface="Arial"/>
              </a:rPr>
              <a:t>analysis workflow to the new big </a:t>
            </a:r>
            <a:r>
              <a:rPr lang="en-US" sz="2800" dirty="0" smtClean="0">
                <a:latin typeface="Arial"/>
                <a:cs typeface="Arial"/>
              </a:rPr>
              <a:t>data technology </a:t>
            </a:r>
            <a:r>
              <a:rPr lang="en-US" sz="2800" dirty="0">
                <a:latin typeface="Arial"/>
                <a:cs typeface="Arial"/>
              </a:rPr>
              <a:t>paradigm</a:t>
            </a:r>
          </a:p>
          <a:p>
            <a:pPr marL="914400" lvl="1" indent="-457200" algn="just">
              <a:buFont typeface="Wingdings" charset="2"/>
              <a:buChar char="Ø"/>
            </a:pPr>
            <a:r>
              <a:rPr lang="en-US" sz="2800" dirty="0" smtClean="0">
                <a:latin typeface="Arial"/>
                <a:cs typeface="Arial"/>
              </a:rPr>
              <a:t>Demonstrate </a:t>
            </a:r>
            <a:r>
              <a:rPr lang="en-US" sz="2800" dirty="0">
                <a:latin typeface="Arial"/>
                <a:cs typeface="Arial"/>
              </a:rPr>
              <a:t>multi-user capabilities on </a:t>
            </a:r>
            <a:r>
              <a:rPr lang="en-US" sz="2800" dirty="0" smtClean="0">
                <a:latin typeface="Arial"/>
                <a:cs typeface="Arial"/>
              </a:rPr>
              <a:t>Petabyte  datasets</a:t>
            </a:r>
          </a:p>
        </p:txBody>
      </p:sp>
      <p:sp>
        <p:nvSpPr>
          <p:cNvPr id="35" name="AutoShape 508"/>
          <p:cNvSpPr>
            <a:spLocks noChangeArrowheads="1"/>
          </p:cNvSpPr>
          <p:nvPr/>
        </p:nvSpPr>
        <p:spPr bwMode="auto">
          <a:xfrm>
            <a:off x="32971094" y="30638520"/>
            <a:ext cx="9766522" cy="1505887"/>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lstStyle/>
          <a:p>
            <a:r>
              <a:rPr lang="en-US" sz="2400" dirty="0" smtClean="0">
                <a:latin typeface="Arial"/>
                <a:cs typeface="Arial"/>
              </a:rPr>
              <a:t>This study is supported by the Department of Energy (DOE). The CMS collaboration is supported by DOE</a:t>
            </a:r>
            <a:r>
              <a:rPr lang="en-US" sz="2400" dirty="0">
                <a:latin typeface="Arial"/>
                <a:cs typeface="Arial"/>
              </a:rPr>
              <a:t>, NSF, </a:t>
            </a:r>
            <a:r>
              <a:rPr lang="en-US" sz="2400" dirty="0" smtClean="0">
                <a:latin typeface="Arial"/>
                <a:cs typeface="Arial"/>
              </a:rPr>
              <a:t>and international </a:t>
            </a:r>
            <a:r>
              <a:rPr lang="en-US" sz="2400" dirty="0">
                <a:latin typeface="Arial"/>
                <a:cs typeface="Arial"/>
              </a:rPr>
              <a:t>funding </a:t>
            </a:r>
            <a:r>
              <a:rPr lang="en-US" sz="2400" dirty="0" smtClean="0">
                <a:latin typeface="Arial"/>
                <a:cs typeface="Arial"/>
              </a:rPr>
              <a:t>agencies. Histogrammer is supported through the DIANA project by NSF. NERSC is supported by DOE.</a:t>
            </a:r>
          </a:p>
        </p:txBody>
      </p:sp>
      <p:sp>
        <p:nvSpPr>
          <p:cNvPr id="20" name="TextBox 19"/>
          <p:cNvSpPr txBox="1"/>
          <p:nvPr/>
        </p:nvSpPr>
        <p:spPr>
          <a:xfrm>
            <a:off x="962024" y="5816981"/>
            <a:ext cx="19835071" cy="3970318"/>
          </a:xfrm>
          <a:prstGeom prst="rect">
            <a:avLst/>
          </a:prstGeom>
          <a:noFill/>
        </p:spPr>
        <p:txBody>
          <a:bodyPr wrap="square" rtlCol="0">
            <a:spAutoFit/>
          </a:bodyPr>
          <a:lstStyle/>
          <a:p>
            <a:r>
              <a:rPr lang="en-US" sz="2800" dirty="0">
                <a:latin typeface="+mn-lt"/>
              </a:rPr>
              <a:t>In this poster, we evaluate Apache Spark for High Energy Physics (HEP) analyses using an example from the CMS experiment at the Large Hadron Collider (LHC) in Geneva, Switzerland. HEP deals with the understanding of fundamental particles and the interactions between them and is a very compute- and data-intensive statistical science. Our goal is to understand how well this technology performs for HEP-like analyses. Our use case focuses on searching for new types of elementary particles explaining Dark Matter in the universe. We provide different implementations of this analysis workflow; one using Spark on the Hadoop ecosystem, and the other using Spark on high performance computing platforms. The analysis workflow uses official experiment data formats as input and produces publication level physics plots. We compare the performance and productivity of the current analysis with the two above-mentioned approaches and discuss their respective advantages and disadvantages.</a:t>
            </a:r>
          </a:p>
        </p:txBody>
      </p:sp>
      <p:sp>
        <p:nvSpPr>
          <p:cNvPr id="22" name="TextBox 21"/>
          <p:cNvSpPr txBox="1"/>
          <p:nvPr/>
        </p:nvSpPr>
        <p:spPr>
          <a:xfrm>
            <a:off x="1371600" y="22104337"/>
            <a:ext cx="12809175" cy="10064291"/>
          </a:xfrm>
          <a:prstGeom prst="rect">
            <a:avLst/>
          </a:prstGeom>
          <a:noFill/>
        </p:spPr>
        <p:txBody>
          <a:bodyPr wrap="square" rtlCol="0">
            <a:spAutoFit/>
          </a:bodyPr>
          <a:lstStyle/>
          <a:p>
            <a:pPr marL="457200" indent="-457200">
              <a:buFont typeface="Arial"/>
              <a:buChar char="•"/>
            </a:pPr>
            <a:r>
              <a:rPr lang="en-US" sz="2800" dirty="0" smtClean="0">
                <a:latin typeface="Arial"/>
                <a:cs typeface="Arial"/>
              </a:rPr>
              <a:t>Reconstructing and analyzing HEP collisions</a:t>
            </a:r>
            <a:endParaRPr lang="en-US" sz="2800" dirty="0">
              <a:latin typeface="Arial"/>
              <a:cs typeface="Arial"/>
            </a:endParaRPr>
          </a:p>
          <a:p>
            <a:pPr marL="914400" lvl="1" indent="-457200">
              <a:buFont typeface="Arial"/>
              <a:buChar char="•"/>
            </a:pPr>
            <a:r>
              <a:rPr lang="en-US" sz="2400" dirty="0" smtClean="0">
                <a:latin typeface="Arial"/>
                <a:cs typeface="Arial"/>
              </a:rPr>
              <a:t>Physics analyses </a:t>
            </a:r>
            <a:r>
              <a:rPr lang="en-US" sz="2400" dirty="0">
                <a:latin typeface="Arial"/>
                <a:cs typeface="Arial"/>
              </a:rPr>
              <a:t>require </a:t>
            </a:r>
            <a:r>
              <a:rPr lang="en-US" sz="2400" dirty="0" smtClean="0">
                <a:latin typeface="Arial"/>
                <a:cs typeface="Arial"/>
              </a:rPr>
              <a:t>collisions both recorded </a:t>
            </a:r>
            <a:r>
              <a:rPr lang="en-US" sz="2400" dirty="0">
                <a:latin typeface="Arial"/>
                <a:cs typeface="Arial"/>
              </a:rPr>
              <a:t>by the detector and </a:t>
            </a:r>
            <a:r>
              <a:rPr lang="en-US" sz="2400" dirty="0" smtClean="0">
                <a:latin typeface="Arial"/>
                <a:cs typeface="Arial"/>
              </a:rPr>
              <a:t>simulated using Monte Carlo techniques</a:t>
            </a:r>
            <a:endParaRPr lang="en-US" sz="2400" dirty="0">
              <a:latin typeface="Arial"/>
              <a:cs typeface="Arial"/>
            </a:endParaRPr>
          </a:p>
          <a:p>
            <a:pPr marL="914400" lvl="1" indent="-457200">
              <a:buFont typeface="Arial"/>
              <a:buChar char="•"/>
            </a:pPr>
            <a:r>
              <a:rPr lang="en-US" sz="2400" dirty="0" smtClean="0">
                <a:latin typeface="Arial"/>
                <a:cs typeface="Arial"/>
              </a:rPr>
              <a:t>A C++ software framework is used to reconstruct recorded and simulated detector signals, based on a statistics toolkit also uses to persist objects in files</a:t>
            </a:r>
          </a:p>
          <a:p>
            <a:pPr marL="914400" lvl="1" indent="-457200">
              <a:buFont typeface="Arial"/>
              <a:buChar char="•"/>
            </a:pPr>
            <a:r>
              <a:rPr lang="en-US" sz="2400" dirty="0" smtClean="0">
                <a:latin typeface="Arial"/>
                <a:cs typeface="Arial"/>
              </a:rPr>
              <a:t>Reconstructed objects represent particles in a collision (called event) and are used in the analysis step</a:t>
            </a:r>
            <a:endParaRPr lang="en-US" sz="2400" dirty="0">
              <a:latin typeface="Arial"/>
              <a:cs typeface="Arial"/>
            </a:endParaRPr>
          </a:p>
          <a:p>
            <a:pPr marL="914400" lvl="1" indent="-457200">
              <a:buFont typeface="Arial"/>
              <a:buChar char="•"/>
            </a:pPr>
            <a:r>
              <a:rPr lang="en-US" sz="2400" dirty="0" smtClean="0">
                <a:latin typeface="Arial"/>
                <a:cs typeface="Arial"/>
              </a:rPr>
              <a:t>Recorded data and simulations are processed centrally and the output is analyzed by all physicists looking for a wealth of different physics </a:t>
            </a:r>
            <a:r>
              <a:rPr lang="en-US" sz="2400" dirty="0" smtClean="0">
                <a:latin typeface="Arial"/>
                <a:cs typeface="Arial"/>
              </a:rPr>
              <a:t>signals</a:t>
            </a:r>
            <a:endParaRPr lang="en-US" sz="2800" dirty="0" smtClean="0">
              <a:latin typeface="Arial"/>
              <a:cs typeface="Arial"/>
            </a:endParaRPr>
          </a:p>
          <a:p>
            <a:pPr marL="457200" indent="-457200">
              <a:buFont typeface="Arial"/>
              <a:buChar char="•"/>
            </a:pPr>
            <a:r>
              <a:rPr lang="en-US" sz="2800" dirty="0" smtClean="0">
                <a:latin typeface="Arial"/>
                <a:cs typeface="Arial"/>
              </a:rPr>
              <a:t>Dark </a:t>
            </a:r>
            <a:r>
              <a:rPr lang="en-US" sz="2800" dirty="0">
                <a:latin typeface="Arial"/>
                <a:cs typeface="Arial"/>
              </a:rPr>
              <a:t>Matter analysis use case</a:t>
            </a:r>
          </a:p>
          <a:p>
            <a:pPr marL="914400" lvl="1" indent="-457200">
              <a:buFont typeface="Arial"/>
              <a:buChar char="•"/>
            </a:pPr>
            <a:r>
              <a:rPr lang="en-US" sz="2800" dirty="0" smtClean="0">
                <a:latin typeface="Arial"/>
                <a:cs typeface="Arial"/>
              </a:rPr>
              <a:t>Step 1: Ntupling</a:t>
            </a:r>
          </a:p>
          <a:p>
            <a:pPr marL="1371600" lvl="2" indent="-457200">
              <a:buFont typeface="Arial"/>
              <a:buChar char="•"/>
            </a:pPr>
            <a:r>
              <a:rPr lang="en-US" sz="2400" dirty="0" smtClean="0">
                <a:latin typeface="Arial"/>
                <a:cs typeface="Arial"/>
              </a:rPr>
              <a:t>Input</a:t>
            </a:r>
            <a:r>
              <a:rPr lang="en-US" sz="2400" dirty="0">
                <a:latin typeface="Arial"/>
                <a:cs typeface="Arial"/>
              </a:rPr>
              <a:t>: </a:t>
            </a:r>
            <a:endParaRPr lang="en-US" sz="2400" dirty="0" smtClean="0">
              <a:latin typeface="Arial"/>
              <a:cs typeface="Arial"/>
            </a:endParaRPr>
          </a:p>
          <a:p>
            <a:pPr marL="1828800" lvl="3" indent="-457200">
              <a:buFont typeface="Arial"/>
              <a:buChar char="•"/>
            </a:pPr>
            <a:r>
              <a:rPr lang="en-US" sz="2400" dirty="0" smtClean="0">
                <a:latin typeface="Arial"/>
                <a:cs typeface="Arial"/>
              </a:rPr>
              <a:t>Recorded events: Analysis </a:t>
            </a:r>
            <a:r>
              <a:rPr lang="en-US" sz="2400" dirty="0">
                <a:latin typeface="Arial"/>
                <a:cs typeface="Arial"/>
              </a:rPr>
              <a:t>Object Data (AOD) event format (400kB/event)</a:t>
            </a:r>
          </a:p>
          <a:p>
            <a:pPr marL="2286000" lvl="4" indent="-457200">
              <a:buFont typeface="Arial"/>
              <a:buChar char="•"/>
            </a:pPr>
            <a:r>
              <a:rPr lang="en-US" sz="2400" dirty="0">
                <a:latin typeface="Arial"/>
                <a:cs typeface="Arial"/>
              </a:rPr>
              <a:t>C++ objects describing the analysis products</a:t>
            </a:r>
          </a:p>
          <a:p>
            <a:pPr marL="1828800" lvl="3" indent="-457200">
              <a:buFont typeface="Arial"/>
              <a:buChar char="•"/>
            </a:pPr>
            <a:r>
              <a:rPr lang="en-US" sz="2400" dirty="0" smtClean="0">
                <a:latin typeface="Arial"/>
                <a:cs typeface="Arial"/>
              </a:rPr>
              <a:t>500,000,000 </a:t>
            </a:r>
            <a:r>
              <a:rPr lang="en-US" sz="2400" dirty="0">
                <a:latin typeface="Arial"/>
                <a:cs typeface="Arial"/>
              </a:rPr>
              <a:t>simulated </a:t>
            </a:r>
            <a:r>
              <a:rPr lang="en-US" sz="2400" dirty="0" smtClean="0">
                <a:latin typeface="Arial"/>
                <a:cs typeface="Arial"/>
              </a:rPr>
              <a:t>events </a:t>
            </a:r>
            <a:r>
              <a:rPr lang="en-US" sz="2400" dirty="0">
                <a:latin typeface="Arial"/>
                <a:cs typeface="Arial"/>
              </a:rPr>
              <a:t>for </a:t>
            </a:r>
            <a:r>
              <a:rPr lang="en-US" sz="2400" dirty="0" smtClean="0">
                <a:latin typeface="Arial"/>
                <a:cs typeface="Arial"/>
              </a:rPr>
              <a:t>backgrounds </a:t>
            </a:r>
            <a:r>
              <a:rPr lang="en-US" sz="2400" dirty="0">
                <a:latin typeface="Arial"/>
                <a:cs typeface="Arial"/>
              </a:rPr>
              <a:t>and signal (200 TB)</a:t>
            </a:r>
          </a:p>
          <a:p>
            <a:pPr marL="1371600" lvl="2" indent="-457200">
              <a:buFont typeface="Arial"/>
              <a:buChar char="•"/>
            </a:pPr>
            <a:r>
              <a:rPr lang="en-US" sz="2400" dirty="0">
                <a:latin typeface="Arial"/>
                <a:cs typeface="Arial"/>
              </a:rPr>
              <a:t>Processing </a:t>
            </a:r>
            <a:r>
              <a:rPr lang="en-US" sz="2400" dirty="0" smtClean="0">
                <a:latin typeface="Arial"/>
                <a:cs typeface="Arial"/>
              </a:rPr>
              <a:t>time: 27,777.7778 </a:t>
            </a:r>
            <a:r>
              <a:rPr lang="en-US" sz="2400" dirty="0">
                <a:latin typeface="Arial"/>
                <a:cs typeface="Arial"/>
              </a:rPr>
              <a:t>CPU </a:t>
            </a:r>
            <a:r>
              <a:rPr lang="en-US" sz="2400" dirty="0" smtClean="0">
                <a:latin typeface="Arial"/>
                <a:cs typeface="Arial"/>
              </a:rPr>
              <a:t>hours</a:t>
            </a:r>
            <a:endParaRPr lang="en-US" sz="2400" dirty="0">
              <a:latin typeface="Arial"/>
              <a:cs typeface="Arial"/>
            </a:endParaRPr>
          </a:p>
          <a:p>
            <a:pPr marL="1371600" lvl="2" indent="-457200">
              <a:buFont typeface="Arial"/>
              <a:buChar char="•"/>
            </a:pPr>
            <a:r>
              <a:rPr lang="en-US" sz="2400" dirty="0">
                <a:latin typeface="Arial"/>
                <a:cs typeface="Arial"/>
              </a:rPr>
              <a:t>Output: </a:t>
            </a:r>
            <a:endParaRPr lang="en-US" sz="2400" dirty="0" smtClean="0">
              <a:latin typeface="Arial"/>
              <a:cs typeface="Arial"/>
            </a:endParaRPr>
          </a:p>
          <a:p>
            <a:pPr marL="1828800" lvl="3" indent="-457200">
              <a:buFont typeface="Arial"/>
              <a:buChar char="•"/>
            </a:pPr>
            <a:r>
              <a:rPr lang="en-US" sz="2400" dirty="0" smtClean="0">
                <a:latin typeface="Arial"/>
                <a:cs typeface="Arial"/>
              </a:rPr>
              <a:t>ROOT </a:t>
            </a:r>
            <a:r>
              <a:rPr lang="en-US" sz="2400" dirty="0">
                <a:latin typeface="Arial"/>
                <a:cs typeface="Arial"/>
              </a:rPr>
              <a:t>files in </a:t>
            </a:r>
            <a:r>
              <a:rPr lang="en-US" sz="2400" dirty="0" smtClean="0">
                <a:latin typeface="Arial"/>
                <a:cs typeface="Arial"/>
              </a:rPr>
              <a:t>custom ``</a:t>
            </a:r>
            <a:r>
              <a:rPr lang="en-US" sz="2400" dirty="0">
                <a:latin typeface="Arial"/>
                <a:cs typeface="Arial"/>
              </a:rPr>
              <a:t>Bacon'' format (2 TB)</a:t>
            </a:r>
          </a:p>
          <a:p>
            <a:pPr marL="2286000" lvl="4" indent="-457200">
              <a:buFont typeface="Arial"/>
              <a:buChar char="•"/>
            </a:pPr>
            <a:r>
              <a:rPr lang="en-US" sz="2400" dirty="0">
                <a:latin typeface="Arial"/>
                <a:cs typeface="Arial"/>
              </a:rPr>
              <a:t>Event and physics objects information stored in vectors and float </a:t>
            </a:r>
            <a:r>
              <a:rPr lang="en-US" sz="2400" dirty="0" smtClean="0">
                <a:latin typeface="Arial"/>
                <a:cs typeface="Arial"/>
              </a:rPr>
              <a:t>types</a:t>
            </a:r>
          </a:p>
          <a:p>
            <a:pPr marL="2743200" lvl="5" indent="-457200">
              <a:buFont typeface="Arial"/>
              <a:buChar char="•"/>
            </a:pPr>
            <a:r>
              <a:rPr lang="en-US" sz="2400" dirty="0" smtClean="0">
                <a:latin typeface="Arial"/>
                <a:cs typeface="Arial"/>
              </a:rPr>
              <a:t>Fixed types of particles per event (Electron, </a:t>
            </a:r>
            <a:r>
              <a:rPr lang="en-US" sz="2400" dirty="0" err="1" smtClean="0">
                <a:latin typeface="Arial"/>
                <a:cs typeface="Arial"/>
              </a:rPr>
              <a:t>Muon</a:t>
            </a:r>
            <a:r>
              <a:rPr lang="en-US" sz="2400" dirty="0" smtClean="0">
                <a:latin typeface="Arial"/>
                <a:cs typeface="Arial"/>
              </a:rPr>
              <a:t>, Tau, Photon, Jets)</a:t>
            </a:r>
            <a:endParaRPr lang="en-US" sz="2400" dirty="0" smtClean="0">
              <a:latin typeface="Arial"/>
              <a:cs typeface="Arial"/>
            </a:endParaRPr>
          </a:p>
          <a:p>
            <a:pPr marL="914400" lvl="1" indent="-457200">
              <a:buFont typeface="Arial"/>
              <a:buChar char="•"/>
            </a:pPr>
            <a:r>
              <a:rPr lang="en-US" sz="2800" dirty="0" smtClean="0">
                <a:latin typeface="Arial"/>
                <a:cs typeface="Arial"/>
              </a:rPr>
              <a:t>Step 2: Skimming </a:t>
            </a:r>
            <a:r>
              <a:rPr lang="en-US" sz="2800" dirty="0">
                <a:latin typeface="Arial"/>
                <a:cs typeface="Arial"/>
              </a:rPr>
              <a:t>( reduce number of </a:t>
            </a:r>
            <a:r>
              <a:rPr lang="en-US" sz="2800" dirty="0" smtClean="0">
                <a:latin typeface="Arial"/>
                <a:cs typeface="Arial"/>
              </a:rPr>
              <a:t>events) and Slimming </a:t>
            </a:r>
            <a:r>
              <a:rPr lang="en-US" sz="2800" dirty="0">
                <a:latin typeface="Arial"/>
                <a:cs typeface="Arial"/>
              </a:rPr>
              <a:t>( reduce event content)</a:t>
            </a:r>
          </a:p>
          <a:p>
            <a:pPr marL="1371600" lvl="2" indent="-457200">
              <a:buFont typeface="Arial"/>
              <a:buChar char="•"/>
            </a:pPr>
            <a:r>
              <a:rPr lang="en-US" sz="2400" dirty="0">
                <a:latin typeface="Arial"/>
                <a:cs typeface="Arial"/>
              </a:rPr>
              <a:t>Apply analysis pre-selection</a:t>
            </a:r>
          </a:p>
          <a:p>
            <a:pPr marL="1371600" lvl="2" indent="-457200">
              <a:buFont typeface="Arial"/>
              <a:buChar char="•"/>
            </a:pPr>
            <a:r>
              <a:rPr lang="en-US" sz="2400" dirty="0">
                <a:latin typeface="Arial"/>
                <a:cs typeface="Arial"/>
              </a:rPr>
              <a:t>Output: flat ROOT ntuples with only necessary information</a:t>
            </a:r>
          </a:p>
          <a:p>
            <a:pPr marL="914400" lvl="1" indent="-457200">
              <a:buFont typeface="Arial"/>
              <a:buChar char="•"/>
            </a:pPr>
            <a:r>
              <a:rPr lang="en-US" sz="2800" dirty="0" smtClean="0">
                <a:latin typeface="Arial"/>
                <a:cs typeface="Arial"/>
              </a:rPr>
              <a:t>Step 3: Final analysis </a:t>
            </a:r>
            <a:r>
              <a:rPr lang="en-US" sz="2800" dirty="0">
                <a:latin typeface="Arial"/>
                <a:cs typeface="Arial"/>
              </a:rPr>
              <a:t>is performed using the flat ROOT </a:t>
            </a:r>
            <a:r>
              <a:rPr lang="en-US" sz="2800" dirty="0" smtClean="0">
                <a:latin typeface="Arial"/>
                <a:cs typeface="Arial"/>
              </a:rPr>
              <a:t>ntuples</a:t>
            </a:r>
          </a:p>
          <a:p>
            <a:pPr marL="1371600" lvl="2" indent="-457200">
              <a:buFont typeface="Arial"/>
              <a:buChar char="•"/>
            </a:pPr>
            <a:r>
              <a:rPr lang="en-US" sz="2400" dirty="0" smtClean="0">
                <a:latin typeface="Arial"/>
                <a:cs typeface="Arial"/>
              </a:rPr>
              <a:t>Output: publication grade plots and tables</a:t>
            </a:r>
            <a:endParaRPr lang="en-US" sz="2400" dirty="0">
              <a:latin typeface="Arial"/>
              <a:cs typeface="Arial"/>
            </a:endParaRPr>
          </a:p>
        </p:txBody>
      </p:sp>
      <p:sp>
        <p:nvSpPr>
          <p:cNvPr id="23" name="TextBox 22"/>
          <p:cNvSpPr txBox="1"/>
          <p:nvPr/>
        </p:nvSpPr>
        <p:spPr>
          <a:xfrm>
            <a:off x="1016000" y="10873632"/>
            <a:ext cx="9440089" cy="10187404"/>
          </a:xfrm>
          <a:prstGeom prst="rect">
            <a:avLst/>
          </a:prstGeom>
          <a:noFill/>
        </p:spPr>
        <p:txBody>
          <a:bodyPr wrap="square" rtlCol="0">
            <a:spAutoFit/>
          </a:bodyPr>
          <a:lstStyle/>
          <a:p>
            <a:r>
              <a:rPr lang="en-US" sz="2800" dirty="0">
                <a:latin typeface="+mn-lt"/>
              </a:rPr>
              <a:t>In a </a:t>
            </a:r>
            <a:r>
              <a:rPr lang="en-US" sz="2800" dirty="0" smtClean="0">
                <a:latin typeface="+mn-lt"/>
              </a:rPr>
              <a:t>particle collision</a:t>
            </a:r>
            <a:r>
              <a:rPr lang="en-US" sz="2800" dirty="0">
                <a:latin typeface="+mn-lt"/>
              </a:rPr>
              <a:t>, Dark Matter would be produced in association with visible particles. Dark Matter particle(s) would propagate through the detector undetected while visible particles would leave signals in the CMS detector.</a:t>
            </a:r>
          </a:p>
          <a:p>
            <a:endParaRPr lang="en-US" sz="2800" dirty="0" smtClean="0">
              <a:latin typeface="+mn-lt"/>
            </a:endParaRPr>
          </a:p>
          <a:p>
            <a:r>
              <a:rPr lang="en-US" sz="2800" dirty="0" smtClean="0">
                <a:latin typeface="+mn-lt"/>
              </a:rPr>
              <a:t>The </a:t>
            </a:r>
            <a:r>
              <a:rPr lang="en-US" sz="2800" dirty="0">
                <a:latin typeface="+mn-lt"/>
              </a:rPr>
              <a:t>signature we search for in Dark Matter production at CMS is an energy imbalance, or “missing transverse energy” associated with detectable particles. </a:t>
            </a:r>
          </a:p>
          <a:p>
            <a:pPr marL="342900" indent="-342900">
              <a:buFont typeface="Arial" charset="0"/>
              <a:buChar char="•"/>
            </a:pPr>
            <a:r>
              <a:rPr lang="en-US" sz="2400" dirty="0">
                <a:latin typeface="+mn-lt"/>
              </a:rPr>
              <a:t>This signature is commonly referred to as “monoX” where “X” can be a light quark or gluon, a vector boson, or a heavy quark such as a bottom or top quark. </a:t>
            </a:r>
          </a:p>
          <a:p>
            <a:pPr marL="342900" indent="-342900">
              <a:buFont typeface="Arial" charset="0"/>
              <a:buChar char="•"/>
            </a:pPr>
            <a:r>
              <a:rPr lang="en-US" sz="2400" dirty="0">
                <a:latin typeface="+mn-lt"/>
              </a:rPr>
              <a:t>We focus our search on the “monoTop” signature, where the detectable particle is a top quark</a:t>
            </a:r>
          </a:p>
          <a:p>
            <a:endParaRPr lang="en-US" sz="2400" dirty="0" smtClean="0">
              <a:latin typeface="+mn-lt"/>
            </a:endParaRPr>
          </a:p>
          <a:p>
            <a:r>
              <a:rPr lang="en-US" sz="2800" dirty="0" smtClean="0">
                <a:latin typeface="+mn-lt"/>
              </a:rPr>
              <a:t>Challenges </a:t>
            </a:r>
            <a:r>
              <a:rPr lang="en-US" sz="2800" dirty="0">
                <a:latin typeface="+mn-lt"/>
              </a:rPr>
              <a:t>of the analysis:</a:t>
            </a:r>
          </a:p>
          <a:p>
            <a:endParaRPr lang="en-US" sz="2800" dirty="0" smtClean="0">
              <a:latin typeface="+mn-lt"/>
            </a:endParaRPr>
          </a:p>
          <a:p>
            <a:r>
              <a:rPr lang="en-US" sz="2800" dirty="0" smtClean="0">
                <a:latin typeface="+mn-lt"/>
              </a:rPr>
              <a:t>Top </a:t>
            </a:r>
            <a:r>
              <a:rPr lang="en-US" sz="2800" dirty="0">
                <a:latin typeface="+mn-lt"/>
              </a:rPr>
              <a:t>quarks are relatively rare: we need to identify collisions producing top quarks with high efficiency</a:t>
            </a:r>
          </a:p>
          <a:p>
            <a:pPr marL="342900" indent="-342900">
              <a:buFont typeface="Arial" charset="0"/>
              <a:buChar char="•"/>
            </a:pPr>
            <a:r>
              <a:rPr lang="en-US" sz="2000" dirty="0">
                <a:latin typeface="+mn-lt"/>
              </a:rPr>
              <a:t>Advanced computational techniques such as artificial neural networks and boosted decision trees can greatly improve the efficiency of the top identification process</a:t>
            </a:r>
          </a:p>
          <a:p>
            <a:r>
              <a:rPr lang="en-US" sz="2800" dirty="0">
                <a:latin typeface="+mn-lt"/>
              </a:rPr>
              <a:t>Large backgrounds stemming from known processes will still dominate any present signal</a:t>
            </a:r>
          </a:p>
          <a:p>
            <a:pPr marL="342900" indent="-342900">
              <a:buFont typeface="Arial" charset="0"/>
              <a:buChar char="•"/>
            </a:pPr>
            <a:r>
              <a:rPr lang="en-US" sz="2000" dirty="0">
                <a:latin typeface="+mn-lt"/>
              </a:rPr>
              <a:t>Further enhancement of any potential signal can be achieved by optimizing the collision selection via advanced computational techniques</a:t>
            </a:r>
          </a:p>
        </p:txBody>
      </p:sp>
      <p:sp>
        <p:nvSpPr>
          <p:cNvPr id="43" name="AutoShape 508"/>
          <p:cNvSpPr>
            <a:spLocks noChangeArrowheads="1"/>
          </p:cNvSpPr>
          <p:nvPr/>
        </p:nvSpPr>
        <p:spPr bwMode="auto">
          <a:xfrm>
            <a:off x="37530640" y="6350480"/>
            <a:ext cx="5206976" cy="8303715"/>
          </a:xfrm>
          <a:prstGeom prst="roundRect">
            <a:avLst>
              <a:gd name="adj" fmla="val 16667"/>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sz="2400" b="1" dirty="0" smtClean="0">
              <a:latin typeface="+mn-lt"/>
            </a:endParaRPr>
          </a:p>
          <a:p>
            <a:endParaRPr lang="en-US" sz="2400" b="1" dirty="0" smtClean="0">
              <a:latin typeface="+mn-lt"/>
            </a:endParaRPr>
          </a:p>
          <a:p>
            <a:r>
              <a:rPr lang="en-US" sz="2400" b="1" dirty="0" err="1" smtClean="0">
                <a:latin typeface="+mn-lt"/>
              </a:rPr>
              <a:t>Histogrammar</a:t>
            </a:r>
            <a:r>
              <a:rPr lang="en-US" sz="2400" b="1" dirty="0" smtClean="0">
                <a:latin typeface="+mn-lt"/>
              </a:rPr>
              <a:t> </a:t>
            </a:r>
            <a:r>
              <a:rPr lang="en-US" sz="2400" dirty="0">
                <a:latin typeface="+mn-lt"/>
              </a:rPr>
              <a:t>is a grammar of </a:t>
            </a:r>
            <a:r>
              <a:rPr lang="en-US" sz="2400" dirty="0" err="1">
                <a:latin typeface="+mn-lt"/>
              </a:rPr>
              <a:t>composable</a:t>
            </a:r>
            <a:r>
              <a:rPr lang="en-US" sz="2400" dirty="0">
                <a:latin typeface="+mn-lt"/>
              </a:rPr>
              <a:t> histogram pieces that together provide all of the capabilities expected in a HEP </a:t>
            </a:r>
            <a:br>
              <a:rPr lang="en-US" sz="2400" dirty="0">
                <a:latin typeface="+mn-lt"/>
              </a:rPr>
            </a:br>
            <a:r>
              <a:rPr lang="en-US" sz="2400" dirty="0">
                <a:latin typeface="+mn-lt"/>
              </a:rPr>
              <a:t>histogram </a:t>
            </a:r>
            <a:r>
              <a:rPr lang="en-US" sz="2400" dirty="0" smtClean="0">
                <a:latin typeface="+mn-lt"/>
              </a:rPr>
              <a:t>aggregation package</a:t>
            </a:r>
            <a:r>
              <a:rPr lang="en-US" sz="2400" dirty="0">
                <a:latin typeface="+mn-lt"/>
              </a:rPr>
              <a:t>. These pieces, called "primitive aggregators," are </a:t>
            </a:r>
            <a:r>
              <a:rPr lang="en-US" sz="2400" dirty="0" smtClean="0">
                <a:latin typeface="+mn-lt"/>
              </a:rPr>
              <a:t>all commutative </a:t>
            </a:r>
            <a:r>
              <a:rPr lang="en-US" sz="2400" dirty="0" err="1">
                <a:latin typeface="+mn-lt"/>
              </a:rPr>
              <a:t>monoids</a:t>
            </a:r>
            <a:r>
              <a:rPr lang="en-US" sz="2400" dirty="0">
                <a:latin typeface="+mn-lt"/>
              </a:rPr>
              <a:t>, so any composition </a:t>
            </a:r>
            <a:r>
              <a:rPr lang="en-US" sz="2400" dirty="0" smtClean="0">
                <a:latin typeface="+mn-lt"/>
              </a:rPr>
              <a:t>of </a:t>
            </a:r>
            <a:r>
              <a:rPr lang="en-US" sz="2400" dirty="0">
                <a:latin typeface="+mn-lt"/>
              </a:rPr>
              <a:t>them can be filled in any order on any partitioning of the data. We can therefore use the entire Spark cluster for data exploration </a:t>
            </a:r>
            <a:br>
              <a:rPr lang="en-US" sz="2400" dirty="0">
                <a:latin typeface="+mn-lt"/>
              </a:rPr>
            </a:br>
            <a:r>
              <a:rPr lang="en-US" sz="2400" dirty="0">
                <a:latin typeface="+mn-lt"/>
              </a:rPr>
              <a:t>and final plots without being limited to a few plot types. </a:t>
            </a:r>
          </a:p>
          <a:p>
            <a:r>
              <a:rPr lang="en-US" sz="2400" dirty="0" err="1">
                <a:latin typeface="+mn-lt"/>
              </a:rPr>
              <a:t>Histogrammar</a:t>
            </a:r>
            <a:r>
              <a:rPr lang="en-US" sz="2400" dirty="0">
                <a:latin typeface="+mn-lt"/>
              </a:rPr>
              <a:t> is only an aggregation tool– we linked it to </a:t>
            </a:r>
            <a:r>
              <a:rPr lang="en-US" sz="2400" dirty="0" err="1">
                <a:latin typeface="+mn-lt"/>
              </a:rPr>
              <a:t>Bokeh</a:t>
            </a:r>
            <a:r>
              <a:rPr lang="en-US" sz="2400" dirty="0">
                <a:latin typeface="+mn-lt"/>
              </a:rPr>
              <a:t> to draw the plots. </a:t>
            </a:r>
            <a:r>
              <a:rPr lang="en-US" sz="2400" dirty="0" smtClean="0">
                <a:latin typeface="+mn-lt"/>
              </a:rPr>
              <a:t>See</a:t>
            </a:r>
          </a:p>
          <a:p>
            <a:r>
              <a:rPr lang="en-US" sz="2400" dirty="0" smtClean="0">
                <a:latin typeface="+mn-lt"/>
                <a:hlinkClick r:id="rId5"/>
              </a:rPr>
              <a:t>http</a:t>
            </a:r>
            <a:r>
              <a:rPr lang="en-US" sz="2400" dirty="0">
                <a:latin typeface="+mn-lt"/>
                <a:hlinkClick r:id="rId5"/>
              </a:rPr>
              <a:t>://</a:t>
            </a:r>
            <a:r>
              <a:rPr lang="en-US" sz="2400" dirty="0" smtClean="0">
                <a:latin typeface="+mn-lt"/>
                <a:hlinkClick r:id="rId5"/>
              </a:rPr>
              <a:t>histogrammar.org</a:t>
            </a:r>
            <a:r>
              <a:rPr lang="en-US" sz="2400" dirty="0" smtClean="0">
                <a:latin typeface="+mn-lt"/>
              </a:rPr>
              <a:t> for </a:t>
            </a:r>
            <a:r>
              <a:rPr lang="en-US" sz="2400" dirty="0">
                <a:latin typeface="+mn-lt"/>
              </a:rPr>
              <a:t>more</a:t>
            </a:r>
            <a:r>
              <a:rPr lang="en-US" sz="2400" dirty="0" smtClean="0">
                <a:latin typeface="+mn-lt"/>
              </a:rPr>
              <a:t>.</a:t>
            </a:r>
            <a:r>
              <a:rPr lang="en-US" sz="2400" dirty="0">
                <a:latin typeface="+mn-lt"/>
              </a:rPr>
              <a:t> </a:t>
            </a:r>
          </a:p>
        </p:txBody>
      </p:sp>
      <p:pic>
        <p:nvPicPr>
          <p:cNvPr id="2051" name="Picture 2050"/>
          <p:cNvPicPr>
            <a:picLocks noChangeAspect="1"/>
          </p:cNvPicPr>
          <p:nvPr/>
        </p:nvPicPr>
        <p:blipFill>
          <a:blip r:embed="rId6"/>
          <a:stretch>
            <a:fillRect/>
          </a:stretch>
        </p:blipFill>
        <p:spPr>
          <a:xfrm>
            <a:off x="41325800" y="1066800"/>
            <a:ext cx="2032000" cy="2032000"/>
          </a:xfrm>
          <a:prstGeom prst="rect">
            <a:avLst/>
          </a:prstGeom>
        </p:spPr>
      </p:pic>
      <p:pic>
        <p:nvPicPr>
          <p:cNvPr id="2055" name="Picture 2054"/>
          <p:cNvPicPr>
            <a:picLocks noChangeAspect="1"/>
          </p:cNvPicPr>
          <p:nvPr/>
        </p:nvPicPr>
        <p:blipFill>
          <a:blip r:embed="rId7"/>
          <a:stretch>
            <a:fillRect/>
          </a:stretch>
        </p:blipFill>
        <p:spPr>
          <a:xfrm>
            <a:off x="38480224" y="3225800"/>
            <a:ext cx="5410976" cy="1495548"/>
          </a:xfrm>
          <a:prstGeom prst="rect">
            <a:avLst/>
          </a:prstGeom>
        </p:spPr>
      </p:pic>
      <p:pic>
        <p:nvPicPr>
          <p:cNvPr id="2056" name="Picture 2055"/>
          <p:cNvPicPr>
            <a:picLocks noChangeAspect="1"/>
          </p:cNvPicPr>
          <p:nvPr/>
        </p:nvPicPr>
        <p:blipFill>
          <a:blip r:embed="rId8"/>
          <a:stretch>
            <a:fillRect/>
          </a:stretch>
        </p:blipFill>
        <p:spPr>
          <a:xfrm>
            <a:off x="38007251" y="6580700"/>
            <a:ext cx="4055745" cy="905300"/>
          </a:xfrm>
          <a:prstGeom prst="rect">
            <a:avLst/>
          </a:prstGeom>
        </p:spPr>
      </p:pic>
      <p:pic>
        <p:nvPicPr>
          <p:cNvPr id="4" name="Picture 3"/>
          <p:cNvPicPr>
            <a:picLocks noChangeAspect="1"/>
          </p:cNvPicPr>
          <p:nvPr/>
        </p:nvPicPr>
        <p:blipFill>
          <a:blip r:embed="rId9"/>
          <a:stretch>
            <a:fillRect/>
          </a:stretch>
        </p:blipFill>
        <p:spPr>
          <a:xfrm>
            <a:off x="10724980" y="15794367"/>
            <a:ext cx="5560600" cy="4380698"/>
          </a:xfrm>
          <a:prstGeom prst="rect">
            <a:avLst/>
          </a:prstGeom>
        </p:spPr>
      </p:pic>
      <p:pic>
        <p:nvPicPr>
          <p:cNvPr id="5" name="Picture 4"/>
          <p:cNvPicPr>
            <a:picLocks noChangeAspect="1"/>
          </p:cNvPicPr>
          <p:nvPr/>
        </p:nvPicPr>
        <p:blipFill>
          <a:blip r:embed="rId10"/>
          <a:stretch>
            <a:fillRect/>
          </a:stretch>
        </p:blipFill>
        <p:spPr>
          <a:xfrm>
            <a:off x="16554471" y="15740345"/>
            <a:ext cx="4113786" cy="4434720"/>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33473" y="10927838"/>
            <a:ext cx="5534783" cy="3952913"/>
          </a:xfrm>
          <a:prstGeom prst="rect">
            <a:avLst/>
          </a:prstGeom>
        </p:spPr>
      </p:pic>
      <p:sp>
        <p:nvSpPr>
          <p:cNvPr id="11" name="TextBox 10"/>
          <p:cNvSpPr txBox="1"/>
          <p:nvPr/>
        </p:nvSpPr>
        <p:spPr>
          <a:xfrm>
            <a:off x="10667469" y="14889222"/>
            <a:ext cx="4331559" cy="830997"/>
          </a:xfrm>
          <a:prstGeom prst="rect">
            <a:avLst/>
          </a:prstGeom>
          <a:noFill/>
        </p:spPr>
        <p:txBody>
          <a:bodyPr wrap="square" rtlCol="0">
            <a:spAutoFit/>
          </a:bodyPr>
          <a:lstStyle/>
          <a:p>
            <a:pPr algn="ctr"/>
            <a:r>
              <a:rPr lang="en-US" sz="2400" dirty="0" smtClean="0">
                <a:latin typeface="+mn-lt"/>
              </a:rPr>
              <a:t>Matter-Energy Composition of the Universe</a:t>
            </a:r>
            <a:endParaRPr lang="en-US" sz="2400" dirty="0">
              <a:latin typeface="+mn-lt"/>
            </a:endParaRPr>
          </a:p>
        </p:txBody>
      </p:sp>
      <p:sp>
        <p:nvSpPr>
          <p:cNvPr id="36" name="TextBox 35"/>
          <p:cNvSpPr txBox="1"/>
          <p:nvPr/>
        </p:nvSpPr>
        <p:spPr>
          <a:xfrm>
            <a:off x="15735084" y="14889222"/>
            <a:ext cx="4331559" cy="461665"/>
          </a:xfrm>
          <a:prstGeom prst="rect">
            <a:avLst/>
          </a:prstGeom>
          <a:noFill/>
        </p:spPr>
        <p:txBody>
          <a:bodyPr wrap="square" rtlCol="0">
            <a:spAutoFit/>
          </a:bodyPr>
          <a:lstStyle/>
          <a:p>
            <a:pPr algn="ctr"/>
            <a:r>
              <a:rPr lang="en-US" sz="2400" dirty="0" smtClean="0">
                <a:latin typeface="+mn-lt"/>
              </a:rPr>
              <a:t>The CMS detector</a:t>
            </a:r>
            <a:endParaRPr lang="en-US" sz="2400" dirty="0">
              <a:latin typeface="+mn-lt"/>
            </a:endParaRPr>
          </a:p>
        </p:txBody>
      </p:sp>
      <p:sp>
        <p:nvSpPr>
          <p:cNvPr id="37" name="TextBox 36"/>
          <p:cNvSpPr txBox="1"/>
          <p:nvPr/>
        </p:nvSpPr>
        <p:spPr>
          <a:xfrm>
            <a:off x="11249839" y="18544522"/>
            <a:ext cx="1985667" cy="830997"/>
          </a:xfrm>
          <a:prstGeom prst="rect">
            <a:avLst/>
          </a:prstGeom>
          <a:noFill/>
        </p:spPr>
        <p:txBody>
          <a:bodyPr wrap="square" rtlCol="0">
            <a:spAutoFit/>
          </a:bodyPr>
          <a:lstStyle/>
          <a:p>
            <a:pPr algn="ctr"/>
            <a:r>
              <a:rPr lang="en-US" sz="2400" smtClean="0">
                <a:latin typeface="+mn-lt"/>
              </a:rPr>
              <a:t>Visible particles</a:t>
            </a:r>
            <a:endParaRPr lang="en-US" sz="2400" dirty="0">
              <a:latin typeface="+mn-lt"/>
            </a:endParaRPr>
          </a:p>
        </p:txBody>
      </p:sp>
      <p:sp>
        <p:nvSpPr>
          <p:cNvPr id="38" name="TextBox 37"/>
          <p:cNvSpPr txBox="1"/>
          <p:nvPr/>
        </p:nvSpPr>
        <p:spPr>
          <a:xfrm>
            <a:off x="10889615" y="20214226"/>
            <a:ext cx="5554022" cy="461665"/>
          </a:xfrm>
          <a:prstGeom prst="rect">
            <a:avLst/>
          </a:prstGeom>
          <a:noFill/>
        </p:spPr>
        <p:txBody>
          <a:bodyPr wrap="square" rtlCol="0">
            <a:spAutoFit/>
          </a:bodyPr>
          <a:lstStyle/>
          <a:p>
            <a:pPr algn="ctr"/>
            <a:r>
              <a:rPr lang="en-US" sz="2400" dirty="0" smtClean="0">
                <a:latin typeface="+mn-lt"/>
              </a:rPr>
              <a:t>Example of selected collision</a:t>
            </a:r>
            <a:endParaRPr lang="en-US" sz="2400" dirty="0">
              <a:latin typeface="+mn-lt"/>
            </a:endParaRPr>
          </a:p>
        </p:txBody>
      </p:sp>
      <p:sp>
        <p:nvSpPr>
          <p:cNvPr id="39" name="TextBox 38"/>
          <p:cNvSpPr txBox="1"/>
          <p:nvPr/>
        </p:nvSpPr>
        <p:spPr>
          <a:xfrm>
            <a:off x="14084453" y="16896243"/>
            <a:ext cx="1985667" cy="1200329"/>
          </a:xfrm>
          <a:prstGeom prst="rect">
            <a:avLst/>
          </a:prstGeom>
          <a:noFill/>
        </p:spPr>
        <p:txBody>
          <a:bodyPr wrap="square" rtlCol="0">
            <a:spAutoFit/>
          </a:bodyPr>
          <a:lstStyle/>
          <a:p>
            <a:pPr algn="ctr"/>
            <a:r>
              <a:rPr lang="en-US" sz="2400" smtClean="0">
                <a:latin typeface="+mn-lt"/>
              </a:rPr>
              <a:t>Missing transverse energy</a:t>
            </a:r>
            <a:endParaRPr lang="en-US" sz="2400" dirty="0">
              <a:latin typeface="+mn-lt"/>
            </a:endParaRPr>
          </a:p>
        </p:txBody>
      </p:sp>
      <p:sp>
        <p:nvSpPr>
          <p:cNvPr id="40" name="TextBox 39"/>
          <p:cNvSpPr txBox="1"/>
          <p:nvPr/>
        </p:nvSpPr>
        <p:spPr>
          <a:xfrm>
            <a:off x="16751279" y="20208028"/>
            <a:ext cx="3807664" cy="461665"/>
          </a:xfrm>
          <a:prstGeom prst="rect">
            <a:avLst/>
          </a:prstGeom>
          <a:noFill/>
        </p:spPr>
        <p:txBody>
          <a:bodyPr wrap="square" rtlCol="0">
            <a:spAutoFit/>
          </a:bodyPr>
          <a:lstStyle/>
          <a:p>
            <a:pPr algn="ctr"/>
            <a:r>
              <a:rPr lang="en-US" sz="2400" dirty="0" smtClean="0">
                <a:latin typeface="+mn-lt"/>
              </a:rPr>
              <a:t>Publication </a:t>
            </a:r>
            <a:r>
              <a:rPr lang="en-US" sz="2400" smtClean="0">
                <a:latin typeface="+mn-lt"/>
              </a:rPr>
              <a:t>physics plot</a:t>
            </a:r>
            <a:endParaRPr lang="en-US" sz="2400" dirty="0">
              <a:latin typeface="+mn-lt"/>
            </a:endParaRPr>
          </a:p>
        </p:txBody>
      </p:sp>
      <p:pic>
        <p:nvPicPr>
          <p:cNvPr id="2" name="Picture 1"/>
          <p:cNvPicPr>
            <a:picLocks noChangeAspect="1"/>
          </p:cNvPicPr>
          <p:nvPr/>
        </p:nvPicPr>
        <p:blipFill>
          <a:blip r:embed="rId12"/>
          <a:stretch>
            <a:fillRect/>
          </a:stretch>
        </p:blipFill>
        <p:spPr>
          <a:xfrm>
            <a:off x="38688101" y="15350887"/>
            <a:ext cx="2984500" cy="692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ea typeface="ＭＳ Ｐゴシック"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62122</TotalTime>
  <Words>1163</Words>
  <Application>Microsoft Macintosh PowerPoint</Application>
  <PresentationFormat>Custom</PresentationFormat>
  <Paragraphs>114</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Saba Sehrish</cp:lastModifiedBy>
  <cp:revision>244</cp:revision>
  <dcterms:created xsi:type="dcterms:W3CDTF">2005-05-18T01:24:28Z</dcterms:created>
  <dcterms:modified xsi:type="dcterms:W3CDTF">2016-10-07T17:36:46Z</dcterms:modified>
  <cp:category>Powerpoint poster templates</cp:category>
</cp:coreProperties>
</file>