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ＭＳ Ｐゴシック" charset="0"/>
        <a:cs typeface="+mn-cs"/>
      </a:defRPr>
    </a:lvl1pPr>
    <a:lvl2pPr marL="457200" algn="l" rtl="0" fontAlgn="base">
      <a:spcBef>
        <a:spcPct val="0"/>
      </a:spcBef>
      <a:spcAft>
        <a:spcPct val="0"/>
      </a:spcAft>
      <a:defRPr sz="2900" kern="1200">
        <a:solidFill>
          <a:schemeClr val="tx1"/>
        </a:solidFill>
        <a:latin typeface="Arial Narrow" charset="0"/>
        <a:ea typeface="ＭＳ Ｐゴシック" charset="0"/>
        <a:cs typeface="+mn-cs"/>
      </a:defRPr>
    </a:lvl2pPr>
    <a:lvl3pPr marL="914400" algn="l" rtl="0" fontAlgn="base">
      <a:spcBef>
        <a:spcPct val="0"/>
      </a:spcBef>
      <a:spcAft>
        <a:spcPct val="0"/>
      </a:spcAft>
      <a:defRPr sz="2900" kern="1200">
        <a:solidFill>
          <a:schemeClr val="tx1"/>
        </a:solidFill>
        <a:latin typeface="Arial Narrow" charset="0"/>
        <a:ea typeface="ＭＳ Ｐゴシック" charset="0"/>
        <a:cs typeface="+mn-cs"/>
      </a:defRPr>
    </a:lvl3pPr>
    <a:lvl4pPr marL="1371600" algn="l" rtl="0" fontAlgn="base">
      <a:spcBef>
        <a:spcPct val="0"/>
      </a:spcBef>
      <a:spcAft>
        <a:spcPct val="0"/>
      </a:spcAft>
      <a:defRPr sz="2900" kern="1200">
        <a:solidFill>
          <a:schemeClr val="tx1"/>
        </a:solidFill>
        <a:latin typeface="Arial Narrow" charset="0"/>
        <a:ea typeface="ＭＳ Ｐゴシック" charset="0"/>
        <a:cs typeface="+mn-cs"/>
      </a:defRPr>
    </a:lvl4pPr>
    <a:lvl5pPr marL="1828800" algn="l" rtl="0" fontAlgn="base">
      <a:spcBef>
        <a:spcPct val="0"/>
      </a:spcBef>
      <a:spcAft>
        <a:spcPct val="0"/>
      </a:spcAft>
      <a:defRPr sz="2900" kern="1200">
        <a:solidFill>
          <a:schemeClr val="tx1"/>
        </a:solidFill>
        <a:latin typeface="Arial Narrow" charset="0"/>
        <a:ea typeface="ＭＳ Ｐゴシック" charset="0"/>
        <a:cs typeface="+mn-cs"/>
      </a:defRPr>
    </a:lvl5pPr>
    <a:lvl6pPr marL="2286000" algn="l" defTabSz="457200" rtl="0" eaLnBrk="1" latinLnBrk="0" hangingPunct="1">
      <a:defRPr sz="2900" kern="1200">
        <a:solidFill>
          <a:schemeClr val="tx1"/>
        </a:solidFill>
        <a:latin typeface="Arial Narrow" charset="0"/>
        <a:ea typeface="ＭＳ Ｐゴシック" charset="0"/>
        <a:cs typeface="+mn-cs"/>
      </a:defRPr>
    </a:lvl6pPr>
    <a:lvl7pPr marL="2743200" algn="l" defTabSz="457200" rtl="0" eaLnBrk="1" latinLnBrk="0" hangingPunct="1">
      <a:defRPr sz="2900" kern="1200">
        <a:solidFill>
          <a:schemeClr val="tx1"/>
        </a:solidFill>
        <a:latin typeface="Arial Narrow" charset="0"/>
        <a:ea typeface="ＭＳ Ｐゴシック" charset="0"/>
        <a:cs typeface="+mn-cs"/>
      </a:defRPr>
    </a:lvl7pPr>
    <a:lvl8pPr marL="3200400" algn="l" defTabSz="457200" rtl="0" eaLnBrk="1" latinLnBrk="0" hangingPunct="1">
      <a:defRPr sz="2900" kern="1200">
        <a:solidFill>
          <a:schemeClr val="tx1"/>
        </a:solidFill>
        <a:latin typeface="Arial Narrow" charset="0"/>
        <a:ea typeface="ＭＳ Ｐゴシック" charset="0"/>
        <a:cs typeface="+mn-cs"/>
      </a:defRPr>
    </a:lvl8pPr>
    <a:lvl9pPr marL="3657600" algn="l" defTabSz="457200" rtl="0" eaLnBrk="1" latinLnBrk="0" hangingPunct="1">
      <a:defRPr sz="2900" kern="1200">
        <a:solidFill>
          <a:schemeClr val="tx1"/>
        </a:solidFill>
        <a:latin typeface="Arial Narrow" charset="0"/>
        <a:ea typeface="ＭＳ Ｐゴシック" charset="0"/>
        <a:cs typeface="+mn-cs"/>
      </a:defRPr>
    </a:lvl9pPr>
  </p:defaultTextStyle>
  <p:extLst>
    <p:ext uri="{EFAFB233-063F-42B5-8137-9DF3F51BA10A}">
      <p15:sldGuideLst xmlns=""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p:scale>
          <a:sx n="50" d="100"/>
          <a:sy n="50" d="100"/>
        </p:scale>
        <p:origin x="3696" y="640"/>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DF39214-C515-524F-B02E-E4A6ED432819}" type="slidenum">
              <a:rPr lang="en-US"/>
              <a:pPr/>
              <a:t>‹#›</a:t>
            </a:fld>
            <a:endParaRPr lang="en-US"/>
          </a:p>
        </p:txBody>
      </p:sp>
    </p:spTree>
    <p:extLst>
      <p:ext uri="{BB962C8B-B14F-4D97-AF65-F5344CB8AC3E}">
        <p14:creationId xmlns:p14="http://schemas.microsoft.com/office/powerpoint/2010/main" val="2525248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CF192-D483-824B-BD3F-37DE05C8D55E}" type="slidenum">
              <a:rPr lang="en-US"/>
              <a:pPr/>
              <a:t>1</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55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3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7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4037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031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774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32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189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316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390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6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571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493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30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385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9421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031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4379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61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8033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141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12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810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0035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436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359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49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28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7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75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64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21437600" y="5231886"/>
            <a:ext cx="21548725" cy="20166277"/>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3" name="Rectangle 32"/>
          <p:cNvSpPr>
            <a:spLocks noChangeArrowheads="1"/>
          </p:cNvSpPr>
          <p:nvPr userDrawn="1"/>
        </p:nvSpPr>
        <p:spPr bwMode="auto">
          <a:xfrm>
            <a:off x="960438" y="21294356"/>
            <a:ext cx="19867562" cy="1094776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4" name="Rectangle 32"/>
          <p:cNvSpPr>
            <a:spLocks noChangeArrowheads="1"/>
          </p:cNvSpPr>
          <p:nvPr userDrawn="1"/>
        </p:nvSpPr>
        <p:spPr bwMode="auto">
          <a:xfrm>
            <a:off x="960439" y="5231886"/>
            <a:ext cx="19867562" cy="450379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6" name="Rectangle 32"/>
          <p:cNvSpPr>
            <a:spLocks noChangeArrowheads="1"/>
          </p:cNvSpPr>
          <p:nvPr userDrawn="1"/>
        </p:nvSpPr>
        <p:spPr bwMode="auto">
          <a:xfrm>
            <a:off x="960438" y="10243681"/>
            <a:ext cx="19867562" cy="10566914"/>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7" name="Rectangle 32"/>
          <p:cNvSpPr>
            <a:spLocks noChangeArrowheads="1"/>
          </p:cNvSpPr>
          <p:nvPr userDrawn="1"/>
        </p:nvSpPr>
        <p:spPr bwMode="auto">
          <a:xfrm>
            <a:off x="21508003" y="25834694"/>
            <a:ext cx="10918004" cy="6407431"/>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9" name="Rectangle 32"/>
          <p:cNvSpPr>
            <a:spLocks noChangeArrowheads="1"/>
          </p:cNvSpPr>
          <p:nvPr userDrawn="1"/>
        </p:nvSpPr>
        <p:spPr bwMode="auto">
          <a:xfrm>
            <a:off x="32743519" y="25834694"/>
            <a:ext cx="10275651" cy="6407431"/>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508"/>
          <p:cNvSpPr>
            <a:spLocks noChangeArrowheads="1"/>
          </p:cNvSpPr>
          <p:nvPr/>
        </p:nvSpPr>
        <p:spPr bwMode="auto">
          <a:xfrm>
            <a:off x="26230650" y="21826565"/>
            <a:ext cx="6542809" cy="599381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r>
              <a:rPr lang="en-US" sz="2000" dirty="0" smtClean="0">
                <a:latin typeface="+mn-lt"/>
                <a:cs typeface="Arial"/>
              </a:rPr>
              <a:t>This figure shows the output of the use case workflow on the Hadoop ecosystem. It shows </a:t>
            </a:r>
            <a:r>
              <a:rPr lang="en-US" sz="2000" dirty="0">
                <a:latin typeface="+mn-lt"/>
                <a:cs typeface="Arial"/>
              </a:rPr>
              <a:t>Muon </a:t>
            </a:r>
            <a:r>
              <a:rPr lang="en-US" sz="2000" dirty="0" smtClean="0">
                <a:latin typeface="+mn-lt"/>
                <a:cs typeface="Arial"/>
              </a:rPr>
              <a:t>transverse momentum </a:t>
            </a:r>
            <a:r>
              <a:rPr lang="en-US" sz="2000" dirty="0">
                <a:latin typeface="+mn-lt"/>
                <a:cs typeface="Arial"/>
              </a:rPr>
              <a:t>distributions for di-boson </a:t>
            </a:r>
            <a:r>
              <a:rPr lang="en-US" sz="2000" dirty="0" smtClean="0">
                <a:latin typeface="+mn-lt"/>
                <a:cs typeface="Arial"/>
              </a:rPr>
              <a:t>simulated samples.</a:t>
            </a:r>
          </a:p>
        </p:txBody>
      </p:sp>
      <p:sp>
        <p:nvSpPr>
          <p:cNvPr id="2053" name="Rectangle 5"/>
          <p:cNvSpPr>
            <a:spLocks noChangeArrowheads="1"/>
          </p:cNvSpPr>
          <p:nvPr/>
        </p:nvSpPr>
        <p:spPr bwMode="auto">
          <a:xfrm>
            <a:off x="4525963" y="863600"/>
            <a:ext cx="34771012" cy="390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43" tIns="45614" rIns="91243" bIns="45614">
            <a:spAutoFit/>
          </a:bodyPr>
          <a:lstStyle/>
          <a:p>
            <a:pPr algn="ctr">
              <a:spcBef>
                <a:spcPct val="50000"/>
              </a:spcBef>
            </a:pPr>
            <a:r>
              <a:rPr lang="en-US" sz="8000" b="1" dirty="0">
                <a:latin typeface="Arial"/>
                <a:cs typeface="Arial"/>
              </a:rPr>
              <a:t>How Big Data allows particle physicists to concentrate on </a:t>
            </a:r>
            <a:r>
              <a:rPr lang="en-US" sz="8000" b="1" dirty="0" smtClean="0">
                <a:latin typeface="Arial"/>
                <a:cs typeface="Arial"/>
              </a:rPr>
              <a:t>science</a:t>
            </a:r>
          </a:p>
          <a:p>
            <a:pPr algn="ctr">
              <a:spcBef>
                <a:spcPct val="50000"/>
              </a:spcBef>
            </a:pPr>
            <a:r>
              <a:rPr lang="en-US" sz="4800" dirty="0" smtClean="0">
                <a:latin typeface="+mn-lt"/>
              </a:rPr>
              <a:t>Matteo </a:t>
            </a:r>
            <a:r>
              <a:rPr lang="en-US" sz="4800" dirty="0">
                <a:latin typeface="+mn-lt"/>
              </a:rPr>
              <a:t>Cremonesi(**), Oliver Gutsche(**), Bo </a:t>
            </a:r>
            <a:r>
              <a:rPr lang="en-US" sz="4800" dirty="0" err="1">
                <a:latin typeface="+mn-lt"/>
              </a:rPr>
              <a:t>Jayatilaka</a:t>
            </a:r>
            <a:r>
              <a:rPr lang="en-US" sz="4800" dirty="0">
                <a:latin typeface="+mn-lt"/>
              </a:rPr>
              <a:t> (**), Jim </a:t>
            </a:r>
            <a:r>
              <a:rPr lang="en-US" sz="4800" dirty="0" err="1">
                <a:latin typeface="+mn-lt"/>
              </a:rPr>
              <a:t>Kowalkowski</a:t>
            </a:r>
            <a:r>
              <a:rPr lang="en-US" sz="4800" dirty="0">
                <a:latin typeface="+mn-lt"/>
              </a:rPr>
              <a:t>(**), Cristina Mantilla</a:t>
            </a:r>
            <a:r>
              <a:rPr lang="en-US" sz="4800" dirty="0" smtClean="0">
                <a:latin typeface="+mn-lt"/>
              </a:rPr>
              <a:t>(**), Jim </a:t>
            </a:r>
            <a:r>
              <a:rPr lang="en-US" sz="4800" dirty="0" err="1" smtClean="0">
                <a:latin typeface="+mn-lt"/>
              </a:rPr>
              <a:t>Pivarski</a:t>
            </a:r>
            <a:r>
              <a:rPr lang="en-US" sz="4800" dirty="0" smtClean="0">
                <a:latin typeface="+mn-lt"/>
              </a:rPr>
              <a:t>(*), </a:t>
            </a:r>
          </a:p>
          <a:p>
            <a:pPr algn="ctr" eaLnBrk="0" hangingPunct="0"/>
            <a:r>
              <a:rPr lang="en-US" sz="4800" u="sng" dirty="0" smtClean="0">
                <a:latin typeface="+mn-lt"/>
              </a:rPr>
              <a:t>Saba </a:t>
            </a:r>
            <a:r>
              <a:rPr lang="en-US" sz="4800" u="sng" dirty="0" err="1" smtClean="0">
                <a:latin typeface="+mn-lt"/>
              </a:rPr>
              <a:t>Sehrish</a:t>
            </a:r>
            <a:r>
              <a:rPr lang="en-US" sz="4800" dirty="0" smtClean="0">
                <a:latin typeface="+mn-lt"/>
              </a:rPr>
              <a:t>(**), Alexey </a:t>
            </a:r>
            <a:r>
              <a:rPr lang="en-US" sz="4800" dirty="0" err="1" smtClean="0">
                <a:latin typeface="+mn-lt"/>
              </a:rPr>
              <a:t>Svyatkovskiy</a:t>
            </a:r>
            <a:r>
              <a:rPr lang="en-US" sz="4800" dirty="0" smtClean="0">
                <a:latin typeface="+mn-lt"/>
              </a:rPr>
              <a:t>(*)</a:t>
            </a:r>
          </a:p>
          <a:p>
            <a:pPr algn="ctr" eaLnBrk="0" hangingPunct="0"/>
            <a:r>
              <a:rPr lang="en-US" sz="4800" dirty="0" smtClean="0">
                <a:latin typeface="+mn-lt"/>
              </a:rPr>
              <a:t>(*) Princeton </a:t>
            </a:r>
            <a:r>
              <a:rPr lang="en-US" sz="4800" dirty="0">
                <a:latin typeface="+mn-lt"/>
              </a:rPr>
              <a:t>(**) </a:t>
            </a:r>
            <a:r>
              <a:rPr lang="en-US" sz="4800" dirty="0" smtClean="0">
                <a:latin typeface="+mn-lt"/>
              </a:rPr>
              <a:t>Fermilab</a:t>
            </a:r>
            <a:endParaRPr lang="en-US" sz="3600" b="1" dirty="0">
              <a:latin typeface="+mn-lt"/>
            </a:endParaRPr>
          </a:p>
        </p:txBody>
      </p:sp>
      <p:sp>
        <p:nvSpPr>
          <p:cNvPr id="2453" name="Text Box 405"/>
          <p:cNvSpPr txBox="1">
            <a:spLocks noChangeArrowheads="1"/>
          </p:cNvSpPr>
          <p:nvPr/>
        </p:nvSpPr>
        <p:spPr bwMode="auto">
          <a:xfrm>
            <a:off x="962024" y="523240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Abstract</a:t>
            </a:r>
            <a:endParaRPr lang="en-US" sz="3200" b="1" dirty="0">
              <a:solidFill>
                <a:srgbClr val="F8F8F8"/>
              </a:solidFill>
              <a:latin typeface="+mn-lt"/>
            </a:endParaRPr>
          </a:p>
        </p:txBody>
      </p:sp>
      <p:sp>
        <p:nvSpPr>
          <p:cNvPr id="8" name="Text Box 405"/>
          <p:cNvSpPr txBox="1">
            <a:spLocks noChangeArrowheads="1"/>
          </p:cNvSpPr>
          <p:nvPr/>
        </p:nvSpPr>
        <p:spPr bwMode="auto">
          <a:xfrm>
            <a:off x="21432122" y="5219182"/>
            <a:ext cx="21628815" cy="5977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Using Spark</a:t>
            </a:r>
            <a:endParaRPr lang="en-US" sz="3200" b="1" dirty="0">
              <a:solidFill>
                <a:srgbClr val="F8F8F8"/>
              </a:solidFill>
              <a:latin typeface="+mn-lt"/>
            </a:endParaRPr>
          </a:p>
        </p:txBody>
      </p:sp>
      <p:pic>
        <p:nvPicPr>
          <p:cNvPr id="18" name="image04.png"/>
          <p:cNvPicPr/>
          <p:nvPr/>
        </p:nvPicPr>
        <p:blipFill>
          <a:blip r:embed="rId3"/>
          <a:srcRect/>
          <a:stretch>
            <a:fillRect/>
          </a:stretch>
        </p:blipFill>
        <p:spPr>
          <a:xfrm>
            <a:off x="14339514" y="22210163"/>
            <a:ext cx="6219429" cy="9629380"/>
          </a:xfrm>
          <a:prstGeom prst="rect">
            <a:avLst/>
          </a:prstGeom>
          <a:ln/>
        </p:spPr>
      </p:pic>
      <p:pic>
        <p:nvPicPr>
          <p:cNvPr id="6" name="Picture 5" descr="darkmatter_pie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980" y="10956177"/>
            <a:ext cx="4274048" cy="3912980"/>
          </a:xfrm>
          <a:prstGeom prst="rect">
            <a:avLst/>
          </a:prstGeom>
        </p:spPr>
      </p:pic>
      <p:sp>
        <p:nvSpPr>
          <p:cNvPr id="24" name="Text Box 405"/>
          <p:cNvSpPr txBox="1">
            <a:spLocks noChangeArrowheads="1"/>
          </p:cNvSpPr>
          <p:nvPr/>
        </p:nvSpPr>
        <p:spPr bwMode="auto">
          <a:xfrm>
            <a:off x="962024" y="1023825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Introduction to the CMS Dark Matter search</a:t>
            </a:r>
            <a:endParaRPr lang="en-US" sz="3200" b="1" dirty="0">
              <a:solidFill>
                <a:srgbClr val="F8F8F8"/>
              </a:solidFill>
              <a:latin typeface="+mn-lt"/>
            </a:endParaRPr>
          </a:p>
        </p:txBody>
      </p:sp>
      <p:sp>
        <p:nvSpPr>
          <p:cNvPr id="25" name="Text Box 405"/>
          <p:cNvSpPr txBox="1">
            <a:spLocks noChangeArrowheads="1"/>
          </p:cNvSpPr>
          <p:nvPr/>
        </p:nvSpPr>
        <p:spPr bwMode="auto">
          <a:xfrm>
            <a:off x="962024" y="21303923"/>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Problem description/Solution using ROOT</a:t>
            </a:r>
            <a:endParaRPr lang="en-US" sz="3200" b="1" dirty="0">
              <a:solidFill>
                <a:srgbClr val="F8F8F8"/>
              </a:solidFill>
              <a:latin typeface="+mn-lt"/>
            </a:endParaRPr>
          </a:p>
        </p:txBody>
      </p:sp>
      <p:sp>
        <p:nvSpPr>
          <p:cNvPr id="26" name="AutoShape 508"/>
          <p:cNvSpPr>
            <a:spLocks noChangeArrowheads="1"/>
          </p:cNvSpPr>
          <p:nvPr/>
        </p:nvSpPr>
        <p:spPr bwMode="auto">
          <a:xfrm>
            <a:off x="21636957" y="5932851"/>
            <a:ext cx="15726443" cy="716018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indent="0">
              <a:buNone/>
            </a:pPr>
            <a:r>
              <a:rPr lang="en-US" b="1" i="1" dirty="0">
                <a:latin typeface="+mn-lt"/>
              </a:rPr>
              <a:t> </a:t>
            </a:r>
            <a:r>
              <a:rPr lang="en-US" b="1" i="1" dirty="0" smtClean="0">
                <a:latin typeface="+mn-lt"/>
              </a:rPr>
              <a:t>    </a:t>
            </a:r>
            <a:r>
              <a:rPr lang="en-US" b="1" dirty="0" smtClean="0">
                <a:latin typeface="+mn-lt"/>
              </a:rPr>
              <a:t>Spark</a:t>
            </a:r>
            <a:r>
              <a:rPr lang="en-US" b="1" i="1" dirty="0" smtClean="0">
                <a:latin typeface="+mn-lt"/>
              </a:rPr>
              <a:t> on </a:t>
            </a:r>
            <a:r>
              <a:rPr lang="en-US" b="1" dirty="0" smtClean="0">
                <a:latin typeface="+mn-lt"/>
              </a:rPr>
              <a:t>Hadoop</a:t>
            </a:r>
            <a:r>
              <a:rPr lang="en-US" b="1" i="1" dirty="0" smtClean="0">
                <a:latin typeface="+mn-lt"/>
              </a:rPr>
              <a:t> </a:t>
            </a:r>
          </a:p>
          <a:p>
            <a:pPr marL="0" indent="0">
              <a:buNone/>
            </a:pPr>
            <a:r>
              <a:rPr lang="en-US" dirty="0" smtClean="0">
                <a:latin typeface="+mn-lt"/>
              </a:rPr>
              <a:t>Apache </a:t>
            </a:r>
            <a:r>
              <a:rPr lang="en-US" dirty="0">
                <a:latin typeface="+mn-lt"/>
              </a:rPr>
              <a:t>Spark on an SGI Hadoop Linux cluster consisting of 6 data nodes and 4 </a:t>
            </a:r>
            <a:r>
              <a:rPr lang="en-US" dirty="0" smtClean="0">
                <a:latin typeface="+mn-lt"/>
              </a:rPr>
              <a:t>service </a:t>
            </a:r>
            <a:br>
              <a:rPr lang="en-US" dirty="0" smtClean="0">
                <a:latin typeface="+mn-lt"/>
              </a:rPr>
            </a:br>
            <a:r>
              <a:rPr lang="en-US" dirty="0" smtClean="0">
                <a:latin typeface="+mn-lt"/>
              </a:rPr>
              <a:t>nodes </a:t>
            </a:r>
            <a:r>
              <a:rPr lang="en-US" dirty="0">
                <a:latin typeface="+mn-lt"/>
              </a:rPr>
              <a:t>all with Intel Xeon CPU E5-2680 v2 @ 2.80GHz, each CPU processor core </a:t>
            </a:r>
            <a:r>
              <a:rPr lang="en-US" dirty="0" smtClean="0">
                <a:latin typeface="+mn-lt"/>
              </a:rPr>
              <a:t>on </a:t>
            </a:r>
            <a:r>
              <a:rPr lang="en-US" dirty="0">
                <a:latin typeface="+mn-lt"/>
              </a:rPr>
              <a:t>a </a:t>
            </a:r>
            <a:r>
              <a:rPr lang="en-US" dirty="0" smtClean="0">
                <a:latin typeface="+mn-lt"/>
              </a:rPr>
              <a:t/>
            </a:r>
            <a:br>
              <a:rPr lang="en-US" dirty="0" smtClean="0">
                <a:latin typeface="+mn-lt"/>
              </a:rPr>
            </a:br>
            <a:r>
              <a:rPr lang="en-US" dirty="0" smtClean="0">
                <a:latin typeface="+mn-lt"/>
              </a:rPr>
              <a:t>worker </a:t>
            </a:r>
            <a:r>
              <a:rPr lang="en-US" dirty="0">
                <a:latin typeface="+mn-lt"/>
              </a:rPr>
              <a:t>node having 256 GB of memory. Configure the Hadoop cluster without single </a:t>
            </a:r>
            <a:endParaRPr lang="en-US" dirty="0" smtClean="0">
              <a:latin typeface="+mn-lt"/>
            </a:endParaRPr>
          </a:p>
          <a:p>
            <a:r>
              <a:rPr lang="en-US" dirty="0" smtClean="0">
                <a:latin typeface="+mn-lt"/>
              </a:rPr>
              <a:t>points </a:t>
            </a:r>
            <a:r>
              <a:rPr lang="en-US" dirty="0">
                <a:latin typeface="+mn-lt"/>
              </a:rPr>
              <a:t>of failure using two separate machines as </a:t>
            </a:r>
            <a:r>
              <a:rPr lang="en-US" dirty="0" smtClean="0">
                <a:latin typeface="+mn-lt"/>
              </a:rPr>
              <a:t>name nodes</a:t>
            </a:r>
            <a:r>
              <a:rPr lang="en-US" dirty="0">
                <a:latin typeface="+mn-lt"/>
              </a:rPr>
              <a:t>. Deploy Spark </a:t>
            </a:r>
            <a:r>
              <a:rPr lang="en-US" dirty="0" smtClean="0">
                <a:latin typeface="+mn-lt"/>
              </a:rPr>
              <a:t>applications</a:t>
            </a:r>
          </a:p>
          <a:p>
            <a:r>
              <a:rPr lang="en-US" dirty="0" smtClean="0">
                <a:latin typeface="+mn-lt"/>
              </a:rPr>
              <a:t>using </a:t>
            </a:r>
            <a:r>
              <a:rPr lang="en-US" dirty="0">
                <a:latin typeface="+mn-lt"/>
              </a:rPr>
              <a:t>YARN resource manager, store data in HDFS</a:t>
            </a:r>
            <a:r>
              <a:rPr lang="en-US" dirty="0" smtClean="0">
                <a:latin typeface="+mn-lt"/>
              </a:rPr>
              <a:t>.</a:t>
            </a:r>
            <a:endParaRPr lang="en-US" b="1" i="1" dirty="0" smtClean="0">
              <a:latin typeface="+mn-lt"/>
            </a:endParaRPr>
          </a:p>
          <a:p>
            <a:pPr marL="0" indent="0">
              <a:buNone/>
            </a:pPr>
            <a:r>
              <a:rPr lang="en-US" b="1" dirty="0" smtClean="0">
                <a:latin typeface="+mn-lt"/>
              </a:rPr>
              <a:t>   Scala </a:t>
            </a:r>
            <a:r>
              <a:rPr lang="en-US" b="1" dirty="0">
                <a:latin typeface="+mn-lt"/>
              </a:rPr>
              <a:t>and Python based analysis workflows</a:t>
            </a:r>
          </a:p>
          <a:p>
            <a:pPr marL="457200" indent="-457200">
              <a:buFont typeface="Arial"/>
              <a:buChar char="•"/>
            </a:pPr>
            <a:r>
              <a:rPr lang="en-US" dirty="0">
                <a:solidFill>
                  <a:srgbClr val="0070C0"/>
                </a:solidFill>
                <a:latin typeface="+mn-lt"/>
              </a:rPr>
              <a:t>Input data: </a:t>
            </a:r>
            <a:r>
              <a:rPr lang="en-US" dirty="0">
                <a:latin typeface="+mn-lt"/>
              </a:rPr>
              <a:t>the most common format in HEP is ROOT TTrees. Develop a library to convert </a:t>
            </a:r>
            <a:r>
              <a:rPr lang="en-US" dirty="0" smtClean="0">
                <a:latin typeface="+mn-lt"/>
              </a:rPr>
              <a:t/>
            </a:r>
            <a:br>
              <a:rPr lang="en-US" dirty="0" smtClean="0">
                <a:latin typeface="+mn-lt"/>
              </a:rPr>
            </a:br>
            <a:r>
              <a:rPr lang="en-US" dirty="0" smtClean="0">
                <a:latin typeface="+mn-lt"/>
              </a:rPr>
              <a:t>ROOT </a:t>
            </a:r>
            <a:r>
              <a:rPr lang="en-US" dirty="0">
                <a:latin typeface="+mn-lt"/>
              </a:rPr>
              <a:t>trees to Apache Avro row-based format readable by Spark  </a:t>
            </a:r>
          </a:p>
          <a:p>
            <a:pPr marL="457200" indent="-457200">
              <a:buFont typeface="Arial"/>
              <a:buChar char="•"/>
            </a:pPr>
            <a:r>
              <a:rPr lang="en-US" dirty="0">
                <a:solidFill>
                  <a:srgbClr val="0070C0"/>
                </a:solidFill>
                <a:latin typeface="+mn-lt"/>
              </a:rPr>
              <a:t>Spark operations and APIs: </a:t>
            </a:r>
            <a:r>
              <a:rPr lang="en-US" dirty="0">
                <a:latin typeface="+mn-lt"/>
              </a:rPr>
              <a:t>perform skimming and slimming on the input data by means </a:t>
            </a:r>
            <a:r>
              <a:rPr lang="en-US" dirty="0" smtClean="0">
                <a:latin typeface="+mn-lt"/>
              </a:rPr>
              <a:t/>
            </a:r>
            <a:br>
              <a:rPr lang="en-US" dirty="0" smtClean="0">
                <a:latin typeface="+mn-lt"/>
              </a:rPr>
            </a:br>
            <a:r>
              <a:rPr lang="en-US" dirty="0" smtClean="0">
                <a:latin typeface="+mn-lt"/>
              </a:rPr>
              <a:t>of </a:t>
            </a:r>
            <a:r>
              <a:rPr lang="en-US" dirty="0">
                <a:latin typeface="+mn-lt"/>
              </a:rPr>
              <a:t>Spark’s map, flatMap and filter transformations. Use modern Dataset and Dataframe </a:t>
            </a:r>
            <a:r>
              <a:rPr lang="en-US" dirty="0" smtClean="0">
                <a:latin typeface="+mn-lt"/>
              </a:rPr>
              <a:t/>
            </a:r>
            <a:br>
              <a:rPr lang="en-US" dirty="0" smtClean="0">
                <a:latin typeface="+mn-lt"/>
              </a:rPr>
            </a:br>
            <a:r>
              <a:rPr lang="en-US" dirty="0" smtClean="0">
                <a:latin typeface="+mn-lt"/>
              </a:rPr>
              <a:t>APIs </a:t>
            </a:r>
            <a:r>
              <a:rPr lang="en-US" dirty="0">
                <a:latin typeface="+mn-lt"/>
              </a:rPr>
              <a:t>taking advantage of advanced Catalyst query optimizer and direct operations on </a:t>
            </a:r>
            <a:r>
              <a:rPr lang="en-US" dirty="0" smtClean="0">
                <a:latin typeface="+mn-lt"/>
              </a:rPr>
              <a:t/>
            </a:r>
            <a:br>
              <a:rPr lang="en-US" dirty="0" smtClean="0">
                <a:latin typeface="+mn-lt"/>
              </a:rPr>
            </a:br>
            <a:r>
              <a:rPr lang="en-US" dirty="0" smtClean="0">
                <a:latin typeface="+mn-lt"/>
              </a:rPr>
              <a:t>serialized </a:t>
            </a:r>
            <a:r>
              <a:rPr lang="en-US" dirty="0">
                <a:latin typeface="+mn-lt"/>
              </a:rPr>
              <a:t>data, available in Spark </a:t>
            </a:r>
            <a:r>
              <a:rPr lang="en-US" dirty="0" smtClean="0">
                <a:latin typeface="+mn-lt"/>
              </a:rPr>
              <a:t>2.0</a:t>
            </a:r>
            <a:r>
              <a:rPr lang="en-US" dirty="0" smtClean="0">
                <a:latin typeface="+mn-lt"/>
              </a:rPr>
              <a:t>. </a:t>
            </a:r>
            <a:r>
              <a:rPr lang="en-US" dirty="0">
                <a:latin typeface="+mn-lt"/>
              </a:rPr>
              <a:t>Use Apache Parquet columnar format to store </a:t>
            </a:r>
            <a:r>
              <a:rPr lang="en-US" dirty="0" smtClean="0">
                <a:latin typeface="+mn-lt"/>
              </a:rPr>
              <a:t/>
            </a:r>
            <a:br>
              <a:rPr lang="en-US" dirty="0" smtClean="0">
                <a:latin typeface="+mn-lt"/>
              </a:rPr>
            </a:br>
            <a:r>
              <a:rPr lang="en-US" dirty="0" smtClean="0">
                <a:latin typeface="+mn-lt"/>
              </a:rPr>
              <a:t>intermediate </a:t>
            </a:r>
            <a:r>
              <a:rPr lang="en-US" dirty="0">
                <a:latin typeface="+mn-lt"/>
              </a:rPr>
              <a:t>results between stages of the calculation in HDFS, allowing to easily ingest </a:t>
            </a:r>
            <a:r>
              <a:rPr lang="en-US" dirty="0" smtClean="0">
                <a:latin typeface="+mn-lt"/>
              </a:rPr>
              <a:t/>
            </a:r>
            <a:br>
              <a:rPr lang="en-US" dirty="0" smtClean="0">
                <a:latin typeface="+mn-lt"/>
              </a:rPr>
            </a:br>
            <a:r>
              <a:rPr lang="en-US" dirty="0" smtClean="0">
                <a:latin typeface="+mn-lt"/>
              </a:rPr>
              <a:t>data </a:t>
            </a:r>
            <a:r>
              <a:rPr lang="en-US" dirty="0">
                <a:latin typeface="+mn-lt"/>
              </a:rPr>
              <a:t>into Dataframes and Datasets  </a:t>
            </a:r>
          </a:p>
          <a:p>
            <a:pPr marL="457200" indent="-457200">
              <a:buFont typeface="Arial"/>
              <a:buChar char="•"/>
            </a:pPr>
            <a:r>
              <a:rPr lang="en-US" dirty="0">
                <a:solidFill>
                  <a:srgbClr val="0070C0"/>
                </a:solidFill>
                <a:latin typeface="+mn-lt"/>
              </a:rPr>
              <a:t>Statistical analysis and plotting</a:t>
            </a:r>
            <a:r>
              <a:rPr lang="en-US" dirty="0" smtClean="0">
                <a:solidFill>
                  <a:srgbClr val="0070C0"/>
                </a:solidFill>
                <a:latin typeface="+mn-lt"/>
              </a:rPr>
              <a:t>: </a:t>
            </a:r>
            <a:r>
              <a:rPr lang="en-US" dirty="0" smtClean="0">
                <a:latin typeface="+mn-lt"/>
              </a:rPr>
              <a:t>make plots using the distributed histogrammar package</a:t>
            </a:r>
            <a:endParaRPr lang="en-US" dirty="0">
              <a:latin typeface="+mn-lt"/>
            </a:endParaRPr>
          </a:p>
        </p:txBody>
      </p:sp>
      <p:sp>
        <p:nvSpPr>
          <p:cNvPr id="28" name="AutoShape 508"/>
          <p:cNvSpPr>
            <a:spLocks noChangeArrowheads="1"/>
          </p:cNvSpPr>
          <p:nvPr/>
        </p:nvSpPr>
        <p:spPr bwMode="auto">
          <a:xfrm>
            <a:off x="21636957" y="13333054"/>
            <a:ext cx="14288959" cy="7214333"/>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3135313"/>
            <a:r>
              <a:rPr lang="en-US" b="1" dirty="0" smtClean="0">
                <a:latin typeface="+mn-lt"/>
              </a:rPr>
              <a:t>Spark on NERSC</a:t>
            </a:r>
          </a:p>
          <a:p>
            <a:pPr defTabSz="3135313"/>
            <a:r>
              <a:rPr lang="en-US" dirty="0" smtClean="0">
                <a:latin typeface="+mn-lt"/>
              </a:rPr>
              <a:t>Apache Spark setup is available on Cori and Edison at NERSC. </a:t>
            </a:r>
          </a:p>
          <a:p>
            <a:pPr defTabSz="3135313"/>
            <a:r>
              <a:rPr lang="en-US" dirty="0" smtClean="0">
                <a:latin typeface="+mn-lt"/>
              </a:rPr>
              <a:t>Initial studies are done on Edison; a Cray </a:t>
            </a:r>
            <a:r>
              <a:rPr lang="en-US" dirty="0">
                <a:latin typeface="+mn-lt"/>
              </a:rPr>
              <a:t>XC30, with a peak performance of 2.57 </a:t>
            </a:r>
            <a:endParaRPr lang="en-US" dirty="0" smtClean="0">
              <a:latin typeface="+mn-lt"/>
            </a:endParaRPr>
          </a:p>
          <a:p>
            <a:pPr defTabSz="3135313"/>
            <a:r>
              <a:rPr lang="en-US" dirty="0" smtClean="0">
                <a:latin typeface="+mn-lt"/>
              </a:rPr>
              <a:t>petaflops</a:t>
            </a:r>
            <a:r>
              <a:rPr lang="en-US" dirty="0">
                <a:latin typeface="+mn-lt"/>
              </a:rPr>
              <a:t>/sec, 133,824 compute cores, 357 terabytes of memory, and 7.56 petabytes </a:t>
            </a:r>
            <a:endParaRPr lang="en-US" dirty="0" smtClean="0">
              <a:latin typeface="+mn-lt"/>
            </a:endParaRPr>
          </a:p>
          <a:p>
            <a:pPr defTabSz="3135313"/>
            <a:r>
              <a:rPr lang="en-US" dirty="0" smtClean="0">
                <a:latin typeface="+mn-lt"/>
              </a:rPr>
              <a:t>of disk. Input data files are are stored in GPFS. </a:t>
            </a:r>
          </a:p>
          <a:p>
            <a:pPr marL="342900" indent="-342900" defTabSz="3135313">
              <a:buFont typeface="Arial"/>
              <a:buChar char="•"/>
            </a:pPr>
            <a:r>
              <a:rPr lang="en-US" dirty="0" smtClean="0">
                <a:solidFill>
                  <a:srgbClr val="0070C0"/>
                </a:solidFill>
                <a:latin typeface="+mn-lt"/>
              </a:rPr>
              <a:t>Input </a:t>
            </a:r>
            <a:r>
              <a:rPr lang="en-US" dirty="0">
                <a:solidFill>
                  <a:srgbClr val="0070C0"/>
                </a:solidFill>
                <a:latin typeface="+mn-lt"/>
              </a:rPr>
              <a:t>data: </a:t>
            </a:r>
            <a:r>
              <a:rPr lang="en-US" dirty="0" smtClean="0">
                <a:latin typeface="+mn-lt"/>
              </a:rPr>
              <a:t>Convert the n-tuple format (ROOT TTrees) to the HDF5 format</a:t>
            </a:r>
          </a:p>
          <a:p>
            <a:pPr marL="800100" lvl="1" indent="-342900" defTabSz="3135313">
              <a:buFont typeface="Arial"/>
              <a:buChar char="•"/>
            </a:pPr>
            <a:r>
              <a:rPr lang="en-US" dirty="0" smtClean="0">
                <a:latin typeface="+mn-lt"/>
              </a:rPr>
              <a:t>Column-oriented data using multiple datasets per group per HDF5 file for </a:t>
            </a:r>
            <a:br>
              <a:rPr lang="en-US" dirty="0" smtClean="0">
                <a:latin typeface="+mn-lt"/>
              </a:rPr>
            </a:br>
            <a:r>
              <a:rPr lang="en-US" dirty="0" smtClean="0">
                <a:latin typeface="+mn-lt"/>
              </a:rPr>
              <a:t>faster access for certain analysis </a:t>
            </a:r>
            <a:r>
              <a:rPr lang="en-US" dirty="0" smtClean="0">
                <a:latin typeface="+mn-lt"/>
              </a:rPr>
              <a:t> (one group per particle type)</a:t>
            </a:r>
          </a:p>
          <a:p>
            <a:pPr marL="800100" lvl="1" indent="-342900" defTabSz="3135313">
              <a:buFont typeface="Arial"/>
              <a:buChar char="•"/>
            </a:pPr>
            <a:r>
              <a:rPr lang="en-US" dirty="0" smtClean="0">
                <a:latin typeface="+mn-lt"/>
              </a:rPr>
              <a:t>Custom HDF5 reader to read in each group into a Spark </a:t>
            </a:r>
            <a:r>
              <a:rPr lang="en-US" dirty="0" err="1" smtClean="0">
                <a:latin typeface="+mn-lt"/>
              </a:rPr>
              <a:t>DataFrame</a:t>
            </a:r>
            <a:endParaRPr lang="en-US" dirty="0" smtClean="0">
              <a:latin typeface="+mn-lt"/>
            </a:endParaRPr>
          </a:p>
          <a:p>
            <a:pPr marL="342900" indent="-342900" defTabSz="3135313">
              <a:buFont typeface="Arial"/>
              <a:buChar char="•"/>
            </a:pPr>
            <a:r>
              <a:rPr lang="en-US" dirty="0">
                <a:solidFill>
                  <a:srgbClr val="0070C0"/>
                </a:solidFill>
                <a:latin typeface="+mn-lt"/>
              </a:rPr>
              <a:t>Spark operations and </a:t>
            </a:r>
            <a:r>
              <a:rPr lang="en-US" dirty="0" smtClean="0">
                <a:solidFill>
                  <a:srgbClr val="0070C0"/>
                </a:solidFill>
                <a:latin typeface="+mn-lt"/>
              </a:rPr>
              <a:t>APIs: </a:t>
            </a:r>
            <a:r>
              <a:rPr lang="en-US" dirty="0" smtClean="0">
                <a:latin typeface="+mn-lt"/>
              </a:rPr>
              <a:t>Read </a:t>
            </a:r>
            <a:r>
              <a:rPr lang="en-US" dirty="0" err="1" smtClean="0">
                <a:latin typeface="+mn-lt"/>
              </a:rPr>
              <a:t>DataFrames</a:t>
            </a:r>
            <a:r>
              <a:rPr lang="en-US" dirty="0" smtClean="0">
                <a:latin typeface="+mn-lt"/>
              </a:rPr>
              <a:t>, </a:t>
            </a:r>
            <a:r>
              <a:rPr lang="en-US" dirty="0" smtClean="0">
                <a:latin typeface="+mn-lt"/>
              </a:rPr>
              <a:t>then perform </a:t>
            </a:r>
            <a:br>
              <a:rPr lang="en-US" dirty="0" smtClean="0">
                <a:latin typeface="+mn-lt"/>
              </a:rPr>
            </a:br>
            <a:r>
              <a:rPr lang="en-US" dirty="0" smtClean="0">
                <a:latin typeface="+mn-lt"/>
              </a:rPr>
              <a:t>skimming and slimming using </a:t>
            </a:r>
            <a:r>
              <a:rPr lang="en-US" dirty="0" smtClean="0">
                <a:latin typeface="+mn-lt"/>
                <a:cs typeface="Courier"/>
              </a:rPr>
              <a:t>map, flatMap </a:t>
            </a:r>
            <a:r>
              <a:rPr lang="en-US" dirty="0" smtClean="0">
                <a:latin typeface="+mn-lt"/>
              </a:rPr>
              <a:t>and </a:t>
            </a:r>
            <a:r>
              <a:rPr lang="en-US" dirty="0" smtClean="0">
                <a:latin typeface="+mn-lt"/>
                <a:cs typeface="Courier"/>
              </a:rPr>
              <a:t>filter</a:t>
            </a:r>
            <a:r>
              <a:rPr lang="en-US" dirty="0" smtClean="0">
                <a:latin typeface="+mn-lt"/>
              </a:rPr>
              <a:t> transformations. </a:t>
            </a:r>
          </a:p>
          <a:p>
            <a:pPr marL="800100" lvl="1" indent="-342900" defTabSz="3135313">
              <a:buFont typeface="Arial"/>
              <a:buChar char="•"/>
            </a:pPr>
            <a:r>
              <a:rPr lang="en-US" dirty="0" smtClean="0">
                <a:latin typeface="+mn-lt"/>
              </a:rPr>
              <a:t>Intermediate results stored in </a:t>
            </a:r>
            <a:r>
              <a:rPr lang="en-US" dirty="0" smtClean="0">
                <a:latin typeface="+mn-lt"/>
              </a:rPr>
              <a:t>CSV </a:t>
            </a:r>
            <a:r>
              <a:rPr lang="en-US" dirty="0" smtClean="0">
                <a:latin typeface="+mn-lt"/>
              </a:rPr>
              <a:t>files (smaller dataset)</a:t>
            </a:r>
          </a:p>
          <a:p>
            <a:pPr marL="342900" indent="-342900" defTabSz="3135313">
              <a:buFont typeface="Arial"/>
              <a:buChar char="•"/>
            </a:pPr>
            <a:r>
              <a:rPr lang="en-US" dirty="0">
                <a:solidFill>
                  <a:srgbClr val="0070C0"/>
                </a:solidFill>
                <a:latin typeface="+mn-lt"/>
                <a:cs typeface="Arial"/>
              </a:rPr>
              <a:t>Statistical analysis and plotting: </a:t>
            </a:r>
            <a:r>
              <a:rPr lang="en-US" dirty="0" smtClean="0">
                <a:latin typeface="+mn-lt"/>
                <a:cs typeface="Arial"/>
              </a:rPr>
              <a:t>Read intermediate data into Spark Dataframes or </a:t>
            </a:r>
            <a:br>
              <a:rPr lang="en-US" dirty="0" smtClean="0">
                <a:latin typeface="+mn-lt"/>
                <a:cs typeface="Arial"/>
              </a:rPr>
            </a:br>
            <a:r>
              <a:rPr lang="en-US" dirty="0" smtClean="0">
                <a:latin typeface="+mn-lt"/>
                <a:cs typeface="Arial"/>
              </a:rPr>
              <a:t>Datasets, and make </a:t>
            </a:r>
            <a:r>
              <a:rPr lang="en-US" dirty="0" smtClean="0">
                <a:latin typeface="+mn-lt"/>
              </a:rPr>
              <a:t>plots using R and the distributed histogramming</a:t>
            </a:r>
            <a:r>
              <a:rPr lang="en-US" dirty="0">
                <a:latin typeface="+mn-lt"/>
              </a:rPr>
              <a:t> </a:t>
            </a:r>
            <a:r>
              <a:rPr lang="en-US" dirty="0" smtClean="0">
                <a:latin typeface="+mn-lt"/>
              </a:rPr>
              <a:t>package. </a:t>
            </a:r>
          </a:p>
        </p:txBody>
      </p:sp>
      <p:sp>
        <p:nvSpPr>
          <p:cNvPr id="30" name="Text Box 405"/>
          <p:cNvSpPr txBox="1">
            <a:spLocks noChangeArrowheads="1"/>
          </p:cNvSpPr>
          <p:nvPr/>
        </p:nvSpPr>
        <p:spPr bwMode="auto">
          <a:xfrm>
            <a:off x="21432122" y="25872391"/>
            <a:ext cx="11033574"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Results and Findings</a:t>
            </a:r>
            <a:endParaRPr lang="en-US" sz="3200" b="1" dirty="0">
              <a:solidFill>
                <a:srgbClr val="F8F8F8"/>
              </a:solidFill>
              <a:latin typeface="+mn-lt"/>
            </a:endParaRPr>
          </a:p>
        </p:txBody>
      </p:sp>
      <p:sp>
        <p:nvSpPr>
          <p:cNvPr id="31" name="Text Box 405"/>
          <p:cNvSpPr txBox="1">
            <a:spLocks noChangeArrowheads="1"/>
          </p:cNvSpPr>
          <p:nvPr/>
        </p:nvSpPr>
        <p:spPr bwMode="auto">
          <a:xfrm>
            <a:off x="32773459" y="25831589"/>
            <a:ext cx="10115973"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Conclusion and Future Work</a:t>
            </a:r>
            <a:endParaRPr lang="en-US" sz="3200" b="1" dirty="0">
              <a:solidFill>
                <a:srgbClr val="F8F8F8"/>
              </a:solidFill>
              <a:latin typeface="+mn-lt"/>
            </a:endParaRPr>
          </a:p>
        </p:txBody>
      </p:sp>
      <p:sp>
        <p:nvSpPr>
          <p:cNvPr id="32" name="AutoShape 508"/>
          <p:cNvSpPr>
            <a:spLocks noChangeArrowheads="1"/>
          </p:cNvSpPr>
          <p:nvPr/>
        </p:nvSpPr>
        <p:spPr bwMode="auto">
          <a:xfrm>
            <a:off x="21855953" y="26555699"/>
            <a:ext cx="10173163" cy="562609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3135313"/>
            <a:r>
              <a:rPr lang="en-US" dirty="0" smtClean="0">
                <a:latin typeface="+mn-lt"/>
              </a:rPr>
              <a:t>Ease of Use: </a:t>
            </a:r>
          </a:p>
          <a:p>
            <a:pPr marL="457200" indent="-457200" defTabSz="3135313">
              <a:buFont typeface="Arial"/>
              <a:buChar char="•"/>
            </a:pPr>
            <a:r>
              <a:rPr lang="en-US" dirty="0" smtClean="0">
                <a:latin typeface="+mn-lt"/>
              </a:rPr>
              <a:t>A distributed processing environment with task and data </a:t>
            </a:r>
            <a:br>
              <a:rPr lang="en-US" dirty="0" smtClean="0">
                <a:latin typeface="+mn-lt"/>
              </a:rPr>
            </a:br>
            <a:r>
              <a:rPr lang="en-US" dirty="0" smtClean="0">
                <a:latin typeface="+mn-lt"/>
              </a:rPr>
              <a:t>distribution and assignment abstracted from end user</a:t>
            </a:r>
          </a:p>
          <a:p>
            <a:pPr marL="457200" indent="-457200" defTabSz="3135313">
              <a:buFont typeface="Arial"/>
              <a:buChar char="•"/>
            </a:pPr>
            <a:r>
              <a:rPr lang="en-US" dirty="0" smtClean="0">
                <a:latin typeface="+mn-lt"/>
              </a:rPr>
              <a:t>High level API </a:t>
            </a:r>
            <a:endParaRPr lang="en-US" dirty="0" smtClean="0">
              <a:latin typeface="+mn-lt"/>
            </a:endParaRPr>
          </a:p>
          <a:p>
            <a:pPr defTabSz="3135313"/>
            <a:r>
              <a:rPr lang="en-US" dirty="0" smtClean="0">
                <a:latin typeface="+mn-lt"/>
              </a:rPr>
              <a:t>Performance at NERSC using 140 cores</a:t>
            </a:r>
          </a:p>
          <a:p>
            <a:pPr defTabSz="3135313"/>
            <a:r>
              <a:rPr lang="en-US" dirty="0" smtClean="0">
                <a:latin typeface="+mn-lt"/>
              </a:rPr>
              <a:t>Test 1: Sum </a:t>
            </a:r>
            <a:r>
              <a:rPr lang="en-US" dirty="0" smtClean="0">
                <a:latin typeface="+mn-lt"/>
              </a:rPr>
              <a:t>of weights for events =&gt; 2 sec </a:t>
            </a:r>
          </a:p>
          <a:p>
            <a:pPr defTabSz="3135313"/>
            <a:r>
              <a:rPr lang="en-US" dirty="0" smtClean="0">
                <a:latin typeface="+mn-lt"/>
              </a:rPr>
              <a:t>Test 2: count the number of events =&gt; ~1sec</a:t>
            </a:r>
          </a:p>
          <a:p>
            <a:pPr defTabSz="3135313"/>
            <a:r>
              <a:rPr lang="en-US" dirty="0" smtClean="0">
                <a:latin typeface="+mn-lt"/>
              </a:rPr>
              <a:t>Test 3: creating and saving the skimmed/slimmed datasets</a:t>
            </a:r>
          </a:p>
          <a:p>
            <a:pPr defTabSz="3135313"/>
            <a:r>
              <a:rPr lang="en-US" dirty="0" smtClean="0">
                <a:latin typeface="+mn-lt"/>
              </a:rPr>
              <a:t> =&gt; 1-6 min</a:t>
            </a:r>
            <a:endParaRPr lang="en-US" dirty="0" smtClean="0">
              <a:latin typeface="+mn-lt"/>
            </a:endParaRPr>
          </a:p>
          <a:p>
            <a:pPr algn="ctr" defTabSz="3135313"/>
            <a:r>
              <a:rPr lang="en-US" dirty="0" smtClean="0">
                <a:latin typeface="+mn-lt"/>
              </a:rPr>
              <a:t>Performance</a:t>
            </a:r>
            <a:r>
              <a:rPr lang="en-US" dirty="0">
                <a:latin typeface="+mn-lt"/>
              </a:rPr>
              <a:t> </a:t>
            </a:r>
            <a:r>
              <a:rPr lang="en-US" dirty="0" smtClean="0">
                <a:latin typeface="+mn-lt"/>
              </a:rPr>
              <a:t>at Princeton using 140 cores: </a:t>
            </a:r>
          </a:p>
          <a:p>
            <a:pPr algn="ctr" defTabSz="3135313"/>
            <a:r>
              <a:rPr lang="en-US" dirty="0">
                <a:latin typeface="+mn-lt"/>
              </a:rPr>
              <a:t>Test 1: Sum of weights for </a:t>
            </a:r>
            <a:r>
              <a:rPr lang="en-US" dirty="0" smtClean="0">
                <a:latin typeface="+mn-lt"/>
              </a:rPr>
              <a:t>events  =&gt; 14 sec</a:t>
            </a:r>
            <a:endParaRPr lang="en-US" dirty="0">
              <a:latin typeface="+mn-lt"/>
            </a:endParaRPr>
          </a:p>
        </p:txBody>
      </p:sp>
      <p:sp>
        <p:nvSpPr>
          <p:cNvPr id="34" name="AutoShape 508"/>
          <p:cNvSpPr>
            <a:spLocks noChangeArrowheads="1"/>
          </p:cNvSpPr>
          <p:nvPr/>
        </p:nvSpPr>
        <p:spPr bwMode="auto">
          <a:xfrm>
            <a:off x="32981655" y="26456973"/>
            <a:ext cx="9766522" cy="417757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pPr marL="457200" indent="-457200" algn="just">
              <a:buFont typeface="Arial"/>
              <a:buChar char="•"/>
            </a:pPr>
            <a:r>
              <a:rPr lang="en-US" sz="2800" dirty="0" smtClean="0">
                <a:latin typeface="Arial"/>
                <a:cs typeface="Arial"/>
              </a:rPr>
              <a:t>Big </a:t>
            </a:r>
            <a:r>
              <a:rPr lang="en-US" sz="2800" dirty="0">
                <a:latin typeface="Arial"/>
                <a:cs typeface="Arial"/>
              </a:rPr>
              <a:t>Data technologies </a:t>
            </a:r>
            <a:r>
              <a:rPr lang="en-US" sz="2800" dirty="0" smtClean="0">
                <a:latin typeface="Arial"/>
                <a:cs typeface="Arial"/>
              </a:rPr>
              <a:t>are promising </a:t>
            </a:r>
            <a:r>
              <a:rPr lang="en-US" sz="2800" dirty="0">
                <a:latin typeface="Arial"/>
                <a:cs typeface="Arial"/>
              </a:rPr>
              <a:t>to shorten "</a:t>
            </a:r>
            <a:r>
              <a:rPr lang="en-US" sz="2800" dirty="0" smtClean="0">
                <a:latin typeface="Arial"/>
                <a:cs typeface="Arial"/>
              </a:rPr>
              <a:t>time to </a:t>
            </a:r>
            <a:r>
              <a:rPr lang="en-US" sz="2800" dirty="0">
                <a:latin typeface="Arial"/>
                <a:cs typeface="Arial"/>
              </a:rPr>
              <a:t>physics": </a:t>
            </a:r>
            <a:r>
              <a:rPr lang="en-US" sz="2800" dirty="0" smtClean="0">
                <a:latin typeface="Arial"/>
                <a:cs typeface="Arial"/>
              </a:rPr>
              <a:t>Spark </a:t>
            </a:r>
            <a:r>
              <a:rPr lang="en-US" sz="2800" dirty="0">
                <a:latin typeface="Arial"/>
                <a:cs typeface="Arial"/>
              </a:rPr>
              <a:t>reduces book keeping overhead </a:t>
            </a:r>
            <a:r>
              <a:rPr lang="en-US" sz="2800" dirty="0" smtClean="0">
                <a:latin typeface="Arial"/>
                <a:cs typeface="Arial"/>
              </a:rPr>
              <a:t>and has </a:t>
            </a:r>
            <a:r>
              <a:rPr lang="en-US" sz="2800" dirty="0">
                <a:latin typeface="Arial"/>
                <a:cs typeface="Arial"/>
              </a:rPr>
              <a:t>potential </a:t>
            </a:r>
            <a:r>
              <a:rPr lang="en-US" sz="2800" dirty="0" smtClean="0">
                <a:latin typeface="Arial"/>
                <a:cs typeface="Arial"/>
              </a:rPr>
              <a:t>to </a:t>
            </a:r>
            <a:r>
              <a:rPr lang="en-US" sz="2800" dirty="0">
                <a:latin typeface="Arial"/>
                <a:cs typeface="Arial"/>
              </a:rPr>
              <a:t>optimize analysis of very big </a:t>
            </a:r>
            <a:r>
              <a:rPr lang="en-US" sz="2800" dirty="0" smtClean="0">
                <a:latin typeface="Arial"/>
                <a:cs typeface="Arial"/>
              </a:rPr>
              <a:t>datasets. </a:t>
            </a:r>
          </a:p>
          <a:p>
            <a:pPr marL="457200" indent="-457200" algn="just">
              <a:buFont typeface="Arial"/>
              <a:buChar char="•"/>
            </a:pPr>
            <a:r>
              <a:rPr lang="en-US" sz="2800" dirty="0" smtClean="0">
                <a:latin typeface="Arial"/>
                <a:cs typeface="Arial"/>
              </a:rPr>
              <a:t>We have observed good scalability, data and task orchestration and support of high level API in Spark</a:t>
            </a:r>
            <a:endParaRPr lang="en-US" sz="2800" dirty="0">
              <a:latin typeface="Arial"/>
              <a:cs typeface="Arial"/>
            </a:endParaRPr>
          </a:p>
          <a:p>
            <a:pPr marL="457200" indent="-457200" algn="just">
              <a:buFont typeface="Arial"/>
              <a:buChar char="•"/>
            </a:pPr>
            <a:r>
              <a:rPr lang="en-US" sz="2800" dirty="0" smtClean="0">
                <a:latin typeface="Arial"/>
                <a:cs typeface="Arial"/>
              </a:rPr>
              <a:t>Next </a:t>
            </a:r>
            <a:r>
              <a:rPr lang="en-US" sz="2800" dirty="0">
                <a:latin typeface="Arial"/>
                <a:cs typeface="Arial"/>
              </a:rPr>
              <a:t>steps on the way to </a:t>
            </a:r>
            <a:r>
              <a:rPr lang="en-US" sz="2800" dirty="0" smtClean="0">
                <a:latin typeface="Arial"/>
                <a:cs typeface="Arial"/>
              </a:rPr>
              <a:t>a full </a:t>
            </a:r>
            <a:r>
              <a:rPr lang="en-US" sz="2800" dirty="0">
                <a:latin typeface="Arial"/>
                <a:cs typeface="Arial"/>
              </a:rPr>
              <a:t>feasibility study:</a:t>
            </a:r>
          </a:p>
          <a:p>
            <a:pPr marL="914400" lvl="1" indent="-457200" algn="just">
              <a:buFont typeface="Arial"/>
              <a:buChar char="•"/>
            </a:pPr>
            <a:r>
              <a:rPr lang="en-US" sz="2800" dirty="0" smtClean="0">
                <a:latin typeface="Arial"/>
                <a:cs typeface="Arial"/>
              </a:rPr>
              <a:t>Optimize </a:t>
            </a:r>
            <a:r>
              <a:rPr lang="en-US" sz="2800" dirty="0">
                <a:latin typeface="Arial"/>
                <a:cs typeface="Arial"/>
              </a:rPr>
              <a:t>analysis workflow to the new big </a:t>
            </a:r>
            <a:r>
              <a:rPr lang="en-US" sz="2800" dirty="0" smtClean="0">
                <a:latin typeface="Arial"/>
                <a:cs typeface="Arial"/>
              </a:rPr>
              <a:t>data technology </a:t>
            </a:r>
            <a:r>
              <a:rPr lang="en-US" sz="2800" dirty="0">
                <a:latin typeface="Arial"/>
                <a:cs typeface="Arial"/>
              </a:rPr>
              <a:t>paradigm</a:t>
            </a:r>
          </a:p>
          <a:p>
            <a:pPr marL="914400" lvl="1" indent="-457200" algn="just">
              <a:buFont typeface="Arial"/>
              <a:buChar char="•"/>
            </a:pPr>
            <a:r>
              <a:rPr lang="en-US" sz="2800" dirty="0" smtClean="0">
                <a:latin typeface="Arial"/>
                <a:cs typeface="Arial"/>
              </a:rPr>
              <a:t>Demonstrate </a:t>
            </a:r>
            <a:r>
              <a:rPr lang="en-US" sz="2800" dirty="0">
                <a:latin typeface="Arial"/>
                <a:cs typeface="Arial"/>
              </a:rPr>
              <a:t>multi-user capabilities on </a:t>
            </a:r>
            <a:r>
              <a:rPr lang="en-US" sz="2800" dirty="0" smtClean="0">
                <a:latin typeface="Arial"/>
                <a:cs typeface="Arial"/>
              </a:rPr>
              <a:t>Petabyte  datasets</a:t>
            </a:r>
          </a:p>
        </p:txBody>
      </p:sp>
      <p:sp>
        <p:nvSpPr>
          <p:cNvPr id="35" name="AutoShape 508"/>
          <p:cNvSpPr>
            <a:spLocks noChangeArrowheads="1"/>
          </p:cNvSpPr>
          <p:nvPr/>
        </p:nvSpPr>
        <p:spPr bwMode="auto">
          <a:xfrm>
            <a:off x="32971094" y="30675912"/>
            <a:ext cx="9766522" cy="1505887"/>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400" dirty="0" smtClean="0">
                <a:latin typeface="Arial"/>
                <a:cs typeface="Arial"/>
              </a:rPr>
              <a:t>This study is supported by the Department of Energy (DOE). The CMS collaboration is supported by DOE</a:t>
            </a:r>
            <a:r>
              <a:rPr lang="en-US" sz="2400" dirty="0">
                <a:latin typeface="Arial"/>
                <a:cs typeface="Arial"/>
              </a:rPr>
              <a:t>, NSF, </a:t>
            </a:r>
            <a:r>
              <a:rPr lang="en-US" sz="2400" dirty="0" smtClean="0">
                <a:latin typeface="Arial"/>
                <a:cs typeface="Arial"/>
              </a:rPr>
              <a:t>and international </a:t>
            </a:r>
            <a:r>
              <a:rPr lang="en-US" sz="2400" dirty="0">
                <a:latin typeface="Arial"/>
                <a:cs typeface="Arial"/>
              </a:rPr>
              <a:t>funding </a:t>
            </a:r>
            <a:r>
              <a:rPr lang="en-US" sz="2400" dirty="0" smtClean="0">
                <a:latin typeface="Arial"/>
                <a:cs typeface="Arial"/>
              </a:rPr>
              <a:t>agencies. Histogrammer is supported through the DIANA project by NSF. NERSC is supported by DOE.</a:t>
            </a:r>
          </a:p>
        </p:txBody>
      </p:sp>
      <p:sp>
        <p:nvSpPr>
          <p:cNvPr id="20" name="TextBox 19"/>
          <p:cNvSpPr txBox="1"/>
          <p:nvPr/>
        </p:nvSpPr>
        <p:spPr>
          <a:xfrm>
            <a:off x="962024" y="5816981"/>
            <a:ext cx="19835071" cy="3970318"/>
          </a:xfrm>
          <a:prstGeom prst="rect">
            <a:avLst/>
          </a:prstGeom>
          <a:noFill/>
        </p:spPr>
        <p:txBody>
          <a:bodyPr wrap="square" rtlCol="0">
            <a:spAutoFit/>
          </a:bodyPr>
          <a:lstStyle/>
          <a:p>
            <a:r>
              <a:rPr lang="en-US" sz="2800" dirty="0">
                <a:latin typeface="+mn-lt"/>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22" name="TextBox 21"/>
          <p:cNvSpPr txBox="1"/>
          <p:nvPr/>
        </p:nvSpPr>
        <p:spPr>
          <a:xfrm>
            <a:off x="1371600" y="22104337"/>
            <a:ext cx="12809175" cy="10125849"/>
          </a:xfrm>
          <a:prstGeom prst="rect">
            <a:avLst/>
          </a:prstGeom>
          <a:noFill/>
        </p:spPr>
        <p:txBody>
          <a:bodyPr wrap="square" rtlCol="0">
            <a:spAutoFit/>
          </a:bodyPr>
          <a:lstStyle/>
          <a:p>
            <a:pPr marL="457200" indent="-457200">
              <a:buFont typeface="Arial"/>
              <a:buChar char="•"/>
            </a:pPr>
            <a:r>
              <a:rPr lang="en-US" sz="2800" dirty="0" smtClean="0">
                <a:latin typeface="Arial"/>
                <a:cs typeface="Arial"/>
              </a:rPr>
              <a:t>Reconstructing and analyzing HEP collisions</a:t>
            </a:r>
            <a:endParaRPr lang="en-US" sz="2800" dirty="0">
              <a:latin typeface="Arial"/>
              <a:cs typeface="Arial"/>
            </a:endParaRPr>
          </a:p>
          <a:p>
            <a:pPr marL="914400" lvl="1" indent="-457200">
              <a:buFont typeface="Arial"/>
              <a:buChar char="•"/>
            </a:pPr>
            <a:r>
              <a:rPr lang="en-US" sz="2400" dirty="0" smtClean="0">
                <a:latin typeface="Arial"/>
                <a:cs typeface="Arial"/>
              </a:rPr>
              <a:t>Physics analyses </a:t>
            </a:r>
            <a:r>
              <a:rPr lang="en-US" sz="2400" dirty="0">
                <a:latin typeface="Arial"/>
                <a:cs typeface="Arial"/>
              </a:rPr>
              <a:t>require </a:t>
            </a:r>
            <a:r>
              <a:rPr lang="en-US" sz="2400" dirty="0" smtClean="0">
                <a:latin typeface="Arial"/>
                <a:cs typeface="Arial"/>
              </a:rPr>
              <a:t>collisions both recorded </a:t>
            </a:r>
            <a:r>
              <a:rPr lang="en-US" sz="2400" dirty="0">
                <a:latin typeface="Arial"/>
                <a:cs typeface="Arial"/>
              </a:rPr>
              <a:t>by the detector and </a:t>
            </a:r>
            <a:r>
              <a:rPr lang="en-US" sz="2400" dirty="0" smtClean="0">
                <a:latin typeface="Arial"/>
                <a:cs typeface="Arial"/>
              </a:rPr>
              <a:t>simulated using Monte Carlo techniques</a:t>
            </a:r>
            <a:endParaRPr lang="en-US" sz="2400" dirty="0">
              <a:latin typeface="Arial"/>
              <a:cs typeface="Arial"/>
            </a:endParaRPr>
          </a:p>
          <a:p>
            <a:pPr marL="914400" lvl="1" indent="-457200">
              <a:buFont typeface="Arial"/>
              <a:buChar char="•"/>
            </a:pPr>
            <a:r>
              <a:rPr lang="en-US" sz="2400" dirty="0" smtClean="0">
                <a:latin typeface="Arial"/>
                <a:cs typeface="Arial"/>
              </a:rPr>
              <a:t>A C++ software framework is used to reconstruct recorded and simulated detector signals, based on a statistics toolkit also uses to persist objects in files</a:t>
            </a:r>
          </a:p>
          <a:p>
            <a:pPr marL="914400" lvl="1" indent="-457200">
              <a:buFont typeface="Arial"/>
              <a:buChar char="•"/>
            </a:pPr>
            <a:r>
              <a:rPr lang="en-US" sz="2400" dirty="0" smtClean="0">
                <a:latin typeface="Arial"/>
                <a:cs typeface="Arial"/>
              </a:rPr>
              <a:t>Reconstructed objects represent particles in a collision (called event) and are used in the analysis step</a:t>
            </a:r>
            <a:endParaRPr lang="en-US" sz="2400" dirty="0">
              <a:latin typeface="Arial"/>
              <a:cs typeface="Arial"/>
            </a:endParaRPr>
          </a:p>
          <a:p>
            <a:pPr marL="914400" lvl="1" indent="-457200">
              <a:buFont typeface="Arial"/>
              <a:buChar char="•"/>
            </a:pPr>
            <a:r>
              <a:rPr lang="en-US" sz="2400" dirty="0" smtClean="0">
                <a:latin typeface="Arial"/>
                <a:cs typeface="Arial"/>
              </a:rPr>
              <a:t>Recorded data and simulations are processed centrally and the output is analyzed by all physicists looking for a wealth of different physics signals</a:t>
            </a:r>
            <a:endParaRPr lang="en-US" sz="2400" dirty="0">
              <a:latin typeface="Arial"/>
              <a:cs typeface="Arial"/>
            </a:endParaRPr>
          </a:p>
          <a:p>
            <a:pPr marL="457200" indent="-457200">
              <a:buFont typeface="Arial"/>
              <a:buChar char="•"/>
            </a:pPr>
            <a:endParaRPr lang="en-US" sz="2800" dirty="0" smtClean="0">
              <a:latin typeface="Arial"/>
              <a:cs typeface="Arial"/>
            </a:endParaRPr>
          </a:p>
          <a:p>
            <a:pPr marL="457200" indent="-457200">
              <a:buFont typeface="Arial"/>
              <a:buChar char="•"/>
            </a:pPr>
            <a:r>
              <a:rPr lang="en-US" sz="2800" dirty="0" smtClean="0">
                <a:latin typeface="Arial"/>
                <a:cs typeface="Arial"/>
              </a:rPr>
              <a:t>Dark </a:t>
            </a:r>
            <a:r>
              <a:rPr lang="en-US" sz="2800" dirty="0">
                <a:latin typeface="Arial"/>
                <a:cs typeface="Arial"/>
              </a:rPr>
              <a:t>Matter analysis use case</a:t>
            </a:r>
          </a:p>
          <a:p>
            <a:pPr marL="914400" lvl="1" indent="-457200">
              <a:buFont typeface="Arial"/>
              <a:buChar char="•"/>
            </a:pPr>
            <a:r>
              <a:rPr lang="en-US" sz="2800" dirty="0" smtClean="0">
                <a:latin typeface="Arial"/>
                <a:cs typeface="Arial"/>
              </a:rPr>
              <a:t>Step 1: Ntupling</a:t>
            </a:r>
          </a:p>
          <a:p>
            <a:pPr marL="1371600" lvl="2" indent="-457200">
              <a:buFont typeface="Arial"/>
              <a:buChar char="•"/>
            </a:pPr>
            <a:r>
              <a:rPr lang="en-US" sz="2400" dirty="0" smtClean="0">
                <a:latin typeface="Arial"/>
                <a:cs typeface="Arial"/>
              </a:rPr>
              <a:t>Input</a:t>
            </a:r>
            <a:r>
              <a:rPr lang="en-US" sz="2400" dirty="0">
                <a:latin typeface="Arial"/>
                <a:cs typeface="Arial"/>
              </a:rPr>
              <a:t>: </a:t>
            </a:r>
            <a:endParaRPr lang="en-US" sz="2400" dirty="0" smtClean="0">
              <a:latin typeface="Arial"/>
              <a:cs typeface="Arial"/>
            </a:endParaRPr>
          </a:p>
          <a:p>
            <a:pPr marL="1828800" lvl="3" indent="-457200">
              <a:buFont typeface="Arial"/>
              <a:buChar char="•"/>
            </a:pPr>
            <a:r>
              <a:rPr lang="en-US" sz="2400" dirty="0" smtClean="0">
                <a:latin typeface="Arial"/>
                <a:cs typeface="Arial"/>
              </a:rPr>
              <a:t>Recorded events: Analysis </a:t>
            </a:r>
            <a:r>
              <a:rPr lang="en-US" sz="2400" dirty="0">
                <a:latin typeface="Arial"/>
                <a:cs typeface="Arial"/>
              </a:rPr>
              <a:t>Object Data (AOD) event format (400kB/event)</a:t>
            </a:r>
          </a:p>
          <a:p>
            <a:pPr marL="2286000" lvl="4" indent="-457200">
              <a:buFont typeface="Arial"/>
              <a:buChar char="•"/>
            </a:pPr>
            <a:r>
              <a:rPr lang="en-US" sz="2400" dirty="0">
                <a:latin typeface="Arial"/>
                <a:cs typeface="Arial"/>
              </a:rPr>
              <a:t>C++ objects describing the analysis products</a:t>
            </a:r>
          </a:p>
          <a:p>
            <a:pPr marL="1828800" lvl="3" indent="-457200">
              <a:buFont typeface="Arial"/>
              <a:buChar char="•"/>
            </a:pPr>
            <a:r>
              <a:rPr lang="en-US" sz="2400" dirty="0" smtClean="0">
                <a:latin typeface="Arial"/>
                <a:cs typeface="Arial"/>
              </a:rPr>
              <a:t>500,000,000 </a:t>
            </a:r>
            <a:r>
              <a:rPr lang="en-US" sz="2400" dirty="0">
                <a:latin typeface="Arial"/>
                <a:cs typeface="Arial"/>
              </a:rPr>
              <a:t>simulated </a:t>
            </a:r>
            <a:r>
              <a:rPr lang="en-US" sz="2400" dirty="0" smtClean="0">
                <a:latin typeface="Arial"/>
                <a:cs typeface="Arial"/>
              </a:rPr>
              <a:t>events </a:t>
            </a:r>
            <a:r>
              <a:rPr lang="en-US" sz="2400" dirty="0">
                <a:latin typeface="Arial"/>
                <a:cs typeface="Arial"/>
              </a:rPr>
              <a:t>for </a:t>
            </a:r>
            <a:r>
              <a:rPr lang="en-US" sz="2400" dirty="0" smtClean="0">
                <a:latin typeface="Arial"/>
                <a:cs typeface="Arial"/>
              </a:rPr>
              <a:t>backgrounds </a:t>
            </a:r>
            <a:r>
              <a:rPr lang="en-US" sz="2400" dirty="0">
                <a:latin typeface="Arial"/>
                <a:cs typeface="Arial"/>
              </a:rPr>
              <a:t>and signal (200 TB)</a:t>
            </a:r>
          </a:p>
          <a:p>
            <a:pPr marL="1371600" lvl="2" indent="-457200">
              <a:buFont typeface="Arial"/>
              <a:buChar char="•"/>
            </a:pPr>
            <a:r>
              <a:rPr lang="en-US" sz="2400" dirty="0">
                <a:latin typeface="Arial"/>
                <a:cs typeface="Arial"/>
              </a:rPr>
              <a:t>Processing </a:t>
            </a:r>
            <a:r>
              <a:rPr lang="en-US" sz="2400" dirty="0" smtClean="0">
                <a:latin typeface="Arial"/>
                <a:cs typeface="Arial"/>
              </a:rPr>
              <a:t>time: 27,777.7778 </a:t>
            </a:r>
            <a:r>
              <a:rPr lang="en-US" sz="2400" dirty="0">
                <a:latin typeface="Arial"/>
                <a:cs typeface="Arial"/>
              </a:rPr>
              <a:t>CPU </a:t>
            </a:r>
            <a:r>
              <a:rPr lang="en-US" sz="2400" dirty="0" smtClean="0">
                <a:latin typeface="Arial"/>
                <a:cs typeface="Arial"/>
              </a:rPr>
              <a:t>hours</a:t>
            </a:r>
            <a:endParaRPr lang="en-US" sz="2400" dirty="0">
              <a:latin typeface="Arial"/>
              <a:cs typeface="Arial"/>
            </a:endParaRPr>
          </a:p>
          <a:p>
            <a:pPr marL="1371600" lvl="2" indent="-457200">
              <a:buFont typeface="Arial"/>
              <a:buChar char="•"/>
            </a:pPr>
            <a:r>
              <a:rPr lang="en-US" sz="2400" dirty="0">
                <a:latin typeface="Arial"/>
                <a:cs typeface="Arial"/>
              </a:rPr>
              <a:t>Output: </a:t>
            </a:r>
            <a:endParaRPr lang="en-US" sz="2400" dirty="0" smtClean="0">
              <a:latin typeface="Arial"/>
              <a:cs typeface="Arial"/>
            </a:endParaRPr>
          </a:p>
          <a:p>
            <a:pPr marL="1828800" lvl="3" indent="-457200">
              <a:buFont typeface="Arial"/>
              <a:buChar char="•"/>
            </a:pPr>
            <a:r>
              <a:rPr lang="en-US" sz="2400" dirty="0" smtClean="0">
                <a:latin typeface="Arial"/>
                <a:cs typeface="Arial"/>
              </a:rPr>
              <a:t>ROOT </a:t>
            </a:r>
            <a:r>
              <a:rPr lang="en-US" sz="2400" dirty="0">
                <a:latin typeface="Arial"/>
                <a:cs typeface="Arial"/>
              </a:rPr>
              <a:t>files in </a:t>
            </a:r>
            <a:r>
              <a:rPr lang="en-US" sz="2400" dirty="0" smtClean="0">
                <a:latin typeface="Arial"/>
                <a:cs typeface="Arial"/>
              </a:rPr>
              <a:t>custom ``</a:t>
            </a:r>
            <a:r>
              <a:rPr lang="en-US" sz="2400" dirty="0">
                <a:latin typeface="Arial"/>
                <a:cs typeface="Arial"/>
              </a:rPr>
              <a:t>Bacon'' format (2 TB)</a:t>
            </a:r>
          </a:p>
          <a:p>
            <a:pPr marL="2286000" lvl="4" indent="-457200">
              <a:buFont typeface="Arial"/>
              <a:buChar char="•"/>
            </a:pPr>
            <a:r>
              <a:rPr lang="en-US" sz="2400" dirty="0">
                <a:latin typeface="Arial"/>
                <a:cs typeface="Arial"/>
              </a:rPr>
              <a:t>Event and physics objects information stored in vectors and float </a:t>
            </a:r>
            <a:r>
              <a:rPr lang="en-US" sz="2400" dirty="0" smtClean="0">
                <a:latin typeface="Arial"/>
                <a:cs typeface="Arial"/>
              </a:rPr>
              <a:t>types</a:t>
            </a:r>
          </a:p>
          <a:p>
            <a:pPr marL="914400" lvl="1" indent="-457200">
              <a:buFont typeface="Arial"/>
              <a:buChar char="•"/>
            </a:pPr>
            <a:r>
              <a:rPr lang="en-US" sz="2800" dirty="0" smtClean="0">
                <a:latin typeface="Arial"/>
                <a:cs typeface="Arial"/>
              </a:rPr>
              <a:t>Step 2: Skimming </a:t>
            </a:r>
            <a:r>
              <a:rPr lang="en-US" sz="2800" dirty="0">
                <a:latin typeface="Arial"/>
                <a:cs typeface="Arial"/>
              </a:rPr>
              <a:t>( reduce number of </a:t>
            </a:r>
            <a:r>
              <a:rPr lang="en-US" sz="2800" dirty="0" smtClean="0">
                <a:latin typeface="Arial"/>
                <a:cs typeface="Arial"/>
              </a:rPr>
              <a:t>events) and Slimming </a:t>
            </a:r>
            <a:r>
              <a:rPr lang="en-US" sz="2800" dirty="0">
                <a:latin typeface="Arial"/>
                <a:cs typeface="Arial"/>
              </a:rPr>
              <a:t>( reduce event content)</a:t>
            </a:r>
          </a:p>
          <a:p>
            <a:pPr marL="1371600" lvl="2" indent="-457200">
              <a:buFont typeface="Arial"/>
              <a:buChar char="•"/>
            </a:pPr>
            <a:r>
              <a:rPr lang="en-US" sz="2400" dirty="0">
                <a:latin typeface="Arial"/>
                <a:cs typeface="Arial"/>
              </a:rPr>
              <a:t>Apply analysis pre-selection</a:t>
            </a:r>
          </a:p>
          <a:p>
            <a:pPr marL="1371600" lvl="2" indent="-457200">
              <a:buFont typeface="Arial"/>
              <a:buChar char="•"/>
            </a:pPr>
            <a:r>
              <a:rPr lang="en-US" sz="2400" dirty="0">
                <a:latin typeface="Arial"/>
                <a:cs typeface="Arial"/>
              </a:rPr>
              <a:t>Output: flat ROOT ntuples with only necessary information</a:t>
            </a:r>
          </a:p>
          <a:p>
            <a:pPr marL="914400" lvl="1" indent="-457200">
              <a:buFont typeface="Arial"/>
              <a:buChar char="•"/>
            </a:pPr>
            <a:r>
              <a:rPr lang="en-US" sz="2800" dirty="0" smtClean="0">
                <a:latin typeface="Arial"/>
                <a:cs typeface="Arial"/>
              </a:rPr>
              <a:t>Step 3: Final analysis </a:t>
            </a:r>
            <a:r>
              <a:rPr lang="en-US" sz="2800" dirty="0">
                <a:latin typeface="Arial"/>
                <a:cs typeface="Arial"/>
              </a:rPr>
              <a:t>is performed using the flat ROOT </a:t>
            </a:r>
            <a:r>
              <a:rPr lang="en-US" sz="2800" dirty="0" smtClean="0">
                <a:latin typeface="Arial"/>
                <a:cs typeface="Arial"/>
              </a:rPr>
              <a:t>ntuples</a:t>
            </a:r>
          </a:p>
          <a:p>
            <a:pPr marL="1371600" lvl="2" indent="-457200">
              <a:buFont typeface="Arial"/>
              <a:buChar char="•"/>
            </a:pPr>
            <a:r>
              <a:rPr lang="en-US" sz="2400" dirty="0" smtClean="0">
                <a:latin typeface="Arial"/>
                <a:cs typeface="Arial"/>
              </a:rPr>
              <a:t>Output: publication grade plots and tables</a:t>
            </a:r>
            <a:endParaRPr lang="en-US" sz="2400" dirty="0">
              <a:latin typeface="Arial"/>
              <a:cs typeface="Arial"/>
            </a:endParaRPr>
          </a:p>
        </p:txBody>
      </p:sp>
      <p:sp>
        <p:nvSpPr>
          <p:cNvPr id="23" name="TextBox 22"/>
          <p:cNvSpPr txBox="1"/>
          <p:nvPr/>
        </p:nvSpPr>
        <p:spPr>
          <a:xfrm>
            <a:off x="1016000" y="10873632"/>
            <a:ext cx="9440089" cy="10187404"/>
          </a:xfrm>
          <a:prstGeom prst="rect">
            <a:avLst/>
          </a:prstGeom>
          <a:noFill/>
        </p:spPr>
        <p:txBody>
          <a:bodyPr wrap="square" rtlCol="0">
            <a:spAutoFit/>
          </a:bodyPr>
          <a:lstStyle/>
          <a:p>
            <a:r>
              <a:rPr lang="en-US" sz="2800" dirty="0">
                <a:latin typeface="+mn-lt"/>
              </a:rPr>
              <a:t>In a </a:t>
            </a:r>
            <a:r>
              <a:rPr lang="en-US" sz="2800" dirty="0" smtClean="0">
                <a:latin typeface="+mn-lt"/>
              </a:rPr>
              <a:t>particle collision</a:t>
            </a:r>
            <a:r>
              <a:rPr lang="en-US" sz="2800" dirty="0">
                <a:latin typeface="+mn-lt"/>
              </a:rPr>
              <a:t>, Dark Matter would be produced in association with visible particles. Dark Matter particle(s) would propagate through the detector undetected while visible particles would leave signals in the CMS detector.</a:t>
            </a:r>
          </a:p>
          <a:p>
            <a:endParaRPr lang="en-US" sz="2800" dirty="0" smtClean="0">
              <a:latin typeface="+mn-lt"/>
            </a:endParaRPr>
          </a:p>
          <a:p>
            <a:r>
              <a:rPr lang="en-US" sz="2800" dirty="0" smtClean="0">
                <a:latin typeface="+mn-lt"/>
              </a:rPr>
              <a:t>The </a:t>
            </a:r>
            <a:r>
              <a:rPr lang="en-US" sz="2800" dirty="0">
                <a:latin typeface="+mn-lt"/>
              </a:rPr>
              <a:t>signature we search for in Dark Matter production at CMS is an energy imbalance, or “missing transverse energy” associated with detectable particles. </a:t>
            </a:r>
          </a:p>
          <a:p>
            <a:pPr marL="342900" indent="-342900">
              <a:buFont typeface="Arial" charset="0"/>
              <a:buChar char="•"/>
            </a:pPr>
            <a:r>
              <a:rPr lang="en-US" sz="2400" dirty="0">
                <a:latin typeface="+mn-lt"/>
              </a:rPr>
              <a:t>This signature is commonly referred to as “monoX” where “X” can be a light quark or gluon, a vector boson, or a heavy quark such as a bottom or top quark. </a:t>
            </a:r>
          </a:p>
          <a:p>
            <a:pPr marL="342900" indent="-342900">
              <a:buFont typeface="Arial" charset="0"/>
              <a:buChar char="•"/>
            </a:pPr>
            <a:r>
              <a:rPr lang="en-US" sz="2400" dirty="0">
                <a:latin typeface="+mn-lt"/>
              </a:rPr>
              <a:t>We focus our search on the “monoTop” signature, where the detectable particle is a top quark</a:t>
            </a:r>
          </a:p>
          <a:p>
            <a:endParaRPr lang="en-US" sz="2400" dirty="0" smtClean="0">
              <a:latin typeface="+mn-lt"/>
            </a:endParaRPr>
          </a:p>
          <a:p>
            <a:r>
              <a:rPr lang="en-US" sz="2800" dirty="0" smtClean="0">
                <a:latin typeface="+mn-lt"/>
              </a:rPr>
              <a:t>Challenges </a:t>
            </a:r>
            <a:r>
              <a:rPr lang="en-US" sz="2800" dirty="0">
                <a:latin typeface="+mn-lt"/>
              </a:rPr>
              <a:t>of the analysis:</a:t>
            </a:r>
          </a:p>
          <a:p>
            <a:endParaRPr lang="en-US" sz="2800" dirty="0" smtClean="0">
              <a:latin typeface="+mn-lt"/>
            </a:endParaRPr>
          </a:p>
          <a:p>
            <a:r>
              <a:rPr lang="en-US" sz="2800" dirty="0" smtClean="0">
                <a:latin typeface="+mn-lt"/>
              </a:rPr>
              <a:t>Top </a:t>
            </a:r>
            <a:r>
              <a:rPr lang="en-US" sz="2800" dirty="0">
                <a:latin typeface="+mn-lt"/>
              </a:rPr>
              <a:t>quarks are relatively rare: we need to identify collisions producing top quarks with high efficiency</a:t>
            </a:r>
          </a:p>
          <a:p>
            <a:pPr marL="342900" indent="-342900">
              <a:buFont typeface="Arial" charset="0"/>
              <a:buChar char="•"/>
            </a:pPr>
            <a:r>
              <a:rPr lang="en-US" sz="2000" dirty="0">
                <a:latin typeface="+mn-lt"/>
              </a:rPr>
              <a:t>Advanced computational techniques such as artificial neural networks and boosted decision trees can greatly improve the efficiency of the top identification process</a:t>
            </a:r>
          </a:p>
          <a:p>
            <a:r>
              <a:rPr lang="en-US" sz="2800" dirty="0">
                <a:latin typeface="+mn-lt"/>
              </a:rPr>
              <a:t>Large backgrounds stemming from known processes will still dominate any present signal</a:t>
            </a:r>
          </a:p>
          <a:p>
            <a:pPr marL="342900" indent="-342900">
              <a:buFont typeface="Arial" charset="0"/>
              <a:buChar char="•"/>
            </a:pPr>
            <a:r>
              <a:rPr lang="en-US" sz="2000" dirty="0">
                <a:latin typeface="+mn-lt"/>
              </a:rPr>
              <a:t>Further enhancement of any potential signal can be achieved by optimizing the collision selection via advanced computational techniques</a:t>
            </a:r>
          </a:p>
        </p:txBody>
      </p:sp>
      <p:pic>
        <p:nvPicPr>
          <p:cNvPr id="2049" name="Picture 2048"/>
          <p:cNvPicPr>
            <a:picLocks noChangeAspect="1"/>
          </p:cNvPicPr>
          <p:nvPr/>
        </p:nvPicPr>
        <p:blipFill>
          <a:blip r:embed="rId5"/>
          <a:stretch>
            <a:fillRect/>
          </a:stretch>
        </p:blipFill>
        <p:spPr>
          <a:xfrm>
            <a:off x="37157863" y="13589738"/>
            <a:ext cx="3129329" cy="6957649"/>
          </a:xfrm>
          <a:prstGeom prst="rect">
            <a:avLst/>
          </a:prstGeom>
        </p:spPr>
      </p:pic>
      <p:sp>
        <p:nvSpPr>
          <p:cNvPr id="43" name="AutoShape 508"/>
          <p:cNvSpPr>
            <a:spLocks noChangeArrowheads="1"/>
          </p:cNvSpPr>
          <p:nvPr/>
        </p:nvSpPr>
        <p:spPr bwMode="auto">
          <a:xfrm>
            <a:off x="37541201" y="4269728"/>
            <a:ext cx="5206976" cy="10486428"/>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r>
              <a:rPr lang="en-US" sz="2800" dirty="0" err="1">
                <a:latin typeface="+mn-lt"/>
              </a:rPr>
              <a:t>Histogrammar</a:t>
            </a:r>
            <a:r>
              <a:rPr lang="en-US" sz="2800" dirty="0">
                <a:latin typeface="+mn-lt"/>
              </a:rPr>
              <a:t> is a grammar of </a:t>
            </a:r>
            <a:r>
              <a:rPr lang="en-US" sz="2800" dirty="0" err="1">
                <a:latin typeface="+mn-lt"/>
              </a:rPr>
              <a:t>composable</a:t>
            </a:r>
            <a:r>
              <a:rPr lang="en-US" sz="2800" dirty="0">
                <a:latin typeface="+mn-lt"/>
              </a:rPr>
              <a:t> histogram pieces that together provide all of the capabilities expected in a HEP </a:t>
            </a:r>
            <a:br>
              <a:rPr lang="en-US" sz="2800" dirty="0">
                <a:latin typeface="+mn-lt"/>
              </a:rPr>
            </a:br>
            <a:r>
              <a:rPr lang="en-US" sz="2800" dirty="0">
                <a:latin typeface="+mn-lt"/>
              </a:rPr>
              <a:t>histogram aggregation package. These pieces, called "primitive aggregators," are all commutative </a:t>
            </a:r>
            <a:r>
              <a:rPr lang="en-US" sz="2800" dirty="0" err="1">
                <a:latin typeface="+mn-lt"/>
              </a:rPr>
              <a:t>monoids</a:t>
            </a:r>
            <a:r>
              <a:rPr lang="en-US" sz="2800" dirty="0">
                <a:latin typeface="+mn-lt"/>
              </a:rPr>
              <a:t>, so any composition </a:t>
            </a:r>
            <a:br>
              <a:rPr lang="en-US" sz="2800" dirty="0">
                <a:latin typeface="+mn-lt"/>
              </a:rPr>
            </a:br>
            <a:r>
              <a:rPr lang="en-US" sz="2800" dirty="0">
                <a:latin typeface="+mn-lt"/>
              </a:rPr>
              <a:t>of them can be filled in any order on any partitioning of the data. We can therefore use the entire Spark cluster for data exploration </a:t>
            </a:r>
            <a:br>
              <a:rPr lang="en-US" sz="2800" dirty="0">
                <a:latin typeface="+mn-lt"/>
              </a:rPr>
            </a:br>
            <a:r>
              <a:rPr lang="en-US" sz="2800" dirty="0">
                <a:latin typeface="+mn-lt"/>
              </a:rPr>
              <a:t>and final plots without being limited to a few plot types. </a:t>
            </a:r>
          </a:p>
          <a:p>
            <a:r>
              <a:rPr lang="en-US" sz="2800" dirty="0" err="1">
                <a:latin typeface="+mn-lt"/>
              </a:rPr>
              <a:t>Histogrammar</a:t>
            </a:r>
            <a:r>
              <a:rPr lang="en-US" sz="2800" dirty="0">
                <a:latin typeface="+mn-lt"/>
              </a:rPr>
              <a:t> is only an aggregation tool– we linked it to </a:t>
            </a:r>
            <a:r>
              <a:rPr lang="en-US" sz="2800" dirty="0" err="1">
                <a:latin typeface="+mn-lt"/>
              </a:rPr>
              <a:t>Bokeh</a:t>
            </a:r>
            <a:r>
              <a:rPr lang="en-US" sz="2800" dirty="0">
                <a:latin typeface="+mn-lt"/>
              </a:rPr>
              <a:t> to draw the plots</a:t>
            </a:r>
            <a:r>
              <a:rPr lang="en-US" sz="2800">
                <a:latin typeface="+mn-lt"/>
              </a:rPr>
              <a:t>. </a:t>
            </a:r>
            <a:r>
              <a:rPr lang="en-US" sz="2800" smtClean="0">
                <a:latin typeface="+mn-lt"/>
              </a:rPr>
              <a:t>http</a:t>
            </a:r>
            <a:r>
              <a:rPr lang="en-US" sz="2800" dirty="0">
                <a:latin typeface="+mn-lt"/>
              </a:rPr>
              <a:t>://</a:t>
            </a:r>
            <a:r>
              <a:rPr lang="en-US" sz="2800" dirty="0" err="1">
                <a:latin typeface="+mn-lt"/>
              </a:rPr>
              <a:t>histogrammar.org</a:t>
            </a:r>
            <a:r>
              <a:rPr lang="en-US" sz="2800" dirty="0">
                <a:latin typeface="+mn-lt"/>
              </a:rPr>
              <a:t> for more</a:t>
            </a:r>
            <a:r>
              <a:rPr lang="en-US" sz="2800" dirty="0" smtClean="0">
                <a:latin typeface="+mn-lt"/>
              </a:rPr>
              <a:t>.</a:t>
            </a:r>
            <a:r>
              <a:rPr lang="en-US" sz="2800" dirty="0">
                <a:latin typeface="+mn-lt"/>
              </a:rPr>
              <a:t> </a:t>
            </a:r>
            <a:endParaRPr lang="en-US" sz="2800" dirty="0">
              <a:latin typeface="+mn-lt"/>
            </a:endParaRPr>
          </a:p>
        </p:txBody>
      </p:sp>
      <p:pic>
        <p:nvPicPr>
          <p:cNvPr id="2051" name="Picture 2050"/>
          <p:cNvPicPr>
            <a:picLocks noChangeAspect="1"/>
          </p:cNvPicPr>
          <p:nvPr/>
        </p:nvPicPr>
        <p:blipFill>
          <a:blip r:embed="rId6"/>
          <a:stretch>
            <a:fillRect/>
          </a:stretch>
        </p:blipFill>
        <p:spPr>
          <a:xfrm>
            <a:off x="41325800" y="1066800"/>
            <a:ext cx="2032000" cy="2032000"/>
          </a:xfrm>
          <a:prstGeom prst="rect">
            <a:avLst/>
          </a:prstGeom>
        </p:spPr>
      </p:pic>
      <p:pic>
        <p:nvPicPr>
          <p:cNvPr id="2055" name="Picture 2054"/>
          <p:cNvPicPr>
            <a:picLocks noChangeAspect="1"/>
          </p:cNvPicPr>
          <p:nvPr/>
        </p:nvPicPr>
        <p:blipFill>
          <a:blip r:embed="rId7"/>
          <a:stretch>
            <a:fillRect/>
          </a:stretch>
        </p:blipFill>
        <p:spPr>
          <a:xfrm>
            <a:off x="38480224" y="3225800"/>
            <a:ext cx="5410976" cy="1495548"/>
          </a:xfrm>
          <a:prstGeom prst="rect">
            <a:avLst/>
          </a:prstGeom>
        </p:spPr>
      </p:pic>
      <p:pic>
        <p:nvPicPr>
          <p:cNvPr id="2056" name="Picture 2055"/>
          <p:cNvPicPr>
            <a:picLocks noChangeAspect="1"/>
          </p:cNvPicPr>
          <p:nvPr/>
        </p:nvPicPr>
        <p:blipFill>
          <a:blip r:embed="rId8"/>
          <a:stretch>
            <a:fillRect/>
          </a:stretch>
        </p:blipFill>
        <p:spPr>
          <a:xfrm>
            <a:off x="38480224" y="6586487"/>
            <a:ext cx="4055745" cy="905300"/>
          </a:xfrm>
          <a:prstGeom prst="rect">
            <a:avLst/>
          </a:prstGeom>
        </p:spPr>
      </p:pic>
      <p:pic>
        <p:nvPicPr>
          <p:cNvPr id="2057" name="Picture 2056"/>
          <p:cNvPicPr>
            <a:picLocks noChangeAspect="1"/>
          </p:cNvPicPr>
          <p:nvPr/>
        </p:nvPicPr>
        <p:blipFill>
          <a:blip r:embed="rId9"/>
          <a:stretch>
            <a:fillRect/>
          </a:stretch>
        </p:blipFill>
        <p:spPr>
          <a:xfrm>
            <a:off x="27241148" y="22574882"/>
            <a:ext cx="4459520" cy="4497185"/>
          </a:xfrm>
          <a:prstGeom prst="rect">
            <a:avLst/>
          </a:prstGeom>
        </p:spPr>
      </p:pic>
      <p:pic>
        <p:nvPicPr>
          <p:cNvPr id="4" name="Picture 3"/>
          <p:cNvPicPr>
            <a:picLocks noChangeAspect="1"/>
          </p:cNvPicPr>
          <p:nvPr/>
        </p:nvPicPr>
        <p:blipFill>
          <a:blip r:embed="rId10"/>
          <a:stretch>
            <a:fillRect/>
          </a:stretch>
        </p:blipFill>
        <p:spPr>
          <a:xfrm>
            <a:off x="10724980" y="15794367"/>
            <a:ext cx="5560600" cy="4380698"/>
          </a:xfrm>
          <a:prstGeom prst="rect">
            <a:avLst/>
          </a:prstGeom>
        </p:spPr>
      </p:pic>
      <p:pic>
        <p:nvPicPr>
          <p:cNvPr id="5" name="Picture 4"/>
          <p:cNvPicPr>
            <a:picLocks noChangeAspect="1"/>
          </p:cNvPicPr>
          <p:nvPr/>
        </p:nvPicPr>
        <p:blipFill>
          <a:blip r:embed="rId11"/>
          <a:stretch>
            <a:fillRect/>
          </a:stretch>
        </p:blipFill>
        <p:spPr>
          <a:xfrm>
            <a:off x="16554471" y="15740345"/>
            <a:ext cx="4113786" cy="4434720"/>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133473" y="10927838"/>
            <a:ext cx="5534783" cy="3952913"/>
          </a:xfrm>
          <a:prstGeom prst="rect">
            <a:avLst/>
          </a:prstGeom>
        </p:spPr>
      </p:pic>
      <p:sp>
        <p:nvSpPr>
          <p:cNvPr id="11" name="TextBox 10"/>
          <p:cNvSpPr txBox="1"/>
          <p:nvPr/>
        </p:nvSpPr>
        <p:spPr>
          <a:xfrm>
            <a:off x="10667469" y="14889222"/>
            <a:ext cx="4331559" cy="830997"/>
          </a:xfrm>
          <a:prstGeom prst="rect">
            <a:avLst/>
          </a:prstGeom>
          <a:noFill/>
        </p:spPr>
        <p:txBody>
          <a:bodyPr wrap="square" rtlCol="0">
            <a:spAutoFit/>
          </a:bodyPr>
          <a:lstStyle/>
          <a:p>
            <a:pPr algn="ctr"/>
            <a:r>
              <a:rPr lang="en-US" sz="2400" dirty="0" smtClean="0">
                <a:latin typeface="+mn-lt"/>
              </a:rPr>
              <a:t>Matter-Energy Composition of the Universe</a:t>
            </a:r>
            <a:endParaRPr lang="en-US" sz="2400" dirty="0">
              <a:latin typeface="+mn-lt"/>
            </a:endParaRPr>
          </a:p>
        </p:txBody>
      </p:sp>
      <p:sp>
        <p:nvSpPr>
          <p:cNvPr id="36" name="TextBox 35"/>
          <p:cNvSpPr txBox="1"/>
          <p:nvPr/>
        </p:nvSpPr>
        <p:spPr>
          <a:xfrm>
            <a:off x="15735084" y="14889222"/>
            <a:ext cx="4331559" cy="461665"/>
          </a:xfrm>
          <a:prstGeom prst="rect">
            <a:avLst/>
          </a:prstGeom>
          <a:noFill/>
        </p:spPr>
        <p:txBody>
          <a:bodyPr wrap="square" rtlCol="0">
            <a:spAutoFit/>
          </a:bodyPr>
          <a:lstStyle/>
          <a:p>
            <a:pPr algn="ctr"/>
            <a:r>
              <a:rPr lang="en-US" sz="2400" dirty="0" smtClean="0">
                <a:latin typeface="+mn-lt"/>
              </a:rPr>
              <a:t>The CMS detector</a:t>
            </a:r>
            <a:endParaRPr lang="en-US" sz="2400" dirty="0">
              <a:latin typeface="+mn-lt"/>
            </a:endParaRPr>
          </a:p>
        </p:txBody>
      </p:sp>
      <p:sp>
        <p:nvSpPr>
          <p:cNvPr id="37" name="TextBox 36"/>
          <p:cNvSpPr txBox="1"/>
          <p:nvPr/>
        </p:nvSpPr>
        <p:spPr>
          <a:xfrm>
            <a:off x="11249839" y="18544522"/>
            <a:ext cx="1985667" cy="830997"/>
          </a:xfrm>
          <a:prstGeom prst="rect">
            <a:avLst/>
          </a:prstGeom>
          <a:noFill/>
        </p:spPr>
        <p:txBody>
          <a:bodyPr wrap="square" rtlCol="0">
            <a:spAutoFit/>
          </a:bodyPr>
          <a:lstStyle/>
          <a:p>
            <a:pPr algn="ctr"/>
            <a:r>
              <a:rPr lang="en-US" sz="2400" smtClean="0">
                <a:latin typeface="+mn-lt"/>
              </a:rPr>
              <a:t>Visible particles</a:t>
            </a:r>
            <a:endParaRPr lang="en-US" sz="2400" dirty="0">
              <a:latin typeface="+mn-lt"/>
            </a:endParaRPr>
          </a:p>
        </p:txBody>
      </p:sp>
      <p:sp>
        <p:nvSpPr>
          <p:cNvPr id="38" name="TextBox 37"/>
          <p:cNvSpPr txBox="1"/>
          <p:nvPr/>
        </p:nvSpPr>
        <p:spPr>
          <a:xfrm>
            <a:off x="10889615" y="20214226"/>
            <a:ext cx="5554022" cy="461665"/>
          </a:xfrm>
          <a:prstGeom prst="rect">
            <a:avLst/>
          </a:prstGeom>
          <a:noFill/>
        </p:spPr>
        <p:txBody>
          <a:bodyPr wrap="square" rtlCol="0">
            <a:spAutoFit/>
          </a:bodyPr>
          <a:lstStyle/>
          <a:p>
            <a:pPr algn="ctr"/>
            <a:r>
              <a:rPr lang="en-US" sz="2400" dirty="0" smtClean="0">
                <a:latin typeface="+mn-lt"/>
              </a:rPr>
              <a:t>Example of selected collision</a:t>
            </a:r>
            <a:endParaRPr lang="en-US" sz="2400" dirty="0">
              <a:latin typeface="+mn-lt"/>
            </a:endParaRPr>
          </a:p>
        </p:txBody>
      </p:sp>
      <p:sp>
        <p:nvSpPr>
          <p:cNvPr id="39" name="TextBox 38"/>
          <p:cNvSpPr txBox="1"/>
          <p:nvPr/>
        </p:nvSpPr>
        <p:spPr>
          <a:xfrm>
            <a:off x="14084453" y="16896243"/>
            <a:ext cx="1985667" cy="1200329"/>
          </a:xfrm>
          <a:prstGeom prst="rect">
            <a:avLst/>
          </a:prstGeom>
          <a:noFill/>
        </p:spPr>
        <p:txBody>
          <a:bodyPr wrap="square" rtlCol="0">
            <a:spAutoFit/>
          </a:bodyPr>
          <a:lstStyle/>
          <a:p>
            <a:pPr algn="ctr"/>
            <a:r>
              <a:rPr lang="en-US" sz="2400" smtClean="0">
                <a:latin typeface="+mn-lt"/>
              </a:rPr>
              <a:t>Missing transverse energy</a:t>
            </a:r>
            <a:endParaRPr lang="en-US" sz="2400" dirty="0">
              <a:latin typeface="+mn-lt"/>
            </a:endParaRPr>
          </a:p>
        </p:txBody>
      </p:sp>
      <p:sp>
        <p:nvSpPr>
          <p:cNvPr id="40" name="TextBox 39"/>
          <p:cNvSpPr txBox="1"/>
          <p:nvPr/>
        </p:nvSpPr>
        <p:spPr>
          <a:xfrm>
            <a:off x="16751279" y="20208028"/>
            <a:ext cx="3807664" cy="461665"/>
          </a:xfrm>
          <a:prstGeom prst="rect">
            <a:avLst/>
          </a:prstGeom>
          <a:noFill/>
        </p:spPr>
        <p:txBody>
          <a:bodyPr wrap="square" rtlCol="0">
            <a:spAutoFit/>
          </a:bodyPr>
          <a:lstStyle/>
          <a:p>
            <a:pPr algn="ctr"/>
            <a:r>
              <a:rPr lang="en-US" sz="2400" dirty="0" smtClean="0">
                <a:latin typeface="+mn-lt"/>
              </a:rPr>
              <a:t>Publication </a:t>
            </a:r>
            <a:r>
              <a:rPr lang="en-US" sz="2400" smtClean="0">
                <a:latin typeface="+mn-lt"/>
              </a:rPr>
              <a:t>physics plot</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61312</TotalTime>
  <Words>906</Words>
  <Application>Microsoft Macintosh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Saba Sehrish</cp:lastModifiedBy>
  <cp:revision>231</cp:revision>
  <dcterms:created xsi:type="dcterms:W3CDTF">2005-05-18T01:24:28Z</dcterms:created>
  <dcterms:modified xsi:type="dcterms:W3CDTF">2016-10-07T03:56:49Z</dcterms:modified>
  <cp:category>Powerpoint poster templates</cp:category>
</cp:coreProperties>
</file>