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3ac706e8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3ac706e8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3ac706e8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3ac706e8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3ac706e8a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3ac706e8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3ac706e8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3ac706e8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3ac706e8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3ac706e8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ac706e8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ac706e8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3ac706e8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3ac706e8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3ac706e8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3ac706e8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3ac706e8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3ac706e8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3ac706e8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3ac706e8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3ac706e8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3ac706e8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3ac706e8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3ac706e8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3ac706e8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3ac706e8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Rostlab/prot_bert" TargetMode="External"/><Relationship Id="rId4" Type="http://schemas.openxmlformats.org/officeDocument/2006/relationships/hyperlink" Target="https://www.kaggle.com/datasets/henriupton/protbert-embeddings-for-cafa5" TargetMode="External"/><Relationship Id="rId5" Type="http://schemas.openxmlformats.org/officeDocument/2006/relationships/hyperlink" Target="https://academic.oup.com/bioinformatics/article/38/8/2102/6502274" TargetMode="External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hemistry.stackexchange.com/questions/122109/how-to-get-the-smiles-of-all-compounds-on-pubche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Predicting Protein-Molecule binding affinity using Machine learning</a:t>
            </a:r>
            <a:endParaRPr b="1"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037650" y="4350900"/>
            <a:ext cx="295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Author: Anatoly Buchin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750750" y="1214000"/>
            <a:ext cx="3969600" cy="382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performing models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461525" y="1156850"/>
            <a:ext cx="3147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Accuracy: 93%  Recall: 93%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Chance: 50%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5685863" y="1092950"/>
            <a:ext cx="25551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XGBoost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Accuracy: 82%  Recall: 82%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Chance: 50%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88" y="1956750"/>
            <a:ext cx="3596430" cy="2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330" y="1956750"/>
            <a:ext cx="3596430" cy="29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 txBox="1"/>
          <p:nvPr/>
        </p:nvSpPr>
        <p:spPr>
          <a:xfrm>
            <a:off x="5998100" y="382250"/>
            <a:ext cx="27555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 is the best model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performing models</a:t>
            </a:r>
            <a:endParaRPr/>
          </a:p>
        </p:txBody>
      </p:sp>
      <p:pic>
        <p:nvPicPr>
          <p:cNvPr id="377" name="Google Shape;3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75" y="1969887"/>
            <a:ext cx="3620925" cy="297393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3"/>
          <p:cNvSpPr txBox="1"/>
          <p:nvPr/>
        </p:nvSpPr>
        <p:spPr>
          <a:xfrm>
            <a:off x="2038808" y="1172825"/>
            <a:ext cx="2985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Logistic regression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Accuracy: 50% Recall: 50%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Chance: 50%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606" y="1969875"/>
            <a:ext cx="3706693" cy="30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3"/>
          <p:cNvSpPr txBox="1"/>
          <p:nvPr/>
        </p:nvSpPr>
        <p:spPr>
          <a:xfrm>
            <a:off x="5735175" y="1108950"/>
            <a:ext cx="2818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 layer Neural network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Accuracy: 52% Recall: 50%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Chance: 50%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weights</a:t>
            </a:r>
            <a:r>
              <a:rPr lang="en"/>
              <a:t> of the best classifier</a:t>
            </a:r>
            <a:endParaRPr/>
          </a:p>
        </p:txBody>
      </p:sp>
      <p:pic>
        <p:nvPicPr>
          <p:cNvPr id="386" name="Google Shape;3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313" y="1461575"/>
            <a:ext cx="5342524" cy="33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4"/>
          <p:cNvSpPr txBox="1"/>
          <p:nvPr/>
        </p:nvSpPr>
        <p:spPr>
          <a:xfrm>
            <a:off x="375375" y="1597875"/>
            <a:ext cx="2723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Observations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Ligand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features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have high weights for classification performance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Protein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features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from Prot-Bert have lower weights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4436250" y="3670225"/>
            <a:ext cx="1445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Protein features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6633225" y="2871550"/>
            <a:ext cx="1445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Ligand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features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improves for larger sample sizes</a:t>
            </a:r>
            <a:endParaRPr/>
          </a:p>
        </p:txBody>
      </p:sp>
      <p:pic>
        <p:nvPicPr>
          <p:cNvPr id="395" name="Google Shape;3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450" y="1565925"/>
            <a:ext cx="5100800" cy="32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5"/>
          <p:cNvSpPr txBox="1"/>
          <p:nvPr/>
        </p:nvSpPr>
        <p:spPr>
          <a:xfrm>
            <a:off x="686875" y="1821500"/>
            <a:ext cx="28113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Observations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 and XGBoost performance improves for larger sample sizes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Logistic regression and 2 layer neural network (MLP) does not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significantly improve for larger samples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02" name="Google Shape;402;p26"/>
          <p:cNvSpPr txBox="1"/>
          <p:nvPr>
            <p:ph idx="1" type="body"/>
          </p:nvPr>
        </p:nvSpPr>
        <p:spPr>
          <a:xfrm>
            <a:off x="888475" y="1438900"/>
            <a:ext cx="41832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is the best model we tested for predicting the protein-to-ligand binding problem with 92% </a:t>
            </a:r>
            <a:r>
              <a:rPr lang="en"/>
              <a:t>accuracy</a:t>
            </a:r>
            <a:r>
              <a:rPr lang="en"/>
              <a:t> of prediction based on test set performance.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Combined protein (Prot-Bert) and ligand (RDkit) representations of molecules could be used to predict their binding affinity.</a:t>
            </a:r>
            <a:endParaRPr/>
          </a:p>
        </p:txBody>
      </p:sp>
      <p:sp>
        <p:nvSpPr>
          <p:cNvPr id="403" name="Google Shape;403;p26"/>
          <p:cNvSpPr txBox="1"/>
          <p:nvPr/>
        </p:nvSpPr>
        <p:spPr>
          <a:xfrm>
            <a:off x="5908850" y="694888"/>
            <a:ext cx="3147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Accuracy: 93%  Recall: 93%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Chance: 50%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4" name="Google Shape;4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613" y="1494788"/>
            <a:ext cx="3596430" cy="29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36750" y="1510300"/>
            <a:ext cx="3312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Classical drug discovery problem: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all ligands that could bind to the given target, based on target and ligand properties.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Predict binding affinity between protein-molecule pairs.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Provided: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UniProt and PubChem IDs for confirmed binding pairs measured by kiba_score.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external data for features and synthetic negative examples.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400" y="1390200"/>
            <a:ext cx="3195100" cy="31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37038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720775" y="1774400"/>
            <a:ext cx="29931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Predict binding affinity between protein-molecule pairs.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Provided: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UniProt and PubChem IDs for confirmed binding pairs measured by kiba_score.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external data for features and synthetic negative examples.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925" y="1741125"/>
            <a:ext cx="4680425" cy="19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3911925" y="3745800"/>
            <a:ext cx="918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Proteins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5101100" y="3745800"/>
            <a:ext cx="918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Ligands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6143700" y="3745800"/>
            <a:ext cx="918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Binding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7254525" y="3745800"/>
            <a:ext cx="1367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Measurement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5361000" y="1157375"/>
            <a:ext cx="1701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Provided dataset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75" y="1526675"/>
            <a:ext cx="5363875" cy="33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357825" y="1733850"/>
            <a:ext cx="30879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interpretation: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positive kiba_score (&gt;0) means binding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Observation bias: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if ligands were not bound, their kiba_score was not recorded (positive sampling bias)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Solution: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random shuffling of Uniprot_ID and pubchem_cid to obtain negative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samples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Caution: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we should avoid random co-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occurrences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after shuffling (removed)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5359125" y="1061175"/>
            <a:ext cx="2260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KIBA score distribution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29712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425250" y="1861450"/>
            <a:ext cx="30810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d</a:t>
            </a:r>
            <a:r>
              <a:rPr lang="en"/>
              <a:t>ata has duplicates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r>
              <a:rPr lang="en"/>
              <a:t>take an average for Uniprot_ID x pubchem_cid pair.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Assumption: </a:t>
            </a:r>
            <a:r>
              <a:rPr lang="en"/>
              <a:t>every duplicate value is an experiment -&gt; perform the average for all duplicates</a:t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50" y="1239150"/>
            <a:ext cx="5287825" cy="351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/>
        </p:nvSpPr>
        <p:spPr>
          <a:xfrm>
            <a:off x="5127500" y="742425"/>
            <a:ext cx="2971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KIBA score distribution for proteins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the </a:t>
            </a:r>
            <a:r>
              <a:rPr lang="en"/>
              <a:t>training </a:t>
            </a:r>
            <a:r>
              <a:rPr lang="en"/>
              <a:t>dataset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760725" y="1830325"/>
            <a:ext cx="2673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after combination of positive (kiba_score&gt;0) ang negative (kiba_score&lt;0) values the dataset becomes </a:t>
            </a:r>
            <a:r>
              <a:rPr lang="en"/>
              <a:t>unbalanced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r>
              <a:rPr lang="en"/>
              <a:t> form dataset with </a:t>
            </a:r>
            <a:r>
              <a:rPr lang="en"/>
              <a:t>positive</a:t>
            </a:r>
            <a:r>
              <a:rPr lang="en"/>
              <a:t> and negative examples well </a:t>
            </a:r>
            <a:r>
              <a:rPr lang="en"/>
              <a:t>balanced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0 - not bound (kiba_score=0)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1 - bound (kiba_score&gt;0)</a:t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250" y="1597875"/>
            <a:ext cx="4368150" cy="35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4656325" y="1109100"/>
            <a:ext cx="4049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Distribution of kiba_scores in combined dataset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proteins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161675" y="1619625"/>
            <a:ext cx="30630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how to represent the molecular structure of </a:t>
            </a:r>
            <a:r>
              <a:rPr lang="en"/>
              <a:t>proteins</a:t>
            </a:r>
            <a:r>
              <a:rPr lang="en"/>
              <a:t> from UniProt_ID?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r>
              <a:rPr lang="en"/>
              <a:t> use low-dimensional embedding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Prot-Bert Model</a:t>
            </a:r>
            <a:r>
              <a:rPr lang="en"/>
              <a:t>. Every protein is 1024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Caution:</a:t>
            </a:r>
            <a:r>
              <a:rPr lang="en"/>
              <a:t> inference of the model is slow, so we are using pre-computed embeddings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kaggle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protein is not present -&gt; compute embeddings using Prot-Bert model.</a:t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3506100" y="4464650"/>
            <a:ext cx="1765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Brandes et al 2022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 rotWithShape="1">
          <a:blip r:embed="rId6">
            <a:alphaModFix/>
          </a:blip>
          <a:srcRect b="4589" l="0" r="0" t="-4589"/>
          <a:stretch/>
        </p:blipFill>
        <p:spPr>
          <a:xfrm>
            <a:off x="5271300" y="976013"/>
            <a:ext cx="3063000" cy="382881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 txBox="1"/>
          <p:nvPr/>
        </p:nvSpPr>
        <p:spPr>
          <a:xfrm>
            <a:off x="3002925" y="2691550"/>
            <a:ext cx="2508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UniProt_ID -&gt; Sequence -&gt;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6113876" y="1343375"/>
            <a:ext cx="1044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Prot-Bert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8430150" y="2622075"/>
            <a:ext cx="762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1024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vector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9"/>
          <p:cNvSpPr/>
          <p:nvPr/>
        </p:nvSpPr>
        <p:spPr>
          <a:xfrm rot="-5400000">
            <a:off x="8090650" y="2742675"/>
            <a:ext cx="215700" cy="29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ligands</a:t>
            </a:r>
            <a:endParaRPr/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553050" y="1750450"/>
            <a:ext cx="355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how to represent ligands from using pubchem_id?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r>
              <a:rPr lang="en"/>
              <a:t> use rdkit to extract ligand features. We use molecular </a:t>
            </a:r>
            <a:r>
              <a:rPr lang="en"/>
              <a:t>fingerprints</a:t>
            </a:r>
            <a:r>
              <a:rPr lang="en"/>
              <a:t>, polar surface area and many other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Caution:</a:t>
            </a:r>
            <a:r>
              <a:rPr lang="en"/>
              <a:t> python API is very slow for ~650K ligands, I have engineered solution based on SMILES </a:t>
            </a:r>
            <a:r>
              <a:rPr lang="en"/>
              <a:t>representation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3"/>
              </a:rPr>
              <a:t>Mapping</a:t>
            </a:r>
            <a:r>
              <a:rPr lang="en"/>
              <a:t> for pubchem_id x SMILES.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4392625" y="1737988"/>
            <a:ext cx="2508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pubchem_cid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-&gt; SMILES -&gt; 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801" y="1645275"/>
            <a:ext cx="599025" cy="5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0"/>
          <p:cNvSpPr txBox="1"/>
          <p:nvPr/>
        </p:nvSpPr>
        <p:spPr>
          <a:xfrm>
            <a:off x="7580100" y="1752338"/>
            <a:ext cx="122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-&gt; features</a:t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5">
            <a:alphaModFix/>
          </a:blip>
          <a:srcRect b="0" l="52778" r="0" t="0"/>
          <a:stretch/>
        </p:blipFill>
        <p:spPr>
          <a:xfrm>
            <a:off x="7004449" y="2571750"/>
            <a:ext cx="1449851" cy="2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/>
        </p:nvSpPr>
        <p:spPr>
          <a:xfrm>
            <a:off x="4824150" y="3146800"/>
            <a:ext cx="1788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~650K ligands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Batch-processing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Parallel processing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303800" y="598575"/>
            <a:ext cx="5477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Formulation of ML problem</a:t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535100" y="2050350"/>
            <a:ext cx="30429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protein, ligand features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Target: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outcome is  binary (1 - bound, 0 -not bound)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Models: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Forest, Logistic Regression, XGBoost, 2 layer Neural network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Metrics: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accuracy, confusion matrix, recall and f1 score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3872950" y="2227650"/>
            <a:ext cx="1334400" cy="1812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207359" y="2227650"/>
            <a:ext cx="2619000" cy="1812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3798825" y="1747221"/>
            <a:ext cx="1393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Protein features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5905025" y="1747225"/>
            <a:ext cx="1334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Ligand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features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8285719" y="2227650"/>
            <a:ext cx="403200" cy="181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8078050" y="1736000"/>
            <a:ext cx="1002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Outcome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8337950" y="2227650"/>
            <a:ext cx="4032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3736275" y="4200225"/>
            <a:ext cx="1518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~1024 features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(Prot-Bert)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5841125" y="4164400"/>
            <a:ext cx="1462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~2200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features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(RDkit)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4535500" y="1305200"/>
            <a:ext cx="304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Combining protein +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ligand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features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