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4" r:id="rId22"/>
    <p:sldId id="295" r:id="rId23"/>
    <p:sldId id="296" r:id="rId24"/>
    <p:sldId id="297" r:id="rId25"/>
    <p:sldId id="298" r:id="rId26"/>
    <p:sldId id="299" r:id="rId27"/>
    <p:sldId id="300" r:id="rId28"/>
    <p:sldId id="301" r:id="rId29"/>
    <p:sldId id="302" r:id="rId30"/>
    <p:sldId id="303" r:id="rId31"/>
    <p:sldId id="304" r:id="rId32"/>
    <p:sldId id="306" r:id="rId33"/>
    <p:sldId id="307" r:id="rId34"/>
    <p:sldId id="293" r:id="rId35"/>
    <p:sldId id="309" r:id="rId36"/>
    <p:sldId id="311" r:id="rId37"/>
    <p:sldId id="310" r:id="rId38"/>
    <p:sldId id="312" r:id="rId39"/>
    <p:sldId id="313" r:id="rId40"/>
    <p:sldId id="31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D1D377-5F0D-48C5-96E8-331FC153F38F}">
          <p14:sldIdLst>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4"/>
            <p14:sldId id="295"/>
            <p14:sldId id="296"/>
            <p14:sldId id="297"/>
            <p14:sldId id="298"/>
            <p14:sldId id="299"/>
            <p14:sldId id="300"/>
            <p14:sldId id="301"/>
            <p14:sldId id="302"/>
            <p14:sldId id="303"/>
            <p14:sldId id="304"/>
            <p14:sldId id="306"/>
            <p14:sldId id="307"/>
            <p14:sldId id="293"/>
            <p14:sldId id="309"/>
            <p14:sldId id="311"/>
            <p14:sldId id="310"/>
            <p14:sldId id="312"/>
            <p14:sldId id="313"/>
            <p14:sldId id="314"/>
          </p14:sldIdLst>
        </p14:section>
        <p14:section name="Untitled Section" id="{9FE838C6-6AD4-4BCA-A109-B8251589704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87" autoAdjust="0"/>
    <p:restoredTop sz="94660"/>
  </p:normalViewPr>
  <p:slideViewPr>
    <p:cSldViewPr snapToGrid="0">
      <p:cViewPr varScale="1">
        <p:scale>
          <a:sx n="106" d="100"/>
          <a:sy n="106" d="100"/>
        </p:scale>
        <p:origin x="-64" y="-196"/>
      </p:cViewPr>
      <p:guideLst>
        <p:guide orient="horz" pos="2160"/>
        <p:guide pos="3840"/>
      </p:guideLst>
    </p:cSldViewPr>
  </p:slideViewPr>
  <p:notesTextViewPr>
    <p:cViewPr>
      <p:scale>
        <a:sx n="1" d="1"/>
        <a:sy n="1" d="1"/>
      </p:scale>
      <p:origin x="0" y="0"/>
    </p:cViewPr>
  </p:notesTextViewPr>
  <p:sorterViewPr>
    <p:cViewPr>
      <p:scale>
        <a:sx n="100" d="100"/>
        <a:sy n="100" d="100"/>
      </p:scale>
      <p:origin x="0" y="8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32CC1F-1637-464F-B9C7-1D25D26249B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2FCC49C-D26F-4BB7-B61E-DA20DD61B7F1}">
      <dgm:prSet/>
      <dgm:spPr/>
      <dgm:t>
        <a:bodyPr/>
        <a:lstStyle/>
        <a:p>
          <a:pPr algn="l" rtl="0"/>
          <a:r>
            <a:rPr lang="en-US" b="1" dirty="0" smtClean="0"/>
            <a:t>DATA EXPLORATION</a:t>
          </a:r>
          <a:br>
            <a:rPr lang="en-US" b="1" dirty="0" smtClean="0"/>
          </a:br>
          <a:r>
            <a:rPr lang="en-US" dirty="0" smtClean="0"/>
            <a:t>Since our dataset can be grouped per day to create meaningful visualizations. The dataset contains data from October 2014 until December 2018. </a:t>
          </a:r>
          <a:endParaRPr lang="en-US" dirty="0"/>
        </a:p>
      </dgm:t>
    </dgm:pt>
    <dgm:pt modelId="{85B23A5C-0102-4A01-AC9A-0D9A9ABAA177}" type="parTrans" cxnId="{3AF50565-D32A-46BA-AFB2-0F31B8CFB0CB}">
      <dgm:prSet/>
      <dgm:spPr/>
      <dgm:t>
        <a:bodyPr/>
        <a:lstStyle/>
        <a:p>
          <a:endParaRPr lang="en-US"/>
        </a:p>
      </dgm:t>
    </dgm:pt>
    <dgm:pt modelId="{3FA59621-51A0-4A6B-B377-4181060C53B3}" type="sibTrans" cxnId="{3AF50565-D32A-46BA-AFB2-0F31B8CFB0CB}">
      <dgm:prSet/>
      <dgm:spPr/>
      <dgm:t>
        <a:bodyPr/>
        <a:lstStyle/>
        <a:p>
          <a:endParaRPr lang="en-US"/>
        </a:p>
      </dgm:t>
    </dgm:pt>
    <dgm:pt modelId="{CBC052FC-5A3C-46F7-8A11-6A03C762485E}" type="pres">
      <dgm:prSet presAssocID="{0A32CC1F-1637-464F-B9C7-1D25D26249B4}" presName="Name0" presStyleCnt="0">
        <dgm:presLayoutVars>
          <dgm:dir/>
          <dgm:animLvl val="lvl"/>
          <dgm:resizeHandles val="exact"/>
        </dgm:presLayoutVars>
      </dgm:prSet>
      <dgm:spPr/>
    </dgm:pt>
    <dgm:pt modelId="{1A459EFF-90DD-4253-A02B-14A61177A8FD}" type="pres">
      <dgm:prSet presAssocID="{72FCC49C-D26F-4BB7-B61E-DA20DD61B7F1}" presName="linNode" presStyleCnt="0"/>
      <dgm:spPr/>
    </dgm:pt>
    <dgm:pt modelId="{C9D1F2A0-D523-4EA6-B66A-A0C4FD027498}" type="pres">
      <dgm:prSet presAssocID="{72FCC49C-D26F-4BB7-B61E-DA20DD61B7F1}" presName="parentText" presStyleLbl="node1" presStyleIdx="0" presStyleCnt="1" custScaleX="277778">
        <dgm:presLayoutVars>
          <dgm:chMax val="1"/>
          <dgm:bulletEnabled val="1"/>
        </dgm:presLayoutVars>
      </dgm:prSet>
      <dgm:spPr/>
      <dgm:t>
        <a:bodyPr/>
        <a:lstStyle/>
        <a:p>
          <a:endParaRPr lang="en-US"/>
        </a:p>
      </dgm:t>
    </dgm:pt>
  </dgm:ptLst>
  <dgm:cxnLst>
    <dgm:cxn modelId="{0631E4B0-2B85-4AD3-AB5E-2F580B2D3B8A}" type="presOf" srcId="{72FCC49C-D26F-4BB7-B61E-DA20DD61B7F1}" destId="{C9D1F2A0-D523-4EA6-B66A-A0C4FD027498}" srcOrd="0" destOrd="0" presId="urn:microsoft.com/office/officeart/2005/8/layout/vList5"/>
    <dgm:cxn modelId="{3AF50565-D32A-46BA-AFB2-0F31B8CFB0CB}" srcId="{0A32CC1F-1637-464F-B9C7-1D25D26249B4}" destId="{72FCC49C-D26F-4BB7-B61E-DA20DD61B7F1}" srcOrd="0" destOrd="0" parTransId="{85B23A5C-0102-4A01-AC9A-0D9A9ABAA177}" sibTransId="{3FA59621-51A0-4A6B-B377-4181060C53B3}"/>
    <dgm:cxn modelId="{29F9DB52-9E0C-4D89-9AB4-2EBCF6887A58}" type="presOf" srcId="{0A32CC1F-1637-464F-B9C7-1D25D26249B4}" destId="{CBC052FC-5A3C-46F7-8A11-6A03C762485E}" srcOrd="0" destOrd="0" presId="urn:microsoft.com/office/officeart/2005/8/layout/vList5"/>
    <dgm:cxn modelId="{F70CCD41-C0D8-4A39-AE9A-2A8290949A26}" type="presParOf" srcId="{CBC052FC-5A3C-46F7-8A11-6A03C762485E}" destId="{1A459EFF-90DD-4253-A02B-14A61177A8FD}" srcOrd="0" destOrd="0" presId="urn:microsoft.com/office/officeart/2005/8/layout/vList5"/>
    <dgm:cxn modelId="{CFF2EA47-2534-4E25-869A-BA708E32118C}" type="presParOf" srcId="{1A459EFF-90DD-4253-A02B-14A61177A8FD}" destId="{C9D1F2A0-D523-4EA6-B66A-A0C4FD02749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1F2A0-D523-4EA6-B66A-A0C4FD027498}">
      <dsp:nvSpPr>
        <dsp:cNvPr id="0" name=""/>
        <dsp:cNvSpPr/>
      </dsp:nvSpPr>
      <dsp:spPr>
        <a:xfrm>
          <a:off x="5130" y="0"/>
          <a:ext cx="10505339" cy="1744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l" defTabSz="1155700" rtl="0">
            <a:lnSpc>
              <a:spcPct val="90000"/>
            </a:lnSpc>
            <a:spcBef>
              <a:spcPct val="0"/>
            </a:spcBef>
            <a:spcAft>
              <a:spcPct val="35000"/>
            </a:spcAft>
          </a:pPr>
          <a:r>
            <a:rPr lang="en-US" sz="2600" b="1" kern="1200" dirty="0" smtClean="0"/>
            <a:t>DATA EXPLORATION</a:t>
          </a:r>
          <a:br>
            <a:rPr lang="en-US" sz="2600" b="1" kern="1200" dirty="0" smtClean="0"/>
          </a:br>
          <a:r>
            <a:rPr lang="en-US" sz="2600" kern="1200" dirty="0" smtClean="0"/>
            <a:t>Since our dataset can be grouped per day to create meaningful visualizations. The dataset contains data from October 2014 until December 2018. </a:t>
          </a:r>
          <a:endParaRPr lang="en-US" sz="2600" kern="1200" dirty="0"/>
        </a:p>
      </dsp:txBody>
      <dsp:txXfrm>
        <a:off x="90288" y="85158"/>
        <a:ext cx="10335023" cy="157415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247BBC-D7E5-40A7-BC95-4EA6465EA3CD}"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4E88D-BC29-479E-82B3-A3093E3BC979}" type="slidenum">
              <a:rPr lang="en-US" smtClean="0"/>
              <a:pPr/>
              <a:t>‹#›</a:t>
            </a:fld>
            <a:endParaRPr lang="en-US"/>
          </a:p>
        </p:txBody>
      </p:sp>
    </p:spTree>
    <p:extLst>
      <p:ext uri="{BB962C8B-B14F-4D97-AF65-F5344CB8AC3E}">
        <p14:creationId xmlns:p14="http://schemas.microsoft.com/office/powerpoint/2010/main" val="3333540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47BBC-D7E5-40A7-BC95-4EA6465EA3CD}"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4E88D-BC29-479E-82B3-A3093E3BC979}" type="slidenum">
              <a:rPr lang="en-US" smtClean="0"/>
              <a:pPr/>
              <a:t>‹#›</a:t>
            </a:fld>
            <a:endParaRPr lang="en-US"/>
          </a:p>
        </p:txBody>
      </p:sp>
    </p:spTree>
    <p:extLst>
      <p:ext uri="{BB962C8B-B14F-4D97-AF65-F5344CB8AC3E}">
        <p14:creationId xmlns:p14="http://schemas.microsoft.com/office/powerpoint/2010/main" val="122436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47BBC-D7E5-40A7-BC95-4EA6465EA3CD}"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4E88D-BC29-479E-82B3-A3093E3BC979}" type="slidenum">
              <a:rPr lang="en-US" smtClean="0"/>
              <a:pPr/>
              <a:t>‹#›</a:t>
            </a:fld>
            <a:endParaRPr lang="en-US"/>
          </a:p>
        </p:txBody>
      </p:sp>
    </p:spTree>
    <p:extLst>
      <p:ext uri="{BB962C8B-B14F-4D97-AF65-F5344CB8AC3E}">
        <p14:creationId xmlns:p14="http://schemas.microsoft.com/office/powerpoint/2010/main" val="139118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47BBC-D7E5-40A7-BC95-4EA6465EA3CD}"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4E88D-BC29-479E-82B3-A3093E3BC979}" type="slidenum">
              <a:rPr lang="en-US" smtClean="0"/>
              <a:pPr/>
              <a:t>‹#›</a:t>
            </a:fld>
            <a:endParaRPr lang="en-US"/>
          </a:p>
        </p:txBody>
      </p:sp>
    </p:spTree>
    <p:extLst>
      <p:ext uri="{BB962C8B-B14F-4D97-AF65-F5344CB8AC3E}">
        <p14:creationId xmlns:p14="http://schemas.microsoft.com/office/powerpoint/2010/main" val="185977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247BBC-D7E5-40A7-BC95-4EA6465EA3CD}"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4E88D-BC29-479E-82B3-A3093E3BC979}" type="slidenum">
              <a:rPr lang="en-US" smtClean="0"/>
              <a:pPr/>
              <a:t>‹#›</a:t>
            </a:fld>
            <a:endParaRPr lang="en-US"/>
          </a:p>
        </p:txBody>
      </p:sp>
    </p:spTree>
    <p:extLst>
      <p:ext uri="{BB962C8B-B14F-4D97-AF65-F5344CB8AC3E}">
        <p14:creationId xmlns:p14="http://schemas.microsoft.com/office/powerpoint/2010/main" val="277086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247BBC-D7E5-40A7-BC95-4EA6465EA3CD}"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4E88D-BC29-479E-82B3-A3093E3BC979}" type="slidenum">
              <a:rPr lang="en-US" smtClean="0"/>
              <a:pPr/>
              <a:t>‹#›</a:t>
            </a:fld>
            <a:endParaRPr lang="en-US"/>
          </a:p>
        </p:txBody>
      </p:sp>
    </p:spTree>
    <p:extLst>
      <p:ext uri="{BB962C8B-B14F-4D97-AF65-F5344CB8AC3E}">
        <p14:creationId xmlns:p14="http://schemas.microsoft.com/office/powerpoint/2010/main" val="3514713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247BBC-D7E5-40A7-BC95-4EA6465EA3CD}" type="datetimeFigureOut">
              <a:rPr lang="en-US" smtClean="0"/>
              <a:pPr/>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34E88D-BC29-479E-82B3-A3093E3BC979}" type="slidenum">
              <a:rPr lang="en-US" smtClean="0"/>
              <a:pPr/>
              <a:t>‹#›</a:t>
            </a:fld>
            <a:endParaRPr lang="en-US"/>
          </a:p>
        </p:txBody>
      </p:sp>
    </p:spTree>
    <p:extLst>
      <p:ext uri="{BB962C8B-B14F-4D97-AF65-F5344CB8AC3E}">
        <p14:creationId xmlns:p14="http://schemas.microsoft.com/office/powerpoint/2010/main" val="2181821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247BBC-D7E5-40A7-BC95-4EA6465EA3CD}" type="datetimeFigureOut">
              <a:rPr lang="en-US" smtClean="0"/>
              <a:pPr/>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34E88D-BC29-479E-82B3-A3093E3BC979}" type="slidenum">
              <a:rPr lang="en-US" smtClean="0"/>
              <a:pPr/>
              <a:t>‹#›</a:t>
            </a:fld>
            <a:endParaRPr lang="en-US"/>
          </a:p>
        </p:txBody>
      </p:sp>
    </p:spTree>
    <p:extLst>
      <p:ext uri="{BB962C8B-B14F-4D97-AF65-F5344CB8AC3E}">
        <p14:creationId xmlns:p14="http://schemas.microsoft.com/office/powerpoint/2010/main" val="185118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47BBC-D7E5-40A7-BC95-4EA6465EA3CD}" type="datetimeFigureOut">
              <a:rPr lang="en-US" smtClean="0"/>
              <a:pPr/>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34E88D-BC29-479E-82B3-A3093E3BC979}" type="slidenum">
              <a:rPr lang="en-US" smtClean="0"/>
              <a:pPr/>
              <a:t>‹#›</a:t>
            </a:fld>
            <a:endParaRPr lang="en-US"/>
          </a:p>
        </p:txBody>
      </p:sp>
    </p:spTree>
    <p:extLst>
      <p:ext uri="{BB962C8B-B14F-4D97-AF65-F5344CB8AC3E}">
        <p14:creationId xmlns:p14="http://schemas.microsoft.com/office/powerpoint/2010/main" val="226498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247BBC-D7E5-40A7-BC95-4EA6465EA3CD}"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4E88D-BC29-479E-82B3-A3093E3BC979}" type="slidenum">
              <a:rPr lang="en-US" smtClean="0"/>
              <a:pPr/>
              <a:t>‹#›</a:t>
            </a:fld>
            <a:endParaRPr lang="en-US"/>
          </a:p>
        </p:txBody>
      </p:sp>
    </p:spTree>
    <p:extLst>
      <p:ext uri="{BB962C8B-B14F-4D97-AF65-F5344CB8AC3E}">
        <p14:creationId xmlns:p14="http://schemas.microsoft.com/office/powerpoint/2010/main" val="74746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247BBC-D7E5-40A7-BC95-4EA6465EA3CD}"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4E88D-BC29-479E-82B3-A3093E3BC979}" type="slidenum">
              <a:rPr lang="en-US" smtClean="0"/>
              <a:pPr/>
              <a:t>‹#›</a:t>
            </a:fld>
            <a:endParaRPr lang="en-US"/>
          </a:p>
        </p:txBody>
      </p:sp>
    </p:spTree>
    <p:extLst>
      <p:ext uri="{BB962C8B-B14F-4D97-AF65-F5344CB8AC3E}">
        <p14:creationId xmlns:p14="http://schemas.microsoft.com/office/powerpoint/2010/main" val="980052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47BBC-D7E5-40A7-BC95-4EA6465EA3CD}" type="datetimeFigureOut">
              <a:rPr lang="en-US" smtClean="0"/>
              <a:pPr/>
              <a:t>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4E88D-BC29-479E-82B3-A3093E3BC979}" type="slidenum">
              <a:rPr lang="en-US" smtClean="0"/>
              <a:pPr/>
              <a:t>‹#›</a:t>
            </a:fld>
            <a:endParaRPr lang="en-US"/>
          </a:p>
        </p:txBody>
      </p:sp>
    </p:spTree>
    <p:extLst>
      <p:ext uri="{BB962C8B-B14F-4D97-AF65-F5344CB8AC3E}">
        <p14:creationId xmlns:p14="http://schemas.microsoft.com/office/powerpoint/2010/main" val="12342534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Mortgage Loans Analytics</a:t>
            </a:r>
            <a:r>
              <a:rPr lang="en-US" b="1" dirty="0"/>
              <a:t/>
            </a:r>
            <a:br>
              <a:rPr lang="en-US" b="1" dirty="0"/>
            </a:br>
            <a:endParaRPr lang="en-US" dirty="0"/>
          </a:p>
        </p:txBody>
      </p:sp>
      <p:sp>
        <p:nvSpPr>
          <p:cNvPr id="3" name="Content Placeholder 2"/>
          <p:cNvSpPr>
            <a:spLocks noGrp="1"/>
          </p:cNvSpPr>
          <p:nvPr>
            <p:ph idx="1"/>
          </p:nvPr>
        </p:nvSpPr>
        <p:spPr>
          <a:xfrm>
            <a:off x="838200" y="1591200"/>
            <a:ext cx="10515600" cy="4585763"/>
          </a:xfrm>
        </p:spPr>
        <p:txBody>
          <a:bodyPr>
            <a:normAutofit/>
          </a:bodyPr>
          <a:lstStyle/>
          <a:p>
            <a:pPr lvl="0"/>
            <a:r>
              <a:rPr lang="en-US" dirty="0" smtClean="0">
                <a:solidFill>
                  <a:srgbClr val="002060"/>
                </a:solidFill>
              </a:rPr>
              <a:t>Loan </a:t>
            </a:r>
            <a:r>
              <a:rPr lang="en-US" dirty="0">
                <a:solidFill>
                  <a:srgbClr val="002060"/>
                </a:solidFill>
              </a:rPr>
              <a:t>Type: to indicate the loan if fixed rate, or balloon loan , or ARM, </a:t>
            </a:r>
            <a:r>
              <a:rPr lang="en-US" dirty="0" smtClean="0">
                <a:solidFill>
                  <a:srgbClr val="002060"/>
                </a:solidFill>
              </a:rPr>
              <a:t>Loan </a:t>
            </a:r>
            <a:r>
              <a:rPr lang="en-US" dirty="0">
                <a:solidFill>
                  <a:srgbClr val="002060"/>
                </a:solidFill>
              </a:rPr>
              <a:t>program type: to indicate conforming loan, FHA/VA loan, Jumbo loan or sub-prime loan</a:t>
            </a:r>
          </a:p>
          <a:p>
            <a:pPr lvl="0"/>
            <a:r>
              <a:rPr lang="en-US" dirty="0">
                <a:solidFill>
                  <a:srgbClr val="002060"/>
                </a:solidFill>
              </a:rPr>
              <a:t>Current </a:t>
            </a:r>
            <a:r>
              <a:rPr lang="en-US" dirty="0" smtClean="0">
                <a:solidFill>
                  <a:srgbClr val="002060"/>
                </a:solidFill>
              </a:rPr>
              <a:t>Interest </a:t>
            </a:r>
            <a:r>
              <a:rPr lang="en-US" dirty="0">
                <a:solidFill>
                  <a:srgbClr val="002060"/>
                </a:solidFill>
              </a:rPr>
              <a:t>rate:</a:t>
            </a:r>
          </a:p>
          <a:p>
            <a:pPr lvl="0"/>
            <a:r>
              <a:rPr lang="en-US" dirty="0" smtClean="0">
                <a:solidFill>
                  <a:srgbClr val="002060"/>
                </a:solidFill>
              </a:rPr>
              <a:t>FICO </a:t>
            </a:r>
            <a:r>
              <a:rPr lang="en-US" dirty="0">
                <a:solidFill>
                  <a:srgbClr val="002060"/>
                </a:solidFill>
              </a:rPr>
              <a:t>Score: the updated fico score</a:t>
            </a:r>
          </a:p>
          <a:p>
            <a:pPr lvl="0"/>
            <a:r>
              <a:rPr lang="en-US" dirty="0">
                <a:solidFill>
                  <a:srgbClr val="002060"/>
                </a:solidFill>
              </a:rPr>
              <a:t>LTV: the current loan to value ratio</a:t>
            </a:r>
          </a:p>
          <a:p>
            <a:pPr lvl="0"/>
            <a:r>
              <a:rPr lang="en-US" dirty="0">
                <a:solidFill>
                  <a:srgbClr val="002060"/>
                </a:solidFill>
              </a:rPr>
              <a:t>Loan Size: the loan amount of the loan</a:t>
            </a:r>
          </a:p>
          <a:p>
            <a:pPr lvl="0"/>
            <a:r>
              <a:rPr lang="en-US" dirty="0">
                <a:solidFill>
                  <a:srgbClr val="002060"/>
                </a:solidFill>
              </a:rPr>
              <a:t>Loan origination location (City &amp; Zip)</a:t>
            </a:r>
          </a:p>
          <a:p>
            <a:pPr lvl="0"/>
            <a:r>
              <a:rPr lang="en-US" dirty="0">
                <a:solidFill>
                  <a:srgbClr val="002060"/>
                </a:solidFill>
              </a:rPr>
              <a:t>Unit Types (Types of property)</a:t>
            </a:r>
          </a:p>
          <a:p>
            <a:endParaRPr lang="en-US" dirty="0"/>
          </a:p>
        </p:txBody>
      </p:sp>
    </p:spTree>
    <p:extLst>
      <p:ext uri="{BB962C8B-B14F-4D97-AF65-F5344CB8AC3E}">
        <p14:creationId xmlns:p14="http://schemas.microsoft.com/office/powerpoint/2010/main" val="3643848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00" y="804325"/>
            <a:ext cx="10515600" cy="2061275"/>
          </a:xfrm>
        </p:spPr>
        <p:txBody>
          <a:bodyPr>
            <a:normAutofit fontScale="90000"/>
          </a:bodyPr>
          <a:lstStyle/>
          <a:p>
            <a:r>
              <a:rPr lang="en-US" b="1" dirty="0">
                <a:solidFill>
                  <a:schemeClr val="accent6">
                    <a:lumMod val="50000"/>
                  </a:schemeClr>
                </a:solidFill>
              </a:rPr>
              <a:t>Are Interest Rates Auto correlated?</a:t>
            </a:r>
            <a:r>
              <a:rPr lang="en-US" b="1" dirty="0"/>
              <a:t/>
            </a:r>
            <a:br>
              <a:rPr lang="en-US" b="1" dirty="0"/>
            </a:br>
            <a:r>
              <a:rPr lang="en-US" sz="3600" b="1" dirty="0">
                <a:solidFill>
                  <a:schemeClr val="accent4">
                    <a:lumMod val="50000"/>
                  </a:schemeClr>
                </a:solidFill>
              </a:rPr>
              <a:t>When we look at daily changes in interest rates, the autocorrelation is close to zero. However, if we resample the data and look at </a:t>
            </a:r>
            <a:r>
              <a:rPr lang="en-US" sz="3600" b="1" dirty="0" smtClean="0">
                <a:solidFill>
                  <a:schemeClr val="accent4">
                    <a:lumMod val="50000"/>
                  </a:schemeClr>
                </a:solidFill>
              </a:rPr>
              <a:t>annual </a:t>
            </a:r>
            <a:r>
              <a:rPr lang="en-US" sz="3600" b="1" dirty="0">
                <a:solidFill>
                  <a:schemeClr val="accent4">
                    <a:lumMod val="50000"/>
                  </a:schemeClr>
                </a:solidFill>
              </a:rPr>
              <a:t>changes, the autocorrelation is negative. </a:t>
            </a:r>
            <a:endParaRPr lang="en-US" sz="4900" b="1" dirty="0">
              <a:solidFill>
                <a:schemeClr val="accent4">
                  <a:lumMod val="50000"/>
                </a:schemeClr>
              </a:solidFill>
            </a:endParaRPr>
          </a:p>
        </p:txBody>
      </p:sp>
      <p:sp>
        <p:nvSpPr>
          <p:cNvPr id="3" name="Content Placeholder 2"/>
          <p:cNvSpPr>
            <a:spLocks noGrp="1"/>
          </p:cNvSpPr>
          <p:nvPr>
            <p:ph idx="1"/>
          </p:nvPr>
        </p:nvSpPr>
        <p:spPr>
          <a:xfrm>
            <a:off x="838200" y="2843999"/>
            <a:ext cx="10515600" cy="3332963"/>
          </a:xfrm>
        </p:spPr>
        <p:txBody>
          <a:bodyPr/>
          <a:lstStyle/>
          <a:p>
            <a:endParaRPr lang="en-US" dirty="0" smtClean="0"/>
          </a:p>
          <a:p>
            <a:r>
              <a:rPr lang="en-US" sz="3600" b="1" i="1" dirty="0">
                <a:solidFill>
                  <a:schemeClr val="accent6">
                    <a:lumMod val="50000"/>
                  </a:schemeClr>
                </a:solidFill>
              </a:rPr>
              <a:t>The autocorrelation of annual interest rate changes is -0.97</a:t>
            </a:r>
            <a:endParaRPr lang="en-US" sz="3600" dirty="0">
              <a:solidFill>
                <a:schemeClr val="accent6">
                  <a:lumMod val="50000"/>
                </a:schemeClr>
              </a:solidFill>
            </a:endParaRPr>
          </a:p>
          <a:p>
            <a:endParaRPr lang="en-US" sz="3600" dirty="0">
              <a:solidFill>
                <a:schemeClr val="accent6">
                  <a:lumMod val="50000"/>
                </a:schemeClr>
              </a:solidFill>
            </a:endParaRPr>
          </a:p>
          <a:p>
            <a:r>
              <a:rPr lang="en-US" sz="3600" dirty="0" smtClean="0">
                <a:solidFill>
                  <a:schemeClr val="accent6">
                    <a:lumMod val="50000"/>
                  </a:schemeClr>
                </a:solidFill>
              </a:rPr>
              <a:t>We have notice </a:t>
            </a:r>
            <a:r>
              <a:rPr lang="en-US" sz="3600" dirty="0">
                <a:solidFill>
                  <a:schemeClr val="accent6">
                    <a:lumMod val="50000"/>
                  </a:schemeClr>
                </a:solidFill>
              </a:rPr>
              <a:t>how the daily autocorrelation is small but the annual autocorrelation is large and </a:t>
            </a:r>
            <a:r>
              <a:rPr lang="en-US" sz="3600" dirty="0" smtClean="0">
                <a:solidFill>
                  <a:schemeClr val="accent6">
                    <a:lumMod val="50000"/>
                  </a:schemeClr>
                </a:solidFill>
              </a:rPr>
              <a:t>negative</a:t>
            </a:r>
            <a:r>
              <a:rPr lang="en-US" sz="3600" dirty="0">
                <a:solidFill>
                  <a:schemeClr val="accent6">
                    <a:lumMod val="50000"/>
                  </a:schemeClr>
                </a:solidFill>
              </a:rPr>
              <a:t>.</a:t>
            </a:r>
          </a:p>
        </p:txBody>
      </p:sp>
    </p:spTree>
    <p:extLst>
      <p:ext uri="{BB962C8B-B14F-4D97-AF65-F5344CB8AC3E}">
        <p14:creationId xmlns:p14="http://schemas.microsoft.com/office/powerpoint/2010/main" val="1149518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275"/>
          </a:xfrm>
        </p:spPr>
        <p:txBody>
          <a:bodyPr>
            <a:normAutofit fontScale="90000"/>
          </a:bodyPr>
          <a:lstStyle/>
          <a:p>
            <a:r>
              <a:rPr lang="en-US" b="1" dirty="0">
                <a:solidFill>
                  <a:schemeClr val="accent6">
                    <a:lumMod val="50000"/>
                  </a:schemeClr>
                </a:solidFill>
              </a:rPr>
              <a:t>DATA COLLECTION</a:t>
            </a:r>
            <a:r>
              <a:rPr lang="en-US" b="1" dirty="0"/>
              <a:t/>
            </a:r>
            <a:br>
              <a:rPr lang="en-US" b="1" dirty="0"/>
            </a:br>
            <a:endParaRPr lang="en-US" dirty="0"/>
          </a:p>
        </p:txBody>
      </p:sp>
      <p:sp>
        <p:nvSpPr>
          <p:cNvPr id="3" name="Content Placeholder 2"/>
          <p:cNvSpPr>
            <a:spLocks noGrp="1"/>
          </p:cNvSpPr>
          <p:nvPr>
            <p:ph idx="1"/>
          </p:nvPr>
        </p:nvSpPr>
        <p:spPr>
          <a:xfrm>
            <a:off x="838200" y="1108800"/>
            <a:ext cx="10515600" cy="5068163"/>
          </a:xfrm>
        </p:spPr>
        <p:txBody>
          <a:bodyPr>
            <a:normAutofit/>
          </a:bodyPr>
          <a:lstStyle/>
          <a:p>
            <a:r>
              <a:rPr lang="en-US" sz="3600" dirty="0" smtClean="0">
                <a:solidFill>
                  <a:schemeClr val="accent6">
                    <a:lumMod val="50000"/>
                  </a:schemeClr>
                </a:solidFill>
              </a:rPr>
              <a:t>Besides </a:t>
            </a:r>
            <a:r>
              <a:rPr lang="en-US" sz="3600" dirty="0">
                <a:solidFill>
                  <a:schemeClr val="accent6">
                    <a:lumMod val="50000"/>
                  </a:schemeClr>
                </a:solidFill>
              </a:rPr>
              <a:t>Mortgage Application </a:t>
            </a:r>
            <a:r>
              <a:rPr lang="en-US" sz="3600" dirty="0" err="1">
                <a:solidFill>
                  <a:schemeClr val="accent6">
                    <a:lumMod val="50000"/>
                  </a:schemeClr>
                </a:solidFill>
              </a:rPr>
              <a:t>DataSet</a:t>
            </a:r>
            <a:r>
              <a:rPr lang="en-US" sz="3600" dirty="0">
                <a:solidFill>
                  <a:schemeClr val="accent6">
                    <a:lumMod val="50000"/>
                  </a:schemeClr>
                </a:solidFill>
              </a:rPr>
              <a:t>, we have joined two separate (</a:t>
            </a:r>
            <a:r>
              <a:rPr lang="en-US" sz="3600" b="1" dirty="0">
                <a:solidFill>
                  <a:schemeClr val="accent6">
                    <a:lumMod val="50000"/>
                  </a:schemeClr>
                </a:solidFill>
              </a:rPr>
              <a:t>10 Years US Treasury Rate, Home Supply Index) </a:t>
            </a:r>
            <a:r>
              <a:rPr lang="en-US" sz="3600" dirty="0">
                <a:solidFill>
                  <a:schemeClr val="accent6">
                    <a:lumMod val="50000"/>
                  </a:schemeClr>
                </a:solidFill>
              </a:rPr>
              <a:t>with our existing Mortgage Application </a:t>
            </a:r>
            <a:r>
              <a:rPr lang="en-US" sz="3600" dirty="0" err="1">
                <a:solidFill>
                  <a:schemeClr val="accent6">
                    <a:lumMod val="50000"/>
                  </a:schemeClr>
                </a:solidFill>
              </a:rPr>
              <a:t>DataSet</a:t>
            </a:r>
            <a:r>
              <a:rPr lang="en-US" sz="3600" dirty="0">
                <a:solidFill>
                  <a:schemeClr val="accent6">
                    <a:lumMod val="50000"/>
                  </a:schemeClr>
                </a:solidFill>
              </a:rPr>
              <a:t> to enhance predictive power of our model.</a:t>
            </a:r>
          </a:p>
          <a:p>
            <a:pPr marL="0" indent="0">
              <a:buNone/>
            </a:pPr>
            <a:endParaRPr lang="en-US" sz="3600" dirty="0">
              <a:solidFill>
                <a:schemeClr val="accent6">
                  <a:lumMod val="50000"/>
                </a:schemeClr>
              </a:solidFill>
            </a:endParaRPr>
          </a:p>
          <a:p>
            <a:r>
              <a:rPr lang="en-US" sz="3600" b="1" dirty="0" smtClean="0">
                <a:solidFill>
                  <a:schemeClr val="accent6">
                    <a:lumMod val="50000"/>
                  </a:schemeClr>
                </a:solidFill>
              </a:rPr>
              <a:t>Join </a:t>
            </a:r>
            <a:r>
              <a:rPr lang="en-US" sz="3600" b="1" dirty="0">
                <a:solidFill>
                  <a:schemeClr val="accent6">
                    <a:lumMod val="50000"/>
                  </a:schemeClr>
                </a:solidFill>
              </a:rPr>
              <a:t>two </a:t>
            </a:r>
            <a:r>
              <a:rPr lang="en-US" sz="3600" b="1" dirty="0" err="1">
                <a:solidFill>
                  <a:schemeClr val="accent6">
                    <a:lumMod val="50000"/>
                  </a:schemeClr>
                </a:solidFill>
              </a:rPr>
              <a:t>DataFrames</a:t>
            </a:r>
            <a:r>
              <a:rPr lang="en-US" sz="3600" b="1" dirty="0">
                <a:solidFill>
                  <a:schemeClr val="accent6">
                    <a:lumMod val="50000"/>
                  </a:schemeClr>
                </a:solidFill>
              </a:rPr>
              <a:t> model_data1 &amp; US10Y save the results in </a:t>
            </a:r>
            <a:r>
              <a:rPr lang="en-US" sz="3600" b="1" dirty="0" err="1" smtClean="0">
                <a:solidFill>
                  <a:schemeClr val="accent6">
                    <a:lumMod val="50000"/>
                  </a:schemeClr>
                </a:solidFill>
              </a:rPr>
              <a:t>model_data</a:t>
            </a:r>
            <a:endParaRPr lang="en-US" sz="3600" dirty="0">
              <a:solidFill>
                <a:schemeClr val="accent6">
                  <a:lumMod val="50000"/>
                </a:schemeClr>
              </a:solidFill>
            </a:endParaRPr>
          </a:p>
          <a:p>
            <a:r>
              <a:rPr lang="en-US" sz="3600" b="1" dirty="0" smtClean="0">
                <a:solidFill>
                  <a:schemeClr val="accent6">
                    <a:lumMod val="50000"/>
                  </a:schemeClr>
                </a:solidFill>
              </a:rPr>
              <a:t>Integrated </a:t>
            </a:r>
            <a:r>
              <a:rPr lang="en-US" sz="3600" b="1" dirty="0">
                <a:solidFill>
                  <a:schemeClr val="accent6">
                    <a:lumMod val="50000"/>
                  </a:schemeClr>
                </a:solidFill>
              </a:rPr>
              <a:t>Monthly housing supply index data and merging with current dataset</a:t>
            </a:r>
            <a:endParaRPr lang="en-US" sz="3600" dirty="0">
              <a:solidFill>
                <a:schemeClr val="accent6">
                  <a:lumMod val="50000"/>
                </a:schemeClr>
              </a:solidFill>
            </a:endParaRPr>
          </a:p>
        </p:txBody>
      </p:sp>
    </p:spTree>
    <p:extLst>
      <p:ext uri="{BB962C8B-B14F-4D97-AF65-F5344CB8AC3E}">
        <p14:creationId xmlns:p14="http://schemas.microsoft.com/office/powerpoint/2010/main" val="1922348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825210972"/>
              </p:ext>
            </p:extLst>
          </p:nvPr>
        </p:nvGraphicFramePr>
        <p:xfrm>
          <a:off x="838200" y="365125"/>
          <a:ext cx="10515600" cy="1744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3038400" y="2082589"/>
            <a:ext cx="5860800" cy="4564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3872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8875"/>
          </a:xfrm>
        </p:spPr>
        <p:txBody>
          <a:bodyPr>
            <a:normAutofit fontScale="90000"/>
          </a:bodyPr>
          <a:lstStyle/>
          <a:p>
            <a:pPr lvl="0"/>
            <a:r>
              <a:rPr lang="en-US" sz="4000" b="1" dirty="0">
                <a:solidFill>
                  <a:schemeClr val="accent6">
                    <a:lumMod val="50000"/>
                  </a:schemeClr>
                </a:solidFill>
              </a:rPr>
              <a:t>We can see that New York and New Jersey is the major Loan Origination market for the Bank.</a:t>
            </a:r>
            <a:br>
              <a:rPr lang="en-US" sz="4000" b="1" dirty="0">
                <a:solidFill>
                  <a:schemeClr val="accent6">
                    <a:lumMod val="50000"/>
                  </a:schemeClr>
                </a:solidFill>
              </a:rPr>
            </a:b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0400" y="1408503"/>
            <a:ext cx="6631200" cy="5232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0053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50000"/>
                  </a:schemeClr>
                </a:solidFill>
              </a:rPr>
              <a:t>We can easily explore the Loan Origination history for particular MLO</a:t>
            </a:r>
            <a:r>
              <a:rPr lang="en-US" dirty="0"/>
              <a:t/>
            </a:r>
            <a:br>
              <a:rPr lang="en-US" dirty="0"/>
            </a:b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9927" y="1281600"/>
            <a:ext cx="6928873" cy="5452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711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6">
                    <a:lumMod val="50000"/>
                  </a:schemeClr>
                </a:solidFill>
              </a:rPr>
              <a:t>MLO Performance: </a:t>
            </a:r>
            <a:r>
              <a:rPr lang="en-US" sz="3600" b="1" dirty="0" smtClean="0">
                <a:solidFill>
                  <a:schemeClr val="accent6">
                    <a:lumMod val="50000"/>
                  </a:schemeClr>
                </a:solidFill>
              </a:rPr>
              <a:t>Few </a:t>
            </a:r>
            <a:r>
              <a:rPr lang="en-US" sz="3600" b="1" dirty="0">
                <a:solidFill>
                  <a:schemeClr val="accent6">
                    <a:lumMod val="50000"/>
                  </a:schemeClr>
                </a:solidFill>
              </a:rPr>
              <a:t>MLO generates major portions of the sales revenue for the Bank, </a:t>
            </a:r>
            <a:r>
              <a:rPr lang="en-US" sz="3600" b="1" dirty="0" smtClean="0">
                <a:solidFill>
                  <a:schemeClr val="accent6">
                    <a:lumMod val="50000"/>
                  </a:schemeClr>
                </a:solidFill>
              </a:rPr>
              <a:t>and many </a:t>
            </a:r>
            <a:r>
              <a:rPr lang="en-US" sz="3600" b="1" dirty="0">
                <a:solidFill>
                  <a:schemeClr val="accent6">
                    <a:lumMod val="50000"/>
                  </a:schemeClr>
                </a:solidFill>
              </a:rPr>
              <a:t>of the MLO is performing way below company standards. </a:t>
            </a:r>
            <a:endParaRPr lang="en-US" sz="3600" b="1" dirty="0">
              <a:solidFill>
                <a:schemeClr val="accent6">
                  <a:lumMod val="50000"/>
                </a:schemeClr>
              </a:solidFill>
            </a:endParaR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4800" y="1745742"/>
            <a:ext cx="5716800" cy="4938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479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66600" cy="2370875"/>
          </a:xfrm>
        </p:spPr>
        <p:txBody>
          <a:bodyPr>
            <a:noAutofit/>
          </a:bodyPr>
          <a:lstStyle/>
          <a:p>
            <a:r>
              <a:rPr lang="en-US" sz="3200" b="1" dirty="0" smtClean="0">
                <a:solidFill>
                  <a:schemeClr val="accent6">
                    <a:lumMod val="50000"/>
                  </a:schemeClr>
                </a:solidFill>
              </a:rPr>
              <a:t>1.	90</a:t>
            </a:r>
            <a:r>
              <a:rPr lang="en-US" sz="3200" b="1" dirty="0">
                <a:solidFill>
                  <a:schemeClr val="accent6">
                    <a:lumMod val="50000"/>
                  </a:schemeClr>
                </a:solidFill>
              </a:rPr>
              <a:t>% of </a:t>
            </a:r>
            <a:r>
              <a:rPr lang="en-US" sz="3200" b="1" dirty="0" smtClean="0">
                <a:solidFill>
                  <a:schemeClr val="accent6">
                    <a:lumMod val="50000"/>
                  </a:schemeClr>
                </a:solidFill>
              </a:rPr>
              <a:t>the FICO </a:t>
            </a:r>
            <a:r>
              <a:rPr lang="en-US" sz="3200" b="1" dirty="0">
                <a:solidFill>
                  <a:schemeClr val="accent6">
                    <a:lumMod val="50000"/>
                  </a:schemeClr>
                </a:solidFill>
              </a:rPr>
              <a:t>score is over 650. </a:t>
            </a:r>
            <a:r>
              <a:rPr lang="en-US" sz="3200" b="1" dirty="0" smtClean="0">
                <a:solidFill>
                  <a:schemeClr val="accent6">
                    <a:lumMod val="50000"/>
                  </a:schemeClr>
                </a:solidFill>
              </a:rPr>
              <a:t>FHA </a:t>
            </a:r>
            <a:r>
              <a:rPr lang="en-US" sz="3200" b="1" dirty="0">
                <a:solidFill>
                  <a:schemeClr val="accent6">
                    <a:lumMod val="50000"/>
                  </a:schemeClr>
                </a:solidFill>
              </a:rPr>
              <a:t>Loan type could be </a:t>
            </a:r>
            <a:r>
              <a:rPr lang="en-US" sz="3200" b="1" dirty="0" smtClean="0">
                <a:solidFill>
                  <a:schemeClr val="accent6">
                    <a:lumMod val="50000"/>
                  </a:schemeClr>
                </a:solidFill>
              </a:rPr>
              <a:t>	only </a:t>
            </a:r>
            <a:r>
              <a:rPr lang="en-US" sz="3200" b="1" dirty="0">
                <a:solidFill>
                  <a:schemeClr val="accent6">
                    <a:lumMod val="50000"/>
                  </a:schemeClr>
                </a:solidFill>
              </a:rPr>
              <a:t>option </a:t>
            </a:r>
            <a:r>
              <a:rPr lang="en-US" sz="3200" b="1" dirty="0" smtClean="0">
                <a:solidFill>
                  <a:schemeClr val="accent6">
                    <a:lumMod val="50000"/>
                  </a:schemeClr>
                </a:solidFill>
              </a:rPr>
              <a:t>with LOW FICO </a:t>
            </a:r>
            <a:r>
              <a:rPr lang="en-US" sz="3200" b="1" dirty="0">
                <a:solidFill>
                  <a:schemeClr val="accent6">
                    <a:lumMod val="50000"/>
                  </a:schemeClr>
                </a:solidFill>
              </a:rPr>
              <a:t>score; </a:t>
            </a:r>
            <a:r>
              <a:rPr lang="en-US" sz="3200" b="1" dirty="0" smtClean="0">
                <a:solidFill>
                  <a:schemeClr val="accent6">
                    <a:lumMod val="50000"/>
                  </a:schemeClr>
                </a:solidFill>
              </a:rPr>
              <a:t/>
            </a:r>
            <a:br>
              <a:rPr lang="en-US" sz="3200" b="1" dirty="0" smtClean="0">
                <a:solidFill>
                  <a:schemeClr val="accent6">
                    <a:lumMod val="50000"/>
                  </a:schemeClr>
                </a:solidFill>
              </a:rPr>
            </a:br>
            <a:r>
              <a:rPr lang="en-US" sz="3200" b="1" dirty="0" smtClean="0">
                <a:solidFill>
                  <a:schemeClr val="accent6">
                    <a:lumMod val="50000"/>
                  </a:schemeClr>
                </a:solidFill>
              </a:rPr>
              <a:t>2.	Many </a:t>
            </a:r>
            <a:r>
              <a:rPr lang="en-US" sz="3200" b="1" dirty="0">
                <a:solidFill>
                  <a:schemeClr val="accent6">
                    <a:lumMod val="50000"/>
                  </a:schemeClr>
                </a:solidFill>
              </a:rPr>
              <a:t>bank uses cut-off points for FICO Score (640-680) for </a:t>
            </a:r>
            <a:r>
              <a:rPr lang="en-US" sz="3200" b="1" dirty="0">
                <a:solidFill>
                  <a:schemeClr val="accent6">
                    <a:lumMod val="50000"/>
                  </a:schemeClr>
                </a:solidFill>
              </a:rPr>
              <a:t>	</a:t>
            </a:r>
            <a:r>
              <a:rPr lang="en-US" sz="3200" b="1" dirty="0" smtClean="0">
                <a:solidFill>
                  <a:schemeClr val="accent6">
                    <a:lumMod val="50000"/>
                  </a:schemeClr>
                </a:solidFill>
              </a:rPr>
              <a:t>conventional </a:t>
            </a:r>
            <a:r>
              <a:rPr lang="en-US" sz="3200" b="1" dirty="0">
                <a:solidFill>
                  <a:schemeClr val="accent6">
                    <a:lumMod val="50000"/>
                  </a:schemeClr>
                </a:solidFill>
              </a:rPr>
              <a:t>mortgages. </a:t>
            </a:r>
            <a:r>
              <a:rPr lang="en-US" sz="3200" b="1" dirty="0" smtClean="0">
                <a:solidFill>
                  <a:schemeClr val="accent6">
                    <a:lumMod val="50000"/>
                  </a:schemeClr>
                </a:solidFill>
              </a:rPr>
              <a:t/>
            </a:r>
            <a:br>
              <a:rPr lang="en-US" sz="3200" b="1" dirty="0" smtClean="0">
                <a:solidFill>
                  <a:schemeClr val="accent6">
                    <a:lumMod val="50000"/>
                  </a:schemeClr>
                </a:solidFill>
              </a:rPr>
            </a:br>
            <a:r>
              <a:rPr lang="en-US" sz="3200" b="1" dirty="0" smtClean="0">
                <a:solidFill>
                  <a:schemeClr val="accent6">
                    <a:lumMod val="50000"/>
                  </a:schemeClr>
                </a:solidFill>
              </a:rPr>
              <a:t>3.	FHA </a:t>
            </a:r>
            <a:r>
              <a:rPr lang="en-US" sz="3200" b="1" dirty="0">
                <a:solidFill>
                  <a:schemeClr val="accent6">
                    <a:lumMod val="50000"/>
                  </a:schemeClr>
                </a:solidFill>
              </a:rPr>
              <a:t>accepts FICO score below 600.</a:t>
            </a:r>
            <a:r>
              <a:rPr lang="en-US" sz="2400" dirty="0"/>
              <a:t/>
            </a:r>
            <a:br>
              <a:rPr lang="en-US" sz="2400" dirty="0"/>
            </a:br>
            <a:endParaRPr lang="en-US" sz="2400"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3200" y="2450034"/>
            <a:ext cx="5032799" cy="4331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3527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5275"/>
          </a:xfrm>
        </p:spPr>
        <p:txBody>
          <a:bodyPr>
            <a:noAutofit/>
          </a:bodyPr>
          <a:lstStyle/>
          <a:p>
            <a:r>
              <a:rPr lang="en-US" sz="3200" b="1" dirty="0">
                <a:solidFill>
                  <a:schemeClr val="accent6">
                    <a:lumMod val="50000"/>
                  </a:schemeClr>
                </a:solidFill>
              </a:rPr>
              <a:t>Let’s Analyze Mortgage Loan Officer’s Sales Volume per Loan Type. Processing different loan types need different expertise. </a:t>
            </a:r>
            <a:endParaRPr lang="en-US" sz="3200" b="1" dirty="0">
              <a:solidFill>
                <a:schemeClr val="accent6">
                  <a:lumMod val="50000"/>
                </a:schemeClr>
              </a:solidFill>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8173" y="1482725"/>
            <a:ext cx="5275653"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406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34" y="365126"/>
            <a:ext cx="11206264" cy="743828"/>
          </a:xfrm>
        </p:spPr>
        <p:txBody>
          <a:bodyPr>
            <a:normAutofit fontScale="90000"/>
          </a:bodyPr>
          <a:lstStyle/>
          <a:p>
            <a:r>
              <a:rPr lang="en-US" sz="4000" b="1" dirty="0">
                <a:solidFill>
                  <a:schemeClr val="accent6">
                    <a:lumMod val="50000"/>
                  </a:schemeClr>
                </a:solidFill>
              </a:rPr>
              <a:t>Similarly, we can explore </a:t>
            </a:r>
            <a:r>
              <a:rPr lang="en-US" sz="4000" b="1" dirty="0" smtClean="0">
                <a:solidFill>
                  <a:schemeClr val="accent6">
                    <a:lumMod val="50000"/>
                  </a:schemeClr>
                </a:solidFill>
              </a:rPr>
              <a:t>MLO’s Sales </a:t>
            </a:r>
            <a:r>
              <a:rPr lang="en-US" sz="4000" b="1" dirty="0">
                <a:solidFill>
                  <a:schemeClr val="accent6">
                    <a:lumMod val="50000"/>
                  </a:schemeClr>
                </a:solidFill>
              </a:rPr>
              <a:t>Volume per Unit Type.</a:t>
            </a:r>
            <a:r>
              <a:rPr lang="en-US" dirty="0"/>
              <a:t/>
            </a:r>
            <a:br>
              <a:rPr lang="en-US" dirty="0"/>
            </a:b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4486" y="746039"/>
            <a:ext cx="6102484" cy="6063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9252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000" b="1" dirty="0">
                <a:solidFill>
                  <a:schemeClr val="accent5">
                    <a:lumMod val="75000"/>
                  </a:schemeClr>
                </a:solidFill>
              </a:rPr>
              <a:t>A histogram allows us to group purchases together so we can see how big the customer transactions are.</a:t>
            </a:r>
            <a:r>
              <a:rPr lang="en-US" dirty="0"/>
              <a:t/>
            </a:r>
            <a:br>
              <a:rPr lang="en-US" dirty="0"/>
            </a:br>
            <a:endParaRPr lang="en-US" dirty="0"/>
          </a:p>
        </p:txBody>
      </p:sp>
      <p:sp>
        <p:nvSpPr>
          <p:cNvPr id="6" name="Content Placeholder 5"/>
          <p:cNvSpPr>
            <a:spLocks noGrp="1"/>
          </p:cNvSpPr>
          <p:nvPr>
            <p:ph sz="half" idx="2"/>
          </p:nvPr>
        </p:nvSpPr>
        <p:spPr>
          <a:xfrm>
            <a:off x="6919608" y="1825625"/>
            <a:ext cx="4434191" cy="4351338"/>
          </a:xfrm>
        </p:spPr>
        <p:txBody>
          <a:bodyPr/>
          <a:lstStyle/>
          <a:p>
            <a:r>
              <a:rPr lang="en-US" sz="4400" b="1" dirty="0">
                <a:solidFill>
                  <a:schemeClr val="accent5">
                    <a:lumMod val="75000"/>
                  </a:schemeClr>
                </a:solidFill>
              </a:rPr>
              <a:t>mean :  </a:t>
            </a:r>
            <a:r>
              <a:rPr lang="en-US" sz="4400" b="1" dirty="0" smtClean="0">
                <a:solidFill>
                  <a:schemeClr val="accent5">
                    <a:lumMod val="75000"/>
                  </a:schemeClr>
                </a:solidFill>
              </a:rPr>
              <a:t>644.087</a:t>
            </a:r>
            <a:endParaRPr lang="en-US" sz="4400" dirty="0">
              <a:solidFill>
                <a:schemeClr val="accent5">
                  <a:lumMod val="75000"/>
                </a:schemeClr>
              </a:solidFill>
            </a:endParaRPr>
          </a:p>
          <a:p>
            <a:r>
              <a:rPr lang="en-US" sz="4400" b="1" dirty="0" err="1">
                <a:solidFill>
                  <a:schemeClr val="accent5">
                    <a:lumMod val="75000"/>
                  </a:schemeClr>
                </a:solidFill>
              </a:rPr>
              <a:t>var</a:t>
            </a:r>
            <a:r>
              <a:rPr lang="en-US" sz="4400" b="1" dirty="0">
                <a:solidFill>
                  <a:schemeClr val="accent5">
                    <a:lumMod val="75000"/>
                  </a:schemeClr>
                </a:solidFill>
              </a:rPr>
              <a:t>  :  </a:t>
            </a:r>
            <a:r>
              <a:rPr lang="en-US" sz="4400" b="1" dirty="0" smtClean="0">
                <a:solidFill>
                  <a:schemeClr val="accent5">
                    <a:lumMod val="75000"/>
                  </a:schemeClr>
                </a:solidFill>
              </a:rPr>
              <a:t>30252.443</a:t>
            </a:r>
            <a:endParaRPr lang="en-US" sz="4400" dirty="0" smtClean="0">
              <a:solidFill>
                <a:schemeClr val="accent5">
                  <a:lumMod val="75000"/>
                </a:schemeClr>
              </a:solidFill>
            </a:endParaRPr>
          </a:p>
          <a:p>
            <a:r>
              <a:rPr lang="en-US" sz="4400" b="1" dirty="0" smtClean="0">
                <a:solidFill>
                  <a:schemeClr val="accent5">
                    <a:lumMod val="75000"/>
                  </a:schemeClr>
                </a:solidFill>
              </a:rPr>
              <a:t>skew :  1.6231</a:t>
            </a:r>
            <a:endParaRPr lang="en-US" sz="4400" dirty="0" smtClean="0">
              <a:solidFill>
                <a:schemeClr val="accent5">
                  <a:lumMod val="75000"/>
                </a:schemeClr>
              </a:solidFill>
            </a:endParaRPr>
          </a:p>
          <a:p>
            <a:r>
              <a:rPr lang="en-US" sz="4400" b="1" dirty="0" err="1" smtClean="0">
                <a:solidFill>
                  <a:schemeClr val="accent5">
                    <a:lumMod val="75000"/>
                  </a:schemeClr>
                </a:solidFill>
              </a:rPr>
              <a:t>kurt</a:t>
            </a:r>
            <a:r>
              <a:rPr lang="en-US" sz="4400" b="1" dirty="0" smtClean="0">
                <a:solidFill>
                  <a:schemeClr val="accent5">
                    <a:lumMod val="75000"/>
                  </a:schemeClr>
                </a:solidFill>
              </a:rPr>
              <a:t> </a:t>
            </a:r>
            <a:r>
              <a:rPr lang="en-US" sz="4400" b="1" dirty="0">
                <a:solidFill>
                  <a:schemeClr val="accent5">
                    <a:lumMod val="75000"/>
                  </a:schemeClr>
                </a:solidFill>
              </a:rPr>
              <a:t>:  </a:t>
            </a:r>
            <a:r>
              <a:rPr lang="en-US" sz="4400" b="1" dirty="0" smtClean="0">
                <a:solidFill>
                  <a:schemeClr val="accent5">
                    <a:lumMod val="75000"/>
                  </a:schemeClr>
                </a:solidFill>
              </a:rPr>
              <a:t>10.20</a:t>
            </a:r>
            <a:endParaRPr lang="en-US" sz="4400" dirty="0">
              <a:solidFill>
                <a:schemeClr val="accent5">
                  <a:lumMod val="75000"/>
                </a:schemeClr>
              </a:solidFill>
            </a:endParaRPr>
          </a:p>
          <a:p>
            <a:endParaRPr lang="en-US" dirty="0"/>
          </a:p>
        </p:txBody>
      </p:sp>
      <p:pic>
        <p:nvPicPr>
          <p:cNvPr id="1229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08083" y="1724733"/>
            <a:ext cx="6085585" cy="478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346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solidFill>
                  <a:srgbClr val="002060"/>
                </a:solidFill>
              </a:rPr>
              <a:t>Predicting mortgage demand using machine learning techniques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sz="3600" b="1" i="1" dirty="0">
                <a:solidFill>
                  <a:srgbClr val="002060"/>
                </a:solidFill>
              </a:rPr>
              <a:t>Linear Regression, </a:t>
            </a:r>
          </a:p>
          <a:p>
            <a:r>
              <a:rPr lang="en-US" sz="3600" b="1" i="1" dirty="0">
                <a:solidFill>
                  <a:srgbClr val="002060"/>
                </a:solidFill>
              </a:rPr>
              <a:t>Logistic Regression</a:t>
            </a:r>
          </a:p>
          <a:p>
            <a:r>
              <a:rPr lang="en-US" sz="3600" b="1" i="1" dirty="0">
                <a:solidFill>
                  <a:srgbClr val="002060"/>
                </a:solidFill>
              </a:rPr>
              <a:t>Random Forests (RF) </a:t>
            </a:r>
          </a:p>
          <a:p>
            <a:r>
              <a:rPr lang="en-US" sz="3600" b="1" i="1" dirty="0">
                <a:solidFill>
                  <a:srgbClr val="002060"/>
                </a:solidFill>
              </a:rPr>
              <a:t>Support Vector Regression (SVR)</a:t>
            </a:r>
          </a:p>
          <a:p>
            <a:r>
              <a:rPr lang="en-US" sz="3600" b="1" i="1" dirty="0">
                <a:solidFill>
                  <a:srgbClr val="002060"/>
                </a:solidFill>
              </a:rPr>
              <a:t>Support Vector Machine (SVM)</a:t>
            </a:r>
          </a:p>
          <a:p>
            <a:r>
              <a:rPr lang="en-US" sz="3600" b="1" i="1" dirty="0">
                <a:solidFill>
                  <a:srgbClr val="002060"/>
                </a:solidFill>
              </a:rPr>
              <a:t>k-Nearest Neighbors</a:t>
            </a:r>
          </a:p>
          <a:p>
            <a:r>
              <a:rPr lang="en-US" sz="3600" b="1" i="1" dirty="0">
                <a:solidFill>
                  <a:srgbClr val="002060"/>
                </a:solidFill>
              </a:rPr>
              <a:t>Decision Tree Classifier </a:t>
            </a:r>
          </a:p>
          <a:p>
            <a:endParaRPr lang="en-US" dirty="0"/>
          </a:p>
        </p:txBody>
      </p:sp>
    </p:spTree>
    <p:extLst>
      <p:ext uri="{BB962C8B-B14F-4D97-AF65-F5344CB8AC3E}">
        <p14:creationId xmlns:p14="http://schemas.microsoft.com/office/powerpoint/2010/main" val="1559714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chemeClr val="accent5">
                    <a:lumMod val="50000"/>
                  </a:schemeClr>
                </a:solidFill>
              </a:rPr>
              <a:t>We can see that monthly mortgage loan sales volume varies between $15M and $32M. Another interesting find is Loan sales are at the peak during summer seasons. </a:t>
            </a:r>
            <a:endParaRPr lang="en-US" sz="3200" b="1" dirty="0">
              <a:solidFill>
                <a:schemeClr val="accent5">
                  <a:lumMod val="50000"/>
                </a:schemeClr>
              </a:solidFill>
            </a:endParaRPr>
          </a:p>
        </p:txBody>
      </p:sp>
      <p:pic>
        <p:nvPicPr>
          <p:cNvPr id="1331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20885" y="1718512"/>
            <a:ext cx="6226704" cy="4727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438417" y="1729548"/>
            <a:ext cx="4573746" cy="353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7921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026"/>
            <a:ext cx="10515600" cy="881974"/>
          </a:xfrm>
        </p:spPr>
        <p:txBody>
          <a:bodyPr>
            <a:normAutofit fontScale="90000"/>
          </a:bodyPr>
          <a:lstStyle/>
          <a:p>
            <a:pPr algn="ctr"/>
            <a:r>
              <a:rPr lang="en-US" b="1" i="1" dirty="0">
                <a:solidFill>
                  <a:schemeClr val="accent6">
                    <a:lumMod val="50000"/>
                  </a:schemeClr>
                </a:solidFill>
              </a:rPr>
              <a:t>Comparing year-over-year </a:t>
            </a:r>
            <a:r>
              <a:rPr lang="en-US" b="1" i="1" dirty="0" smtClean="0">
                <a:solidFill>
                  <a:schemeClr val="accent6">
                    <a:lumMod val="50000"/>
                  </a:schemeClr>
                </a:solidFill>
              </a:rPr>
              <a:t>Mortgage Bank Loan performance (Loan Application &amp; Revenue) :</a:t>
            </a:r>
            <a:r>
              <a:rPr lang="en-US" b="1" i="1" dirty="0"/>
              <a:t/>
            </a:r>
            <a:br>
              <a:rPr lang="en-US" b="1" i="1" dirty="0"/>
            </a:br>
            <a:endParaRPr lang="en-US" dirty="0"/>
          </a:p>
        </p:txBody>
      </p:sp>
      <p:pic>
        <p:nvPicPr>
          <p:cNvPr id="1433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42015" y="1621277"/>
            <a:ext cx="5629970" cy="422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08620" y="1607009"/>
            <a:ext cx="5941811" cy="423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018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lumMod val="50000"/>
                  </a:schemeClr>
                </a:solidFill>
              </a:rPr>
              <a:t>Monthly Loan numbers and Monthly Sales volumes are strongly positively correlated. </a:t>
            </a:r>
            <a:endParaRPr lang="en-US" b="1" dirty="0">
              <a:solidFill>
                <a:schemeClr val="accent4">
                  <a:lumMod val="50000"/>
                </a:schemeClr>
              </a:solidFill>
            </a:endParaRPr>
          </a:p>
        </p:txBody>
      </p:sp>
      <p:sp>
        <p:nvSpPr>
          <p:cNvPr id="4" name="Content Placeholder 3"/>
          <p:cNvSpPr>
            <a:spLocks noGrp="1"/>
          </p:cNvSpPr>
          <p:nvPr>
            <p:ph sz="half" idx="2"/>
          </p:nvPr>
        </p:nvSpPr>
        <p:spPr>
          <a:xfrm>
            <a:off x="7347626" y="1825625"/>
            <a:ext cx="4006174" cy="4351338"/>
          </a:xfrm>
        </p:spPr>
        <p:txBody>
          <a:bodyPr/>
          <a:lstStyle/>
          <a:p>
            <a:r>
              <a:rPr lang="en-US" b="1" dirty="0">
                <a:solidFill>
                  <a:schemeClr val="accent6">
                    <a:lumMod val="50000"/>
                  </a:schemeClr>
                </a:solidFill>
              </a:rPr>
              <a:t>Pearson correlation coefficient between </a:t>
            </a:r>
            <a:endParaRPr lang="en-US" b="1" dirty="0" smtClean="0">
              <a:solidFill>
                <a:schemeClr val="accent6">
                  <a:lumMod val="50000"/>
                </a:schemeClr>
              </a:solidFill>
            </a:endParaRPr>
          </a:p>
          <a:p>
            <a:pPr marL="0" indent="0">
              <a:buNone/>
            </a:pPr>
            <a:r>
              <a:rPr lang="en-US" b="1" dirty="0">
                <a:solidFill>
                  <a:schemeClr val="accent6">
                    <a:lumMod val="50000"/>
                  </a:schemeClr>
                </a:solidFill>
              </a:rPr>
              <a:t> </a:t>
            </a:r>
            <a:r>
              <a:rPr lang="en-US" b="1" dirty="0" smtClean="0">
                <a:solidFill>
                  <a:schemeClr val="accent6">
                    <a:lumMod val="50000"/>
                  </a:schemeClr>
                </a:solidFill>
              </a:rPr>
              <a:t>  Monthly </a:t>
            </a:r>
            <a:r>
              <a:rPr lang="en-US" b="1" dirty="0">
                <a:solidFill>
                  <a:schemeClr val="accent6">
                    <a:lumMod val="50000"/>
                  </a:schemeClr>
                </a:solidFill>
              </a:rPr>
              <a:t>Closed Loans </a:t>
            </a:r>
            <a:endParaRPr lang="en-US" b="1" dirty="0" smtClean="0">
              <a:solidFill>
                <a:schemeClr val="accent6">
                  <a:lumMod val="50000"/>
                </a:schemeClr>
              </a:solidFill>
            </a:endParaRPr>
          </a:p>
          <a:p>
            <a:pPr marL="0" indent="0">
              <a:buNone/>
            </a:pPr>
            <a:r>
              <a:rPr lang="en-US" b="1" dirty="0">
                <a:solidFill>
                  <a:schemeClr val="accent6">
                    <a:lumMod val="50000"/>
                  </a:schemeClr>
                </a:solidFill>
              </a:rPr>
              <a:t> </a:t>
            </a:r>
            <a:r>
              <a:rPr lang="en-US" b="1" dirty="0" smtClean="0">
                <a:solidFill>
                  <a:schemeClr val="accent6">
                    <a:lumMod val="50000"/>
                  </a:schemeClr>
                </a:solidFill>
              </a:rPr>
              <a:t>  and </a:t>
            </a:r>
          </a:p>
          <a:p>
            <a:pPr marL="0" indent="0">
              <a:buNone/>
            </a:pPr>
            <a:r>
              <a:rPr lang="en-US" b="1" dirty="0">
                <a:solidFill>
                  <a:schemeClr val="accent6">
                    <a:lumMod val="50000"/>
                  </a:schemeClr>
                </a:solidFill>
              </a:rPr>
              <a:t> </a:t>
            </a:r>
            <a:r>
              <a:rPr lang="en-US" b="1" dirty="0" smtClean="0">
                <a:solidFill>
                  <a:schemeClr val="accent6">
                    <a:lumMod val="50000"/>
                  </a:schemeClr>
                </a:solidFill>
              </a:rPr>
              <a:t>  Monthly </a:t>
            </a:r>
            <a:r>
              <a:rPr lang="en-US" b="1" dirty="0">
                <a:solidFill>
                  <a:schemeClr val="accent6">
                    <a:lumMod val="50000"/>
                  </a:schemeClr>
                </a:solidFill>
              </a:rPr>
              <a:t>loan </a:t>
            </a:r>
            <a:r>
              <a:rPr lang="en-US" b="1" dirty="0" err="1" smtClean="0">
                <a:solidFill>
                  <a:schemeClr val="accent6">
                    <a:lumMod val="50000"/>
                  </a:schemeClr>
                </a:solidFill>
              </a:rPr>
              <a:t>evenue</a:t>
            </a:r>
            <a:r>
              <a:rPr lang="en-US" b="1" dirty="0" smtClean="0">
                <a:solidFill>
                  <a:schemeClr val="accent6">
                    <a:lumMod val="50000"/>
                  </a:schemeClr>
                </a:solidFill>
              </a:rPr>
              <a:t> is:  </a:t>
            </a:r>
          </a:p>
          <a:p>
            <a:pPr marL="0" indent="0">
              <a:buNone/>
            </a:pPr>
            <a:r>
              <a:rPr lang="en-US" b="1" dirty="0">
                <a:solidFill>
                  <a:schemeClr val="accent6">
                    <a:lumMod val="50000"/>
                  </a:schemeClr>
                </a:solidFill>
              </a:rPr>
              <a:t> </a:t>
            </a:r>
            <a:r>
              <a:rPr lang="en-US" b="1" dirty="0" smtClean="0">
                <a:solidFill>
                  <a:schemeClr val="accent6">
                    <a:lumMod val="50000"/>
                  </a:schemeClr>
                </a:solidFill>
              </a:rPr>
              <a:t>  0.83 </a:t>
            </a:r>
            <a:endParaRPr lang="en-US" dirty="0">
              <a:solidFill>
                <a:schemeClr val="accent6">
                  <a:lumMod val="50000"/>
                </a:schemeClr>
              </a:solidFill>
            </a:endParaRPr>
          </a:p>
          <a:p>
            <a:endParaRPr lang="en-US" dirty="0"/>
          </a:p>
        </p:txBody>
      </p:sp>
      <p:pic>
        <p:nvPicPr>
          <p:cNvPr id="1536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51233" y="1695005"/>
            <a:ext cx="6517049" cy="499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9963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4">
                    <a:lumMod val="50000"/>
                  </a:schemeClr>
                </a:solidFill>
              </a:rPr>
              <a:t>Visual </a:t>
            </a:r>
            <a:r>
              <a:rPr lang="en-US" b="1" dirty="0">
                <a:solidFill>
                  <a:schemeClr val="accent4">
                    <a:lumMod val="50000"/>
                  </a:schemeClr>
                </a:solidFill>
              </a:rPr>
              <a:t>exploration is the most effective way to extract information between variables</a:t>
            </a:r>
            <a:endParaRPr lang="en-US" b="1" dirty="0">
              <a:solidFill>
                <a:schemeClr val="accent4">
                  <a:lumMod val="50000"/>
                </a:schemeClr>
              </a:solidFill>
            </a:endParaRPr>
          </a:p>
        </p:txBody>
      </p:sp>
      <p:pic>
        <p:nvPicPr>
          <p:cNvPr id="1638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0724" y="1815831"/>
            <a:ext cx="5794741" cy="464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55092" y="1797810"/>
            <a:ext cx="5913326" cy="466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6554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4">
                    <a:lumMod val="50000"/>
                  </a:schemeClr>
                </a:solidFill>
              </a:rPr>
              <a:t>The distribution plot comparing US 10 Years Treasury Rate &amp; New Home Supply shows that US 10Y RATE is normally distributed </a:t>
            </a:r>
            <a:endParaRPr lang="en-US" sz="3600" b="1" dirty="0">
              <a:solidFill>
                <a:schemeClr val="accent4">
                  <a:lumMod val="50000"/>
                </a:schemeClr>
              </a:solidFill>
            </a:endParaRPr>
          </a:p>
        </p:txBody>
      </p:sp>
      <p:pic>
        <p:nvPicPr>
          <p:cNvPr id="1741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44836" y="2101174"/>
            <a:ext cx="5044895" cy="3709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78670" y="2107661"/>
            <a:ext cx="5122185" cy="36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3604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73413"/>
            <a:ext cx="10515600" cy="1217275"/>
          </a:xfrm>
        </p:spPr>
        <p:txBody>
          <a:bodyPr>
            <a:normAutofit fontScale="90000"/>
          </a:bodyPr>
          <a:lstStyle/>
          <a:p>
            <a:pPr algn="ctr"/>
            <a:r>
              <a:rPr lang="en-US" b="1" dirty="0">
                <a:solidFill>
                  <a:schemeClr val="accent6">
                    <a:lumMod val="50000"/>
                  </a:schemeClr>
                </a:solidFill>
              </a:rPr>
              <a:t>Home Supply goes up, </a:t>
            </a:r>
            <a:r>
              <a:rPr lang="en-US" b="1" dirty="0" smtClean="0">
                <a:solidFill>
                  <a:schemeClr val="accent6">
                    <a:lumMod val="50000"/>
                  </a:schemeClr>
                </a:solidFill>
              </a:rPr>
              <a:t>Interest Rate </a:t>
            </a:r>
            <a:r>
              <a:rPr lang="en-US" b="1" dirty="0">
                <a:solidFill>
                  <a:schemeClr val="accent6">
                    <a:lumMod val="50000"/>
                  </a:schemeClr>
                </a:solidFill>
              </a:rPr>
              <a:t>goes </a:t>
            </a:r>
            <a:r>
              <a:rPr lang="en-US" b="1" dirty="0" smtClean="0">
                <a:solidFill>
                  <a:schemeClr val="accent6">
                    <a:lumMod val="50000"/>
                  </a:schemeClr>
                </a:solidFill>
              </a:rPr>
              <a:t>up</a:t>
            </a:r>
            <a:r>
              <a:rPr lang="en-US" b="1" dirty="0">
                <a:solidFill>
                  <a:schemeClr val="accent6">
                    <a:lumMod val="50000"/>
                  </a:schemeClr>
                </a:solidFill>
              </a:rPr>
              <a:t/>
            </a:r>
            <a:br>
              <a:rPr lang="en-US" b="1" dirty="0">
                <a:solidFill>
                  <a:schemeClr val="accent6">
                    <a:lumMod val="50000"/>
                  </a:schemeClr>
                </a:solidFill>
              </a:rPr>
            </a:br>
            <a:r>
              <a:rPr lang="en-US" b="1" dirty="0" smtClean="0">
                <a:solidFill>
                  <a:schemeClr val="accent6">
                    <a:lumMod val="50000"/>
                  </a:schemeClr>
                </a:solidFill>
              </a:rPr>
              <a:t>New </a:t>
            </a:r>
            <a:r>
              <a:rPr lang="en-US" b="1" dirty="0">
                <a:solidFill>
                  <a:schemeClr val="accent6">
                    <a:lumMod val="50000"/>
                  </a:schemeClr>
                </a:solidFill>
              </a:rPr>
              <a:t>Home Supply is skewed to the right.</a:t>
            </a:r>
            <a:br>
              <a:rPr lang="en-US" b="1" dirty="0">
                <a:solidFill>
                  <a:schemeClr val="accent6">
                    <a:lumMod val="50000"/>
                  </a:schemeClr>
                </a:solidFill>
              </a:rPr>
            </a:br>
            <a:endParaRPr lang="en-US" b="1" dirty="0">
              <a:solidFill>
                <a:schemeClr val="accent6">
                  <a:lumMod val="50000"/>
                </a:schemeClr>
              </a:solidFill>
            </a:endParaRPr>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5481" y="1791236"/>
            <a:ext cx="7211437" cy="482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574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6">
                    <a:lumMod val="50000"/>
                  </a:schemeClr>
                </a:solidFill>
              </a:rPr>
              <a:t>DATA PREPARATION</a:t>
            </a:r>
            <a:br>
              <a:rPr lang="en-US" b="1" dirty="0">
                <a:solidFill>
                  <a:schemeClr val="accent6">
                    <a:lumMod val="50000"/>
                  </a:schemeClr>
                </a:solidFill>
              </a:rPr>
            </a:br>
            <a:r>
              <a:rPr lang="en-US" sz="3600" b="1" dirty="0">
                <a:solidFill>
                  <a:schemeClr val="accent6">
                    <a:lumMod val="50000"/>
                  </a:schemeClr>
                </a:solidFill>
              </a:rPr>
              <a:t>The Data Preparation stage contains three elements: data pre-processing, feature engineering and feature selection. </a:t>
            </a:r>
            <a:endParaRPr lang="en-US" b="1" dirty="0">
              <a:solidFill>
                <a:schemeClr val="accent6">
                  <a:lumMod val="50000"/>
                </a:schemeClr>
              </a:solidFill>
            </a:endParaRPr>
          </a:p>
        </p:txBody>
      </p:sp>
      <p:sp>
        <p:nvSpPr>
          <p:cNvPr id="3" name="Content Placeholder 2"/>
          <p:cNvSpPr>
            <a:spLocks noGrp="1"/>
          </p:cNvSpPr>
          <p:nvPr>
            <p:ph idx="1"/>
          </p:nvPr>
        </p:nvSpPr>
        <p:spPr>
          <a:xfrm>
            <a:off x="838200" y="1977957"/>
            <a:ext cx="10515600" cy="4199006"/>
          </a:xfrm>
        </p:spPr>
        <p:txBody>
          <a:bodyPr>
            <a:normAutofit lnSpcReduction="10000"/>
          </a:bodyPr>
          <a:lstStyle/>
          <a:p>
            <a:pPr marL="0" indent="0">
              <a:buNone/>
            </a:pPr>
            <a:r>
              <a:rPr lang="en-US" b="1" dirty="0">
                <a:solidFill>
                  <a:schemeClr val="accent4">
                    <a:lumMod val="50000"/>
                  </a:schemeClr>
                </a:solidFill>
              </a:rPr>
              <a:t>Encoding Categorical Data</a:t>
            </a:r>
          </a:p>
          <a:p>
            <a:endParaRPr lang="en-US" b="1" dirty="0">
              <a:solidFill>
                <a:schemeClr val="accent4">
                  <a:lumMod val="50000"/>
                </a:schemeClr>
              </a:solidFill>
            </a:endParaRPr>
          </a:p>
          <a:p>
            <a:pPr marL="0" indent="0">
              <a:buNone/>
            </a:pPr>
            <a:r>
              <a:rPr lang="en-US" b="1" dirty="0">
                <a:solidFill>
                  <a:schemeClr val="accent4">
                    <a:lumMod val="50000"/>
                  </a:schemeClr>
                </a:solidFill>
              </a:rPr>
              <a:t>There are different techniques to encode the categorical features to numeric quantities. </a:t>
            </a:r>
            <a:endParaRPr lang="en-US" b="1" dirty="0" smtClean="0">
              <a:solidFill>
                <a:schemeClr val="accent4">
                  <a:lumMod val="50000"/>
                </a:schemeClr>
              </a:solidFill>
            </a:endParaRPr>
          </a:p>
          <a:p>
            <a:pPr marL="0" indent="0">
              <a:buNone/>
            </a:pPr>
            <a:endParaRPr lang="en-US" b="1" dirty="0">
              <a:solidFill>
                <a:schemeClr val="accent4">
                  <a:lumMod val="50000"/>
                </a:schemeClr>
              </a:solidFill>
            </a:endParaRPr>
          </a:p>
          <a:p>
            <a:pPr marL="0" indent="0">
              <a:buNone/>
            </a:pPr>
            <a:r>
              <a:rPr lang="en-US" b="1" dirty="0">
                <a:solidFill>
                  <a:schemeClr val="accent4">
                    <a:lumMod val="50000"/>
                  </a:schemeClr>
                </a:solidFill>
              </a:rPr>
              <a:t>The techniques are as following</a:t>
            </a:r>
            <a:r>
              <a:rPr lang="en-US" b="1" dirty="0" smtClean="0">
                <a:solidFill>
                  <a:schemeClr val="accent4">
                    <a:lumMod val="50000"/>
                  </a:schemeClr>
                </a:solidFill>
              </a:rPr>
              <a:t>:</a:t>
            </a:r>
            <a:endParaRPr lang="en-US" b="1" dirty="0">
              <a:solidFill>
                <a:schemeClr val="accent4">
                  <a:lumMod val="50000"/>
                </a:schemeClr>
              </a:solidFill>
            </a:endParaRPr>
          </a:p>
          <a:p>
            <a:pPr lvl="0"/>
            <a:r>
              <a:rPr lang="en-US" b="1" dirty="0">
                <a:solidFill>
                  <a:schemeClr val="accent4">
                    <a:lumMod val="50000"/>
                  </a:schemeClr>
                </a:solidFill>
              </a:rPr>
              <a:t>Replacing values</a:t>
            </a:r>
          </a:p>
          <a:p>
            <a:pPr lvl="0"/>
            <a:r>
              <a:rPr lang="en-US" b="1" dirty="0">
                <a:solidFill>
                  <a:schemeClr val="accent4">
                    <a:lumMod val="50000"/>
                  </a:schemeClr>
                </a:solidFill>
              </a:rPr>
              <a:t>Encoding labels</a:t>
            </a:r>
          </a:p>
          <a:p>
            <a:pPr lvl="0"/>
            <a:r>
              <a:rPr lang="en-US" b="1" dirty="0">
                <a:solidFill>
                  <a:schemeClr val="accent4">
                    <a:lumMod val="50000"/>
                  </a:schemeClr>
                </a:solidFill>
              </a:rPr>
              <a:t>One-Hot encoding</a:t>
            </a:r>
          </a:p>
          <a:p>
            <a:endParaRPr lang="en-US" dirty="0"/>
          </a:p>
        </p:txBody>
      </p:sp>
    </p:spTree>
    <p:extLst>
      <p:ext uri="{BB962C8B-B14F-4D97-AF65-F5344CB8AC3E}">
        <p14:creationId xmlns:p14="http://schemas.microsoft.com/office/powerpoint/2010/main" val="2788700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6">
                    <a:lumMod val="50000"/>
                  </a:schemeClr>
                </a:solidFill>
              </a:rPr>
              <a:t>DATA PRE-PROCESSING</a:t>
            </a:r>
            <a:br>
              <a:rPr lang="en-US" b="1" dirty="0">
                <a:solidFill>
                  <a:schemeClr val="accent6">
                    <a:lumMod val="50000"/>
                  </a:schemeClr>
                </a:solidFill>
              </a:rPr>
            </a:br>
            <a:r>
              <a:rPr lang="en-US" sz="4000" b="1" dirty="0">
                <a:solidFill>
                  <a:schemeClr val="accent6">
                    <a:lumMod val="50000"/>
                  </a:schemeClr>
                </a:solidFill>
              </a:rPr>
              <a:t>In the data pre-processing phase we pre-process our data to a suitable format for our predictive model. </a:t>
            </a:r>
            <a:endParaRPr lang="en-US" sz="6000" b="1" dirty="0">
              <a:solidFill>
                <a:schemeClr val="accent6">
                  <a:lumMod val="50000"/>
                </a:schemeClr>
              </a:solidFill>
            </a:endParaRPr>
          </a:p>
        </p:txBody>
      </p:sp>
      <p:sp>
        <p:nvSpPr>
          <p:cNvPr id="3" name="Content Placeholder 2"/>
          <p:cNvSpPr>
            <a:spLocks noGrp="1"/>
          </p:cNvSpPr>
          <p:nvPr>
            <p:ph sz="half" idx="1"/>
          </p:nvPr>
        </p:nvSpPr>
        <p:spPr>
          <a:xfrm>
            <a:off x="838200" y="1825625"/>
            <a:ext cx="4667655" cy="4351338"/>
          </a:xfrm>
        </p:spPr>
        <p:txBody>
          <a:bodyPr>
            <a:normAutofit fontScale="92500" lnSpcReduction="10000"/>
          </a:bodyPr>
          <a:lstStyle/>
          <a:p>
            <a:pPr marL="0" indent="0">
              <a:buNone/>
            </a:pPr>
            <a:endParaRPr lang="en-US" b="1" dirty="0" smtClean="0">
              <a:solidFill>
                <a:schemeClr val="accent4">
                  <a:lumMod val="50000"/>
                </a:schemeClr>
              </a:solidFill>
            </a:endParaRPr>
          </a:p>
          <a:p>
            <a:pPr marL="0" indent="0">
              <a:buNone/>
            </a:pPr>
            <a:r>
              <a:rPr lang="en-US" b="1" dirty="0" smtClean="0">
                <a:solidFill>
                  <a:schemeClr val="accent4">
                    <a:lumMod val="50000"/>
                  </a:schemeClr>
                </a:solidFill>
              </a:rPr>
              <a:t>This </a:t>
            </a:r>
            <a:r>
              <a:rPr lang="en-US" b="1" dirty="0">
                <a:solidFill>
                  <a:schemeClr val="accent4">
                    <a:lumMod val="50000"/>
                  </a:schemeClr>
                </a:solidFill>
              </a:rPr>
              <a:t>phase consists out of the following </a:t>
            </a:r>
            <a:r>
              <a:rPr lang="en-US" b="1" dirty="0" smtClean="0">
                <a:solidFill>
                  <a:schemeClr val="accent4">
                    <a:lumMod val="50000"/>
                  </a:schemeClr>
                </a:solidFill>
              </a:rPr>
              <a:t>steps:</a:t>
            </a:r>
          </a:p>
          <a:p>
            <a:pPr marL="0" indent="0">
              <a:buNone/>
            </a:pPr>
            <a:endParaRPr lang="en-US" b="1" dirty="0" smtClean="0">
              <a:solidFill>
                <a:schemeClr val="accent4">
                  <a:lumMod val="50000"/>
                </a:schemeClr>
              </a:solidFill>
            </a:endParaRPr>
          </a:p>
          <a:p>
            <a:r>
              <a:rPr lang="en-US" b="1" dirty="0">
                <a:solidFill>
                  <a:schemeClr val="accent6">
                    <a:lumMod val="50000"/>
                  </a:schemeClr>
                </a:solidFill>
              </a:rPr>
              <a:t>Handling Categorical </a:t>
            </a:r>
            <a:r>
              <a:rPr lang="en-US" b="1" dirty="0" smtClean="0">
                <a:solidFill>
                  <a:schemeClr val="accent6">
                    <a:lumMod val="50000"/>
                  </a:schemeClr>
                </a:solidFill>
              </a:rPr>
              <a:t>Data</a:t>
            </a:r>
          </a:p>
          <a:p>
            <a:r>
              <a:rPr lang="en-US" b="1" dirty="0">
                <a:solidFill>
                  <a:schemeClr val="accent6">
                    <a:lumMod val="50000"/>
                  </a:schemeClr>
                </a:solidFill>
              </a:rPr>
              <a:t>Preprocessing: scaling </a:t>
            </a:r>
          </a:p>
          <a:p>
            <a:r>
              <a:rPr lang="en-US" b="1" dirty="0">
                <a:solidFill>
                  <a:schemeClr val="accent6">
                    <a:lumMod val="50000"/>
                  </a:schemeClr>
                </a:solidFill>
              </a:rPr>
              <a:t>FEATURE ENGINEERING</a:t>
            </a:r>
          </a:p>
          <a:p>
            <a:r>
              <a:rPr lang="en-US" dirty="0">
                <a:solidFill>
                  <a:schemeClr val="accent6">
                    <a:lumMod val="50000"/>
                  </a:schemeClr>
                </a:solidFill>
              </a:rPr>
              <a:t>FEATURE </a:t>
            </a:r>
            <a:r>
              <a:rPr lang="en-US" dirty="0" smtClean="0">
                <a:solidFill>
                  <a:schemeClr val="accent6">
                    <a:lumMod val="50000"/>
                  </a:schemeClr>
                </a:solidFill>
              </a:rPr>
              <a:t>SELECTION</a:t>
            </a:r>
          </a:p>
          <a:p>
            <a:pPr lvl="1"/>
            <a:r>
              <a:rPr lang="en-US" sz="2000" b="1" dirty="0">
                <a:solidFill>
                  <a:schemeClr val="accent6">
                    <a:lumMod val="50000"/>
                  </a:schemeClr>
                </a:solidFill>
              </a:rPr>
              <a:t>Univariate Selection</a:t>
            </a:r>
            <a:endParaRPr lang="en-US" sz="2000" dirty="0">
              <a:solidFill>
                <a:schemeClr val="accent6">
                  <a:lumMod val="50000"/>
                </a:schemeClr>
              </a:solidFill>
            </a:endParaRPr>
          </a:p>
          <a:p>
            <a:pPr lvl="1"/>
            <a:r>
              <a:rPr lang="en-US" sz="2000" b="1" dirty="0">
                <a:solidFill>
                  <a:schemeClr val="accent6">
                    <a:lumMod val="50000"/>
                  </a:schemeClr>
                </a:solidFill>
              </a:rPr>
              <a:t>Feature Importance</a:t>
            </a:r>
            <a:endParaRPr lang="en-US" sz="2000" dirty="0">
              <a:solidFill>
                <a:schemeClr val="accent6">
                  <a:lumMod val="50000"/>
                </a:schemeClr>
              </a:solidFill>
            </a:endParaRPr>
          </a:p>
          <a:p>
            <a:pPr lvl="1"/>
            <a:r>
              <a:rPr lang="en-US" sz="2000" b="1" dirty="0">
                <a:solidFill>
                  <a:schemeClr val="accent6">
                    <a:lumMod val="50000"/>
                  </a:schemeClr>
                </a:solidFill>
              </a:rPr>
              <a:t>Correlation Matrix with </a:t>
            </a:r>
            <a:r>
              <a:rPr lang="en-US" sz="2000" b="1" dirty="0" err="1" smtClean="0">
                <a:solidFill>
                  <a:schemeClr val="accent6">
                    <a:lumMod val="50000"/>
                  </a:schemeClr>
                </a:solidFill>
              </a:rPr>
              <a:t>Heatmap</a:t>
            </a:r>
            <a:r>
              <a:rPr lang="en-US" b="1" dirty="0" smtClean="0">
                <a:solidFill>
                  <a:schemeClr val="accent6">
                    <a:lumMod val="50000"/>
                  </a:schemeClr>
                </a:solidFill>
              </a:rPr>
              <a:t> </a:t>
            </a:r>
            <a:endParaRPr lang="en-US" dirty="0">
              <a:solidFill>
                <a:schemeClr val="accent6">
                  <a:lumMod val="50000"/>
                </a:schemeClr>
              </a:solidFill>
            </a:endParaRPr>
          </a:p>
        </p:txBody>
      </p:sp>
      <p:pic>
        <p:nvPicPr>
          <p:cNvPr id="1945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18619" y="2199152"/>
            <a:ext cx="6774168" cy="383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801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6332"/>
            <a:ext cx="10515600" cy="1335932"/>
          </a:xfrm>
        </p:spPr>
        <p:txBody>
          <a:bodyPr>
            <a:normAutofit fontScale="90000"/>
          </a:bodyPr>
          <a:lstStyle/>
          <a:p>
            <a:r>
              <a:rPr lang="en-US" sz="3600" b="1" dirty="0">
                <a:solidFill>
                  <a:schemeClr val="accent6">
                    <a:lumMod val="50000"/>
                  </a:schemeClr>
                </a:solidFill>
              </a:rPr>
              <a:t>Using PCA for dimensionality reduction involves zeroing out one or more of the smallest principal components, resulting in a lower-dimensional projection of the data that preserves the maximal data variance.</a:t>
            </a:r>
            <a:r>
              <a:rPr lang="en-US" dirty="0"/>
              <a:t/>
            </a:r>
            <a:br>
              <a:rPr lang="en-US" dirty="0"/>
            </a:br>
            <a:endParaRPr lang="en-US" dirty="0"/>
          </a:p>
        </p:txBody>
      </p:sp>
      <p:pic>
        <p:nvPicPr>
          <p:cNvPr id="20483"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0306" y="2172951"/>
            <a:ext cx="5770670" cy="4085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38068" y="2166026"/>
            <a:ext cx="5842282" cy="409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274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383" y="622569"/>
            <a:ext cx="11322995" cy="1666673"/>
          </a:xfrm>
        </p:spPr>
        <p:txBody>
          <a:bodyPr>
            <a:noAutofit/>
          </a:bodyPr>
          <a:lstStyle/>
          <a:p>
            <a:r>
              <a:rPr lang="en-US" sz="2800" b="1" dirty="0">
                <a:solidFill>
                  <a:schemeClr val="accent6">
                    <a:lumMod val="50000"/>
                  </a:schemeClr>
                </a:solidFill>
              </a:rPr>
              <a:t>T</a:t>
            </a:r>
            <a:r>
              <a:rPr lang="en-US" sz="3200" b="1" dirty="0">
                <a:solidFill>
                  <a:schemeClr val="accent6">
                    <a:lumMod val="50000"/>
                  </a:schemeClr>
                </a:solidFill>
              </a:rPr>
              <a:t>here is some mean reversion in interest rates over long horizons. </a:t>
            </a:r>
            <a:r>
              <a:rPr lang="en-US" sz="3200" b="1" dirty="0" smtClean="0">
                <a:solidFill>
                  <a:schemeClr val="accent6">
                    <a:lumMod val="50000"/>
                  </a:schemeClr>
                </a:solidFill>
              </a:rPr>
              <a:t>When </a:t>
            </a:r>
            <a:r>
              <a:rPr lang="en-US" sz="3200" b="1" dirty="0">
                <a:solidFill>
                  <a:schemeClr val="accent6">
                    <a:lumMod val="50000"/>
                  </a:schemeClr>
                </a:solidFill>
              </a:rPr>
              <a:t>interest rates are high, they tend to drop and when they are low, they tend to rise over time. Currently they are below long-term rates, so they are expected to rise, but an AR model attempts to quantify how much they are expected to rise.</a:t>
            </a:r>
            <a:r>
              <a:rPr lang="en-US" sz="2800" dirty="0"/>
              <a:t/>
            </a:r>
            <a:br>
              <a:rPr lang="en-US" sz="2800" dirty="0"/>
            </a:br>
            <a:endParaRPr lang="en-US" sz="2800" dirty="0"/>
          </a:p>
        </p:txBody>
      </p:sp>
      <p:pic>
        <p:nvPicPr>
          <p:cNvPr id="2150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00391" y="2374464"/>
            <a:ext cx="5389124" cy="371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83472" y="2386398"/>
            <a:ext cx="5310802" cy="374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0463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Data Preparation</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3600" dirty="0" smtClean="0">
                <a:solidFill>
                  <a:srgbClr val="002060"/>
                </a:solidFill>
              </a:rPr>
              <a:t>The </a:t>
            </a:r>
            <a:r>
              <a:rPr lang="en-US" sz="3600" dirty="0">
                <a:solidFill>
                  <a:srgbClr val="002060"/>
                </a:solidFill>
              </a:rPr>
              <a:t>goal of the Data Preparation stage is to transform and enrich the dataset so that it can be fed </a:t>
            </a:r>
            <a:r>
              <a:rPr lang="en-US" sz="3600" dirty="0" smtClean="0">
                <a:solidFill>
                  <a:srgbClr val="002060"/>
                </a:solidFill>
              </a:rPr>
              <a:t>into the </a:t>
            </a:r>
            <a:r>
              <a:rPr lang="en-US" sz="3600" dirty="0">
                <a:solidFill>
                  <a:srgbClr val="002060"/>
                </a:solidFill>
              </a:rPr>
              <a:t>models. After the data is collected and explored, it can be pre-processed so that it can be </a:t>
            </a:r>
            <a:r>
              <a:rPr lang="en-US" sz="3600" dirty="0" smtClean="0">
                <a:solidFill>
                  <a:srgbClr val="002060"/>
                </a:solidFill>
              </a:rPr>
              <a:t>used</a:t>
            </a:r>
          </a:p>
          <a:p>
            <a:endParaRPr lang="en-US" sz="3600" dirty="0">
              <a:solidFill>
                <a:srgbClr val="002060"/>
              </a:solidFill>
            </a:endParaRPr>
          </a:p>
          <a:p>
            <a:r>
              <a:rPr lang="en-US" sz="3600" dirty="0">
                <a:solidFill>
                  <a:srgbClr val="002060"/>
                </a:solidFill>
              </a:rPr>
              <a:t>directly in our predictive model. With the pre-processed data one can perform feature engineering</a:t>
            </a:r>
            <a:endParaRPr lang="en-US" sz="3600" dirty="0">
              <a:solidFill>
                <a:srgbClr val="002060"/>
              </a:solidFill>
            </a:endParaRPr>
          </a:p>
        </p:txBody>
      </p:sp>
    </p:spTree>
    <p:extLst>
      <p:ext uri="{BB962C8B-B14F-4D97-AF65-F5344CB8AC3E}">
        <p14:creationId xmlns:p14="http://schemas.microsoft.com/office/powerpoint/2010/main" val="2966946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50000"/>
                  </a:schemeClr>
                </a:solidFill>
              </a:rPr>
              <a:t>Forecast Using ARIMA Model: </a:t>
            </a:r>
            <a:br>
              <a:rPr lang="en-US" b="1" dirty="0" smtClean="0">
                <a:solidFill>
                  <a:schemeClr val="accent6">
                    <a:lumMod val="50000"/>
                  </a:schemeClr>
                </a:solidFill>
              </a:rPr>
            </a:br>
            <a:r>
              <a:rPr lang="en-US" b="1" dirty="0" smtClean="0">
                <a:solidFill>
                  <a:schemeClr val="accent6">
                    <a:lumMod val="50000"/>
                  </a:schemeClr>
                </a:solidFill>
              </a:rPr>
              <a:t>Monthly Loan Application vs. Loan Revenue</a:t>
            </a:r>
            <a:endParaRPr lang="en-US" b="1" dirty="0">
              <a:solidFill>
                <a:schemeClr val="accent6">
                  <a:lumMod val="50000"/>
                </a:schemeClr>
              </a:solidFill>
            </a:endParaRPr>
          </a:p>
        </p:txBody>
      </p:sp>
      <p:pic>
        <p:nvPicPr>
          <p:cNvPr id="22531"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72135" y="2245316"/>
            <a:ext cx="4944351" cy="353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015450" y="2235591"/>
            <a:ext cx="4827100" cy="3531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2016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5294"/>
            <a:ext cx="10515600" cy="1478604"/>
          </a:xfrm>
        </p:spPr>
        <p:txBody>
          <a:bodyPr>
            <a:normAutofit fontScale="90000"/>
          </a:bodyPr>
          <a:lstStyle/>
          <a:p>
            <a:r>
              <a:rPr lang="en-US" sz="3100" b="1" dirty="0">
                <a:solidFill>
                  <a:srgbClr val="0070C0"/>
                </a:solidFill>
              </a:rPr>
              <a:t>By end of 2021, with 95% confidence interval, Expected Revenue per Years will be around 220M. Low end is 70M &amp; High End is 360M. </a:t>
            </a:r>
            <a:r>
              <a:rPr lang="en-US" sz="3100" b="1" dirty="0" smtClean="0">
                <a:solidFill>
                  <a:srgbClr val="0070C0"/>
                </a:solidFill>
              </a:rPr>
              <a:t/>
            </a:r>
            <a:br>
              <a:rPr lang="en-US" sz="3100" b="1" dirty="0" smtClean="0">
                <a:solidFill>
                  <a:srgbClr val="0070C0"/>
                </a:solidFill>
              </a:rPr>
            </a:br>
            <a:r>
              <a:rPr lang="en-US" sz="3100" b="1" dirty="0" smtClean="0">
                <a:solidFill>
                  <a:srgbClr val="0070C0"/>
                </a:solidFill>
              </a:rPr>
              <a:t>With </a:t>
            </a:r>
            <a:r>
              <a:rPr lang="en-US" sz="3100" b="1" dirty="0">
                <a:solidFill>
                  <a:srgbClr val="0070C0"/>
                </a:solidFill>
              </a:rPr>
              <a:t>more annual data, we </a:t>
            </a:r>
            <a:r>
              <a:rPr lang="en-US" sz="3100" b="1" dirty="0" smtClean="0">
                <a:solidFill>
                  <a:srgbClr val="0070C0"/>
                </a:solidFill>
              </a:rPr>
              <a:t>can do </a:t>
            </a:r>
            <a:r>
              <a:rPr lang="en-US" sz="3100" b="1" dirty="0">
                <a:solidFill>
                  <a:srgbClr val="0070C0"/>
                </a:solidFill>
              </a:rPr>
              <a:t>better annual revenue prediction.</a:t>
            </a:r>
            <a:r>
              <a:rPr lang="en-US" dirty="0"/>
              <a:t/>
            </a:r>
            <a:br>
              <a:rPr lang="en-US" dirty="0"/>
            </a:br>
            <a:endParaRPr lang="en-US" dirty="0"/>
          </a:p>
        </p:txBody>
      </p:sp>
      <p:pic>
        <p:nvPicPr>
          <p:cNvPr id="2355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05838" y="2078204"/>
            <a:ext cx="5583677" cy="403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93009" y="2076261"/>
            <a:ext cx="5553890" cy="4039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8393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Linear regression</a:t>
            </a:r>
            <a:endParaRPr lang="en-US" b="1" dirty="0">
              <a:solidFill>
                <a:srgbClr val="0070C0"/>
              </a:solidFill>
            </a:endParaRPr>
          </a:p>
        </p:txBody>
      </p:sp>
      <p:sp>
        <p:nvSpPr>
          <p:cNvPr id="3" name="Content Placeholder 2"/>
          <p:cNvSpPr>
            <a:spLocks noGrp="1"/>
          </p:cNvSpPr>
          <p:nvPr>
            <p:ph sz="half" idx="1"/>
          </p:nvPr>
        </p:nvSpPr>
        <p:spPr>
          <a:xfrm>
            <a:off x="300038" y="1825625"/>
            <a:ext cx="10887075" cy="4351338"/>
          </a:xfrm>
        </p:spPr>
        <p:txBody>
          <a:bodyPr>
            <a:noAutofit/>
          </a:bodyPr>
          <a:lstStyle/>
          <a:p>
            <a:r>
              <a:rPr lang="en-US" dirty="0">
                <a:solidFill>
                  <a:schemeClr val="accent6">
                    <a:lumMod val="75000"/>
                  </a:schemeClr>
                </a:solidFill>
              </a:rPr>
              <a:t>Linear Regression - Root Mean Square Error		:  0.298</a:t>
            </a:r>
          </a:p>
          <a:p>
            <a:r>
              <a:rPr lang="en-US" dirty="0">
                <a:solidFill>
                  <a:schemeClr val="accent6">
                    <a:lumMod val="75000"/>
                  </a:schemeClr>
                </a:solidFill>
              </a:rPr>
              <a:t>Lasso model - Root Mean Square Error         		:  0.308</a:t>
            </a:r>
          </a:p>
          <a:p>
            <a:r>
              <a:rPr lang="en-US" dirty="0">
                <a:solidFill>
                  <a:schemeClr val="accent6">
                    <a:lumMod val="75000"/>
                  </a:schemeClr>
                </a:solidFill>
              </a:rPr>
              <a:t>Ridge Regression - Root Mean Square Error		:  0.298</a:t>
            </a:r>
          </a:p>
          <a:p>
            <a:r>
              <a:rPr lang="en-US" dirty="0">
                <a:solidFill>
                  <a:schemeClr val="accent6">
                    <a:lumMod val="75000"/>
                  </a:schemeClr>
                </a:solidFill>
              </a:rPr>
              <a:t>Elastic Net - Root Mean Square Error			:  0.308</a:t>
            </a:r>
          </a:p>
          <a:p>
            <a:r>
              <a:rPr lang="en-US" dirty="0">
                <a:solidFill>
                  <a:schemeClr val="accent6">
                    <a:lumMod val="75000"/>
                  </a:schemeClr>
                </a:solidFill>
              </a:rPr>
              <a:t>Stochastic Gradient Descent - Root </a:t>
            </a:r>
            <a:r>
              <a:rPr lang="en-US" dirty="0" smtClean="0">
                <a:solidFill>
                  <a:schemeClr val="accent6">
                    <a:lumMod val="75000"/>
                  </a:schemeClr>
                </a:solidFill>
              </a:rPr>
              <a:t>Mean </a:t>
            </a:r>
            <a:r>
              <a:rPr lang="en-US" dirty="0">
                <a:solidFill>
                  <a:schemeClr val="accent6">
                    <a:lumMod val="75000"/>
                  </a:schemeClr>
                </a:solidFill>
              </a:rPr>
              <a:t>Square Error	:  </a:t>
            </a:r>
            <a:r>
              <a:rPr lang="en-US" dirty="0" smtClean="0">
                <a:solidFill>
                  <a:schemeClr val="accent6">
                    <a:lumMod val="75000"/>
                  </a:schemeClr>
                </a:solidFill>
              </a:rPr>
              <a:t>0.298</a:t>
            </a:r>
          </a:p>
          <a:p>
            <a:r>
              <a:rPr lang="en-US" b="1" dirty="0">
                <a:solidFill>
                  <a:schemeClr val="accent4">
                    <a:lumMod val="50000"/>
                  </a:schemeClr>
                </a:solidFill>
              </a:rPr>
              <a:t>Fitting Linear Regression using </a:t>
            </a:r>
            <a:r>
              <a:rPr lang="en-US" b="1" dirty="0" err="1" smtClean="0">
                <a:solidFill>
                  <a:schemeClr val="accent4">
                    <a:lumMod val="50000"/>
                  </a:schemeClr>
                </a:solidFill>
              </a:rPr>
              <a:t>statsmodels</a:t>
            </a:r>
            <a:endParaRPr lang="en-US" b="1" dirty="0" smtClean="0">
              <a:solidFill>
                <a:schemeClr val="accent4">
                  <a:lumMod val="50000"/>
                </a:schemeClr>
              </a:solidFill>
            </a:endParaRPr>
          </a:p>
          <a:p>
            <a:r>
              <a:rPr lang="en-US" b="1" dirty="0">
                <a:solidFill>
                  <a:schemeClr val="accent4">
                    <a:lumMod val="50000"/>
                  </a:schemeClr>
                </a:solidFill>
              </a:rPr>
              <a:t>Fitting Linear Regression using </a:t>
            </a:r>
            <a:r>
              <a:rPr lang="en-US" b="1" dirty="0" err="1">
                <a:solidFill>
                  <a:schemeClr val="accent4">
                    <a:lumMod val="50000"/>
                  </a:schemeClr>
                </a:solidFill>
              </a:rPr>
              <a:t>sklearn</a:t>
            </a:r>
            <a:endParaRPr lang="en-US" b="1" dirty="0">
              <a:solidFill>
                <a:schemeClr val="accent4">
                  <a:lumMod val="50000"/>
                </a:schemeClr>
              </a:solidFill>
            </a:endParaRPr>
          </a:p>
          <a:p>
            <a:endParaRPr lang="en-US" b="1" dirty="0">
              <a:solidFill>
                <a:schemeClr val="accent4">
                  <a:lumMod val="50000"/>
                </a:schemeClr>
              </a:solidFill>
            </a:endParaRPr>
          </a:p>
          <a:p>
            <a:endParaRPr lang="en-US" dirty="0">
              <a:solidFill>
                <a:schemeClr val="accent6">
                  <a:lumMod val="75000"/>
                </a:schemeClr>
              </a:solidFill>
            </a:endParaRPr>
          </a:p>
        </p:txBody>
      </p:sp>
    </p:spTree>
    <p:extLst>
      <p:ext uri="{BB962C8B-B14F-4D97-AF65-F5344CB8AC3E}">
        <p14:creationId xmlns:p14="http://schemas.microsoft.com/office/powerpoint/2010/main" val="39399721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000" b="1" i="1" dirty="0" err="1">
                <a:solidFill>
                  <a:schemeClr val="accent4">
                    <a:lumMod val="50000"/>
                  </a:schemeClr>
                </a:solidFill>
              </a:rPr>
              <a:t>sns.pairplot</a:t>
            </a:r>
            <a:r>
              <a:rPr lang="en-US" sz="4000" b="1" i="1" dirty="0">
                <a:solidFill>
                  <a:schemeClr val="accent4">
                    <a:lumMod val="50000"/>
                  </a:schemeClr>
                </a:solidFill>
              </a:rPr>
              <a:t>(</a:t>
            </a:r>
            <a:r>
              <a:rPr lang="en-US" sz="4000" b="1" i="1" dirty="0" err="1">
                <a:solidFill>
                  <a:schemeClr val="accent4">
                    <a:lumMod val="50000"/>
                  </a:schemeClr>
                </a:solidFill>
              </a:rPr>
              <a:t>model_data</a:t>
            </a:r>
            <a:r>
              <a:rPr lang="en-US" sz="4000" b="1" i="1" dirty="0">
                <a:solidFill>
                  <a:schemeClr val="accent4">
                    <a:lumMod val="50000"/>
                  </a:schemeClr>
                </a:solidFill>
              </a:rPr>
              <a:t>, </a:t>
            </a:r>
            <a:r>
              <a:rPr lang="en-US" sz="4000" b="1" i="1" dirty="0" err="1">
                <a:solidFill>
                  <a:schemeClr val="accent4">
                    <a:lumMod val="50000"/>
                  </a:schemeClr>
                </a:solidFill>
              </a:rPr>
              <a:t>x_vars</a:t>
            </a:r>
            <a:r>
              <a:rPr lang="en-US" sz="4000" b="1" i="1" dirty="0">
                <a:solidFill>
                  <a:schemeClr val="accent4">
                    <a:lumMod val="50000"/>
                  </a:schemeClr>
                </a:solidFill>
              </a:rPr>
              <a:t>=['RATE', 'Home'], </a:t>
            </a:r>
            <a:r>
              <a:rPr lang="en-US" sz="4000" b="1" i="1" dirty="0" err="1">
                <a:solidFill>
                  <a:schemeClr val="accent4">
                    <a:lumMod val="50000"/>
                  </a:schemeClr>
                </a:solidFill>
              </a:rPr>
              <a:t>y_vars</a:t>
            </a:r>
            <a:r>
              <a:rPr lang="en-US" sz="4000" b="1" i="1" dirty="0">
                <a:solidFill>
                  <a:schemeClr val="accent4">
                    <a:lumMod val="50000"/>
                  </a:schemeClr>
                </a:solidFill>
              </a:rPr>
              <a:t>='Loan Amount', size=11, aspect=0.9, kind='</a:t>
            </a:r>
            <a:r>
              <a:rPr lang="en-US" sz="4000" b="1" i="1" dirty="0" err="1">
                <a:solidFill>
                  <a:schemeClr val="accent4">
                    <a:lumMod val="50000"/>
                  </a:schemeClr>
                </a:solidFill>
              </a:rPr>
              <a:t>reg</a:t>
            </a:r>
            <a:r>
              <a:rPr lang="en-US" sz="4000" b="1" i="1" dirty="0">
                <a:solidFill>
                  <a:schemeClr val="accent4">
                    <a:lumMod val="50000"/>
                  </a:schemeClr>
                </a:solidFill>
              </a:rPr>
              <a:t>')</a:t>
            </a:r>
            <a:r>
              <a:rPr lang="en-US" dirty="0"/>
              <a:t/>
            </a:r>
            <a:br>
              <a:rPr lang="en-US" dirty="0"/>
            </a:b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18" y="5657850"/>
            <a:ext cx="10455275" cy="1031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2121" y="1321594"/>
            <a:ext cx="7557659" cy="415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694" y="5557838"/>
            <a:ext cx="13102530" cy="113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31162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err="1">
                <a:solidFill>
                  <a:schemeClr val="accent4">
                    <a:lumMod val="50000"/>
                  </a:schemeClr>
                </a:solidFill>
              </a:rPr>
              <a:t>sns.pairplot</a:t>
            </a:r>
            <a:r>
              <a:rPr lang="en-US" b="1" i="1" dirty="0">
                <a:solidFill>
                  <a:schemeClr val="accent4">
                    <a:lumMod val="50000"/>
                  </a:schemeClr>
                </a:solidFill>
              </a:rPr>
              <a:t>(</a:t>
            </a:r>
            <a:r>
              <a:rPr lang="en-US" b="1" i="1" dirty="0" err="1">
                <a:solidFill>
                  <a:schemeClr val="accent4">
                    <a:lumMod val="50000"/>
                  </a:schemeClr>
                </a:solidFill>
              </a:rPr>
              <a:t>model_data</a:t>
            </a:r>
            <a:r>
              <a:rPr lang="en-US" b="1" i="1" dirty="0">
                <a:solidFill>
                  <a:schemeClr val="accent4">
                    <a:lumMod val="50000"/>
                  </a:schemeClr>
                </a:solidFill>
              </a:rPr>
              <a:t>, </a:t>
            </a:r>
            <a:r>
              <a:rPr lang="en-US" b="1" i="1" dirty="0" err="1">
                <a:solidFill>
                  <a:schemeClr val="accent4">
                    <a:lumMod val="50000"/>
                  </a:schemeClr>
                </a:solidFill>
              </a:rPr>
              <a:t>x_vars</a:t>
            </a:r>
            <a:r>
              <a:rPr lang="en-US" b="1" i="1" dirty="0">
                <a:solidFill>
                  <a:schemeClr val="accent4">
                    <a:lumMod val="50000"/>
                  </a:schemeClr>
                </a:solidFill>
              </a:rPr>
              <a:t>=['Qualification FICO', 'CLTV'], </a:t>
            </a:r>
            <a:r>
              <a:rPr lang="en-US" b="1" i="1" dirty="0" err="1">
                <a:solidFill>
                  <a:schemeClr val="accent4">
                    <a:lumMod val="50000"/>
                  </a:schemeClr>
                </a:solidFill>
              </a:rPr>
              <a:t>y_vars</a:t>
            </a:r>
            <a:r>
              <a:rPr lang="en-US" b="1" i="1" dirty="0">
                <a:solidFill>
                  <a:schemeClr val="accent4">
                    <a:lumMod val="50000"/>
                  </a:schemeClr>
                </a:solidFill>
              </a:rPr>
              <a:t>='Loan </a:t>
            </a:r>
            <a:r>
              <a:rPr lang="en-US" b="1" i="1" dirty="0" smtClean="0">
                <a:solidFill>
                  <a:schemeClr val="accent4">
                    <a:lumMod val="50000"/>
                  </a:schemeClr>
                </a:solidFill>
              </a:rPr>
              <a:t>Amount‘]</a:t>
            </a:r>
            <a:endParaRPr lang="en-US" b="1" dirty="0">
              <a:solidFill>
                <a:schemeClr val="accent4">
                  <a:lumMod val="50000"/>
                </a:schemeClr>
              </a:solidFill>
            </a:endParaRPr>
          </a:p>
        </p:txBody>
      </p:sp>
      <p:sp>
        <p:nvSpPr>
          <p:cNvPr id="4" name="Content Placeholder 3"/>
          <p:cNvSpPr>
            <a:spLocks noGrp="1"/>
          </p:cNvSpPr>
          <p:nvPr>
            <p:ph sz="half" idx="2"/>
          </p:nvPr>
        </p:nvSpPr>
        <p:spPr>
          <a:xfrm>
            <a:off x="7496868" y="1825625"/>
            <a:ext cx="3856931" cy="4351338"/>
          </a:xfrm>
        </p:spPr>
        <p:txBody>
          <a:bodyPr>
            <a:normAutofit fontScale="92500" lnSpcReduction="10000"/>
          </a:bodyPr>
          <a:lstStyle/>
          <a:p>
            <a:r>
              <a:rPr lang="en-US" b="1" i="1" dirty="0">
                <a:solidFill>
                  <a:schemeClr val="accent5">
                    <a:lumMod val="75000"/>
                  </a:schemeClr>
                </a:solidFill>
              </a:rPr>
              <a:t>Majority of the FICO scores between 600 and 820 (Loan Amounts in 1000s)</a:t>
            </a:r>
            <a:endParaRPr lang="en-US" dirty="0">
              <a:solidFill>
                <a:schemeClr val="accent5">
                  <a:lumMod val="75000"/>
                </a:schemeClr>
              </a:solidFill>
            </a:endParaRPr>
          </a:p>
          <a:p>
            <a:r>
              <a:rPr lang="en-US" b="1" i="1" dirty="0">
                <a:solidFill>
                  <a:schemeClr val="accent5">
                    <a:lumMod val="75000"/>
                  </a:schemeClr>
                </a:solidFill>
              </a:rPr>
              <a:t>Majority of the CLTV scores between 30 and 100 (Loan Amounts in 1000s)</a:t>
            </a:r>
            <a:endParaRPr lang="en-US" dirty="0">
              <a:solidFill>
                <a:schemeClr val="accent5">
                  <a:lumMod val="75000"/>
                </a:schemeClr>
              </a:solidFill>
            </a:endParaRPr>
          </a:p>
          <a:p>
            <a:r>
              <a:rPr lang="en-US" b="1" i="1" dirty="0">
                <a:solidFill>
                  <a:schemeClr val="accent5">
                    <a:lumMod val="75000"/>
                  </a:schemeClr>
                </a:solidFill>
              </a:rPr>
              <a:t>FICO goes up, Loan Amount goes up</a:t>
            </a:r>
            <a:endParaRPr lang="en-US" dirty="0">
              <a:solidFill>
                <a:schemeClr val="accent5">
                  <a:lumMod val="75000"/>
                </a:schemeClr>
              </a:solidFill>
            </a:endParaRPr>
          </a:p>
          <a:p>
            <a:r>
              <a:rPr lang="en-US" b="1" i="1" dirty="0">
                <a:solidFill>
                  <a:schemeClr val="accent5">
                    <a:lumMod val="75000"/>
                  </a:schemeClr>
                </a:solidFill>
              </a:rPr>
              <a:t>CLTV goes up, Loan Amount Goes down</a:t>
            </a:r>
            <a:endParaRPr lang="en-US" dirty="0">
              <a:solidFill>
                <a:schemeClr val="accent5">
                  <a:lumMod val="75000"/>
                </a:schemeClr>
              </a:solidFill>
            </a:endParaRPr>
          </a:p>
          <a:p>
            <a:endParaRPr lang="en-US" dirty="0"/>
          </a:p>
        </p:txBody>
      </p:sp>
      <p:pic>
        <p:nvPicPr>
          <p:cNvPr id="2560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76640" y="1986246"/>
            <a:ext cx="6927570" cy="384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92909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i="1" dirty="0" err="1">
                <a:solidFill>
                  <a:schemeClr val="accent5">
                    <a:lumMod val="75000"/>
                  </a:schemeClr>
                </a:solidFill>
              </a:rPr>
              <a:t>sns.pairplot</a:t>
            </a:r>
            <a:r>
              <a:rPr lang="en-US" sz="4000" b="1" i="1" dirty="0">
                <a:solidFill>
                  <a:schemeClr val="accent5">
                    <a:lumMod val="75000"/>
                  </a:schemeClr>
                </a:solidFill>
              </a:rPr>
              <a:t>(</a:t>
            </a:r>
            <a:r>
              <a:rPr lang="en-US" sz="4000" b="1" i="1" dirty="0" err="1">
                <a:solidFill>
                  <a:schemeClr val="accent5">
                    <a:lumMod val="75000"/>
                  </a:schemeClr>
                </a:solidFill>
              </a:rPr>
              <a:t>model_data</a:t>
            </a:r>
            <a:r>
              <a:rPr lang="en-US" sz="4000" b="1" i="1" dirty="0">
                <a:solidFill>
                  <a:schemeClr val="accent5">
                    <a:lumMod val="75000"/>
                  </a:schemeClr>
                </a:solidFill>
              </a:rPr>
              <a:t>, </a:t>
            </a:r>
            <a:r>
              <a:rPr lang="en-US" sz="4000" b="1" i="1" dirty="0" err="1">
                <a:solidFill>
                  <a:schemeClr val="accent5">
                    <a:lumMod val="75000"/>
                  </a:schemeClr>
                </a:solidFill>
              </a:rPr>
              <a:t>x_vars</a:t>
            </a:r>
            <a:r>
              <a:rPr lang="en-US" sz="4000" b="1" i="1" dirty="0">
                <a:solidFill>
                  <a:schemeClr val="accent5">
                    <a:lumMod val="75000"/>
                  </a:schemeClr>
                </a:solidFill>
              </a:rPr>
              <a:t>=['</a:t>
            </a:r>
            <a:r>
              <a:rPr lang="en-US" sz="4000" b="1" i="1" dirty="0" err="1">
                <a:solidFill>
                  <a:schemeClr val="accent5">
                    <a:lumMod val="75000"/>
                  </a:schemeClr>
                </a:solidFill>
              </a:rPr>
              <a:t>unit_type_code</a:t>
            </a:r>
            <a:r>
              <a:rPr lang="en-US" sz="4000" b="1" i="1" dirty="0">
                <a:solidFill>
                  <a:schemeClr val="accent5">
                    <a:lumMod val="75000"/>
                  </a:schemeClr>
                </a:solidFill>
              </a:rPr>
              <a:t>',</a:t>
            </a:r>
            <a:r>
              <a:rPr lang="en-US" sz="4000" b="1" dirty="0">
                <a:solidFill>
                  <a:schemeClr val="accent5">
                    <a:lumMod val="75000"/>
                  </a:schemeClr>
                </a:solidFill>
              </a:rPr>
              <a:t/>
            </a:r>
            <a:br>
              <a:rPr lang="en-US" sz="4000" b="1" dirty="0">
                <a:solidFill>
                  <a:schemeClr val="accent5">
                    <a:lumMod val="75000"/>
                  </a:schemeClr>
                </a:solidFill>
              </a:rPr>
            </a:br>
            <a:r>
              <a:rPr lang="en-US" sz="4000" b="1" i="1" dirty="0">
                <a:solidFill>
                  <a:schemeClr val="accent5">
                    <a:lumMod val="75000"/>
                  </a:schemeClr>
                </a:solidFill>
              </a:rPr>
              <a:t>       '</a:t>
            </a:r>
            <a:r>
              <a:rPr lang="en-US" sz="4000" b="1" i="1" dirty="0" err="1">
                <a:solidFill>
                  <a:schemeClr val="accent5">
                    <a:lumMod val="75000"/>
                  </a:schemeClr>
                </a:solidFill>
              </a:rPr>
              <a:t>loan_type_code</a:t>
            </a:r>
            <a:r>
              <a:rPr lang="en-US" sz="4000" b="1" i="1" dirty="0">
                <a:solidFill>
                  <a:schemeClr val="accent5">
                    <a:lumMod val="75000"/>
                  </a:schemeClr>
                </a:solidFill>
              </a:rPr>
              <a:t>', 'RATE'], </a:t>
            </a:r>
            <a:r>
              <a:rPr lang="en-US" sz="4000" b="1" i="1" dirty="0" err="1">
                <a:solidFill>
                  <a:schemeClr val="accent5">
                    <a:lumMod val="75000"/>
                  </a:schemeClr>
                </a:solidFill>
              </a:rPr>
              <a:t>y_vars</a:t>
            </a:r>
            <a:r>
              <a:rPr lang="en-US" sz="4000" b="1" i="1" dirty="0">
                <a:solidFill>
                  <a:schemeClr val="accent5">
                    <a:lumMod val="75000"/>
                  </a:schemeClr>
                </a:solidFill>
              </a:rPr>
              <a:t>='Loan Amount', size=11, aspect=0.9, kind='</a:t>
            </a:r>
            <a:r>
              <a:rPr lang="en-US" sz="4000" b="1" i="1" dirty="0" err="1">
                <a:solidFill>
                  <a:schemeClr val="accent5">
                    <a:lumMod val="75000"/>
                  </a:schemeClr>
                </a:solidFill>
              </a:rPr>
              <a:t>reg</a:t>
            </a:r>
            <a:r>
              <a:rPr lang="en-US" sz="4000" b="1" i="1" dirty="0">
                <a:solidFill>
                  <a:schemeClr val="accent5">
                    <a:lumMod val="75000"/>
                  </a:schemeClr>
                </a:solidFill>
              </a:rPr>
              <a:t>')</a:t>
            </a:r>
            <a:r>
              <a:rPr lang="en-US" dirty="0"/>
              <a:t/>
            </a:r>
            <a:br>
              <a:rPr lang="en-US" dirty="0"/>
            </a:br>
            <a:endParaRPr lang="en-US" dirty="0"/>
          </a:p>
        </p:txBody>
      </p:sp>
      <p:sp>
        <p:nvSpPr>
          <p:cNvPr id="4" name="Content Placeholder 3"/>
          <p:cNvSpPr>
            <a:spLocks noGrp="1"/>
          </p:cNvSpPr>
          <p:nvPr>
            <p:ph sz="half" idx="2"/>
          </p:nvPr>
        </p:nvSpPr>
        <p:spPr>
          <a:xfrm>
            <a:off x="8586882" y="1120291"/>
            <a:ext cx="3324540" cy="5625680"/>
          </a:xfrm>
        </p:spPr>
        <p:txBody>
          <a:bodyPr>
            <a:normAutofit fontScale="85000" lnSpcReduction="20000"/>
          </a:bodyPr>
          <a:lstStyle/>
          <a:p>
            <a:r>
              <a:rPr lang="en-US" b="1" i="1" dirty="0">
                <a:solidFill>
                  <a:schemeClr val="accent5">
                    <a:lumMod val="75000"/>
                  </a:schemeClr>
                </a:solidFill>
              </a:rPr>
              <a:t>As </a:t>
            </a:r>
            <a:r>
              <a:rPr lang="en-US" b="1" i="1" dirty="0" err="1">
                <a:solidFill>
                  <a:schemeClr val="accent5">
                    <a:lumMod val="75000"/>
                  </a:schemeClr>
                </a:solidFill>
              </a:rPr>
              <a:t>num</a:t>
            </a:r>
            <a:r>
              <a:rPr lang="en-US" b="1" i="1" dirty="0">
                <a:solidFill>
                  <a:schemeClr val="accent5">
                    <a:lumMod val="75000"/>
                  </a:schemeClr>
                </a:solidFill>
              </a:rPr>
              <a:t> of unit decreases </a:t>
            </a:r>
            <a:r>
              <a:rPr lang="en-US" b="1" i="1" dirty="0" err="1">
                <a:solidFill>
                  <a:schemeClr val="accent5">
                    <a:lumMod val="75000"/>
                  </a:schemeClr>
                </a:solidFill>
              </a:rPr>
              <a:t>ave</a:t>
            </a:r>
            <a:r>
              <a:rPr lang="en-US" b="1" i="1" dirty="0">
                <a:solidFill>
                  <a:schemeClr val="accent5">
                    <a:lumMod val="75000"/>
                  </a:schemeClr>
                </a:solidFill>
              </a:rPr>
              <a:t> Loan Amount also decreases</a:t>
            </a:r>
            <a:endParaRPr lang="en-US" dirty="0">
              <a:solidFill>
                <a:schemeClr val="accent5">
                  <a:lumMod val="75000"/>
                </a:schemeClr>
              </a:solidFill>
            </a:endParaRPr>
          </a:p>
          <a:p>
            <a:r>
              <a:rPr lang="en-US" b="1" i="1" dirty="0" err="1">
                <a:solidFill>
                  <a:schemeClr val="accent5">
                    <a:lumMod val="75000"/>
                  </a:schemeClr>
                </a:solidFill>
              </a:rPr>
              <a:t>loan_type_code</a:t>
            </a:r>
            <a:r>
              <a:rPr lang="en-US" b="1" i="1" dirty="0">
                <a:solidFill>
                  <a:schemeClr val="accent5">
                    <a:lumMod val="75000"/>
                  </a:schemeClr>
                </a:solidFill>
              </a:rPr>
              <a:t>: Conventional is high volume but Slightly low average loan amount</a:t>
            </a:r>
            <a:endParaRPr lang="en-US" dirty="0">
              <a:solidFill>
                <a:schemeClr val="accent5">
                  <a:lumMod val="75000"/>
                </a:schemeClr>
              </a:solidFill>
            </a:endParaRPr>
          </a:p>
          <a:p>
            <a:r>
              <a:rPr lang="en-US" b="1" i="1" dirty="0">
                <a:solidFill>
                  <a:schemeClr val="accent5">
                    <a:lumMod val="75000"/>
                  </a:schemeClr>
                </a:solidFill>
              </a:rPr>
              <a:t>Two Family (Code = 10) has higher Loan Amount that three Family (Code = 9)</a:t>
            </a:r>
            <a:endParaRPr lang="en-US" dirty="0">
              <a:solidFill>
                <a:schemeClr val="accent5">
                  <a:lumMod val="75000"/>
                </a:schemeClr>
              </a:solidFill>
            </a:endParaRPr>
          </a:p>
          <a:p>
            <a:r>
              <a:rPr lang="en-US" b="1" i="1" dirty="0">
                <a:solidFill>
                  <a:schemeClr val="accent5">
                    <a:lumMod val="75000"/>
                  </a:schemeClr>
                </a:solidFill>
              </a:rPr>
              <a:t>Conventional Mortgage has Higher Loan Amount FHA</a:t>
            </a:r>
            <a:endParaRPr lang="en-US" dirty="0">
              <a:solidFill>
                <a:schemeClr val="accent5">
                  <a:lumMod val="75000"/>
                </a:schemeClr>
              </a:solidFill>
            </a:endParaRPr>
          </a:p>
          <a:p>
            <a:r>
              <a:rPr lang="en-US" b="1" i="1" dirty="0">
                <a:solidFill>
                  <a:schemeClr val="accent5">
                    <a:lumMod val="75000"/>
                  </a:schemeClr>
                </a:solidFill>
              </a:rPr>
              <a:t>Loan Amount increases with 10 Years Treasury Rate.</a:t>
            </a:r>
            <a:endParaRPr lang="en-US" dirty="0">
              <a:solidFill>
                <a:schemeClr val="accent5">
                  <a:lumMod val="75000"/>
                </a:schemeClr>
              </a:solidFill>
            </a:endParaRPr>
          </a:p>
          <a:p>
            <a:endParaRPr lang="en-US" dirty="0"/>
          </a:p>
        </p:txBody>
      </p:sp>
      <p:pic>
        <p:nvPicPr>
          <p:cNvPr id="266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7759" y="2228472"/>
            <a:ext cx="8323737" cy="305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2008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7030A0"/>
                </a:solidFill>
              </a:rPr>
              <a:t>Random </a:t>
            </a:r>
            <a:r>
              <a:rPr lang="en-US" b="1" i="1" dirty="0" smtClean="0">
                <a:solidFill>
                  <a:srgbClr val="7030A0"/>
                </a:solidFill>
              </a:rPr>
              <a:t>forests (RF):</a:t>
            </a:r>
            <a:r>
              <a:rPr lang="en-US" dirty="0" smtClean="0">
                <a:solidFill>
                  <a:srgbClr val="7030A0"/>
                </a:solidFill>
              </a:rPr>
              <a:t> </a:t>
            </a:r>
            <a:r>
              <a:rPr lang="en-US" dirty="0">
                <a:solidFill>
                  <a:srgbClr val="7030A0"/>
                </a:solidFill>
              </a:rPr>
              <a:t>is a supervised </a:t>
            </a:r>
            <a:r>
              <a:rPr lang="en-US" b="1" i="1" dirty="0">
                <a:solidFill>
                  <a:srgbClr val="7030A0"/>
                </a:solidFill>
              </a:rPr>
              <a:t>learning algorithm</a:t>
            </a:r>
            <a:r>
              <a:rPr lang="en-US" dirty="0">
                <a:solidFill>
                  <a:srgbClr val="7030A0"/>
                </a:solidFill>
              </a:rPr>
              <a:t>. </a:t>
            </a:r>
            <a:endParaRPr lang="en-US" dirty="0">
              <a:solidFill>
                <a:srgbClr val="7030A0"/>
              </a:solidFill>
            </a:endParaRPr>
          </a:p>
        </p:txBody>
      </p:sp>
      <p:sp>
        <p:nvSpPr>
          <p:cNvPr id="3" name="Content Placeholder 2"/>
          <p:cNvSpPr>
            <a:spLocks noGrp="1"/>
          </p:cNvSpPr>
          <p:nvPr>
            <p:ph sz="half" idx="1"/>
          </p:nvPr>
        </p:nvSpPr>
        <p:spPr/>
        <p:txBody>
          <a:bodyPr/>
          <a:lstStyle/>
          <a:p>
            <a:r>
              <a:rPr lang="en-US" sz="3200" b="1" i="1" dirty="0" err="1">
                <a:solidFill>
                  <a:schemeClr val="accent5">
                    <a:lumMod val="50000"/>
                  </a:schemeClr>
                </a:solidFill>
              </a:rPr>
              <a:t>Unscalled</a:t>
            </a:r>
            <a:r>
              <a:rPr lang="en-US" sz="3200" b="1" i="1" dirty="0">
                <a:solidFill>
                  <a:schemeClr val="accent5">
                    <a:lumMod val="50000"/>
                  </a:schemeClr>
                </a:solidFill>
              </a:rPr>
              <a:t>: Random Forest Classifier Accuracy :  </a:t>
            </a:r>
            <a:r>
              <a:rPr lang="en-US" sz="3200" b="1" i="1" dirty="0" smtClean="0">
                <a:solidFill>
                  <a:schemeClr val="accent5">
                    <a:lumMod val="50000"/>
                  </a:schemeClr>
                </a:solidFill>
              </a:rPr>
              <a:t>0.78</a:t>
            </a:r>
            <a:endParaRPr lang="en-US" sz="3200" dirty="0">
              <a:solidFill>
                <a:schemeClr val="accent5">
                  <a:lumMod val="50000"/>
                </a:schemeClr>
              </a:solidFill>
            </a:endParaRPr>
          </a:p>
          <a:p>
            <a:r>
              <a:rPr lang="en-US" sz="3200" b="1" i="1" dirty="0" err="1">
                <a:solidFill>
                  <a:schemeClr val="accent5">
                    <a:lumMod val="50000"/>
                  </a:schemeClr>
                </a:solidFill>
              </a:rPr>
              <a:t>Scalled</a:t>
            </a:r>
            <a:r>
              <a:rPr lang="en-US" sz="3200" b="1" i="1" dirty="0">
                <a:solidFill>
                  <a:schemeClr val="accent5">
                    <a:lumMod val="50000"/>
                  </a:schemeClr>
                </a:solidFill>
              </a:rPr>
              <a:t>: Random Forest Classifier Accuracy   :  </a:t>
            </a:r>
            <a:r>
              <a:rPr lang="en-US" sz="3200" b="1" i="1" dirty="0" smtClean="0">
                <a:solidFill>
                  <a:schemeClr val="accent5">
                    <a:lumMod val="50000"/>
                  </a:schemeClr>
                </a:solidFill>
              </a:rPr>
              <a:t>0.80</a:t>
            </a:r>
          </a:p>
          <a:p>
            <a:endParaRPr lang="en-US" sz="3200" dirty="0">
              <a:solidFill>
                <a:schemeClr val="accent5">
                  <a:lumMod val="50000"/>
                </a:schemeClr>
              </a:solidFill>
            </a:endParaRPr>
          </a:p>
          <a:p>
            <a:endParaRPr lang="en-US" dirty="0"/>
          </a:p>
        </p:txBody>
      </p:sp>
      <p:sp>
        <p:nvSpPr>
          <p:cNvPr id="4" name="Content Placeholder 3"/>
          <p:cNvSpPr>
            <a:spLocks noGrp="1"/>
          </p:cNvSpPr>
          <p:nvPr>
            <p:ph sz="half" idx="2"/>
          </p:nvPr>
        </p:nvSpPr>
        <p:spPr/>
        <p:txBody>
          <a:bodyPr/>
          <a:lstStyle/>
          <a:p>
            <a:r>
              <a:rPr lang="en-US" b="1" dirty="0">
                <a:solidFill>
                  <a:srgbClr val="00B0F0"/>
                </a:solidFill>
              </a:rPr>
              <a:t>Finding Important Features in </a:t>
            </a:r>
            <a:r>
              <a:rPr lang="en-US" b="1" dirty="0" err="1" smtClean="0">
                <a:solidFill>
                  <a:srgbClr val="00B0F0"/>
                </a:solidFill>
              </a:rPr>
              <a:t>Scikit</a:t>
            </a:r>
            <a:r>
              <a:rPr lang="en-US" b="1" dirty="0" smtClean="0">
                <a:solidFill>
                  <a:srgbClr val="00B0F0"/>
                </a:solidFill>
              </a:rPr>
              <a:t>-learn</a:t>
            </a:r>
          </a:p>
          <a:p>
            <a:endParaRPr lang="en-US" b="1" dirty="0">
              <a:solidFill>
                <a:srgbClr val="00B0F0"/>
              </a:solidFill>
            </a:endParaRPr>
          </a:p>
          <a:p>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147" y="2984616"/>
            <a:ext cx="452437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30721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5">
                    <a:lumMod val="75000"/>
                  </a:schemeClr>
                </a:solidFill>
              </a:rPr>
              <a:t>Logistic Regression </a:t>
            </a:r>
            <a:r>
              <a:rPr lang="en-US" b="1" dirty="0" smtClean="0">
                <a:solidFill>
                  <a:schemeClr val="accent5">
                    <a:lumMod val="75000"/>
                  </a:schemeClr>
                </a:solidFill>
              </a:rPr>
              <a:t>&amp; </a:t>
            </a:r>
            <a:r>
              <a:rPr lang="en-US" b="1" dirty="0" smtClean="0">
                <a:solidFill>
                  <a:srgbClr val="7030A0"/>
                </a:solidFill>
              </a:rPr>
              <a:t>KNN</a:t>
            </a:r>
            <a:r>
              <a:rPr lang="en-US" b="1" dirty="0"/>
              <a:t/>
            </a:r>
            <a:br>
              <a:rPr lang="en-US" b="1" dirty="0"/>
            </a:br>
            <a:endParaRPr lang="en-US" dirty="0"/>
          </a:p>
        </p:txBody>
      </p:sp>
      <p:sp>
        <p:nvSpPr>
          <p:cNvPr id="3" name="Content Placeholder 2"/>
          <p:cNvSpPr>
            <a:spLocks noGrp="1"/>
          </p:cNvSpPr>
          <p:nvPr>
            <p:ph sz="half" idx="1"/>
          </p:nvPr>
        </p:nvSpPr>
        <p:spPr>
          <a:xfrm>
            <a:off x="838200" y="1825625"/>
            <a:ext cx="6676836" cy="4351338"/>
          </a:xfrm>
        </p:spPr>
        <p:txBody>
          <a:bodyPr/>
          <a:lstStyle/>
          <a:p>
            <a:r>
              <a:rPr lang="en-US" b="1" i="1" dirty="0">
                <a:solidFill>
                  <a:schemeClr val="accent5">
                    <a:lumMod val="75000"/>
                  </a:schemeClr>
                </a:solidFill>
              </a:rPr>
              <a:t>Logistic Regression Accuracy: </a:t>
            </a:r>
            <a:r>
              <a:rPr lang="en-US" b="1" i="1" dirty="0" smtClean="0">
                <a:solidFill>
                  <a:schemeClr val="accent5">
                    <a:lumMod val="75000"/>
                  </a:schemeClr>
                </a:solidFill>
              </a:rPr>
              <a:t>0.69 or 69%</a:t>
            </a:r>
          </a:p>
          <a:p>
            <a:r>
              <a:rPr lang="en-US" b="1" dirty="0">
                <a:solidFill>
                  <a:schemeClr val="accent5">
                    <a:lumMod val="75000"/>
                  </a:schemeClr>
                </a:solidFill>
              </a:rPr>
              <a:t>Centering, Scaling and Logistic Regression</a:t>
            </a:r>
          </a:p>
          <a:p>
            <a:r>
              <a:rPr lang="en-US" dirty="0">
                <a:solidFill>
                  <a:schemeClr val="accent5">
                    <a:lumMod val="75000"/>
                  </a:schemeClr>
                </a:solidFill>
              </a:rPr>
              <a:t>The performance of </a:t>
            </a:r>
            <a:r>
              <a:rPr lang="en-US" b="1" dirty="0">
                <a:solidFill>
                  <a:schemeClr val="accent5">
                    <a:lumMod val="75000"/>
                  </a:schemeClr>
                </a:solidFill>
              </a:rPr>
              <a:t>logistic regression</a:t>
            </a:r>
            <a:r>
              <a:rPr lang="en-US" dirty="0">
                <a:solidFill>
                  <a:schemeClr val="accent5">
                    <a:lumMod val="75000"/>
                  </a:schemeClr>
                </a:solidFill>
              </a:rPr>
              <a:t> </a:t>
            </a:r>
            <a:r>
              <a:rPr lang="en-US" b="1" dirty="0">
                <a:solidFill>
                  <a:schemeClr val="accent5">
                    <a:lumMod val="75000"/>
                  </a:schemeClr>
                </a:solidFill>
              </a:rPr>
              <a:t>did not improve</a:t>
            </a:r>
            <a:r>
              <a:rPr lang="en-US" dirty="0">
                <a:solidFill>
                  <a:schemeClr val="accent5">
                    <a:lumMod val="75000"/>
                  </a:schemeClr>
                </a:solidFill>
              </a:rPr>
              <a:t> with data </a:t>
            </a:r>
            <a:r>
              <a:rPr lang="en-US" dirty="0" smtClean="0">
                <a:solidFill>
                  <a:schemeClr val="accent5">
                    <a:lumMod val="75000"/>
                  </a:schemeClr>
                </a:solidFill>
              </a:rPr>
              <a:t>scaling</a:t>
            </a:r>
          </a:p>
          <a:p>
            <a:r>
              <a:rPr lang="en-US" b="1" dirty="0" smtClean="0">
                <a:solidFill>
                  <a:schemeClr val="accent5">
                    <a:lumMod val="75000"/>
                  </a:schemeClr>
                </a:solidFill>
              </a:rPr>
              <a:t>After Scaling </a:t>
            </a:r>
            <a:r>
              <a:rPr lang="en-US" b="1" dirty="0">
                <a:solidFill>
                  <a:schemeClr val="accent5">
                    <a:lumMod val="75000"/>
                  </a:schemeClr>
                </a:solidFill>
              </a:rPr>
              <a:t>Synthesized </a:t>
            </a:r>
            <a:r>
              <a:rPr lang="en-US" b="1" dirty="0" smtClean="0">
                <a:solidFill>
                  <a:schemeClr val="accent5">
                    <a:lumMod val="75000"/>
                  </a:schemeClr>
                </a:solidFill>
              </a:rPr>
              <a:t>Data</a:t>
            </a:r>
          </a:p>
          <a:p>
            <a:r>
              <a:rPr lang="en-US" sz="4000" b="1" i="1" dirty="0">
                <a:solidFill>
                  <a:schemeClr val="accent5">
                    <a:lumMod val="75000"/>
                  </a:schemeClr>
                </a:solidFill>
              </a:rPr>
              <a:t>logistic regression score for test set: 0.925000 or 92.5%</a:t>
            </a:r>
            <a:endParaRPr lang="en-US" sz="4000" dirty="0">
              <a:solidFill>
                <a:schemeClr val="accent5">
                  <a:lumMod val="75000"/>
                </a:schemeClr>
              </a:solidFill>
            </a:endParaRPr>
          </a:p>
          <a:p>
            <a:endParaRPr lang="en-US" b="1" dirty="0"/>
          </a:p>
          <a:p>
            <a:endParaRPr lang="en-US" dirty="0"/>
          </a:p>
        </p:txBody>
      </p:sp>
      <p:sp>
        <p:nvSpPr>
          <p:cNvPr id="4" name="Content Placeholder 3"/>
          <p:cNvSpPr>
            <a:spLocks noGrp="1"/>
          </p:cNvSpPr>
          <p:nvPr>
            <p:ph sz="half" idx="2"/>
          </p:nvPr>
        </p:nvSpPr>
        <p:spPr>
          <a:xfrm>
            <a:off x="7636148" y="1825625"/>
            <a:ext cx="3717651" cy="4351338"/>
          </a:xfrm>
        </p:spPr>
        <p:txBody>
          <a:bodyPr/>
          <a:lstStyle/>
          <a:p>
            <a:r>
              <a:rPr lang="en-US" i="1" dirty="0" smtClean="0">
                <a:solidFill>
                  <a:srgbClr val="7030A0"/>
                </a:solidFill>
              </a:rPr>
              <a:t>With </a:t>
            </a:r>
            <a:r>
              <a:rPr lang="en-US" sz="4000" i="1" dirty="0">
                <a:solidFill>
                  <a:srgbClr val="7030A0"/>
                </a:solidFill>
              </a:rPr>
              <a:t>Scale</a:t>
            </a:r>
            <a:r>
              <a:rPr lang="en-US" i="1" dirty="0">
                <a:solidFill>
                  <a:srgbClr val="7030A0"/>
                </a:solidFill>
              </a:rPr>
              <a:t> and </a:t>
            </a:r>
            <a:r>
              <a:rPr lang="en-US" sz="4000" i="1" dirty="0">
                <a:solidFill>
                  <a:srgbClr val="7030A0"/>
                </a:solidFill>
              </a:rPr>
              <a:t>Synthesize</a:t>
            </a:r>
            <a:r>
              <a:rPr lang="en-US" i="1" dirty="0">
                <a:solidFill>
                  <a:srgbClr val="7030A0"/>
                </a:solidFill>
              </a:rPr>
              <a:t> the data we can see huge improvement on the </a:t>
            </a:r>
            <a:r>
              <a:rPr lang="en-US" sz="3600" b="1" i="1" dirty="0" smtClean="0">
                <a:solidFill>
                  <a:srgbClr val="7030A0"/>
                </a:solidFill>
              </a:rPr>
              <a:t>KNN model </a:t>
            </a:r>
            <a:r>
              <a:rPr lang="en-US" sz="3600" b="1" i="1" dirty="0">
                <a:solidFill>
                  <a:srgbClr val="7030A0"/>
                </a:solidFill>
              </a:rPr>
              <a:t>accuracy.. 28% to 93%</a:t>
            </a:r>
            <a:endParaRPr lang="en-US" sz="3600" b="1" dirty="0">
              <a:solidFill>
                <a:srgbClr val="7030A0"/>
              </a:solidFill>
            </a:endParaRPr>
          </a:p>
          <a:p>
            <a:endParaRPr lang="en-US" b="1" dirty="0">
              <a:solidFill>
                <a:schemeClr val="accent5">
                  <a:lumMod val="75000"/>
                </a:schemeClr>
              </a:solidFill>
            </a:endParaRPr>
          </a:p>
        </p:txBody>
      </p:sp>
    </p:spTree>
    <p:extLst>
      <p:ext uri="{BB962C8B-B14F-4D97-AF65-F5344CB8AC3E}">
        <p14:creationId xmlns:p14="http://schemas.microsoft.com/office/powerpoint/2010/main" val="685123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Support Vector Regression (SVR)</a:t>
            </a:r>
            <a:r>
              <a:rPr lang="en-US" b="1" dirty="0"/>
              <a:t/>
            </a:r>
            <a:br>
              <a:rPr lang="en-US" b="1" dirty="0"/>
            </a:br>
            <a:endParaRPr lang="en-US" dirty="0"/>
          </a:p>
        </p:txBody>
      </p:sp>
      <p:sp>
        <p:nvSpPr>
          <p:cNvPr id="3" name="Content Placeholder 2"/>
          <p:cNvSpPr>
            <a:spLocks noGrp="1"/>
          </p:cNvSpPr>
          <p:nvPr>
            <p:ph sz="half" idx="1"/>
          </p:nvPr>
        </p:nvSpPr>
        <p:spPr>
          <a:xfrm>
            <a:off x="838199" y="1825625"/>
            <a:ext cx="9995322" cy="4351338"/>
          </a:xfrm>
        </p:spPr>
        <p:txBody>
          <a:bodyPr>
            <a:normAutofit/>
          </a:bodyPr>
          <a:lstStyle/>
          <a:p>
            <a:r>
              <a:rPr lang="en-US" b="1" dirty="0" smtClean="0">
                <a:solidFill>
                  <a:schemeClr val="accent5">
                    <a:lumMod val="50000"/>
                  </a:schemeClr>
                </a:solidFill>
              </a:rPr>
              <a:t>SUPPORT </a:t>
            </a:r>
            <a:r>
              <a:rPr lang="en-US" b="1" dirty="0">
                <a:solidFill>
                  <a:schemeClr val="accent5">
                    <a:lumMod val="50000"/>
                  </a:schemeClr>
                </a:solidFill>
              </a:rPr>
              <a:t>VECTOR REGRESSION. </a:t>
            </a:r>
            <a:r>
              <a:rPr lang="en-US" b="1" dirty="0" smtClean="0">
                <a:solidFill>
                  <a:schemeClr val="accent5">
                    <a:lumMod val="50000"/>
                  </a:schemeClr>
                </a:solidFill>
              </a:rPr>
              <a:t>SVR </a:t>
            </a:r>
            <a:r>
              <a:rPr lang="en-US" b="1" dirty="0">
                <a:solidFill>
                  <a:schemeClr val="accent5">
                    <a:lumMod val="50000"/>
                  </a:schemeClr>
                </a:solidFill>
              </a:rPr>
              <a:t>is a bit different from SVM. </a:t>
            </a:r>
            <a:endParaRPr lang="en-US" b="1" dirty="0" smtClean="0">
              <a:solidFill>
                <a:schemeClr val="accent5">
                  <a:lumMod val="50000"/>
                </a:schemeClr>
              </a:solidFill>
            </a:endParaRPr>
          </a:p>
          <a:p>
            <a:r>
              <a:rPr lang="en-US" b="1" dirty="0" smtClean="0">
                <a:solidFill>
                  <a:schemeClr val="accent5">
                    <a:lumMod val="50000"/>
                  </a:schemeClr>
                </a:solidFill>
              </a:rPr>
              <a:t>SVR </a:t>
            </a:r>
            <a:r>
              <a:rPr lang="en-US" b="1" dirty="0">
                <a:solidFill>
                  <a:schemeClr val="accent5">
                    <a:lumMod val="50000"/>
                  </a:schemeClr>
                </a:solidFill>
              </a:rPr>
              <a:t>is an regression algorithm, </a:t>
            </a:r>
            <a:r>
              <a:rPr lang="en-US" b="1" dirty="0" smtClean="0">
                <a:solidFill>
                  <a:schemeClr val="accent5">
                    <a:lumMod val="50000"/>
                  </a:schemeClr>
                </a:solidFill>
              </a:rPr>
              <a:t>use </a:t>
            </a:r>
            <a:r>
              <a:rPr lang="en-US" b="1" dirty="0">
                <a:solidFill>
                  <a:schemeClr val="accent5">
                    <a:lumMod val="50000"/>
                  </a:schemeClr>
                </a:solidFill>
              </a:rPr>
              <a:t>SVR for working with continuous Values instead of Classification which is SVM.</a:t>
            </a:r>
          </a:p>
          <a:p>
            <a:r>
              <a:rPr lang="en-US" b="1" i="1" dirty="0" smtClean="0">
                <a:solidFill>
                  <a:schemeClr val="accent6">
                    <a:lumMod val="75000"/>
                  </a:schemeClr>
                </a:solidFill>
              </a:rPr>
              <a:t>SVR </a:t>
            </a:r>
            <a:r>
              <a:rPr lang="en-US" b="1" i="1" dirty="0">
                <a:solidFill>
                  <a:schemeClr val="accent6">
                    <a:lumMod val="75000"/>
                  </a:schemeClr>
                </a:solidFill>
              </a:rPr>
              <a:t>accuracy:  -</a:t>
            </a:r>
            <a:r>
              <a:rPr lang="en-US" b="1" i="1" dirty="0" smtClean="0">
                <a:solidFill>
                  <a:schemeClr val="accent6">
                    <a:lumMod val="75000"/>
                  </a:schemeClr>
                </a:solidFill>
              </a:rPr>
              <a:t>0.0027 </a:t>
            </a:r>
            <a:r>
              <a:rPr lang="en-US" b="1" i="1" dirty="0">
                <a:solidFill>
                  <a:schemeClr val="accent6">
                    <a:lumMod val="75000"/>
                  </a:schemeClr>
                </a:solidFill>
              </a:rPr>
              <a:t>which is unacceptable for our Mortgage Loan Data Sets</a:t>
            </a:r>
            <a:endParaRPr lang="en-US" dirty="0">
              <a:solidFill>
                <a:schemeClr val="accent6">
                  <a:lumMod val="75000"/>
                </a:schemeClr>
              </a:solidFill>
            </a:endParaRPr>
          </a:p>
          <a:p>
            <a:r>
              <a:rPr lang="en-US" b="1" dirty="0">
                <a:solidFill>
                  <a:srgbClr val="002060"/>
                </a:solidFill>
              </a:rPr>
              <a:t>A Support Vector Machine (SVM) is a discriminative classifier formally defined by a separating hyperplane</a:t>
            </a:r>
            <a:r>
              <a:rPr lang="en-US" b="1" dirty="0" smtClean="0">
                <a:solidFill>
                  <a:srgbClr val="002060"/>
                </a:solidFill>
              </a:rPr>
              <a:t>.</a:t>
            </a:r>
          </a:p>
          <a:p>
            <a:r>
              <a:rPr lang="en-US" b="1" i="1" dirty="0" smtClean="0">
                <a:solidFill>
                  <a:schemeClr val="accent6">
                    <a:lumMod val="75000"/>
                  </a:schemeClr>
                </a:solidFill>
              </a:rPr>
              <a:t>With </a:t>
            </a:r>
            <a:r>
              <a:rPr lang="en-US" b="1" dirty="0" err="1">
                <a:solidFill>
                  <a:schemeClr val="accent6">
                    <a:lumMod val="75000"/>
                  </a:schemeClr>
                </a:solidFill>
              </a:rPr>
              <a:t>Tunning</a:t>
            </a:r>
            <a:r>
              <a:rPr lang="en-US" b="1" dirty="0">
                <a:solidFill>
                  <a:schemeClr val="accent6">
                    <a:lumMod val="75000"/>
                  </a:schemeClr>
                </a:solidFill>
              </a:rPr>
              <a:t> Parameter for </a:t>
            </a:r>
            <a:r>
              <a:rPr lang="en-US" b="1" dirty="0" smtClean="0">
                <a:solidFill>
                  <a:schemeClr val="accent6">
                    <a:lumMod val="75000"/>
                  </a:schemeClr>
                </a:solidFill>
              </a:rPr>
              <a:t>SVM - </a:t>
            </a:r>
            <a:r>
              <a:rPr lang="en-US" b="1" i="1" dirty="0" smtClean="0">
                <a:solidFill>
                  <a:schemeClr val="accent6">
                    <a:lumMod val="75000"/>
                  </a:schemeClr>
                </a:solidFill>
              </a:rPr>
              <a:t>Support </a:t>
            </a:r>
            <a:r>
              <a:rPr lang="en-US" b="1" i="1" dirty="0">
                <a:solidFill>
                  <a:schemeClr val="accent6">
                    <a:lumMod val="75000"/>
                  </a:schemeClr>
                </a:solidFill>
              </a:rPr>
              <a:t>Vector Classifier Accuracy :  0.6866267465069861 or 69%</a:t>
            </a:r>
            <a:endParaRPr lang="en-US" dirty="0">
              <a:solidFill>
                <a:schemeClr val="accent6">
                  <a:lumMod val="75000"/>
                </a:schemeClr>
              </a:solidFill>
            </a:endParaRPr>
          </a:p>
          <a:p>
            <a:endParaRPr lang="en-US" b="1" dirty="0">
              <a:solidFill>
                <a:srgbClr val="002060"/>
              </a:solidFill>
            </a:endParaRPr>
          </a:p>
        </p:txBody>
      </p:sp>
    </p:spTree>
    <p:extLst>
      <p:ext uri="{BB962C8B-B14F-4D97-AF65-F5344CB8AC3E}">
        <p14:creationId xmlns:p14="http://schemas.microsoft.com/office/powerpoint/2010/main" val="4499827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KNN</a:t>
            </a:r>
            <a:endParaRPr lang="en-US" b="1" dirty="0">
              <a:solidFill>
                <a:schemeClr val="accent6">
                  <a:lumMod val="75000"/>
                </a:schemeClr>
              </a:solidFill>
            </a:endParaRPr>
          </a:p>
        </p:txBody>
      </p:sp>
      <p:sp>
        <p:nvSpPr>
          <p:cNvPr id="3" name="Content Placeholder 2"/>
          <p:cNvSpPr>
            <a:spLocks noGrp="1"/>
          </p:cNvSpPr>
          <p:nvPr>
            <p:ph sz="half" idx="1"/>
          </p:nvPr>
        </p:nvSpPr>
        <p:spPr>
          <a:xfrm>
            <a:off x="838199" y="1825625"/>
            <a:ext cx="7445901" cy="4351338"/>
          </a:xfrm>
        </p:spPr>
        <p:txBody>
          <a:bodyPr/>
          <a:lstStyle/>
          <a:p>
            <a:r>
              <a:rPr lang="en-US" b="1" i="1" dirty="0" err="1">
                <a:solidFill>
                  <a:schemeClr val="accent6">
                    <a:lumMod val="75000"/>
                  </a:schemeClr>
                </a:solidFill>
              </a:rPr>
              <a:t>KNeighborsClassifier</a:t>
            </a:r>
            <a:r>
              <a:rPr lang="en-US" b="1" i="1" dirty="0">
                <a:solidFill>
                  <a:schemeClr val="accent6">
                    <a:lumMod val="75000"/>
                  </a:schemeClr>
                </a:solidFill>
              </a:rPr>
              <a:t> Accuracy for Loan Types:  0.6826347305389222 or 68</a:t>
            </a:r>
            <a:r>
              <a:rPr lang="en-US" b="1" i="1" dirty="0" smtClean="0">
                <a:solidFill>
                  <a:schemeClr val="accent6">
                    <a:lumMod val="75000"/>
                  </a:schemeClr>
                </a:solidFill>
              </a:rPr>
              <a:t>%</a:t>
            </a:r>
          </a:p>
          <a:p>
            <a:r>
              <a:rPr lang="en-US" b="1" dirty="0">
                <a:solidFill>
                  <a:schemeClr val="accent6">
                    <a:lumMod val="75000"/>
                  </a:schemeClr>
                </a:solidFill>
              </a:rPr>
              <a:t>Preprocessing: scaling </a:t>
            </a:r>
            <a:endParaRPr lang="en-US" b="1" dirty="0" smtClean="0">
              <a:solidFill>
                <a:schemeClr val="accent6">
                  <a:lumMod val="75000"/>
                </a:schemeClr>
              </a:solidFill>
            </a:endParaRPr>
          </a:p>
          <a:p>
            <a:r>
              <a:rPr lang="en-US" b="1" i="1" dirty="0">
                <a:solidFill>
                  <a:schemeClr val="accent6">
                    <a:lumMod val="75000"/>
                  </a:schemeClr>
                </a:solidFill>
              </a:rPr>
              <a:t>k-NN score for training set: 0.770000 or 77</a:t>
            </a:r>
            <a:r>
              <a:rPr lang="en-US" b="1" i="1" dirty="0" smtClean="0">
                <a:solidFill>
                  <a:schemeClr val="accent6">
                    <a:lumMod val="75000"/>
                  </a:schemeClr>
                </a:solidFill>
              </a:rPr>
              <a:t>%</a:t>
            </a:r>
          </a:p>
          <a:p>
            <a:endParaRPr lang="en-US" dirty="0">
              <a:solidFill>
                <a:schemeClr val="accent6">
                  <a:lumMod val="75000"/>
                </a:schemeClr>
              </a:solidFill>
            </a:endParaRPr>
          </a:p>
          <a:p>
            <a:endParaRPr lang="en-US" b="1" dirty="0">
              <a:solidFill>
                <a:schemeClr val="accent6">
                  <a:lumMod val="75000"/>
                </a:schemeClr>
              </a:solidFill>
            </a:endParaRPr>
          </a:p>
          <a:p>
            <a:endParaRPr lang="en-US" dirty="0">
              <a:solidFill>
                <a:schemeClr val="accent6">
                  <a:lumMod val="75000"/>
                </a:schemeClr>
              </a:solidFill>
            </a:endParaRPr>
          </a:p>
          <a:p>
            <a:endParaRPr lang="en-US" dirty="0"/>
          </a:p>
        </p:txBody>
      </p:sp>
    </p:spTree>
    <p:extLst>
      <p:ext uri="{BB962C8B-B14F-4D97-AF65-F5344CB8AC3E}">
        <p14:creationId xmlns:p14="http://schemas.microsoft.com/office/powerpoint/2010/main" val="357385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Distribution of Loan Amount</a:t>
            </a:r>
            <a:endParaRPr lang="en-US" b="1" dirty="0">
              <a:solidFill>
                <a:srgbClr val="00B0F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2968" y="1915200"/>
            <a:ext cx="9137755" cy="429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1835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chemeClr val="accent6">
                    <a:lumMod val="75000"/>
                  </a:schemeClr>
                </a:solidFill>
              </a:rPr>
              <a:t>Using </a:t>
            </a:r>
            <a:r>
              <a:rPr lang="en-US" sz="2800" b="1" dirty="0" err="1">
                <a:solidFill>
                  <a:schemeClr val="accent6">
                    <a:lumMod val="75000"/>
                  </a:schemeClr>
                </a:solidFill>
              </a:rPr>
              <a:t>Scikit</a:t>
            </a:r>
            <a:r>
              <a:rPr lang="en-US" sz="2800" b="1" dirty="0">
                <a:solidFill>
                  <a:schemeClr val="accent6">
                    <a:lumMod val="75000"/>
                  </a:schemeClr>
                </a:solidFill>
              </a:rPr>
              <a:t>-learn, optimization of </a:t>
            </a:r>
            <a:r>
              <a:rPr lang="en-US" sz="3600" b="1" dirty="0">
                <a:solidFill>
                  <a:srgbClr val="00B0F0"/>
                </a:solidFill>
              </a:rPr>
              <a:t>decision tree </a:t>
            </a:r>
            <a:r>
              <a:rPr lang="en-US" sz="2800" b="1" dirty="0">
                <a:solidFill>
                  <a:schemeClr val="accent6">
                    <a:lumMod val="75000"/>
                  </a:schemeClr>
                </a:solidFill>
              </a:rPr>
              <a:t>classifier performed by only pre-pruning. Maximum depth of the tree can be used as a control variable for pre-pruning. In the following the example, we can plot a decision tree on the same data with </a:t>
            </a:r>
            <a:r>
              <a:rPr lang="en-US" sz="2800" b="1" dirty="0" err="1">
                <a:solidFill>
                  <a:schemeClr val="accent6">
                    <a:lumMod val="75000"/>
                  </a:schemeClr>
                </a:solidFill>
              </a:rPr>
              <a:t>max_depth</a:t>
            </a:r>
            <a:r>
              <a:rPr lang="en-US" sz="2800" b="1" dirty="0">
                <a:solidFill>
                  <a:schemeClr val="accent6">
                    <a:lumMod val="75000"/>
                  </a:schemeClr>
                </a:solidFill>
              </a:rPr>
              <a:t>=4</a:t>
            </a:r>
            <a:r>
              <a:rPr lang="en-US" sz="2800" b="1" dirty="0" smtClean="0">
                <a:solidFill>
                  <a:schemeClr val="accent6">
                    <a:lumMod val="75000"/>
                  </a:schemeClr>
                </a:solidFill>
              </a:rPr>
              <a:t>.</a:t>
            </a:r>
            <a:br>
              <a:rPr lang="en-US" sz="2800" b="1" dirty="0" smtClean="0">
                <a:solidFill>
                  <a:schemeClr val="accent6">
                    <a:lumMod val="75000"/>
                  </a:schemeClr>
                </a:solidFill>
              </a:rPr>
            </a:br>
            <a:r>
              <a:rPr lang="en-US" sz="2800" b="1" dirty="0" smtClean="0">
                <a:solidFill>
                  <a:schemeClr val="accent6">
                    <a:lumMod val="75000"/>
                  </a:schemeClr>
                </a:solidFill>
              </a:rPr>
              <a:t> </a:t>
            </a:r>
            <a:endParaRPr lang="en-US" sz="2800" b="1" dirty="0">
              <a:solidFill>
                <a:schemeClr val="accent6">
                  <a:lumMod val="75000"/>
                </a:schemeClr>
              </a:solidFill>
            </a:endParaRPr>
          </a:p>
        </p:txBody>
      </p:sp>
      <p:sp>
        <p:nvSpPr>
          <p:cNvPr id="3" name="Content Placeholder 2"/>
          <p:cNvSpPr>
            <a:spLocks noGrp="1"/>
          </p:cNvSpPr>
          <p:nvPr>
            <p:ph sz="half" idx="1"/>
          </p:nvPr>
        </p:nvSpPr>
        <p:spPr>
          <a:xfrm>
            <a:off x="838200" y="1825625"/>
            <a:ext cx="8965864" cy="4351338"/>
          </a:xfrm>
        </p:spPr>
        <p:txBody>
          <a:bodyPr/>
          <a:lstStyle/>
          <a:p>
            <a:r>
              <a:rPr lang="en-US" b="1" i="1" dirty="0">
                <a:solidFill>
                  <a:srgbClr val="00B0F0"/>
                </a:solidFill>
              </a:rPr>
              <a:t>Decision Tree Classifier Accuracy :  </a:t>
            </a:r>
            <a:r>
              <a:rPr lang="en-US" b="1" i="1" dirty="0" smtClean="0">
                <a:solidFill>
                  <a:srgbClr val="00B0F0"/>
                </a:solidFill>
              </a:rPr>
              <a:t>0.839 </a:t>
            </a:r>
            <a:r>
              <a:rPr lang="en-US" b="1" i="1" dirty="0">
                <a:solidFill>
                  <a:srgbClr val="00B0F0"/>
                </a:solidFill>
              </a:rPr>
              <a:t>or 83.4</a:t>
            </a:r>
            <a:r>
              <a:rPr lang="en-US" b="1" i="1" dirty="0" smtClean="0">
                <a:solidFill>
                  <a:srgbClr val="00B0F0"/>
                </a:solidFill>
              </a:rPr>
              <a:t>%</a:t>
            </a:r>
          </a:p>
          <a:p>
            <a:endParaRPr lang="en-US" b="1" i="1" dirty="0">
              <a:solidFill>
                <a:srgbClr val="00B0F0"/>
              </a:solidFill>
            </a:endParaRPr>
          </a:p>
          <a:p>
            <a:endParaRPr lang="en-US" b="1" i="1" dirty="0" smtClean="0">
              <a:solidFill>
                <a:srgbClr val="00B0F0"/>
              </a:solidFill>
            </a:endParaRPr>
          </a:p>
          <a:p>
            <a:endParaRPr lang="en-US" b="1" i="1" dirty="0" smtClean="0">
              <a:solidFill>
                <a:srgbClr val="00B0F0"/>
              </a:solidFill>
            </a:endParaRPr>
          </a:p>
          <a:p>
            <a:endParaRPr lang="en-US" dirty="0">
              <a:solidFill>
                <a:srgbClr val="00B0F0"/>
              </a:solidFill>
            </a:endParaRPr>
          </a:p>
          <a:p>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892" y="2201863"/>
            <a:ext cx="8074084" cy="3332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45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Mortgage interest rates</a:t>
            </a:r>
            <a:r>
              <a:rPr lang="en-US" b="1" dirty="0"/>
              <a:t/>
            </a:r>
            <a:br>
              <a:rPr lang="en-US" b="1" dirty="0"/>
            </a:br>
            <a:endParaRPr lang="en-US" dirty="0"/>
          </a:p>
        </p:txBody>
      </p:sp>
      <p:sp>
        <p:nvSpPr>
          <p:cNvPr id="3" name="Content Placeholder 2"/>
          <p:cNvSpPr>
            <a:spLocks noGrp="1"/>
          </p:cNvSpPr>
          <p:nvPr>
            <p:ph idx="1"/>
          </p:nvPr>
        </p:nvSpPr>
        <p:spPr>
          <a:xfrm>
            <a:off x="838200" y="1346400"/>
            <a:ext cx="10515600" cy="4830563"/>
          </a:xfrm>
        </p:spPr>
        <p:txBody>
          <a:bodyPr>
            <a:noAutofit/>
          </a:bodyPr>
          <a:lstStyle/>
          <a:p>
            <a:r>
              <a:rPr lang="en-US" sz="3600" dirty="0" smtClean="0">
                <a:solidFill>
                  <a:srgbClr val="002060"/>
                </a:solidFill>
              </a:rPr>
              <a:t>Mortgage </a:t>
            </a:r>
            <a:r>
              <a:rPr lang="en-US" sz="3600" dirty="0">
                <a:solidFill>
                  <a:srgbClr val="002060"/>
                </a:solidFill>
              </a:rPr>
              <a:t>interest rates have a significant impact on the amount of mortgage applications. If the interest rates are low, the mortgages are relatively cheaper for the borrower as they have to pay less interest, which leads to an increased amount of mortgage applications. </a:t>
            </a:r>
            <a:endParaRPr lang="en-US" sz="3600" dirty="0" smtClean="0">
              <a:solidFill>
                <a:srgbClr val="002060"/>
              </a:solidFill>
            </a:endParaRPr>
          </a:p>
          <a:p>
            <a:r>
              <a:rPr lang="en-US" sz="3600" dirty="0" smtClean="0">
                <a:solidFill>
                  <a:srgbClr val="002060"/>
                </a:solidFill>
              </a:rPr>
              <a:t>A </a:t>
            </a:r>
            <a:r>
              <a:rPr lang="en-US" sz="3600" dirty="0">
                <a:solidFill>
                  <a:srgbClr val="002060"/>
                </a:solidFill>
              </a:rPr>
              <a:t>high mortgage interest rate means the mortgage borrower pays a high amount of interest to the lender, which makes the mortgage less attractive for the borrower.</a:t>
            </a:r>
            <a:endParaRPr lang="en-US" sz="3600" dirty="0">
              <a:solidFill>
                <a:srgbClr val="002060"/>
              </a:solidFill>
            </a:endParaRPr>
          </a:p>
        </p:txBody>
      </p:sp>
    </p:spTree>
    <p:extLst>
      <p:ext uri="{BB962C8B-B14F-4D97-AF65-F5344CB8AC3E}">
        <p14:creationId xmlns:p14="http://schemas.microsoft.com/office/powerpoint/2010/main" val="2532495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73275"/>
          </a:xfrm>
        </p:spPr>
        <p:txBody>
          <a:bodyPr>
            <a:normAutofit fontScale="90000"/>
          </a:bodyPr>
          <a:lstStyle/>
          <a:p>
            <a:r>
              <a:rPr lang="en-US" sz="3100" dirty="0">
                <a:solidFill>
                  <a:srgbClr val="002060"/>
                </a:solidFill>
              </a:rPr>
              <a:t>Interest Rate </a:t>
            </a:r>
            <a:r>
              <a:rPr lang="en-US" sz="3100" dirty="0" smtClean="0">
                <a:solidFill>
                  <a:srgbClr val="002060"/>
                </a:solidFill>
              </a:rPr>
              <a:t>:</a:t>
            </a:r>
            <a:br>
              <a:rPr lang="en-US" sz="3100" dirty="0" smtClean="0">
                <a:solidFill>
                  <a:srgbClr val="002060"/>
                </a:solidFill>
              </a:rPr>
            </a:br>
            <a:r>
              <a:rPr lang="en-US" sz="3100" dirty="0" smtClean="0">
                <a:solidFill>
                  <a:srgbClr val="002060"/>
                </a:solidFill>
              </a:rPr>
              <a:t>In </a:t>
            </a:r>
            <a:r>
              <a:rPr lang="en-US" sz="3100" dirty="0">
                <a:solidFill>
                  <a:srgbClr val="002060"/>
                </a:solidFill>
              </a:rPr>
              <a:t>the short run rate may go ups and down but in the long run rate will go up. As housing price goes up, interest rate will go up to control the housing price.</a:t>
            </a:r>
            <a:r>
              <a:rPr lang="en-US" dirty="0"/>
              <a:t/>
            </a:r>
            <a:br>
              <a:rPr lang="en-US" dirty="0"/>
            </a:b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7200" y="1569748"/>
            <a:ext cx="6249600" cy="4718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990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2060"/>
                </a:solidFill>
              </a:rPr>
              <a:t>M</a:t>
            </a:r>
            <a:r>
              <a:rPr lang="en-US" b="1" dirty="0" smtClean="0">
                <a:solidFill>
                  <a:srgbClr val="002060"/>
                </a:solidFill>
              </a:rPr>
              <a:t>onthly </a:t>
            </a:r>
            <a:r>
              <a:rPr lang="en-US" b="1" dirty="0">
                <a:solidFill>
                  <a:srgbClr val="002060"/>
                </a:solidFill>
              </a:rPr>
              <a:t>data of closed loan numbers , monthly revenue and active MLO numbers p</a:t>
            </a:r>
            <a:r>
              <a:rPr lang="en-US" b="1" dirty="0" smtClean="0">
                <a:solidFill>
                  <a:srgbClr val="002060"/>
                </a:solidFill>
              </a:rPr>
              <a:t>er </a:t>
            </a:r>
            <a:r>
              <a:rPr lang="en-US" b="1" dirty="0">
                <a:solidFill>
                  <a:srgbClr val="002060"/>
                </a:solidFill>
              </a:rPr>
              <a:t>months, all moving at the same direction.</a:t>
            </a:r>
            <a:endParaRPr lang="en-US" b="1" dirty="0">
              <a:solidFill>
                <a:srgbClr val="002060"/>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8401" y="1834627"/>
            <a:ext cx="6393790" cy="465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756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89275"/>
          </a:xfrm>
        </p:spPr>
        <p:txBody>
          <a:bodyPr>
            <a:normAutofit/>
          </a:bodyPr>
          <a:lstStyle/>
          <a:p>
            <a:r>
              <a:rPr lang="en-US" sz="3100" b="1" dirty="0">
                <a:solidFill>
                  <a:srgbClr val="002060"/>
                </a:solidFill>
              </a:rPr>
              <a:t>C</a:t>
            </a:r>
            <a:r>
              <a:rPr lang="en-US" sz="3100" b="1" dirty="0" smtClean="0">
                <a:solidFill>
                  <a:srgbClr val="002060"/>
                </a:solidFill>
              </a:rPr>
              <a:t>orrelation coefficient </a:t>
            </a:r>
            <a:r>
              <a:rPr lang="en-US" sz="3100" b="1" dirty="0">
                <a:solidFill>
                  <a:srgbClr val="002060"/>
                </a:solidFill>
              </a:rPr>
              <a:t>between </a:t>
            </a:r>
            <a:r>
              <a:rPr lang="en-US" sz="3100" b="1" dirty="0" smtClean="0">
                <a:solidFill>
                  <a:srgbClr val="002060"/>
                </a:solidFill>
              </a:rPr>
              <a:t>Closed </a:t>
            </a:r>
            <a:r>
              <a:rPr lang="en-US" sz="3100" b="1" dirty="0">
                <a:solidFill>
                  <a:srgbClr val="002060"/>
                </a:solidFill>
              </a:rPr>
              <a:t>Loans &amp; </a:t>
            </a:r>
            <a:r>
              <a:rPr lang="en-US" sz="3100" b="1" dirty="0" smtClean="0">
                <a:solidFill>
                  <a:srgbClr val="002060"/>
                </a:solidFill>
              </a:rPr>
              <a:t>loan </a:t>
            </a:r>
            <a:r>
              <a:rPr lang="en-US" sz="3100" b="1" dirty="0">
                <a:solidFill>
                  <a:srgbClr val="002060"/>
                </a:solidFill>
              </a:rPr>
              <a:t>Rev:  </a:t>
            </a:r>
            <a:r>
              <a:rPr lang="en-US" sz="3100" b="1" dirty="0" smtClean="0">
                <a:solidFill>
                  <a:srgbClr val="002060"/>
                </a:solidFill>
              </a:rPr>
              <a:t>.83</a:t>
            </a:r>
            <a:r>
              <a:rPr lang="en-US" sz="3100" b="1" dirty="0">
                <a:solidFill>
                  <a:srgbClr val="002060"/>
                </a:solidFill>
              </a:rPr>
              <a:t/>
            </a:r>
            <a:br>
              <a:rPr lang="en-US" sz="3100" b="1" dirty="0">
                <a:solidFill>
                  <a:srgbClr val="002060"/>
                </a:solidFill>
              </a:rPr>
            </a:br>
            <a:r>
              <a:rPr lang="en-US" sz="3100" b="1" dirty="0">
                <a:solidFill>
                  <a:srgbClr val="002060"/>
                </a:solidFill>
              </a:rPr>
              <a:t>C</a:t>
            </a:r>
            <a:r>
              <a:rPr lang="en-US" sz="3100" b="1" dirty="0" smtClean="0">
                <a:solidFill>
                  <a:srgbClr val="002060"/>
                </a:solidFill>
              </a:rPr>
              <a:t>orrelation coefficient between Interest </a:t>
            </a:r>
            <a:r>
              <a:rPr lang="en-US" sz="3100" b="1" dirty="0">
                <a:solidFill>
                  <a:srgbClr val="002060"/>
                </a:solidFill>
              </a:rPr>
              <a:t>&amp; </a:t>
            </a:r>
            <a:r>
              <a:rPr lang="en-US" sz="3100" b="1" dirty="0" smtClean="0">
                <a:solidFill>
                  <a:srgbClr val="002060"/>
                </a:solidFill>
              </a:rPr>
              <a:t>loans </a:t>
            </a:r>
            <a:r>
              <a:rPr lang="en-US" sz="3100" b="1" dirty="0">
                <a:solidFill>
                  <a:srgbClr val="002060"/>
                </a:solidFill>
              </a:rPr>
              <a:t>Closed Data:  </a:t>
            </a:r>
            <a:r>
              <a:rPr lang="en-US" sz="3100" b="1" dirty="0" smtClean="0">
                <a:solidFill>
                  <a:srgbClr val="002060"/>
                </a:solidFill>
              </a:rPr>
              <a:t>-.33</a:t>
            </a:r>
            <a:r>
              <a:rPr lang="en-US" dirty="0"/>
              <a:t/>
            </a:r>
            <a:br>
              <a:rPr lang="en-US" dirty="0"/>
            </a:b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1006" y="1614368"/>
            <a:ext cx="6816194" cy="497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993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002060"/>
                </a:solidFill>
              </a:rPr>
              <a:t>Random Walk</a:t>
            </a:r>
            <a:br>
              <a:rPr lang="en-US" sz="4000" b="1" dirty="0">
                <a:solidFill>
                  <a:srgbClr val="002060"/>
                </a:solidFill>
              </a:rPr>
            </a:br>
            <a:r>
              <a:rPr lang="en-US" sz="3100" b="1" dirty="0">
                <a:solidFill>
                  <a:srgbClr val="002060"/>
                </a:solidFill>
              </a:rPr>
              <a:t>Are Interest Rates or Monthly Loan Returns Prices a Random Walk?</a:t>
            </a:r>
            <a:r>
              <a:rPr lang="en-US" b="1" dirty="0">
                <a:solidFill>
                  <a:srgbClr val="002060"/>
                </a:solidFill>
              </a:rPr>
              <a:t/>
            </a:r>
            <a:br>
              <a:rPr lang="en-US" b="1" dirty="0">
                <a:solidFill>
                  <a:srgbClr val="002060"/>
                </a:solidFill>
              </a:rPr>
            </a:br>
            <a:endParaRPr lang="en-US"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r>
              <a:rPr lang="en-US" sz="3600" b="1" dirty="0">
                <a:solidFill>
                  <a:srgbClr val="002060"/>
                </a:solidFill>
              </a:rPr>
              <a:t>Most returns prices follow a random walk (perhaps with a drift). We will look at a time series of Monthly Sales Revenue, and run the 'Augmented Dickey-Fuller Test' from the </a:t>
            </a:r>
            <a:r>
              <a:rPr lang="en-US" sz="3600" b="1" dirty="0" err="1">
                <a:solidFill>
                  <a:srgbClr val="002060"/>
                </a:solidFill>
              </a:rPr>
              <a:t>statsmodels</a:t>
            </a:r>
            <a:r>
              <a:rPr lang="en-US" sz="3600" b="1" dirty="0">
                <a:solidFill>
                  <a:srgbClr val="002060"/>
                </a:solidFill>
              </a:rPr>
              <a:t> library to show that it does indeed follow a random walk. </a:t>
            </a:r>
            <a:endParaRPr lang="en-US" sz="3600" b="1" dirty="0" smtClean="0">
              <a:solidFill>
                <a:srgbClr val="002060"/>
              </a:solidFill>
            </a:endParaRPr>
          </a:p>
          <a:p>
            <a:endParaRPr lang="en-US" b="1" dirty="0">
              <a:solidFill>
                <a:srgbClr val="002060"/>
              </a:solidFill>
            </a:endParaRPr>
          </a:p>
          <a:p>
            <a:r>
              <a:rPr lang="en-US" sz="3600" b="1" i="1" dirty="0">
                <a:solidFill>
                  <a:schemeClr val="accent4">
                    <a:lumMod val="50000"/>
                  </a:schemeClr>
                </a:solidFill>
              </a:rPr>
              <a:t>The p-value of the test on </a:t>
            </a:r>
            <a:r>
              <a:rPr lang="en-US" sz="3600" b="1" i="1" dirty="0" smtClean="0">
                <a:solidFill>
                  <a:schemeClr val="accent4">
                    <a:lumMod val="50000"/>
                  </a:schemeClr>
                </a:solidFill>
              </a:rPr>
              <a:t>Loan Revenue </a:t>
            </a:r>
            <a:r>
              <a:rPr lang="en-US" sz="3600" b="1" i="1" dirty="0">
                <a:solidFill>
                  <a:schemeClr val="accent4">
                    <a:lumMod val="50000"/>
                  </a:schemeClr>
                </a:solidFill>
              </a:rPr>
              <a:t>is: 0.00019690419763896495</a:t>
            </a:r>
            <a:endParaRPr lang="en-US" sz="3600" dirty="0">
              <a:solidFill>
                <a:schemeClr val="accent4">
                  <a:lumMod val="50000"/>
                </a:schemeClr>
              </a:solidFill>
            </a:endParaRPr>
          </a:p>
          <a:p>
            <a:pPr marL="0" indent="0">
              <a:buNone/>
            </a:pPr>
            <a:r>
              <a:rPr lang="en-US" sz="3600" dirty="0">
                <a:solidFill>
                  <a:schemeClr val="accent4">
                    <a:lumMod val="50000"/>
                  </a:schemeClr>
                </a:solidFill>
              </a:rPr>
              <a:t> </a:t>
            </a:r>
            <a:r>
              <a:rPr lang="en-US" sz="3600" dirty="0" smtClean="0">
                <a:solidFill>
                  <a:schemeClr val="accent4">
                    <a:lumMod val="50000"/>
                  </a:schemeClr>
                </a:solidFill>
              </a:rPr>
              <a:t>According </a:t>
            </a:r>
            <a:r>
              <a:rPr lang="en-US" sz="3600" dirty="0">
                <a:solidFill>
                  <a:schemeClr val="accent4">
                    <a:lumMod val="50000"/>
                  </a:schemeClr>
                </a:solidFill>
              </a:rPr>
              <a:t>to this test, p-value is very low (lower than 0.05). We </a:t>
            </a:r>
            <a:r>
              <a:rPr lang="en-US" sz="3600" b="1" dirty="0">
                <a:solidFill>
                  <a:schemeClr val="accent4">
                    <a:lumMod val="50000"/>
                  </a:schemeClr>
                </a:solidFill>
              </a:rPr>
              <a:t>reject</a:t>
            </a:r>
            <a:r>
              <a:rPr lang="en-US" sz="3600" dirty="0">
                <a:solidFill>
                  <a:schemeClr val="accent4">
                    <a:lumMod val="50000"/>
                  </a:schemeClr>
                </a:solidFill>
              </a:rPr>
              <a:t> the hypothesis that </a:t>
            </a:r>
            <a:r>
              <a:rPr lang="en-US" sz="3600" dirty="0" err="1">
                <a:solidFill>
                  <a:schemeClr val="accent4">
                    <a:lumMod val="50000"/>
                  </a:schemeClr>
                </a:solidFill>
              </a:rPr>
              <a:t>monthly_loan_rev_data</a:t>
            </a:r>
            <a:r>
              <a:rPr lang="en-US" sz="3600" dirty="0">
                <a:solidFill>
                  <a:schemeClr val="accent4">
                    <a:lumMod val="50000"/>
                  </a:schemeClr>
                </a:solidFill>
              </a:rPr>
              <a:t> follow a random walk. </a:t>
            </a:r>
            <a:r>
              <a:rPr lang="en-US" sz="3600" dirty="0" smtClean="0">
                <a:solidFill>
                  <a:schemeClr val="accent4">
                    <a:lumMod val="50000"/>
                  </a:schemeClr>
                </a:solidFill>
              </a:rPr>
              <a:t>''‘</a:t>
            </a:r>
          </a:p>
          <a:p>
            <a:pPr marL="0" indent="0">
              <a:buNone/>
            </a:pPr>
            <a:endParaRPr lang="en-US" sz="3600" dirty="0" smtClean="0">
              <a:solidFill>
                <a:srgbClr val="002060"/>
              </a:solidFill>
            </a:endParaRPr>
          </a:p>
          <a:p>
            <a:r>
              <a:rPr lang="en-US" sz="3600" b="1" i="1" dirty="0">
                <a:solidFill>
                  <a:schemeClr val="accent2">
                    <a:lumMod val="75000"/>
                  </a:schemeClr>
                </a:solidFill>
              </a:rPr>
              <a:t>The p-value of the test on </a:t>
            </a:r>
            <a:r>
              <a:rPr lang="en-US" sz="3600" b="1" i="1" dirty="0" smtClean="0">
                <a:solidFill>
                  <a:schemeClr val="accent2">
                    <a:lumMod val="75000"/>
                  </a:schemeClr>
                </a:solidFill>
              </a:rPr>
              <a:t>Monthly Interest Rate </a:t>
            </a:r>
            <a:r>
              <a:rPr lang="en-US" sz="3600" b="1" i="1" dirty="0">
                <a:solidFill>
                  <a:schemeClr val="accent2">
                    <a:lumMod val="75000"/>
                  </a:schemeClr>
                </a:solidFill>
              </a:rPr>
              <a:t>is: </a:t>
            </a:r>
            <a:r>
              <a:rPr lang="en-US" sz="3600" b="1" i="1" dirty="0" smtClean="0">
                <a:solidFill>
                  <a:schemeClr val="accent2">
                    <a:lumMod val="75000"/>
                  </a:schemeClr>
                </a:solidFill>
              </a:rPr>
              <a:t>0.5839314748568241</a:t>
            </a:r>
            <a:endParaRPr lang="en-US" sz="3600" dirty="0">
              <a:solidFill>
                <a:schemeClr val="accent2">
                  <a:lumMod val="75000"/>
                </a:schemeClr>
              </a:solidFill>
            </a:endParaRPr>
          </a:p>
          <a:p>
            <a:r>
              <a:rPr lang="en-US" sz="3600" dirty="0">
                <a:solidFill>
                  <a:schemeClr val="accent2">
                    <a:lumMod val="75000"/>
                  </a:schemeClr>
                </a:solidFill>
              </a:rPr>
              <a:t>According to this test, </a:t>
            </a:r>
            <a:r>
              <a:rPr lang="en-US" sz="3600" b="1" dirty="0">
                <a:solidFill>
                  <a:schemeClr val="accent2">
                    <a:lumMod val="75000"/>
                  </a:schemeClr>
                </a:solidFill>
              </a:rPr>
              <a:t>p-value is very is higher than 0.05</a:t>
            </a:r>
            <a:r>
              <a:rPr lang="en-US" sz="3600" dirty="0">
                <a:solidFill>
                  <a:schemeClr val="accent2">
                    <a:lumMod val="75000"/>
                  </a:schemeClr>
                </a:solidFill>
              </a:rPr>
              <a:t>. We </a:t>
            </a:r>
            <a:r>
              <a:rPr lang="en-US" sz="3600" b="1" dirty="0">
                <a:solidFill>
                  <a:schemeClr val="accent2">
                    <a:lumMod val="75000"/>
                  </a:schemeClr>
                </a:solidFill>
              </a:rPr>
              <a:t>cannot reject</a:t>
            </a:r>
            <a:r>
              <a:rPr lang="en-US" sz="3600" dirty="0">
                <a:solidFill>
                  <a:schemeClr val="accent2">
                    <a:lumMod val="75000"/>
                  </a:schemeClr>
                </a:solidFill>
              </a:rPr>
              <a:t> the hypothesis that Monthly </a:t>
            </a:r>
            <a:r>
              <a:rPr lang="en-US" sz="3600" b="1" dirty="0">
                <a:solidFill>
                  <a:schemeClr val="accent2">
                    <a:lumMod val="75000"/>
                  </a:schemeClr>
                </a:solidFill>
              </a:rPr>
              <a:t>Interest Rate prices follow a random walk</a:t>
            </a:r>
            <a:r>
              <a:rPr lang="en-US" sz="3600" dirty="0">
                <a:solidFill>
                  <a:schemeClr val="accent2">
                    <a:lumMod val="75000"/>
                  </a:schemeClr>
                </a:solidFill>
              </a:rPr>
              <a:t>. </a:t>
            </a:r>
          </a:p>
          <a:p>
            <a:endParaRPr lang="en-US" dirty="0">
              <a:solidFill>
                <a:srgbClr val="002060"/>
              </a:solidFill>
            </a:endParaRPr>
          </a:p>
          <a:p>
            <a:endParaRPr lang="en-US" sz="2000" b="1" dirty="0">
              <a:solidFill>
                <a:srgbClr val="002060"/>
              </a:solidFill>
            </a:endParaRPr>
          </a:p>
        </p:txBody>
      </p:sp>
    </p:spTree>
    <p:extLst>
      <p:ext uri="{BB962C8B-B14F-4D97-AF65-F5344CB8AC3E}">
        <p14:creationId xmlns:p14="http://schemas.microsoft.com/office/powerpoint/2010/main" val="3744422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5191</TotalTime>
  <Words>1293</Words>
  <Application>Microsoft Office PowerPoint</Application>
  <PresentationFormat>Custom</PresentationFormat>
  <Paragraphs>140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Mortgage Loans Analytics </vt:lpstr>
      <vt:lpstr>Predicting mortgage demand using machine learning techniques </vt:lpstr>
      <vt:lpstr>Data Preparation </vt:lpstr>
      <vt:lpstr>Distribution of Loan Amount</vt:lpstr>
      <vt:lpstr>Mortgage interest rates </vt:lpstr>
      <vt:lpstr>Interest Rate : In the short run rate may go ups and down but in the long run rate will go up. As housing price goes up, interest rate will go up to control the housing price. </vt:lpstr>
      <vt:lpstr>Monthly data of closed loan numbers , monthly revenue and active MLO numbers per months, all moving at the same direction.</vt:lpstr>
      <vt:lpstr>Correlation coefficient between Closed Loans &amp; loan Rev:  .83 Correlation coefficient between Interest &amp; loans Closed Data:  -.33 </vt:lpstr>
      <vt:lpstr>Random Walk Are Interest Rates or Monthly Loan Returns Prices a Random Walk? </vt:lpstr>
      <vt:lpstr>Are Interest Rates Auto correlated? When we look at daily changes in interest rates, the autocorrelation is close to zero. However, if we resample the data and look at annual changes, the autocorrelation is negative. </vt:lpstr>
      <vt:lpstr>DATA COLLECTION </vt:lpstr>
      <vt:lpstr>PowerPoint Presentation</vt:lpstr>
      <vt:lpstr>We can see that New York and New Jersey is the major Loan Origination market for the Bank. </vt:lpstr>
      <vt:lpstr>We can easily explore the Loan Origination history for particular MLO </vt:lpstr>
      <vt:lpstr>MLO Performance: Few MLO generates major portions of the sales revenue for the Bank, and many of the MLO is performing way below company standards. </vt:lpstr>
      <vt:lpstr>1. 90% of the FICO score is over 650. FHA Loan type could be  only option with LOW FICO score;  2. Many bank uses cut-off points for FICO Score (640-680) for  conventional mortgages.  3. FHA accepts FICO score below 600. </vt:lpstr>
      <vt:lpstr>Let’s Analyze Mortgage Loan Officer’s Sales Volume per Loan Type. Processing different loan types need different expertise. </vt:lpstr>
      <vt:lpstr>Similarly, we can explore MLO’s Sales Volume per Unit Type. </vt:lpstr>
      <vt:lpstr>A histogram allows us to group purchases together so we can see how big the customer transactions are. </vt:lpstr>
      <vt:lpstr>We can see that monthly mortgage loan sales volume varies between $15M and $32M. Another interesting find is Loan sales are at the peak during summer seasons. </vt:lpstr>
      <vt:lpstr>Comparing year-over-year Mortgage Bank Loan performance (Loan Application &amp; Revenue) : </vt:lpstr>
      <vt:lpstr>Monthly Loan numbers and Monthly Sales volumes are strongly positively correlated. </vt:lpstr>
      <vt:lpstr>Visual exploration is the most effective way to extract information between variables</vt:lpstr>
      <vt:lpstr>The distribution plot comparing US 10 Years Treasury Rate &amp; New Home Supply shows that US 10Y RATE is normally distributed </vt:lpstr>
      <vt:lpstr>Home Supply goes up, Interest Rate goes up New Home Supply is skewed to the right. </vt:lpstr>
      <vt:lpstr>DATA PREPARATION The Data Preparation stage contains three elements: data pre-processing, feature engineering and feature selection. </vt:lpstr>
      <vt:lpstr>DATA PRE-PROCESSING In the data pre-processing phase we pre-process our data to a suitable format for our predictive model. </vt:lpstr>
      <vt:lpstr>Using PCA for dimensionality reduction involves zeroing out one or more of the smallest principal components, resulting in a lower-dimensional projection of the data that preserves the maximal data variance. </vt:lpstr>
      <vt:lpstr>There is some mean reversion in interest rates over long horizons. When interest rates are high, they tend to drop and when they are low, they tend to rise over time. Currently they are below long-term rates, so they are expected to rise, but an AR model attempts to quantify how much they are expected to rise. </vt:lpstr>
      <vt:lpstr>Forecast Using ARIMA Model:  Monthly Loan Application vs. Loan Revenue</vt:lpstr>
      <vt:lpstr>By end of 2021, with 95% confidence interval, Expected Revenue per Years will be around 220M. Low end is 70M &amp; High End is 360M.  With more annual data, we can do better annual revenue prediction. </vt:lpstr>
      <vt:lpstr>Linear regression</vt:lpstr>
      <vt:lpstr>sns.pairplot(model_data, x_vars=['RATE', 'Home'], y_vars='Loan Amount', size=11, aspect=0.9, kind='reg') </vt:lpstr>
      <vt:lpstr>sns.pairplot(model_data, x_vars=['Qualification FICO', 'CLTV'], y_vars='Loan Amount‘]</vt:lpstr>
      <vt:lpstr>sns.pairplot(model_data, x_vars=['unit_type_code',        'loan_type_code', 'RATE'], y_vars='Loan Amount', size=11, aspect=0.9, kind='reg') </vt:lpstr>
      <vt:lpstr>Random forests (RF): is a supervised learning algorithm. </vt:lpstr>
      <vt:lpstr>Logistic Regression &amp; KNN </vt:lpstr>
      <vt:lpstr>Support Vector Regression (SVR) </vt:lpstr>
      <vt:lpstr>KNN</vt:lpstr>
      <vt:lpstr>Using Scikit-learn, optimization of decision tree classifier performed by only pre-pruning. Maximum depth of the tree can be used as a control variable for pre-pruning. In the following the example, we can plot a decision tree on the same data with max_depth=4.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Thao</dc:creator>
  <cp:lastModifiedBy>Abu_Sayed Chowdhury</cp:lastModifiedBy>
  <cp:revision>60</cp:revision>
  <dcterms:created xsi:type="dcterms:W3CDTF">2017-10-20T15:42:52Z</dcterms:created>
  <dcterms:modified xsi:type="dcterms:W3CDTF">2019-02-05T08:15:23Z</dcterms:modified>
</cp:coreProperties>
</file>