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74f515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74f515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974f51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974f51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98c3b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98c3b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98c3b7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98c3b7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97228b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97228b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7228ba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7228ba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97228ba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97228ba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7228ba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7228ba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97228ba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97228ba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974f51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974f51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74f51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74f51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974f51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974f51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iki.radioreference.com/index.php/Montgomery_County_(MD)_Response_Codes" TargetMode="External"/><Relationship Id="rId4" Type="http://schemas.openxmlformats.org/officeDocument/2006/relationships/hyperlink" Target="http://www.rockvillemd.gov/DocumentCenter/View/10969" TargetMode="External"/><Relationship Id="rId9" Type="http://schemas.openxmlformats.org/officeDocument/2006/relationships/hyperlink" Target="https://datausa.io/profile/geo/montgomery-county-md/" TargetMode="External"/><Relationship Id="rId5" Type="http://schemas.openxmlformats.org/officeDocument/2006/relationships/hyperlink" Target="http://mcgov-gis.maps.arcgis.com/apps/Viewer/index.html?appid=4317830a05654b8f907e65515970a5ba" TargetMode="External"/><Relationship Id="rId6" Type="http://schemas.openxmlformats.org/officeDocument/2006/relationships/hyperlink" Target="https://data.policefoundation.org/Incidents/Montgomery-County-MD-MCPD-Incidents-07-2003-/c2mn-zwn5" TargetMode="External"/><Relationship Id="rId7" Type="http://schemas.openxmlformats.org/officeDocument/2006/relationships/hyperlink" Target="https://data.policefoundation.org/Incidents/Montgomery-County-MD-MCPD-Incidents-07-2003-/c2mn-zwn5" TargetMode="External"/><Relationship Id="rId8" Type="http://schemas.openxmlformats.org/officeDocument/2006/relationships/hyperlink" Target="https://www2.fbi.gov/ucr/handbook/ucrhandbook0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Criminal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Rute Souza de Abreu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Yuri Thomas Pinheiro Nunes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438" l="0" r="0" t="0"/>
          <a:stretch/>
        </p:blipFill>
        <p:spPr>
          <a:xfrm>
            <a:off x="152400" y="1170125"/>
            <a:ext cx="8839200" cy="36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Location Analysis	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Crimes by city and police district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Larceny is the most committed crime in 20 of the 32 cities, it is also the most committed in 6 of the 8 police districts.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The crimes in the miscellaneous category are also in the top two most committed crimes. Being the second highest percentage in 17 of the 32 cities and in 6 of 8  the police districts.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Police District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1902575" y="1089050"/>
            <a:ext cx="5169600" cy="3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ar_location.png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75" y="1085975"/>
            <a:ext cx="5169599" cy="383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7279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Code responses: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http://wiki.radioreference.com/index.php/Montgomery_County_(MD)_Response_Codes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Rockville police report: 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http://www.rockvillemd.gov/DocumentCenter/View/10969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Police map: </a:t>
            </a:r>
            <a:r>
              <a:rPr lang="pt-BR" sz="1400" u="sng">
                <a:solidFill>
                  <a:schemeClr val="hlink"/>
                </a:solidFill>
                <a:hlinkClick r:id="rId5"/>
              </a:rPr>
              <a:t>http://mcgov-gis.maps.arcgis.com/apps/Viewer/index.html?appid=4317830a05654b8f907e65515970a5ba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Dataset:</a:t>
            </a:r>
            <a:r>
              <a:rPr lang="pt-BR" sz="1300" u="sng">
                <a:solidFill>
                  <a:schemeClr val="hlink"/>
                </a:solidFill>
                <a:hlinkClick r:id="rId6"/>
              </a:rPr>
              <a:t>h</a:t>
            </a:r>
            <a:r>
              <a:rPr lang="pt-BR" sz="1300" u="sng">
                <a:solidFill>
                  <a:schemeClr val="hlink"/>
                </a:solidFill>
                <a:hlinkClick r:id="rId7"/>
              </a:rPr>
              <a:t>ttps://data.policefoundation.org/Incidents/Montgomery-County-MD-MCPD-Incidents-07-2003-/c2mn-zwn5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Uniform crime reporting: </a:t>
            </a:r>
            <a:r>
              <a:rPr lang="pt-BR" sz="1400" u="sng">
                <a:solidFill>
                  <a:schemeClr val="hlink"/>
                </a:solidFill>
                <a:hlinkClick r:id="rId8"/>
              </a:rPr>
              <a:t>https://www2.fbi.gov/ucr/handbook/ucrhandbook04.pdf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Stats Montgomery: </a:t>
            </a:r>
            <a:r>
              <a:rPr lang="pt-BR" sz="1400" u="sng">
                <a:solidFill>
                  <a:schemeClr val="hlink"/>
                </a:solidFill>
                <a:hlinkClick r:id="rId9"/>
              </a:rPr>
              <a:t>https://datausa.io/profile/geo/montgomery-county-md/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Montgomery County MD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Population: 1,043,86</a:t>
            </a:r>
            <a:r>
              <a:rPr lang="pt-BR" sz="1800"/>
              <a:t>3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Area: 1,310 km²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Seat: Rockville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Largest city: Rockville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Median age: 38.9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5720" l="13292" r="17689" t="5720"/>
          <a:stretch/>
        </p:blipFill>
        <p:spPr>
          <a:xfrm>
            <a:off x="3275775" y="555600"/>
            <a:ext cx="5560075" cy="40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23.369 entries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22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Location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Classification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3119700" y="1389600"/>
            <a:ext cx="5667151" cy="2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Crimes Categorization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/>
              <a:t>26 categories </a:t>
            </a:r>
            <a:r>
              <a:rPr lang="pt-BR"/>
              <a:t>organized according to the response code reference of the county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Time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1400"/>
              <a:t>Hourly occurrence analysis 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By hour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By day/night part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Weekly Analysis 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By weekday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By week part (weekdays, weekend)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Interval between occurrences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Interval between the next occurrence of the same crime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Analysis method</a:t>
            </a:r>
            <a:endParaRPr sz="36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Location Analysis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Crimes by City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Crimes by Police District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</a:t>
            </a:r>
            <a:endParaRPr/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Analysis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Hourly</a:t>
            </a:r>
            <a:endParaRPr/>
          </a:p>
        </p:txBody>
      </p:sp>
      <p:grpSp>
        <p:nvGrpSpPr>
          <p:cNvPr id="103" name="Google Shape;103;p20"/>
          <p:cNvGrpSpPr/>
          <p:nvPr/>
        </p:nvGrpSpPr>
        <p:grpSpPr>
          <a:xfrm>
            <a:off x="1433625" y="1017725"/>
            <a:ext cx="6276752" cy="3800476"/>
            <a:chOff x="1096100" y="1128725"/>
            <a:chExt cx="6276752" cy="3800476"/>
          </a:xfrm>
        </p:grpSpPr>
        <p:sp>
          <p:nvSpPr>
            <p:cNvPr id="104" name="Google Shape;104;p20"/>
            <p:cNvSpPr/>
            <p:nvPr/>
          </p:nvSpPr>
          <p:spPr>
            <a:xfrm>
              <a:off x="1096100" y="1128725"/>
              <a:ext cx="6276600" cy="3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download.png" id="105" name="Google Shape;1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6101" y="1128725"/>
              <a:ext cx="6276751" cy="38004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Weekly</a:t>
            </a:r>
            <a:endParaRPr/>
          </a:p>
        </p:txBody>
      </p:sp>
      <p:grpSp>
        <p:nvGrpSpPr>
          <p:cNvPr id="111" name="Google Shape;111;p21"/>
          <p:cNvGrpSpPr/>
          <p:nvPr/>
        </p:nvGrpSpPr>
        <p:grpSpPr>
          <a:xfrm>
            <a:off x="494113" y="1017725"/>
            <a:ext cx="8155813" cy="3706500"/>
            <a:chOff x="494113" y="1017725"/>
            <a:chExt cx="8155813" cy="3706500"/>
          </a:xfrm>
        </p:grpSpPr>
        <p:sp>
          <p:nvSpPr>
            <p:cNvPr id="112" name="Google Shape;112;p21"/>
            <p:cNvSpPr/>
            <p:nvPr/>
          </p:nvSpPr>
          <p:spPr>
            <a:xfrm>
              <a:off x="494125" y="1017725"/>
              <a:ext cx="8155800" cy="370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113" y="1017725"/>
              <a:ext cx="8155775" cy="3706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