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96" r:id="rId2"/>
    <p:sldId id="336" r:id="rId3"/>
    <p:sldId id="341" r:id="rId4"/>
    <p:sldId id="342" r:id="rId5"/>
    <p:sldId id="343" r:id="rId6"/>
    <p:sldId id="340" r:id="rId7"/>
    <p:sldId id="297" r:id="rId8"/>
    <p:sldId id="298" r:id="rId9"/>
    <p:sldId id="299" r:id="rId10"/>
    <p:sldId id="300" r:id="rId11"/>
    <p:sldId id="304" r:id="rId12"/>
    <p:sldId id="305" r:id="rId13"/>
    <p:sldId id="306" r:id="rId14"/>
    <p:sldId id="307" r:id="rId15"/>
    <p:sldId id="308" r:id="rId16"/>
    <p:sldId id="301" r:id="rId17"/>
    <p:sldId id="337" r:id="rId18"/>
    <p:sldId id="302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7" r:id="rId27"/>
    <p:sldId id="318" r:id="rId28"/>
    <p:sldId id="33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39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32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3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407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34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651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40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579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21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2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30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0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28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1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54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9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4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7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41E8FA-D1D3-4C6C-9934-251CCD42A92C}" type="datetimeFigureOut">
              <a:rPr lang="id-ID" smtClean="0"/>
              <a:t>17/01/2020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A0B69A-A416-4766-AFEE-CF81EB9D96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844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4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5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6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7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8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13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slide" Target="slide1.xml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2142259"/>
            <a:ext cx="4670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ALGORITMA &amp; PEMROGRAMAN 1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TIFRP 19D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/>
              <a:t>NURYADIN ABUTANI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TUGAS BSEAR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APLIKASI PENGGAJIAN KARYAWAN</a:t>
            </a:r>
            <a:endParaRPr lang="id-ID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4" y="3237334"/>
            <a:ext cx="2228495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i="1" dirty="0"/>
              <a:t>Flowchart </a:t>
            </a:r>
            <a:r>
              <a:rPr lang="en-ID" b="1" dirty="0"/>
              <a:t>Data </a:t>
            </a:r>
          </a:p>
          <a:p>
            <a:pPr lvl="0"/>
            <a:r>
              <a:rPr lang="en-ID" b="1" dirty="0" err="1"/>
              <a:t>Karyawan</a:t>
            </a:r>
            <a:r>
              <a:rPr lang="en-ID" b="1" dirty="0"/>
              <a:t> </a:t>
            </a:r>
            <a:r>
              <a:rPr lang="en-ID" b="1" dirty="0" err="1"/>
              <a:t>Bagian</a:t>
            </a:r>
            <a:r>
              <a:rPr lang="en-ID" b="1" dirty="0"/>
              <a:t> </a:t>
            </a:r>
          </a:p>
          <a:p>
            <a:pPr lvl="0"/>
            <a:r>
              <a:rPr lang="en-ID" b="1" dirty="0" err="1"/>
              <a:t>Pertama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k 6">
            <a:extLst>
              <a:ext uri="{FF2B5EF4-FFF2-40B4-BE49-F238E27FC236}">
                <a16:creationId xmlns:a16="http://schemas.microsoft.com/office/drawing/2014/main" id="{5ECF80DF-A05B-461A-B0EB-F275D9B8C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62020"/>
              </p:ext>
            </p:extLst>
          </p:nvPr>
        </p:nvGraphicFramePr>
        <p:xfrm>
          <a:off x="3899892" y="378178"/>
          <a:ext cx="5696252" cy="610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4" imgW="7143921" imgH="7667429" progId="Visio.Drawing.15">
                  <p:embed/>
                </p:oleObj>
              </mc:Choice>
              <mc:Fallback>
                <p:oleObj name="Visio" r:id="rId4" imgW="7143921" imgH="76674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892" y="378178"/>
                        <a:ext cx="5696252" cy="6101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47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4" y="3237334"/>
            <a:ext cx="2228495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i="1" dirty="0"/>
              <a:t>Flowchart </a:t>
            </a:r>
            <a:r>
              <a:rPr lang="en-ID" b="1" dirty="0"/>
              <a:t>Data </a:t>
            </a:r>
          </a:p>
          <a:p>
            <a:pPr lvl="0"/>
            <a:r>
              <a:rPr lang="en-ID" b="1" dirty="0" err="1"/>
              <a:t>Karyawan</a:t>
            </a:r>
            <a:r>
              <a:rPr lang="en-ID" b="1" dirty="0"/>
              <a:t> </a:t>
            </a:r>
            <a:r>
              <a:rPr lang="en-ID" b="1" dirty="0" err="1"/>
              <a:t>Bagian</a:t>
            </a:r>
            <a:r>
              <a:rPr lang="en-ID" b="1" dirty="0"/>
              <a:t> </a:t>
            </a:r>
          </a:p>
          <a:p>
            <a:pPr lvl="0"/>
            <a:r>
              <a:rPr lang="en-ID" b="1" dirty="0"/>
              <a:t>Ke-2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E09E0-EB1B-48E6-8294-D16D674C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720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k 7">
            <a:extLst>
              <a:ext uri="{FF2B5EF4-FFF2-40B4-BE49-F238E27FC236}">
                <a16:creationId xmlns:a16="http://schemas.microsoft.com/office/drawing/2014/main" id="{43915B38-2EB4-4860-83EB-C118FAFF9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77446"/>
              </p:ext>
            </p:extLst>
          </p:nvPr>
        </p:nvGraphicFramePr>
        <p:xfrm>
          <a:off x="3757700" y="499551"/>
          <a:ext cx="5967798" cy="585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Visio" r:id="rId4" imgW="6153137" imgH="6039057" progId="Visio.Drawing.15">
                  <p:embed/>
                </p:oleObj>
              </mc:Choice>
              <mc:Fallback>
                <p:oleObj name="Visio" r:id="rId4" imgW="6153137" imgH="60390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700" y="499551"/>
                        <a:ext cx="5967798" cy="5858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19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3" y="3237334"/>
            <a:ext cx="2621497" cy="646331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i="1" dirty="0"/>
              <a:t>Flowchart</a:t>
            </a:r>
            <a:r>
              <a:rPr lang="en-ID" b="1" dirty="0"/>
              <a:t> </a:t>
            </a:r>
            <a:r>
              <a:rPr lang="en-ID" b="1" dirty="0" err="1"/>
              <a:t>Penggajian</a:t>
            </a:r>
            <a:r>
              <a:rPr lang="en-ID" b="1" dirty="0"/>
              <a:t> </a:t>
            </a:r>
            <a:r>
              <a:rPr lang="en-ID" b="1" dirty="0" err="1"/>
              <a:t>Bagian</a:t>
            </a:r>
            <a:r>
              <a:rPr lang="en-ID" b="1" dirty="0"/>
              <a:t> </a:t>
            </a:r>
            <a:r>
              <a:rPr lang="en-ID" b="1" dirty="0" err="1"/>
              <a:t>Pertama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E09E0-EB1B-48E6-8294-D16D674C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720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445EC7-46F5-41FD-AA92-3EC2A38E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7" y="1251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k 8">
            <a:extLst>
              <a:ext uri="{FF2B5EF4-FFF2-40B4-BE49-F238E27FC236}">
                <a16:creationId xmlns:a16="http://schemas.microsoft.com/office/drawing/2014/main" id="{FAC854B0-9B72-4BFC-A1FF-0C2E089EF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95716"/>
              </p:ext>
            </p:extLst>
          </p:nvPr>
        </p:nvGraphicFramePr>
        <p:xfrm>
          <a:off x="3970301" y="481835"/>
          <a:ext cx="6296476" cy="589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Visio" r:id="rId4" imgW="9629935" imgH="9020107" progId="Visio.Drawing.15">
                  <p:embed/>
                </p:oleObj>
              </mc:Choice>
              <mc:Fallback>
                <p:oleObj name="Visio" r:id="rId4" imgW="9629935" imgH="90201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01" y="481835"/>
                        <a:ext cx="6296476" cy="5894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02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3" y="3237334"/>
            <a:ext cx="2813877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ID" b="1" i="1" dirty="0"/>
              <a:t>Flowchart</a:t>
            </a:r>
            <a:r>
              <a:rPr lang="en-ID" b="1" dirty="0"/>
              <a:t> </a:t>
            </a:r>
            <a:r>
              <a:rPr lang="en-ID" b="1" dirty="0" err="1"/>
              <a:t>Penggajian</a:t>
            </a:r>
            <a:r>
              <a:rPr lang="en-ID" b="1" dirty="0"/>
              <a:t> </a:t>
            </a:r>
            <a:r>
              <a:rPr lang="en-ID" b="1" dirty="0" err="1"/>
              <a:t>Bagian</a:t>
            </a:r>
            <a:r>
              <a:rPr lang="en-ID" b="1" dirty="0"/>
              <a:t> Ke-2</a:t>
            </a:r>
            <a:endParaRPr lang="id-ID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E09E0-EB1B-48E6-8294-D16D674C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720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445EC7-46F5-41FD-AA92-3EC2A38E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7" y="1251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0A4115-3045-4D57-B40D-8F62B7EC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-1251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k 9">
            <a:extLst>
              <a:ext uri="{FF2B5EF4-FFF2-40B4-BE49-F238E27FC236}">
                <a16:creationId xmlns:a16="http://schemas.microsoft.com/office/drawing/2014/main" id="{A79B2AC3-6A0A-49C0-B0BC-70EB1C836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76512"/>
              </p:ext>
            </p:extLst>
          </p:nvPr>
        </p:nvGraphicFramePr>
        <p:xfrm>
          <a:off x="4252326" y="261260"/>
          <a:ext cx="4769016" cy="63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4" imgW="8515356" imgH="11315726" progId="Visio.Drawing.15">
                  <p:embed/>
                </p:oleObj>
              </mc:Choice>
              <mc:Fallback>
                <p:oleObj name="Visio" r:id="rId4" imgW="8515356" imgH="113157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326" y="261260"/>
                        <a:ext cx="4769016" cy="6335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2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3" y="3237334"/>
            <a:ext cx="2813877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ID" b="1" i="1" dirty="0"/>
              <a:t>Flowchart</a:t>
            </a:r>
            <a:r>
              <a:rPr lang="en-ID" b="1" dirty="0"/>
              <a:t> </a:t>
            </a:r>
            <a:r>
              <a:rPr lang="en-ID" b="1" dirty="0" err="1"/>
              <a:t>Penggajian</a:t>
            </a:r>
            <a:r>
              <a:rPr lang="en-ID" b="1" dirty="0"/>
              <a:t> </a:t>
            </a:r>
            <a:r>
              <a:rPr lang="en-ID" b="1" dirty="0" err="1"/>
              <a:t>Bagian</a:t>
            </a:r>
            <a:r>
              <a:rPr lang="en-ID" b="1" dirty="0"/>
              <a:t> Ke-3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E09E0-EB1B-48E6-8294-D16D674C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720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445EC7-46F5-41FD-AA92-3EC2A38E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7" y="1251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0A4115-3045-4D57-B40D-8F62B7EC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-1251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8034C3-F218-4C02-9563-3D19124E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00" y="487386"/>
            <a:ext cx="142418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k 10">
            <a:extLst>
              <a:ext uri="{FF2B5EF4-FFF2-40B4-BE49-F238E27FC236}">
                <a16:creationId xmlns:a16="http://schemas.microsoft.com/office/drawing/2014/main" id="{E1FD419F-7167-4FCE-86C6-F699238B9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26344"/>
              </p:ext>
            </p:extLst>
          </p:nvPr>
        </p:nvGraphicFramePr>
        <p:xfrm>
          <a:off x="4015780" y="533105"/>
          <a:ext cx="6887193" cy="579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Visio" r:id="rId4" imgW="6934227" imgH="5819601" progId="Visio.Drawing.15">
                  <p:embed/>
                </p:oleObj>
              </mc:Choice>
              <mc:Fallback>
                <p:oleObj name="Visio" r:id="rId4" imgW="6934227" imgH="58196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780" y="533105"/>
                        <a:ext cx="6887193" cy="5791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12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cxnSp>
        <p:nvCxnSpPr>
          <p:cNvPr id="3" name="Konektor Lurus 2">
            <a:extLst>
              <a:ext uri="{FF2B5EF4-FFF2-40B4-BE49-F238E27FC236}">
                <a16:creationId xmlns:a16="http://schemas.microsoft.com/office/drawing/2014/main" id="{3C44F6B5-CB69-4AEA-ABD1-43E5A1180991}"/>
              </a:ext>
            </a:extLst>
          </p:cNvPr>
          <p:cNvCxnSpPr>
            <a:cxnSpLocks/>
          </p:cNvCxnSpPr>
          <p:nvPr/>
        </p:nvCxnSpPr>
        <p:spPr>
          <a:xfrm>
            <a:off x="1274676" y="2171700"/>
            <a:ext cx="0" cy="30545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C21E5C54-959F-4220-B6C2-484A957741E1}"/>
              </a:ext>
            </a:extLst>
          </p:cNvPr>
          <p:cNvCxnSpPr>
            <a:cxnSpLocks/>
          </p:cNvCxnSpPr>
          <p:nvPr/>
        </p:nvCxnSpPr>
        <p:spPr>
          <a:xfrm rot="16200000">
            <a:off x="1996349" y="4525349"/>
            <a:ext cx="0" cy="144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30B8062-DBE8-40F2-B7C9-5ADF2C394530}"/>
              </a:ext>
            </a:extLst>
          </p:cNvPr>
          <p:cNvCxnSpPr>
            <a:cxnSpLocks/>
          </p:cNvCxnSpPr>
          <p:nvPr/>
        </p:nvCxnSpPr>
        <p:spPr>
          <a:xfrm flipV="1">
            <a:off x="2714676" y="4392557"/>
            <a:ext cx="0" cy="83374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35104" y="3237334"/>
            <a:ext cx="2090196" cy="646331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i="1" dirty="0"/>
              <a:t>Flowchart</a:t>
            </a:r>
            <a:r>
              <a:rPr lang="en-ID" b="1" dirty="0"/>
              <a:t> Menu View Slip </a:t>
            </a:r>
            <a:r>
              <a:rPr lang="en-ID" b="1" dirty="0" err="1"/>
              <a:t>Gaji</a:t>
            </a:r>
            <a:endParaRPr lang="id-ID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3E451-F2F3-46CC-9CDB-6ED6E03B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4" y="673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5F8E42E4-B3F0-443C-8868-5C6A9F74217E}"/>
              </a:ext>
            </a:extLst>
          </p:cNvPr>
          <p:cNvGrpSpPr/>
          <p:nvPr/>
        </p:nvGrpSpPr>
        <p:grpSpPr>
          <a:xfrm>
            <a:off x="1255626" y="2171699"/>
            <a:ext cx="1441673" cy="3073649"/>
            <a:chOff x="1255626" y="2171699"/>
            <a:chExt cx="1441673" cy="3073649"/>
          </a:xfr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2171700"/>
              <a:ext cx="1673" cy="7159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50B364A3-C6EE-4795-AF69-3035489F49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5626" y="2171699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114C8BE7-3892-444A-9331-AE7DDBA9D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7299" y="4525348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B2295789-1439-48EC-B850-F5C61DB57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626" y="4392556"/>
              <a:ext cx="0" cy="83374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E09E0-EB1B-48E6-8294-D16D674C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720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445EC7-46F5-41FD-AA92-3EC2A38E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7" y="1251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0A4115-3045-4D57-B40D-8F62B7EC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5" y="-1251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8034C3-F218-4C02-9563-3D19124E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00" y="487386"/>
            <a:ext cx="142418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2233F3-9D56-4DA2-9193-76EEA78F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425" y="276224"/>
            <a:ext cx="125238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Objek 15">
            <a:extLst>
              <a:ext uri="{FF2B5EF4-FFF2-40B4-BE49-F238E27FC236}">
                <a16:creationId xmlns:a16="http://schemas.microsoft.com/office/drawing/2014/main" id="{64E419D0-861A-4119-AA56-9EDEC067C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32840"/>
              </p:ext>
            </p:extLst>
          </p:nvPr>
        </p:nvGraphicFramePr>
        <p:xfrm>
          <a:off x="3701425" y="190398"/>
          <a:ext cx="5352010" cy="647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Visio" r:id="rId4" imgW="9306130" imgH="11267945" progId="Visio.Drawing.15">
                  <p:embed/>
                </p:oleObj>
              </mc:Choice>
              <mc:Fallback>
                <p:oleObj name="Visio" r:id="rId4" imgW="9306130" imgH="112679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25" y="190398"/>
                        <a:ext cx="5352010" cy="6477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87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BF250B66-32A6-4DB0-A8FC-2EDFDCCB7BD8}"/>
              </a:ext>
            </a:extLst>
          </p:cNvPr>
          <p:cNvGrpSpPr/>
          <p:nvPr/>
        </p:nvGrpSpPr>
        <p:grpSpPr>
          <a:xfrm>
            <a:off x="1255626" y="2171700"/>
            <a:ext cx="1460723" cy="3073649"/>
            <a:chOff x="1255626" y="2171700"/>
            <a:chExt cx="1460723" cy="3073649"/>
          </a:xfrm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" name="Konektor Lurus 2">
              <a:extLst>
                <a:ext uri="{FF2B5EF4-FFF2-40B4-BE49-F238E27FC236}">
                  <a16:creationId xmlns:a16="http://schemas.microsoft.com/office/drawing/2014/main" id="{3C44F6B5-CB69-4AEA-ABD1-43E5A118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76" y="2171700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Lurus 12">
              <a:extLst>
                <a:ext uri="{FF2B5EF4-FFF2-40B4-BE49-F238E27FC236}">
                  <a16:creationId xmlns:a16="http://schemas.microsoft.com/office/drawing/2014/main" id="{C21E5C54-959F-4220-B6C2-484A95774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6349" y="4525349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7299" y="2171700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nektor Lurus 14">
              <a:extLst>
                <a:ext uri="{FF2B5EF4-FFF2-40B4-BE49-F238E27FC236}">
                  <a16:creationId xmlns:a16="http://schemas.microsoft.com/office/drawing/2014/main" id="{130B8062-DBE8-40F2-B7C9-5ADF2C3945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14676" y="4146299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543205" y="3427687"/>
            <a:ext cx="2225539" cy="646331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i="1" dirty="0"/>
              <a:t>Flowchart</a:t>
            </a:r>
            <a:r>
              <a:rPr lang="en-ID" b="1" dirty="0"/>
              <a:t> Menu </a:t>
            </a:r>
            <a:r>
              <a:rPr lang="en-ID" b="1" dirty="0" err="1"/>
              <a:t>Tentang</a:t>
            </a:r>
            <a:endParaRPr lang="id-ID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k 6">
            <a:extLst>
              <a:ext uri="{FF2B5EF4-FFF2-40B4-BE49-F238E27FC236}">
                <a16:creationId xmlns:a16="http://schemas.microsoft.com/office/drawing/2014/main" id="{B0189CA7-8FE1-498D-994B-486B2E657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63523"/>
              </p:ext>
            </p:extLst>
          </p:nvPr>
        </p:nvGraphicFramePr>
        <p:xfrm>
          <a:off x="3668883" y="369893"/>
          <a:ext cx="5281653" cy="600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Visio" r:id="rId4" imgW="4609905" imgH="5238613" progId="Visio.Drawing.15">
                  <p:embed/>
                </p:oleObj>
              </mc:Choice>
              <mc:Fallback>
                <p:oleObj name="Visio" r:id="rId4" imgW="4609905" imgH="523861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883" y="369893"/>
                        <a:ext cx="5281653" cy="6001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48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3075057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9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95533" y="427957"/>
            <a:ext cx="294984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Menu Login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Aplikasi_Penggajian_Karyawan_Menu_Login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Kamus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String : username, password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2.	show(Menu Login)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3.	Input user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4.	Input password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5.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loginBtn.isSelected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if(user equals ("admin")&amp;&amp;(password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equels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("admin"))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show(Menu Utama)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write(“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Selamat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Telah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Login”)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write(“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Maaf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Nama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Pengguna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atau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Kata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Sansi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Anda Salah”)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6.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exitBtn.isSelected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7.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414085" y="5123891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1B348B23-A7D5-477D-86DE-719A5E29949C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61447" y="412384"/>
            <a:ext cx="3092513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Menu Utama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3600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Aplikasi_Penggajian_Karyawan_Menu_Utama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Kamus</a:t>
            </a:r>
            <a:endParaRPr lang="en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</a:rPr>
              <a:t>-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2.	show(Menu Utama)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3.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dataKaryawanBtn.isSelected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Show(Menu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Silahkan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Input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4.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aboutBtn.isSelected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Show(Menu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Tentang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5.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Logout”)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Login)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6.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210663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553876" y="4754559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A4DA368B-C72B-460C-BD03-361E4B67B720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3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3075057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Latarbelakang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4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82200" y="410847"/>
            <a:ext cx="3389069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3" y="1274933"/>
            <a:ext cx="9695538" cy="4708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Aplikasi_Penggajian_Karyawan_Menu_Data_Karyawan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Kamus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Double :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nikTF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tempatLahirTF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tlahirDC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noHpTF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tmasukDC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Int :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gajiPokokTF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gLemburTF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String :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namaTF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agamaCoB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tempatLahirTF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kelaminCoB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alamatTA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pendidikanCoB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setatusCoB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statusKaryawanCoB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kodeJabatanTF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2.	show(Menu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3.	Input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nikTF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namaTF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agamaCoB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tempatLahirTF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tlahirDC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kelaminCoB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alamatTA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pendidikanCoB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setatusCoB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noHpTF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tmasukDC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statusKaryawanCoB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kodeJabatanTF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gajiPokokTF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gLemburTF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4.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addBtn.isSelected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inputan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disimpan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Berhasil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Disipan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5.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cleanBtn.isSelected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inputan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Dimuat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ulang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write(“Input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Dimuat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Ulang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6.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SelectedRowIndex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Data)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deletBtn.isSelected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Write("Anda Yakin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Menghapus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Data?")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Dihapus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Write”("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Berhasil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Dihapus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13353" y="18714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 flipV="1">
            <a:off x="10924053" y="3833947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3DA961F7-4860-4F89-BE87-81EDC1DE998B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4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82200" y="392120"/>
            <a:ext cx="3389069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4708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changeBtn.isSelected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Write("Anda Yakin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Mengubah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Data?")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&gt;=0)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diubah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	Write”("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Berhasil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diubah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printBtn.isSelected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Cetak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Laporan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?")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dicetak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if(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SelectedRowIndex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ClickCount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==2) 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Write(“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Lanjut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Proses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Penggajian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Show(Menu Input Data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Penggajian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7.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backBtn.isSelected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Kembali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Menu Utama?”)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Utama)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8.	Else 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Login);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9.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648991" y="5862554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55AE0CEE-126C-438A-A5BE-E9CB2A1F66F1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05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794825" y="410847"/>
            <a:ext cx="353654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Penggajian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Aplikasi_Penggajian_Karyawan_Menu_Data_Karyawan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Kamus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Int :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priodeDC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noSlipTF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nikTF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gajiPokokTF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totKerjaTF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totLemburTF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sakitSkdTF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sakitNonSkdTF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izinTF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alpaTF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tJabatanTF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tIstriInTF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tTransTF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tMakanTF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tOprasionalTF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tPajakTF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tHRTF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tLainTF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pKasbonTF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pLainTF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String :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namaTF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kodeJabatanTF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Bolean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: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tJabatanCB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tIstriCB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tIstriDefRB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tIstriCosRB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tAnakDefRB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tAnakCosRB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tTransCB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tMakanCB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tPajakCB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tHRCB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tLainCB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pKasbonCB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pLainCB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jkkCB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jkk1RB, jkk2RB, jkk3RB, jkk4RB, jkk5RB,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jkmCB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jhtCB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jpCB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bbjsKesCB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2.	show(Menu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Penggajian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3.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nikTF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nik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namaTF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nama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kodeJabatanTF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kode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jumlahanakTF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jumlah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gajiPokokTF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pokok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gLemburTF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lembur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), 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tJabatanTF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tunjangan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jabatan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4.	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priodeDC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noSlipTF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totKerjaTF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totLemburTF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sakitSkdTF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sakitNonSkdTF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izinTF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alpaTF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</a:p>
          <a:p>
            <a:pPr lvl="0"/>
            <a:r>
              <a:rPr lang="en-US" sz="1200" dirty="0"/>
              <a:t>5.	if (</a:t>
            </a:r>
            <a:r>
              <a:rPr lang="en-US" sz="1200" dirty="0" err="1"/>
              <a:t>tIstriCB.isSelected</a:t>
            </a:r>
            <a:r>
              <a:rPr lang="en-US" sz="1200" dirty="0"/>
              <a:t>()) </a:t>
            </a:r>
            <a:r>
              <a:rPr lang="en-ID" sz="1200" dirty="0"/>
              <a:t>then</a:t>
            </a:r>
            <a:endParaRPr lang="id-ID" sz="1200" dirty="0"/>
          </a:p>
          <a:p>
            <a:r>
              <a:rPr lang="en-ID" sz="1200" dirty="0"/>
              <a:t>		(</a:t>
            </a:r>
            <a:r>
              <a:rPr lang="en-ID" sz="1200" dirty="0" err="1"/>
              <a:t>tIstriDefRB</a:t>
            </a:r>
            <a:r>
              <a:rPr lang="en-ID" sz="1200" dirty="0"/>
              <a:t>, </a:t>
            </a:r>
            <a:r>
              <a:rPr lang="en-ID" sz="1200" dirty="0" err="1"/>
              <a:t>tIstriDefRB</a:t>
            </a:r>
            <a:r>
              <a:rPr lang="en-ID" sz="1200" dirty="0"/>
              <a:t>, </a:t>
            </a:r>
            <a:r>
              <a:rPr lang="en-US" sz="1200" dirty="0" err="1"/>
              <a:t>tIstriInTF</a:t>
            </a:r>
            <a:r>
              <a:rPr lang="en-US" sz="1200" dirty="0"/>
              <a:t>)</a:t>
            </a:r>
            <a:r>
              <a:rPr lang="en-ID" sz="1200" dirty="0"/>
              <a:t>.enable()</a:t>
            </a:r>
            <a:endParaRPr lang="id-ID" sz="1200" dirty="0"/>
          </a:p>
          <a:p>
            <a:r>
              <a:rPr lang="en-US" sz="1200" dirty="0"/>
              <a:t>		if (</a:t>
            </a:r>
            <a:r>
              <a:rPr lang="en-US" sz="1200" dirty="0" err="1"/>
              <a:t>tIstriDefRB.isSelected</a:t>
            </a:r>
            <a:r>
              <a:rPr lang="en-US" sz="1200" dirty="0"/>
              <a:t>())</a:t>
            </a:r>
            <a:endParaRPr lang="id-ID" sz="1200" dirty="0"/>
          </a:p>
          <a:p>
            <a:r>
              <a:rPr lang="en-US" sz="1200" dirty="0"/>
              <a:t>			</a:t>
            </a:r>
            <a:r>
              <a:rPr lang="en-US" sz="1200" dirty="0" err="1"/>
              <a:t>tIstri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(0.1)</a:t>
            </a:r>
            <a:endParaRPr lang="id-ID" sz="1200" dirty="0"/>
          </a:p>
          <a:p>
            <a:r>
              <a:rPr lang="en-US" sz="1200" dirty="0"/>
              <a:t>		if (</a:t>
            </a:r>
            <a:r>
              <a:rPr lang="en-US" sz="1200" dirty="0" err="1"/>
              <a:t>tIstriCosRB.isSelected</a:t>
            </a:r>
            <a:r>
              <a:rPr lang="en-US" sz="1200" dirty="0"/>
              <a:t>())</a:t>
            </a:r>
            <a:endParaRPr lang="id-ID" sz="1200" dirty="0"/>
          </a:p>
          <a:p>
            <a:r>
              <a:rPr lang="en-US" sz="1200" dirty="0"/>
              <a:t>			Input </a:t>
            </a:r>
            <a:r>
              <a:rPr lang="en-US" sz="1200" dirty="0" err="1"/>
              <a:t>tIstriTF</a:t>
            </a:r>
            <a:endParaRPr lang="id-ID" sz="1200" dirty="0"/>
          </a:p>
          <a:p>
            <a:pPr lvl="0"/>
            <a:endParaRPr lang="id-ID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700507" y="5677888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A931FD3-24C4-4A4D-B58C-2A9335E89B08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70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794825" y="410847"/>
            <a:ext cx="353654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Penggajian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4893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6.	If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tAnakCB.isSelected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())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tAnakDefRB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tIstriCosRB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.enable();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tAnakDefRB.isSelected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==1)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(0.02)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else 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==2) then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(0.04)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tAnakCosRB.isSelected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==1)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*0.01)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else 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==2)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tAnakTF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*0.01)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7.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tTransCB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		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tTransTF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.enable();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tTransTF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8.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tMakanCB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tMakanTF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.enable();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tMakanTF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9.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tOprasionalCB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tOprasionalTF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.enable();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tOprasionalTF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10.	If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tPajakCB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tPajakTF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.enable();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tPajakTF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endParaRPr lang="en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525196" y="6068516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18139835-3E5C-44B4-A911-8BE4266AF6A3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84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22100" y="389205"/>
            <a:ext cx="353654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Penggajian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4339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D" sz="1200" dirty="0"/>
              <a:t>11.	If (</a:t>
            </a:r>
            <a:r>
              <a:rPr lang="en-US" sz="1200" dirty="0" err="1"/>
              <a:t>tHRCB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pPr lvl="2"/>
            <a:r>
              <a:rPr lang="en-US" sz="1200" dirty="0" err="1"/>
              <a:t>tHRTF</a:t>
            </a:r>
            <a:r>
              <a:rPr lang="en-ID" sz="1200" dirty="0"/>
              <a:t>.enable(); </a:t>
            </a:r>
            <a:endParaRPr lang="id-ID" sz="1200" dirty="0"/>
          </a:p>
          <a:p>
            <a:pPr lvl="2"/>
            <a:r>
              <a:rPr lang="en-ID" sz="1200" dirty="0"/>
              <a:t>input </a:t>
            </a:r>
            <a:r>
              <a:rPr lang="en-US" sz="1200" dirty="0" err="1"/>
              <a:t>tHRTF</a:t>
            </a:r>
            <a:r>
              <a:rPr lang="en-ID" sz="1200" dirty="0"/>
              <a:t>;</a:t>
            </a:r>
            <a:endParaRPr lang="id-ID" sz="1200" dirty="0"/>
          </a:p>
          <a:p>
            <a:pPr lvl="0"/>
            <a:r>
              <a:rPr lang="en-ID" sz="1200" dirty="0"/>
              <a:t>12.	If (</a:t>
            </a:r>
            <a:r>
              <a:rPr lang="en-US" sz="1200" dirty="0" err="1"/>
              <a:t>tLainCB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pPr lvl="2"/>
            <a:r>
              <a:rPr lang="en-US" sz="1200" dirty="0" err="1"/>
              <a:t>tLainTF</a:t>
            </a:r>
            <a:r>
              <a:rPr lang="en-ID" sz="1200" dirty="0"/>
              <a:t>.enable(); </a:t>
            </a:r>
            <a:endParaRPr lang="id-ID" sz="1200" dirty="0"/>
          </a:p>
          <a:p>
            <a:pPr lvl="2"/>
            <a:r>
              <a:rPr lang="en-ID" sz="1200" dirty="0"/>
              <a:t>input </a:t>
            </a:r>
            <a:r>
              <a:rPr lang="en-US" sz="1200" dirty="0" err="1"/>
              <a:t>tLainTF</a:t>
            </a:r>
            <a:r>
              <a:rPr lang="en-ID" sz="1200" dirty="0"/>
              <a:t>;</a:t>
            </a:r>
            <a:endParaRPr lang="id-ID" sz="1200" dirty="0"/>
          </a:p>
          <a:p>
            <a:pPr lvl="0"/>
            <a:r>
              <a:rPr lang="en-ID" sz="1200" dirty="0"/>
              <a:t>13.	If (</a:t>
            </a:r>
            <a:r>
              <a:rPr lang="en-US" sz="1200" dirty="0" err="1"/>
              <a:t>bbjsKesCB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r>
              <a:rPr lang="en-US" sz="1200" dirty="0"/>
              <a:t>		</a:t>
            </a:r>
            <a:r>
              <a:rPr lang="en-US" sz="1200" dirty="0" err="1"/>
              <a:t>tKesehatan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(0.04) </a:t>
            </a:r>
            <a:endParaRPr lang="id-ID" sz="1200" dirty="0"/>
          </a:p>
          <a:p>
            <a:pPr lvl="0"/>
            <a:r>
              <a:rPr lang="en-ID" sz="1200" dirty="0"/>
              <a:t>14.	If (</a:t>
            </a:r>
            <a:r>
              <a:rPr lang="en-US" sz="1200" dirty="0" err="1"/>
              <a:t>tKetenagakerjaan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r>
              <a:rPr lang="en-US" sz="1200" dirty="0"/>
              <a:t>		</a:t>
            </a:r>
            <a:r>
              <a:rPr lang="en-US" sz="1200" dirty="0" err="1"/>
              <a:t>tKetenagakerjaan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(0.0689)</a:t>
            </a:r>
            <a:endParaRPr lang="id-ID" sz="1200" dirty="0"/>
          </a:p>
          <a:p>
            <a:pPr lvl="0"/>
            <a:r>
              <a:rPr lang="en-ID" sz="1200" dirty="0"/>
              <a:t>15.	If (</a:t>
            </a:r>
            <a:r>
              <a:rPr lang="en-US" sz="1200" dirty="0" err="1"/>
              <a:t>pKasbonCB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r>
              <a:rPr lang="en-US" sz="1200" dirty="0"/>
              <a:t>		</a:t>
            </a:r>
            <a:r>
              <a:rPr lang="en-US" sz="1200" dirty="0" err="1"/>
              <a:t>pKasbonTF</a:t>
            </a:r>
            <a:r>
              <a:rPr lang="en-ID" sz="1200" dirty="0"/>
              <a:t>.enable(); </a:t>
            </a:r>
            <a:endParaRPr lang="id-ID" sz="1200" dirty="0"/>
          </a:p>
          <a:p>
            <a:r>
              <a:rPr lang="en-ID" sz="1200" dirty="0"/>
              <a:t>		input </a:t>
            </a:r>
            <a:r>
              <a:rPr lang="en-US" sz="1200" dirty="0" err="1"/>
              <a:t>pKasbonTF</a:t>
            </a:r>
            <a:r>
              <a:rPr lang="en-ID" sz="1200" dirty="0"/>
              <a:t>;</a:t>
            </a:r>
            <a:endParaRPr lang="id-ID" sz="1200" dirty="0"/>
          </a:p>
          <a:p>
            <a:pPr lvl="0"/>
            <a:r>
              <a:rPr lang="en-ID" sz="1200" dirty="0"/>
              <a:t>16.	If (</a:t>
            </a:r>
            <a:r>
              <a:rPr lang="en-US" sz="1200" dirty="0" err="1"/>
              <a:t>pLainCB</a:t>
            </a:r>
            <a:r>
              <a:rPr lang="en-ID" sz="1200" dirty="0"/>
              <a:t>.</a:t>
            </a:r>
            <a:r>
              <a:rPr lang="en-ID" sz="1200" dirty="0" err="1"/>
              <a:t>isSelected</a:t>
            </a:r>
            <a:r>
              <a:rPr lang="en-ID" sz="1200" dirty="0"/>
              <a:t>()) then</a:t>
            </a:r>
            <a:endParaRPr lang="id-ID" sz="1200" dirty="0"/>
          </a:p>
          <a:p>
            <a:pPr lvl="2"/>
            <a:r>
              <a:rPr lang="en-US" sz="1200" dirty="0" err="1"/>
              <a:t>pLainTF</a:t>
            </a:r>
            <a:r>
              <a:rPr lang="en-ID" sz="1200" dirty="0"/>
              <a:t>.enable(); </a:t>
            </a:r>
            <a:endParaRPr lang="id-ID" sz="1200" dirty="0"/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input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pLainTF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17.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hitungBtn.isSelected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write(“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Hitung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Show(Menu View Slip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18.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cleanBtn.isSelected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inputan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Dimuat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ulang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write(“Input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Dimuat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Ulang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636112" y="5493223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223BA0D0-B6AE-49C4-A071-13BFB0595763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400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22100" y="394696"/>
            <a:ext cx="353654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Data </a:t>
            </a:r>
            <a:r>
              <a:rPr lang="en-ID" b="1" dirty="0" err="1"/>
              <a:t>Penggajian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19.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backBtn.isSelected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Kembali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Menu Utama?”)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Utama)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20.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Show(Menu Login)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2" y="2885104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674749" y="5803724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EB973AD1-1471-4EF7-84AC-BD18642A455D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84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84792" y="392120"/>
            <a:ext cx="3183885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View Slip </a:t>
            </a:r>
            <a:r>
              <a:rPr lang="en-ID" b="1" dirty="0" err="1"/>
              <a:t>Gaji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Aplikasi_Penggajian_Karyawan_Menu_Tentang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2.	Menu View Slip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3.	Read(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Data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			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4.	Read(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Rincian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Kehadiran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5.	Read(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Pendapatan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6.	Read(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Potongan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7.	Read(Total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Pendapatan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jumlah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komponen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Pendapatan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8.	Read(Total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Potongan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jumlah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komponen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potongan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9.	Read(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Jumlah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Gaji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(Total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Pendapatan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– Total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Potongan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))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10.	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printBtn.isSelected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Cetak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Laporan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Karyawan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?")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Data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dicetak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11.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backBtn.isSelected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Kembali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Menu Utama?”)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Show(Menu Utama)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12.	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2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Login)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13.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3" y="4460808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EBB89175-580B-4CF3-A11C-6FED94E618D1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76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52732" y="384917"/>
            <a:ext cx="3248005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/>
              <a:t>Pseudocode Menu </a:t>
            </a:r>
            <a:r>
              <a:rPr lang="en-ID" b="1" dirty="0" err="1"/>
              <a:t>Tentang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9F9E995-786F-4816-BE7B-413A6FA80AAA}"/>
              </a:ext>
            </a:extLst>
          </p:cNvPr>
          <p:cNvSpPr txBox="1"/>
          <p:nvPr/>
        </p:nvSpPr>
        <p:spPr>
          <a:xfrm>
            <a:off x="1175662" y="1153573"/>
            <a:ext cx="9695538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Judul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Program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Aplikasi_Penggajian_Karyawan_Menu_Tentang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b="1" dirty="0" err="1">
                <a:latin typeface="Fira Code" panose="020B0809050000020004" pitchFamily="49" charset="0"/>
                <a:ea typeface="Fira Code" panose="020B0809050000020004" pitchFamily="49" charset="0"/>
              </a:rPr>
              <a:t>Algoritma</a:t>
            </a:r>
            <a:endParaRPr lang="en-US" sz="12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1.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Mulai</a:t>
            </a:r>
            <a:endParaRPr lang="en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2.	Menu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Tentang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3.	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backBtn.isSelected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Kembali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Menu Utama?”)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Show(Menu Utama)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4.	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(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logoutBtn.isSelected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())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Write(“Anda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yakin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Ingin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?”)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3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If YES_OPTION then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			Write”("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Aplikasi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 Akan 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Keluar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”)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4"/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System.exit</a:t>
            </a:r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(0); 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4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Show(Menu Login)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0"/>
            <a:r>
              <a:rPr lang="en-ID" sz="1200" dirty="0">
                <a:latin typeface="Fira Code" panose="020B0809050000020004" pitchFamily="49" charset="0"/>
                <a:ea typeface="Fira Code" panose="020B0809050000020004" pitchFamily="49" charset="0"/>
              </a:rPr>
              <a:t>5.	</a:t>
            </a:r>
            <a:r>
              <a:rPr lang="en-ID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Selsai</a:t>
            </a:r>
            <a:endParaRPr lang="id-ID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841787" y="6578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40722" y="3574760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9674749" y="5803724"/>
            <a:ext cx="982088" cy="1087791"/>
          </a:xfrm>
          <a:prstGeom prst="rect">
            <a:avLst/>
          </a:prstGeom>
        </p:spPr>
      </p:pic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D6E2C67-2FA8-40A6-8032-940A2BE78DAF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314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3075057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err="1">
                <a:solidFill>
                  <a:schemeClr val="accent1">
                    <a:lumMod val="75000"/>
                  </a:schemeClr>
                </a:solidFill>
              </a:rPr>
              <a:t>Rancangan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5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2048432" y="410847"/>
            <a:ext cx="2844048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Menu Login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5941751" y="1077964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41796" y="4142404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724397" y="4692245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8FA2E904-7662-4FA4-B3A4-20AE4B220D3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56"/>
          <a:stretch/>
        </p:blipFill>
        <p:spPr bwMode="auto">
          <a:xfrm>
            <a:off x="3485515" y="2076450"/>
            <a:ext cx="5220970" cy="270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0A58ED96-C016-4126-B276-300F93CEA469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089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22AA32D-3E99-4F53-84BB-BB3D7AF27F2B}"/>
              </a:ext>
            </a:extLst>
          </p:cNvPr>
          <p:cNvSpPr txBox="1"/>
          <p:nvPr/>
        </p:nvSpPr>
        <p:spPr>
          <a:xfrm>
            <a:off x="1893193" y="431005"/>
            <a:ext cx="34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D" b="1" dirty="0" err="1"/>
              <a:t>Rumusan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r>
              <a:rPr lang="en-ID" b="1" dirty="0"/>
              <a:t>  </a:t>
            </a:r>
            <a:endParaRPr lang="id-ID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02C781F-E740-4742-82DD-5066F6C7F5C3}"/>
              </a:ext>
            </a:extLst>
          </p:cNvPr>
          <p:cNvSpPr txBox="1"/>
          <p:nvPr/>
        </p:nvSpPr>
        <p:spPr>
          <a:xfrm>
            <a:off x="2228885" y="1231344"/>
            <a:ext cx="755905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penghitungan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akuntabel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menajemen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instansi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memenejemen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pelaporan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mengolah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menangangi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laporan-laporan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B173096-0C8D-4099-B946-A7189F0EBD2D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69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77098" y="410847"/>
            <a:ext cx="2986715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Menu Utama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6291577" y="340527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631219" y="3651361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535365" y="5463605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75DD260F-A886-4EBB-84E3-936DB5E270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34440"/>
            <a:ext cx="5220970" cy="438912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6DC73F0D-EC22-4E88-A842-1F932CAD79D9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51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35099" y="410847"/>
            <a:ext cx="3283271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179596" y="30660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719657" y="3243099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356552" y="5546518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4515B443-93CC-4080-863C-C4AD7320E5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0155"/>
            <a:ext cx="5220970" cy="437769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DD8E759C-BD02-4942-BCC5-A1B4C1EB4A15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321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61361" y="377915"/>
            <a:ext cx="3430747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Data </a:t>
            </a:r>
            <a:r>
              <a:rPr lang="en-ID" b="1" dirty="0" err="1"/>
              <a:t>Penggajian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439781" y="30660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41795" y="4324991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5978512" y="5623560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826E7CB3-A971-4646-8522-92456F4EBD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34440"/>
            <a:ext cx="5220970" cy="438912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A62798D1-99CF-49A8-87CF-12314E756B14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2037691" y="410847"/>
            <a:ext cx="3078087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View Slip </a:t>
            </a:r>
            <a:r>
              <a:rPr lang="en-ID" b="1" dirty="0" err="1"/>
              <a:t>Gaji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263451" y="23628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70314" y="3581714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5939875" y="5463604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2C11F8E7-3BD0-49F7-8E24-D5630F8B40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30312"/>
            <a:ext cx="5220970" cy="4397375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57275CF5-9E87-4EDC-BBDF-B27340ED47F3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0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2005631" y="377915"/>
            <a:ext cx="3142207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Menu </a:t>
            </a:r>
            <a:r>
              <a:rPr lang="en-ID" b="1" dirty="0" err="1"/>
              <a:t>Tentang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24397" y="186896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50576" y="2001966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5501994" y="5617845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386B7835-D5B3-4489-8EED-96697BA86B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0155"/>
            <a:ext cx="5220970" cy="437769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83400895-7078-42E9-B39E-5F79E857DEE4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63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851911" y="381628"/>
            <a:ext cx="5598007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Hasil </a:t>
            </a:r>
            <a:r>
              <a:rPr lang="en-ID" b="1" dirty="0" err="1"/>
              <a:t>Cetak</a:t>
            </a:r>
            <a:r>
              <a:rPr lang="en-ID" b="1" dirty="0"/>
              <a:t> </a:t>
            </a:r>
            <a:r>
              <a:rPr lang="en-ID" b="1" dirty="0" err="1"/>
              <a:t>Laporan</a:t>
            </a:r>
            <a:r>
              <a:rPr lang="en-ID" b="1" dirty="0"/>
              <a:t> 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642709" y="207064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50576" y="2005679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449918" y="5640705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DCD8B1EB-88DC-4B2F-BF13-DCAD1C66C9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17295"/>
            <a:ext cx="5220970" cy="44234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846EAD1B-1AAE-4881-9637-DD66D4E8B3B4}"/>
              </a:ext>
            </a:extLst>
          </p:cNvPr>
          <p:cNvSpPr/>
          <p:nvPr/>
        </p:nvSpPr>
        <p:spPr>
          <a:xfrm>
            <a:off x="1794825" y="340527"/>
            <a:ext cx="5726437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9730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909274" y="381628"/>
            <a:ext cx="4992072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Rancangan</a:t>
            </a:r>
            <a:r>
              <a:rPr lang="en-ID" dirty="0"/>
              <a:t> </a:t>
            </a:r>
            <a:r>
              <a:rPr lang="en-ID" b="1" dirty="0"/>
              <a:t>Hasil </a:t>
            </a:r>
            <a:r>
              <a:rPr lang="en-ID" b="1" dirty="0" err="1"/>
              <a:t>Cetak</a:t>
            </a:r>
            <a:r>
              <a:rPr lang="en-ID" b="1" dirty="0"/>
              <a:t> Slip </a:t>
            </a:r>
            <a:r>
              <a:rPr lang="en-ID" b="1" dirty="0" err="1"/>
              <a:t>Gaji</a:t>
            </a:r>
            <a:r>
              <a:rPr lang="en-ID" b="1" dirty="0"/>
              <a:t>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666932" y="207079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83193" y="4042865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3158039" y="5566088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DEF34E19-D687-4DD1-98B9-87AD23A5D2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17295"/>
            <a:ext cx="5220970" cy="44234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27605C93-1F55-4EAB-B4BB-6BEDF4689C9E}"/>
              </a:ext>
            </a:extLst>
          </p:cNvPr>
          <p:cNvSpPr/>
          <p:nvPr/>
        </p:nvSpPr>
        <p:spPr>
          <a:xfrm>
            <a:off x="1794825" y="340527"/>
            <a:ext cx="5220970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55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3075057"/>
            <a:ext cx="4670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err="1">
                <a:solidFill>
                  <a:schemeClr val="accent1">
                    <a:lumMod val="75000"/>
                  </a:schemeClr>
                </a:solidFill>
              </a:rPr>
              <a:t>Aplikasi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2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2665267" y="410847"/>
            <a:ext cx="1822935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dirty="0" err="1"/>
              <a:t>Halaman</a:t>
            </a:r>
            <a:r>
              <a:rPr lang="en-ID" b="1" dirty="0"/>
              <a:t> login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565636" y="808147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50576" y="4471016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565636" y="5014911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AE300729-A705-46AD-8918-30FA575BD9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843087"/>
            <a:ext cx="5220970" cy="3171825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195DF545-E1CC-4BAF-AA34-36F07016E9C3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21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2118264" y="410847"/>
            <a:ext cx="2789943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dirty="0" err="1"/>
              <a:t>Halaman</a:t>
            </a:r>
            <a:r>
              <a:rPr lang="en-ID" b="1" dirty="0"/>
              <a:t> Menu Utama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24397" y="23628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41796" y="4854936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642709" y="5608955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E1174D6A-5B5D-4272-A40C-1D86BA5D64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9045"/>
            <a:ext cx="5220970" cy="43599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A9F5AB31-E2DA-4C75-90AF-8DC6E6306AE1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0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22AA32D-3E99-4F53-84BB-BB3D7AF27F2B}"/>
              </a:ext>
            </a:extLst>
          </p:cNvPr>
          <p:cNvSpPr txBox="1"/>
          <p:nvPr/>
        </p:nvSpPr>
        <p:spPr>
          <a:xfrm>
            <a:off x="2542961" y="410847"/>
            <a:ext cx="28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D" b="1" dirty="0" err="1"/>
              <a:t>Tujuan</a:t>
            </a:r>
            <a:endParaRPr lang="id-ID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02C781F-E740-4742-82DD-5066F6C7F5C3}"/>
              </a:ext>
            </a:extLst>
          </p:cNvPr>
          <p:cNvSpPr txBox="1"/>
          <p:nvPr/>
        </p:nvSpPr>
        <p:spPr>
          <a:xfrm>
            <a:off x="2228885" y="1231344"/>
            <a:ext cx="7559059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penyajian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ditemui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kenfensonal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mengolah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menangangi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laporan-laporan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B173096-0C8D-4099-B946-A7189F0EBD2D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40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763270" y="373036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dirty="0" err="1"/>
              <a:t>Halaman</a:t>
            </a:r>
            <a:r>
              <a:rPr lang="en-ID" b="1" dirty="0"/>
              <a:t> Menu Input 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93235" y="198472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80019" y="4960357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595556" y="5571737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D540D8DB-EBBF-4A6C-9451-F21E4CFBBC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9045"/>
            <a:ext cx="5220970" cy="43599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96E18FA2-FDB0-4F62-96D9-31BE6C43EB79}"/>
              </a:ext>
            </a:extLst>
          </p:cNvPr>
          <p:cNvSpPr/>
          <p:nvPr/>
        </p:nvSpPr>
        <p:spPr>
          <a:xfrm>
            <a:off x="1794825" y="340527"/>
            <a:ext cx="4301175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7682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763270" y="373036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ID" b="1" dirty="0" err="1"/>
              <a:t>Halaman</a:t>
            </a:r>
            <a:r>
              <a:rPr lang="en-ID" b="1" dirty="0"/>
              <a:t> Menu Input Data </a:t>
            </a:r>
            <a:r>
              <a:rPr lang="en-ID" b="1" dirty="0" err="1"/>
              <a:t>gaji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24398" y="154609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50576" y="5067600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608434" y="5558644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EBA7BA50-6602-4BAF-A9C2-2C522E4846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6505"/>
            <a:ext cx="5220970" cy="436499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E60CC84-DCA6-4FEC-B56E-95FDFD40A645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692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114442" y="372937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2"/>
            <a:r>
              <a:rPr lang="en-ID" b="1" dirty="0" err="1"/>
              <a:t>Halaman</a:t>
            </a:r>
            <a:r>
              <a:rPr lang="en-ID" b="1" dirty="0"/>
              <a:t> View Slip </a:t>
            </a:r>
            <a:r>
              <a:rPr lang="en-ID" b="1" dirty="0" err="1"/>
              <a:t>gaji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6391691" y="30660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450576" y="1614174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4376558" y="5608955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7B3A1BCF-74AB-444D-8C29-A461554173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9045"/>
            <a:ext cx="5220970" cy="43599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46E45176-E1CF-42AE-B8C4-DBCD5112AFF6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985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114442" y="372937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2"/>
            <a:r>
              <a:rPr lang="en-ID" b="1" dirty="0" err="1"/>
              <a:t>Laporan</a:t>
            </a:r>
            <a:r>
              <a:rPr lang="en-ID" b="1" dirty="0"/>
              <a:t> Data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5968789" y="41682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41796" y="4737211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459583" y="5507037"/>
            <a:ext cx="982088" cy="1087791"/>
          </a:xfrm>
          <a:prstGeom prst="rect">
            <a:avLst/>
          </a:prstGeom>
        </p:spPr>
      </p:pic>
      <p:grpSp>
        <p:nvGrpSpPr>
          <p:cNvPr id="4" name="Grup 3">
            <a:extLst>
              <a:ext uri="{FF2B5EF4-FFF2-40B4-BE49-F238E27FC236}">
                <a16:creationId xmlns:a16="http://schemas.microsoft.com/office/drawing/2014/main" id="{BBD8E9BB-F76E-41E1-994A-A9724A301BA6}"/>
              </a:ext>
            </a:extLst>
          </p:cNvPr>
          <p:cNvGrpSpPr/>
          <p:nvPr/>
        </p:nvGrpSpPr>
        <p:grpSpPr>
          <a:xfrm>
            <a:off x="3482022" y="1487487"/>
            <a:ext cx="5227955" cy="4019550"/>
            <a:chOff x="3482022" y="1487487"/>
            <a:chExt cx="5227955" cy="4019550"/>
          </a:xfrm>
        </p:grpSpPr>
        <p:pic>
          <p:nvPicPr>
            <p:cNvPr id="21" name="Gambar 20">
              <a:extLst>
                <a:ext uri="{FF2B5EF4-FFF2-40B4-BE49-F238E27FC236}">
                  <a16:creationId xmlns:a16="http://schemas.microsoft.com/office/drawing/2014/main" id="{3892506B-1D55-4776-ADD0-C413FF36979E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67"/>
            <a:stretch/>
          </p:blipFill>
          <p:spPr bwMode="auto">
            <a:xfrm rot="5400000">
              <a:off x="5473382" y="-500698"/>
              <a:ext cx="1248410" cy="52247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Gambar 25">
              <a:extLst>
                <a:ext uri="{FF2B5EF4-FFF2-40B4-BE49-F238E27FC236}">
                  <a16:creationId xmlns:a16="http://schemas.microsoft.com/office/drawing/2014/main" id="{28FB35A2-BAF7-49CF-82FD-814ED94397A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296"/>
            <a:stretch/>
          </p:blipFill>
          <p:spPr bwMode="auto">
            <a:xfrm rot="5400000">
              <a:off x="5411787" y="788352"/>
              <a:ext cx="1357630" cy="52171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Gambar 26">
              <a:extLst>
                <a:ext uri="{FF2B5EF4-FFF2-40B4-BE49-F238E27FC236}">
                  <a16:creationId xmlns:a16="http://schemas.microsoft.com/office/drawing/2014/main" id="{7ED299DA-69F8-49F2-BFB4-1B1831F8F55E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34"/>
            <a:stretch/>
          </p:blipFill>
          <p:spPr bwMode="auto">
            <a:xfrm rot="5400000">
              <a:off x="5380037" y="2185352"/>
              <a:ext cx="1431925" cy="52114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43B26A7B-9FDF-4B08-8AEC-D6DFBDEB9ED5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682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114442" y="372937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2"/>
            <a:r>
              <a:rPr lang="en-ID" b="1" dirty="0" err="1"/>
              <a:t>Laporan</a:t>
            </a:r>
            <a:r>
              <a:rPr lang="en-ID" b="1" dirty="0"/>
              <a:t> Slip </a:t>
            </a:r>
            <a:r>
              <a:rPr lang="en-ID" b="1" dirty="0" err="1"/>
              <a:t>Gaji</a:t>
            </a:r>
            <a:r>
              <a:rPr lang="en-ID" b="1" dirty="0"/>
              <a:t> </a:t>
            </a:r>
            <a:r>
              <a:rPr lang="en-ID" b="1" dirty="0" err="1"/>
              <a:t>Karyawan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728525" y="469430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41795" y="2254297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3481387" y="5276215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CC24D451-47E9-4854-BBF8-5AB30ABA45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48785" y="814387"/>
            <a:ext cx="3694430" cy="522922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79502E16-0593-4590-B7EF-371B774F673B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456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114442" y="372937"/>
            <a:ext cx="4596866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2"/>
            <a:r>
              <a:rPr lang="en-ID" b="1" dirty="0" err="1"/>
              <a:t>Halaman</a:t>
            </a:r>
            <a:r>
              <a:rPr lang="en-ID" b="1" dirty="0"/>
              <a:t> Menu </a:t>
            </a:r>
            <a:r>
              <a:rPr lang="en-ID" b="1" dirty="0" err="1"/>
              <a:t>Tentang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6177357" y="198373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2582685" y="2343218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7724397" y="5608955"/>
            <a:ext cx="982088" cy="1087791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3BBAF062-6F10-4934-AC8C-C01EB69030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5" y="1249045"/>
            <a:ext cx="5220970" cy="4359910"/>
          </a:xfrm>
          <a:prstGeom prst="rect">
            <a:avLst/>
          </a:prstGeom>
        </p:spPr>
      </p:pic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158DB7F-AD04-4E83-8623-672CAB255441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718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15B8063-A0C1-4DA1-A4CA-6882B6A5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7503356" y="5772150"/>
            <a:ext cx="982088" cy="1087791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01EFD69E-60C3-46AF-AA07-7A57A10A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rot="16200000">
            <a:off x="11157267" y="3031171"/>
            <a:ext cx="982088" cy="108779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8F393278-5288-4A0F-A14C-056BF55E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 flipV="1">
            <a:off x="3218636" y="14395"/>
            <a:ext cx="982088" cy="1087791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E0FBC0C0-9C9A-44C7-9E6A-A2EDE374B7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0" y="4345451"/>
            <a:ext cx="714664" cy="340849"/>
          </a:xfrm>
          <a:prstGeom prst="rect">
            <a:avLst/>
          </a:prstGeom>
        </p:spPr>
      </p:pic>
      <p:pic>
        <p:nvPicPr>
          <p:cNvPr id="26" name="Gambar 25">
            <a:extLst>
              <a:ext uri="{FF2B5EF4-FFF2-40B4-BE49-F238E27FC236}">
                <a16:creationId xmlns:a16="http://schemas.microsoft.com/office/drawing/2014/main" id="{ABCD671E-A0BD-41FE-8B4D-9EE0B6EE3F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12" y="2264952"/>
            <a:ext cx="718196" cy="275897"/>
          </a:xfrm>
          <a:prstGeom prst="rect">
            <a:avLst/>
          </a:prstGeom>
        </p:spPr>
      </p:pic>
      <p:pic>
        <p:nvPicPr>
          <p:cNvPr id="27" name="Gambar 26">
            <a:extLst>
              <a:ext uri="{FF2B5EF4-FFF2-40B4-BE49-F238E27FC236}">
                <a16:creationId xmlns:a16="http://schemas.microsoft.com/office/drawing/2014/main" id="{B994C5C0-EBA0-4188-B2B2-C75EC39CF8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44" y="4378180"/>
            <a:ext cx="713094" cy="394419"/>
          </a:xfrm>
          <a:prstGeom prst="rect">
            <a:avLst/>
          </a:prstGeom>
        </p:spPr>
      </p:pic>
      <p:pic>
        <p:nvPicPr>
          <p:cNvPr id="28" name="Gambar 27">
            <a:extLst>
              <a:ext uri="{FF2B5EF4-FFF2-40B4-BE49-F238E27FC236}">
                <a16:creationId xmlns:a16="http://schemas.microsoft.com/office/drawing/2014/main" id="{B4907357-3ED8-4795-AADA-AFF6751BF70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03" y="3330344"/>
            <a:ext cx="716037" cy="384411"/>
          </a:xfrm>
          <a:prstGeom prst="rect">
            <a:avLst/>
          </a:prstGeom>
        </p:spPr>
      </p:pic>
      <p:pic>
        <p:nvPicPr>
          <p:cNvPr id="29" name="Gambar 28">
            <a:extLst>
              <a:ext uri="{FF2B5EF4-FFF2-40B4-BE49-F238E27FC236}">
                <a16:creationId xmlns:a16="http://schemas.microsoft.com/office/drawing/2014/main" id="{86D4813B-F586-43AF-8E4F-553E74453DF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21" y="5883162"/>
            <a:ext cx="709758" cy="354781"/>
          </a:xfrm>
          <a:prstGeom prst="rect">
            <a:avLst/>
          </a:prstGeom>
        </p:spPr>
      </p:pic>
      <p:pic>
        <p:nvPicPr>
          <p:cNvPr id="30" name="Gambar 29">
            <a:extLst>
              <a:ext uri="{FF2B5EF4-FFF2-40B4-BE49-F238E27FC236}">
                <a16:creationId xmlns:a16="http://schemas.microsoft.com/office/drawing/2014/main" id="{9AAC9ECA-0CE1-40BB-B1F0-8A16EE74F2E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15" y="1676267"/>
            <a:ext cx="713094" cy="394419"/>
          </a:xfrm>
          <a:prstGeom prst="rect">
            <a:avLst/>
          </a:prstGeom>
        </p:spPr>
      </p:pic>
      <p:pic>
        <p:nvPicPr>
          <p:cNvPr id="31" name="Gambar 30">
            <a:extLst>
              <a:ext uri="{FF2B5EF4-FFF2-40B4-BE49-F238E27FC236}">
                <a16:creationId xmlns:a16="http://schemas.microsoft.com/office/drawing/2014/main" id="{C72ACA54-76E3-4AD4-BDCF-489E6802D6B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5" y="278315"/>
            <a:ext cx="715645" cy="309060"/>
          </a:xfrm>
          <a:prstGeom prst="rect">
            <a:avLst/>
          </a:prstGeom>
        </p:spPr>
      </p:pic>
      <p:pic>
        <p:nvPicPr>
          <p:cNvPr id="32" name="Gambar 31">
            <a:extLst>
              <a:ext uri="{FF2B5EF4-FFF2-40B4-BE49-F238E27FC236}">
                <a16:creationId xmlns:a16="http://schemas.microsoft.com/office/drawing/2014/main" id="{00BBA10F-B4C6-4DCB-838E-C1FECC5F7A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1" y="1129424"/>
            <a:ext cx="706422" cy="390494"/>
          </a:xfrm>
          <a:prstGeom prst="rect">
            <a:avLst/>
          </a:prstGeom>
        </p:spPr>
      </p:pic>
      <p:pic>
        <p:nvPicPr>
          <p:cNvPr id="33" name="Gambar 32">
            <a:extLst>
              <a:ext uri="{FF2B5EF4-FFF2-40B4-BE49-F238E27FC236}">
                <a16:creationId xmlns:a16="http://schemas.microsoft.com/office/drawing/2014/main" id="{466473ED-D9F1-41D5-BD5B-659EB6AAB0FA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58" y="2583546"/>
            <a:ext cx="714664" cy="395204"/>
          </a:xfrm>
          <a:prstGeom prst="rect">
            <a:avLst/>
          </a:prstGeom>
        </p:spPr>
      </p:pic>
      <p:pic>
        <p:nvPicPr>
          <p:cNvPr id="34" name="Gambar 33">
            <a:extLst>
              <a:ext uri="{FF2B5EF4-FFF2-40B4-BE49-F238E27FC236}">
                <a16:creationId xmlns:a16="http://schemas.microsoft.com/office/drawing/2014/main" id="{35D7558C-1E52-4582-85F6-16A06682CFCC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7" y="1950783"/>
            <a:ext cx="718392" cy="397362"/>
          </a:xfrm>
          <a:prstGeom prst="rect">
            <a:avLst/>
          </a:prstGeom>
        </p:spPr>
      </p:pic>
      <p:pic>
        <p:nvPicPr>
          <p:cNvPr id="35" name="Gambar 34">
            <a:extLst>
              <a:ext uri="{FF2B5EF4-FFF2-40B4-BE49-F238E27FC236}">
                <a16:creationId xmlns:a16="http://schemas.microsoft.com/office/drawing/2014/main" id="{F1A8C87F-088A-4872-BD17-2B4F1D10D994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2070686"/>
            <a:ext cx="702498" cy="388532"/>
          </a:xfrm>
          <a:prstGeom prst="rect">
            <a:avLst/>
          </a:prstGeom>
        </p:spPr>
      </p:pic>
      <p:pic>
        <p:nvPicPr>
          <p:cNvPr id="36" name="Gambar 35">
            <a:extLst>
              <a:ext uri="{FF2B5EF4-FFF2-40B4-BE49-F238E27FC236}">
                <a16:creationId xmlns:a16="http://schemas.microsoft.com/office/drawing/2014/main" id="{A735BAB0-FBAD-43E3-AE5F-539E59305B7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08" y="4249352"/>
            <a:ext cx="691901" cy="382645"/>
          </a:xfrm>
          <a:prstGeom prst="rect">
            <a:avLst/>
          </a:prstGeom>
        </p:spPr>
      </p:pic>
      <p:pic>
        <p:nvPicPr>
          <p:cNvPr id="37" name="Gambar 36">
            <a:extLst>
              <a:ext uri="{FF2B5EF4-FFF2-40B4-BE49-F238E27FC236}">
                <a16:creationId xmlns:a16="http://schemas.microsoft.com/office/drawing/2014/main" id="{15CB5E65-86A5-44EC-83A3-55E77EE041D7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23" y="4270426"/>
            <a:ext cx="1185499" cy="525913"/>
          </a:xfrm>
          <a:prstGeom prst="rect">
            <a:avLst/>
          </a:prstGeom>
        </p:spPr>
      </p:pic>
      <p:pic>
        <p:nvPicPr>
          <p:cNvPr id="38" name="Gambar 37">
            <a:extLst>
              <a:ext uri="{FF2B5EF4-FFF2-40B4-BE49-F238E27FC236}">
                <a16:creationId xmlns:a16="http://schemas.microsoft.com/office/drawing/2014/main" id="{7546516C-E2A3-4F81-A61D-863A609B83A9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80" y="3377859"/>
            <a:ext cx="1197858" cy="662513"/>
          </a:xfrm>
          <a:prstGeom prst="rect">
            <a:avLst/>
          </a:prstGeom>
        </p:spPr>
      </p:pic>
      <p:pic>
        <p:nvPicPr>
          <p:cNvPr id="39" name="Gambar 38">
            <a:extLst>
              <a:ext uri="{FF2B5EF4-FFF2-40B4-BE49-F238E27FC236}">
                <a16:creationId xmlns:a16="http://schemas.microsoft.com/office/drawing/2014/main" id="{7D218FAA-2828-438F-97AA-EB86DD8D9BB4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54" y="2047648"/>
            <a:ext cx="1195256" cy="660887"/>
          </a:xfrm>
          <a:prstGeom prst="rect">
            <a:avLst/>
          </a:prstGeom>
        </p:spPr>
      </p:pic>
      <p:pic>
        <p:nvPicPr>
          <p:cNvPr id="40" name="Gambar 39">
            <a:extLst>
              <a:ext uri="{FF2B5EF4-FFF2-40B4-BE49-F238E27FC236}">
                <a16:creationId xmlns:a16="http://schemas.microsoft.com/office/drawing/2014/main" id="{6095B54A-0563-40B0-9CEC-40B73C30D82B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5" y="5858918"/>
            <a:ext cx="1185499" cy="655358"/>
          </a:xfrm>
          <a:prstGeom prst="rect">
            <a:avLst/>
          </a:prstGeom>
        </p:spPr>
      </p:pic>
      <p:pic>
        <p:nvPicPr>
          <p:cNvPr id="41" name="Gambar 40">
            <a:extLst>
              <a:ext uri="{FF2B5EF4-FFF2-40B4-BE49-F238E27FC236}">
                <a16:creationId xmlns:a16="http://schemas.microsoft.com/office/drawing/2014/main" id="{5CA287D2-702A-4213-9877-D90ED17F5F98}"/>
              </a:ext>
            </a:extLst>
          </p:cNvPr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49" y="816381"/>
            <a:ext cx="1214120" cy="626087"/>
          </a:xfrm>
          <a:prstGeom prst="rect">
            <a:avLst/>
          </a:prstGeom>
        </p:spPr>
      </p:pic>
      <p:pic>
        <p:nvPicPr>
          <p:cNvPr id="42" name="Gambar 41">
            <a:extLst>
              <a:ext uri="{FF2B5EF4-FFF2-40B4-BE49-F238E27FC236}">
                <a16:creationId xmlns:a16="http://schemas.microsoft.com/office/drawing/2014/main" id="{FB8FF0B8-6D62-463B-9F32-6EC46356CA19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69" y="1553519"/>
            <a:ext cx="1190377" cy="645926"/>
          </a:xfrm>
          <a:prstGeom prst="rect">
            <a:avLst/>
          </a:prstGeom>
        </p:spPr>
      </p:pic>
      <p:pic>
        <p:nvPicPr>
          <p:cNvPr id="43" name="Gambar 42">
            <a:extLst>
              <a:ext uri="{FF2B5EF4-FFF2-40B4-BE49-F238E27FC236}">
                <a16:creationId xmlns:a16="http://schemas.microsoft.com/office/drawing/2014/main" id="{A591B0CA-C025-4A0D-998B-744787968D2A}"/>
              </a:ext>
            </a:extLst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7" y="5313270"/>
            <a:ext cx="1200460" cy="604295"/>
          </a:xfrm>
          <a:prstGeom prst="rect">
            <a:avLst/>
          </a:prstGeom>
        </p:spPr>
      </p:pic>
      <p:pic>
        <p:nvPicPr>
          <p:cNvPr id="44" name="Gambar 43">
            <a:extLst>
              <a:ext uri="{FF2B5EF4-FFF2-40B4-BE49-F238E27FC236}">
                <a16:creationId xmlns:a16="http://schemas.microsoft.com/office/drawing/2014/main" id="{3ACDDC97-2B32-4167-9FA4-870E6119A6A4}"/>
              </a:ext>
            </a:extLst>
          </p:cNvPr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7" y="1057869"/>
            <a:ext cx="1233360" cy="568698"/>
          </a:xfrm>
          <a:prstGeom prst="rect">
            <a:avLst/>
          </a:prstGeom>
        </p:spPr>
      </p:pic>
      <p:pic>
        <p:nvPicPr>
          <p:cNvPr id="45" name="Gambar 44">
            <a:extLst>
              <a:ext uri="{FF2B5EF4-FFF2-40B4-BE49-F238E27FC236}">
                <a16:creationId xmlns:a16="http://schemas.microsoft.com/office/drawing/2014/main" id="{C077D7CD-59BE-43ED-92F9-D26B68212302}"/>
              </a:ext>
            </a:extLst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31" y="5348095"/>
            <a:ext cx="1260880" cy="581300"/>
          </a:xfrm>
          <a:prstGeom prst="rect">
            <a:avLst/>
          </a:prstGeom>
        </p:spPr>
      </p:pic>
      <p:pic>
        <p:nvPicPr>
          <p:cNvPr id="46" name="Gambar 45">
            <a:extLst>
              <a:ext uri="{FF2B5EF4-FFF2-40B4-BE49-F238E27FC236}">
                <a16:creationId xmlns:a16="http://schemas.microsoft.com/office/drawing/2014/main" id="{EA8106DE-60C9-4415-B4A6-CF78B50B7560}"/>
              </a:ext>
            </a:extLst>
          </p:cNvPr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7" y="2922150"/>
            <a:ext cx="1220270" cy="562820"/>
          </a:xfrm>
          <a:prstGeom prst="rect">
            <a:avLst/>
          </a:prstGeom>
        </p:spPr>
      </p:pic>
      <p:pic>
        <p:nvPicPr>
          <p:cNvPr id="47" name="Gambar 46">
            <a:extLst>
              <a:ext uri="{FF2B5EF4-FFF2-40B4-BE49-F238E27FC236}">
                <a16:creationId xmlns:a16="http://schemas.microsoft.com/office/drawing/2014/main" id="{EBC0CC64-8AFD-4A13-8649-BAD8F1D86632}"/>
              </a:ext>
            </a:extLst>
          </p:cNvPr>
          <p:cNvPicPr/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22" y="5146189"/>
            <a:ext cx="1248462" cy="5757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Slide 6">
                <a:extLst>
                  <a:ext uri="{FF2B5EF4-FFF2-40B4-BE49-F238E27FC236}">
                    <a16:creationId xmlns:a16="http://schemas.microsoft.com/office/drawing/2014/main" id="{77681106-83D3-42B2-8F80-0BA0E63DC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336981"/>
                  </p:ext>
                </p:extLst>
              </p:nvPr>
            </p:nvGraphicFramePr>
            <p:xfrm>
              <a:off x="-4953000" y="190500"/>
              <a:ext cx="3048000" cy="1714500"/>
            </p:xfrm>
            <a:graphic>
              <a:graphicData uri="http://schemas.microsoft.com/office/powerpoint/2016/slidezoom">
                <pslz:sldZm>
                  <pslz:sldZmObj sldId="296" cId="193526579">
                    <pslz:zmPr id="{D4028A55-9590-4D33-8034-377E83B08549}" returnToParent="0" transitionDur="100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Slide 6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77681106-83D3-42B2-8F80-0BA0E63DC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4953000" y="190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5" name="Persegi Panjang 54">
            <a:extLst>
              <a:ext uri="{FF2B5EF4-FFF2-40B4-BE49-F238E27FC236}">
                <a16:creationId xmlns:a16="http://schemas.microsoft.com/office/drawing/2014/main" id="{E896B730-F3F0-4ADA-B4EF-FD0751AA1DFD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Kotak Teks 55">
            <a:extLst>
              <a:ext uri="{FF2B5EF4-FFF2-40B4-BE49-F238E27FC236}">
                <a16:creationId xmlns:a16="http://schemas.microsoft.com/office/drawing/2014/main" id="{5ED56B35-E7F6-4589-878C-3660D525B187}"/>
              </a:ext>
            </a:extLst>
          </p:cNvPr>
          <p:cNvSpPr txBox="1"/>
          <p:nvPr/>
        </p:nvSpPr>
        <p:spPr>
          <a:xfrm>
            <a:off x="3615503" y="3180766"/>
            <a:ext cx="47434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TerimaKasih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22AA32D-3E99-4F53-84BB-BB3D7AF27F2B}"/>
              </a:ext>
            </a:extLst>
          </p:cNvPr>
          <p:cNvSpPr txBox="1"/>
          <p:nvPr/>
        </p:nvSpPr>
        <p:spPr>
          <a:xfrm>
            <a:off x="2542961" y="410847"/>
            <a:ext cx="28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D" b="1" dirty="0" err="1"/>
              <a:t>Manfaat</a:t>
            </a:r>
            <a:r>
              <a:rPr lang="en-ID" b="1" dirty="0"/>
              <a:t> </a:t>
            </a:r>
            <a:endParaRPr lang="id-ID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02C781F-E740-4742-82DD-5066F6C7F5C3}"/>
              </a:ext>
            </a:extLst>
          </p:cNvPr>
          <p:cNvSpPr txBox="1"/>
          <p:nvPr/>
        </p:nvSpPr>
        <p:spPr>
          <a:xfrm>
            <a:off x="2228885" y="1231344"/>
            <a:ext cx="7559059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disuatu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kelancaran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penghitungan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akuntabel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B173096-0C8D-4099-B946-A7189F0EBD2D}"/>
              </a:ext>
            </a:extLst>
          </p:cNvPr>
          <p:cNvSpPr/>
          <p:nvPr/>
        </p:nvSpPr>
        <p:spPr>
          <a:xfrm>
            <a:off x="1794825" y="340527"/>
            <a:ext cx="3563821" cy="5099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44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0" y="3151163"/>
            <a:ext cx="5213471" cy="3706837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7124772" y="-2"/>
            <a:ext cx="5067228" cy="4383845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857C168F-C0F7-4714-9E21-C3EA81051835}"/>
              </a:ext>
            </a:extLst>
          </p:cNvPr>
          <p:cNvSpPr/>
          <p:nvPr/>
        </p:nvSpPr>
        <p:spPr>
          <a:xfrm>
            <a:off x="3724275" y="1994680"/>
            <a:ext cx="4743450" cy="30289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390D8A2-24A5-4B7A-880E-1E48CFEB1459}"/>
              </a:ext>
            </a:extLst>
          </p:cNvPr>
          <p:cNvSpPr txBox="1"/>
          <p:nvPr/>
        </p:nvSpPr>
        <p:spPr>
          <a:xfrm>
            <a:off x="3797397" y="3075057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Flowchart</a:t>
            </a:r>
            <a:endParaRPr lang="id-ID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9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3E356A6B-5E19-48AC-AAF9-55810509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55" y="219696"/>
            <a:ext cx="2258133" cy="64186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BF250B66-32A6-4DB0-A8FC-2EDFDCCB7BD8}"/>
              </a:ext>
            </a:extLst>
          </p:cNvPr>
          <p:cNvGrpSpPr/>
          <p:nvPr/>
        </p:nvGrpSpPr>
        <p:grpSpPr>
          <a:xfrm>
            <a:off x="1255626" y="2171700"/>
            <a:ext cx="1460723" cy="3073649"/>
            <a:chOff x="1255626" y="2171700"/>
            <a:chExt cx="1460723" cy="3073649"/>
          </a:xfrm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" name="Konektor Lurus 2">
              <a:extLst>
                <a:ext uri="{FF2B5EF4-FFF2-40B4-BE49-F238E27FC236}">
                  <a16:creationId xmlns:a16="http://schemas.microsoft.com/office/drawing/2014/main" id="{3C44F6B5-CB69-4AEA-ABD1-43E5A118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76" y="2171700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Lurus 12">
              <a:extLst>
                <a:ext uri="{FF2B5EF4-FFF2-40B4-BE49-F238E27FC236}">
                  <a16:creationId xmlns:a16="http://schemas.microsoft.com/office/drawing/2014/main" id="{C21E5C54-959F-4220-B6C2-484A95774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6349" y="4525349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7299" y="2171700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nektor Lurus 14">
              <a:extLst>
                <a:ext uri="{FF2B5EF4-FFF2-40B4-BE49-F238E27FC236}">
                  <a16:creationId xmlns:a16="http://schemas.microsoft.com/office/drawing/2014/main" id="{130B8062-DBE8-40F2-B7C9-5ADF2C3945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14676" y="4146299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85134" y="3469227"/>
            <a:ext cx="3405099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Flowchart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748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BF250B66-32A6-4DB0-A8FC-2EDFDCCB7BD8}"/>
              </a:ext>
            </a:extLst>
          </p:cNvPr>
          <p:cNvGrpSpPr/>
          <p:nvPr/>
        </p:nvGrpSpPr>
        <p:grpSpPr>
          <a:xfrm>
            <a:off x="1255626" y="2171700"/>
            <a:ext cx="1460723" cy="3073649"/>
            <a:chOff x="1255626" y="2171700"/>
            <a:chExt cx="1460723" cy="3073649"/>
          </a:xfrm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" name="Konektor Lurus 2">
              <a:extLst>
                <a:ext uri="{FF2B5EF4-FFF2-40B4-BE49-F238E27FC236}">
                  <a16:creationId xmlns:a16="http://schemas.microsoft.com/office/drawing/2014/main" id="{3C44F6B5-CB69-4AEA-ABD1-43E5A118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76" y="2171700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Lurus 12">
              <a:extLst>
                <a:ext uri="{FF2B5EF4-FFF2-40B4-BE49-F238E27FC236}">
                  <a16:creationId xmlns:a16="http://schemas.microsoft.com/office/drawing/2014/main" id="{C21E5C54-959F-4220-B6C2-484A95774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6349" y="4525349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7299" y="2171700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nektor Lurus 14">
              <a:extLst>
                <a:ext uri="{FF2B5EF4-FFF2-40B4-BE49-F238E27FC236}">
                  <a16:creationId xmlns:a16="http://schemas.microsoft.com/office/drawing/2014/main" id="{130B8062-DBE8-40F2-B7C9-5ADF2C3945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14676" y="4146299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85134" y="3469227"/>
            <a:ext cx="2573140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i="1" dirty="0"/>
              <a:t>Flowchart </a:t>
            </a:r>
            <a:r>
              <a:rPr lang="en-ID" b="1" dirty="0"/>
              <a:t>Menu login</a:t>
            </a:r>
            <a:endParaRPr lang="id-ID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k 3">
            <a:extLst>
              <a:ext uri="{FF2B5EF4-FFF2-40B4-BE49-F238E27FC236}">
                <a16:creationId xmlns:a16="http://schemas.microsoft.com/office/drawing/2014/main" id="{5773812C-1056-4B93-AD0A-77F0F1904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62907"/>
              </p:ext>
            </p:extLst>
          </p:nvPr>
        </p:nvGraphicFramePr>
        <p:xfrm>
          <a:off x="4173752" y="528615"/>
          <a:ext cx="6339026" cy="543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4" imgW="6105556" imgH="5238613" progId="Visio.Drawing.15">
                  <p:embed/>
                </p:oleObj>
              </mc:Choice>
              <mc:Fallback>
                <p:oleObj name="Visio" r:id="rId4" imgW="6105556" imgH="52386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752" y="528615"/>
                        <a:ext cx="6339026" cy="5436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0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ambar 21">
            <a:extLst>
              <a:ext uri="{FF2B5EF4-FFF2-40B4-BE49-F238E27FC236}">
                <a16:creationId xmlns:a16="http://schemas.microsoft.com/office/drawing/2014/main" id="{60995D10-3B6E-4271-BD93-5D1B79CC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b="45949"/>
          <a:stretch/>
        </p:blipFill>
        <p:spPr>
          <a:xfrm>
            <a:off x="1" y="4686300"/>
            <a:ext cx="3054382" cy="2171700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7CBC60A5-26FB-4E5D-92CC-04BDF7484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b="36077"/>
          <a:stretch/>
        </p:blipFill>
        <p:spPr>
          <a:xfrm flipH="1" flipV="1">
            <a:off x="9525196" y="-2"/>
            <a:ext cx="2666804" cy="2307150"/>
          </a:xfrm>
          <a:prstGeom prst="rect">
            <a:avLst/>
          </a:prstGeom>
          <a:effectLst>
            <a:outerShdw blurRad="63500" dist="2794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50F228F2-B2CC-4A36-AF14-E73D6670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3" b="70996"/>
          <a:stretch/>
        </p:blipFill>
        <p:spPr>
          <a:xfrm>
            <a:off x="10396173" y="4868887"/>
            <a:ext cx="1795827" cy="1989113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AF5283B-35BD-4E74-AE09-9771723E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8" b="57893"/>
          <a:stretch/>
        </p:blipFill>
        <p:spPr>
          <a:xfrm flipH="1" flipV="1">
            <a:off x="-1" y="-1"/>
            <a:ext cx="2228886" cy="2887687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BF250B66-32A6-4DB0-A8FC-2EDFDCCB7BD8}"/>
              </a:ext>
            </a:extLst>
          </p:cNvPr>
          <p:cNvGrpSpPr/>
          <p:nvPr/>
        </p:nvGrpSpPr>
        <p:grpSpPr>
          <a:xfrm>
            <a:off x="1255626" y="2171700"/>
            <a:ext cx="1460723" cy="3073649"/>
            <a:chOff x="1255626" y="2171700"/>
            <a:chExt cx="1460723" cy="3073649"/>
          </a:xfrm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" name="Konektor Lurus 2">
              <a:extLst>
                <a:ext uri="{FF2B5EF4-FFF2-40B4-BE49-F238E27FC236}">
                  <a16:creationId xmlns:a16="http://schemas.microsoft.com/office/drawing/2014/main" id="{3C44F6B5-CB69-4AEA-ABD1-43E5A118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76" y="2171700"/>
              <a:ext cx="0" cy="30545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Konektor Lurus 11">
              <a:extLst>
                <a:ext uri="{FF2B5EF4-FFF2-40B4-BE49-F238E27FC236}">
                  <a16:creationId xmlns:a16="http://schemas.microsoft.com/office/drawing/2014/main" id="{CAC6D1A9-2753-4605-89E1-AB2E2629A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5626" y="1451700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Lurus 12">
              <a:extLst>
                <a:ext uri="{FF2B5EF4-FFF2-40B4-BE49-F238E27FC236}">
                  <a16:creationId xmlns:a16="http://schemas.microsoft.com/office/drawing/2014/main" id="{C21E5C54-959F-4220-B6C2-484A95774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6349" y="4525349"/>
              <a:ext cx="0" cy="144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>
              <a:extLst>
                <a:ext uri="{FF2B5EF4-FFF2-40B4-BE49-F238E27FC236}">
                  <a16:creationId xmlns:a16="http://schemas.microsoft.com/office/drawing/2014/main" id="{CA5B4E62-2A59-46E9-86A4-479C537A92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7299" y="2171700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nektor Lurus 14">
              <a:extLst>
                <a:ext uri="{FF2B5EF4-FFF2-40B4-BE49-F238E27FC236}">
                  <a16:creationId xmlns:a16="http://schemas.microsoft.com/office/drawing/2014/main" id="{130B8062-DBE8-40F2-B7C9-5ADF2C3945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14676" y="4146299"/>
              <a:ext cx="0" cy="108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F192E157-CD75-4C7A-9196-4B6CDE6162E0}"/>
              </a:ext>
            </a:extLst>
          </p:cNvPr>
          <p:cNvSpPr txBox="1"/>
          <p:nvPr/>
        </p:nvSpPr>
        <p:spPr>
          <a:xfrm>
            <a:off x="1485134" y="3469227"/>
            <a:ext cx="2760692" cy="36933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ID" b="1" i="1" dirty="0"/>
              <a:t>Flowchart </a:t>
            </a:r>
            <a:r>
              <a:rPr lang="en-ID" b="1" dirty="0"/>
              <a:t>Menu Utama</a:t>
            </a:r>
            <a:endParaRPr lang="id-ID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4625B-43F7-49D0-8A96-9D6681A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46" y="1013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1CE27F-FD7E-4FD7-B9DA-C230DDAF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68" y="977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k 7">
            <a:extLst>
              <a:ext uri="{FF2B5EF4-FFF2-40B4-BE49-F238E27FC236}">
                <a16:creationId xmlns:a16="http://schemas.microsoft.com/office/drawing/2014/main" id="{C002CF99-E2EA-4D5F-BE39-3092FBE5F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87540"/>
              </p:ext>
            </p:extLst>
          </p:nvPr>
        </p:nvGraphicFramePr>
        <p:xfrm>
          <a:off x="4591173" y="628429"/>
          <a:ext cx="5568828" cy="5601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Visio" r:id="rId4" imgW="4924447" imgH="4953194" progId="Visio.Drawing.15">
                  <p:embed/>
                </p:oleObj>
              </mc:Choice>
              <mc:Fallback>
                <p:oleObj name="Visio" r:id="rId4" imgW="4924447" imgH="49531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173" y="628429"/>
                        <a:ext cx="5568828" cy="5601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0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la">
  <a:themeElements>
    <a:clrScheme name="Ja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Ja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TM03457485[[fn=Jala]]</Template>
  <TotalTime>219</TotalTime>
  <Words>558</Words>
  <Application>Microsoft Office PowerPoint</Application>
  <PresentationFormat>Layar Lebar</PresentationFormat>
  <Paragraphs>275</Paragraphs>
  <Slides>46</Slides>
  <Notes>0</Notes>
  <HiddenSlides>0</HiddenSlides>
  <MMClips>0</MMClips>
  <ScaleCrop>false</ScaleCrop>
  <HeadingPairs>
    <vt:vector size="8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46</vt:i4>
      </vt:variant>
    </vt:vector>
  </HeadingPairs>
  <TitlesOfParts>
    <vt:vector size="51" baseType="lpstr">
      <vt:lpstr>Arial</vt:lpstr>
      <vt:lpstr>Century Gothic</vt:lpstr>
      <vt:lpstr>Fira Code</vt:lpstr>
      <vt:lpstr>Jala</vt:lpstr>
      <vt:lpstr>Visio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abu gray</dc:creator>
  <cp:lastModifiedBy>abu gray</cp:lastModifiedBy>
  <cp:revision>72</cp:revision>
  <dcterms:created xsi:type="dcterms:W3CDTF">2019-12-18T16:08:47Z</dcterms:created>
  <dcterms:modified xsi:type="dcterms:W3CDTF">2020-01-17T13:44:23Z</dcterms:modified>
</cp:coreProperties>
</file>